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65" r:id="rId5"/>
    <p:sldId id="266" r:id="rId6"/>
    <p:sldId id="267" r:id="rId7"/>
    <p:sldId id="268" r:id="rId8"/>
    <p:sldId id="269" r:id="rId9"/>
    <p:sldId id="270" r:id="rId10"/>
    <p:sldId id="263" r:id="rId11"/>
    <p:sldId id="25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42F"/>
    <a:srgbClr val="FFFFFF"/>
    <a:srgbClr val="47444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6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82976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3700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78760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pic>
        <p:nvPicPr>
          <p:cNvPr id="7" name="Picture 6">
            <a:extLst>
              <a:ext uri="{FF2B5EF4-FFF2-40B4-BE49-F238E27FC236}">
                <a16:creationId xmlns:a16="http://schemas.microsoft.com/office/drawing/2014/main" id="{7A07EE5D-454A-4B0F-9265-FFE8A556E4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27355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79BF7-5BE7-4D6C-A296-2834D83179B3}" type="datetimeFigureOut">
              <a:rPr lang="en-PH" smtClean="0"/>
              <a:t>13/12/2018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8754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43469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49979BF7-5BE7-4D6C-A296-2834D83179B3}" type="datetimeFigureOut">
              <a:rPr lang="en-PH" smtClean="0"/>
              <a:t>13/12/2018</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7771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49979BF7-5BE7-4D6C-A296-2834D83179B3}" type="datetimeFigureOut">
              <a:rPr lang="en-PH" smtClean="0"/>
              <a:t>13/12/2018</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80102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79BF7-5BE7-4D6C-A296-2834D83179B3}" type="datetimeFigureOut">
              <a:rPr lang="en-PH" smtClean="0"/>
              <a:t>13/12/2018</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14647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06191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13/12/2018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60118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79BF7-5BE7-4D6C-A296-2834D83179B3}" type="datetimeFigureOut">
              <a:rPr lang="en-PH" smtClean="0"/>
              <a:t>13/12/2018</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AEBB7-597A-4881-AA7D-95292C3E0706}" type="slidenum">
              <a:rPr lang="en-PH" smtClean="0"/>
              <a:t>‹#›</a:t>
            </a:fld>
            <a:endParaRPr lang="en-PH"/>
          </a:p>
        </p:txBody>
      </p:sp>
      <p:pic>
        <p:nvPicPr>
          <p:cNvPr id="8" name="Picture 7">
            <a:extLst>
              <a:ext uri="{FF2B5EF4-FFF2-40B4-BE49-F238E27FC236}">
                <a16:creationId xmlns:a16="http://schemas.microsoft.com/office/drawing/2014/main" id="{7E593045-CD0D-4401-A7BF-ED91C46282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2109" y="365125"/>
            <a:ext cx="1276350" cy="1181100"/>
          </a:xfrm>
          <a:prstGeom prst="rect">
            <a:avLst/>
          </a:prstGeom>
        </p:spPr>
      </p:pic>
      <p:pic>
        <p:nvPicPr>
          <p:cNvPr id="9" name="Picture 8">
            <a:extLst>
              <a:ext uri="{FF2B5EF4-FFF2-40B4-BE49-F238E27FC236}">
                <a16:creationId xmlns:a16="http://schemas.microsoft.com/office/drawing/2014/main" id="{EA4E5EDA-C3FD-46D9-A2C8-ADD330F1DFE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77453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89A6FE-30E2-4676-8B01-42866E9406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0" t="26818" r="19927" b="19583"/>
          <a:stretch/>
        </p:blipFill>
        <p:spPr>
          <a:xfrm>
            <a:off x="1" y="-41901"/>
            <a:ext cx="12215004" cy="5467995"/>
          </a:xfrm>
          <a:prstGeom prst="rect">
            <a:avLst/>
          </a:prstGeom>
        </p:spPr>
      </p:pic>
      <p:sp>
        <p:nvSpPr>
          <p:cNvPr id="9" name="TextBox 8"/>
          <p:cNvSpPr txBox="1"/>
          <p:nvPr/>
        </p:nvSpPr>
        <p:spPr>
          <a:xfrm>
            <a:off x="318621" y="400176"/>
            <a:ext cx="2643672" cy="861774"/>
          </a:xfrm>
          <a:prstGeom prst="rect">
            <a:avLst/>
          </a:prstGeom>
          <a:noFill/>
        </p:spPr>
        <p:txBody>
          <a:bodyPr wrap="none" rtlCol="0">
            <a:spAutoFit/>
          </a:bodyPr>
          <a:lstStyle/>
          <a:p>
            <a:r>
              <a:rPr lang="en-PH" sz="5000" dirty="0">
                <a:solidFill>
                  <a:schemeClr val="bg1"/>
                </a:solidFill>
                <a:effectLst>
                  <a:outerShdw blurRad="38100" dist="38100" dir="2700000" algn="tl">
                    <a:srgbClr val="000000">
                      <a:alpha val="43137"/>
                    </a:srgbClr>
                  </a:outerShdw>
                </a:effectLst>
                <a:latin typeface="Arial Black" panose="020B0A04020102020204" pitchFamily="34" charset="0"/>
              </a:rPr>
              <a:t>SOM14</a:t>
            </a:r>
          </a:p>
        </p:txBody>
      </p:sp>
      <p:sp>
        <p:nvSpPr>
          <p:cNvPr id="6" name="TextBox 5"/>
          <p:cNvSpPr txBox="1"/>
          <p:nvPr/>
        </p:nvSpPr>
        <p:spPr>
          <a:xfrm>
            <a:off x="353550" y="1114039"/>
            <a:ext cx="3599062" cy="923330"/>
          </a:xfrm>
          <a:prstGeom prst="rect">
            <a:avLst/>
          </a:prstGeom>
          <a:noFill/>
        </p:spPr>
        <p:txBody>
          <a:bodyPr wrap="none" rtlCol="0">
            <a:spAutoFit/>
          </a:bodyPr>
          <a:lstStyle/>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14</a:t>
            </a:r>
            <a:r>
              <a:rPr lang="en-PH" b="1" baseline="30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th</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 Senior Officials’ Meeting</a:t>
            </a:r>
          </a:p>
          <a:p>
            <a:r>
              <a:rPr lang="en-PH" b="1">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12 - 13 </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December 2018</a:t>
            </a:r>
          </a:p>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Manila, Philippines</a:t>
            </a:r>
          </a:p>
        </p:txBody>
      </p:sp>
      <p:sp>
        <p:nvSpPr>
          <p:cNvPr id="4" name="Title 1"/>
          <p:cNvSpPr txBox="1">
            <a:spLocks/>
          </p:cNvSpPr>
          <p:nvPr/>
        </p:nvSpPr>
        <p:spPr>
          <a:xfrm>
            <a:off x="11503" y="2655864"/>
            <a:ext cx="12191999" cy="923330"/>
          </a:xfrm>
          <a:prstGeom prst="rect">
            <a:avLst/>
          </a:prstGeom>
          <a:solidFill>
            <a:srgbClr val="90C42F">
              <a:alpha val="60000"/>
            </a:srgbClr>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55600" indent="-355600" algn="l"/>
            <a:r>
              <a:rPr lang="en-PH" sz="4300" b="1" dirty="0">
                <a:solidFill>
                  <a:schemeClr val="bg1"/>
                </a:solidFill>
                <a:effectLst>
                  <a:outerShdw blurRad="38100" dist="38100" dir="2700000" algn="tl">
                    <a:srgbClr val="000000">
                      <a:alpha val="43137"/>
                    </a:srgbClr>
                  </a:outerShdw>
                </a:effectLst>
                <a:latin typeface="Arial Black" panose="020B0A04020102020204" pitchFamily="34" charset="0"/>
              </a:rPr>
              <a:t>  SESSION 15: OTHER MATTERS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8254" y="5471923"/>
            <a:ext cx="977676" cy="98292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053" y="5471923"/>
            <a:ext cx="2601779" cy="1102426"/>
          </a:xfrm>
          <a:prstGeom prst="rect">
            <a:avLst/>
          </a:prstGeom>
        </p:spPr>
      </p:pic>
      <p:pic>
        <p:nvPicPr>
          <p:cNvPr id="18" name="Picture 17" descr="A close up of a sign&#10;&#10;Description automatically generated">
            <a:extLst>
              <a:ext uri="{FF2B5EF4-FFF2-40B4-BE49-F238E27FC236}">
                <a16:creationId xmlns:a16="http://schemas.microsoft.com/office/drawing/2014/main" id="{A73824A2-69A7-4DFE-9A65-5F9EED9A9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01" y="5577175"/>
            <a:ext cx="2844315" cy="928985"/>
          </a:xfrm>
          <a:prstGeom prst="rect">
            <a:avLst/>
          </a:prstGeom>
        </p:spPr>
      </p:pic>
      <p:sp>
        <p:nvSpPr>
          <p:cNvPr id="12" name="Subtitle 2">
            <a:extLst>
              <a:ext uri="{FF2B5EF4-FFF2-40B4-BE49-F238E27FC236}">
                <a16:creationId xmlns:a16="http://schemas.microsoft.com/office/drawing/2014/main" id="{EA54EE3B-3FA6-42E3-83FA-5A635BA249AA}"/>
              </a:ext>
            </a:extLst>
          </p:cNvPr>
          <p:cNvSpPr txBox="1">
            <a:spLocks/>
          </p:cNvSpPr>
          <p:nvPr/>
        </p:nvSpPr>
        <p:spPr>
          <a:xfrm>
            <a:off x="353549" y="3814169"/>
            <a:ext cx="7490135" cy="716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PH" sz="3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Subtitle 2">
            <a:extLst>
              <a:ext uri="{FF2B5EF4-FFF2-40B4-BE49-F238E27FC236}">
                <a16:creationId xmlns:a16="http://schemas.microsoft.com/office/drawing/2014/main" id="{80AF4C3F-EA2D-41BB-A6FB-1EFFDD80F466}"/>
              </a:ext>
            </a:extLst>
          </p:cNvPr>
          <p:cNvSpPr txBox="1">
            <a:spLocks/>
          </p:cNvSpPr>
          <p:nvPr/>
        </p:nvSpPr>
        <p:spPr>
          <a:xfrm>
            <a:off x="353549" y="3812726"/>
            <a:ext cx="10430408" cy="716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PH" sz="30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Co-Chair: Timor-Leste</a:t>
            </a:r>
          </a:p>
        </p:txBody>
      </p:sp>
    </p:spTree>
    <p:extLst>
      <p:ext uri="{BB962C8B-B14F-4D97-AF65-F5344CB8AC3E}">
        <p14:creationId xmlns:p14="http://schemas.microsoft.com/office/powerpoint/2010/main" val="20965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882E0-E4A2-42CB-BE4B-F6D73848D6A5}"/>
              </a:ext>
            </a:extLst>
          </p:cNvPr>
          <p:cNvSpPr>
            <a:spLocks noGrp="1"/>
          </p:cNvSpPr>
          <p:nvPr>
            <p:ph type="title"/>
          </p:nvPr>
        </p:nvSpPr>
        <p:spPr/>
        <p:txBody>
          <a:bodyPr/>
          <a:lstStyle/>
          <a:p>
            <a:r>
              <a:rPr lang="en-MY" dirty="0"/>
              <a:t>SOM-14 Recommendations</a:t>
            </a:r>
            <a:endParaRPr lang="en-US" dirty="0"/>
          </a:p>
        </p:txBody>
      </p:sp>
      <p:sp>
        <p:nvSpPr>
          <p:cNvPr id="3" name="Content Placeholder 2">
            <a:extLst>
              <a:ext uri="{FF2B5EF4-FFF2-40B4-BE49-F238E27FC236}">
                <a16:creationId xmlns:a16="http://schemas.microsoft.com/office/drawing/2014/main" id="{4B3CFF29-23DE-4602-A9AB-E6BD79B14F95}"/>
              </a:ext>
            </a:extLst>
          </p:cNvPr>
          <p:cNvSpPr>
            <a:spLocks noGrp="1"/>
          </p:cNvSpPr>
          <p:nvPr>
            <p:ph idx="1"/>
          </p:nvPr>
        </p:nvSpPr>
        <p:spPr/>
        <p:txBody>
          <a:bodyPr>
            <a:normAutofit/>
          </a:bodyPr>
          <a:lstStyle/>
          <a:p>
            <a:pPr marL="514350" indent="-514350">
              <a:buFont typeface="+mj-lt"/>
              <a:buAutoNum type="arabicPeriod"/>
            </a:pPr>
            <a:r>
              <a:rPr lang="en-US" sz="2400" dirty="0"/>
              <a:t>Acknowledge the Registration of the Agreement on the Establishment of the Regional Secretariat of the Coral Triangle Initiative on Coral Reefs, Fisheries and Food Security with the Secretary General of the United Nations; and</a:t>
            </a:r>
          </a:p>
          <a:p>
            <a:pPr marL="514350" indent="-514350">
              <a:buFont typeface="+mj-lt"/>
              <a:buAutoNum type="arabicPeriod"/>
            </a:pPr>
            <a:r>
              <a:rPr lang="en-MY" sz="2400" dirty="0"/>
              <a:t>A</a:t>
            </a:r>
            <a:r>
              <a:rPr lang="en-US" sz="2400" dirty="0" err="1"/>
              <a:t>cknowledge</a:t>
            </a:r>
            <a:r>
              <a:rPr lang="en-US" sz="2400" dirty="0"/>
              <a:t> and accept the way forward for the CTI-CFF Regional Secretariat post-registration with the UN Secretary General.</a:t>
            </a:r>
          </a:p>
          <a:p>
            <a:pPr marL="514350" indent="-514350">
              <a:buFont typeface="+mj-lt"/>
              <a:buAutoNum type="arabicPeriod"/>
            </a:pPr>
            <a:endParaRPr lang="en-US" sz="2400" dirty="0"/>
          </a:p>
        </p:txBody>
      </p:sp>
    </p:spTree>
    <p:extLst>
      <p:ext uri="{BB962C8B-B14F-4D97-AF65-F5344CB8AC3E}">
        <p14:creationId xmlns:p14="http://schemas.microsoft.com/office/powerpoint/2010/main" val="3677855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628" t="8505" b="15428"/>
          <a:stretch/>
        </p:blipFill>
        <p:spPr>
          <a:xfrm>
            <a:off x="-32658" y="-16329"/>
            <a:ext cx="12224657" cy="6858000"/>
          </a:xfrm>
        </p:spPr>
      </p:pic>
      <p:grpSp>
        <p:nvGrpSpPr>
          <p:cNvPr id="28" name="Group 27"/>
          <p:cNvGrpSpPr/>
          <p:nvPr/>
        </p:nvGrpSpPr>
        <p:grpSpPr>
          <a:xfrm>
            <a:off x="2070914" y="2655776"/>
            <a:ext cx="7805149" cy="4383657"/>
            <a:chOff x="2070914" y="2655776"/>
            <a:chExt cx="7805149" cy="4383657"/>
          </a:xfrm>
        </p:grpSpPr>
        <p:sp>
          <p:nvSpPr>
            <p:cNvPr id="26" name="Rectangle 25"/>
            <p:cNvSpPr/>
            <p:nvPr/>
          </p:nvSpPr>
          <p:spPr>
            <a:xfrm>
              <a:off x="2070914" y="2655776"/>
              <a:ext cx="7805149" cy="423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Rectangle 23"/>
            <p:cNvSpPr/>
            <p:nvPr/>
          </p:nvSpPr>
          <p:spPr>
            <a:xfrm>
              <a:off x="2188029" y="2792186"/>
              <a:ext cx="7527471" cy="4094847"/>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Rectangle 26"/>
            <p:cNvSpPr/>
            <p:nvPr/>
          </p:nvSpPr>
          <p:spPr>
            <a:xfrm>
              <a:off x="2351314" y="2922814"/>
              <a:ext cx="7200900" cy="4116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Marcador de texto 3">
              <a:extLst>
                <a:ext uri="{FF2B5EF4-FFF2-40B4-BE49-F238E27FC236}">
                  <a16:creationId xmlns:a16="http://schemas.microsoft.com/office/drawing/2014/main" id="{004C226F-34B3-464F-A049-9BFE43705FB1}"/>
                </a:ext>
              </a:extLst>
            </p:cNvPr>
            <p:cNvSpPr txBox="1">
              <a:spLocks/>
            </p:cNvSpPr>
            <p:nvPr/>
          </p:nvSpPr>
          <p:spPr>
            <a:xfrm>
              <a:off x="2445844" y="3254865"/>
              <a:ext cx="7106370" cy="172625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2000" b="1" cap="all" dirty="0" err="1">
                  <a:solidFill>
                    <a:srgbClr val="474443"/>
                  </a:solidFill>
                  <a:latin typeface="Arial Black" panose="020B0A04020102020204" pitchFamily="34" charset="0"/>
                  <a:ea typeface="Roboto" panose="02000000000000000000" pitchFamily="2" charset="0"/>
                </a:rPr>
                <a:t>Terima</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Kasih</a:t>
              </a:r>
              <a:r>
                <a:rPr lang="es-ES_tradnl" sz="2000" b="1" cap="all" dirty="0">
                  <a:solidFill>
                    <a:srgbClr val="474443"/>
                  </a:solidFill>
                  <a:latin typeface="Arial Black" panose="020B0A04020102020204" pitchFamily="34" charset="0"/>
                  <a:ea typeface="Roboto" panose="02000000000000000000" pitchFamily="2" charset="0"/>
                </a:rPr>
                <a:t> -  </a:t>
              </a:r>
              <a:r>
                <a:rPr lang="es-ES_tradnl" sz="2000" b="1" cap="all" dirty="0" err="1">
                  <a:solidFill>
                    <a:srgbClr val="474443"/>
                  </a:solidFill>
                  <a:latin typeface="Arial Black" panose="020B0A04020102020204" pitchFamily="34" charset="0"/>
                  <a:ea typeface="Roboto" panose="02000000000000000000" pitchFamily="2" charset="0"/>
                </a:rPr>
                <a:t>Maraming</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Salamat</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Tank</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Iu</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Obrigado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Tagio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Tumas</a:t>
              </a:r>
              <a:endParaRPr lang="es-ES_tradnl" sz="2000" b="1" cap="all" dirty="0">
                <a:solidFill>
                  <a:srgbClr val="474443"/>
                </a:solidFill>
                <a:latin typeface="Arial Black" panose="020B0A04020102020204" pitchFamily="34" charset="0"/>
                <a:ea typeface="Roboto" panose="02000000000000000000" pitchFamily="2" charset="0"/>
              </a:endParaRP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539" y="5313174"/>
            <a:ext cx="1690042" cy="7525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346" y="5351237"/>
            <a:ext cx="1605080" cy="67647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227" y="5356689"/>
            <a:ext cx="671018" cy="671018"/>
          </a:xfrm>
          <a:prstGeom prst="rect">
            <a:avLst/>
          </a:prstGeom>
        </p:spPr>
      </p:pic>
      <p:sp>
        <p:nvSpPr>
          <p:cNvPr id="2" name="TextBox 1"/>
          <p:cNvSpPr txBox="1"/>
          <p:nvPr/>
        </p:nvSpPr>
        <p:spPr>
          <a:xfrm>
            <a:off x="2445843" y="6465009"/>
            <a:ext cx="8588188" cy="246221"/>
          </a:xfrm>
          <a:prstGeom prst="rect">
            <a:avLst/>
          </a:prstGeom>
          <a:noFill/>
        </p:spPr>
        <p:txBody>
          <a:bodyPr wrap="square" rtlCol="0">
            <a:spAutoFit/>
          </a:bodyPr>
          <a:lstStyle/>
          <a:p>
            <a:r>
              <a:rPr lang="en-PH" sz="1000" i="1" dirty="0">
                <a:latin typeface="Open Sans" panose="020B0606030504020204" pitchFamily="34" charset="0"/>
                <a:ea typeface="Open Sans" panose="020B0606030504020204" pitchFamily="34" charset="0"/>
                <a:cs typeface="Open Sans" panose="020B0606030504020204" pitchFamily="34" charset="0"/>
              </a:rPr>
              <a:t>Photo credits: </a:t>
            </a:r>
            <a:r>
              <a:rPr lang="en-PH" sz="1000" i="1" dirty="0" err="1">
                <a:latin typeface="Open Sans" panose="020B0606030504020204" pitchFamily="34" charset="0"/>
                <a:ea typeface="Open Sans" panose="020B0606030504020204" pitchFamily="34" charset="0"/>
                <a:cs typeface="Open Sans" panose="020B0606030504020204" pitchFamily="34" charset="0"/>
              </a:rPr>
              <a:t>Pixabay</a:t>
            </a:r>
            <a:r>
              <a:rPr lang="en-PH" sz="1000" i="1" dirty="0">
                <a:latin typeface="Open Sans" panose="020B0606030504020204" pitchFamily="34" charset="0"/>
                <a:ea typeface="Open Sans" panose="020B0606030504020204" pitchFamily="34" charset="0"/>
                <a:cs typeface="Open Sans" panose="020B0606030504020204" pitchFamily="34" charset="0"/>
              </a:rPr>
              <a:t> &amp; IYOR Bank/</a:t>
            </a:r>
            <a:r>
              <a:rPr lang="en-PH" sz="1000" i="1" dirty="0" err="1">
                <a:latin typeface="Open Sans" panose="020B0606030504020204" pitchFamily="34" charset="0"/>
                <a:ea typeface="Open Sans" panose="020B0606030504020204" pitchFamily="34" charset="0"/>
                <a:cs typeface="Open Sans" panose="020B0606030504020204" pitchFamily="34" charset="0"/>
              </a:rPr>
              <a:t>JayneJenkins</a:t>
            </a:r>
            <a:r>
              <a:rPr lang="en-PH" sz="1000" i="1" dirty="0">
                <a:latin typeface="Open Sans" panose="020B0606030504020204" pitchFamily="34" charset="0"/>
                <a:ea typeface="Open Sans" panose="020B0606030504020204" pitchFamily="34" charset="0"/>
                <a:cs typeface="Open Sans" panose="020B0606030504020204" pitchFamily="34" charset="0"/>
              </a:rPr>
              <a:t>/</a:t>
            </a:r>
            <a:r>
              <a:rPr lang="en-PH" sz="1000" i="1" dirty="0" err="1">
                <a:latin typeface="Open Sans" panose="020B0606030504020204" pitchFamily="34" charset="0"/>
                <a:ea typeface="Open Sans" panose="020B0606030504020204" pitchFamily="34" charset="0"/>
                <a:cs typeface="Open Sans" panose="020B0606030504020204" pitchFamily="34" charset="0"/>
              </a:rPr>
              <a:t>FabriceDudenhofer</a:t>
            </a:r>
            <a:r>
              <a:rPr lang="en-PH" sz="1000" i="1" dirty="0">
                <a:latin typeface="Open Sans" panose="020B0606030504020204" pitchFamily="34" charset="0"/>
                <a:ea typeface="Open Sans" panose="020B0606030504020204" pitchFamily="34" charset="0"/>
                <a:cs typeface="Open Sans" panose="020B0606030504020204" pitchFamily="34" charset="0"/>
              </a:rPr>
              <a:t>/Yen-</a:t>
            </a:r>
            <a:r>
              <a:rPr lang="en-PH" sz="1000" i="1" dirty="0" err="1">
                <a:latin typeface="Open Sans" panose="020B0606030504020204" pitchFamily="34" charset="0"/>
                <a:ea typeface="Open Sans" panose="020B0606030504020204" pitchFamily="34" charset="0"/>
                <a:cs typeface="Open Sans" panose="020B0606030504020204" pitchFamily="34" charset="0"/>
              </a:rPr>
              <a:t>YiLee</a:t>
            </a:r>
            <a:endParaRPr lang="en-PH" sz="10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110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09990"/>
            <a:ext cx="9144000" cy="2387600"/>
          </a:xfrm>
        </p:spPr>
        <p:txBody>
          <a:bodyPr>
            <a:noAutofit/>
          </a:bodyPr>
          <a:lstStyle/>
          <a:p>
            <a:r>
              <a:rPr lang="en-US" sz="2800" b="1" dirty="0"/>
              <a:t>Registration of </a:t>
            </a:r>
            <a:br>
              <a:rPr lang="en-US" sz="2800" b="1" dirty="0"/>
            </a:br>
            <a:r>
              <a:rPr lang="en-US" sz="2800" b="1" dirty="0"/>
              <a:t>the Agreement on the Establishment of the Regional Secretariat of the Coral Triangle Initiative on Coral Reefs, Fisheries and Food Security</a:t>
            </a:r>
          </a:p>
        </p:txBody>
      </p:sp>
      <p:sp>
        <p:nvSpPr>
          <p:cNvPr id="3" name="Subtitle 2"/>
          <p:cNvSpPr>
            <a:spLocks noGrp="1"/>
          </p:cNvSpPr>
          <p:nvPr>
            <p:ph type="subTitle" idx="1"/>
          </p:nvPr>
        </p:nvSpPr>
        <p:spPr>
          <a:xfrm>
            <a:off x="1581728" y="4006129"/>
            <a:ext cx="9144000" cy="1655762"/>
          </a:xfrm>
        </p:spPr>
        <p:txBody>
          <a:bodyPr>
            <a:normAutofit/>
          </a:bodyPr>
          <a:lstStyle/>
          <a:p>
            <a:r>
              <a:rPr lang="en-US" sz="2200" b="1" dirty="0">
                <a:solidFill>
                  <a:schemeClr val="tx1"/>
                </a:solidFill>
              </a:rPr>
              <a:t>With the Secretary General of the United Nations</a:t>
            </a:r>
          </a:p>
        </p:txBody>
      </p:sp>
    </p:spTree>
    <p:extLst>
      <p:ext uri="{BB962C8B-B14F-4D97-AF65-F5344CB8AC3E}">
        <p14:creationId xmlns:p14="http://schemas.microsoft.com/office/powerpoint/2010/main" val="183222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5946" y="900835"/>
            <a:ext cx="9568872" cy="1470025"/>
          </a:xfrm>
        </p:spPr>
        <p:txBody>
          <a:bodyPr>
            <a:normAutofit/>
          </a:bodyPr>
          <a:lstStyle/>
          <a:p>
            <a:r>
              <a:rPr lang="en-US" sz="2400" b="1" dirty="0"/>
              <a:t>Agreement on the Establishment of the Regional Secretariat of the Coral Triangle Initiative on Coral Reefs, Fisheries and Food Security</a:t>
            </a:r>
          </a:p>
        </p:txBody>
      </p:sp>
      <p:sp>
        <p:nvSpPr>
          <p:cNvPr id="3" name="Subtitle 2"/>
          <p:cNvSpPr>
            <a:spLocks noGrp="1"/>
          </p:cNvSpPr>
          <p:nvPr>
            <p:ph type="subTitle" idx="1"/>
          </p:nvPr>
        </p:nvSpPr>
        <p:spPr>
          <a:xfrm>
            <a:off x="1168400" y="2813050"/>
            <a:ext cx="9787467" cy="2546350"/>
          </a:xfrm>
        </p:spPr>
        <p:txBody>
          <a:bodyPr>
            <a:noAutofit/>
          </a:bodyPr>
          <a:lstStyle/>
          <a:p>
            <a:r>
              <a:rPr lang="en-US" sz="2000" b="1" dirty="0">
                <a:solidFill>
                  <a:schemeClr val="tx1"/>
                </a:solidFill>
              </a:rPr>
              <a:t>Article 18</a:t>
            </a:r>
          </a:p>
          <a:p>
            <a:r>
              <a:rPr lang="en-US" sz="2000" b="1" u="sng" dirty="0">
                <a:solidFill>
                  <a:schemeClr val="tx1"/>
                </a:solidFill>
              </a:rPr>
              <a:t>Depository</a:t>
            </a:r>
          </a:p>
          <a:p>
            <a:pPr algn="just"/>
            <a:r>
              <a:rPr lang="en-US" sz="2000" dirty="0">
                <a:solidFill>
                  <a:schemeClr val="tx1"/>
                </a:solidFill>
              </a:rPr>
              <a:t>The Government of the Republic of Indonesia shall be the Depository of this Agreement and any amendments or revisions thereto.  The Depository shall register this Agreement with the Secretary General of the United Nations in accordance with Article 102 of the Charter of the United Nations.</a:t>
            </a:r>
          </a:p>
        </p:txBody>
      </p:sp>
    </p:spTree>
    <p:extLst>
      <p:ext uri="{BB962C8B-B14F-4D97-AF65-F5344CB8AC3E}">
        <p14:creationId xmlns:p14="http://schemas.microsoft.com/office/powerpoint/2010/main" val="416746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3673" y="1316182"/>
            <a:ext cx="10363200" cy="754497"/>
          </a:xfrm>
        </p:spPr>
        <p:txBody>
          <a:bodyPr>
            <a:normAutofit/>
          </a:bodyPr>
          <a:lstStyle/>
          <a:p>
            <a:r>
              <a:rPr lang="en-US" sz="2400" b="1" dirty="0"/>
              <a:t>Article 102 of the Charter of the United Nations</a:t>
            </a:r>
          </a:p>
        </p:txBody>
      </p:sp>
      <p:sp>
        <p:nvSpPr>
          <p:cNvPr id="3" name="Subtitle 2"/>
          <p:cNvSpPr>
            <a:spLocks noGrp="1"/>
          </p:cNvSpPr>
          <p:nvPr>
            <p:ph type="subTitle" idx="1"/>
          </p:nvPr>
        </p:nvSpPr>
        <p:spPr>
          <a:xfrm>
            <a:off x="1354666" y="2457450"/>
            <a:ext cx="9787467" cy="3164506"/>
          </a:xfrm>
        </p:spPr>
        <p:txBody>
          <a:bodyPr>
            <a:noAutofit/>
          </a:bodyPr>
          <a:lstStyle/>
          <a:p>
            <a:pPr algn="just"/>
            <a:r>
              <a:rPr lang="en-US" sz="2000" dirty="0">
                <a:solidFill>
                  <a:schemeClr val="tx1"/>
                </a:solidFill>
              </a:rPr>
              <a:t>“1. Every treaty and every international agreement entered into by any Member of the United Nations after the present Charter comes into force shall as soon as possible be registered with the Secretariat and published by it.</a:t>
            </a:r>
          </a:p>
          <a:p>
            <a:pPr algn="just"/>
            <a:endParaRPr lang="en-US" sz="2000" dirty="0">
              <a:solidFill>
                <a:schemeClr val="tx1"/>
              </a:solidFill>
            </a:endParaRPr>
          </a:p>
          <a:p>
            <a:pPr algn="just"/>
            <a:r>
              <a:rPr lang="en-US" sz="2000" dirty="0">
                <a:solidFill>
                  <a:schemeClr val="tx1"/>
                </a:solidFill>
              </a:rPr>
              <a:t>2. No party to any such treaty or international agreement which has not been registered in accordance with the provisions of paragraph 1 of this Article may invoke that treaty or agreement before any organ of the United Nations.”</a:t>
            </a:r>
          </a:p>
        </p:txBody>
      </p:sp>
    </p:spTree>
    <p:extLst>
      <p:ext uri="{BB962C8B-B14F-4D97-AF65-F5344CB8AC3E}">
        <p14:creationId xmlns:p14="http://schemas.microsoft.com/office/powerpoint/2010/main" val="400735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618" y="1477389"/>
            <a:ext cx="10836763" cy="657843"/>
          </a:xfrm>
        </p:spPr>
        <p:txBody>
          <a:bodyPr>
            <a:noAutofit/>
          </a:bodyPr>
          <a:lstStyle/>
          <a:p>
            <a:r>
              <a:rPr lang="en-US" sz="2800" b="1" dirty="0"/>
              <a:t>Under Article 102 of the Charter of the United Nations</a:t>
            </a:r>
          </a:p>
        </p:txBody>
      </p:sp>
      <p:sp>
        <p:nvSpPr>
          <p:cNvPr id="3" name="Subtitle 2"/>
          <p:cNvSpPr>
            <a:spLocks noGrp="1"/>
          </p:cNvSpPr>
          <p:nvPr>
            <p:ph type="subTitle" idx="1"/>
          </p:nvPr>
        </p:nvSpPr>
        <p:spPr>
          <a:xfrm>
            <a:off x="1354666" y="2457450"/>
            <a:ext cx="9787467" cy="2693630"/>
          </a:xfrm>
        </p:spPr>
        <p:txBody>
          <a:bodyPr>
            <a:noAutofit/>
          </a:bodyPr>
          <a:lstStyle/>
          <a:p>
            <a:pPr algn="just"/>
            <a:r>
              <a:rPr lang="en-US" sz="2000" dirty="0">
                <a:solidFill>
                  <a:schemeClr val="tx1"/>
                </a:solidFill>
              </a:rPr>
              <a:t>The UN Secretariat </a:t>
            </a:r>
            <a:endParaRPr lang="en-US" sz="2000" dirty="0"/>
          </a:p>
          <a:p>
            <a:pPr marL="342900" indent="-342900" algn="just">
              <a:buFont typeface="Arial"/>
              <a:buChar char="•"/>
            </a:pPr>
            <a:r>
              <a:rPr lang="en-US" sz="2000" dirty="0">
                <a:solidFill>
                  <a:schemeClr val="tx1"/>
                </a:solidFill>
              </a:rPr>
              <a:t>is responsible for the registration and publication of treaties;</a:t>
            </a:r>
          </a:p>
          <a:p>
            <a:pPr marL="342900" indent="-342900" algn="just">
              <a:buFont typeface="Arial"/>
              <a:buChar char="•"/>
            </a:pPr>
            <a:r>
              <a:rPr lang="en-US" sz="2000" dirty="0">
                <a:solidFill>
                  <a:schemeClr val="tx1"/>
                </a:solidFill>
              </a:rPr>
              <a:t>examines the registering party to ascertain, amongst other, the technical requirements of the Regulations are met; and</a:t>
            </a:r>
          </a:p>
          <a:p>
            <a:pPr marL="342900" indent="-342900" algn="just">
              <a:buFont typeface="Arial"/>
              <a:buChar char="•"/>
            </a:pPr>
            <a:r>
              <a:rPr lang="en-US" sz="2000" dirty="0">
                <a:solidFill>
                  <a:schemeClr val="tx1"/>
                </a:solidFill>
              </a:rPr>
              <a:t>register and published in the United Nations Treaty Series (UNTS) in their original language.</a:t>
            </a:r>
          </a:p>
        </p:txBody>
      </p:sp>
    </p:spTree>
    <p:extLst>
      <p:ext uri="{BB962C8B-B14F-4D97-AF65-F5344CB8AC3E}">
        <p14:creationId xmlns:p14="http://schemas.microsoft.com/office/powerpoint/2010/main" val="338744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8933" y="548673"/>
            <a:ext cx="9819794" cy="992371"/>
          </a:xfrm>
        </p:spPr>
        <p:txBody>
          <a:bodyPr>
            <a:normAutofit/>
          </a:bodyPr>
          <a:lstStyle/>
          <a:p>
            <a:r>
              <a:rPr lang="en-US" sz="2000" b="1" dirty="0"/>
              <a:t>STATEMENT OF TREATIES AND INTERNATIONAL AGREEMENTS</a:t>
            </a:r>
            <a:br>
              <a:rPr lang="en-US" sz="2000" b="1" dirty="0"/>
            </a:br>
            <a:r>
              <a:rPr lang="en-US" sz="2000" b="1" dirty="0"/>
              <a:t>Registered or filed and recorder with the Secretariat during the month of November 2017</a:t>
            </a:r>
          </a:p>
        </p:txBody>
      </p:sp>
      <p:sp>
        <p:nvSpPr>
          <p:cNvPr id="3" name="Subtitle 2"/>
          <p:cNvSpPr>
            <a:spLocks noGrp="1"/>
          </p:cNvSpPr>
          <p:nvPr>
            <p:ph type="subTitle" idx="1"/>
          </p:nvPr>
        </p:nvSpPr>
        <p:spPr>
          <a:xfrm>
            <a:off x="532776" y="1541043"/>
            <a:ext cx="10883845" cy="4765820"/>
          </a:xfrm>
        </p:spPr>
        <p:txBody>
          <a:bodyPr>
            <a:noAutofit/>
          </a:bodyPr>
          <a:lstStyle/>
          <a:p>
            <a:pPr algn="l"/>
            <a:r>
              <a:rPr lang="en-US" sz="1800" dirty="0">
                <a:solidFill>
                  <a:schemeClr val="tx1"/>
                </a:solidFill>
              </a:rPr>
              <a:t>No.54807</a:t>
            </a:r>
          </a:p>
          <a:p>
            <a:pPr algn="l"/>
            <a:r>
              <a:rPr lang="en-US" sz="1800" b="1" dirty="0">
                <a:solidFill>
                  <a:schemeClr val="tx1"/>
                </a:solidFill>
              </a:rPr>
              <a:t>Indonesia, Malaysia, Papua New Guinea, Philippines, Solomon Island and Timor-Leste</a:t>
            </a:r>
          </a:p>
          <a:p>
            <a:pPr algn="just"/>
            <a:r>
              <a:rPr lang="en-US" sz="1800" dirty="0">
                <a:solidFill>
                  <a:schemeClr val="tx1"/>
                </a:solidFill>
              </a:rPr>
              <a:t>Agreement on the establishment of the Regional Secretariat of the Coral Triangle Initiative on coral reefs, fisheries and food security (with annexes). Jakarta, 28 October 2011.</a:t>
            </a:r>
          </a:p>
          <a:p>
            <a:pPr algn="l"/>
            <a:r>
              <a:rPr lang="en-US" sz="1800" dirty="0">
                <a:solidFill>
                  <a:schemeClr val="tx1"/>
                </a:solidFill>
              </a:rPr>
              <a:t>Entry into force: 27 November 2014, in accordance with article 17.</a:t>
            </a:r>
          </a:p>
          <a:p>
            <a:pPr algn="l"/>
            <a:r>
              <a:rPr lang="en-US" sz="1800" dirty="0">
                <a:solidFill>
                  <a:schemeClr val="tx1"/>
                </a:solidFill>
              </a:rPr>
              <a:t>	</a:t>
            </a:r>
            <a:r>
              <a:rPr lang="en-US" sz="1800" b="1" dirty="0">
                <a:solidFill>
                  <a:schemeClr val="tx1"/>
                </a:solidFill>
              </a:rPr>
              <a:t>Participants						Ratification and Acceptance (A)</a:t>
            </a:r>
          </a:p>
          <a:p>
            <a:pPr algn="l"/>
            <a:r>
              <a:rPr lang="en-US" sz="1800" b="1" dirty="0">
                <a:solidFill>
                  <a:schemeClr val="tx1"/>
                </a:solidFill>
              </a:rPr>
              <a:t>	</a:t>
            </a:r>
            <a:r>
              <a:rPr lang="en-US" sz="1800" dirty="0">
                <a:solidFill>
                  <a:schemeClr val="tx1"/>
                </a:solidFill>
              </a:rPr>
              <a:t>Indonesia						9 May 2014</a:t>
            </a:r>
          </a:p>
          <a:p>
            <a:pPr algn="l"/>
            <a:r>
              <a:rPr lang="en-US" sz="1800" b="1" dirty="0">
                <a:solidFill>
                  <a:schemeClr val="tx1"/>
                </a:solidFill>
              </a:rPr>
              <a:t>	</a:t>
            </a:r>
            <a:r>
              <a:rPr lang="en-US" sz="1800" dirty="0">
                <a:solidFill>
                  <a:schemeClr val="tx1"/>
                </a:solidFill>
              </a:rPr>
              <a:t>Malaysia							15 Apr 2013</a:t>
            </a:r>
          </a:p>
          <a:p>
            <a:pPr algn="l"/>
            <a:r>
              <a:rPr lang="en-US" sz="1800" dirty="0">
                <a:solidFill>
                  <a:schemeClr val="tx1"/>
                </a:solidFill>
              </a:rPr>
              <a:t>	Solomon Island					               2 Sep 2014</a:t>
            </a:r>
          </a:p>
          <a:p>
            <a:pPr algn="l"/>
            <a:r>
              <a:rPr lang="en-US" sz="1800" dirty="0">
                <a:solidFill>
                  <a:schemeClr val="tx1"/>
                </a:solidFill>
              </a:rPr>
              <a:t>	Timor-Leste						27 Oct 2014</a:t>
            </a:r>
          </a:p>
          <a:p>
            <a:pPr algn="l"/>
            <a:r>
              <a:rPr lang="en-US" sz="1800" dirty="0">
                <a:solidFill>
                  <a:schemeClr val="tx1"/>
                </a:solidFill>
              </a:rPr>
              <a:t>Authentic text: English</a:t>
            </a:r>
          </a:p>
          <a:p>
            <a:pPr algn="l"/>
            <a:r>
              <a:rPr lang="en-US" sz="1800" dirty="0">
                <a:solidFill>
                  <a:schemeClr val="tx1"/>
                </a:solidFill>
              </a:rPr>
              <a:t>Registration with the Secretariat of the United Nations: Indonesia, 1 November 2017</a:t>
            </a:r>
          </a:p>
          <a:p>
            <a:pPr algn="l"/>
            <a:r>
              <a:rPr lang="en-US" sz="1800" dirty="0">
                <a:solidFill>
                  <a:schemeClr val="tx1"/>
                </a:solidFill>
              </a:rPr>
              <a:t>Note: See also annex A, No. 54807.</a:t>
            </a:r>
          </a:p>
          <a:p>
            <a:pPr algn="l"/>
            <a:endParaRPr lang="en-US" sz="1800" b="1" dirty="0">
              <a:solidFill>
                <a:schemeClr val="tx1"/>
              </a:solidFill>
            </a:endParaRPr>
          </a:p>
        </p:txBody>
      </p:sp>
    </p:spTree>
    <p:extLst>
      <p:ext uri="{BB962C8B-B14F-4D97-AF65-F5344CB8AC3E}">
        <p14:creationId xmlns:p14="http://schemas.microsoft.com/office/powerpoint/2010/main" val="283276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8933" y="548673"/>
            <a:ext cx="9854431" cy="992371"/>
          </a:xfrm>
        </p:spPr>
        <p:txBody>
          <a:bodyPr>
            <a:normAutofit/>
          </a:bodyPr>
          <a:lstStyle/>
          <a:p>
            <a:r>
              <a:rPr lang="en-US" sz="2000" b="1" dirty="0"/>
              <a:t>STATEMENT OF TREATIES AND INTERNATIONAL AGREEMENTS</a:t>
            </a:r>
            <a:br>
              <a:rPr lang="en-US" sz="2000" b="1" dirty="0"/>
            </a:br>
            <a:r>
              <a:rPr lang="en-US" sz="2000" b="1" dirty="0"/>
              <a:t>Registered or filed and recorder with the Secretariat during the month of November 2017</a:t>
            </a:r>
          </a:p>
        </p:txBody>
      </p:sp>
      <p:sp>
        <p:nvSpPr>
          <p:cNvPr id="3" name="Subtitle 2"/>
          <p:cNvSpPr>
            <a:spLocks noGrp="1"/>
          </p:cNvSpPr>
          <p:nvPr>
            <p:ph type="subTitle" idx="1"/>
          </p:nvPr>
        </p:nvSpPr>
        <p:spPr>
          <a:xfrm>
            <a:off x="532776" y="1755077"/>
            <a:ext cx="10883845" cy="3966760"/>
          </a:xfrm>
        </p:spPr>
        <p:txBody>
          <a:bodyPr>
            <a:noAutofit/>
          </a:bodyPr>
          <a:lstStyle/>
          <a:p>
            <a:r>
              <a:rPr lang="en-US" sz="1800" b="1" dirty="0">
                <a:solidFill>
                  <a:schemeClr val="tx1"/>
                </a:solidFill>
              </a:rPr>
              <a:t>Annex A, No. 54807</a:t>
            </a:r>
          </a:p>
          <a:p>
            <a:pPr algn="l"/>
            <a:r>
              <a:rPr lang="en-US" sz="1800" dirty="0">
                <a:solidFill>
                  <a:schemeClr val="tx1"/>
                </a:solidFill>
              </a:rPr>
              <a:t>No.54807</a:t>
            </a:r>
          </a:p>
          <a:p>
            <a:pPr algn="l"/>
            <a:r>
              <a:rPr lang="en-US" sz="1800" b="1" dirty="0">
                <a:solidFill>
                  <a:schemeClr val="tx1"/>
                </a:solidFill>
              </a:rPr>
              <a:t>Indonesia, Malaysia, Papua New Guinea, Philippines, Solomon Island and Timor-Leste</a:t>
            </a:r>
          </a:p>
          <a:p>
            <a:pPr algn="just"/>
            <a:r>
              <a:rPr lang="en-US" sz="1800" dirty="0">
                <a:solidFill>
                  <a:schemeClr val="tx1"/>
                </a:solidFill>
              </a:rPr>
              <a:t>Agreement on the establishment of the Regional Secretariat of the Coral Triangle Initiative on coral reefs, fisheries and food security (with annexes). Jakarta, 28 October 2011.</a:t>
            </a:r>
          </a:p>
          <a:p>
            <a:pPr algn="l"/>
            <a:r>
              <a:rPr lang="en-US" sz="1800" b="1" dirty="0">
                <a:solidFill>
                  <a:schemeClr val="tx1"/>
                </a:solidFill>
              </a:rPr>
              <a:t>Ratification</a:t>
            </a:r>
          </a:p>
          <a:p>
            <a:pPr algn="l"/>
            <a:r>
              <a:rPr lang="en-US" sz="1800" b="1" dirty="0">
                <a:solidFill>
                  <a:schemeClr val="tx1"/>
                </a:solidFill>
              </a:rPr>
              <a:t>Philippines</a:t>
            </a:r>
          </a:p>
          <a:p>
            <a:pPr algn="l"/>
            <a:r>
              <a:rPr lang="en-US" sz="1800" dirty="0">
                <a:solidFill>
                  <a:schemeClr val="tx1"/>
                </a:solidFill>
              </a:rPr>
              <a:t>Deposit of instrument with the Government of Indonesia: 14 January 2015</a:t>
            </a:r>
          </a:p>
          <a:p>
            <a:pPr algn="l"/>
            <a:r>
              <a:rPr lang="en-US" sz="1800" dirty="0">
                <a:solidFill>
                  <a:schemeClr val="tx1"/>
                </a:solidFill>
              </a:rPr>
              <a:t>Date of effect: 14 January 2015</a:t>
            </a:r>
          </a:p>
          <a:p>
            <a:pPr algn="l"/>
            <a:endParaRPr lang="en-US" sz="1800" b="1" dirty="0">
              <a:solidFill>
                <a:schemeClr val="tx1"/>
              </a:solidFill>
            </a:endParaRPr>
          </a:p>
        </p:txBody>
      </p:sp>
    </p:spTree>
    <p:extLst>
      <p:ext uri="{BB962C8B-B14F-4D97-AF65-F5344CB8AC3E}">
        <p14:creationId xmlns:p14="http://schemas.microsoft.com/office/powerpoint/2010/main" val="2310070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379" y="1045630"/>
            <a:ext cx="10363200" cy="992371"/>
          </a:xfrm>
        </p:spPr>
        <p:txBody>
          <a:bodyPr>
            <a:noAutofit/>
          </a:bodyPr>
          <a:lstStyle/>
          <a:p>
            <a:r>
              <a:rPr lang="en-US" sz="2600" b="1" dirty="0"/>
              <a:t>POST-REGISTRATION WITH THE UN SECRETARY GENERAL</a:t>
            </a:r>
            <a:br>
              <a:rPr lang="en-US" sz="2600" b="1" dirty="0"/>
            </a:br>
            <a:endParaRPr lang="en-US" sz="2600" b="1" dirty="0"/>
          </a:p>
        </p:txBody>
      </p:sp>
      <p:sp>
        <p:nvSpPr>
          <p:cNvPr id="3" name="Subtitle 2"/>
          <p:cNvSpPr>
            <a:spLocks noGrp="1"/>
          </p:cNvSpPr>
          <p:nvPr>
            <p:ph type="subTitle" idx="1"/>
          </p:nvPr>
        </p:nvSpPr>
        <p:spPr>
          <a:xfrm>
            <a:off x="532776" y="2038001"/>
            <a:ext cx="10883845" cy="4350792"/>
          </a:xfrm>
        </p:spPr>
        <p:txBody>
          <a:bodyPr>
            <a:noAutofit/>
          </a:bodyPr>
          <a:lstStyle/>
          <a:p>
            <a:pPr algn="just"/>
            <a:r>
              <a:rPr lang="en-US" sz="2000" dirty="0">
                <a:solidFill>
                  <a:schemeClr val="tx1"/>
                </a:solidFill>
              </a:rPr>
              <a:t>The Regional Secretariat of the Coral Triangle Initiative on Coral Reefs, Fisheries and Food Security (CTI-CFF RS) to become a ‘fully fledged international organization.’</a:t>
            </a:r>
          </a:p>
          <a:p>
            <a:pPr algn="just"/>
            <a:endParaRPr lang="en-US" sz="2000" dirty="0">
              <a:solidFill>
                <a:schemeClr val="tx1"/>
              </a:solidFill>
            </a:endParaRPr>
          </a:p>
          <a:p>
            <a:pPr algn="just"/>
            <a:r>
              <a:rPr lang="en-US" sz="2000" dirty="0">
                <a:solidFill>
                  <a:schemeClr val="tx1"/>
                </a:solidFill>
              </a:rPr>
              <a:t>With, amongst other,</a:t>
            </a:r>
          </a:p>
          <a:p>
            <a:pPr marL="342900" indent="-342900" algn="just">
              <a:buFont typeface="Wingdings" charset="2"/>
              <a:buChar char="Ø"/>
            </a:pPr>
            <a:r>
              <a:rPr lang="en-US" sz="2000" dirty="0">
                <a:solidFill>
                  <a:schemeClr val="tx1"/>
                </a:solidFill>
              </a:rPr>
              <a:t>Legal Personality of the Secretariat;</a:t>
            </a:r>
          </a:p>
          <a:p>
            <a:pPr marL="342900" indent="-342900" algn="just">
              <a:buFont typeface="Wingdings" charset="2"/>
              <a:buChar char="Ø"/>
            </a:pPr>
            <a:r>
              <a:rPr lang="en-US" sz="2000" dirty="0">
                <a:solidFill>
                  <a:schemeClr val="tx1"/>
                </a:solidFill>
              </a:rPr>
              <a:t>Functions of the Secretariat;</a:t>
            </a:r>
          </a:p>
          <a:p>
            <a:pPr marL="342900" indent="-342900" algn="just">
              <a:buFont typeface="Wingdings" charset="2"/>
              <a:buChar char="Ø"/>
            </a:pPr>
            <a:r>
              <a:rPr lang="en-US" sz="2000" dirty="0">
                <a:solidFill>
                  <a:schemeClr val="tx1"/>
                </a:solidFill>
              </a:rPr>
              <a:t>Funds;</a:t>
            </a:r>
          </a:p>
          <a:p>
            <a:pPr marL="342900" indent="-342900" algn="just">
              <a:buFont typeface="Wingdings" charset="2"/>
              <a:buChar char="Ø"/>
            </a:pPr>
            <a:r>
              <a:rPr lang="en-US" sz="2000" dirty="0">
                <a:solidFill>
                  <a:schemeClr val="tx1"/>
                </a:solidFill>
              </a:rPr>
              <a:t>Budget;</a:t>
            </a:r>
          </a:p>
          <a:p>
            <a:pPr marL="342900" indent="-342900" algn="just">
              <a:buFont typeface="Wingdings" charset="2"/>
              <a:buChar char="Ø"/>
            </a:pPr>
            <a:r>
              <a:rPr lang="en-US" sz="2000" dirty="0">
                <a:solidFill>
                  <a:schemeClr val="tx1"/>
                </a:solidFill>
              </a:rPr>
              <a:t>Privileges and Immunities;</a:t>
            </a:r>
          </a:p>
          <a:p>
            <a:pPr marL="342900" indent="-342900" algn="just">
              <a:buFont typeface="Wingdings" charset="2"/>
              <a:buChar char="Ø"/>
            </a:pPr>
            <a:r>
              <a:rPr lang="en-US" sz="2000" dirty="0">
                <a:solidFill>
                  <a:schemeClr val="tx1"/>
                </a:solidFill>
              </a:rPr>
              <a:t>Exemption from Taxation and Custom Duties; and</a:t>
            </a:r>
          </a:p>
          <a:p>
            <a:pPr marL="342900" indent="-342900" algn="just">
              <a:buFont typeface="Wingdings" charset="2"/>
              <a:buChar char="Ø"/>
            </a:pPr>
            <a:r>
              <a:rPr lang="en-US" sz="2000" dirty="0">
                <a:solidFill>
                  <a:schemeClr val="tx1"/>
                </a:solidFill>
              </a:rPr>
              <a:t>Dispute Settlement.</a:t>
            </a:r>
          </a:p>
          <a:p>
            <a:pPr marL="342900" indent="-342900" algn="just">
              <a:buFont typeface="Wingdings" charset="2"/>
              <a:buChar char="Ø"/>
            </a:pPr>
            <a:endParaRPr lang="en-US" sz="2000" dirty="0">
              <a:solidFill>
                <a:schemeClr val="tx1"/>
              </a:solidFill>
            </a:endParaRPr>
          </a:p>
        </p:txBody>
      </p:sp>
    </p:spTree>
    <p:extLst>
      <p:ext uri="{BB962C8B-B14F-4D97-AF65-F5344CB8AC3E}">
        <p14:creationId xmlns:p14="http://schemas.microsoft.com/office/powerpoint/2010/main" val="124389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379" y="663841"/>
            <a:ext cx="10363200" cy="1217771"/>
          </a:xfrm>
        </p:spPr>
        <p:txBody>
          <a:bodyPr>
            <a:noAutofit/>
          </a:bodyPr>
          <a:lstStyle/>
          <a:p>
            <a:r>
              <a:rPr lang="en-US" sz="2600" b="1" dirty="0"/>
              <a:t>CTI-CFF RS </a:t>
            </a:r>
            <a:br>
              <a:rPr lang="en-US" sz="2600" b="1" dirty="0"/>
            </a:br>
            <a:r>
              <a:rPr lang="en-US" sz="2600" b="1" dirty="0"/>
              <a:t>THE WAY FORWARD</a:t>
            </a:r>
            <a:br>
              <a:rPr lang="en-US" sz="2600" b="1" dirty="0"/>
            </a:br>
            <a:endParaRPr lang="en-US" sz="2600" b="1" dirty="0"/>
          </a:p>
        </p:txBody>
      </p:sp>
      <p:sp>
        <p:nvSpPr>
          <p:cNvPr id="3" name="Subtitle 2"/>
          <p:cNvSpPr>
            <a:spLocks noGrp="1"/>
          </p:cNvSpPr>
          <p:nvPr>
            <p:ph type="subTitle" idx="1"/>
          </p:nvPr>
        </p:nvSpPr>
        <p:spPr>
          <a:xfrm>
            <a:off x="532776" y="1881611"/>
            <a:ext cx="10883845" cy="4293147"/>
          </a:xfrm>
        </p:spPr>
        <p:txBody>
          <a:bodyPr>
            <a:noAutofit/>
          </a:bodyPr>
          <a:lstStyle/>
          <a:p>
            <a:pPr algn="just"/>
            <a:r>
              <a:rPr lang="en-US" sz="2000" dirty="0">
                <a:solidFill>
                  <a:schemeClr val="tx1"/>
                </a:solidFill>
              </a:rPr>
              <a:t>The Regional Secretariat of the Coral Triangle Initiative on Coral Reefs, Fisheries and Food Security (CTI-CFF RS) to become</a:t>
            </a:r>
          </a:p>
          <a:p>
            <a:pPr algn="just"/>
            <a:endParaRPr lang="en-US" sz="2000" dirty="0">
              <a:solidFill>
                <a:schemeClr val="tx1"/>
              </a:solidFill>
            </a:endParaRPr>
          </a:p>
          <a:p>
            <a:pPr marL="342900" indent="-342900" algn="just">
              <a:buFont typeface="Wingdings" charset="2"/>
              <a:buChar char="Ø"/>
            </a:pPr>
            <a:r>
              <a:rPr lang="en-US" sz="2000" dirty="0">
                <a:solidFill>
                  <a:schemeClr val="tx1"/>
                </a:solidFill>
              </a:rPr>
              <a:t>Relevant to the need of promoting people’s welfare and the global environmental protection;</a:t>
            </a:r>
          </a:p>
          <a:p>
            <a:pPr marL="342900" indent="-342900" algn="just">
              <a:buFont typeface="Wingdings" charset="2"/>
              <a:buChar char="Ø"/>
            </a:pPr>
            <a:r>
              <a:rPr lang="en-US" sz="2000" dirty="0">
                <a:solidFill>
                  <a:schemeClr val="tx1"/>
                </a:solidFill>
              </a:rPr>
              <a:t>Attracting countries to become member of the organization;</a:t>
            </a:r>
          </a:p>
          <a:p>
            <a:pPr marL="342900" indent="-342900" algn="just">
              <a:buFont typeface="Wingdings" charset="2"/>
              <a:buChar char="Ø"/>
            </a:pPr>
            <a:r>
              <a:rPr lang="en-US" sz="2000" dirty="0">
                <a:solidFill>
                  <a:schemeClr val="tx1"/>
                </a:solidFill>
              </a:rPr>
              <a:t>Attracting development partners to participate in collaborative activities; and</a:t>
            </a:r>
          </a:p>
          <a:p>
            <a:pPr marL="342900" indent="-342900" algn="just">
              <a:buFont typeface="Wingdings" charset="2"/>
              <a:buChar char="Ø"/>
            </a:pPr>
            <a:r>
              <a:rPr lang="en-US" sz="2000" dirty="0">
                <a:solidFill>
                  <a:schemeClr val="tx1"/>
                </a:solidFill>
              </a:rPr>
              <a:t>An inspiration of other international ventures and cooperation by</a:t>
            </a:r>
          </a:p>
          <a:p>
            <a:pPr marL="342900" indent="-342900" algn="just">
              <a:buFont typeface="Wingdings" charset="2"/>
              <a:buChar char="Ø"/>
            </a:pPr>
            <a:endParaRPr lang="en-US" sz="2000" dirty="0">
              <a:solidFill>
                <a:schemeClr val="tx1"/>
              </a:solidFill>
            </a:endParaRPr>
          </a:p>
          <a:p>
            <a:pPr marL="1257300" lvl="2" indent="-342900" algn="just">
              <a:buFont typeface="Wingdings" charset="2"/>
              <a:buChar char="ü"/>
            </a:pPr>
            <a:r>
              <a:rPr lang="en-US" sz="2000" dirty="0">
                <a:solidFill>
                  <a:schemeClr val="tx1"/>
                </a:solidFill>
              </a:rPr>
              <a:t>Increasing international posture and</a:t>
            </a:r>
          </a:p>
          <a:p>
            <a:pPr marL="1257300" lvl="2" indent="-342900" algn="just">
              <a:buFont typeface="Wingdings" charset="2"/>
              <a:buChar char="ü"/>
            </a:pPr>
            <a:r>
              <a:rPr lang="en-US" sz="2000" dirty="0">
                <a:solidFill>
                  <a:schemeClr val="tx1"/>
                </a:solidFill>
              </a:rPr>
              <a:t>Providing greater efficiency and service to members and other stakeholders.</a:t>
            </a:r>
          </a:p>
          <a:p>
            <a:pPr marL="342900" indent="-342900" algn="just">
              <a:buFont typeface="Wingdings" charset="2"/>
              <a:buChar char="Ø"/>
            </a:pPr>
            <a:endParaRPr lang="en-US" sz="2000" dirty="0">
              <a:solidFill>
                <a:schemeClr val="tx1"/>
              </a:solidFill>
            </a:endParaRPr>
          </a:p>
          <a:p>
            <a:pPr marL="342900" indent="-342900" algn="just">
              <a:buFont typeface="Wingdings" charset="2"/>
              <a:buChar char="Ø"/>
            </a:pPr>
            <a:endParaRPr lang="en-US" sz="2000" dirty="0">
              <a:solidFill>
                <a:schemeClr val="tx1"/>
              </a:solidFill>
            </a:endParaRPr>
          </a:p>
          <a:p>
            <a:pPr algn="just"/>
            <a:endParaRPr lang="en-US" sz="2000" dirty="0">
              <a:solidFill>
                <a:schemeClr val="tx1"/>
              </a:solidFill>
            </a:endParaRPr>
          </a:p>
          <a:p>
            <a:pPr marL="342900" indent="-342900" algn="just">
              <a:buFont typeface="Wingdings" charset="2"/>
              <a:buChar char="Ø"/>
            </a:pPr>
            <a:endParaRPr lang="en-US" sz="2000" dirty="0">
              <a:solidFill>
                <a:schemeClr val="tx1"/>
              </a:solidFill>
            </a:endParaRPr>
          </a:p>
        </p:txBody>
      </p:sp>
    </p:spTree>
    <p:extLst>
      <p:ext uri="{BB962C8B-B14F-4D97-AF65-F5344CB8AC3E}">
        <p14:creationId xmlns:p14="http://schemas.microsoft.com/office/powerpoint/2010/main" val="312797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973</TotalTime>
  <Words>635</Words>
  <Application>Microsoft Office PowerPoint</Application>
  <PresentationFormat>Widescreen</PresentationFormat>
  <Paragraphs>71</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Black</vt:lpstr>
      <vt:lpstr>Open Sans</vt:lpstr>
      <vt:lpstr>Open Sans Extrabold</vt:lpstr>
      <vt:lpstr>Wingdings</vt:lpstr>
      <vt:lpstr>Office Theme</vt:lpstr>
      <vt:lpstr>PowerPoint Presentation</vt:lpstr>
      <vt:lpstr>Registration of  the Agreement on the Establishment of the Regional Secretariat of the Coral Triangle Initiative on Coral Reefs, Fisheries and Food Security</vt:lpstr>
      <vt:lpstr>Agreement on the Establishment of the Regional Secretariat of the Coral Triangle Initiative on Coral Reefs, Fisheries and Food Security</vt:lpstr>
      <vt:lpstr>Article 102 of the Charter of the United Nations</vt:lpstr>
      <vt:lpstr>Under Article 102 of the Charter of the United Nations</vt:lpstr>
      <vt:lpstr>STATEMENT OF TREATIES AND INTERNATIONAL AGREEMENTS Registered or filed and recorder with the Secretariat during the month of November 2017</vt:lpstr>
      <vt:lpstr>STATEMENT OF TREATIES AND INTERNATIONAL AGREEMENTS Registered or filed and recorder with the Secretariat during the month of November 2017</vt:lpstr>
      <vt:lpstr>POST-REGISTRATION WITH THE UN SECRETARY GENERAL </vt:lpstr>
      <vt:lpstr>CTI-CFF RS  THE WAY FORWARD </vt:lpstr>
      <vt:lpstr>SOM-14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janet</dc:creator>
  <cp:lastModifiedBy>Jasmin Saad</cp:lastModifiedBy>
  <cp:revision>47</cp:revision>
  <dcterms:created xsi:type="dcterms:W3CDTF">2018-11-08T04:12:31Z</dcterms:created>
  <dcterms:modified xsi:type="dcterms:W3CDTF">2018-12-12T16:11:41Z</dcterms:modified>
</cp:coreProperties>
</file>