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12192000"/>
  <p:notesSz cx="6858000" cy="9144000"/>
  <p:embeddedFontLst>
    <p:embeddedFont>
      <p:font typeface="Belleza"/>
      <p:regular r:id="rId15"/>
    </p:embeddedFont>
    <p:embeddedFont>
      <p:font typeface="Quattrocento Sans"/>
      <p:regular r:id="rId16"/>
      <p:bold r:id="rId17"/>
      <p:italic r:id="rId18"/>
      <p:boldItalic r:id="rId19"/>
    </p:embeddedFont>
    <p:embeddedFont>
      <p:font typeface="Gill Sans"/>
      <p:regular r:id="rId20"/>
      <p:bold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2" roundtripDataSignature="AMtx7mi4M0kIRKUkzK+qTTcuxrgCGyYp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FD78257-AE01-4B65-A5DD-FA1D043E7CEA}">
  <a:tblStyle styleId="{4FD78257-AE01-4B65-A5DD-FA1D043E7CEA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  <a:tblStyle styleId="{0551F43F-F85B-4D65-8629-2FD549DF3CBE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GillSans-regular.fntdata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font" Target="fonts/GillSans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Belleza-regular.fntdata"/><Relationship Id="rId14" Type="http://schemas.openxmlformats.org/officeDocument/2006/relationships/slide" Target="slides/slide9.xml"/><Relationship Id="rId17" Type="http://schemas.openxmlformats.org/officeDocument/2006/relationships/font" Target="fonts/QuattrocentoSans-bold.fntdata"/><Relationship Id="rId16" Type="http://schemas.openxmlformats.org/officeDocument/2006/relationships/font" Target="fonts/QuattrocentoSans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QuattrocentoSans-boldItalic.fntdata"/><Relationship Id="rId6" Type="http://schemas.openxmlformats.org/officeDocument/2006/relationships/slide" Target="slides/slide1.xml"/><Relationship Id="rId18" Type="http://schemas.openxmlformats.org/officeDocument/2006/relationships/font" Target="fonts/QuattrocentoSa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0" name="Google Shape;70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6" name="Google Shape;26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2" name="Google Shape;32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7" name="Google Shape;47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3" name="Google Shape;63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4" name="Google Shape;64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vcoe.coraltriangleinitiative.org/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91" name="Google Shape;9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508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3">
            <a:alphaModFix/>
          </a:blip>
          <a:srcRect b="11332" l="27938" r="12250" t="29166"/>
          <a:stretch/>
        </p:blipFill>
        <p:spPr>
          <a:xfrm>
            <a:off x="-32017" y="0"/>
            <a:ext cx="12256034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 txBox="1"/>
          <p:nvPr/>
        </p:nvSpPr>
        <p:spPr>
          <a:xfrm>
            <a:off x="559973" y="3824749"/>
            <a:ext cx="6922375" cy="863120"/>
          </a:xfrm>
          <a:prstGeom prst="rect">
            <a:avLst/>
          </a:prstGeom>
          <a:solidFill>
            <a:srgbClr val="90C42F">
              <a:alpha val="49803"/>
            </a:srgbClr>
          </a:solidFill>
          <a:ln cap="flat" cmpd="sng" w="9525">
            <a:solidFill>
              <a:srgbClr val="90C42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fontScale="62500" lnSpcReduction="20000"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7F95"/>
              </a:buClr>
              <a:buSzPct val="100000"/>
              <a:buFont typeface="Belleza"/>
              <a:buNone/>
            </a:pPr>
            <a:r>
              <a:rPr b="1" i="0" lang="en-US" sz="4800" u="none" cap="none" strike="noStrike">
                <a:solidFill>
                  <a:srgbClr val="087F95"/>
                </a:solidFill>
                <a:latin typeface="Belleza"/>
                <a:ea typeface="Belleza"/>
                <a:cs typeface="Belleza"/>
                <a:sym typeface="Belleza"/>
              </a:rPr>
              <a:t>Climate Change Adaptation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087F95"/>
              </a:buClr>
              <a:buSzPct val="100000"/>
              <a:buFont typeface="Belleza"/>
              <a:buNone/>
            </a:pPr>
            <a:r>
              <a:rPr b="1" i="0" lang="en-US" sz="4800" u="none" cap="none" strike="noStrike">
                <a:solidFill>
                  <a:srgbClr val="087F95"/>
                </a:solidFill>
                <a:latin typeface="Belleza"/>
                <a:ea typeface="Belleza"/>
                <a:cs typeface="Belleza"/>
                <a:sym typeface="Belleza"/>
              </a:rPr>
              <a:t>Working Group (CCA WG)</a:t>
            </a:r>
            <a:endParaRPr/>
          </a:p>
        </p:txBody>
      </p:sp>
      <p:sp>
        <p:nvSpPr>
          <p:cNvPr id="94" name="Google Shape;94;p1"/>
          <p:cNvSpPr txBox="1"/>
          <p:nvPr/>
        </p:nvSpPr>
        <p:spPr>
          <a:xfrm>
            <a:off x="559973" y="4687869"/>
            <a:ext cx="6922375" cy="863120"/>
          </a:xfrm>
          <a:prstGeom prst="rect">
            <a:avLst/>
          </a:prstGeom>
          <a:solidFill>
            <a:srgbClr val="90C42F"/>
          </a:solidFill>
          <a:ln cap="flat" cmpd="sng" w="9525">
            <a:solidFill>
              <a:srgbClr val="90C42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 fontScale="47500" lnSpcReduction="20000"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598"/>
              <a:buFont typeface="Arial"/>
              <a:buNone/>
            </a:pPr>
            <a:r>
              <a:rPr b="1" i="0" lang="en-US" sz="3800" u="none" cap="none" strike="noStrike">
                <a:solidFill>
                  <a:schemeClr val="lt1"/>
                </a:solidFill>
                <a:latin typeface="Belleza"/>
                <a:ea typeface="Belleza"/>
                <a:cs typeface="Belleza"/>
                <a:sym typeface="Belleza"/>
              </a:rPr>
              <a:t>Mr. Iki Peter</a:t>
            </a:r>
            <a:endParaRPr b="1" i="0" sz="3800" u="none" cap="none" strike="noStrike">
              <a:solidFill>
                <a:schemeClr val="lt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598"/>
              <a:buFont typeface="Arial"/>
              <a:buNone/>
            </a:pPr>
            <a:r>
              <a:rPr b="1" i="0" lang="en-US" sz="3800" u="none" cap="none" strike="noStrike">
                <a:solidFill>
                  <a:schemeClr val="lt1"/>
                </a:solidFill>
                <a:latin typeface="Belleza"/>
                <a:ea typeface="Belleza"/>
                <a:cs typeface="Belleza"/>
                <a:sym typeface="Belleza"/>
              </a:rPr>
              <a:t>Chair of CCA WG</a:t>
            </a:r>
            <a:endParaRPr/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598"/>
              <a:buFont typeface="Arial"/>
              <a:buNone/>
            </a:pPr>
            <a:r>
              <a:rPr b="1" i="0" lang="en-US" sz="3800" u="none" cap="none" strike="noStrike">
                <a:solidFill>
                  <a:schemeClr val="lt1"/>
                </a:solidFill>
                <a:latin typeface="Belleza"/>
                <a:ea typeface="Belleza"/>
                <a:cs typeface="Belleza"/>
                <a:sym typeface="Belleza"/>
              </a:rPr>
              <a:t>November 2022</a:t>
            </a:r>
            <a:endParaRPr b="1" i="0" sz="3800" u="none" cap="none" strike="noStrike">
              <a:solidFill>
                <a:schemeClr val="lt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Belleza"/>
              <a:ea typeface="Belleza"/>
              <a:cs typeface="Belleza"/>
              <a:sym typeface="Bellez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/>
          <p:nvPr/>
        </p:nvSpPr>
        <p:spPr>
          <a:xfrm>
            <a:off x="1120588" y="29980"/>
            <a:ext cx="9950823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400" u="none" cap="none" strike="noStrike">
                <a:solidFill>
                  <a:srgbClr val="176186"/>
                </a:solidFill>
                <a:latin typeface="Gill Sans"/>
                <a:ea typeface="Gill Sans"/>
                <a:cs typeface="Gill Sans"/>
                <a:sym typeface="Gill Sans"/>
              </a:rPr>
              <a:t>Outline</a:t>
            </a:r>
            <a:endParaRPr/>
          </a:p>
        </p:txBody>
      </p:sp>
      <p:sp>
        <p:nvSpPr>
          <p:cNvPr id="100" name="Google Shape;100;p2"/>
          <p:cNvSpPr txBox="1"/>
          <p:nvPr/>
        </p:nvSpPr>
        <p:spPr>
          <a:xfrm>
            <a:off x="772874" y="1481800"/>
            <a:ext cx="9950823" cy="33512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rabicPeriod"/>
            </a:pPr>
            <a:r>
              <a:rPr b="0" i="0" lang="en-US" sz="2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Focal Points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rabicPeriod"/>
            </a:pPr>
            <a:r>
              <a:rPr b="0" i="0" lang="en-US" sz="2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Action taken for SOM-16 Decisions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rabicPeriod"/>
            </a:pPr>
            <a:r>
              <a:rPr b="0" i="0" lang="en-US" sz="2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Joint Communique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rabicPeriod"/>
            </a:pPr>
            <a:r>
              <a:rPr b="0" i="0" lang="en-US" sz="2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Update on Workplan and Budget by the Chair of CCA WG for 2022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rabicPeriod"/>
            </a:pPr>
            <a:r>
              <a:rPr b="0" i="0" lang="en-US" sz="2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Workplan and proposed Budget by the Chair of CCA WG for 2023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AutoNum type="arabicPeriod"/>
            </a:pPr>
            <a:r>
              <a:rPr b="0" i="0" lang="en-US" sz="2400" u="none" cap="none" strike="noStrike">
                <a:solidFill>
                  <a:srgbClr val="000000"/>
                </a:solidFill>
                <a:latin typeface="Gill Sans"/>
                <a:ea typeface="Gill Sans"/>
                <a:cs typeface="Gill Sans"/>
                <a:sym typeface="Gill Sans"/>
              </a:rPr>
              <a:t>Draft Recommendations for SOM-17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/>
          <p:nvPr/>
        </p:nvSpPr>
        <p:spPr>
          <a:xfrm>
            <a:off x="2570036" y="0"/>
            <a:ext cx="7051926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176186"/>
                </a:solidFill>
                <a:latin typeface="Belleza"/>
                <a:ea typeface="Belleza"/>
                <a:cs typeface="Belleza"/>
                <a:sym typeface="Belleza"/>
              </a:rPr>
              <a:t>Focal Points</a:t>
            </a:r>
            <a:endParaRPr/>
          </a:p>
        </p:txBody>
      </p:sp>
      <p:graphicFrame>
        <p:nvGraphicFramePr>
          <p:cNvPr id="106" name="Google Shape;106;p3"/>
          <p:cNvGraphicFramePr/>
          <p:nvPr/>
        </p:nvGraphicFramePr>
        <p:xfrm>
          <a:off x="92439" y="64633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{4FD78257-AE01-4B65-A5DD-FA1D043E7CEA}</a:tableStyleId>
              </a:tblPr>
              <a:tblGrid>
                <a:gridCol w="1910500"/>
                <a:gridCol w="10096625"/>
              </a:tblGrid>
              <a:tr h="6051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cap="none" strike="noStrike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 Member Country</a:t>
                      </a:r>
                      <a:endParaRPr b="1" sz="1800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7618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Focal Points</a:t>
                      </a:r>
                      <a:endParaRPr b="1" sz="1800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76186"/>
                    </a:solidFill>
                  </a:tcPr>
                </a:tc>
              </a:tr>
              <a:tr h="1013975">
                <a:tc>
                  <a:txBody>
                    <a:bodyPr/>
                    <a:lstStyle/>
                    <a:p>
                      <a:pPr indent="0" lvl="0" marL="952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Indonesia </a:t>
                      </a:r>
                      <a:r>
                        <a:rPr lang="en-US" sz="1600" u="none" strike="noStrik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(Co-</a:t>
                      </a:r>
                      <a:endParaRPr/>
                    </a:p>
                    <a:p>
                      <a:pPr indent="0" lvl="0" marL="952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Chair</a:t>
                      </a:r>
                      <a:r>
                        <a:rPr lang="en-US" sz="1600" u="none" strike="noStrike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)</a:t>
                      </a:r>
                      <a:endParaRPr b="0" i="0" sz="1600" u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52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US" sz="1600" u="none" cap="none" strike="noStrike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Focal Point: Ms. Sri Tantri Arundhati, Director for Climate Change Adaptation, Ministry of Environment and Forestry</a:t>
                      </a:r>
                      <a:endParaRPr sz="16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indent="0" lvl="0" marL="952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US" sz="1600" u="none" cap="none" strike="noStrike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Alternate: Mr. Muhammad Yusuf, Director for Coastal and Small Islands Utilization, Ministry of Marine Affairs and Fisheries. </a:t>
                      </a:r>
                      <a:endParaRPr sz="16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indent="0" lvl="0" marL="952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US" sz="160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Alternate: </a:t>
                      </a:r>
                      <a:r>
                        <a:rPr lang="en-US" sz="1600" u="none" cap="none" strike="noStrike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: Ms. Nuraeni, Ministry of Environment and Forestry</a:t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599600">
                <a:tc>
                  <a:txBody>
                    <a:bodyPr/>
                    <a:lstStyle/>
                    <a:p>
                      <a:pPr indent="0" lvl="0" marL="952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Malaysia</a:t>
                      </a:r>
                      <a:endParaRPr b="0" i="0" sz="1600" u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52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US" sz="1600" u="none" cap="none" strike="noStrike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Focal Point: </a:t>
                      </a: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Madam Noor Afifah Abdul Razak, Deputy Secretary General (Environment), Ministry of Environment and Water</a:t>
                      </a:r>
                      <a:endParaRPr sz="16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indent="0" lvl="0" marL="952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US" sz="1600" u="none" cap="none" strike="noStrike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Alternate: Dr Ejria Saleh, Borneo Marine Research Institute, Universiti Malaysia Sabah</a:t>
                      </a:r>
                      <a:endParaRPr/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749500">
                <a:tc>
                  <a:txBody>
                    <a:bodyPr/>
                    <a:lstStyle/>
                    <a:p>
                      <a:pPr indent="0" lvl="0" marL="952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Papua New Guinea (Chair)</a:t>
                      </a:r>
                      <a:endParaRPr b="1" i="0" sz="1600" u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88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cap="none" strike="noStrike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Focal Point: </a:t>
                      </a:r>
                      <a:r>
                        <a:rPr lang="en-US" sz="160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Mr. Iki Peter,  Acting Manager for Adaptation, </a:t>
                      </a:r>
                      <a:r>
                        <a:rPr lang="en-US" sz="1600" u="none" cap="none" strike="noStrike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Adaptation and Projects Division, Climate Change and Development Authority.</a:t>
                      </a:r>
                      <a:endParaRPr sz="160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indent="0" lvl="0" marL="889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Alternate: Ms. Stephenie Rere,  Adaptation Officer, </a:t>
                      </a:r>
                      <a:r>
                        <a:rPr lang="en-US" sz="1600" u="none" cap="none" strike="noStrike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Adaptation and Projects Division, Climate Change and Development Authority.</a:t>
                      </a:r>
                      <a:endParaRPr sz="160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524650">
                <a:tc>
                  <a:txBody>
                    <a:bodyPr/>
                    <a:lstStyle/>
                    <a:p>
                      <a:pPr indent="0" lvl="0" marL="952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Philippines</a:t>
                      </a:r>
                      <a:endParaRPr b="1" i="0" sz="1600" u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52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Ms. Elenida Basug, Director of DENR Climate Change Service; </a:t>
                      </a:r>
                      <a:endParaRPr/>
                    </a:p>
                    <a:p>
                      <a:pPr indent="0" lvl="0" marL="952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US" sz="160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Alternate: </a:t>
                      </a:r>
                      <a:r>
                        <a:rPr b="0" i="0" lang="en-US" sz="1600" u="none" cap="none" strike="noStrik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John Erick Avelino, Biodiversity Management Bureau and Mr. Albert Magalang, DENR Climate Change Service</a:t>
                      </a:r>
                      <a:endParaRPr b="0" i="0" sz="1600" u="none" cap="none" strike="noStrike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975350">
                <a:tc>
                  <a:txBody>
                    <a:bodyPr/>
                    <a:lstStyle/>
                    <a:p>
                      <a:pPr indent="0" lvl="0" marL="952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Solomon Islands </a:t>
                      </a:r>
                      <a:endParaRPr b="0" i="0" sz="1600" u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52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US" sz="1600" u="none" cap="none" strike="noStrike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Marlchom Zion Row,  Senior Climate Change Officer, Climate Change Division, Ministry of Environment, Climate Change, Disaster Management and Meteorology</a:t>
                      </a:r>
                      <a:endParaRPr sz="16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indent="0" lvl="0" marL="952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US" sz="160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Alternate</a:t>
                      </a:r>
                      <a:r>
                        <a:rPr lang="en-US" sz="1600" u="none" cap="none" strike="noStrike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: Ms. Nelly Kere, Chief Programme Officer, Ministry of Environment, Climate Change, Disaster Management and Meteorology</a:t>
                      </a:r>
                      <a:endParaRPr sz="16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787000">
                <a:tc>
                  <a:txBody>
                    <a:bodyPr/>
                    <a:lstStyle/>
                    <a:p>
                      <a:pPr indent="0" lvl="0" marL="9525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u="none" strike="noStrike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Timor-Leste </a:t>
                      </a:r>
                      <a:endParaRPr b="0" i="0" sz="1600" u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952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US" sz="1600" u="none" cap="none" strike="noStrike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Mr. Rui dos Reis Pires, National Director for Biodiversity, Secretary State for Environment</a:t>
                      </a:r>
                      <a:endParaRPr sz="1600" u="none" cap="none" strike="noStrike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indent="0" lvl="0" marL="952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lang="en-US" sz="160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Alternate: </a:t>
                      </a:r>
                      <a:r>
                        <a:rPr b="0" lang="en-US" sz="1600" u="none" cap="none" strike="noStrike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Mr. Junior Pascoal Carvalho, </a:t>
                      </a:r>
                      <a:r>
                        <a:rPr b="0" i="0" lang="en-US" sz="1600" u="none" cap="none" strike="noStrike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Chief of  Administration Section under the national directorate of research development of Aquaculture and fisheries</a:t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indent="0" lvl="0" marL="952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t/>
                      </a:r>
                      <a:endParaRPr b="0" i="0" sz="1600" u="none" cap="none" strike="noStrik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9525" marB="0" marR="9525" marL="9525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"/>
          <p:cNvSpPr txBox="1"/>
          <p:nvPr>
            <p:ph type="title"/>
          </p:nvPr>
        </p:nvSpPr>
        <p:spPr>
          <a:xfrm>
            <a:off x="838199" y="-92420"/>
            <a:ext cx="10515600" cy="536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176186"/>
              </a:buClr>
              <a:buSzPts val="3200"/>
              <a:buFont typeface="Gill Sans"/>
              <a:buNone/>
            </a:pPr>
            <a:r>
              <a:rPr b="1" lang="en-US" sz="3200">
                <a:solidFill>
                  <a:srgbClr val="176186"/>
                </a:solidFill>
                <a:latin typeface="Gill Sans"/>
                <a:ea typeface="Gill Sans"/>
                <a:cs typeface="Gill Sans"/>
                <a:sym typeface="Gill Sans"/>
              </a:rPr>
              <a:t>Action taken for SOM-16 Decisions</a:t>
            </a:r>
            <a:endParaRPr/>
          </a:p>
        </p:txBody>
      </p:sp>
      <p:sp>
        <p:nvSpPr>
          <p:cNvPr id="112" name="Google Shape;112;p4"/>
          <p:cNvSpPr txBox="1"/>
          <p:nvPr/>
        </p:nvSpPr>
        <p:spPr>
          <a:xfrm>
            <a:off x="3048856" y="3234463"/>
            <a:ext cx="6097712" cy="394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Gill Sans"/>
              <a:buNone/>
            </a:pPr>
            <a:r>
              <a:rPr b="1" i="0" lang="en-US" sz="1800" u="none" cap="none" strike="noStrik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 </a:t>
            </a:r>
            <a:endParaRPr b="0" i="0" sz="1800" u="none" cap="none" strike="noStrike">
              <a:solidFill>
                <a:srgbClr val="000000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113" name="Google Shape;113;p4"/>
          <p:cNvGraphicFramePr/>
          <p:nvPr/>
        </p:nvGraphicFramePr>
        <p:xfrm>
          <a:off x="97280" y="443433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{0551F43F-F85B-4D65-8629-2FD549DF3CBE}</a:tableStyleId>
              </a:tblPr>
              <a:tblGrid>
                <a:gridCol w="8796050"/>
                <a:gridCol w="3201375"/>
              </a:tblGrid>
              <a:tr h="4015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400">
                          <a:solidFill>
                            <a:schemeClr val="lt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Decisions</a:t>
                      </a:r>
                      <a:endParaRPr sz="24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7618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400">
                          <a:solidFill>
                            <a:schemeClr val="lt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Status</a:t>
                      </a:r>
                      <a:endParaRPr/>
                    </a:p>
                  </a:txBody>
                  <a:tcPr marT="7950" marB="0" marR="57225" marL="57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76186"/>
                    </a:solidFill>
                  </a:tcPr>
                </a:tc>
              </a:tr>
              <a:tr h="356850">
                <a:tc>
                  <a:txBody>
                    <a:bodyPr/>
                    <a:lstStyle/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b="0" lang="en-US" sz="1600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Acknowledged and appreciated the presentation by CCA Working Group (Annex 52);</a:t>
                      </a:r>
                      <a:endParaRPr/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Done</a:t>
                      </a:r>
                      <a:endParaRPr/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1130400">
                <a:tc>
                  <a:txBody>
                    <a:bodyPr/>
                    <a:lstStyle/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b="0" lang="en-US" sz="1600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Acknowledged the draft Climate Change Communique noting that it would be further discussed in the working group (Annex 53);</a:t>
                      </a:r>
                      <a:endParaRPr b="0" sz="1600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Gill Sans"/>
                        <a:buNone/>
                      </a:pPr>
                      <a:r>
                        <a:rPr lang="en-US" sz="160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Based on 27 Oct meeting and Pre-SOM 17, countries to confirm the signatory whether the Minister or Directorate General </a:t>
                      </a:r>
                      <a:endParaRPr/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1130400">
                <a:tc>
                  <a:txBody>
                    <a:bodyPr/>
                    <a:lstStyle/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b="0" lang="en-US" sz="1600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Acknowledged the progress of the webpage for the virtual Center of Excellence (COE) and tasked the Regional Secretariat to work with CCA working group to finalize the draft webpage (link: </a:t>
                      </a:r>
                      <a:r>
                        <a:rPr b="0" lang="en-US" sz="1600" u="sng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  <a:hlinkClick r:id="rId3">
                            <a:extLst>
                              <a:ext uri="{A12FA001-AC4F-418D-AE19-62706E023703}">
                                <ahyp:hlinkClr val="tx"/>
                              </a:ext>
                            </a:extLst>
                          </a:hlinkClick>
                        </a:rPr>
                        <a:t>http://vcoe.coraltriangleinitiative.org/</a:t>
                      </a:r>
                      <a:r>
                        <a:rPr b="0" lang="en-US" sz="1600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);</a:t>
                      </a:r>
                      <a:r>
                        <a:rPr b="0" lang="en-US" sz="1600" u="none" strike="noStrike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 </a:t>
                      </a:r>
                      <a:endParaRPr b="0" sz="1600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Gill Sans"/>
                        <a:buNone/>
                      </a:pPr>
                      <a:r>
                        <a:rPr lang="en-US" sz="160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Based on 27 Oct meeting, country agreed to capture the achievement through another platform e.g. CT Atlas</a:t>
                      </a:r>
                      <a:endParaRPr/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485600">
                <a:tc>
                  <a:txBody>
                    <a:bodyPr/>
                    <a:lstStyle/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b="0" lang="en-US" sz="1600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Agreed to hold online events in 2022 for the 7</a:t>
                      </a:r>
                      <a:r>
                        <a:rPr b="0" baseline="30000" lang="en-US" sz="1600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th</a:t>
                      </a:r>
                      <a:r>
                        <a:rPr b="0" lang="en-US" sz="1600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 Regional Exchange back-to-back with 7th CCA Working Group Meetings due to the COVID pandemic situation;</a:t>
                      </a:r>
                      <a:endParaRPr b="0" sz="1600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Gill Sans"/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Postpone to 2023 (In-Person)</a:t>
                      </a:r>
                      <a:endParaRPr/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843700">
                <a:tc>
                  <a:txBody>
                    <a:bodyPr/>
                    <a:lstStyle/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b="0" lang="en-US" sz="1600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Acknowledged the support of the USAID/RDMA through the Sustainable Fish Asia (SUFIA) project to support the activities of the CCA Working Group;</a:t>
                      </a:r>
                      <a:endParaRPr b="0" sz="1600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Gill Sans"/>
                        <a:buNone/>
                      </a:pPr>
                      <a:r>
                        <a:rPr lang="en-US" sz="160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SUFIA LCD conducted a webinar on CCA Executive Course on 28 July 2022 for the local leaders</a:t>
                      </a:r>
                      <a:endParaRPr/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724500">
                <a:tc>
                  <a:txBody>
                    <a:bodyPr/>
                    <a:lstStyle/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b="0" lang="en-US" sz="1600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Supported the recommendations of the CCA Working Group to handover the Chair from the Philippines to Papua New Guinea and the handover of the Co-Chair from Papua New Guinea to Indonesia;</a:t>
                      </a:r>
                      <a:endParaRPr b="0" sz="1600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Gill Sans"/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Done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724500">
                <a:tc>
                  <a:txBody>
                    <a:bodyPr/>
                    <a:lstStyle/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b="0" lang="en-US" sz="1600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Appreciated the active contributions of Commissioner Noel Antonio V. Gaerlan as Chair from the of Philippines and Co-Chair Ms. Luanne Losi-Yawingu of Papua New Guinea  for the period of 2018-2021; and</a:t>
                      </a:r>
                      <a:endParaRPr/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Gill Sans"/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Done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460600">
                <a:tc>
                  <a:txBody>
                    <a:bodyPr/>
                    <a:lstStyle/>
                    <a:p>
                      <a:pPr indent="-285750" lvl="0" marL="28575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b="0" lang="en-US" sz="1600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Approved the CCA Working Group 2022 Workplan (Annex 54).</a:t>
                      </a:r>
                      <a:endParaRPr b="0" sz="1600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Gill Sans"/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Done</a:t>
                      </a:r>
                      <a:endParaRPr/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"/>
          <p:cNvSpPr txBox="1"/>
          <p:nvPr>
            <p:ph type="title"/>
          </p:nvPr>
        </p:nvSpPr>
        <p:spPr>
          <a:xfrm>
            <a:off x="539320" y="0"/>
            <a:ext cx="11113360" cy="6553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176186"/>
              </a:buClr>
              <a:buSzPct val="100000"/>
              <a:buFont typeface="Gill Sans"/>
              <a:buNone/>
            </a:pPr>
            <a:r>
              <a:rPr b="1" lang="en-US" sz="4000">
                <a:solidFill>
                  <a:srgbClr val="176186"/>
                </a:solidFill>
                <a:latin typeface="Gill Sans"/>
                <a:ea typeface="Gill Sans"/>
                <a:cs typeface="Gill Sans"/>
                <a:sym typeface="Gill Sans"/>
              </a:rPr>
              <a:t>Joint Communique - Name of the Ministers</a:t>
            </a:r>
            <a:endParaRPr b="1" sz="4400">
              <a:solidFill>
                <a:srgbClr val="176186"/>
              </a:solidFill>
              <a:latin typeface="Belleza"/>
              <a:ea typeface="Belleza"/>
              <a:cs typeface="Belleza"/>
              <a:sym typeface="Belleza"/>
            </a:endParaRPr>
          </a:p>
        </p:txBody>
      </p:sp>
      <p:sp>
        <p:nvSpPr>
          <p:cNvPr id="119" name="Google Shape;119;p5"/>
          <p:cNvSpPr txBox="1"/>
          <p:nvPr/>
        </p:nvSpPr>
        <p:spPr>
          <a:xfrm>
            <a:off x="283941" y="2034863"/>
            <a:ext cx="5526053" cy="4428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Indonesia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--------------------------------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Acting Director General</a:t>
            </a:r>
            <a:endParaRPr/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Marine  and Spatial Management</a:t>
            </a:r>
            <a:endParaRPr/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Ministry of Marine Affairs and Fisheries</a:t>
            </a:r>
            <a:endParaRPr/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Malaysia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--------------------------------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General</a:t>
            </a:r>
            <a:endParaRPr/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Ministry of Environment and Water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Papua New Guinea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--------------------------------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Hon. Simon Kilepa, MP </a:t>
            </a:r>
            <a:endParaRPr/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Ministry of Environment, Conservation and Climate Change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5"/>
          <p:cNvSpPr txBox="1"/>
          <p:nvPr/>
        </p:nvSpPr>
        <p:spPr>
          <a:xfrm>
            <a:off x="5809994" y="1754552"/>
            <a:ext cx="6280336" cy="51034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Philippines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--------------------------------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Secretary</a:t>
            </a:r>
            <a:endParaRPr/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Department of Environment and Natural Resources</a:t>
            </a:r>
            <a:endParaRPr/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1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Solomon Islands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--------------------------------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Hon. Stanley Festus Sofu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Ministry of Environment, Climate Change, Disaster Management &amp; Meteorology</a:t>
            </a:r>
            <a:endParaRPr/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 --------------------------------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Hon. Nestor Giro 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Ministry of Fisheries and Marine Resources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Timor-Leste</a:t>
            </a: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--------------------------------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 of Minister 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Ministry </a:t>
            </a:r>
            <a:endParaRPr b="0" i="0" sz="15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/>
          <p:cNvSpPr txBox="1"/>
          <p:nvPr/>
        </p:nvSpPr>
        <p:spPr>
          <a:xfrm>
            <a:off x="1142512" y="667489"/>
            <a:ext cx="9334964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Based on the discussion during the CCA In-Situ WG meeting on 27 October 2022, </a:t>
            </a:r>
            <a:endParaRPr/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ID, MY, TL: Director General Level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PG, PH, SB: Ministerial Level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chemeClr val="dk1"/>
                </a:solidFill>
                <a:latin typeface="Quattrocento Sans"/>
                <a:ea typeface="Quattrocento Sans"/>
                <a:cs typeface="Quattrocento Sans"/>
                <a:sym typeface="Quattrocento Sans"/>
              </a:rPr>
              <a:t>TL: TBC (2-3 weeks)</a:t>
            </a: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 txBox="1"/>
          <p:nvPr>
            <p:ph type="title"/>
          </p:nvPr>
        </p:nvSpPr>
        <p:spPr>
          <a:xfrm>
            <a:off x="850691" y="0"/>
            <a:ext cx="10515600" cy="5369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176186"/>
              </a:buClr>
              <a:buSzPts val="3600"/>
              <a:buFont typeface="Gill Sans"/>
              <a:buNone/>
            </a:pPr>
            <a:r>
              <a:rPr b="1" lang="en-US" sz="3600">
                <a:solidFill>
                  <a:srgbClr val="176186"/>
                </a:solidFill>
                <a:latin typeface="Gill Sans"/>
                <a:ea typeface="Gill Sans"/>
                <a:cs typeface="Gill Sans"/>
                <a:sym typeface="Gill Sans"/>
              </a:rPr>
              <a:t>Update on Workplan and Budget for 2022</a:t>
            </a:r>
            <a:endParaRPr/>
          </a:p>
        </p:txBody>
      </p:sp>
      <p:sp>
        <p:nvSpPr>
          <p:cNvPr id="127" name="Google Shape;127;p6"/>
          <p:cNvSpPr txBox="1"/>
          <p:nvPr/>
        </p:nvSpPr>
        <p:spPr>
          <a:xfrm>
            <a:off x="3048856" y="3234463"/>
            <a:ext cx="6097712" cy="394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 </a:t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128" name="Google Shape;128;p6"/>
          <p:cNvGraphicFramePr/>
          <p:nvPr/>
        </p:nvGraphicFramePr>
        <p:xfrm>
          <a:off x="119923" y="536944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{0551F43F-F85B-4D65-8629-2FD549DF3CBE}</a:tableStyleId>
              </a:tblPr>
              <a:tblGrid>
                <a:gridCol w="4997050"/>
                <a:gridCol w="2082100"/>
                <a:gridCol w="1814400"/>
                <a:gridCol w="3068600"/>
              </a:tblGrid>
              <a:tr h="2039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chemeClr val="lt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Planned Activities</a:t>
                      </a:r>
                      <a:endParaRPr sz="16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7618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chemeClr val="lt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Time Frame</a:t>
                      </a:r>
                      <a:endParaRPr sz="16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7618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chemeClr val="lt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Budget (USD)</a:t>
                      </a:r>
                      <a:endParaRPr sz="16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7618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600">
                          <a:solidFill>
                            <a:schemeClr val="lt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Status</a:t>
                      </a:r>
                      <a:endParaRPr/>
                    </a:p>
                  </a:txBody>
                  <a:tcPr marT="7950" marB="0" marR="57225" marL="57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76186"/>
                    </a:solidFill>
                  </a:tcPr>
                </a:tc>
              </a:tr>
              <a:tr h="11819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Back-to-back with 7</a:t>
                      </a:r>
                      <a:r>
                        <a:rPr baseline="30000"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th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 CCA Working Group Meeting </a:t>
                      </a:r>
                      <a:endParaRPr sz="160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Regional Exchange</a:t>
                      </a:r>
                      <a:r>
                        <a:rPr lang="en-US" sz="1600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:</a:t>
                      </a:r>
                      <a:endParaRPr sz="1600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600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Developing CEPA and Strategy for CCA (online) </a:t>
                      </a:r>
                      <a:endParaRPr sz="160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Q3-Q4</a:t>
                      </a:r>
                      <a:endParaRPr/>
                    </a:p>
                  </a:txBody>
                  <a:tcPr marT="7950" marB="0" marR="57225" marL="57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Virtual meeting 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USD 5,280 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CCA WG In-situ online Meeting was conducted on 27 Oct 2022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Agree to move in 2023 (In-person meeting)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600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35873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b="1"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Finalization of Executive Course </a:t>
                      </a:r>
                      <a:endParaRPr/>
                    </a:p>
                    <a:p>
                      <a:pPr indent="-342900" lvl="0" marL="342900" marR="0" rtl="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Char char="•"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Climate and Coastal Vulnerability and Risk Profiling (Tools and Approaches)</a:t>
                      </a:r>
                      <a:endParaRPr sz="160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Q2,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Gill Sans"/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(SUFIA can only support until June 2022 latest)</a:t>
                      </a:r>
                      <a:endParaRPr/>
                    </a:p>
                  </a:txBody>
                  <a:tcPr marT="7950" marB="0" marR="57225" marL="57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Gill Sans"/>
                        <a:buNone/>
                      </a:pPr>
                      <a:r>
                        <a:rPr b="0"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Finalization of Executive Course will be s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upported by USAID-SUFIA for webinar 1 and 2.</a:t>
                      </a:r>
                      <a:endParaRPr/>
                    </a:p>
                  </a:txBody>
                  <a:tcPr marT="7950" marB="0" marR="57225" marL="57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Gill Sans"/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Conducted the Climate Change Adaptation Executive Course 1 (July 2022).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Gill Sans"/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Course 2 was not conducted due to time constraint and other concerns 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Gill Sans"/>
                        <a:buNone/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Waiting for the countries review and approval on the guidebook of Vulnerability Assessment Tool produced by PH for CT6 countries to be use in the workshop (Executive Course).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600"/>
                        <a:buFont typeface="Calibri"/>
                        <a:buNone/>
                      </a:pPr>
                      <a:r>
                        <a:t/>
                      </a:r>
                      <a:endParaRPr sz="1600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7"/>
          <p:cNvSpPr txBox="1"/>
          <p:nvPr>
            <p:ph type="title"/>
          </p:nvPr>
        </p:nvSpPr>
        <p:spPr>
          <a:xfrm>
            <a:off x="838200" y="0"/>
            <a:ext cx="10515600" cy="707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176186"/>
              </a:buClr>
              <a:buSzPts val="3200"/>
              <a:buFont typeface="Gill Sans"/>
              <a:buNone/>
            </a:pPr>
            <a:r>
              <a:rPr b="1" lang="en-US" sz="3200">
                <a:solidFill>
                  <a:srgbClr val="176186"/>
                </a:solidFill>
                <a:latin typeface="Gill Sans"/>
                <a:ea typeface="Gill Sans"/>
                <a:cs typeface="Gill Sans"/>
                <a:sym typeface="Gill Sans"/>
              </a:rPr>
              <a:t>Workplan and Propose Budget for 2023</a:t>
            </a:r>
            <a:endParaRPr/>
          </a:p>
        </p:txBody>
      </p:sp>
      <p:sp>
        <p:nvSpPr>
          <p:cNvPr id="134" name="Google Shape;134;p7"/>
          <p:cNvSpPr txBox="1"/>
          <p:nvPr/>
        </p:nvSpPr>
        <p:spPr>
          <a:xfrm>
            <a:off x="3048856" y="3234463"/>
            <a:ext cx="6097712" cy="394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 </a:t>
            </a:r>
            <a:endParaRPr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135" name="Google Shape;135;p7"/>
          <p:cNvGraphicFramePr/>
          <p:nvPr/>
        </p:nvGraphicFramePr>
        <p:xfrm>
          <a:off x="152400" y="649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{0551F43F-F85B-4D65-8629-2FD549DF3CBE}</a:tableStyleId>
              </a:tblPr>
              <a:tblGrid>
                <a:gridCol w="6399650"/>
                <a:gridCol w="1720875"/>
                <a:gridCol w="3766675"/>
              </a:tblGrid>
              <a:tr h="404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>
                          <a:solidFill>
                            <a:schemeClr val="lt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Planned Activities</a:t>
                      </a:r>
                      <a:endParaRPr sz="14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7618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>
                          <a:solidFill>
                            <a:schemeClr val="lt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Time Frame</a:t>
                      </a:r>
                      <a:endParaRPr sz="14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7618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1400">
                          <a:solidFill>
                            <a:schemeClr val="lt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Budget (USD)</a:t>
                      </a:r>
                      <a:endParaRPr sz="1400">
                        <a:solidFill>
                          <a:schemeClr val="lt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 anchor="ctr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76186"/>
                    </a:solidFill>
                  </a:tcPr>
                </a:tc>
              </a:tr>
              <a:tr h="13428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7</a:t>
                      </a:r>
                      <a:r>
                        <a:rPr baseline="30000" lang="en-US" sz="17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th</a:t>
                      </a:r>
                      <a:r>
                        <a:rPr lang="en-US" sz="17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 CCA Working Group Meeting together with</a:t>
                      </a:r>
                      <a:endParaRPr sz="170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Regional Exchange</a:t>
                      </a:r>
                      <a:r>
                        <a:rPr lang="en-US" sz="1700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:</a:t>
                      </a:r>
                      <a:endParaRPr sz="1700">
                        <a:solidFill>
                          <a:schemeClr val="dk1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  <a:p>
                      <a:pPr indent="-342900" lvl="0" marL="342900" marR="0" rtl="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Char char="•"/>
                      </a:pPr>
                      <a:r>
                        <a:rPr lang="en-US" sz="1700">
                          <a:solidFill>
                            <a:schemeClr val="dk1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Developing CEPA and Strategy for CCA</a:t>
                      </a:r>
                      <a:endParaRPr sz="170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Q1 or Q2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700" strike="noStrike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USD 8,500</a:t>
                      </a:r>
                      <a:endParaRPr/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1193800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None/>
                      </a:pPr>
                      <a:r>
                        <a:rPr b="1" lang="en-US" sz="17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Finalization of Executive Course </a:t>
                      </a:r>
                      <a:endParaRPr/>
                    </a:p>
                    <a:p>
                      <a:pPr indent="-342900" lvl="0" marL="342900" marR="0" rtl="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Arial"/>
                        <a:buChar char="•"/>
                      </a:pPr>
                      <a:r>
                        <a:rPr b="0" lang="en-US" sz="17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2nd part of the course</a:t>
                      </a:r>
                      <a:endParaRPr/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Gill Sans"/>
                        <a:buNone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Support from the partner</a:t>
                      </a:r>
                      <a:endParaRPr/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1734325"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US" sz="170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Workshop on Conducting the vulnerability assessments to achieve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Arial"/>
                        <a:buNone/>
                      </a:pPr>
                      <a:r>
                        <a:rPr lang="en-US" sz="170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Target Output B3.1.1 By 2025, Exposure and vulnerability levels including projections on climate change risks are established and reported through the mid-term report in the CT Region </a:t>
                      </a:r>
                      <a:endParaRPr/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Gill Sans"/>
                        <a:buNone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Support from the partner</a:t>
                      </a:r>
                      <a:endParaRPr/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12715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Courier New"/>
                        <a:buNone/>
                      </a:pPr>
                      <a:r>
                        <a:rPr lang="en-US" sz="170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Workshop to update and disseminate of CT6 climate change adaptation action plans to achieve</a:t>
                      </a:r>
                      <a:endParaRPr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700"/>
                        <a:buFont typeface="Courier New"/>
                        <a:buNone/>
                      </a:pPr>
                      <a:r>
                        <a:rPr lang="en-US" sz="1700"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Target Output B3.1.2 By 2025, relevant existing climate change adaptation action plans are updated, guided by current climate change projections and technology, and disseminated within the CT region. </a:t>
                      </a:r>
                      <a:endParaRPr/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>
                        <a:highlight>
                          <a:srgbClr val="00FF00"/>
                        </a:highlight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700"/>
                        <a:buFont typeface="Gill Sans"/>
                        <a:buNone/>
                      </a:pPr>
                      <a:r>
                        <a:rPr lang="en-US" sz="1700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Support from the partner</a:t>
                      </a:r>
                      <a:endParaRPr/>
                    </a:p>
                    <a:p>
                      <a:pPr indent="0" lvl="0" marL="0" marR="0" rtl="0" algn="just">
                        <a:lnSpc>
                          <a:spcPct val="12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700"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T="7950" marB="0" marR="57225" marL="5722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"/>
          <p:cNvSpPr txBox="1"/>
          <p:nvPr>
            <p:ph type="title"/>
          </p:nvPr>
        </p:nvSpPr>
        <p:spPr>
          <a:xfrm>
            <a:off x="838200" y="18255"/>
            <a:ext cx="10515600" cy="79817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76186"/>
              </a:buClr>
              <a:buSzPts val="4000"/>
              <a:buFont typeface="Gill Sans"/>
              <a:buNone/>
            </a:pPr>
            <a:r>
              <a:rPr b="1" lang="en-US" sz="4000">
                <a:solidFill>
                  <a:srgbClr val="176186"/>
                </a:solidFill>
                <a:latin typeface="Gill Sans"/>
                <a:ea typeface="Gill Sans"/>
                <a:cs typeface="Gill Sans"/>
                <a:sym typeface="Gill Sans"/>
              </a:rPr>
              <a:t>Recommendations for SOM 17</a:t>
            </a:r>
            <a:endParaRPr/>
          </a:p>
        </p:txBody>
      </p:sp>
      <p:sp>
        <p:nvSpPr>
          <p:cNvPr id="141" name="Google Shape;141;p8"/>
          <p:cNvSpPr txBox="1"/>
          <p:nvPr>
            <p:ph idx="1" type="body"/>
          </p:nvPr>
        </p:nvSpPr>
        <p:spPr>
          <a:xfrm>
            <a:off x="212271" y="816428"/>
            <a:ext cx="11789229" cy="58782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3495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b="0" lang="en-US" sz="25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Acknowledged and appreciated the presentation by CCA Working Group (Annex 1).</a:t>
            </a:r>
            <a:endParaRPr sz="2900"/>
          </a:p>
          <a:p>
            <a:pPr indent="-2349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b="0" lang="en-US" sz="25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Adopt the Climate Change Communique to be presented at suitable platforms as decided by the CT6 member countries (Annex 2) and to be signed </a:t>
            </a:r>
            <a:r>
              <a:rPr lang="en-US" sz="2500">
                <a:latin typeface="Gill Sans"/>
                <a:ea typeface="Gill Sans"/>
                <a:cs typeface="Gill Sans"/>
                <a:sym typeface="Gill Sans"/>
              </a:rPr>
              <a:t>at the</a:t>
            </a:r>
            <a:r>
              <a:rPr b="0" lang="en-US" sz="25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ministerial level. </a:t>
            </a:r>
            <a:endParaRPr sz="2900"/>
          </a:p>
          <a:p>
            <a:pPr indent="-2349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US" sz="2500">
                <a:latin typeface="Gill Sans"/>
                <a:ea typeface="Gill Sans"/>
                <a:cs typeface="Gill Sans"/>
                <a:sym typeface="Gill Sans"/>
              </a:rPr>
              <a:t>Appreciated the inputs from Indonesia for the CCA Executive Course Framework Proposal.</a:t>
            </a:r>
            <a:endParaRPr sz="2900"/>
          </a:p>
          <a:p>
            <a:pPr indent="-2349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US" sz="2500">
                <a:latin typeface="Gill Sans"/>
                <a:ea typeface="Gill Sans"/>
                <a:cs typeface="Gill Sans"/>
                <a:sym typeface="Gill Sans"/>
              </a:rPr>
              <a:t>Acknowledged and appreciated the conduct of the Online Training on Climate Change Adaptation Executive Course 1 on 28 July 2022 organized by the SUFIA LCD (Annex 3).</a:t>
            </a:r>
            <a:endParaRPr sz="2900"/>
          </a:p>
          <a:p>
            <a:pPr indent="-2349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US" sz="2500">
                <a:latin typeface="Gill Sans"/>
                <a:ea typeface="Gill Sans"/>
                <a:cs typeface="Gill Sans"/>
                <a:sym typeface="Gill Sans"/>
              </a:rPr>
              <a:t>Acknowledged and appreciated the support of USAID RDMA through the Sustainable Fish Asia (SUFIA) to the activities related to CCA Working Group once the partnership concept note is approved.</a:t>
            </a:r>
            <a:endParaRPr sz="2900"/>
          </a:p>
          <a:p>
            <a:pPr indent="-2349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lang="en-US" sz="2500">
                <a:latin typeface="Gill Sans"/>
                <a:ea typeface="Gill Sans"/>
                <a:cs typeface="Gill Sans"/>
                <a:sym typeface="Gill Sans"/>
              </a:rPr>
              <a:t>Agreed on</a:t>
            </a:r>
            <a:r>
              <a:rPr b="0" lang="en-US" sz="25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the conduct of 7th </a:t>
            </a:r>
            <a:r>
              <a:rPr lang="en-US" sz="2500">
                <a:latin typeface="Gill Sans"/>
                <a:ea typeface="Gill Sans"/>
                <a:cs typeface="Gill Sans"/>
                <a:sym typeface="Gill Sans"/>
              </a:rPr>
              <a:t>CCA </a:t>
            </a:r>
            <a:r>
              <a:rPr b="0" lang="en-US" sz="25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Working Group Meeting together with 7</a:t>
            </a:r>
            <a:r>
              <a:rPr b="0" baseline="30000" lang="en-US" sz="25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th</a:t>
            </a:r>
            <a:r>
              <a:rPr b="0" lang="en-US" sz="25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 Regional Exchange to be undertaken in 2023 through In-Situ online. Provided there is external funding support, a physical meeting might be held.</a:t>
            </a:r>
            <a:endParaRPr b="0" sz="25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23495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</a:pPr>
            <a:r>
              <a:rPr b="0" lang="en-US" sz="2500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rPr>
              <a:t>Approved the CCA Working Group 2023 Workplan.</a:t>
            </a:r>
            <a:endParaRPr sz="25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latin typeface="Gill Sans"/>
              <a:ea typeface="Gill Sans"/>
              <a:cs typeface="Gill Sans"/>
              <a:sym typeface="Gill San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0"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  <a:p>
            <a:pPr indent="-1143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0" sz="1800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4075" y="-149"/>
            <a:ext cx="12192265" cy="6858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2021-12-09T07:07:53Z</dcterms:created>
  <dc:creator>Md. Anjum Islam</dc:creator>
</cp:coreProperties>
</file>