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1227" r:id="rId2"/>
    <p:sldId id="275" r:id="rId3"/>
    <p:sldId id="1134" r:id="rId4"/>
    <p:sldId id="1286" r:id="rId5"/>
    <p:sldId id="1153" r:id="rId6"/>
    <p:sldId id="1313" r:id="rId7"/>
    <p:sldId id="1292" r:id="rId8"/>
    <p:sldId id="1323" r:id="rId9"/>
    <p:sldId id="1312" r:id="rId10"/>
    <p:sldId id="1324" r:id="rId11"/>
    <p:sldId id="1314" r:id="rId12"/>
    <p:sldId id="1267" r:id="rId13"/>
    <p:sldId id="1253" r:id="rId14"/>
    <p:sldId id="1295" r:id="rId15"/>
    <p:sldId id="262" r:id="rId16"/>
    <p:sldId id="1280" r:id="rId17"/>
    <p:sldId id="260" r:id="rId18"/>
    <p:sldId id="1333" r:id="rId19"/>
    <p:sldId id="1334" r:id="rId20"/>
    <p:sldId id="1335" r:id="rId21"/>
    <p:sldId id="127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A74F"/>
    <a:srgbClr val="F7CB63"/>
    <a:srgbClr val="64C65D"/>
    <a:srgbClr val="1B4797"/>
    <a:srgbClr val="CCF9D3"/>
    <a:srgbClr val="1B2F6A"/>
    <a:srgbClr val="C6D9F1"/>
    <a:srgbClr val="468D3B"/>
    <a:srgbClr val="48A2B1"/>
    <a:srgbClr val="FBFF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8" autoAdjust="0"/>
    <p:restoredTop sz="96296" autoAdjust="0"/>
  </p:normalViewPr>
  <p:slideViewPr>
    <p:cSldViewPr snapToGrid="0" snapToObjects="1">
      <p:cViewPr varScale="1">
        <p:scale>
          <a:sx n="116" d="100"/>
          <a:sy n="116" d="100"/>
        </p:scale>
        <p:origin x="149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1"/>
          <c:order val="0"/>
          <c:tx>
            <c:strRef>
              <c:f>'2019'!$C$3</c:f>
              <c:strCache>
                <c:ptCount val="1"/>
              </c:strCache>
            </c:strRef>
          </c:tx>
          <c:spPr>
            <a:solidFill>
              <a:srgbClr val="92D050"/>
            </a:solidFill>
            <a:ln>
              <a:solidFill>
                <a:srgbClr val="92D050">
                  <a:alpha val="30000"/>
                </a:srgbClr>
              </a:solidFill>
            </a:ln>
          </c:spPr>
          <c:invertIfNegative val="0"/>
          <c:dPt>
            <c:idx val="0"/>
            <c:invertIfNegative val="0"/>
            <c:bubble3D val="0"/>
            <c:spPr>
              <a:solidFill>
                <a:schemeClr val="tx2">
                  <a:lumMod val="20000"/>
                  <a:lumOff val="80000"/>
                </a:schemeClr>
              </a:solidFill>
              <a:ln>
                <a:solidFill>
                  <a:srgbClr val="92D050">
                    <a:alpha val="30000"/>
                  </a:srgbClr>
                </a:solidFill>
              </a:ln>
            </c:spPr>
            <c:extLst>
              <c:ext xmlns:c16="http://schemas.microsoft.com/office/drawing/2014/chart" uri="{C3380CC4-5D6E-409C-BE32-E72D297353CC}">
                <c16:uniqueId val="{00000003-1759-0C4F-9144-D76B28DA9286}"/>
              </c:ext>
            </c:extLst>
          </c:dPt>
          <c:dPt>
            <c:idx val="1"/>
            <c:invertIfNegative val="0"/>
            <c:bubble3D val="0"/>
            <c:spPr>
              <a:solidFill>
                <a:schemeClr val="tx2">
                  <a:lumMod val="20000"/>
                  <a:lumOff val="80000"/>
                </a:schemeClr>
              </a:solidFill>
              <a:ln>
                <a:solidFill>
                  <a:srgbClr val="92D050">
                    <a:alpha val="30000"/>
                  </a:srgbClr>
                </a:solidFill>
              </a:ln>
            </c:spPr>
            <c:extLst>
              <c:ext xmlns:c16="http://schemas.microsoft.com/office/drawing/2014/chart" uri="{C3380CC4-5D6E-409C-BE32-E72D297353CC}">
                <c16:uniqueId val="{00000004-1759-0C4F-9144-D76B28DA9286}"/>
              </c:ext>
            </c:extLst>
          </c:dPt>
          <c:dPt>
            <c:idx val="2"/>
            <c:invertIfNegative val="0"/>
            <c:bubble3D val="0"/>
            <c:spPr>
              <a:solidFill>
                <a:schemeClr val="accent5"/>
              </a:solidFill>
              <a:ln>
                <a:solidFill>
                  <a:srgbClr val="92D050">
                    <a:alpha val="30000"/>
                  </a:srgbClr>
                </a:solidFill>
              </a:ln>
            </c:spPr>
            <c:extLst>
              <c:ext xmlns:c16="http://schemas.microsoft.com/office/drawing/2014/chart" uri="{C3380CC4-5D6E-409C-BE32-E72D297353CC}">
                <c16:uniqueId val="{00000001-1759-0C4F-9144-D76B28DA9286}"/>
              </c:ext>
            </c:extLst>
          </c:dPt>
          <c:dPt>
            <c:idx val="3"/>
            <c:invertIfNegative val="0"/>
            <c:bubble3D val="0"/>
            <c:spPr>
              <a:solidFill>
                <a:schemeClr val="accent5"/>
              </a:solidFill>
              <a:ln>
                <a:solidFill>
                  <a:srgbClr val="92D050">
                    <a:alpha val="30000"/>
                  </a:srgbClr>
                </a:solidFill>
              </a:ln>
            </c:spPr>
            <c:extLst>
              <c:ext xmlns:c16="http://schemas.microsoft.com/office/drawing/2014/chart" uri="{C3380CC4-5D6E-409C-BE32-E72D297353CC}">
                <c16:uniqueId val="{00000002-1759-0C4F-9144-D76B28DA9286}"/>
              </c:ext>
            </c:extLst>
          </c:dPt>
          <c:dPt>
            <c:idx val="4"/>
            <c:invertIfNegative val="0"/>
            <c:bubble3D val="0"/>
            <c:spPr>
              <a:solidFill>
                <a:schemeClr val="tx2">
                  <a:lumMod val="20000"/>
                  <a:lumOff val="80000"/>
                </a:schemeClr>
              </a:solidFill>
              <a:ln>
                <a:solidFill>
                  <a:srgbClr val="92D050">
                    <a:alpha val="30000"/>
                  </a:srgbClr>
                </a:solidFill>
              </a:ln>
            </c:spPr>
            <c:extLst>
              <c:ext xmlns:c16="http://schemas.microsoft.com/office/drawing/2014/chart" uri="{C3380CC4-5D6E-409C-BE32-E72D297353CC}">
                <c16:uniqueId val="{00000005-1759-0C4F-9144-D76B28DA9286}"/>
              </c:ext>
            </c:extLst>
          </c:dPt>
          <c:dPt>
            <c:idx val="5"/>
            <c:invertIfNegative val="0"/>
            <c:bubble3D val="0"/>
            <c:spPr>
              <a:solidFill>
                <a:schemeClr val="tx2">
                  <a:lumMod val="20000"/>
                  <a:lumOff val="80000"/>
                </a:schemeClr>
              </a:solidFill>
              <a:ln>
                <a:solidFill>
                  <a:srgbClr val="92D050">
                    <a:alpha val="30000"/>
                  </a:srgbClr>
                </a:solidFill>
              </a:ln>
            </c:spPr>
            <c:extLst>
              <c:ext xmlns:c16="http://schemas.microsoft.com/office/drawing/2014/chart" uri="{C3380CC4-5D6E-409C-BE32-E72D297353CC}">
                <c16:uniqueId val="{00000006-1759-0C4F-9144-D76B28DA9286}"/>
              </c:ext>
            </c:extLst>
          </c:dPt>
          <c:dPt>
            <c:idx val="6"/>
            <c:invertIfNegative val="0"/>
            <c:bubble3D val="0"/>
            <c:spPr>
              <a:solidFill>
                <a:schemeClr val="accent5"/>
              </a:solidFill>
              <a:ln>
                <a:solidFill>
                  <a:srgbClr val="92D050">
                    <a:alpha val="30000"/>
                  </a:srgbClr>
                </a:solidFill>
              </a:ln>
            </c:spPr>
            <c:extLst>
              <c:ext xmlns:c16="http://schemas.microsoft.com/office/drawing/2014/chart" uri="{C3380CC4-5D6E-409C-BE32-E72D297353CC}">
                <c16:uniqueId val="{00000007-1759-0C4F-9144-D76B28DA9286}"/>
              </c:ext>
            </c:extLst>
          </c:dPt>
          <c:dPt>
            <c:idx val="7"/>
            <c:invertIfNegative val="0"/>
            <c:bubble3D val="0"/>
            <c:spPr>
              <a:solidFill>
                <a:schemeClr val="accent5"/>
              </a:solidFill>
              <a:ln>
                <a:solidFill>
                  <a:srgbClr val="92D050">
                    <a:alpha val="30000"/>
                  </a:srgbClr>
                </a:solidFill>
              </a:ln>
            </c:spPr>
            <c:extLst>
              <c:ext xmlns:c16="http://schemas.microsoft.com/office/drawing/2014/chart" uri="{C3380CC4-5D6E-409C-BE32-E72D297353CC}">
                <c16:uniqueId val="{00000008-1759-0C4F-9144-D76B28DA9286}"/>
              </c:ext>
            </c:extLst>
          </c:dPt>
          <c:dPt>
            <c:idx val="8"/>
            <c:invertIfNegative val="0"/>
            <c:bubble3D val="0"/>
            <c:spPr>
              <a:solidFill>
                <a:schemeClr val="tx2">
                  <a:lumMod val="20000"/>
                  <a:lumOff val="80000"/>
                </a:schemeClr>
              </a:solidFill>
              <a:ln>
                <a:solidFill>
                  <a:srgbClr val="92D050">
                    <a:alpha val="30000"/>
                  </a:srgbClr>
                </a:solidFill>
              </a:ln>
            </c:spPr>
            <c:extLst>
              <c:ext xmlns:c16="http://schemas.microsoft.com/office/drawing/2014/chart" uri="{C3380CC4-5D6E-409C-BE32-E72D297353CC}">
                <c16:uniqueId val="{00000009-1759-0C4F-9144-D76B28DA9286}"/>
              </c:ext>
            </c:extLst>
          </c:dPt>
          <c:dPt>
            <c:idx val="9"/>
            <c:invertIfNegative val="0"/>
            <c:bubble3D val="0"/>
            <c:spPr>
              <a:solidFill>
                <a:schemeClr val="tx2">
                  <a:lumMod val="20000"/>
                  <a:lumOff val="80000"/>
                </a:schemeClr>
              </a:solidFill>
              <a:ln>
                <a:solidFill>
                  <a:srgbClr val="92D050">
                    <a:alpha val="30000"/>
                  </a:srgbClr>
                </a:solidFill>
              </a:ln>
            </c:spPr>
            <c:extLst>
              <c:ext xmlns:c16="http://schemas.microsoft.com/office/drawing/2014/chart" uri="{C3380CC4-5D6E-409C-BE32-E72D297353CC}">
                <c16:uniqueId val="{0000000A-1759-0C4F-9144-D76B28DA9286}"/>
              </c:ext>
            </c:extLst>
          </c:dPt>
          <c:dPt>
            <c:idx val="10"/>
            <c:invertIfNegative val="0"/>
            <c:bubble3D val="0"/>
            <c:spPr>
              <a:solidFill>
                <a:schemeClr val="tx2">
                  <a:lumMod val="20000"/>
                  <a:lumOff val="80000"/>
                </a:schemeClr>
              </a:solidFill>
              <a:ln>
                <a:solidFill>
                  <a:srgbClr val="92D050">
                    <a:alpha val="30000"/>
                  </a:srgbClr>
                </a:solidFill>
              </a:ln>
            </c:spPr>
            <c:extLst>
              <c:ext xmlns:c16="http://schemas.microsoft.com/office/drawing/2014/chart" uri="{C3380CC4-5D6E-409C-BE32-E72D297353CC}">
                <c16:uniqueId val="{0000000B-1759-0C4F-9144-D76B28DA9286}"/>
              </c:ext>
            </c:extLst>
          </c:dPt>
          <c:dPt>
            <c:idx val="11"/>
            <c:invertIfNegative val="0"/>
            <c:bubble3D val="0"/>
            <c:spPr>
              <a:solidFill>
                <a:schemeClr val="tx2">
                  <a:lumMod val="20000"/>
                  <a:lumOff val="80000"/>
                </a:schemeClr>
              </a:solidFill>
              <a:ln>
                <a:solidFill>
                  <a:srgbClr val="92D050">
                    <a:alpha val="30000"/>
                  </a:srgbClr>
                </a:solidFill>
              </a:ln>
            </c:spPr>
            <c:extLst>
              <c:ext xmlns:c16="http://schemas.microsoft.com/office/drawing/2014/chart" uri="{C3380CC4-5D6E-409C-BE32-E72D297353CC}">
                <c16:uniqueId val="{0000000C-1759-0C4F-9144-D76B28DA9286}"/>
              </c:ext>
            </c:extLst>
          </c:dPt>
          <c:dLbls>
            <c:dLbl>
              <c:idx val="0"/>
              <c:tx>
                <c:rich>
                  <a:bodyPr/>
                  <a:lstStyle/>
                  <a:p>
                    <a:r>
                      <a:rPr lang="en-US"/>
                      <a:t>4.3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59-0C4F-9144-D76B28DA9286}"/>
                </c:ext>
              </c:extLst>
            </c:dLbl>
            <c:dLbl>
              <c:idx val="2"/>
              <c:tx>
                <c:rich>
                  <a:bodyPr/>
                  <a:lstStyle/>
                  <a:p>
                    <a:r>
                      <a:rPr lang="en-US"/>
                      <a:t>8.8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59-0C4F-9144-D76B28DA9286}"/>
                </c:ext>
              </c:extLst>
            </c:dLbl>
            <c:dLbl>
              <c:idx val="3"/>
              <c:tx>
                <c:rich>
                  <a:bodyPr/>
                  <a:lstStyle/>
                  <a:p>
                    <a:r>
                      <a:rPr lang="en-US"/>
                      <a:t>2.3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59-0C4F-9144-D76B28DA9286}"/>
                </c:ext>
              </c:extLst>
            </c:dLbl>
            <c:dLbl>
              <c:idx val="5"/>
              <c:tx>
                <c:rich>
                  <a:bodyPr/>
                  <a:lstStyle/>
                  <a:p>
                    <a:r>
                      <a:rPr lang="en-US"/>
                      <a:t>4.3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759-0C4F-9144-D76B28DA9286}"/>
                </c:ext>
              </c:extLst>
            </c:dLbl>
            <c:dLbl>
              <c:idx val="6"/>
              <c:tx>
                <c:rich>
                  <a:bodyPr/>
                  <a:lstStyle/>
                  <a:p>
                    <a:r>
                      <a:rPr lang="en-US"/>
                      <a:t>5.5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759-0C4F-9144-D76B28DA9286}"/>
                </c:ext>
              </c:extLst>
            </c:dLbl>
            <c:dLbl>
              <c:idx val="7"/>
              <c:tx>
                <c:rich>
                  <a:bodyPr/>
                  <a:lstStyle/>
                  <a:p>
                    <a:r>
                      <a:rPr lang="en-US"/>
                      <a:t>9.9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759-0C4F-9144-D76B28DA9286}"/>
                </c:ext>
              </c:extLst>
            </c:dLbl>
            <c:dLbl>
              <c:idx val="9"/>
              <c:tx>
                <c:rich>
                  <a:bodyPr/>
                  <a:lstStyle/>
                  <a:p>
                    <a:r>
                      <a:rPr lang="en-US"/>
                      <a:t>4.3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759-0C4F-9144-D76B28DA9286}"/>
                </c:ext>
              </c:extLst>
            </c:dLbl>
            <c:dLbl>
              <c:idx val="10"/>
              <c:tx>
                <c:rich>
                  <a:bodyPr/>
                  <a:lstStyle/>
                  <a:p>
                    <a:r>
                      <a:rPr lang="en-US"/>
                      <a:t>4.3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759-0C4F-9144-D76B28DA9286}"/>
                </c:ext>
              </c:extLst>
            </c:dLbl>
            <c:dLbl>
              <c:idx val="11"/>
              <c:tx>
                <c:rich>
                  <a:bodyPr/>
                  <a:lstStyle/>
                  <a:p>
                    <a:r>
                      <a:rPr lang="en-US"/>
                      <a:t>4.3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759-0C4F-9144-D76B28DA9286}"/>
                </c:ext>
              </c:extLst>
            </c:dLbl>
            <c:spPr>
              <a:noFill/>
              <a:ln>
                <a:noFill/>
              </a:ln>
              <a:effectLst/>
            </c:spPr>
            <c:txPr>
              <a:bodyPr wrap="square" lIns="38100" tIns="19050" rIns="38100" bIns="19050" anchor="ctr">
                <a:spAutoFit/>
              </a:bodyPr>
              <a:lstStyle/>
              <a:p>
                <a:pPr>
                  <a:defRPr i="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'2019'!$B$4:$B$15</c:f>
              <c:strCache>
                <c:ptCount val="12"/>
                <c:pt idx="0">
                  <c:v>Antigua and Barbuda</c:v>
                </c:pt>
                <c:pt idx="1">
                  <c:v>Bahamas</c:v>
                </c:pt>
                <c:pt idx="2">
                  <c:v>Cuba</c:v>
                </c:pt>
                <c:pt idx="3">
                  <c:v>Dominica</c:v>
                </c:pt>
                <c:pt idx="4">
                  <c:v>Domincan Republic</c:v>
                </c:pt>
                <c:pt idx="5">
                  <c:v>Grenada</c:v>
                </c:pt>
                <c:pt idx="6">
                  <c:v>Guyana</c:v>
                </c:pt>
                <c:pt idx="7">
                  <c:v>Haiti</c:v>
                </c:pt>
                <c:pt idx="8">
                  <c:v>Jamaica</c:v>
                </c:pt>
                <c:pt idx="9">
                  <c:v>St. Kitts and Nevis</c:v>
                </c:pt>
                <c:pt idx="10">
                  <c:v>St. Lucia</c:v>
                </c:pt>
                <c:pt idx="11">
                  <c:v>St. Vincent &amp; the Grenadines</c:v>
                </c:pt>
              </c:strCache>
            </c:strRef>
          </c:cat>
          <c:val>
            <c:numRef>
              <c:f>'2019'!$C$4:$C$15</c:f>
              <c:numCache>
                <c:formatCode>0.0</c:formatCode>
                <c:ptCount val="12"/>
                <c:pt idx="0">
                  <c:v>4.4000000000000004</c:v>
                </c:pt>
                <c:pt idx="1">
                  <c:v>5</c:v>
                </c:pt>
                <c:pt idx="2">
                  <c:v>8.9</c:v>
                </c:pt>
                <c:pt idx="3">
                  <c:v>2.8</c:v>
                </c:pt>
                <c:pt idx="4">
                  <c:v>9.4</c:v>
                </c:pt>
                <c:pt idx="5">
                  <c:v>4.4000000000000004</c:v>
                </c:pt>
                <c:pt idx="6">
                  <c:v>5.6</c:v>
                </c:pt>
                <c:pt idx="7">
                  <c:v>10.6</c:v>
                </c:pt>
                <c:pt idx="8">
                  <c:v>5.7</c:v>
                </c:pt>
                <c:pt idx="9">
                  <c:v>4.4000000000000004</c:v>
                </c:pt>
                <c:pt idx="10">
                  <c:v>4.4000000000000004</c:v>
                </c:pt>
                <c:pt idx="11">
                  <c:v>4.4000000000000004</c:v>
                </c:pt>
              </c:numCache>
            </c:numRef>
          </c:val>
          <c:extLst>
            <c:ext xmlns:c16="http://schemas.microsoft.com/office/drawing/2014/chart" uri="{C3380CC4-5D6E-409C-BE32-E72D297353CC}">
              <c16:uniqueId val="{00000000-1759-0C4F-9144-D76B28DA9286}"/>
            </c:ext>
          </c:extLst>
        </c:ser>
        <c:dLbls>
          <c:showLegendKey val="0"/>
          <c:showVal val="1"/>
          <c:showCatName val="0"/>
          <c:showSerName val="0"/>
          <c:showPercent val="0"/>
          <c:showBubbleSize val="0"/>
        </c:dLbls>
        <c:gapWidth val="75"/>
        <c:axId val="1153921840"/>
        <c:axId val="1153923472"/>
      </c:barChart>
      <c:catAx>
        <c:axId val="11539218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153923472"/>
        <c:crosses val="autoZero"/>
        <c:auto val="1"/>
        <c:lblAlgn val="ctr"/>
        <c:lblOffset val="100"/>
        <c:noMultiLvlLbl val="0"/>
      </c:catAx>
      <c:valAx>
        <c:axId val="1153923472"/>
        <c:scaling>
          <c:orientation val="minMax"/>
        </c:scaling>
        <c:delete val="1"/>
        <c:axPos val="l"/>
        <c:numFmt formatCode="0.0" sourceLinked="1"/>
        <c:majorTickMark val="none"/>
        <c:minorTickMark val="none"/>
        <c:tickLblPos val="nextTo"/>
        <c:crossAx val="1153921840"/>
        <c:crosses val="autoZero"/>
        <c:crossBetween val="between"/>
      </c:valAx>
    </c:plotArea>
    <c:plotVisOnly val="1"/>
    <c:dispBlanksAs val="gap"/>
    <c:showDLblsOverMax val="0"/>
  </c:chart>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367853-FB4C-8540-BB7F-9E1767C6D15C}" type="datetimeFigureOut">
              <a:rPr lang="en-US" smtClean="0"/>
              <a:t>6/2/20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E5455E-6460-9C4E-A842-BDF3EE58AE05}" type="slidenum">
              <a:rPr lang="en-US" smtClean="0"/>
              <a:t>‹#›</a:t>
            </a:fld>
            <a:endParaRPr lang="en-US"/>
          </a:p>
        </p:txBody>
      </p:sp>
    </p:spTree>
    <p:extLst>
      <p:ext uri="{BB962C8B-B14F-4D97-AF65-F5344CB8AC3E}">
        <p14:creationId xmlns:p14="http://schemas.microsoft.com/office/powerpoint/2010/main" val="603400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BE5455E-6460-9C4E-A842-BDF3EE58AE05}" type="slidenum">
              <a:rPr lang="en-US" smtClean="0"/>
              <a:t>2</a:t>
            </a:fld>
            <a:endParaRPr lang="en-US"/>
          </a:p>
        </p:txBody>
      </p:sp>
    </p:spTree>
    <p:extLst>
      <p:ext uri="{BB962C8B-B14F-4D97-AF65-F5344CB8AC3E}">
        <p14:creationId xmlns:p14="http://schemas.microsoft.com/office/powerpoint/2010/main" val="2836280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0BE5455E-6460-9C4E-A842-BDF3EE58AE05}" type="slidenum">
              <a:rPr lang="en-US" smtClean="0"/>
              <a:t>3</a:t>
            </a:fld>
            <a:endParaRPr lang="en-US"/>
          </a:p>
        </p:txBody>
      </p:sp>
    </p:spTree>
    <p:extLst>
      <p:ext uri="{BB962C8B-B14F-4D97-AF65-F5344CB8AC3E}">
        <p14:creationId xmlns:p14="http://schemas.microsoft.com/office/powerpoint/2010/main" val="2400802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E5455E-6460-9C4E-A842-BDF3EE58AE05}" type="slidenum">
              <a:rPr lang="en-US" smtClean="0"/>
              <a:t>7</a:t>
            </a:fld>
            <a:endParaRPr lang="en-US"/>
          </a:p>
        </p:txBody>
      </p:sp>
    </p:spTree>
    <p:extLst>
      <p:ext uri="{BB962C8B-B14F-4D97-AF65-F5344CB8AC3E}">
        <p14:creationId xmlns:p14="http://schemas.microsoft.com/office/powerpoint/2010/main" val="1228203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63B1D-565E-4CA9-B2D3-1509E268450A}" type="slidenum">
              <a:rPr lang="en-US" smtClean="0"/>
              <a:pPr/>
              <a:t>9</a:t>
            </a:fld>
            <a:endParaRPr lang="en-US"/>
          </a:p>
        </p:txBody>
      </p:sp>
    </p:spTree>
    <p:extLst>
      <p:ext uri="{BB962C8B-B14F-4D97-AF65-F5344CB8AC3E}">
        <p14:creationId xmlns:p14="http://schemas.microsoft.com/office/powerpoint/2010/main" val="2099842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E5455E-6460-9C4E-A842-BDF3EE58AE05}" type="slidenum">
              <a:rPr lang="en-US" smtClean="0"/>
              <a:t>10</a:t>
            </a:fld>
            <a:endParaRPr lang="en-US"/>
          </a:p>
        </p:txBody>
      </p:sp>
    </p:spTree>
    <p:extLst>
      <p:ext uri="{BB962C8B-B14F-4D97-AF65-F5344CB8AC3E}">
        <p14:creationId xmlns:p14="http://schemas.microsoft.com/office/powerpoint/2010/main" val="3936232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E5455E-6460-9C4E-A842-BDF3EE58AE05}" type="slidenum">
              <a:rPr lang="en-US" smtClean="0"/>
              <a:t>13</a:t>
            </a:fld>
            <a:endParaRPr lang="en-US"/>
          </a:p>
        </p:txBody>
      </p:sp>
    </p:spTree>
    <p:extLst>
      <p:ext uri="{BB962C8B-B14F-4D97-AF65-F5344CB8AC3E}">
        <p14:creationId xmlns:p14="http://schemas.microsoft.com/office/powerpoint/2010/main" val="931072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E5455E-6460-9C4E-A842-BDF3EE58AE05}" type="slidenum">
              <a:rPr lang="en-US" smtClean="0"/>
              <a:t>14</a:t>
            </a:fld>
            <a:endParaRPr lang="en-US"/>
          </a:p>
        </p:txBody>
      </p:sp>
    </p:spTree>
    <p:extLst>
      <p:ext uri="{BB962C8B-B14F-4D97-AF65-F5344CB8AC3E}">
        <p14:creationId xmlns:p14="http://schemas.microsoft.com/office/powerpoint/2010/main" val="1340001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E5455E-6460-9C4E-A842-BDF3EE58AE05}" type="slidenum">
              <a:rPr lang="en-US" smtClean="0"/>
              <a:t>18</a:t>
            </a:fld>
            <a:endParaRPr lang="en-US"/>
          </a:p>
        </p:txBody>
      </p:sp>
    </p:spTree>
    <p:extLst>
      <p:ext uri="{BB962C8B-B14F-4D97-AF65-F5344CB8AC3E}">
        <p14:creationId xmlns:p14="http://schemas.microsoft.com/office/powerpoint/2010/main" val="2023598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E5455E-6460-9C4E-A842-BDF3EE58AE05}" type="slidenum">
              <a:rPr lang="en-US" smtClean="0"/>
              <a:t>19</a:t>
            </a:fld>
            <a:endParaRPr lang="en-US"/>
          </a:p>
        </p:txBody>
      </p:sp>
    </p:spTree>
    <p:extLst>
      <p:ext uri="{BB962C8B-B14F-4D97-AF65-F5344CB8AC3E}">
        <p14:creationId xmlns:p14="http://schemas.microsoft.com/office/powerpoint/2010/main" val="3059705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Coral_Fish_iStock-513373112_LowRes.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62000"/>
            <a:ext cx="9144000" cy="6096000"/>
          </a:xfrm>
          <a:prstGeom prst="rect">
            <a:avLst/>
          </a:prstGeom>
        </p:spPr>
      </p:pic>
      <p:sp>
        <p:nvSpPr>
          <p:cNvPr id="2" name="Title 1"/>
          <p:cNvSpPr>
            <a:spLocks noGrp="1"/>
          </p:cNvSpPr>
          <p:nvPr>
            <p:ph type="ctrTitle"/>
          </p:nvPr>
        </p:nvSpPr>
        <p:spPr>
          <a:xfrm>
            <a:off x="685800" y="2130425"/>
            <a:ext cx="7772400" cy="1470025"/>
          </a:xfrm>
          <a:prstGeom prst="rect">
            <a:avLst/>
          </a:prstGeom>
          <a:effectLst>
            <a:outerShdw blurRad="50800" dist="38100" dir="2700000" algn="tl" rotWithShape="0">
              <a:prstClr val="black">
                <a:alpha val="40000"/>
              </a:prstClr>
            </a:outerShdw>
          </a:effectLst>
        </p:spPr>
        <p:txBody>
          <a:bodyPr/>
          <a:lstStyle>
            <a:lvl1pPr>
              <a:defRPr b="0" i="0">
                <a:solidFill>
                  <a:schemeClr val="bg1"/>
                </a:solidFill>
                <a:latin typeface="GT Pressura"/>
                <a:cs typeface="GT Pressura"/>
              </a:defRPr>
            </a:lvl1pPr>
          </a:lstStyle>
          <a:p>
            <a:r>
              <a:rPr lang="en-US" dirty="0"/>
              <a:t>Click to edit Master title style</a:t>
            </a:r>
          </a:p>
        </p:txBody>
      </p:sp>
      <p:sp>
        <p:nvSpPr>
          <p:cNvPr id="3" name="Subtitle 2"/>
          <p:cNvSpPr>
            <a:spLocks noGrp="1"/>
          </p:cNvSpPr>
          <p:nvPr>
            <p:ph type="subTitle" idx="1"/>
          </p:nvPr>
        </p:nvSpPr>
        <p:spPr>
          <a:xfrm>
            <a:off x="1371600" y="3631931"/>
            <a:ext cx="6400800" cy="1752600"/>
          </a:xfrm>
          <a:prstGeom prst="rect">
            <a:avLst/>
          </a:prstGeom>
        </p:spPr>
        <p:txBody>
          <a:bodyPr/>
          <a:lstStyle>
            <a:lvl1pPr marL="0" indent="0" algn="ctr">
              <a:buNone/>
              <a:defRPr sz="2800" b="0" i="0">
                <a:solidFill>
                  <a:srgbClr val="FFFFFF"/>
                </a:solidFill>
                <a:latin typeface="GT Pressura"/>
                <a:cs typeface="GT Pressur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Background_PPT_CBF_LandingPg.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1659636"/>
          </a:xfrm>
          <a:prstGeom prst="rect">
            <a:avLst/>
          </a:prstGeom>
        </p:spPr>
      </p:pic>
    </p:spTree>
    <p:extLst>
      <p:ext uri="{BB962C8B-B14F-4D97-AF65-F5344CB8AC3E}">
        <p14:creationId xmlns:p14="http://schemas.microsoft.com/office/powerpoint/2010/main" val="389808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en Content with Photo">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57199" y="2427594"/>
            <a:ext cx="5004847" cy="4525963"/>
          </a:xfrm>
          <a:prstGeom prst="rect">
            <a:avLst/>
          </a:prstGeom>
        </p:spPr>
        <p:txBody>
          <a:bodyPr/>
          <a:lstStyle>
            <a:lvl1pPr>
              <a:defRPr sz="2800" b="0" i="0">
                <a:solidFill>
                  <a:srgbClr val="595959"/>
                </a:solidFill>
                <a:latin typeface="GT Pressura"/>
                <a:cs typeface="GT Pressura"/>
              </a:defRPr>
            </a:lvl1pPr>
            <a:lvl2pPr>
              <a:defRPr sz="2400" b="0" i="0">
                <a:solidFill>
                  <a:srgbClr val="595959"/>
                </a:solidFill>
                <a:latin typeface="GT Pressura"/>
                <a:cs typeface="GT Pressura"/>
              </a:defRPr>
            </a:lvl2pPr>
            <a:lvl3pPr>
              <a:defRPr sz="2000" b="0" i="0">
                <a:solidFill>
                  <a:srgbClr val="595959"/>
                </a:solidFill>
                <a:latin typeface="GT Pressura"/>
                <a:cs typeface="GT Pressura"/>
              </a:defRPr>
            </a:lvl3pPr>
            <a:lvl4pPr>
              <a:defRPr sz="1800" b="0" i="0">
                <a:solidFill>
                  <a:srgbClr val="595959"/>
                </a:solidFill>
                <a:latin typeface="GT Pressura"/>
                <a:cs typeface="GT Pressura"/>
              </a:defRPr>
            </a:lvl4pPr>
            <a:lvl5pPr>
              <a:defRPr sz="1800" b="0" i="0">
                <a:solidFill>
                  <a:srgbClr val="595959"/>
                </a:solidFill>
                <a:latin typeface="GT Pressura"/>
                <a:cs typeface="GT Pressur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1230478"/>
            <a:ext cx="8229600" cy="821951"/>
          </a:xfrm>
          <a:prstGeom prst="rect">
            <a:avLst/>
          </a:prstGeom>
        </p:spPr>
        <p:txBody>
          <a:bodyPr/>
          <a:lstStyle>
            <a:lvl1pPr algn="l">
              <a:defRPr sz="4000">
                <a:solidFill>
                  <a:srgbClr val="168C39"/>
                </a:solidFill>
                <a:latin typeface="GT Pressura"/>
                <a:cs typeface="GT Pressura"/>
              </a:defRPr>
            </a:lvl1pPr>
          </a:lstStyle>
          <a:p>
            <a:r>
              <a:rPr lang="en-US" dirty="0"/>
              <a:t>Click to edit Master title style</a:t>
            </a:r>
          </a:p>
        </p:txBody>
      </p:sp>
      <p:pic>
        <p:nvPicPr>
          <p:cNvPr id="7" name="Picture 6" descr="Background_PPT_CBF_HeaderGree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914400"/>
          </a:xfrm>
          <a:prstGeom prst="rect">
            <a:avLst/>
          </a:prstGeom>
        </p:spPr>
      </p:pic>
    </p:spTree>
    <p:extLst>
      <p:ext uri="{BB962C8B-B14F-4D97-AF65-F5344CB8AC3E}">
        <p14:creationId xmlns:p14="http://schemas.microsoft.com/office/powerpoint/2010/main" val="2686940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Section Divider">
    <p:spTree>
      <p:nvGrpSpPr>
        <p:cNvPr id="1" name=""/>
        <p:cNvGrpSpPr/>
        <p:nvPr/>
      </p:nvGrpSpPr>
      <p:grpSpPr>
        <a:xfrm>
          <a:off x="0" y="0"/>
          <a:ext cx="0" cy="0"/>
          <a:chOff x="0" y="0"/>
          <a:chExt cx="0" cy="0"/>
        </a:xfrm>
      </p:grpSpPr>
      <p:pic>
        <p:nvPicPr>
          <p:cNvPr id="10" name="Picture 9" descr="Sea_Kayaking_iStock-468546520_LowRes.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userDrawn="1"/>
        </p:nvSpPr>
        <p:spPr>
          <a:xfrm>
            <a:off x="0" y="5165439"/>
            <a:ext cx="9144000" cy="1692561"/>
          </a:xfrm>
          <a:prstGeom prst="rect">
            <a:avLst/>
          </a:prstGeom>
          <a:solidFill>
            <a:srgbClr val="000000">
              <a:alpha val="60000"/>
            </a:srgb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1C306B"/>
              </a:solidFill>
            </a:endParaRPr>
          </a:p>
        </p:txBody>
      </p:sp>
      <p:sp>
        <p:nvSpPr>
          <p:cNvPr id="8" name="Title 1"/>
          <p:cNvSpPr>
            <a:spLocks noGrp="1"/>
          </p:cNvSpPr>
          <p:nvPr>
            <p:ph type="ctrTitle"/>
          </p:nvPr>
        </p:nvSpPr>
        <p:spPr>
          <a:xfrm>
            <a:off x="971921" y="5387667"/>
            <a:ext cx="8080276" cy="1470025"/>
          </a:xfrm>
          <a:prstGeom prst="rect">
            <a:avLst/>
          </a:prstGeom>
          <a:effectLst>
            <a:outerShdw blurRad="50800" dist="38100" dir="2700000" algn="tl" rotWithShape="0">
              <a:prstClr val="black">
                <a:alpha val="40000"/>
              </a:prstClr>
            </a:outerShdw>
          </a:effectLst>
        </p:spPr>
        <p:txBody>
          <a:bodyPr/>
          <a:lstStyle>
            <a:lvl1pPr>
              <a:defRPr b="0" i="0">
                <a:solidFill>
                  <a:schemeClr val="bg1"/>
                </a:solidFill>
                <a:latin typeface="GT Pressura"/>
                <a:cs typeface="GT Pressura"/>
              </a:defRPr>
            </a:lvl1pPr>
          </a:lstStyle>
          <a:p>
            <a:r>
              <a:rPr lang="en-US" dirty="0"/>
              <a:t>Click to edit Master title style</a:t>
            </a:r>
          </a:p>
        </p:txBody>
      </p:sp>
      <p:pic>
        <p:nvPicPr>
          <p:cNvPr id="9" name="Picture 8" descr="Background_PPT_CBF_HeaderBlue_Sid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143000" cy="6858000"/>
          </a:xfrm>
          <a:prstGeom prst="rect">
            <a:avLst/>
          </a:prstGeom>
        </p:spPr>
      </p:pic>
    </p:spTree>
    <p:extLst>
      <p:ext uri="{BB962C8B-B14F-4D97-AF65-F5344CB8AC3E}">
        <p14:creationId xmlns:p14="http://schemas.microsoft.com/office/powerpoint/2010/main" val="30863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lue Section Divi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ADCB90-25F9-C849-BD2A-35A50BB4E0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218"/>
            <a:ext cx="9144000" cy="6857692"/>
          </a:xfrm>
          <a:prstGeom prst="rect">
            <a:avLst/>
          </a:prstGeom>
        </p:spPr>
      </p:pic>
      <p:sp>
        <p:nvSpPr>
          <p:cNvPr id="7" name="Rectangle 6"/>
          <p:cNvSpPr/>
          <p:nvPr userDrawn="1"/>
        </p:nvSpPr>
        <p:spPr>
          <a:xfrm>
            <a:off x="0" y="5165439"/>
            <a:ext cx="9144000" cy="1692561"/>
          </a:xfrm>
          <a:prstGeom prst="rect">
            <a:avLst/>
          </a:prstGeom>
          <a:solidFill>
            <a:srgbClr val="000000">
              <a:alpha val="60000"/>
            </a:srgb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1C306B"/>
              </a:solidFill>
            </a:endParaRPr>
          </a:p>
        </p:txBody>
      </p:sp>
      <p:sp>
        <p:nvSpPr>
          <p:cNvPr id="8" name="Title 1"/>
          <p:cNvSpPr>
            <a:spLocks noGrp="1"/>
          </p:cNvSpPr>
          <p:nvPr>
            <p:ph type="ctrTitle"/>
          </p:nvPr>
        </p:nvSpPr>
        <p:spPr>
          <a:xfrm>
            <a:off x="971921" y="5387667"/>
            <a:ext cx="8080276" cy="1470025"/>
          </a:xfrm>
          <a:prstGeom prst="rect">
            <a:avLst/>
          </a:prstGeom>
          <a:effectLst>
            <a:outerShdw blurRad="50800" dist="38100" dir="2700000" algn="tl" rotWithShape="0">
              <a:prstClr val="black">
                <a:alpha val="40000"/>
              </a:prstClr>
            </a:outerShdw>
          </a:effectLst>
        </p:spPr>
        <p:txBody>
          <a:bodyPr/>
          <a:lstStyle>
            <a:lvl1pPr>
              <a:defRPr b="0" i="0">
                <a:solidFill>
                  <a:schemeClr val="bg1"/>
                </a:solidFill>
                <a:latin typeface="GT Pressura"/>
                <a:cs typeface="GT Pressura"/>
              </a:defRPr>
            </a:lvl1pPr>
          </a:lstStyle>
          <a:p>
            <a:r>
              <a:rPr lang="en-US" dirty="0"/>
              <a:t>Click to edit Master title style</a:t>
            </a:r>
          </a:p>
        </p:txBody>
      </p:sp>
      <p:pic>
        <p:nvPicPr>
          <p:cNvPr id="9" name="Picture 8" descr="Background_PPT_CBF_HeaderBlue_Sid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143000" cy="6858000"/>
          </a:xfrm>
          <a:prstGeom prst="rect">
            <a:avLst/>
          </a:prstGeom>
        </p:spPr>
      </p:pic>
    </p:spTree>
    <p:extLst>
      <p:ext uri="{BB962C8B-B14F-4D97-AF65-F5344CB8AC3E}">
        <p14:creationId xmlns:p14="http://schemas.microsoft.com/office/powerpoint/2010/main" val="3447932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ue Section Divi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0041A1-5A58-124A-84D0-07A4BCB56A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86033"/>
            <a:ext cx="9144001" cy="6943725"/>
          </a:xfrm>
          <a:prstGeom prst="rect">
            <a:avLst/>
          </a:prstGeom>
        </p:spPr>
      </p:pic>
      <p:sp>
        <p:nvSpPr>
          <p:cNvPr id="7" name="Rectangle 6"/>
          <p:cNvSpPr/>
          <p:nvPr userDrawn="1"/>
        </p:nvSpPr>
        <p:spPr>
          <a:xfrm>
            <a:off x="0" y="5165439"/>
            <a:ext cx="9144000" cy="1692561"/>
          </a:xfrm>
          <a:prstGeom prst="rect">
            <a:avLst/>
          </a:prstGeom>
          <a:solidFill>
            <a:srgbClr val="000000">
              <a:alpha val="60000"/>
            </a:srgb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1C306B"/>
              </a:solidFill>
            </a:endParaRPr>
          </a:p>
        </p:txBody>
      </p:sp>
      <p:sp>
        <p:nvSpPr>
          <p:cNvPr id="8" name="Title 1"/>
          <p:cNvSpPr>
            <a:spLocks noGrp="1"/>
          </p:cNvSpPr>
          <p:nvPr>
            <p:ph type="ctrTitle"/>
          </p:nvPr>
        </p:nvSpPr>
        <p:spPr>
          <a:xfrm>
            <a:off x="971921" y="5387667"/>
            <a:ext cx="8080276" cy="1470025"/>
          </a:xfrm>
          <a:prstGeom prst="rect">
            <a:avLst/>
          </a:prstGeom>
          <a:effectLst>
            <a:outerShdw blurRad="50800" dist="38100" dir="2700000" algn="tl" rotWithShape="0">
              <a:prstClr val="black">
                <a:alpha val="40000"/>
              </a:prstClr>
            </a:outerShdw>
          </a:effectLst>
        </p:spPr>
        <p:txBody>
          <a:bodyPr/>
          <a:lstStyle>
            <a:lvl1pPr>
              <a:defRPr b="0" i="0">
                <a:solidFill>
                  <a:schemeClr val="bg1"/>
                </a:solidFill>
                <a:latin typeface="GT Pressura"/>
                <a:cs typeface="GT Pressura"/>
              </a:defRPr>
            </a:lvl1pPr>
          </a:lstStyle>
          <a:p>
            <a:r>
              <a:rPr lang="en-US" dirty="0"/>
              <a:t>Click to edit Master title style</a:t>
            </a:r>
          </a:p>
        </p:txBody>
      </p:sp>
      <p:pic>
        <p:nvPicPr>
          <p:cNvPr id="9" name="Picture 8" descr="Background_PPT_CBF_HeaderBlue_Sid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143000" cy="6858000"/>
          </a:xfrm>
          <a:prstGeom prst="rect">
            <a:avLst/>
          </a:prstGeom>
        </p:spPr>
      </p:pic>
    </p:spTree>
    <p:extLst>
      <p:ext uri="{BB962C8B-B14F-4D97-AF65-F5344CB8AC3E}">
        <p14:creationId xmlns:p14="http://schemas.microsoft.com/office/powerpoint/2010/main" val="280712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Two Content">
    <p:spTree>
      <p:nvGrpSpPr>
        <p:cNvPr id="1" name=""/>
        <p:cNvGrpSpPr/>
        <p:nvPr/>
      </p:nvGrpSpPr>
      <p:grpSpPr>
        <a:xfrm>
          <a:off x="0" y="0"/>
          <a:ext cx="0" cy="0"/>
          <a:chOff x="0" y="0"/>
          <a:chExt cx="0" cy="0"/>
        </a:xfrm>
      </p:grpSpPr>
      <p:sp>
        <p:nvSpPr>
          <p:cNvPr id="2" name="Content Placeholder 2"/>
          <p:cNvSpPr>
            <a:spLocks noGrp="1"/>
          </p:cNvSpPr>
          <p:nvPr>
            <p:ph sz="half" idx="1"/>
          </p:nvPr>
        </p:nvSpPr>
        <p:spPr>
          <a:xfrm>
            <a:off x="457200" y="2427594"/>
            <a:ext cx="4038600" cy="4525963"/>
          </a:xfrm>
          <a:prstGeom prst="rect">
            <a:avLst/>
          </a:prstGeom>
        </p:spPr>
        <p:txBody>
          <a:bodyPr/>
          <a:lstStyle>
            <a:lvl1pPr>
              <a:defRPr sz="2800" b="0" i="0">
                <a:solidFill>
                  <a:srgbClr val="595959"/>
                </a:solidFill>
                <a:latin typeface="GT Pressura"/>
                <a:cs typeface="GT Pressura"/>
              </a:defRPr>
            </a:lvl1pPr>
            <a:lvl2pPr>
              <a:defRPr sz="2400" b="0" i="0">
                <a:solidFill>
                  <a:srgbClr val="595959"/>
                </a:solidFill>
                <a:latin typeface="GT Pressura"/>
                <a:cs typeface="GT Pressura"/>
              </a:defRPr>
            </a:lvl2pPr>
            <a:lvl3pPr>
              <a:defRPr sz="2000" b="0" i="0">
                <a:solidFill>
                  <a:srgbClr val="595959"/>
                </a:solidFill>
                <a:latin typeface="GT Pressura"/>
                <a:cs typeface="GT Pressura"/>
              </a:defRPr>
            </a:lvl3pPr>
            <a:lvl4pPr>
              <a:defRPr sz="1800" b="0" i="0">
                <a:solidFill>
                  <a:srgbClr val="595959"/>
                </a:solidFill>
                <a:latin typeface="GT Pressura"/>
                <a:cs typeface="GT Pressura"/>
              </a:defRPr>
            </a:lvl4pPr>
            <a:lvl5pPr>
              <a:defRPr sz="1800" b="0" i="0">
                <a:solidFill>
                  <a:srgbClr val="595959"/>
                </a:solidFill>
                <a:latin typeface="GT Pressura"/>
                <a:cs typeface="GT Pressur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3"/>
          <p:cNvSpPr>
            <a:spLocks noGrp="1"/>
          </p:cNvSpPr>
          <p:nvPr>
            <p:ph sz="half" idx="2"/>
          </p:nvPr>
        </p:nvSpPr>
        <p:spPr>
          <a:xfrm>
            <a:off x="4648200" y="2427594"/>
            <a:ext cx="4038600" cy="4525963"/>
          </a:xfrm>
          <a:prstGeom prst="rect">
            <a:avLst/>
          </a:prstGeom>
        </p:spPr>
        <p:txBody>
          <a:bodyPr/>
          <a:lstStyle>
            <a:lvl1pPr>
              <a:defRPr sz="2800">
                <a:solidFill>
                  <a:srgbClr val="595959"/>
                </a:solidFill>
                <a:latin typeface="GT Pressura"/>
                <a:cs typeface="GT Pressura"/>
              </a:defRPr>
            </a:lvl1pPr>
            <a:lvl2pPr>
              <a:defRPr sz="2400">
                <a:solidFill>
                  <a:srgbClr val="595959"/>
                </a:solidFill>
                <a:latin typeface="GT Pressura"/>
                <a:cs typeface="GT Pressura"/>
              </a:defRPr>
            </a:lvl2pPr>
            <a:lvl3pPr>
              <a:defRPr sz="2000">
                <a:solidFill>
                  <a:srgbClr val="595959"/>
                </a:solidFill>
                <a:latin typeface="GT Pressura"/>
                <a:cs typeface="GT Pressura"/>
              </a:defRPr>
            </a:lvl3pPr>
            <a:lvl4pPr>
              <a:defRPr sz="1800">
                <a:solidFill>
                  <a:srgbClr val="595959"/>
                </a:solidFill>
                <a:latin typeface="GT Pressura"/>
                <a:cs typeface="GT Pressura"/>
              </a:defRPr>
            </a:lvl4pPr>
            <a:lvl5pPr>
              <a:defRPr sz="1800">
                <a:solidFill>
                  <a:srgbClr val="595959"/>
                </a:solidFill>
                <a:latin typeface="GT Pressura"/>
                <a:cs typeface="GT Pressur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457200" y="1230478"/>
            <a:ext cx="8229600" cy="821951"/>
          </a:xfrm>
          <a:prstGeom prst="rect">
            <a:avLst/>
          </a:prstGeom>
        </p:spPr>
        <p:txBody>
          <a:bodyPr/>
          <a:lstStyle>
            <a:lvl1pPr algn="l">
              <a:defRPr sz="4000">
                <a:solidFill>
                  <a:srgbClr val="1C306B"/>
                </a:solidFill>
                <a:latin typeface="GT Pressura"/>
                <a:cs typeface="GT Pressura"/>
              </a:defRPr>
            </a:lvl1pPr>
          </a:lstStyle>
          <a:p>
            <a:r>
              <a:rPr lang="en-US" dirty="0"/>
              <a:t>Click to edit Master title style</a:t>
            </a:r>
          </a:p>
        </p:txBody>
      </p:sp>
      <p:pic>
        <p:nvPicPr>
          <p:cNvPr id="5" name="Picture 4" descr="Background_PPT_CBF_HeaderBlu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914400"/>
          </a:xfrm>
          <a:prstGeom prst="rect">
            <a:avLst/>
          </a:prstGeom>
        </p:spPr>
      </p:pic>
    </p:spTree>
    <p:extLst>
      <p:ext uri="{BB962C8B-B14F-4D97-AF65-F5344CB8AC3E}">
        <p14:creationId xmlns:p14="http://schemas.microsoft.com/office/powerpoint/2010/main" val="738418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36333"/>
            <a:ext cx="8229600" cy="821951"/>
          </a:xfrm>
          <a:prstGeom prst="rect">
            <a:avLst/>
          </a:prstGeom>
        </p:spPr>
        <p:txBody>
          <a:bodyPr/>
          <a:lstStyle>
            <a:lvl1pPr algn="l">
              <a:defRPr sz="4000">
                <a:solidFill>
                  <a:srgbClr val="1C306B"/>
                </a:solidFill>
                <a:latin typeface="GT Pressura"/>
                <a:cs typeface="GT Pressura"/>
              </a:defRPr>
            </a:lvl1pPr>
          </a:lstStyle>
          <a:p>
            <a:r>
              <a:rPr lang="en-US" dirty="0"/>
              <a:t>Click to edit Master title style</a:t>
            </a:r>
          </a:p>
        </p:txBody>
      </p:sp>
    </p:spTree>
    <p:extLst>
      <p:ext uri="{BB962C8B-B14F-4D97-AF65-F5344CB8AC3E}">
        <p14:creationId xmlns:p14="http://schemas.microsoft.com/office/powerpoint/2010/main" val="854783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Content with Phot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427594"/>
            <a:ext cx="4038600" cy="4525963"/>
          </a:xfrm>
          <a:prstGeom prst="rect">
            <a:avLst/>
          </a:prstGeom>
        </p:spPr>
        <p:txBody>
          <a:bodyPr/>
          <a:lstStyle>
            <a:lvl1pPr>
              <a:defRPr sz="2800" b="0" i="0">
                <a:solidFill>
                  <a:srgbClr val="595959"/>
                </a:solidFill>
                <a:latin typeface="GT Pressura"/>
                <a:cs typeface="GT Pressura"/>
              </a:defRPr>
            </a:lvl1pPr>
            <a:lvl2pPr>
              <a:defRPr sz="2400" b="0" i="0">
                <a:solidFill>
                  <a:srgbClr val="595959"/>
                </a:solidFill>
                <a:latin typeface="GT Pressura"/>
                <a:cs typeface="GT Pressura"/>
              </a:defRPr>
            </a:lvl2pPr>
            <a:lvl3pPr>
              <a:defRPr sz="2000" b="0" i="0">
                <a:solidFill>
                  <a:srgbClr val="595959"/>
                </a:solidFill>
                <a:latin typeface="GT Pressura"/>
                <a:cs typeface="GT Pressura"/>
              </a:defRPr>
            </a:lvl3pPr>
            <a:lvl4pPr>
              <a:defRPr sz="1800" b="0" i="0">
                <a:solidFill>
                  <a:srgbClr val="595959"/>
                </a:solidFill>
                <a:latin typeface="GT Pressura"/>
                <a:cs typeface="GT Pressura"/>
              </a:defRPr>
            </a:lvl4pPr>
            <a:lvl5pPr>
              <a:defRPr sz="1800" b="0" i="0">
                <a:solidFill>
                  <a:srgbClr val="595959"/>
                </a:solidFill>
                <a:latin typeface="GT Pressura"/>
                <a:cs typeface="GT Pressur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457200" y="1230478"/>
            <a:ext cx="8229600" cy="821951"/>
          </a:xfrm>
          <a:prstGeom prst="rect">
            <a:avLst/>
          </a:prstGeom>
        </p:spPr>
        <p:txBody>
          <a:bodyPr/>
          <a:lstStyle>
            <a:lvl1pPr algn="l">
              <a:defRPr sz="4000">
                <a:solidFill>
                  <a:srgbClr val="1C306B"/>
                </a:solidFill>
                <a:latin typeface="GT Pressura"/>
                <a:cs typeface="GT Pressura"/>
              </a:defRPr>
            </a:lvl1pPr>
          </a:lstStyle>
          <a:p>
            <a:r>
              <a:rPr lang="en-US" dirty="0"/>
              <a:t>Click to edit Master title style</a:t>
            </a:r>
          </a:p>
        </p:txBody>
      </p:sp>
      <p:pic>
        <p:nvPicPr>
          <p:cNvPr id="5" name="Picture 4" descr="Background_PPT_CBF_HeaderBlu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914400"/>
          </a:xfrm>
          <a:prstGeom prst="rect">
            <a:avLst/>
          </a:prstGeom>
        </p:spPr>
      </p:pic>
    </p:spTree>
    <p:extLst>
      <p:ext uri="{BB962C8B-B14F-4D97-AF65-F5344CB8AC3E}">
        <p14:creationId xmlns:p14="http://schemas.microsoft.com/office/powerpoint/2010/main" val="46244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Yellow Section Divider">
    <p:spTree>
      <p:nvGrpSpPr>
        <p:cNvPr id="1" name=""/>
        <p:cNvGrpSpPr/>
        <p:nvPr/>
      </p:nvGrpSpPr>
      <p:grpSpPr>
        <a:xfrm>
          <a:off x="0" y="0"/>
          <a:ext cx="0" cy="0"/>
          <a:chOff x="0" y="0"/>
          <a:chExt cx="0" cy="0"/>
        </a:xfrm>
      </p:grpSpPr>
      <p:pic>
        <p:nvPicPr>
          <p:cNvPr id="4" name="Picture 3" descr="CARIBBEAN_iStock-502662391_LowRe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5165439"/>
            <a:ext cx="9144000" cy="1692561"/>
          </a:xfrm>
          <a:prstGeom prst="rect">
            <a:avLst/>
          </a:prstGeom>
          <a:solidFill>
            <a:srgbClr val="000000">
              <a:alpha val="60000"/>
            </a:srgb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1C306B"/>
              </a:solidFill>
            </a:endParaRPr>
          </a:p>
        </p:txBody>
      </p:sp>
      <p:sp>
        <p:nvSpPr>
          <p:cNvPr id="7" name="Title 1"/>
          <p:cNvSpPr>
            <a:spLocks noGrp="1"/>
          </p:cNvSpPr>
          <p:nvPr>
            <p:ph type="ctrTitle"/>
          </p:nvPr>
        </p:nvSpPr>
        <p:spPr>
          <a:xfrm>
            <a:off x="971921" y="5394495"/>
            <a:ext cx="8080276" cy="1470025"/>
          </a:xfrm>
          <a:prstGeom prst="rect">
            <a:avLst/>
          </a:prstGeom>
          <a:effectLst>
            <a:outerShdw blurRad="50800" dist="38100" dir="2700000" algn="tl" rotWithShape="0">
              <a:prstClr val="black">
                <a:alpha val="40000"/>
              </a:prstClr>
            </a:outerShdw>
          </a:effectLst>
        </p:spPr>
        <p:txBody>
          <a:bodyPr/>
          <a:lstStyle>
            <a:lvl1pPr>
              <a:defRPr b="0" i="0">
                <a:solidFill>
                  <a:schemeClr val="bg1"/>
                </a:solidFill>
                <a:latin typeface="GT Pressura"/>
                <a:cs typeface="GT Pressura"/>
              </a:defRPr>
            </a:lvl1pPr>
          </a:lstStyle>
          <a:p>
            <a:r>
              <a:rPr lang="en-US" dirty="0"/>
              <a:t>Click to edit Master title style</a:t>
            </a:r>
          </a:p>
        </p:txBody>
      </p:sp>
      <p:pic>
        <p:nvPicPr>
          <p:cNvPr id="9" name="Picture 8" descr="Background_PPT_CBF_HeaderYellow_Sid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143000" cy="6858000"/>
          </a:xfrm>
          <a:prstGeom prst="rect">
            <a:avLst/>
          </a:prstGeom>
        </p:spPr>
      </p:pic>
    </p:spTree>
    <p:extLst>
      <p:ext uri="{BB962C8B-B14F-4D97-AF65-F5344CB8AC3E}">
        <p14:creationId xmlns:p14="http://schemas.microsoft.com/office/powerpoint/2010/main" val="2241125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Yellow Section Divi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20EB07-31B4-9D4D-AB14-F567D3D8D6A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5"/>
          <a:stretch/>
        </p:blipFill>
        <p:spPr>
          <a:xfrm>
            <a:off x="1" y="0"/>
            <a:ext cx="9143999" cy="6864520"/>
          </a:xfrm>
          <a:prstGeom prst="rect">
            <a:avLst/>
          </a:prstGeom>
        </p:spPr>
      </p:pic>
      <p:sp>
        <p:nvSpPr>
          <p:cNvPr id="5" name="Rectangle 4"/>
          <p:cNvSpPr/>
          <p:nvPr userDrawn="1"/>
        </p:nvSpPr>
        <p:spPr>
          <a:xfrm>
            <a:off x="0" y="5165439"/>
            <a:ext cx="9144000" cy="1692561"/>
          </a:xfrm>
          <a:prstGeom prst="rect">
            <a:avLst/>
          </a:prstGeom>
          <a:solidFill>
            <a:srgbClr val="000000">
              <a:alpha val="60000"/>
            </a:srgb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1C306B"/>
              </a:solidFill>
            </a:endParaRPr>
          </a:p>
        </p:txBody>
      </p:sp>
      <p:sp>
        <p:nvSpPr>
          <p:cNvPr id="7" name="Title 1"/>
          <p:cNvSpPr>
            <a:spLocks noGrp="1"/>
          </p:cNvSpPr>
          <p:nvPr>
            <p:ph type="ctrTitle"/>
          </p:nvPr>
        </p:nvSpPr>
        <p:spPr>
          <a:xfrm>
            <a:off x="971921" y="5394495"/>
            <a:ext cx="8080276" cy="1470025"/>
          </a:xfrm>
          <a:prstGeom prst="rect">
            <a:avLst/>
          </a:prstGeom>
          <a:effectLst>
            <a:outerShdw blurRad="50800" dist="38100" dir="2700000" algn="tl" rotWithShape="0">
              <a:prstClr val="black">
                <a:alpha val="40000"/>
              </a:prstClr>
            </a:outerShdw>
          </a:effectLst>
        </p:spPr>
        <p:txBody>
          <a:bodyPr/>
          <a:lstStyle>
            <a:lvl1pPr>
              <a:defRPr b="0" i="0">
                <a:solidFill>
                  <a:schemeClr val="bg1"/>
                </a:solidFill>
                <a:latin typeface="GT Pressura"/>
                <a:cs typeface="GT Pressura"/>
              </a:defRPr>
            </a:lvl1pPr>
          </a:lstStyle>
          <a:p>
            <a:r>
              <a:rPr lang="en-US" dirty="0"/>
              <a:t>Click to edit Master title style</a:t>
            </a:r>
          </a:p>
        </p:txBody>
      </p:sp>
      <p:pic>
        <p:nvPicPr>
          <p:cNvPr id="9" name="Picture 8" descr="Background_PPT_CBF_HeaderYellow_Sid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143000" cy="6858000"/>
          </a:xfrm>
          <a:prstGeom prst="rect">
            <a:avLst/>
          </a:prstGeom>
        </p:spPr>
      </p:pic>
    </p:spTree>
    <p:extLst>
      <p:ext uri="{BB962C8B-B14F-4D97-AF65-F5344CB8AC3E}">
        <p14:creationId xmlns:p14="http://schemas.microsoft.com/office/powerpoint/2010/main" val="1664063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llow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427594"/>
            <a:ext cx="4038600" cy="4525963"/>
          </a:xfrm>
          <a:prstGeom prst="rect">
            <a:avLst/>
          </a:prstGeom>
        </p:spPr>
        <p:txBody>
          <a:bodyPr/>
          <a:lstStyle>
            <a:lvl1pPr>
              <a:defRPr sz="2800" b="0" i="0">
                <a:solidFill>
                  <a:srgbClr val="595959"/>
                </a:solidFill>
                <a:latin typeface="GT Pressura"/>
                <a:cs typeface="GT Pressura"/>
              </a:defRPr>
            </a:lvl1pPr>
            <a:lvl2pPr>
              <a:defRPr sz="2400" b="0" i="0">
                <a:solidFill>
                  <a:srgbClr val="595959"/>
                </a:solidFill>
                <a:latin typeface="GT Pressura"/>
                <a:cs typeface="GT Pressura"/>
              </a:defRPr>
            </a:lvl2pPr>
            <a:lvl3pPr>
              <a:defRPr sz="2000" b="0" i="0">
                <a:solidFill>
                  <a:srgbClr val="595959"/>
                </a:solidFill>
                <a:latin typeface="GT Pressura"/>
                <a:cs typeface="GT Pressura"/>
              </a:defRPr>
            </a:lvl3pPr>
            <a:lvl4pPr>
              <a:defRPr sz="1800" b="0" i="0">
                <a:solidFill>
                  <a:srgbClr val="595959"/>
                </a:solidFill>
                <a:latin typeface="GT Pressura"/>
                <a:cs typeface="GT Pressura"/>
              </a:defRPr>
            </a:lvl4pPr>
            <a:lvl5pPr>
              <a:defRPr sz="1800" b="0" i="0">
                <a:solidFill>
                  <a:srgbClr val="595959"/>
                </a:solidFill>
                <a:latin typeface="GT Pressura"/>
                <a:cs typeface="GT Pressur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427594"/>
            <a:ext cx="4038600" cy="4525963"/>
          </a:xfrm>
          <a:prstGeom prst="rect">
            <a:avLst/>
          </a:prstGeom>
        </p:spPr>
        <p:txBody>
          <a:bodyPr/>
          <a:lstStyle>
            <a:lvl1pPr>
              <a:defRPr sz="2800">
                <a:solidFill>
                  <a:srgbClr val="595959"/>
                </a:solidFill>
                <a:latin typeface="GT Pressura"/>
                <a:cs typeface="GT Pressura"/>
              </a:defRPr>
            </a:lvl1pPr>
            <a:lvl2pPr>
              <a:defRPr sz="2400">
                <a:solidFill>
                  <a:srgbClr val="595959"/>
                </a:solidFill>
                <a:latin typeface="GT Pressura"/>
                <a:cs typeface="GT Pressura"/>
              </a:defRPr>
            </a:lvl2pPr>
            <a:lvl3pPr>
              <a:defRPr sz="2000">
                <a:solidFill>
                  <a:srgbClr val="595959"/>
                </a:solidFill>
                <a:latin typeface="GT Pressura"/>
                <a:cs typeface="GT Pressura"/>
              </a:defRPr>
            </a:lvl3pPr>
            <a:lvl4pPr>
              <a:defRPr sz="1800">
                <a:solidFill>
                  <a:srgbClr val="595959"/>
                </a:solidFill>
                <a:latin typeface="GT Pressura"/>
                <a:cs typeface="GT Pressura"/>
              </a:defRPr>
            </a:lvl4pPr>
            <a:lvl5pPr>
              <a:defRPr sz="1800">
                <a:solidFill>
                  <a:srgbClr val="595959"/>
                </a:solidFill>
                <a:latin typeface="GT Pressura"/>
                <a:cs typeface="GT Pressur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1230478"/>
            <a:ext cx="8229600" cy="821951"/>
          </a:xfrm>
          <a:prstGeom prst="rect">
            <a:avLst/>
          </a:prstGeom>
        </p:spPr>
        <p:txBody>
          <a:bodyPr/>
          <a:lstStyle>
            <a:lvl1pPr algn="l">
              <a:defRPr sz="4000">
                <a:solidFill>
                  <a:srgbClr val="F6CA63"/>
                </a:solidFill>
                <a:latin typeface="GT Pressura"/>
                <a:cs typeface="GT Pressura"/>
              </a:defRPr>
            </a:lvl1pPr>
          </a:lstStyle>
          <a:p>
            <a:r>
              <a:rPr lang="en-US" dirty="0"/>
              <a:t>Click to edit Master title style</a:t>
            </a:r>
          </a:p>
        </p:txBody>
      </p:sp>
      <p:pic>
        <p:nvPicPr>
          <p:cNvPr id="2" name="Picture 1" descr="Background_PPT_CBF_HeaderYell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914400"/>
          </a:xfrm>
          <a:prstGeom prst="rect">
            <a:avLst/>
          </a:prstGeom>
        </p:spPr>
      </p:pic>
    </p:spTree>
    <p:extLst>
      <p:ext uri="{BB962C8B-B14F-4D97-AF65-F5344CB8AC3E}">
        <p14:creationId xmlns:p14="http://schemas.microsoft.com/office/powerpoint/2010/main" val="48727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BAB4BE-E4B0-2C42-BB96-3C5E756CCF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Freeform 9">
            <a:extLst>
              <a:ext uri="{FF2B5EF4-FFF2-40B4-BE49-F238E27FC236}">
                <a16:creationId xmlns:a16="http://schemas.microsoft.com/office/drawing/2014/main" id="{FDE26A9C-87EB-C345-A981-35BDBD0A1FD1}"/>
              </a:ext>
            </a:extLst>
          </p:cNvPr>
          <p:cNvSpPr/>
          <p:nvPr userDrawn="1"/>
        </p:nvSpPr>
        <p:spPr>
          <a:xfrm>
            <a:off x="0" y="1"/>
            <a:ext cx="9144000" cy="1382750"/>
          </a:xfrm>
          <a:custGeom>
            <a:avLst/>
            <a:gdLst>
              <a:gd name="connsiteX0" fmla="*/ 0 w 9144000"/>
              <a:gd name="connsiteY0" fmla="*/ 0 h 2134143"/>
              <a:gd name="connsiteX1" fmla="*/ 9144000 w 9144000"/>
              <a:gd name="connsiteY1" fmla="*/ 0 h 2134143"/>
              <a:gd name="connsiteX2" fmla="*/ 9144000 w 9144000"/>
              <a:gd name="connsiteY2" fmla="*/ 1184624 h 2134143"/>
              <a:gd name="connsiteX3" fmla="*/ 9126374 w 9144000"/>
              <a:gd name="connsiteY3" fmla="*/ 1197270 h 2134143"/>
              <a:gd name="connsiteX4" fmla="*/ 4572000 w 9144000"/>
              <a:gd name="connsiteY4" fmla="*/ 2134143 h 2134143"/>
              <a:gd name="connsiteX5" fmla="*/ 17626 w 9144000"/>
              <a:gd name="connsiteY5" fmla="*/ 1197270 h 2134143"/>
              <a:gd name="connsiteX6" fmla="*/ 0 w 9144000"/>
              <a:gd name="connsiteY6" fmla="*/ 1184624 h 213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134143">
                <a:moveTo>
                  <a:pt x="0" y="0"/>
                </a:moveTo>
                <a:lnTo>
                  <a:pt x="9144000" y="0"/>
                </a:lnTo>
                <a:lnTo>
                  <a:pt x="9144000" y="1184624"/>
                </a:lnTo>
                <a:lnTo>
                  <a:pt x="9126374" y="1197270"/>
                </a:lnTo>
                <a:cubicBezTo>
                  <a:pt x="8249279" y="1755314"/>
                  <a:pt x="6538639" y="2134143"/>
                  <a:pt x="4572000" y="2134143"/>
                </a:cubicBezTo>
                <a:cubicBezTo>
                  <a:pt x="2605361" y="2134143"/>
                  <a:pt x="894722" y="1755314"/>
                  <a:pt x="17626" y="1197270"/>
                </a:cubicBezTo>
                <a:lnTo>
                  <a:pt x="0" y="1184624"/>
                </a:lnTo>
                <a:close/>
              </a:path>
            </a:pathLst>
          </a:custGeom>
          <a:solidFill>
            <a:srgbClr val="FBD77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2130425"/>
            <a:ext cx="7772400" cy="1470025"/>
          </a:xfrm>
          <a:prstGeom prst="rect">
            <a:avLst/>
          </a:prstGeom>
          <a:effectLst>
            <a:outerShdw blurRad="50800" dist="38100" dir="2700000" algn="tl" rotWithShape="0">
              <a:prstClr val="black">
                <a:alpha val="40000"/>
              </a:prstClr>
            </a:outerShdw>
          </a:effectLst>
        </p:spPr>
        <p:txBody>
          <a:bodyPr/>
          <a:lstStyle>
            <a:lvl1pPr>
              <a:defRPr b="0" i="0">
                <a:solidFill>
                  <a:schemeClr val="bg1"/>
                </a:solidFill>
                <a:latin typeface="GT Pressura"/>
                <a:cs typeface="GT Pressura"/>
              </a:defRPr>
            </a:lvl1pPr>
          </a:lstStyle>
          <a:p>
            <a:r>
              <a:rPr lang="en-US" dirty="0"/>
              <a:t>Click to edit Master title style</a:t>
            </a:r>
          </a:p>
        </p:txBody>
      </p:sp>
      <p:sp>
        <p:nvSpPr>
          <p:cNvPr id="3" name="Subtitle 2"/>
          <p:cNvSpPr>
            <a:spLocks noGrp="1"/>
          </p:cNvSpPr>
          <p:nvPr>
            <p:ph type="subTitle" idx="1"/>
          </p:nvPr>
        </p:nvSpPr>
        <p:spPr>
          <a:xfrm>
            <a:off x="1371600" y="3631931"/>
            <a:ext cx="6400800" cy="1752600"/>
          </a:xfrm>
          <a:prstGeom prst="rect">
            <a:avLst/>
          </a:prstGeom>
        </p:spPr>
        <p:txBody>
          <a:bodyPr/>
          <a:lstStyle>
            <a:lvl1pPr marL="0" indent="0" algn="ctr">
              <a:buNone/>
              <a:defRPr sz="2800" b="0" i="0">
                <a:solidFill>
                  <a:srgbClr val="FFFFFF"/>
                </a:solidFill>
                <a:latin typeface="GT Pressura"/>
                <a:cs typeface="GT Pressur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a:extLst>
              <a:ext uri="{FF2B5EF4-FFF2-40B4-BE49-F238E27FC236}">
                <a16:creationId xmlns:a16="http://schemas.microsoft.com/office/drawing/2014/main" id="{C34DBE44-6936-1A4A-B4C9-247081812309}"/>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2988201" y="156630"/>
            <a:ext cx="1126600" cy="962844"/>
          </a:xfrm>
          <a:prstGeom prst="rect">
            <a:avLst/>
          </a:prstGeom>
        </p:spPr>
      </p:pic>
      <p:pic>
        <p:nvPicPr>
          <p:cNvPr id="11" name="Picture 10">
            <a:extLst>
              <a:ext uri="{FF2B5EF4-FFF2-40B4-BE49-F238E27FC236}">
                <a16:creationId xmlns:a16="http://schemas.microsoft.com/office/drawing/2014/main" id="{CAE3DE07-F776-1D41-8B17-90B6E455C9B4}"/>
              </a:ext>
            </a:extLst>
          </p:cNvPr>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4669420" y="108462"/>
            <a:ext cx="1631019" cy="10323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7564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Yellow Title Only">
    <p:spTree>
      <p:nvGrpSpPr>
        <p:cNvPr id="1" name=""/>
        <p:cNvGrpSpPr/>
        <p:nvPr/>
      </p:nvGrpSpPr>
      <p:grpSpPr>
        <a:xfrm>
          <a:off x="0" y="0"/>
          <a:ext cx="0" cy="0"/>
          <a:chOff x="0" y="0"/>
          <a:chExt cx="0" cy="0"/>
        </a:xfrm>
      </p:grpSpPr>
      <p:sp>
        <p:nvSpPr>
          <p:cNvPr id="4" name="Title 1"/>
          <p:cNvSpPr>
            <a:spLocks noGrp="1"/>
          </p:cNvSpPr>
          <p:nvPr>
            <p:ph type="title"/>
          </p:nvPr>
        </p:nvSpPr>
        <p:spPr>
          <a:xfrm>
            <a:off x="457200" y="236332"/>
            <a:ext cx="8229600" cy="821951"/>
          </a:xfrm>
          <a:prstGeom prst="rect">
            <a:avLst/>
          </a:prstGeom>
        </p:spPr>
        <p:txBody>
          <a:bodyPr/>
          <a:lstStyle>
            <a:lvl1pPr algn="l">
              <a:defRPr sz="4000">
                <a:solidFill>
                  <a:srgbClr val="F6CA63"/>
                </a:solidFill>
                <a:latin typeface="GT Pressura"/>
                <a:cs typeface="GT Pressura"/>
              </a:defRPr>
            </a:lvl1pPr>
          </a:lstStyle>
          <a:p>
            <a:r>
              <a:rPr lang="en-US" dirty="0"/>
              <a:t>Click to edit Master title style</a:t>
            </a:r>
          </a:p>
        </p:txBody>
      </p:sp>
    </p:spTree>
    <p:extLst>
      <p:ext uri="{BB962C8B-B14F-4D97-AF65-F5344CB8AC3E}">
        <p14:creationId xmlns:p14="http://schemas.microsoft.com/office/powerpoint/2010/main" val="1933631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Yellow Content with Photo">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57200" y="2427594"/>
            <a:ext cx="4038600" cy="4525963"/>
          </a:xfrm>
          <a:prstGeom prst="rect">
            <a:avLst/>
          </a:prstGeom>
        </p:spPr>
        <p:txBody>
          <a:bodyPr/>
          <a:lstStyle>
            <a:lvl1pPr>
              <a:defRPr sz="2800" b="0" i="0">
                <a:solidFill>
                  <a:srgbClr val="595959"/>
                </a:solidFill>
                <a:latin typeface="GT Pressura"/>
                <a:cs typeface="GT Pressura"/>
              </a:defRPr>
            </a:lvl1pPr>
            <a:lvl2pPr>
              <a:defRPr sz="2400" b="0" i="0">
                <a:solidFill>
                  <a:srgbClr val="595959"/>
                </a:solidFill>
                <a:latin typeface="GT Pressura"/>
                <a:cs typeface="GT Pressura"/>
              </a:defRPr>
            </a:lvl2pPr>
            <a:lvl3pPr>
              <a:defRPr sz="2000" b="0" i="0">
                <a:solidFill>
                  <a:srgbClr val="595959"/>
                </a:solidFill>
                <a:latin typeface="GT Pressura"/>
                <a:cs typeface="GT Pressura"/>
              </a:defRPr>
            </a:lvl3pPr>
            <a:lvl4pPr>
              <a:defRPr sz="1800" b="0" i="0">
                <a:solidFill>
                  <a:srgbClr val="595959"/>
                </a:solidFill>
                <a:latin typeface="GT Pressura"/>
                <a:cs typeface="GT Pressura"/>
              </a:defRPr>
            </a:lvl4pPr>
            <a:lvl5pPr>
              <a:defRPr sz="1800" b="0" i="0">
                <a:solidFill>
                  <a:srgbClr val="595959"/>
                </a:solidFill>
                <a:latin typeface="GT Pressura"/>
                <a:cs typeface="GT Pressur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1230478"/>
            <a:ext cx="8229600" cy="821951"/>
          </a:xfrm>
          <a:prstGeom prst="rect">
            <a:avLst/>
          </a:prstGeom>
        </p:spPr>
        <p:txBody>
          <a:bodyPr/>
          <a:lstStyle>
            <a:lvl1pPr algn="l">
              <a:defRPr sz="4000">
                <a:solidFill>
                  <a:srgbClr val="F6CA63"/>
                </a:solidFill>
                <a:latin typeface="GT Pressura"/>
                <a:cs typeface="GT Pressura"/>
              </a:defRPr>
            </a:lvl1pPr>
          </a:lstStyle>
          <a:p>
            <a:r>
              <a:rPr lang="en-US" dirty="0"/>
              <a:t>Click to edit Master title style</a:t>
            </a:r>
          </a:p>
        </p:txBody>
      </p:sp>
      <p:pic>
        <p:nvPicPr>
          <p:cNvPr id="6" name="Picture 5" descr="Background_PPT_CBF_HeaderYell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914400"/>
          </a:xfrm>
          <a:prstGeom prst="rect">
            <a:avLst/>
          </a:prstGeom>
        </p:spPr>
      </p:pic>
    </p:spTree>
    <p:extLst>
      <p:ext uri="{BB962C8B-B14F-4D97-AF65-F5344CB8AC3E}">
        <p14:creationId xmlns:p14="http://schemas.microsoft.com/office/powerpoint/2010/main" val="1315577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 Teal Section Divider">
    <p:spTree>
      <p:nvGrpSpPr>
        <p:cNvPr id="1" name=""/>
        <p:cNvGrpSpPr/>
        <p:nvPr/>
      </p:nvGrpSpPr>
      <p:grpSpPr>
        <a:xfrm>
          <a:off x="0" y="0"/>
          <a:ext cx="0" cy="0"/>
          <a:chOff x="0" y="0"/>
          <a:chExt cx="0" cy="0"/>
        </a:xfrm>
      </p:grpSpPr>
      <p:pic>
        <p:nvPicPr>
          <p:cNvPr id="3" name="Picture 2" descr="Divers_iStock-157580819_LowRes.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p:nvPr userDrawn="1"/>
        </p:nvSpPr>
        <p:spPr>
          <a:xfrm>
            <a:off x="0" y="5165439"/>
            <a:ext cx="9144000" cy="1692561"/>
          </a:xfrm>
          <a:prstGeom prst="rect">
            <a:avLst/>
          </a:prstGeom>
          <a:solidFill>
            <a:srgbClr val="000000">
              <a:alpha val="60000"/>
            </a:srgb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solidFill>
                <a:srgbClr val="1C306B"/>
              </a:solidFill>
            </a:endParaRPr>
          </a:p>
        </p:txBody>
      </p:sp>
      <p:sp>
        <p:nvSpPr>
          <p:cNvPr id="5" name="Title 1"/>
          <p:cNvSpPr>
            <a:spLocks noGrp="1"/>
          </p:cNvSpPr>
          <p:nvPr>
            <p:ph type="ctrTitle"/>
          </p:nvPr>
        </p:nvSpPr>
        <p:spPr>
          <a:xfrm>
            <a:off x="971921" y="5387667"/>
            <a:ext cx="8080276" cy="1470025"/>
          </a:xfrm>
          <a:prstGeom prst="rect">
            <a:avLst/>
          </a:prstGeom>
          <a:effectLst>
            <a:outerShdw blurRad="50800" dist="38100" dir="2700000" algn="tl" rotWithShape="0">
              <a:prstClr val="black">
                <a:alpha val="40000"/>
              </a:prstClr>
            </a:outerShdw>
          </a:effectLst>
        </p:spPr>
        <p:txBody>
          <a:bodyPr/>
          <a:lstStyle>
            <a:lvl1pPr>
              <a:defRPr b="0" i="0">
                <a:solidFill>
                  <a:schemeClr val="bg1"/>
                </a:solidFill>
                <a:latin typeface="GT Pressura"/>
                <a:cs typeface="GT Pressura"/>
              </a:defRPr>
            </a:lvl1pPr>
          </a:lstStyle>
          <a:p>
            <a:r>
              <a:rPr lang="en-US" dirty="0"/>
              <a:t>Click to edit Master title style</a:t>
            </a:r>
          </a:p>
        </p:txBody>
      </p:sp>
      <p:pic>
        <p:nvPicPr>
          <p:cNvPr id="7" name="Picture 6" descr="Background_PPT_CBF_HeaderTeal_Sid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143000" cy="6858000"/>
          </a:xfrm>
          <a:prstGeom prst="rect">
            <a:avLst/>
          </a:prstGeom>
        </p:spPr>
      </p:pic>
    </p:spTree>
    <p:extLst>
      <p:ext uri="{BB962C8B-B14F-4D97-AF65-F5344CB8AC3E}">
        <p14:creationId xmlns:p14="http://schemas.microsoft.com/office/powerpoint/2010/main" val="4250302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 Teal Section Divi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0D0A92-C537-8145-AE4F-876C85FF70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Rectangle 3"/>
          <p:cNvSpPr/>
          <p:nvPr userDrawn="1"/>
        </p:nvSpPr>
        <p:spPr>
          <a:xfrm>
            <a:off x="0" y="5165439"/>
            <a:ext cx="9144000" cy="1692561"/>
          </a:xfrm>
          <a:prstGeom prst="rect">
            <a:avLst/>
          </a:prstGeom>
          <a:solidFill>
            <a:srgbClr val="000000">
              <a:alpha val="60000"/>
            </a:srgb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solidFill>
                <a:srgbClr val="1C306B"/>
              </a:solidFill>
            </a:endParaRPr>
          </a:p>
        </p:txBody>
      </p:sp>
      <p:sp>
        <p:nvSpPr>
          <p:cNvPr id="5" name="Title 1"/>
          <p:cNvSpPr>
            <a:spLocks noGrp="1"/>
          </p:cNvSpPr>
          <p:nvPr>
            <p:ph type="ctrTitle"/>
          </p:nvPr>
        </p:nvSpPr>
        <p:spPr>
          <a:xfrm>
            <a:off x="971921" y="5387667"/>
            <a:ext cx="8080276" cy="1470025"/>
          </a:xfrm>
          <a:prstGeom prst="rect">
            <a:avLst/>
          </a:prstGeom>
          <a:effectLst>
            <a:outerShdw blurRad="50800" dist="38100" dir="2700000" algn="tl" rotWithShape="0">
              <a:prstClr val="black">
                <a:alpha val="40000"/>
              </a:prstClr>
            </a:outerShdw>
          </a:effectLst>
        </p:spPr>
        <p:txBody>
          <a:bodyPr/>
          <a:lstStyle>
            <a:lvl1pPr>
              <a:defRPr b="0" i="0">
                <a:solidFill>
                  <a:schemeClr val="bg1"/>
                </a:solidFill>
                <a:latin typeface="GT Pressura"/>
                <a:cs typeface="GT Pressura"/>
              </a:defRPr>
            </a:lvl1pPr>
          </a:lstStyle>
          <a:p>
            <a:r>
              <a:rPr lang="en-US" dirty="0"/>
              <a:t>Click to edit Master title style</a:t>
            </a:r>
          </a:p>
        </p:txBody>
      </p:sp>
      <p:pic>
        <p:nvPicPr>
          <p:cNvPr id="7" name="Picture 6" descr="Background_PPT_CBF_HeaderTeal_Sid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143000" cy="6858000"/>
          </a:xfrm>
          <a:prstGeom prst="rect">
            <a:avLst/>
          </a:prstGeom>
        </p:spPr>
      </p:pic>
    </p:spTree>
    <p:extLst>
      <p:ext uri="{BB962C8B-B14F-4D97-AF65-F5344CB8AC3E}">
        <p14:creationId xmlns:p14="http://schemas.microsoft.com/office/powerpoint/2010/main" val="497929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l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427594"/>
            <a:ext cx="4038600" cy="4525963"/>
          </a:xfrm>
          <a:prstGeom prst="rect">
            <a:avLst/>
          </a:prstGeom>
        </p:spPr>
        <p:txBody>
          <a:bodyPr/>
          <a:lstStyle>
            <a:lvl1pPr>
              <a:defRPr sz="2800" b="0" i="0">
                <a:solidFill>
                  <a:srgbClr val="595959"/>
                </a:solidFill>
                <a:latin typeface="GT Pressura"/>
                <a:cs typeface="GT Pressura"/>
              </a:defRPr>
            </a:lvl1pPr>
            <a:lvl2pPr>
              <a:defRPr sz="2400" b="0" i="0">
                <a:solidFill>
                  <a:srgbClr val="595959"/>
                </a:solidFill>
                <a:latin typeface="GT Pressura"/>
                <a:cs typeface="GT Pressura"/>
              </a:defRPr>
            </a:lvl2pPr>
            <a:lvl3pPr>
              <a:defRPr sz="2000" b="0" i="0">
                <a:solidFill>
                  <a:srgbClr val="595959"/>
                </a:solidFill>
                <a:latin typeface="GT Pressura"/>
                <a:cs typeface="GT Pressura"/>
              </a:defRPr>
            </a:lvl3pPr>
            <a:lvl4pPr>
              <a:defRPr sz="1800" b="0" i="0">
                <a:solidFill>
                  <a:srgbClr val="595959"/>
                </a:solidFill>
                <a:latin typeface="GT Pressura"/>
                <a:cs typeface="GT Pressura"/>
              </a:defRPr>
            </a:lvl4pPr>
            <a:lvl5pPr>
              <a:defRPr sz="1800" b="0" i="0">
                <a:solidFill>
                  <a:srgbClr val="595959"/>
                </a:solidFill>
                <a:latin typeface="GT Pressura"/>
                <a:cs typeface="GT Pressur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427594"/>
            <a:ext cx="4038600" cy="4525963"/>
          </a:xfrm>
          <a:prstGeom prst="rect">
            <a:avLst/>
          </a:prstGeom>
        </p:spPr>
        <p:txBody>
          <a:bodyPr/>
          <a:lstStyle>
            <a:lvl1pPr>
              <a:defRPr sz="2800">
                <a:solidFill>
                  <a:srgbClr val="595959"/>
                </a:solidFill>
                <a:latin typeface="GT Pressura"/>
                <a:cs typeface="GT Pressura"/>
              </a:defRPr>
            </a:lvl1pPr>
            <a:lvl2pPr>
              <a:defRPr sz="2400">
                <a:solidFill>
                  <a:srgbClr val="595959"/>
                </a:solidFill>
                <a:latin typeface="GT Pressura"/>
                <a:cs typeface="GT Pressura"/>
              </a:defRPr>
            </a:lvl2pPr>
            <a:lvl3pPr>
              <a:defRPr sz="2000">
                <a:solidFill>
                  <a:srgbClr val="595959"/>
                </a:solidFill>
                <a:latin typeface="GT Pressura"/>
                <a:cs typeface="GT Pressura"/>
              </a:defRPr>
            </a:lvl3pPr>
            <a:lvl4pPr>
              <a:defRPr sz="1800">
                <a:solidFill>
                  <a:srgbClr val="595959"/>
                </a:solidFill>
                <a:latin typeface="GT Pressura"/>
                <a:cs typeface="GT Pressura"/>
              </a:defRPr>
            </a:lvl4pPr>
            <a:lvl5pPr>
              <a:defRPr sz="1800">
                <a:solidFill>
                  <a:srgbClr val="595959"/>
                </a:solidFill>
                <a:latin typeface="GT Pressura"/>
                <a:cs typeface="GT Pressur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1230478"/>
            <a:ext cx="8229600" cy="821951"/>
          </a:xfrm>
          <a:prstGeom prst="rect">
            <a:avLst/>
          </a:prstGeom>
        </p:spPr>
        <p:txBody>
          <a:bodyPr/>
          <a:lstStyle>
            <a:lvl1pPr algn="l">
              <a:defRPr sz="4000">
                <a:solidFill>
                  <a:srgbClr val="009097"/>
                </a:solidFill>
                <a:latin typeface="GT Pressura"/>
                <a:cs typeface="GT Pressura"/>
              </a:defRPr>
            </a:lvl1pPr>
          </a:lstStyle>
          <a:p>
            <a:r>
              <a:rPr lang="en-US" dirty="0"/>
              <a:t>Click to edit Master title style</a:t>
            </a:r>
          </a:p>
        </p:txBody>
      </p:sp>
      <p:pic>
        <p:nvPicPr>
          <p:cNvPr id="7" name="Picture 6" descr="Background_PPT_CBF_HeaderTea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914400"/>
          </a:xfrm>
          <a:prstGeom prst="rect">
            <a:avLst/>
          </a:prstGeom>
        </p:spPr>
      </p:pic>
    </p:spTree>
    <p:extLst>
      <p:ext uri="{BB962C8B-B14F-4D97-AF65-F5344CB8AC3E}">
        <p14:creationId xmlns:p14="http://schemas.microsoft.com/office/powerpoint/2010/main" val="11052853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l Title Only">
    <p:spTree>
      <p:nvGrpSpPr>
        <p:cNvPr id="1" name=""/>
        <p:cNvGrpSpPr/>
        <p:nvPr/>
      </p:nvGrpSpPr>
      <p:grpSpPr>
        <a:xfrm>
          <a:off x="0" y="0"/>
          <a:ext cx="0" cy="0"/>
          <a:chOff x="0" y="0"/>
          <a:chExt cx="0" cy="0"/>
        </a:xfrm>
      </p:grpSpPr>
      <p:sp>
        <p:nvSpPr>
          <p:cNvPr id="3" name="Title 1"/>
          <p:cNvSpPr>
            <a:spLocks noGrp="1"/>
          </p:cNvSpPr>
          <p:nvPr>
            <p:ph type="title"/>
          </p:nvPr>
        </p:nvSpPr>
        <p:spPr>
          <a:xfrm>
            <a:off x="457200" y="236332"/>
            <a:ext cx="8229600" cy="821951"/>
          </a:xfrm>
          <a:prstGeom prst="rect">
            <a:avLst/>
          </a:prstGeom>
        </p:spPr>
        <p:txBody>
          <a:bodyPr/>
          <a:lstStyle>
            <a:lvl1pPr algn="l">
              <a:defRPr sz="4000">
                <a:solidFill>
                  <a:srgbClr val="009097"/>
                </a:solidFill>
                <a:latin typeface="GT Pressura"/>
                <a:cs typeface="GT Pressura"/>
              </a:defRPr>
            </a:lvl1pPr>
          </a:lstStyle>
          <a:p>
            <a:r>
              <a:rPr lang="en-US" dirty="0"/>
              <a:t>Click to edit Master title style</a:t>
            </a:r>
          </a:p>
        </p:txBody>
      </p:sp>
    </p:spTree>
    <p:extLst>
      <p:ext uri="{BB962C8B-B14F-4D97-AF65-F5344CB8AC3E}">
        <p14:creationId xmlns:p14="http://schemas.microsoft.com/office/powerpoint/2010/main" val="2711649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l Content with Phot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427594"/>
            <a:ext cx="4038600" cy="4525963"/>
          </a:xfrm>
          <a:prstGeom prst="rect">
            <a:avLst/>
          </a:prstGeom>
        </p:spPr>
        <p:txBody>
          <a:bodyPr/>
          <a:lstStyle>
            <a:lvl1pPr>
              <a:defRPr sz="2800" b="0" i="0">
                <a:solidFill>
                  <a:srgbClr val="595959"/>
                </a:solidFill>
                <a:latin typeface="GT Pressura"/>
                <a:cs typeface="GT Pressura"/>
              </a:defRPr>
            </a:lvl1pPr>
            <a:lvl2pPr>
              <a:defRPr sz="2400" b="0" i="0">
                <a:solidFill>
                  <a:srgbClr val="595959"/>
                </a:solidFill>
                <a:latin typeface="GT Pressura"/>
                <a:cs typeface="GT Pressura"/>
              </a:defRPr>
            </a:lvl2pPr>
            <a:lvl3pPr>
              <a:defRPr sz="2000" b="0" i="0">
                <a:solidFill>
                  <a:srgbClr val="595959"/>
                </a:solidFill>
                <a:latin typeface="GT Pressura"/>
                <a:cs typeface="GT Pressura"/>
              </a:defRPr>
            </a:lvl3pPr>
            <a:lvl4pPr>
              <a:defRPr sz="1800" b="0" i="0">
                <a:solidFill>
                  <a:srgbClr val="595959"/>
                </a:solidFill>
                <a:latin typeface="GT Pressura"/>
                <a:cs typeface="GT Pressura"/>
              </a:defRPr>
            </a:lvl4pPr>
            <a:lvl5pPr>
              <a:defRPr sz="1800" b="0" i="0">
                <a:solidFill>
                  <a:srgbClr val="595959"/>
                </a:solidFill>
                <a:latin typeface="GT Pressura"/>
                <a:cs typeface="GT Pressur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457200" y="1230478"/>
            <a:ext cx="8229600" cy="821951"/>
          </a:xfrm>
          <a:prstGeom prst="rect">
            <a:avLst/>
          </a:prstGeom>
        </p:spPr>
        <p:txBody>
          <a:bodyPr/>
          <a:lstStyle>
            <a:lvl1pPr algn="l">
              <a:defRPr sz="4000">
                <a:solidFill>
                  <a:srgbClr val="009097"/>
                </a:solidFill>
                <a:latin typeface="GT Pressura"/>
                <a:cs typeface="GT Pressura"/>
              </a:defRPr>
            </a:lvl1pPr>
          </a:lstStyle>
          <a:p>
            <a:r>
              <a:rPr lang="en-US" dirty="0"/>
              <a:t>Click to edit Master title style</a:t>
            </a:r>
          </a:p>
        </p:txBody>
      </p:sp>
      <p:pic>
        <p:nvPicPr>
          <p:cNvPr id="6" name="Picture 5" descr="Background_PPT_CBF_HeaderTea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914400"/>
          </a:xfrm>
          <a:prstGeom prst="rect">
            <a:avLst/>
          </a:prstGeom>
        </p:spPr>
      </p:pic>
    </p:spTree>
    <p:extLst>
      <p:ext uri="{BB962C8B-B14F-4D97-AF65-F5344CB8AC3E}">
        <p14:creationId xmlns:p14="http://schemas.microsoft.com/office/powerpoint/2010/main" val="75795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descr="tnc_29499220_Full_LowRes.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414" y="768414"/>
            <a:ext cx="9144000" cy="6096000"/>
          </a:xfrm>
          <a:prstGeom prst="rect">
            <a:avLst/>
          </a:prstGeom>
        </p:spPr>
      </p:pic>
      <p:sp>
        <p:nvSpPr>
          <p:cNvPr id="3" name="Title 1"/>
          <p:cNvSpPr>
            <a:spLocks noGrp="1"/>
          </p:cNvSpPr>
          <p:nvPr>
            <p:ph type="ctrTitle" hasCustomPrompt="1"/>
          </p:nvPr>
        </p:nvSpPr>
        <p:spPr>
          <a:xfrm>
            <a:off x="685800" y="2717649"/>
            <a:ext cx="7772400" cy="1152189"/>
          </a:xfrm>
          <a:prstGeom prst="rect">
            <a:avLst/>
          </a:prstGeom>
          <a:effectLst>
            <a:outerShdw blurRad="50800" dist="38100" dir="2700000" algn="tl" rotWithShape="0">
              <a:prstClr val="black">
                <a:alpha val="40000"/>
              </a:prstClr>
            </a:outerShdw>
          </a:effectLst>
        </p:spPr>
        <p:txBody>
          <a:bodyPr/>
          <a:lstStyle>
            <a:lvl1pPr>
              <a:defRPr sz="7200" b="0" i="0" baseline="0">
                <a:solidFill>
                  <a:schemeClr val="bg1"/>
                </a:solidFill>
                <a:latin typeface="GT Pressura"/>
                <a:cs typeface="GT Pressura"/>
              </a:defRPr>
            </a:lvl1pPr>
          </a:lstStyle>
          <a:p>
            <a:r>
              <a:rPr lang="en-US" dirty="0"/>
              <a:t>Thank You!</a:t>
            </a:r>
          </a:p>
        </p:txBody>
      </p:sp>
      <p:sp>
        <p:nvSpPr>
          <p:cNvPr id="4" name="Subtitle 2"/>
          <p:cNvSpPr>
            <a:spLocks noGrp="1"/>
          </p:cNvSpPr>
          <p:nvPr>
            <p:ph type="subTitle" idx="1"/>
          </p:nvPr>
        </p:nvSpPr>
        <p:spPr>
          <a:xfrm>
            <a:off x="1371600" y="3901319"/>
            <a:ext cx="6400800" cy="1752600"/>
          </a:xfrm>
          <a:prstGeom prst="rect">
            <a:avLst/>
          </a:prstGeom>
        </p:spPr>
        <p:txBody>
          <a:bodyPr/>
          <a:lstStyle>
            <a:lvl1pPr marL="0" indent="0" algn="ctr">
              <a:buNone/>
              <a:defRPr sz="2800" b="0" i="0">
                <a:solidFill>
                  <a:srgbClr val="FFFFFF"/>
                </a:solidFill>
                <a:latin typeface="GT Pressura"/>
                <a:cs typeface="GT Pressur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Background_PPT_CBF_LandingPg.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1659636"/>
          </a:xfrm>
          <a:prstGeom prst="rect">
            <a:avLst/>
          </a:prstGeom>
        </p:spPr>
      </p:pic>
    </p:spTree>
    <p:extLst>
      <p:ext uri="{BB962C8B-B14F-4D97-AF65-F5344CB8AC3E}">
        <p14:creationId xmlns:p14="http://schemas.microsoft.com/office/powerpoint/2010/main" val="1316607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809301"/>
          </a:xfrm>
          <a:prstGeom prst="rect">
            <a:avLst/>
          </a:prstGeom>
        </p:spPr>
        <p:txBody>
          <a:bodyPr vert="horz"/>
          <a:lstStyle>
            <a:lvl1pPr>
              <a:defRPr>
                <a:solidFill>
                  <a:srgbClr val="595959"/>
                </a:solidFill>
              </a:defRPr>
            </a:lvl1pPr>
          </a:lstStyle>
          <a:p>
            <a:r>
              <a:rPr lang="en-US" dirty="0"/>
              <a:t>Color Palette</a:t>
            </a:r>
          </a:p>
        </p:txBody>
      </p:sp>
      <p:sp>
        <p:nvSpPr>
          <p:cNvPr id="3" name="Rectangle 2"/>
          <p:cNvSpPr/>
          <p:nvPr userDrawn="1"/>
        </p:nvSpPr>
        <p:spPr>
          <a:xfrm>
            <a:off x="609333" y="1757393"/>
            <a:ext cx="1071111" cy="1071111"/>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4" name="Rectangle 3"/>
          <p:cNvSpPr/>
          <p:nvPr userDrawn="1"/>
        </p:nvSpPr>
        <p:spPr>
          <a:xfrm>
            <a:off x="1775149" y="1757393"/>
            <a:ext cx="1071111" cy="1071111"/>
          </a:xfrm>
          <a:prstGeom prst="rect">
            <a:avLst/>
          </a:prstGeom>
          <a:solidFill>
            <a:srgbClr val="1C30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5" name="Rectangle 4"/>
          <p:cNvSpPr/>
          <p:nvPr userDrawn="1"/>
        </p:nvSpPr>
        <p:spPr>
          <a:xfrm>
            <a:off x="2942503" y="1757393"/>
            <a:ext cx="1071111" cy="1071111"/>
          </a:xfrm>
          <a:prstGeom prst="rect">
            <a:avLst/>
          </a:prstGeom>
          <a:solidFill>
            <a:srgbClr val="168C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6" name="Rectangle 5"/>
          <p:cNvSpPr/>
          <p:nvPr userDrawn="1"/>
        </p:nvSpPr>
        <p:spPr>
          <a:xfrm>
            <a:off x="4108320" y="1757393"/>
            <a:ext cx="1071111" cy="1071111"/>
          </a:xfrm>
          <a:prstGeom prst="rect">
            <a:avLst/>
          </a:prstGeom>
          <a:solidFill>
            <a:srgbClr val="F6CA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6CA63"/>
              </a:solidFill>
              <a:effectLst/>
            </a:endParaRPr>
          </a:p>
        </p:txBody>
      </p:sp>
      <p:sp>
        <p:nvSpPr>
          <p:cNvPr id="7" name="Rectangle 6"/>
          <p:cNvSpPr/>
          <p:nvPr userDrawn="1"/>
        </p:nvSpPr>
        <p:spPr>
          <a:xfrm>
            <a:off x="5281953" y="1759057"/>
            <a:ext cx="1071111" cy="1071111"/>
          </a:xfrm>
          <a:prstGeom prst="rect">
            <a:avLst/>
          </a:prstGeom>
          <a:solidFill>
            <a:srgbClr val="0090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6CA63"/>
              </a:solidFill>
              <a:effectLst/>
            </a:endParaRPr>
          </a:p>
        </p:txBody>
      </p:sp>
      <p:sp>
        <p:nvSpPr>
          <p:cNvPr id="10" name="Rectangle 9"/>
          <p:cNvSpPr/>
          <p:nvPr userDrawn="1"/>
        </p:nvSpPr>
        <p:spPr>
          <a:xfrm>
            <a:off x="601477" y="4188239"/>
            <a:ext cx="1071111" cy="1071111"/>
          </a:xfrm>
          <a:prstGeom prst="rect">
            <a:avLst/>
          </a:prstGeom>
          <a:solidFill>
            <a:srgbClr val="451F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6CA63"/>
              </a:solidFill>
              <a:effectLst/>
            </a:endParaRPr>
          </a:p>
        </p:txBody>
      </p:sp>
      <p:sp>
        <p:nvSpPr>
          <p:cNvPr id="11" name="Rectangle 10"/>
          <p:cNvSpPr/>
          <p:nvPr userDrawn="1"/>
        </p:nvSpPr>
        <p:spPr>
          <a:xfrm>
            <a:off x="1768831" y="4188239"/>
            <a:ext cx="1071111" cy="1071111"/>
          </a:xfrm>
          <a:prstGeom prst="rect">
            <a:avLst/>
          </a:prstGeom>
          <a:solidFill>
            <a:srgbClr val="B41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6CA63"/>
              </a:solidFill>
              <a:effectLst/>
            </a:endParaRPr>
          </a:p>
        </p:txBody>
      </p:sp>
      <p:sp>
        <p:nvSpPr>
          <p:cNvPr id="12" name="Rectangle 11"/>
          <p:cNvSpPr/>
          <p:nvPr userDrawn="1"/>
        </p:nvSpPr>
        <p:spPr>
          <a:xfrm>
            <a:off x="2934648" y="4188239"/>
            <a:ext cx="1071111" cy="1071111"/>
          </a:xfrm>
          <a:prstGeom prst="rect">
            <a:avLst/>
          </a:prstGeom>
          <a:solidFill>
            <a:srgbClr val="EEA4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6CA63"/>
              </a:solidFill>
              <a:effectLst/>
            </a:endParaRPr>
          </a:p>
        </p:txBody>
      </p:sp>
      <p:sp>
        <p:nvSpPr>
          <p:cNvPr id="13" name="Rectangle 12"/>
          <p:cNvSpPr/>
          <p:nvPr userDrawn="1"/>
        </p:nvSpPr>
        <p:spPr>
          <a:xfrm>
            <a:off x="6667297" y="2096256"/>
            <a:ext cx="1636611" cy="369332"/>
          </a:xfrm>
          <a:prstGeom prst="rect">
            <a:avLst/>
          </a:prstGeom>
        </p:spPr>
        <p:txBody>
          <a:bodyPr wrap="none">
            <a:spAutoFit/>
          </a:bodyPr>
          <a:lstStyle/>
          <a:p>
            <a:pPr lvl="0"/>
            <a:r>
              <a:rPr lang="en-US" dirty="0">
                <a:solidFill>
                  <a:srgbClr val="595959"/>
                </a:solidFill>
                <a:latin typeface="GT Pressura"/>
                <a:cs typeface="GT Pressura"/>
              </a:rPr>
              <a:t>Primary</a:t>
            </a:r>
            <a:r>
              <a:rPr lang="en-US" baseline="0" dirty="0">
                <a:solidFill>
                  <a:srgbClr val="595959"/>
                </a:solidFill>
                <a:latin typeface="GT Pressura"/>
                <a:cs typeface="GT Pressura"/>
              </a:rPr>
              <a:t> Palette</a:t>
            </a:r>
            <a:endParaRPr lang="en-US" dirty="0">
              <a:solidFill>
                <a:srgbClr val="595959"/>
              </a:solidFill>
              <a:latin typeface="GT Pressura"/>
              <a:cs typeface="GT Pressura"/>
            </a:endParaRPr>
          </a:p>
        </p:txBody>
      </p:sp>
      <p:sp>
        <p:nvSpPr>
          <p:cNvPr id="14" name="Rectangle 13"/>
          <p:cNvSpPr/>
          <p:nvPr userDrawn="1"/>
        </p:nvSpPr>
        <p:spPr>
          <a:xfrm>
            <a:off x="5411903" y="4397288"/>
            <a:ext cx="1882321" cy="646331"/>
          </a:xfrm>
          <a:prstGeom prst="rect">
            <a:avLst/>
          </a:prstGeom>
        </p:spPr>
        <p:txBody>
          <a:bodyPr wrap="none">
            <a:spAutoFit/>
          </a:bodyPr>
          <a:lstStyle/>
          <a:p>
            <a:pPr lvl="0"/>
            <a:r>
              <a:rPr lang="en-US" dirty="0">
                <a:solidFill>
                  <a:srgbClr val="595959"/>
                </a:solidFill>
                <a:latin typeface="GT Pressura"/>
                <a:cs typeface="GT Pressura"/>
              </a:rPr>
              <a:t>Secondary</a:t>
            </a:r>
            <a:r>
              <a:rPr lang="en-US" baseline="0" dirty="0">
                <a:solidFill>
                  <a:srgbClr val="595959"/>
                </a:solidFill>
                <a:latin typeface="GT Pressura"/>
                <a:cs typeface="GT Pressura"/>
              </a:rPr>
              <a:t> Palette</a:t>
            </a:r>
          </a:p>
          <a:p>
            <a:pPr lvl="0"/>
            <a:r>
              <a:rPr lang="en-US" baseline="0" dirty="0">
                <a:solidFill>
                  <a:srgbClr val="595959"/>
                </a:solidFill>
                <a:latin typeface="GT Pressura"/>
                <a:cs typeface="GT Pressura"/>
              </a:rPr>
              <a:t>for accent colors</a:t>
            </a:r>
            <a:endParaRPr lang="en-US" dirty="0">
              <a:solidFill>
                <a:srgbClr val="595959"/>
              </a:solidFill>
              <a:latin typeface="GT Pressura"/>
              <a:cs typeface="GT Pressura"/>
            </a:endParaRPr>
          </a:p>
        </p:txBody>
      </p:sp>
      <p:sp>
        <p:nvSpPr>
          <p:cNvPr id="15" name="TextBox 14"/>
          <p:cNvSpPr txBox="1"/>
          <p:nvPr userDrawn="1"/>
        </p:nvSpPr>
        <p:spPr>
          <a:xfrm>
            <a:off x="538747" y="2828503"/>
            <a:ext cx="1249230" cy="461665"/>
          </a:xfrm>
          <a:prstGeom prst="rect">
            <a:avLst/>
          </a:prstGeom>
          <a:noFill/>
        </p:spPr>
        <p:txBody>
          <a:bodyPr wrap="square" rtlCol="0">
            <a:spAutoFit/>
          </a:bodyPr>
          <a:lstStyle/>
          <a:p>
            <a:r>
              <a:rPr lang="en-US" sz="1200" dirty="0">
                <a:solidFill>
                  <a:srgbClr val="595959"/>
                </a:solidFill>
                <a:latin typeface="GT Pressura"/>
                <a:cs typeface="GT Pressura"/>
              </a:rPr>
              <a:t>R108 G108</a:t>
            </a:r>
            <a:r>
              <a:rPr lang="en-US" sz="1200" baseline="0" dirty="0">
                <a:solidFill>
                  <a:srgbClr val="595959"/>
                </a:solidFill>
                <a:latin typeface="GT Pressura"/>
                <a:cs typeface="GT Pressura"/>
              </a:rPr>
              <a:t> B108</a:t>
            </a:r>
            <a:r>
              <a:rPr lang="en-US" sz="1200" dirty="0">
                <a:solidFill>
                  <a:srgbClr val="595959"/>
                </a:solidFill>
                <a:latin typeface="GT Pressura"/>
                <a:cs typeface="GT Pressura"/>
              </a:rPr>
              <a:t> </a:t>
            </a:r>
          </a:p>
          <a:p>
            <a:r>
              <a:rPr lang="en-US" sz="1200" dirty="0">
                <a:solidFill>
                  <a:srgbClr val="595959"/>
                </a:solidFill>
                <a:latin typeface="GT Pressura"/>
                <a:cs typeface="GT Pressura"/>
              </a:rPr>
              <a:t>#6c6c6c</a:t>
            </a:r>
          </a:p>
        </p:txBody>
      </p:sp>
      <p:sp>
        <p:nvSpPr>
          <p:cNvPr id="17" name="TextBox 16"/>
          <p:cNvSpPr txBox="1"/>
          <p:nvPr userDrawn="1"/>
        </p:nvSpPr>
        <p:spPr>
          <a:xfrm>
            <a:off x="1706068" y="2826969"/>
            <a:ext cx="1249230" cy="461665"/>
          </a:xfrm>
          <a:prstGeom prst="rect">
            <a:avLst/>
          </a:prstGeom>
          <a:noFill/>
        </p:spPr>
        <p:txBody>
          <a:bodyPr wrap="square" rtlCol="0">
            <a:spAutoFit/>
          </a:bodyPr>
          <a:lstStyle/>
          <a:p>
            <a:r>
              <a:rPr lang="en-US" sz="1200" dirty="0">
                <a:solidFill>
                  <a:srgbClr val="595959"/>
                </a:solidFill>
                <a:latin typeface="GT Pressura"/>
                <a:cs typeface="GT Pressura"/>
              </a:rPr>
              <a:t>R38 G67</a:t>
            </a:r>
            <a:r>
              <a:rPr lang="en-US" sz="1200" baseline="0" dirty="0">
                <a:solidFill>
                  <a:srgbClr val="595959"/>
                </a:solidFill>
                <a:latin typeface="GT Pressura"/>
                <a:cs typeface="GT Pressura"/>
              </a:rPr>
              <a:t> B125</a:t>
            </a:r>
            <a:r>
              <a:rPr lang="en-US" sz="1200" dirty="0">
                <a:solidFill>
                  <a:srgbClr val="595959"/>
                </a:solidFill>
                <a:latin typeface="GT Pressura"/>
                <a:cs typeface="GT Pressura"/>
              </a:rPr>
              <a:t> </a:t>
            </a:r>
          </a:p>
          <a:p>
            <a:r>
              <a:rPr lang="en-US" sz="1200" dirty="0">
                <a:solidFill>
                  <a:srgbClr val="595959"/>
                </a:solidFill>
                <a:latin typeface="GT Pressura"/>
                <a:cs typeface="GT Pressura"/>
              </a:rPr>
              <a:t>#</a:t>
            </a:r>
            <a:r>
              <a:rPr lang="is-IS" sz="1200" dirty="0">
                <a:solidFill>
                  <a:srgbClr val="595959"/>
                </a:solidFill>
                <a:latin typeface="GT Pressura"/>
                <a:cs typeface="GT Pressura"/>
              </a:rPr>
              <a:t>26437d</a:t>
            </a:r>
            <a:endParaRPr lang="en-US" sz="1200" dirty="0">
              <a:solidFill>
                <a:srgbClr val="595959"/>
              </a:solidFill>
              <a:latin typeface="GT Pressura"/>
              <a:cs typeface="GT Pressura"/>
            </a:endParaRPr>
          </a:p>
        </p:txBody>
      </p:sp>
      <p:sp>
        <p:nvSpPr>
          <p:cNvPr id="18" name="TextBox 17"/>
          <p:cNvSpPr txBox="1"/>
          <p:nvPr userDrawn="1"/>
        </p:nvSpPr>
        <p:spPr>
          <a:xfrm>
            <a:off x="2865501" y="2826969"/>
            <a:ext cx="1249230" cy="461665"/>
          </a:xfrm>
          <a:prstGeom prst="rect">
            <a:avLst/>
          </a:prstGeom>
          <a:noFill/>
        </p:spPr>
        <p:txBody>
          <a:bodyPr wrap="square" rtlCol="0">
            <a:spAutoFit/>
          </a:bodyPr>
          <a:lstStyle/>
          <a:p>
            <a:r>
              <a:rPr lang="en-US" sz="1200" dirty="0">
                <a:solidFill>
                  <a:srgbClr val="595959"/>
                </a:solidFill>
                <a:latin typeface="GT Pressura"/>
                <a:cs typeface="GT Pressura"/>
              </a:rPr>
              <a:t>R27 G153</a:t>
            </a:r>
            <a:r>
              <a:rPr lang="en-US" sz="1200" baseline="0" dirty="0">
                <a:solidFill>
                  <a:srgbClr val="595959"/>
                </a:solidFill>
                <a:latin typeface="GT Pressura"/>
                <a:cs typeface="GT Pressura"/>
              </a:rPr>
              <a:t> B77</a:t>
            </a:r>
            <a:r>
              <a:rPr lang="en-US" sz="1200" dirty="0">
                <a:solidFill>
                  <a:srgbClr val="595959"/>
                </a:solidFill>
                <a:latin typeface="GT Pressura"/>
                <a:cs typeface="GT Pressura"/>
              </a:rPr>
              <a:t> </a:t>
            </a:r>
          </a:p>
          <a:p>
            <a:r>
              <a:rPr lang="en-US" sz="1200" dirty="0">
                <a:solidFill>
                  <a:srgbClr val="595959"/>
                </a:solidFill>
                <a:latin typeface="GT Pressura"/>
                <a:cs typeface="GT Pressura"/>
              </a:rPr>
              <a:t>#</a:t>
            </a:r>
            <a:r>
              <a:rPr lang="cs-CZ" sz="1200" dirty="0">
                <a:solidFill>
                  <a:srgbClr val="595959"/>
                </a:solidFill>
                <a:latin typeface="GT Pressura"/>
                <a:cs typeface="GT Pressura"/>
              </a:rPr>
              <a:t>1b994d</a:t>
            </a:r>
            <a:endParaRPr lang="en-US" sz="1200" dirty="0">
              <a:solidFill>
                <a:srgbClr val="595959"/>
              </a:solidFill>
              <a:latin typeface="GT Pressura"/>
              <a:cs typeface="GT Pressura"/>
            </a:endParaRPr>
          </a:p>
        </p:txBody>
      </p:sp>
      <p:sp>
        <p:nvSpPr>
          <p:cNvPr id="19" name="TextBox 18"/>
          <p:cNvSpPr txBox="1"/>
          <p:nvPr userDrawn="1"/>
        </p:nvSpPr>
        <p:spPr>
          <a:xfrm>
            <a:off x="4032822" y="2825435"/>
            <a:ext cx="1249230" cy="461665"/>
          </a:xfrm>
          <a:prstGeom prst="rect">
            <a:avLst/>
          </a:prstGeom>
          <a:noFill/>
        </p:spPr>
        <p:txBody>
          <a:bodyPr wrap="square" rtlCol="0">
            <a:spAutoFit/>
          </a:bodyPr>
          <a:lstStyle/>
          <a:p>
            <a:r>
              <a:rPr lang="en-US" sz="1200" dirty="0">
                <a:solidFill>
                  <a:srgbClr val="595959"/>
                </a:solidFill>
                <a:latin typeface="GT Pressura"/>
                <a:cs typeface="GT Pressura"/>
              </a:rPr>
              <a:t>R248 G209</a:t>
            </a:r>
            <a:r>
              <a:rPr lang="en-US" sz="1200" baseline="0" dirty="0">
                <a:solidFill>
                  <a:srgbClr val="595959"/>
                </a:solidFill>
                <a:latin typeface="GT Pressura"/>
                <a:cs typeface="GT Pressura"/>
              </a:rPr>
              <a:t> B124</a:t>
            </a:r>
            <a:r>
              <a:rPr lang="en-US" sz="1200" dirty="0">
                <a:solidFill>
                  <a:srgbClr val="595959"/>
                </a:solidFill>
                <a:latin typeface="GT Pressura"/>
                <a:cs typeface="GT Pressura"/>
              </a:rPr>
              <a:t> </a:t>
            </a:r>
          </a:p>
          <a:p>
            <a:r>
              <a:rPr lang="en-US" sz="1200" dirty="0">
                <a:solidFill>
                  <a:srgbClr val="595959"/>
                </a:solidFill>
                <a:latin typeface="GT Pressura"/>
                <a:cs typeface="GT Pressura"/>
              </a:rPr>
              <a:t>#f8d17c</a:t>
            </a:r>
          </a:p>
        </p:txBody>
      </p:sp>
      <p:sp>
        <p:nvSpPr>
          <p:cNvPr id="20" name="TextBox 19"/>
          <p:cNvSpPr txBox="1"/>
          <p:nvPr userDrawn="1"/>
        </p:nvSpPr>
        <p:spPr>
          <a:xfrm>
            <a:off x="5217718" y="2828503"/>
            <a:ext cx="1249230" cy="461665"/>
          </a:xfrm>
          <a:prstGeom prst="rect">
            <a:avLst/>
          </a:prstGeom>
          <a:noFill/>
        </p:spPr>
        <p:txBody>
          <a:bodyPr wrap="square" rtlCol="0">
            <a:spAutoFit/>
          </a:bodyPr>
          <a:lstStyle/>
          <a:p>
            <a:r>
              <a:rPr lang="en-US" sz="1200" dirty="0">
                <a:solidFill>
                  <a:srgbClr val="595959"/>
                </a:solidFill>
                <a:latin typeface="GT Pressura"/>
                <a:cs typeface="GT Pressura"/>
              </a:rPr>
              <a:t>R1 G160</a:t>
            </a:r>
            <a:r>
              <a:rPr lang="en-US" sz="1200" baseline="0" dirty="0">
                <a:solidFill>
                  <a:srgbClr val="595959"/>
                </a:solidFill>
                <a:latin typeface="GT Pressura"/>
                <a:cs typeface="GT Pressura"/>
              </a:rPr>
              <a:t> B167</a:t>
            </a:r>
            <a:r>
              <a:rPr lang="en-US" sz="1200" dirty="0">
                <a:solidFill>
                  <a:srgbClr val="595959"/>
                </a:solidFill>
                <a:latin typeface="GT Pressura"/>
                <a:cs typeface="GT Pressura"/>
              </a:rPr>
              <a:t> </a:t>
            </a:r>
          </a:p>
          <a:p>
            <a:r>
              <a:rPr lang="en-US" sz="1200" dirty="0">
                <a:solidFill>
                  <a:srgbClr val="595959"/>
                </a:solidFill>
                <a:latin typeface="GT Pressura"/>
                <a:cs typeface="GT Pressura"/>
              </a:rPr>
              <a:t>#</a:t>
            </a:r>
            <a:r>
              <a:rPr lang="is-IS" sz="1200" dirty="0">
                <a:solidFill>
                  <a:srgbClr val="595959"/>
                </a:solidFill>
                <a:latin typeface="GT Pressura"/>
                <a:cs typeface="GT Pressura"/>
              </a:rPr>
              <a:t>01a0a7</a:t>
            </a:r>
            <a:endParaRPr lang="en-US" sz="1200" dirty="0">
              <a:solidFill>
                <a:srgbClr val="595959"/>
              </a:solidFill>
              <a:latin typeface="GT Pressura"/>
              <a:cs typeface="GT Pressura"/>
            </a:endParaRPr>
          </a:p>
        </p:txBody>
      </p:sp>
      <p:sp>
        <p:nvSpPr>
          <p:cNvPr id="21" name="TextBox 20"/>
          <p:cNvSpPr txBox="1"/>
          <p:nvPr userDrawn="1"/>
        </p:nvSpPr>
        <p:spPr>
          <a:xfrm>
            <a:off x="538747" y="5256151"/>
            <a:ext cx="1249230" cy="461665"/>
          </a:xfrm>
          <a:prstGeom prst="rect">
            <a:avLst/>
          </a:prstGeom>
          <a:noFill/>
        </p:spPr>
        <p:txBody>
          <a:bodyPr wrap="square" rtlCol="0">
            <a:spAutoFit/>
          </a:bodyPr>
          <a:lstStyle/>
          <a:p>
            <a:r>
              <a:rPr lang="en-US" sz="1200" dirty="0">
                <a:solidFill>
                  <a:srgbClr val="595959"/>
                </a:solidFill>
                <a:latin typeface="GT Pressura"/>
                <a:cs typeface="GT Pressura"/>
              </a:rPr>
              <a:t>R87 G49</a:t>
            </a:r>
            <a:r>
              <a:rPr lang="en-US" sz="1200" baseline="0" dirty="0">
                <a:solidFill>
                  <a:srgbClr val="595959"/>
                </a:solidFill>
                <a:latin typeface="GT Pressura"/>
                <a:cs typeface="GT Pressura"/>
              </a:rPr>
              <a:t> B111</a:t>
            </a:r>
            <a:r>
              <a:rPr lang="en-US" sz="1200" dirty="0">
                <a:solidFill>
                  <a:srgbClr val="595959"/>
                </a:solidFill>
                <a:latin typeface="GT Pressura"/>
                <a:cs typeface="GT Pressura"/>
              </a:rPr>
              <a:t> </a:t>
            </a:r>
          </a:p>
          <a:p>
            <a:r>
              <a:rPr lang="en-US" sz="1200" dirty="0">
                <a:solidFill>
                  <a:srgbClr val="595959"/>
                </a:solidFill>
                <a:latin typeface="GT Pressura"/>
                <a:cs typeface="GT Pressura"/>
              </a:rPr>
              <a:t>#</a:t>
            </a:r>
            <a:r>
              <a:rPr lang="is-IS" sz="1200" dirty="0">
                <a:solidFill>
                  <a:srgbClr val="595959"/>
                </a:solidFill>
                <a:latin typeface="GT Pressura"/>
                <a:cs typeface="GT Pressura"/>
              </a:rPr>
              <a:t>57316f</a:t>
            </a:r>
            <a:endParaRPr lang="en-US" sz="1200" dirty="0">
              <a:solidFill>
                <a:srgbClr val="595959"/>
              </a:solidFill>
              <a:latin typeface="GT Pressura"/>
              <a:cs typeface="GT Pressura"/>
            </a:endParaRPr>
          </a:p>
        </p:txBody>
      </p:sp>
      <p:sp>
        <p:nvSpPr>
          <p:cNvPr id="22" name="TextBox 21"/>
          <p:cNvSpPr txBox="1"/>
          <p:nvPr userDrawn="1"/>
        </p:nvSpPr>
        <p:spPr>
          <a:xfrm>
            <a:off x="1698180" y="5256151"/>
            <a:ext cx="1249230" cy="461665"/>
          </a:xfrm>
          <a:prstGeom prst="rect">
            <a:avLst/>
          </a:prstGeom>
          <a:noFill/>
        </p:spPr>
        <p:txBody>
          <a:bodyPr wrap="square" rtlCol="0">
            <a:spAutoFit/>
          </a:bodyPr>
          <a:lstStyle/>
          <a:p>
            <a:r>
              <a:rPr lang="en-US" sz="1200" dirty="0">
                <a:solidFill>
                  <a:srgbClr val="595959"/>
                </a:solidFill>
                <a:latin typeface="GT Pressura"/>
                <a:cs typeface="GT Pressura"/>
              </a:rPr>
              <a:t>R193 G51</a:t>
            </a:r>
            <a:r>
              <a:rPr lang="en-US" sz="1200" baseline="0" dirty="0">
                <a:solidFill>
                  <a:srgbClr val="595959"/>
                </a:solidFill>
                <a:latin typeface="GT Pressura"/>
                <a:cs typeface="GT Pressura"/>
              </a:rPr>
              <a:t> B57</a:t>
            </a:r>
            <a:r>
              <a:rPr lang="en-US" sz="1200" dirty="0">
                <a:solidFill>
                  <a:srgbClr val="595959"/>
                </a:solidFill>
                <a:latin typeface="GT Pressura"/>
                <a:cs typeface="GT Pressura"/>
              </a:rPr>
              <a:t> </a:t>
            </a:r>
          </a:p>
          <a:p>
            <a:r>
              <a:rPr lang="en-US" sz="1200" dirty="0">
                <a:solidFill>
                  <a:srgbClr val="595959"/>
                </a:solidFill>
                <a:latin typeface="GT Pressura"/>
                <a:cs typeface="GT Pressura"/>
              </a:rPr>
              <a:t>#</a:t>
            </a:r>
            <a:r>
              <a:rPr lang="uk-UA" sz="1200" dirty="0">
                <a:solidFill>
                  <a:srgbClr val="595959"/>
                </a:solidFill>
                <a:latin typeface="GT Pressura"/>
                <a:cs typeface="GT Pressura"/>
              </a:rPr>
              <a:t>c13339</a:t>
            </a:r>
            <a:endParaRPr lang="en-US" sz="1200" dirty="0">
              <a:solidFill>
                <a:srgbClr val="595959"/>
              </a:solidFill>
              <a:latin typeface="GT Pressura"/>
              <a:cs typeface="GT Pressura"/>
            </a:endParaRPr>
          </a:p>
        </p:txBody>
      </p:sp>
      <p:sp>
        <p:nvSpPr>
          <p:cNvPr id="23" name="TextBox 22"/>
          <p:cNvSpPr txBox="1"/>
          <p:nvPr userDrawn="1"/>
        </p:nvSpPr>
        <p:spPr>
          <a:xfrm>
            <a:off x="2865501" y="5254617"/>
            <a:ext cx="1249230" cy="461665"/>
          </a:xfrm>
          <a:prstGeom prst="rect">
            <a:avLst/>
          </a:prstGeom>
          <a:noFill/>
        </p:spPr>
        <p:txBody>
          <a:bodyPr wrap="square" rtlCol="0">
            <a:spAutoFit/>
          </a:bodyPr>
          <a:lstStyle/>
          <a:p>
            <a:r>
              <a:rPr lang="en-US" sz="1200" dirty="0">
                <a:solidFill>
                  <a:srgbClr val="595959"/>
                </a:solidFill>
                <a:latin typeface="GT Pressura"/>
                <a:cs typeface="GT Pressura"/>
              </a:rPr>
              <a:t>R241 G177</a:t>
            </a:r>
            <a:r>
              <a:rPr lang="en-US" sz="1200" baseline="0" dirty="0">
                <a:solidFill>
                  <a:srgbClr val="595959"/>
                </a:solidFill>
                <a:latin typeface="GT Pressura"/>
                <a:cs typeface="GT Pressura"/>
              </a:rPr>
              <a:t> B59</a:t>
            </a:r>
            <a:r>
              <a:rPr lang="en-US" sz="1200" dirty="0">
                <a:solidFill>
                  <a:srgbClr val="595959"/>
                </a:solidFill>
                <a:latin typeface="GT Pressura"/>
                <a:cs typeface="GT Pressura"/>
              </a:rPr>
              <a:t> </a:t>
            </a:r>
          </a:p>
          <a:p>
            <a:r>
              <a:rPr lang="en-US" sz="1200" dirty="0">
                <a:solidFill>
                  <a:srgbClr val="595959"/>
                </a:solidFill>
                <a:latin typeface="GT Pressura"/>
                <a:cs typeface="GT Pressura"/>
              </a:rPr>
              <a:t>#</a:t>
            </a:r>
            <a:r>
              <a:rPr lang="is-IS" sz="1200" dirty="0">
                <a:solidFill>
                  <a:srgbClr val="595959"/>
                </a:solidFill>
                <a:latin typeface="GT Pressura"/>
                <a:cs typeface="GT Pressura"/>
              </a:rPr>
              <a:t>f1b13b</a:t>
            </a:r>
            <a:endParaRPr lang="en-US" sz="1200" dirty="0">
              <a:solidFill>
                <a:srgbClr val="595959"/>
              </a:solidFill>
              <a:latin typeface="GT Pressura"/>
              <a:cs typeface="GT Pressura"/>
            </a:endParaRPr>
          </a:p>
        </p:txBody>
      </p:sp>
      <p:sp>
        <p:nvSpPr>
          <p:cNvPr id="24" name="Rectangle 23"/>
          <p:cNvSpPr/>
          <p:nvPr userDrawn="1"/>
        </p:nvSpPr>
        <p:spPr>
          <a:xfrm>
            <a:off x="4108320" y="4188384"/>
            <a:ext cx="1071111" cy="1071111"/>
          </a:xfrm>
          <a:prstGeom prst="rect">
            <a:avLst/>
          </a:prstGeom>
          <a:solidFill>
            <a:srgbClr val="DF64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F6421"/>
              </a:solidFill>
              <a:effectLst/>
            </a:endParaRPr>
          </a:p>
        </p:txBody>
      </p:sp>
      <p:sp>
        <p:nvSpPr>
          <p:cNvPr id="25" name="TextBox 24"/>
          <p:cNvSpPr txBox="1"/>
          <p:nvPr userDrawn="1"/>
        </p:nvSpPr>
        <p:spPr>
          <a:xfrm>
            <a:off x="4069797" y="5259495"/>
            <a:ext cx="1249230" cy="461665"/>
          </a:xfrm>
          <a:prstGeom prst="rect">
            <a:avLst/>
          </a:prstGeom>
          <a:noFill/>
        </p:spPr>
        <p:txBody>
          <a:bodyPr wrap="square" rtlCol="0">
            <a:spAutoFit/>
          </a:bodyPr>
          <a:lstStyle/>
          <a:p>
            <a:r>
              <a:rPr lang="en-US" sz="1200" dirty="0">
                <a:solidFill>
                  <a:srgbClr val="595959"/>
                </a:solidFill>
                <a:latin typeface="GT Pressura"/>
                <a:cs typeface="GT Pressura"/>
              </a:rPr>
              <a:t>R243 G130</a:t>
            </a:r>
            <a:r>
              <a:rPr lang="en-US" sz="1200" baseline="0" dirty="0">
                <a:solidFill>
                  <a:srgbClr val="595959"/>
                </a:solidFill>
                <a:latin typeface="GT Pressura"/>
                <a:cs typeface="GT Pressura"/>
              </a:rPr>
              <a:t> B48</a:t>
            </a:r>
            <a:r>
              <a:rPr lang="en-US" sz="1200" dirty="0">
                <a:solidFill>
                  <a:srgbClr val="595959"/>
                </a:solidFill>
                <a:latin typeface="GT Pressura"/>
                <a:cs typeface="GT Pressura"/>
              </a:rPr>
              <a:t> </a:t>
            </a:r>
          </a:p>
          <a:p>
            <a:r>
              <a:rPr lang="en-US" sz="1200" dirty="0">
                <a:solidFill>
                  <a:srgbClr val="595959"/>
                </a:solidFill>
                <a:latin typeface="GT Pressura"/>
                <a:cs typeface="GT Pressura"/>
              </a:rPr>
              <a:t>#</a:t>
            </a:r>
            <a:r>
              <a:rPr lang="is-IS" sz="1200" dirty="0">
                <a:solidFill>
                  <a:srgbClr val="595959"/>
                </a:solidFill>
                <a:latin typeface="GT Pressura"/>
                <a:cs typeface="GT Pressura"/>
              </a:rPr>
              <a:t>f38230</a:t>
            </a:r>
            <a:endParaRPr lang="en-US" sz="1200" dirty="0">
              <a:solidFill>
                <a:srgbClr val="595959"/>
              </a:solidFill>
              <a:latin typeface="GT Pressura"/>
              <a:cs typeface="GT Pressura"/>
            </a:endParaRPr>
          </a:p>
        </p:txBody>
      </p:sp>
    </p:spTree>
    <p:extLst>
      <p:ext uri="{BB962C8B-B14F-4D97-AF65-F5344CB8AC3E}">
        <p14:creationId xmlns:p14="http://schemas.microsoft.com/office/powerpoint/2010/main" val="333317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hart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vert="horz"/>
          <a:lstStyle>
            <a:lvl1pPr>
              <a:defRPr baseline="0">
                <a:solidFill>
                  <a:srgbClr val="595959"/>
                </a:solidFill>
              </a:defRPr>
            </a:lvl1pPr>
          </a:lstStyle>
          <a:p>
            <a:r>
              <a:rPr lang="en-US" dirty="0"/>
              <a:t>Chart Example</a:t>
            </a:r>
          </a:p>
        </p:txBody>
      </p:sp>
      <p:sp>
        <p:nvSpPr>
          <p:cNvPr id="3" name="TextBox 2">
            <a:extLst>
              <a:ext uri="{FF2B5EF4-FFF2-40B4-BE49-F238E27FC236}">
                <a16:creationId xmlns:a16="http://schemas.microsoft.com/office/drawing/2014/main" id="{24E4DE4E-C27B-124C-88EF-F5B9C306ECDD}"/>
              </a:ext>
            </a:extLst>
          </p:cNvPr>
          <p:cNvSpPr txBox="1"/>
          <p:nvPr userDrawn="1"/>
        </p:nvSpPr>
        <p:spPr>
          <a:xfrm>
            <a:off x="2605334" y="2605938"/>
            <a:ext cx="891777" cy="646331"/>
          </a:xfrm>
          <a:prstGeom prst="rect">
            <a:avLst/>
          </a:prstGeom>
          <a:solidFill>
            <a:schemeClr val="bg1"/>
          </a:solidFill>
          <a:ln>
            <a:noFill/>
          </a:ln>
        </p:spPr>
        <p:txBody>
          <a:bodyPr wrap="square" rtlCol="0">
            <a:spAutoFit/>
          </a:bodyPr>
          <a:lstStyle/>
          <a:p>
            <a:pPr algn="ctr"/>
            <a:r>
              <a:rPr lang="en-US" sz="1200" dirty="0">
                <a:solidFill>
                  <a:srgbClr val="595959"/>
                </a:solidFill>
                <a:latin typeface="GT Pressura"/>
                <a:cs typeface="GT Pressura"/>
              </a:rPr>
              <a:t>minimum 1:1 </a:t>
            </a:r>
          </a:p>
          <a:p>
            <a:pPr algn="ctr"/>
            <a:r>
              <a:rPr lang="en-US" sz="1200" dirty="0">
                <a:solidFill>
                  <a:srgbClr val="595959"/>
                </a:solidFill>
                <a:latin typeface="GT Pressura"/>
                <a:cs typeface="GT Pressura"/>
              </a:rPr>
              <a:t>match</a:t>
            </a:r>
          </a:p>
        </p:txBody>
      </p:sp>
      <p:sp>
        <p:nvSpPr>
          <p:cNvPr id="4" name="Rectangle 3">
            <a:extLst>
              <a:ext uri="{FF2B5EF4-FFF2-40B4-BE49-F238E27FC236}">
                <a16:creationId xmlns:a16="http://schemas.microsoft.com/office/drawing/2014/main" id="{6C8E60C0-5D13-0E4C-B989-AFCF953C5B2B}"/>
              </a:ext>
            </a:extLst>
          </p:cNvPr>
          <p:cNvSpPr/>
          <p:nvPr userDrawn="1"/>
        </p:nvSpPr>
        <p:spPr>
          <a:xfrm>
            <a:off x="1293613" y="2124131"/>
            <a:ext cx="1387098" cy="4473979"/>
          </a:xfrm>
          <a:prstGeom prst="rect">
            <a:avLst/>
          </a:prstGeom>
          <a:solidFill>
            <a:srgbClr val="595959">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5DF61C0-D0DC-ED47-87D4-50A7F5CE34F0}"/>
              </a:ext>
            </a:extLst>
          </p:cNvPr>
          <p:cNvSpPr/>
          <p:nvPr userDrawn="1"/>
        </p:nvSpPr>
        <p:spPr>
          <a:xfrm>
            <a:off x="6915420" y="4517632"/>
            <a:ext cx="1045188" cy="578408"/>
          </a:xfrm>
          <a:prstGeom prst="rect">
            <a:avLst/>
          </a:prstGeom>
          <a:solidFill>
            <a:srgbClr val="DF6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GT Pressura"/>
                <a:cs typeface="GT Pressura"/>
              </a:rPr>
              <a:t>National projects</a:t>
            </a:r>
          </a:p>
        </p:txBody>
      </p:sp>
      <p:sp>
        <p:nvSpPr>
          <p:cNvPr id="6" name="Rectangle 5">
            <a:extLst>
              <a:ext uri="{FF2B5EF4-FFF2-40B4-BE49-F238E27FC236}">
                <a16:creationId xmlns:a16="http://schemas.microsoft.com/office/drawing/2014/main" id="{6CD98FE7-81A5-124A-B230-6923C6FDDC62}"/>
              </a:ext>
            </a:extLst>
          </p:cNvPr>
          <p:cNvSpPr/>
          <p:nvPr userDrawn="1"/>
        </p:nvSpPr>
        <p:spPr>
          <a:xfrm>
            <a:off x="6915420" y="5479180"/>
            <a:ext cx="1045188" cy="578408"/>
          </a:xfrm>
          <a:prstGeom prst="rect">
            <a:avLst/>
          </a:prstGeom>
          <a:solidFill>
            <a:srgbClr val="45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GT Pressura"/>
                <a:cs typeface="GT Pressura"/>
              </a:rPr>
              <a:t>Regional projects</a:t>
            </a:r>
          </a:p>
        </p:txBody>
      </p:sp>
      <p:sp>
        <p:nvSpPr>
          <p:cNvPr id="7" name="Oval 6">
            <a:extLst>
              <a:ext uri="{FF2B5EF4-FFF2-40B4-BE49-F238E27FC236}">
                <a16:creationId xmlns:a16="http://schemas.microsoft.com/office/drawing/2014/main" id="{157588C5-14B9-0640-B414-6B9C7DA20E33}"/>
              </a:ext>
            </a:extLst>
          </p:cNvPr>
          <p:cNvSpPr/>
          <p:nvPr userDrawn="1"/>
        </p:nvSpPr>
        <p:spPr>
          <a:xfrm>
            <a:off x="1539472" y="2829508"/>
            <a:ext cx="1002544" cy="1002544"/>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5D847E5-7B43-D54D-A102-4FCF209CD043}"/>
              </a:ext>
            </a:extLst>
          </p:cNvPr>
          <p:cNvSpPr txBox="1"/>
          <p:nvPr userDrawn="1"/>
        </p:nvSpPr>
        <p:spPr>
          <a:xfrm>
            <a:off x="1486018" y="3168119"/>
            <a:ext cx="1124090" cy="276999"/>
          </a:xfrm>
          <a:prstGeom prst="rect">
            <a:avLst/>
          </a:prstGeom>
          <a:noFill/>
        </p:spPr>
        <p:txBody>
          <a:bodyPr wrap="square" rtlCol="0">
            <a:spAutoFit/>
          </a:bodyPr>
          <a:lstStyle/>
          <a:p>
            <a:pPr algn="ctr"/>
            <a:r>
              <a:rPr lang="en-US" sz="1200" dirty="0">
                <a:solidFill>
                  <a:schemeClr val="bg1"/>
                </a:solidFill>
                <a:latin typeface="GT Pressura"/>
                <a:cs typeface="GT Pressura"/>
              </a:rPr>
              <a:t>Endowment</a:t>
            </a:r>
          </a:p>
        </p:txBody>
      </p:sp>
      <p:sp>
        <p:nvSpPr>
          <p:cNvPr id="9" name="Oval 8">
            <a:extLst>
              <a:ext uri="{FF2B5EF4-FFF2-40B4-BE49-F238E27FC236}">
                <a16:creationId xmlns:a16="http://schemas.microsoft.com/office/drawing/2014/main" id="{48008340-EDEE-9D4E-9E86-C36F080DB4B8}"/>
              </a:ext>
            </a:extLst>
          </p:cNvPr>
          <p:cNvSpPr/>
          <p:nvPr userDrawn="1"/>
        </p:nvSpPr>
        <p:spPr>
          <a:xfrm>
            <a:off x="1539472" y="5269255"/>
            <a:ext cx="1002544" cy="1002544"/>
          </a:xfrm>
          <a:prstGeom prst="ellipse">
            <a:avLst/>
          </a:prstGeom>
          <a:solidFill>
            <a:srgbClr val="009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E82073F-BD61-334C-8164-A8CE051FD83A}"/>
              </a:ext>
            </a:extLst>
          </p:cNvPr>
          <p:cNvSpPr txBox="1"/>
          <p:nvPr userDrawn="1"/>
        </p:nvSpPr>
        <p:spPr>
          <a:xfrm>
            <a:off x="1486017" y="5532198"/>
            <a:ext cx="1124090" cy="461665"/>
          </a:xfrm>
          <a:prstGeom prst="rect">
            <a:avLst/>
          </a:prstGeom>
          <a:noFill/>
        </p:spPr>
        <p:txBody>
          <a:bodyPr wrap="square" rtlCol="0">
            <a:spAutoFit/>
          </a:bodyPr>
          <a:lstStyle/>
          <a:p>
            <a:pPr algn="ctr"/>
            <a:r>
              <a:rPr lang="en-US" sz="1200" dirty="0" err="1">
                <a:solidFill>
                  <a:srgbClr val="FFFFFF"/>
                </a:solidFill>
                <a:latin typeface="GT Pressura"/>
                <a:cs typeface="GT Pressura"/>
              </a:rPr>
              <a:t>EbA</a:t>
            </a:r>
            <a:r>
              <a:rPr lang="en-US" sz="1200" dirty="0">
                <a:solidFill>
                  <a:srgbClr val="FFFFFF"/>
                </a:solidFill>
                <a:latin typeface="GT Pressura"/>
                <a:cs typeface="GT Pressura"/>
              </a:rPr>
              <a:t> </a:t>
            </a:r>
          </a:p>
          <a:p>
            <a:pPr algn="ctr"/>
            <a:r>
              <a:rPr lang="en-US" sz="1200" dirty="0">
                <a:solidFill>
                  <a:srgbClr val="FFFFFF"/>
                </a:solidFill>
                <a:latin typeface="GT Pressura"/>
                <a:cs typeface="GT Pressura"/>
              </a:rPr>
              <a:t>Facility</a:t>
            </a:r>
          </a:p>
        </p:txBody>
      </p:sp>
      <p:sp>
        <p:nvSpPr>
          <p:cNvPr id="11" name="Oval 10">
            <a:extLst>
              <a:ext uri="{FF2B5EF4-FFF2-40B4-BE49-F238E27FC236}">
                <a16:creationId xmlns:a16="http://schemas.microsoft.com/office/drawing/2014/main" id="{49AEC48B-09B5-2C49-BEE5-66B417D40385}"/>
              </a:ext>
            </a:extLst>
          </p:cNvPr>
          <p:cNvSpPr/>
          <p:nvPr userDrawn="1"/>
        </p:nvSpPr>
        <p:spPr>
          <a:xfrm>
            <a:off x="3365634" y="2829508"/>
            <a:ext cx="1002544" cy="1002544"/>
          </a:xfrm>
          <a:prstGeom prst="ellipse">
            <a:avLst/>
          </a:prstGeom>
          <a:solidFill>
            <a:srgbClr val="B4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76EF5C8F-FC27-A247-A285-C7A5595C1712}"/>
              </a:ext>
            </a:extLst>
          </p:cNvPr>
          <p:cNvSpPr txBox="1"/>
          <p:nvPr userDrawn="1"/>
        </p:nvSpPr>
        <p:spPr>
          <a:xfrm>
            <a:off x="3303005" y="2987918"/>
            <a:ext cx="1124090" cy="646331"/>
          </a:xfrm>
          <a:prstGeom prst="rect">
            <a:avLst/>
          </a:prstGeom>
          <a:noFill/>
        </p:spPr>
        <p:txBody>
          <a:bodyPr wrap="square" rtlCol="0">
            <a:spAutoFit/>
          </a:bodyPr>
          <a:lstStyle/>
          <a:p>
            <a:pPr algn="ctr"/>
            <a:r>
              <a:rPr lang="en-US" sz="1200" dirty="0">
                <a:solidFill>
                  <a:schemeClr val="bg1"/>
                </a:solidFill>
                <a:latin typeface="GT Pressura"/>
                <a:cs typeface="GT Pressura"/>
              </a:rPr>
              <a:t>Sustainable Financial Mechanisms</a:t>
            </a:r>
          </a:p>
        </p:txBody>
      </p:sp>
      <p:sp>
        <p:nvSpPr>
          <p:cNvPr id="13" name="Oval 12">
            <a:extLst>
              <a:ext uri="{FF2B5EF4-FFF2-40B4-BE49-F238E27FC236}">
                <a16:creationId xmlns:a16="http://schemas.microsoft.com/office/drawing/2014/main" id="{1FA09B80-0FA3-7B4A-A400-C88DF859B5B2}"/>
              </a:ext>
            </a:extLst>
          </p:cNvPr>
          <p:cNvSpPr/>
          <p:nvPr userDrawn="1"/>
        </p:nvSpPr>
        <p:spPr>
          <a:xfrm>
            <a:off x="5167902" y="4305564"/>
            <a:ext cx="1002544" cy="1002544"/>
          </a:xfrm>
          <a:prstGeom prst="ellipse">
            <a:avLst/>
          </a:prstGeom>
          <a:solidFill>
            <a:srgbClr val="F6C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14925DE-59F2-5942-A4D2-DBA6FCAC70B6}"/>
              </a:ext>
            </a:extLst>
          </p:cNvPr>
          <p:cNvSpPr txBox="1"/>
          <p:nvPr userDrawn="1"/>
        </p:nvSpPr>
        <p:spPr>
          <a:xfrm>
            <a:off x="5108446" y="4468396"/>
            <a:ext cx="1124090" cy="646331"/>
          </a:xfrm>
          <a:prstGeom prst="rect">
            <a:avLst/>
          </a:prstGeom>
          <a:noFill/>
        </p:spPr>
        <p:txBody>
          <a:bodyPr wrap="square" rtlCol="0">
            <a:spAutoFit/>
          </a:bodyPr>
          <a:lstStyle/>
          <a:p>
            <a:pPr algn="ctr"/>
            <a:r>
              <a:rPr lang="en-US" sz="1200" dirty="0">
                <a:latin typeface="GT Pressura"/>
                <a:cs typeface="GT Pressura"/>
              </a:rPr>
              <a:t>National Conservation Trust Funds</a:t>
            </a:r>
          </a:p>
        </p:txBody>
      </p:sp>
      <p:cxnSp>
        <p:nvCxnSpPr>
          <p:cNvPr id="15" name="Elbow Connector 14">
            <a:extLst>
              <a:ext uri="{FF2B5EF4-FFF2-40B4-BE49-F238E27FC236}">
                <a16:creationId xmlns:a16="http://schemas.microsoft.com/office/drawing/2014/main" id="{6FBDF76E-0D0E-5745-B47D-8AFF9B80999E}"/>
              </a:ext>
            </a:extLst>
          </p:cNvPr>
          <p:cNvCxnSpPr>
            <a:cxnSpLocks/>
          </p:cNvCxnSpPr>
          <p:nvPr userDrawn="1"/>
        </p:nvCxnSpPr>
        <p:spPr>
          <a:xfrm>
            <a:off x="2684435" y="3330780"/>
            <a:ext cx="2422693" cy="1473858"/>
          </a:xfrm>
          <a:prstGeom prst="bentConnector3">
            <a:avLst>
              <a:gd name="adj1" fmla="val 8552"/>
            </a:avLst>
          </a:prstGeom>
          <a:ln w="38100">
            <a:solidFill>
              <a:srgbClr val="168C39"/>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128C5189-7B6E-CB40-8100-8F6A7C094C70}"/>
              </a:ext>
            </a:extLst>
          </p:cNvPr>
          <p:cNvCxnSpPr>
            <a:cxnSpLocks/>
          </p:cNvCxnSpPr>
          <p:nvPr userDrawn="1"/>
        </p:nvCxnSpPr>
        <p:spPr>
          <a:xfrm>
            <a:off x="3303005" y="3330780"/>
            <a:ext cx="1800987" cy="1320604"/>
          </a:xfrm>
          <a:prstGeom prst="bentConnector3">
            <a:avLst>
              <a:gd name="adj1" fmla="val -14269"/>
            </a:avLst>
          </a:prstGeom>
          <a:ln w="38100">
            <a:solidFill>
              <a:srgbClr val="B41D28"/>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id="{C6B465E9-9AC8-8D4D-955F-3A2EB2AA129D}"/>
              </a:ext>
            </a:extLst>
          </p:cNvPr>
          <p:cNvCxnSpPr>
            <a:cxnSpLocks/>
          </p:cNvCxnSpPr>
          <p:nvPr userDrawn="1"/>
        </p:nvCxnSpPr>
        <p:spPr>
          <a:xfrm flipV="1">
            <a:off x="2687571" y="4963061"/>
            <a:ext cx="2416421" cy="630261"/>
          </a:xfrm>
          <a:prstGeom prst="bentConnector3">
            <a:avLst>
              <a:gd name="adj1" fmla="val 50000"/>
            </a:avLst>
          </a:prstGeom>
          <a:ln w="38100">
            <a:solidFill>
              <a:srgbClr val="009097"/>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42EB8BB9-3BD0-B744-90A0-60EBB63506D2}"/>
              </a:ext>
            </a:extLst>
          </p:cNvPr>
          <p:cNvCxnSpPr>
            <a:cxnSpLocks/>
          </p:cNvCxnSpPr>
          <p:nvPr userDrawn="1"/>
        </p:nvCxnSpPr>
        <p:spPr>
          <a:xfrm flipV="1">
            <a:off x="2684435" y="4945692"/>
            <a:ext cx="4167075" cy="811975"/>
          </a:xfrm>
          <a:prstGeom prst="bentConnector3">
            <a:avLst>
              <a:gd name="adj1" fmla="val 90294"/>
            </a:avLst>
          </a:prstGeom>
          <a:ln w="38100">
            <a:solidFill>
              <a:srgbClr val="009097"/>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E0114D6-FB69-6146-9306-0F1808AA54CB}"/>
              </a:ext>
            </a:extLst>
          </p:cNvPr>
          <p:cNvCxnSpPr/>
          <p:nvPr userDrawn="1"/>
        </p:nvCxnSpPr>
        <p:spPr>
          <a:xfrm>
            <a:off x="2684434" y="5924048"/>
            <a:ext cx="4170212" cy="0"/>
          </a:xfrm>
          <a:prstGeom prst="straightConnector1">
            <a:avLst/>
          </a:prstGeom>
          <a:ln w="38100">
            <a:solidFill>
              <a:srgbClr val="009097"/>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06E99E8-1CD8-814E-BDB2-FE2383FF5CB9}"/>
              </a:ext>
            </a:extLst>
          </p:cNvPr>
          <p:cNvCxnSpPr>
            <a:cxnSpLocks/>
          </p:cNvCxnSpPr>
          <p:nvPr userDrawn="1"/>
        </p:nvCxnSpPr>
        <p:spPr>
          <a:xfrm>
            <a:off x="6259906" y="4791562"/>
            <a:ext cx="590619" cy="0"/>
          </a:xfrm>
          <a:prstGeom prst="straightConnector1">
            <a:avLst/>
          </a:prstGeom>
          <a:ln w="38100">
            <a:solidFill>
              <a:srgbClr val="F6CA63"/>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254EFCEB-ABF3-9747-AF14-D0593D7DEFCB}"/>
              </a:ext>
            </a:extLst>
          </p:cNvPr>
          <p:cNvSpPr/>
          <p:nvPr userDrawn="1"/>
        </p:nvSpPr>
        <p:spPr>
          <a:xfrm>
            <a:off x="5166621" y="2829508"/>
            <a:ext cx="1002544" cy="10025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TextBox 21">
            <a:extLst>
              <a:ext uri="{FF2B5EF4-FFF2-40B4-BE49-F238E27FC236}">
                <a16:creationId xmlns:a16="http://schemas.microsoft.com/office/drawing/2014/main" id="{B678914C-E717-4B41-B1AD-36343F04214E}"/>
              </a:ext>
            </a:extLst>
          </p:cNvPr>
          <p:cNvSpPr txBox="1"/>
          <p:nvPr userDrawn="1"/>
        </p:nvSpPr>
        <p:spPr>
          <a:xfrm>
            <a:off x="5107893" y="2988366"/>
            <a:ext cx="1124090" cy="646331"/>
          </a:xfrm>
          <a:prstGeom prst="rect">
            <a:avLst/>
          </a:prstGeom>
          <a:noFill/>
        </p:spPr>
        <p:txBody>
          <a:bodyPr wrap="square" rtlCol="0">
            <a:spAutoFit/>
          </a:bodyPr>
          <a:lstStyle/>
          <a:p>
            <a:pPr algn="ctr"/>
            <a:r>
              <a:rPr lang="en-US" sz="1200" dirty="0">
                <a:solidFill>
                  <a:srgbClr val="FFFFFF"/>
                </a:solidFill>
                <a:latin typeface="GT Pressura"/>
                <a:cs typeface="GT Pressura"/>
              </a:rPr>
              <a:t>Other </a:t>
            </a:r>
          </a:p>
          <a:p>
            <a:pPr algn="ctr"/>
            <a:r>
              <a:rPr lang="en-US" sz="1200" dirty="0">
                <a:solidFill>
                  <a:srgbClr val="FFFFFF"/>
                </a:solidFill>
                <a:latin typeface="GT Pressura"/>
                <a:cs typeface="GT Pressura"/>
              </a:rPr>
              <a:t>funding </a:t>
            </a:r>
          </a:p>
          <a:p>
            <a:pPr algn="ctr"/>
            <a:r>
              <a:rPr lang="en-US" sz="1200" dirty="0">
                <a:solidFill>
                  <a:srgbClr val="FFFFFF"/>
                </a:solidFill>
                <a:latin typeface="GT Pressura"/>
                <a:cs typeface="GT Pressura"/>
              </a:rPr>
              <a:t>sources</a:t>
            </a:r>
          </a:p>
        </p:txBody>
      </p:sp>
      <p:cxnSp>
        <p:nvCxnSpPr>
          <p:cNvPr id="23" name="Straight Arrow Connector 22">
            <a:extLst>
              <a:ext uri="{FF2B5EF4-FFF2-40B4-BE49-F238E27FC236}">
                <a16:creationId xmlns:a16="http://schemas.microsoft.com/office/drawing/2014/main" id="{C658AC2C-1F2E-2D47-948B-EF85CE2EBC8A}"/>
              </a:ext>
            </a:extLst>
          </p:cNvPr>
          <p:cNvCxnSpPr>
            <a:cxnSpLocks/>
            <a:stCxn id="21" idx="4"/>
            <a:endCxn id="13" idx="0"/>
          </p:cNvCxnSpPr>
          <p:nvPr userDrawn="1"/>
        </p:nvCxnSpPr>
        <p:spPr>
          <a:xfrm>
            <a:off x="5667892" y="3832052"/>
            <a:ext cx="1281" cy="473512"/>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F824F157-B2C4-4A4A-A791-898B7F4B0B14}"/>
              </a:ext>
            </a:extLst>
          </p:cNvPr>
          <p:cNvSpPr/>
          <p:nvPr userDrawn="1"/>
        </p:nvSpPr>
        <p:spPr>
          <a:xfrm>
            <a:off x="149262" y="4003123"/>
            <a:ext cx="1002544" cy="1002544"/>
          </a:xfrm>
          <a:prstGeom prst="ellipse">
            <a:avLst/>
          </a:prstGeom>
          <a:solidFill>
            <a:srgbClr val="1C3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5" name="Straight Arrow Connector 24">
            <a:extLst>
              <a:ext uri="{FF2B5EF4-FFF2-40B4-BE49-F238E27FC236}">
                <a16:creationId xmlns:a16="http://schemas.microsoft.com/office/drawing/2014/main" id="{0F893CEA-E7A1-964A-B140-75D18213FA55}"/>
              </a:ext>
            </a:extLst>
          </p:cNvPr>
          <p:cNvCxnSpPr>
            <a:cxnSpLocks/>
          </p:cNvCxnSpPr>
          <p:nvPr userDrawn="1"/>
        </p:nvCxnSpPr>
        <p:spPr>
          <a:xfrm>
            <a:off x="987880" y="4531974"/>
            <a:ext cx="426933" cy="0"/>
          </a:xfrm>
          <a:prstGeom prst="straightConnector1">
            <a:avLst/>
          </a:prstGeom>
          <a:ln w="38100">
            <a:solidFill>
              <a:srgbClr val="1C306B"/>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DCE195E-01A7-6449-A7C2-6C1D1E117852}"/>
              </a:ext>
            </a:extLst>
          </p:cNvPr>
          <p:cNvSpPr txBox="1"/>
          <p:nvPr userDrawn="1"/>
        </p:nvSpPr>
        <p:spPr>
          <a:xfrm>
            <a:off x="88489" y="4336440"/>
            <a:ext cx="1124090" cy="276999"/>
          </a:xfrm>
          <a:prstGeom prst="rect">
            <a:avLst/>
          </a:prstGeom>
          <a:noFill/>
        </p:spPr>
        <p:txBody>
          <a:bodyPr wrap="square" rtlCol="0">
            <a:spAutoFit/>
          </a:bodyPr>
          <a:lstStyle/>
          <a:p>
            <a:pPr algn="ctr"/>
            <a:r>
              <a:rPr lang="en-US" sz="1200" b="0" i="0" dirty="0">
                <a:solidFill>
                  <a:schemeClr val="bg1"/>
                </a:solidFill>
                <a:latin typeface="GT Pressura"/>
                <a:cs typeface="GT Pressura"/>
              </a:rPr>
              <a:t>Donors</a:t>
            </a:r>
          </a:p>
        </p:txBody>
      </p:sp>
      <p:sp>
        <p:nvSpPr>
          <p:cNvPr id="27" name="Left Bracket 26">
            <a:extLst>
              <a:ext uri="{FF2B5EF4-FFF2-40B4-BE49-F238E27FC236}">
                <a16:creationId xmlns:a16="http://schemas.microsoft.com/office/drawing/2014/main" id="{8319D53C-8B90-8645-A299-13CF7E7B8A20}"/>
              </a:ext>
            </a:extLst>
          </p:cNvPr>
          <p:cNvSpPr/>
          <p:nvPr userDrawn="1"/>
        </p:nvSpPr>
        <p:spPr>
          <a:xfrm>
            <a:off x="1414814" y="2669398"/>
            <a:ext cx="206304" cy="3776966"/>
          </a:xfrm>
          <a:prstGeom prst="leftBracket">
            <a:avLst/>
          </a:prstGeom>
          <a:ln>
            <a:solidFill>
              <a:srgbClr val="59595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C0BA1BEB-E63D-3947-81B8-2BBDF8985FA1}"/>
              </a:ext>
            </a:extLst>
          </p:cNvPr>
          <p:cNvSpPr txBox="1"/>
          <p:nvPr userDrawn="1"/>
        </p:nvSpPr>
        <p:spPr>
          <a:xfrm>
            <a:off x="8036372" y="4675036"/>
            <a:ext cx="1024456" cy="1384995"/>
          </a:xfrm>
          <a:prstGeom prst="rect">
            <a:avLst/>
          </a:prstGeom>
          <a:noFill/>
        </p:spPr>
        <p:txBody>
          <a:bodyPr wrap="square" rtlCol="0">
            <a:spAutoFit/>
          </a:bodyPr>
          <a:lstStyle/>
          <a:p>
            <a:pPr marL="103188" indent="-103188">
              <a:buFont typeface="Arial" panose="020B0604020202020204" pitchFamily="34" charset="0"/>
              <a:buChar char="•"/>
            </a:pPr>
            <a:r>
              <a:rPr lang="en-US" sz="1200" dirty="0">
                <a:solidFill>
                  <a:srgbClr val="595959"/>
                </a:solidFill>
                <a:latin typeface="GT Pressura"/>
                <a:cs typeface="GT Pressura"/>
              </a:rPr>
              <a:t>gov. agencies</a:t>
            </a:r>
          </a:p>
          <a:p>
            <a:pPr marL="103188" indent="-103188">
              <a:buFont typeface="Arial" panose="020B0604020202020204" pitchFamily="34" charset="0"/>
              <a:buChar char="•"/>
            </a:pPr>
            <a:r>
              <a:rPr lang="en-US" sz="1200" dirty="0">
                <a:solidFill>
                  <a:srgbClr val="595959"/>
                </a:solidFill>
                <a:latin typeface="GT Pressura"/>
                <a:cs typeface="GT Pressura"/>
              </a:rPr>
              <a:t>NGOs</a:t>
            </a:r>
          </a:p>
          <a:p>
            <a:pPr marL="103188" indent="-103188">
              <a:buFont typeface="Arial" panose="020B0604020202020204" pitchFamily="34" charset="0"/>
              <a:buChar char="•"/>
            </a:pPr>
            <a:r>
              <a:rPr lang="en-US" sz="1200" dirty="0">
                <a:solidFill>
                  <a:srgbClr val="595959"/>
                </a:solidFill>
                <a:latin typeface="GT Pressura"/>
                <a:cs typeface="GT Pressura"/>
              </a:rPr>
              <a:t>CBOs</a:t>
            </a:r>
          </a:p>
          <a:p>
            <a:pPr marL="103188" indent="-103188">
              <a:buFont typeface="Arial" panose="020B0604020202020204" pitchFamily="34" charset="0"/>
              <a:buChar char="•"/>
            </a:pPr>
            <a:r>
              <a:rPr lang="en-US" sz="1200" dirty="0">
                <a:solidFill>
                  <a:srgbClr val="595959"/>
                </a:solidFill>
                <a:latin typeface="GT Pressura"/>
                <a:cs typeface="GT Pressura"/>
              </a:rPr>
              <a:t>academia</a:t>
            </a:r>
          </a:p>
          <a:p>
            <a:pPr marL="103188" indent="-103188">
              <a:buFont typeface="Arial" panose="020B0604020202020204" pitchFamily="34" charset="0"/>
              <a:buChar char="•"/>
            </a:pPr>
            <a:r>
              <a:rPr lang="en-US" sz="1200" dirty="0">
                <a:solidFill>
                  <a:srgbClr val="595959"/>
                </a:solidFill>
                <a:latin typeface="GT Pressura"/>
                <a:cs typeface="GT Pressura"/>
              </a:rPr>
              <a:t>private sector </a:t>
            </a:r>
          </a:p>
        </p:txBody>
      </p:sp>
      <p:sp>
        <p:nvSpPr>
          <p:cNvPr id="29" name="Right Bracket 28">
            <a:extLst>
              <a:ext uri="{FF2B5EF4-FFF2-40B4-BE49-F238E27FC236}">
                <a16:creationId xmlns:a16="http://schemas.microsoft.com/office/drawing/2014/main" id="{AC3E10D0-DC97-BB41-B18B-502FAFABBCEE}"/>
              </a:ext>
            </a:extLst>
          </p:cNvPr>
          <p:cNvSpPr/>
          <p:nvPr userDrawn="1"/>
        </p:nvSpPr>
        <p:spPr>
          <a:xfrm>
            <a:off x="7825698" y="4305564"/>
            <a:ext cx="215972" cy="1966235"/>
          </a:xfrm>
          <a:prstGeom prst="rightBracket">
            <a:avLst/>
          </a:prstGeom>
          <a:ln>
            <a:solidFill>
              <a:srgbClr val="59595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81905587-A64B-844E-8B47-8C7D319A9439}"/>
              </a:ext>
            </a:extLst>
          </p:cNvPr>
          <p:cNvSpPr txBox="1"/>
          <p:nvPr userDrawn="1"/>
        </p:nvSpPr>
        <p:spPr>
          <a:xfrm>
            <a:off x="1464028" y="2222105"/>
            <a:ext cx="1055999" cy="369332"/>
          </a:xfrm>
          <a:prstGeom prst="rect">
            <a:avLst/>
          </a:prstGeom>
          <a:noFill/>
        </p:spPr>
        <p:txBody>
          <a:bodyPr wrap="square" rtlCol="0">
            <a:spAutoFit/>
          </a:bodyPr>
          <a:lstStyle/>
          <a:p>
            <a:pPr algn="ctr"/>
            <a:r>
              <a:rPr lang="en-US" b="1" dirty="0">
                <a:solidFill>
                  <a:srgbClr val="595959"/>
                </a:solidFill>
                <a:latin typeface="GT Pressura"/>
                <a:cs typeface="GT Pressura"/>
              </a:rPr>
              <a:t>CBF</a:t>
            </a:r>
          </a:p>
        </p:txBody>
      </p:sp>
    </p:spTree>
    <p:extLst>
      <p:ext uri="{BB962C8B-B14F-4D97-AF65-F5344CB8AC3E}">
        <p14:creationId xmlns:p14="http://schemas.microsoft.com/office/powerpoint/2010/main" val="139044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6FE3A5-94CF-DD4D-B7A4-3E3C1D8E9E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Freeform 9">
            <a:extLst>
              <a:ext uri="{FF2B5EF4-FFF2-40B4-BE49-F238E27FC236}">
                <a16:creationId xmlns:a16="http://schemas.microsoft.com/office/drawing/2014/main" id="{FDE26A9C-87EB-C345-A981-35BDBD0A1FD1}"/>
              </a:ext>
            </a:extLst>
          </p:cNvPr>
          <p:cNvSpPr/>
          <p:nvPr userDrawn="1"/>
        </p:nvSpPr>
        <p:spPr>
          <a:xfrm>
            <a:off x="0" y="1"/>
            <a:ext cx="9144000" cy="1382750"/>
          </a:xfrm>
          <a:custGeom>
            <a:avLst/>
            <a:gdLst>
              <a:gd name="connsiteX0" fmla="*/ 0 w 9144000"/>
              <a:gd name="connsiteY0" fmla="*/ 0 h 2134143"/>
              <a:gd name="connsiteX1" fmla="*/ 9144000 w 9144000"/>
              <a:gd name="connsiteY1" fmla="*/ 0 h 2134143"/>
              <a:gd name="connsiteX2" fmla="*/ 9144000 w 9144000"/>
              <a:gd name="connsiteY2" fmla="*/ 1184624 h 2134143"/>
              <a:gd name="connsiteX3" fmla="*/ 9126374 w 9144000"/>
              <a:gd name="connsiteY3" fmla="*/ 1197270 h 2134143"/>
              <a:gd name="connsiteX4" fmla="*/ 4572000 w 9144000"/>
              <a:gd name="connsiteY4" fmla="*/ 2134143 h 2134143"/>
              <a:gd name="connsiteX5" fmla="*/ 17626 w 9144000"/>
              <a:gd name="connsiteY5" fmla="*/ 1197270 h 2134143"/>
              <a:gd name="connsiteX6" fmla="*/ 0 w 9144000"/>
              <a:gd name="connsiteY6" fmla="*/ 1184624 h 213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134143">
                <a:moveTo>
                  <a:pt x="0" y="0"/>
                </a:moveTo>
                <a:lnTo>
                  <a:pt x="9144000" y="0"/>
                </a:lnTo>
                <a:lnTo>
                  <a:pt x="9144000" y="1184624"/>
                </a:lnTo>
                <a:lnTo>
                  <a:pt x="9126374" y="1197270"/>
                </a:lnTo>
                <a:cubicBezTo>
                  <a:pt x="8249279" y="1755314"/>
                  <a:pt x="6538639" y="2134143"/>
                  <a:pt x="4572000" y="2134143"/>
                </a:cubicBezTo>
                <a:cubicBezTo>
                  <a:pt x="2605361" y="2134143"/>
                  <a:pt x="894722" y="1755314"/>
                  <a:pt x="17626" y="1197270"/>
                </a:cubicBezTo>
                <a:lnTo>
                  <a:pt x="0" y="1184624"/>
                </a:lnTo>
                <a:close/>
              </a:path>
            </a:pathLst>
          </a:custGeom>
          <a:solidFill>
            <a:srgbClr val="FBD77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2130425"/>
            <a:ext cx="7772400" cy="1470025"/>
          </a:xfrm>
          <a:prstGeom prst="rect">
            <a:avLst/>
          </a:prstGeom>
          <a:effectLst>
            <a:outerShdw blurRad="50800" dist="38100" dir="2700000" algn="tl" rotWithShape="0">
              <a:prstClr val="black">
                <a:alpha val="40000"/>
              </a:prstClr>
            </a:outerShdw>
          </a:effectLst>
        </p:spPr>
        <p:txBody>
          <a:bodyPr/>
          <a:lstStyle>
            <a:lvl1pPr>
              <a:defRPr b="0" i="0">
                <a:solidFill>
                  <a:schemeClr val="bg1"/>
                </a:solidFill>
                <a:latin typeface="GT Pressura"/>
                <a:cs typeface="GT Pressura"/>
              </a:defRPr>
            </a:lvl1pPr>
          </a:lstStyle>
          <a:p>
            <a:r>
              <a:rPr lang="en-US" dirty="0"/>
              <a:t>Click to edit Master title style</a:t>
            </a:r>
          </a:p>
        </p:txBody>
      </p:sp>
      <p:sp>
        <p:nvSpPr>
          <p:cNvPr id="3" name="Subtitle 2"/>
          <p:cNvSpPr>
            <a:spLocks noGrp="1"/>
          </p:cNvSpPr>
          <p:nvPr>
            <p:ph type="subTitle" idx="1"/>
          </p:nvPr>
        </p:nvSpPr>
        <p:spPr>
          <a:xfrm>
            <a:off x="1371600" y="3631931"/>
            <a:ext cx="6400800" cy="1752600"/>
          </a:xfrm>
          <a:prstGeom prst="rect">
            <a:avLst/>
          </a:prstGeom>
        </p:spPr>
        <p:txBody>
          <a:bodyPr/>
          <a:lstStyle>
            <a:lvl1pPr marL="0" indent="0" algn="ctr">
              <a:buNone/>
              <a:defRPr sz="2800" b="0" i="0">
                <a:solidFill>
                  <a:srgbClr val="FFFFFF"/>
                </a:solidFill>
                <a:latin typeface="GT Pressura"/>
                <a:cs typeface="GT Pressur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a:extLst>
              <a:ext uri="{FF2B5EF4-FFF2-40B4-BE49-F238E27FC236}">
                <a16:creationId xmlns:a16="http://schemas.microsoft.com/office/drawing/2014/main" id="{C34DBE44-6936-1A4A-B4C9-247081812309}"/>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2988201" y="156630"/>
            <a:ext cx="1126600" cy="962844"/>
          </a:xfrm>
          <a:prstGeom prst="rect">
            <a:avLst/>
          </a:prstGeom>
        </p:spPr>
      </p:pic>
      <p:pic>
        <p:nvPicPr>
          <p:cNvPr id="11" name="Picture 10">
            <a:extLst>
              <a:ext uri="{FF2B5EF4-FFF2-40B4-BE49-F238E27FC236}">
                <a16:creationId xmlns:a16="http://schemas.microsoft.com/office/drawing/2014/main" id="{CAE3DE07-F776-1D41-8B17-90B6E455C9B4}"/>
              </a:ext>
            </a:extLst>
          </p:cNvPr>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4669420" y="108462"/>
            <a:ext cx="1631019" cy="10323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9753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able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899855"/>
          </a:xfrm>
          <a:prstGeom prst="rect">
            <a:avLst/>
          </a:prstGeom>
        </p:spPr>
        <p:txBody>
          <a:bodyPr vert="horz"/>
          <a:lstStyle>
            <a:lvl1pPr>
              <a:defRPr>
                <a:solidFill>
                  <a:srgbClr val="009097"/>
                </a:solidFill>
              </a:defRPr>
            </a:lvl1pPr>
          </a:lstStyle>
          <a:p>
            <a:r>
              <a:rPr lang="en-US" dirty="0"/>
              <a:t>Table Example</a:t>
            </a:r>
          </a:p>
        </p:txBody>
      </p:sp>
      <p:graphicFrame>
        <p:nvGraphicFramePr>
          <p:cNvPr id="3" name="Table 2"/>
          <p:cNvGraphicFramePr>
            <a:graphicFrameLocks noGrp="1"/>
          </p:cNvGraphicFramePr>
          <p:nvPr userDrawn="1">
            <p:extLst>
              <p:ext uri="{D42A27DB-BD31-4B8C-83A1-F6EECF244321}">
                <p14:modId xmlns:p14="http://schemas.microsoft.com/office/powerpoint/2010/main" val="4175208915"/>
              </p:ext>
            </p:extLst>
          </p:nvPr>
        </p:nvGraphicFramePr>
        <p:xfrm>
          <a:off x="457200" y="1417638"/>
          <a:ext cx="8229600" cy="2372360"/>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gridSpan="2">
                  <a:txBody>
                    <a:bodyPr/>
                    <a:lstStyle/>
                    <a:p>
                      <a:pPr algn="ctr"/>
                      <a:r>
                        <a:rPr lang="en-US" b="0" i="0" dirty="0">
                          <a:solidFill>
                            <a:schemeClr val="bg1"/>
                          </a:solidFill>
                          <a:latin typeface="GT Pressura"/>
                          <a:cs typeface="GT Pressura"/>
                        </a:rPr>
                        <a:t>Endowment</a:t>
                      </a:r>
                    </a:p>
                  </a:txBody>
                  <a:tcPr>
                    <a:solidFill>
                      <a:srgbClr val="009097"/>
                    </a:solidFill>
                  </a:tcPr>
                </a:tc>
                <a:tc hMerge="1">
                  <a:txBody>
                    <a:bodyPr/>
                    <a:lstStyle/>
                    <a:p>
                      <a:endParaRPr lang="en-US" dirty="0"/>
                    </a:p>
                  </a:txBody>
                  <a:tcPr>
                    <a:solidFill>
                      <a:srgbClr val="009097"/>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err="1">
                          <a:solidFill>
                            <a:schemeClr val="bg1"/>
                          </a:solidFill>
                          <a:latin typeface="GT Pressura"/>
                          <a:cs typeface="GT Pressura"/>
                        </a:rPr>
                        <a:t>EbA</a:t>
                      </a:r>
                      <a:r>
                        <a:rPr lang="en-US" b="0" i="0" dirty="0">
                          <a:solidFill>
                            <a:schemeClr val="bg1"/>
                          </a:solidFill>
                          <a:latin typeface="GT Pressura"/>
                          <a:cs typeface="GT Pressura"/>
                        </a:rPr>
                        <a:t> Facility</a:t>
                      </a:r>
                    </a:p>
                  </a:txBody>
                  <a:tcPr>
                    <a:solidFill>
                      <a:srgbClr val="1C306B"/>
                    </a:solidFill>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0" dirty="0">
                          <a:solidFill>
                            <a:srgbClr val="595959"/>
                          </a:solidFill>
                          <a:latin typeface="GT Pressura"/>
                          <a:ea typeface="Helvetica Neue"/>
                          <a:cs typeface="GT Pressura"/>
                          <a:sym typeface="Helvetica Neue"/>
                        </a:rPr>
                        <a:t>Year of creation</a:t>
                      </a:r>
                    </a:p>
                  </a:txBody>
                  <a:tcPr anchor="ctr">
                    <a:solidFill>
                      <a:srgbClr val="009097">
                        <a:alpha val="1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0" dirty="0">
                          <a:solidFill>
                            <a:srgbClr val="595959"/>
                          </a:solidFill>
                          <a:latin typeface="GT Pressura"/>
                          <a:ea typeface="Helvetica Neue"/>
                          <a:cs typeface="GT Pressura"/>
                          <a:sym typeface="Helvetica Neue"/>
                        </a:rPr>
                        <a:t>2012</a:t>
                      </a:r>
                    </a:p>
                  </a:txBody>
                  <a:tcPr anchor="ctr">
                    <a:solidFill>
                      <a:srgbClr val="009097">
                        <a:alpha val="25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0" dirty="0">
                          <a:solidFill>
                            <a:srgbClr val="595959"/>
                          </a:solidFill>
                          <a:latin typeface="GT Pressura"/>
                          <a:ea typeface="Helvetica Neue"/>
                          <a:cs typeface="GT Pressura"/>
                          <a:sym typeface="Helvetica Neue"/>
                        </a:rPr>
                        <a:t>Year of creation</a:t>
                      </a:r>
                    </a:p>
                  </a:txBody>
                  <a:tcPr anchor="ctr">
                    <a:solidFill>
                      <a:srgbClr val="1C306B">
                        <a:alpha val="1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0" dirty="0">
                          <a:solidFill>
                            <a:srgbClr val="595959"/>
                          </a:solidFill>
                          <a:latin typeface="GT Pressura"/>
                          <a:ea typeface="Helvetica Neue"/>
                          <a:cs typeface="GT Pressura"/>
                          <a:sym typeface="Helvetica Neue"/>
                        </a:rPr>
                        <a:t>2016</a:t>
                      </a:r>
                    </a:p>
                  </a:txBody>
                  <a:tcPr anchor="ctr">
                    <a:solidFill>
                      <a:srgbClr val="1C306B">
                        <a:alpha val="25000"/>
                      </a:srgbClr>
                    </a:solidFill>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0" dirty="0">
                          <a:solidFill>
                            <a:srgbClr val="595959"/>
                          </a:solidFill>
                          <a:latin typeface="GT Pressura"/>
                          <a:ea typeface="Helvetica Neue"/>
                          <a:cs typeface="GT Pressura"/>
                          <a:sym typeface="Helvetica Neue"/>
                        </a:rPr>
                        <a:t>Pledge amount date</a:t>
                      </a:r>
                    </a:p>
                  </a:txBody>
                  <a:tcPr anchor="ctr">
                    <a:solidFill>
                      <a:srgbClr val="009097">
                        <a:alpha val="10000"/>
                      </a:srgbClr>
                    </a:solidFill>
                  </a:tcPr>
                </a:tc>
                <a:tc>
                  <a:txBody>
                    <a:bodyPr/>
                    <a:lstStyle/>
                    <a:p>
                      <a:r>
                        <a:rPr lang="en-US" sz="1400" b="1" kern="0" dirty="0">
                          <a:solidFill>
                            <a:srgbClr val="595959"/>
                          </a:solidFill>
                          <a:latin typeface="GT Pressura"/>
                          <a:ea typeface="Helvetica Neue"/>
                          <a:cs typeface="GT Pressura"/>
                          <a:sym typeface="Helvetica Neue"/>
                        </a:rPr>
                        <a:t>App.</a:t>
                      </a:r>
                      <a:r>
                        <a:rPr lang="en-US" sz="1400" b="1" kern="0" baseline="0" dirty="0">
                          <a:solidFill>
                            <a:srgbClr val="595959"/>
                          </a:solidFill>
                          <a:latin typeface="GT Pressura"/>
                          <a:ea typeface="Helvetica Neue"/>
                          <a:cs typeface="GT Pressura"/>
                          <a:sym typeface="Helvetica Neue"/>
                        </a:rPr>
                        <a:t> 42 million USD</a:t>
                      </a:r>
                      <a:endParaRPr lang="en-US" sz="1400" dirty="0"/>
                    </a:p>
                  </a:txBody>
                  <a:tcPr anchor="ctr">
                    <a:solidFill>
                      <a:srgbClr val="009097">
                        <a:alpha val="25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0" dirty="0">
                          <a:solidFill>
                            <a:srgbClr val="595959"/>
                          </a:solidFill>
                          <a:latin typeface="GT Pressura"/>
                          <a:ea typeface="Helvetica Neue"/>
                          <a:cs typeface="GT Pressura"/>
                          <a:sym typeface="Helvetica Neue"/>
                        </a:rPr>
                        <a:t>Pledge amount date</a:t>
                      </a:r>
                    </a:p>
                  </a:txBody>
                  <a:tcPr anchor="ctr">
                    <a:solidFill>
                      <a:srgbClr val="1C306B">
                        <a:alpha val="1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0" dirty="0">
                          <a:solidFill>
                            <a:srgbClr val="595959"/>
                          </a:solidFill>
                          <a:latin typeface="GT Pressura"/>
                          <a:ea typeface="Helvetica Neue"/>
                          <a:cs typeface="GT Pressura"/>
                          <a:sym typeface="Helvetica Neue"/>
                        </a:rPr>
                        <a:t>App.</a:t>
                      </a:r>
                      <a:r>
                        <a:rPr lang="en-US" sz="1400" b="1" kern="0" baseline="0" dirty="0">
                          <a:solidFill>
                            <a:srgbClr val="595959"/>
                          </a:solidFill>
                          <a:latin typeface="GT Pressura"/>
                          <a:ea typeface="Helvetica Neue"/>
                          <a:cs typeface="GT Pressura"/>
                          <a:sym typeface="Helvetica Neue"/>
                        </a:rPr>
                        <a:t> 25 million Euros</a:t>
                      </a:r>
                      <a:endParaRPr lang="en-US" sz="1400" dirty="0"/>
                    </a:p>
                  </a:txBody>
                  <a:tcPr anchor="ctr">
                    <a:solidFill>
                      <a:srgbClr val="1C306B">
                        <a:alpha val="25000"/>
                      </a:srgbClr>
                    </a:solidFill>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0" dirty="0">
                          <a:solidFill>
                            <a:srgbClr val="595959"/>
                          </a:solidFill>
                          <a:latin typeface="GT Pressura"/>
                          <a:ea typeface="Helvetica Neue"/>
                          <a:cs typeface="GT Pressura"/>
                          <a:sym typeface="Helvetica Neue"/>
                        </a:rPr>
                        <a:t>Pledges to be fulfilled</a:t>
                      </a:r>
                    </a:p>
                  </a:txBody>
                  <a:tcPr anchor="ctr">
                    <a:solidFill>
                      <a:srgbClr val="009097">
                        <a:alpha val="10000"/>
                      </a:srgbClr>
                    </a:solidFill>
                  </a:tcPr>
                </a:tc>
                <a:tc>
                  <a:txBody>
                    <a:bodyPr/>
                    <a:lstStyle/>
                    <a:p>
                      <a:r>
                        <a:rPr lang="en-US" sz="1400" b="1" kern="0" dirty="0">
                          <a:solidFill>
                            <a:srgbClr val="595959"/>
                          </a:solidFill>
                          <a:latin typeface="GT Pressura"/>
                          <a:ea typeface="Helvetica Neue"/>
                          <a:cs typeface="GT Pressura"/>
                          <a:sym typeface="Helvetica Neue"/>
                        </a:rPr>
                        <a:t>4.7 million</a:t>
                      </a:r>
                      <a:r>
                        <a:rPr lang="en-US" sz="1400" b="1" kern="0" baseline="0" dirty="0">
                          <a:solidFill>
                            <a:srgbClr val="595959"/>
                          </a:solidFill>
                          <a:latin typeface="GT Pressura"/>
                          <a:ea typeface="Helvetica Neue"/>
                          <a:cs typeface="GT Pressura"/>
                          <a:sym typeface="Helvetica Neue"/>
                        </a:rPr>
                        <a:t> USD</a:t>
                      </a:r>
                      <a:endParaRPr lang="en-US" sz="1400" dirty="0"/>
                    </a:p>
                  </a:txBody>
                  <a:tcPr anchor="ctr">
                    <a:solidFill>
                      <a:srgbClr val="009097">
                        <a:alpha val="25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0" dirty="0">
                          <a:solidFill>
                            <a:srgbClr val="595959"/>
                          </a:solidFill>
                          <a:latin typeface="GT Pressura"/>
                          <a:ea typeface="Helvetica Neue"/>
                          <a:cs typeface="GT Pressura"/>
                          <a:sym typeface="Helvetica Neue"/>
                        </a:rPr>
                        <a:t>Pledges to be fulfilled</a:t>
                      </a:r>
                    </a:p>
                  </a:txBody>
                  <a:tcPr anchor="ctr">
                    <a:solidFill>
                      <a:srgbClr val="1C306B">
                        <a:alpha val="1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0" dirty="0">
                          <a:solidFill>
                            <a:srgbClr val="595959"/>
                          </a:solidFill>
                          <a:latin typeface="GT Pressura"/>
                          <a:ea typeface="Helvetica Neue"/>
                          <a:cs typeface="GT Pressura"/>
                          <a:sym typeface="Helvetica Neue"/>
                        </a:rPr>
                        <a:t>4.7 million</a:t>
                      </a:r>
                      <a:r>
                        <a:rPr lang="en-US" sz="1400" b="1" kern="0" baseline="0" dirty="0">
                          <a:solidFill>
                            <a:srgbClr val="595959"/>
                          </a:solidFill>
                          <a:latin typeface="GT Pressura"/>
                          <a:ea typeface="Helvetica Neue"/>
                          <a:cs typeface="GT Pressura"/>
                          <a:sym typeface="Helvetica Neue"/>
                        </a:rPr>
                        <a:t> USD</a:t>
                      </a:r>
                      <a:endParaRPr lang="en-US" sz="1400" dirty="0"/>
                    </a:p>
                  </a:txBody>
                  <a:tcPr anchor="ctr">
                    <a:solidFill>
                      <a:srgbClr val="1C306B">
                        <a:alpha val="25000"/>
                      </a:srgbClr>
                    </a:solidFill>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0" dirty="0">
                          <a:solidFill>
                            <a:srgbClr val="595959"/>
                          </a:solidFill>
                          <a:latin typeface="GT Pressura"/>
                          <a:ea typeface="Helvetica Neue"/>
                          <a:cs typeface="GT Pressura"/>
                          <a:sym typeface="Helvetica Neue"/>
                        </a:rPr>
                        <a:t>Current market value</a:t>
                      </a:r>
                    </a:p>
                  </a:txBody>
                  <a:tcPr anchor="ctr">
                    <a:solidFill>
                      <a:srgbClr val="009097">
                        <a:alpha val="10000"/>
                      </a:srgbClr>
                    </a:solidFill>
                  </a:tcPr>
                </a:tc>
                <a:tc>
                  <a:txBody>
                    <a:bodyPr/>
                    <a:lstStyle/>
                    <a:p>
                      <a:r>
                        <a:rPr lang="en-US" sz="1400" b="1" kern="0" dirty="0">
                          <a:solidFill>
                            <a:srgbClr val="595959"/>
                          </a:solidFill>
                          <a:latin typeface="GT Pressura"/>
                          <a:ea typeface="Helvetica Neue"/>
                          <a:cs typeface="GT Pressura"/>
                          <a:sym typeface="Helvetica Neue"/>
                        </a:rPr>
                        <a:t>42.5 million USD</a:t>
                      </a:r>
                      <a:endParaRPr lang="en-US" sz="1400" dirty="0"/>
                    </a:p>
                  </a:txBody>
                  <a:tcPr anchor="ctr">
                    <a:solidFill>
                      <a:srgbClr val="009097">
                        <a:alpha val="25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0" dirty="0">
                          <a:solidFill>
                            <a:srgbClr val="595959"/>
                          </a:solidFill>
                          <a:latin typeface="GT Pressura"/>
                          <a:ea typeface="Helvetica Neue"/>
                          <a:cs typeface="GT Pressura"/>
                          <a:sym typeface="Helvetica Neue"/>
                        </a:rPr>
                        <a:t>Current market value</a:t>
                      </a:r>
                    </a:p>
                  </a:txBody>
                  <a:tcPr anchor="ctr">
                    <a:solidFill>
                      <a:srgbClr val="1C306B">
                        <a:alpha val="1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0" dirty="0">
                          <a:solidFill>
                            <a:srgbClr val="595959"/>
                          </a:solidFill>
                          <a:latin typeface="GT Pressura"/>
                          <a:ea typeface="Helvetica Neue"/>
                          <a:cs typeface="GT Pressura"/>
                          <a:sym typeface="Helvetica Neue"/>
                        </a:rPr>
                        <a:t>26.8 million USD</a:t>
                      </a:r>
                      <a:endParaRPr lang="en-US" sz="1400" dirty="0"/>
                    </a:p>
                  </a:txBody>
                  <a:tcPr anchor="ctr">
                    <a:solidFill>
                      <a:srgbClr val="1C306B">
                        <a:alpha val="25000"/>
                      </a:srgbClr>
                    </a:solidFill>
                  </a:tcPr>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0" dirty="0">
                          <a:solidFill>
                            <a:srgbClr val="595959"/>
                          </a:solidFill>
                          <a:latin typeface="GT Pressura"/>
                          <a:ea typeface="Helvetica Neue"/>
                          <a:cs typeface="GT Pressura"/>
                          <a:sym typeface="Helvetica Neue"/>
                        </a:rPr>
                        <a:t>Donors</a:t>
                      </a:r>
                    </a:p>
                  </a:txBody>
                  <a:tcPr anchor="ctr">
                    <a:solidFill>
                      <a:srgbClr val="009097">
                        <a:alpha val="10000"/>
                      </a:srgbClr>
                    </a:solidFill>
                  </a:tcPr>
                </a:tc>
                <a:tc>
                  <a:txBody>
                    <a:bodyPr/>
                    <a:lstStyle/>
                    <a:p>
                      <a:r>
                        <a:rPr lang="en-US" sz="1400" b="1" kern="0" dirty="0" err="1">
                          <a:solidFill>
                            <a:srgbClr val="595959"/>
                          </a:solidFill>
                          <a:latin typeface="GT Pressura"/>
                          <a:ea typeface="Helvetica Neue"/>
                          <a:cs typeface="GT Pressura"/>
                          <a:sym typeface="Helvetica Neue"/>
                        </a:rPr>
                        <a:t>KfW</a:t>
                      </a:r>
                      <a:r>
                        <a:rPr lang="en-US" sz="1400" b="1" kern="0" dirty="0">
                          <a:solidFill>
                            <a:srgbClr val="595959"/>
                          </a:solidFill>
                          <a:latin typeface="GT Pressura"/>
                          <a:ea typeface="Helvetica Neue"/>
                          <a:cs typeface="GT Pressura"/>
                          <a:sym typeface="Helvetica Neue"/>
                        </a:rPr>
                        <a:t>, TNC, GEF/WB,</a:t>
                      </a:r>
                      <a:br>
                        <a:rPr lang="en-US" sz="1400" b="1" kern="0" dirty="0">
                          <a:solidFill>
                            <a:srgbClr val="595959"/>
                          </a:solidFill>
                          <a:latin typeface="GT Pressura"/>
                          <a:ea typeface="Helvetica Neue"/>
                          <a:cs typeface="GT Pressura"/>
                          <a:sym typeface="Helvetica Neue"/>
                        </a:rPr>
                      </a:br>
                      <a:r>
                        <a:rPr lang="en-US" sz="1400" b="1" kern="0" dirty="0">
                          <a:solidFill>
                            <a:srgbClr val="595959"/>
                          </a:solidFill>
                          <a:latin typeface="GT Pressura"/>
                          <a:ea typeface="Helvetica Neue"/>
                          <a:cs typeface="GT Pressura"/>
                          <a:sym typeface="Helvetica Neue"/>
                        </a:rPr>
                        <a:t>GEF/UNDP</a:t>
                      </a:r>
                      <a:endParaRPr lang="en-US" sz="1400" dirty="0"/>
                    </a:p>
                  </a:txBody>
                  <a:tcPr anchor="ctr">
                    <a:solidFill>
                      <a:srgbClr val="009097">
                        <a:alpha val="25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0" dirty="0">
                          <a:solidFill>
                            <a:srgbClr val="595959"/>
                          </a:solidFill>
                          <a:latin typeface="GT Pressura"/>
                          <a:ea typeface="Helvetica Neue"/>
                          <a:cs typeface="GT Pressura"/>
                          <a:sym typeface="Helvetica Neue"/>
                        </a:rPr>
                        <a:t>Donors</a:t>
                      </a:r>
                    </a:p>
                  </a:txBody>
                  <a:tcPr anchor="ctr">
                    <a:solidFill>
                      <a:srgbClr val="1C306B">
                        <a:alpha val="1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0" dirty="0" err="1">
                          <a:solidFill>
                            <a:srgbClr val="595959"/>
                          </a:solidFill>
                          <a:latin typeface="GT Pressura"/>
                          <a:ea typeface="Helvetica Neue"/>
                          <a:cs typeface="GT Pressura"/>
                          <a:sym typeface="Helvetica Neue"/>
                        </a:rPr>
                        <a:t>KfW</a:t>
                      </a:r>
                      <a:endParaRPr lang="en-US" dirty="0"/>
                    </a:p>
                  </a:txBody>
                  <a:tcPr anchor="ctr">
                    <a:solidFill>
                      <a:srgbClr val="1C306B">
                        <a:alpha val="25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752835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5493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32925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28650" y="1825625"/>
            <a:ext cx="3867150" cy="4351338"/>
          </a:xfrm>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26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CDEBDC-E3F0-AD4C-BC81-82B54AED06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6858000"/>
          </a:xfrm>
          <a:prstGeom prst="rect">
            <a:avLst/>
          </a:prstGeom>
        </p:spPr>
      </p:pic>
      <p:sp>
        <p:nvSpPr>
          <p:cNvPr id="10" name="Freeform 9">
            <a:extLst>
              <a:ext uri="{FF2B5EF4-FFF2-40B4-BE49-F238E27FC236}">
                <a16:creationId xmlns:a16="http://schemas.microsoft.com/office/drawing/2014/main" id="{FDE26A9C-87EB-C345-A981-35BDBD0A1FD1}"/>
              </a:ext>
            </a:extLst>
          </p:cNvPr>
          <p:cNvSpPr/>
          <p:nvPr userDrawn="1"/>
        </p:nvSpPr>
        <p:spPr>
          <a:xfrm>
            <a:off x="0" y="1"/>
            <a:ext cx="9144000" cy="1382750"/>
          </a:xfrm>
          <a:custGeom>
            <a:avLst/>
            <a:gdLst>
              <a:gd name="connsiteX0" fmla="*/ 0 w 9144000"/>
              <a:gd name="connsiteY0" fmla="*/ 0 h 2134143"/>
              <a:gd name="connsiteX1" fmla="*/ 9144000 w 9144000"/>
              <a:gd name="connsiteY1" fmla="*/ 0 h 2134143"/>
              <a:gd name="connsiteX2" fmla="*/ 9144000 w 9144000"/>
              <a:gd name="connsiteY2" fmla="*/ 1184624 h 2134143"/>
              <a:gd name="connsiteX3" fmla="*/ 9126374 w 9144000"/>
              <a:gd name="connsiteY3" fmla="*/ 1197270 h 2134143"/>
              <a:gd name="connsiteX4" fmla="*/ 4572000 w 9144000"/>
              <a:gd name="connsiteY4" fmla="*/ 2134143 h 2134143"/>
              <a:gd name="connsiteX5" fmla="*/ 17626 w 9144000"/>
              <a:gd name="connsiteY5" fmla="*/ 1197270 h 2134143"/>
              <a:gd name="connsiteX6" fmla="*/ 0 w 9144000"/>
              <a:gd name="connsiteY6" fmla="*/ 1184624 h 213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134143">
                <a:moveTo>
                  <a:pt x="0" y="0"/>
                </a:moveTo>
                <a:lnTo>
                  <a:pt x="9144000" y="0"/>
                </a:lnTo>
                <a:lnTo>
                  <a:pt x="9144000" y="1184624"/>
                </a:lnTo>
                <a:lnTo>
                  <a:pt x="9126374" y="1197270"/>
                </a:lnTo>
                <a:cubicBezTo>
                  <a:pt x="8249279" y="1755314"/>
                  <a:pt x="6538639" y="2134143"/>
                  <a:pt x="4572000" y="2134143"/>
                </a:cubicBezTo>
                <a:cubicBezTo>
                  <a:pt x="2605361" y="2134143"/>
                  <a:pt x="894722" y="1755314"/>
                  <a:pt x="17626" y="1197270"/>
                </a:cubicBezTo>
                <a:lnTo>
                  <a:pt x="0" y="1184624"/>
                </a:lnTo>
                <a:close/>
              </a:path>
            </a:pathLst>
          </a:custGeom>
          <a:solidFill>
            <a:srgbClr val="FBD77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2130425"/>
            <a:ext cx="7772400" cy="1470025"/>
          </a:xfrm>
          <a:prstGeom prst="rect">
            <a:avLst/>
          </a:prstGeom>
          <a:effectLst>
            <a:outerShdw blurRad="50800" dist="38100" dir="2700000" algn="tl" rotWithShape="0">
              <a:prstClr val="black">
                <a:alpha val="40000"/>
              </a:prstClr>
            </a:outerShdw>
          </a:effectLst>
        </p:spPr>
        <p:txBody>
          <a:bodyPr/>
          <a:lstStyle>
            <a:lvl1pPr>
              <a:defRPr b="0" i="0">
                <a:solidFill>
                  <a:schemeClr val="bg1"/>
                </a:solidFill>
                <a:latin typeface="GT Pressura"/>
                <a:cs typeface="GT Pressura"/>
              </a:defRPr>
            </a:lvl1pPr>
          </a:lstStyle>
          <a:p>
            <a:r>
              <a:rPr lang="en-US" dirty="0"/>
              <a:t>Click to edit Master title style</a:t>
            </a:r>
          </a:p>
        </p:txBody>
      </p:sp>
      <p:sp>
        <p:nvSpPr>
          <p:cNvPr id="3" name="Subtitle 2"/>
          <p:cNvSpPr>
            <a:spLocks noGrp="1"/>
          </p:cNvSpPr>
          <p:nvPr>
            <p:ph type="subTitle" idx="1"/>
          </p:nvPr>
        </p:nvSpPr>
        <p:spPr>
          <a:xfrm>
            <a:off x="1371600" y="3631931"/>
            <a:ext cx="6400800" cy="1752600"/>
          </a:xfrm>
          <a:prstGeom prst="rect">
            <a:avLst/>
          </a:prstGeom>
        </p:spPr>
        <p:txBody>
          <a:bodyPr/>
          <a:lstStyle>
            <a:lvl1pPr marL="0" indent="0" algn="ctr">
              <a:buNone/>
              <a:defRPr sz="2800" b="0" i="0">
                <a:solidFill>
                  <a:srgbClr val="FFFFFF"/>
                </a:solidFill>
                <a:latin typeface="GT Pressura"/>
                <a:cs typeface="GT Pressur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a:extLst>
              <a:ext uri="{FF2B5EF4-FFF2-40B4-BE49-F238E27FC236}">
                <a16:creationId xmlns:a16="http://schemas.microsoft.com/office/drawing/2014/main" id="{C34DBE44-6936-1A4A-B4C9-247081812309}"/>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2988201" y="156630"/>
            <a:ext cx="1126600" cy="962844"/>
          </a:xfrm>
          <a:prstGeom prst="rect">
            <a:avLst/>
          </a:prstGeom>
        </p:spPr>
      </p:pic>
      <p:pic>
        <p:nvPicPr>
          <p:cNvPr id="11" name="Picture 10">
            <a:extLst>
              <a:ext uri="{FF2B5EF4-FFF2-40B4-BE49-F238E27FC236}">
                <a16:creationId xmlns:a16="http://schemas.microsoft.com/office/drawing/2014/main" id="{CAE3DE07-F776-1D41-8B17-90B6E455C9B4}"/>
              </a:ext>
            </a:extLst>
          </p:cNvPr>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4669420" y="108462"/>
            <a:ext cx="1631019" cy="10323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215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30478"/>
            <a:ext cx="8229600" cy="821951"/>
          </a:xfrm>
          <a:prstGeom prst="rect">
            <a:avLst/>
          </a:prstGeom>
        </p:spPr>
        <p:txBody>
          <a:bodyPr/>
          <a:lstStyle>
            <a:lvl1pPr algn="l">
              <a:defRPr sz="4000">
                <a:solidFill>
                  <a:srgbClr val="1C306B"/>
                </a:solidFill>
                <a:latin typeface="GT Pressura"/>
                <a:cs typeface="GT Pressura"/>
              </a:defRPr>
            </a:lvl1pPr>
          </a:lstStyle>
          <a:p>
            <a:r>
              <a:rPr lang="en-US" dirty="0"/>
              <a:t>Click to edit Master title style</a:t>
            </a:r>
          </a:p>
        </p:txBody>
      </p:sp>
      <p:sp>
        <p:nvSpPr>
          <p:cNvPr id="3" name="Content Placeholder 2"/>
          <p:cNvSpPr>
            <a:spLocks noGrp="1"/>
          </p:cNvSpPr>
          <p:nvPr>
            <p:ph idx="1"/>
          </p:nvPr>
        </p:nvSpPr>
        <p:spPr>
          <a:xfrm>
            <a:off x="457200" y="2251258"/>
            <a:ext cx="8229600" cy="3413108"/>
          </a:xfrm>
          <a:prstGeom prst="rect">
            <a:avLst/>
          </a:prstGeom>
        </p:spPr>
        <p:txBody>
          <a:bodyPr/>
          <a:lstStyle>
            <a:lvl1pPr>
              <a:defRPr b="0" i="0">
                <a:solidFill>
                  <a:srgbClr val="595959"/>
                </a:solidFill>
                <a:latin typeface="GT Pressura"/>
                <a:cs typeface="GT Pressura"/>
              </a:defRPr>
            </a:lvl1pPr>
            <a:lvl2pPr>
              <a:defRPr b="0" i="0">
                <a:solidFill>
                  <a:schemeClr val="tx1">
                    <a:lumMod val="65000"/>
                    <a:lumOff val="35000"/>
                  </a:schemeClr>
                </a:solidFill>
                <a:latin typeface="GT Pressura"/>
                <a:cs typeface="GT Pressura"/>
              </a:defRPr>
            </a:lvl2pPr>
            <a:lvl3pPr>
              <a:defRPr b="0" i="0">
                <a:solidFill>
                  <a:schemeClr val="tx1">
                    <a:lumMod val="65000"/>
                    <a:lumOff val="35000"/>
                  </a:schemeClr>
                </a:solidFill>
                <a:latin typeface="GT Pressura"/>
                <a:cs typeface="GT Pressura"/>
              </a:defRPr>
            </a:lvl3pPr>
            <a:lvl4pPr>
              <a:defRPr b="0" i="0">
                <a:solidFill>
                  <a:schemeClr val="tx1">
                    <a:lumMod val="65000"/>
                    <a:lumOff val="35000"/>
                  </a:schemeClr>
                </a:solidFill>
                <a:latin typeface="GT Pressura"/>
                <a:cs typeface="GT Pressura"/>
              </a:defRPr>
            </a:lvl4pPr>
            <a:lvl5pPr>
              <a:defRPr b="0" i="0">
                <a:solidFill>
                  <a:schemeClr val="tx1">
                    <a:lumMod val="65000"/>
                    <a:lumOff val="35000"/>
                  </a:schemeClr>
                </a:solidFill>
                <a:latin typeface="GT Pressura"/>
                <a:cs typeface="GT Pressur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Background_PPT_CBF_HeaderYell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914400"/>
          </a:xfrm>
          <a:prstGeom prst="rect">
            <a:avLst/>
          </a:prstGeom>
        </p:spPr>
      </p:pic>
    </p:spTree>
    <p:extLst>
      <p:ext uri="{BB962C8B-B14F-4D97-AF65-F5344CB8AC3E}">
        <p14:creationId xmlns:p14="http://schemas.microsoft.com/office/powerpoint/2010/main" val="3627128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een Section Divider">
    <p:spTree>
      <p:nvGrpSpPr>
        <p:cNvPr id="1" name=""/>
        <p:cNvGrpSpPr/>
        <p:nvPr/>
      </p:nvGrpSpPr>
      <p:grpSpPr>
        <a:xfrm>
          <a:off x="0" y="0"/>
          <a:ext cx="0" cy="0"/>
          <a:chOff x="0" y="0"/>
          <a:chExt cx="0" cy="0"/>
        </a:xfrm>
      </p:grpSpPr>
      <p:pic>
        <p:nvPicPr>
          <p:cNvPr id="4" name="Picture 3" descr="GreenTurtle_iStock-525803806_LowRes.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5"/>
          <p:cNvSpPr/>
          <p:nvPr userDrawn="1"/>
        </p:nvSpPr>
        <p:spPr>
          <a:xfrm>
            <a:off x="0" y="5165439"/>
            <a:ext cx="9144000" cy="1692561"/>
          </a:xfrm>
          <a:prstGeom prst="rect">
            <a:avLst/>
          </a:prstGeom>
          <a:solidFill>
            <a:srgbClr val="000000">
              <a:alpha val="60392"/>
            </a:srgb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1C306B"/>
              </a:solidFill>
            </a:endParaRPr>
          </a:p>
        </p:txBody>
      </p:sp>
      <p:sp>
        <p:nvSpPr>
          <p:cNvPr id="7" name="Title 1"/>
          <p:cNvSpPr>
            <a:spLocks noGrp="1"/>
          </p:cNvSpPr>
          <p:nvPr>
            <p:ph type="ctrTitle"/>
          </p:nvPr>
        </p:nvSpPr>
        <p:spPr>
          <a:xfrm>
            <a:off x="971921" y="5394495"/>
            <a:ext cx="8080276" cy="1470025"/>
          </a:xfrm>
          <a:prstGeom prst="rect">
            <a:avLst/>
          </a:prstGeom>
          <a:effectLst>
            <a:outerShdw blurRad="50800" dist="38100" dir="2700000" algn="tl" rotWithShape="0">
              <a:prstClr val="black">
                <a:alpha val="40000"/>
              </a:prstClr>
            </a:outerShdw>
          </a:effectLst>
        </p:spPr>
        <p:txBody>
          <a:bodyPr/>
          <a:lstStyle>
            <a:lvl1pPr>
              <a:defRPr b="0" i="0">
                <a:solidFill>
                  <a:schemeClr val="bg1"/>
                </a:solidFill>
                <a:latin typeface="GT Pressura"/>
                <a:cs typeface="GT Pressura"/>
              </a:defRPr>
            </a:lvl1pPr>
          </a:lstStyle>
          <a:p>
            <a:r>
              <a:rPr lang="en-US" dirty="0"/>
              <a:t>Click to edit Master title style</a:t>
            </a:r>
          </a:p>
        </p:txBody>
      </p:sp>
      <p:pic>
        <p:nvPicPr>
          <p:cNvPr id="8" name="Picture 7" descr="Background_PPT_CBF_HeaderGreen_Sid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143000" cy="6858000"/>
          </a:xfrm>
          <a:prstGeom prst="rect">
            <a:avLst/>
          </a:prstGeom>
        </p:spPr>
      </p:pic>
    </p:spTree>
    <p:extLst>
      <p:ext uri="{BB962C8B-B14F-4D97-AF65-F5344CB8AC3E}">
        <p14:creationId xmlns:p14="http://schemas.microsoft.com/office/powerpoint/2010/main" val="1497067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Green Section Divi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8794A4-D8E2-6842-BA39-C205AFAF07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5"/>
          <p:cNvSpPr/>
          <p:nvPr userDrawn="1"/>
        </p:nvSpPr>
        <p:spPr>
          <a:xfrm>
            <a:off x="0" y="5165439"/>
            <a:ext cx="9144000" cy="1692561"/>
          </a:xfrm>
          <a:prstGeom prst="rect">
            <a:avLst/>
          </a:prstGeom>
          <a:solidFill>
            <a:srgbClr val="000000">
              <a:alpha val="60392"/>
            </a:srgb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1C306B"/>
              </a:solidFill>
            </a:endParaRPr>
          </a:p>
        </p:txBody>
      </p:sp>
      <p:sp>
        <p:nvSpPr>
          <p:cNvPr id="7" name="Title 1"/>
          <p:cNvSpPr>
            <a:spLocks noGrp="1"/>
          </p:cNvSpPr>
          <p:nvPr>
            <p:ph type="ctrTitle"/>
          </p:nvPr>
        </p:nvSpPr>
        <p:spPr>
          <a:xfrm>
            <a:off x="971921" y="5394495"/>
            <a:ext cx="8080276" cy="1470025"/>
          </a:xfrm>
          <a:prstGeom prst="rect">
            <a:avLst/>
          </a:prstGeom>
          <a:effectLst>
            <a:outerShdw blurRad="50800" dist="38100" dir="2700000" algn="tl" rotWithShape="0">
              <a:prstClr val="black">
                <a:alpha val="40000"/>
              </a:prstClr>
            </a:outerShdw>
          </a:effectLst>
        </p:spPr>
        <p:txBody>
          <a:bodyPr/>
          <a:lstStyle>
            <a:lvl1pPr>
              <a:defRPr b="0" i="0">
                <a:solidFill>
                  <a:schemeClr val="bg1"/>
                </a:solidFill>
                <a:latin typeface="GT Pressura"/>
                <a:cs typeface="GT Pressura"/>
              </a:defRPr>
            </a:lvl1pPr>
          </a:lstStyle>
          <a:p>
            <a:r>
              <a:rPr lang="en-US" dirty="0"/>
              <a:t>Click to edit Master title style</a:t>
            </a:r>
          </a:p>
        </p:txBody>
      </p:sp>
      <p:pic>
        <p:nvPicPr>
          <p:cNvPr id="8" name="Picture 7" descr="Background_PPT_CBF_HeaderGreen_Sid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143000" cy="6858000"/>
          </a:xfrm>
          <a:prstGeom prst="rect">
            <a:avLst/>
          </a:prstGeom>
        </p:spPr>
      </p:pic>
    </p:spTree>
    <p:extLst>
      <p:ext uri="{BB962C8B-B14F-4D97-AF65-F5344CB8AC3E}">
        <p14:creationId xmlns:p14="http://schemas.microsoft.com/office/powerpoint/2010/main" val="3789691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en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427594"/>
            <a:ext cx="4038600" cy="4525963"/>
          </a:xfrm>
          <a:prstGeom prst="rect">
            <a:avLst/>
          </a:prstGeom>
        </p:spPr>
        <p:txBody>
          <a:bodyPr/>
          <a:lstStyle>
            <a:lvl1pPr>
              <a:defRPr sz="2800" b="0" i="0">
                <a:solidFill>
                  <a:srgbClr val="595959"/>
                </a:solidFill>
                <a:latin typeface="GT Pressura"/>
                <a:cs typeface="GT Pressura"/>
              </a:defRPr>
            </a:lvl1pPr>
            <a:lvl2pPr>
              <a:defRPr sz="2400" b="0" i="0">
                <a:solidFill>
                  <a:srgbClr val="595959"/>
                </a:solidFill>
                <a:latin typeface="GT Pressura"/>
                <a:cs typeface="GT Pressura"/>
              </a:defRPr>
            </a:lvl2pPr>
            <a:lvl3pPr>
              <a:defRPr sz="2000" b="0" i="0">
                <a:solidFill>
                  <a:srgbClr val="595959"/>
                </a:solidFill>
                <a:latin typeface="GT Pressura"/>
                <a:cs typeface="GT Pressura"/>
              </a:defRPr>
            </a:lvl3pPr>
            <a:lvl4pPr>
              <a:defRPr sz="1800" b="0" i="0">
                <a:solidFill>
                  <a:srgbClr val="595959"/>
                </a:solidFill>
                <a:latin typeface="GT Pressura"/>
                <a:cs typeface="GT Pressura"/>
              </a:defRPr>
            </a:lvl4pPr>
            <a:lvl5pPr>
              <a:defRPr sz="1800" b="0" i="0">
                <a:solidFill>
                  <a:srgbClr val="595959"/>
                </a:solidFill>
                <a:latin typeface="GT Pressura"/>
                <a:cs typeface="GT Pressur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427594"/>
            <a:ext cx="4038600" cy="4525963"/>
          </a:xfrm>
          <a:prstGeom prst="rect">
            <a:avLst/>
          </a:prstGeom>
        </p:spPr>
        <p:txBody>
          <a:bodyPr/>
          <a:lstStyle>
            <a:lvl1pPr>
              <a:defRPr sz="2800">
                <a:solidFill>
                  <a:srgbClr val="595959"/>
                </a:solidFill>
                <a:latin typeface="GT Pressura"/>
                <a:cs typeface="GT Pressura"/>
              </a:defRPr>
            </a:lvl1pPr>
            <a:lvl2pPr>
              <a:defRPr sz="2400">
                <a:solidFill>
                  <a:srgbClr val="595959"/>
                </a:solidFill>
                <a:latin typeface="GT Pressura"/>
                <a:cs typeface="GT Pressura"/>
              </a:defRPr>
            </a:lvl2pPr>
            <a:lvl3pPr>
              <a:defRPr sz="2000">
                <a:solidFill>
                  <a:srgbClr val="595959"/>
                </a:solidFill>
                <a:latin typeface="GT Pressura"/>
                <a:cs typeface="GT Pressura"/>
              </a:defRPr>
            </a:lvl3pPr>
            <a:lvl4pPr>
              <a:defRPr sz="1800">
                <a:solidFill>
                  <a:srgbClr val="595959"/>
                </a:solidFill>
                <a:latin typeface="GT Pressura"/>
                <a:cs typeface="GT Pressura"/>
              </a:defRPr>
            </a:lvl4pPr>
            <a:lvl5pPr>
              <a:defRPr sz="1800">
                <a:solidFill>
                  <a:srgbClr val="595959"/>
                </a:solidFill>
                <a:latin typeface="GT Pressura"/>
                <a:cs typeface="GT Pressur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457200" y="1230478"/>
            <a:ext cx="8229600" cy="821951"/>
          </a:xfrm>
          <a:prstGeom prst="rect">
            <a:avLst/>
          </a:prstGeom>
        </p:spPr>
        <p:txBody>
          <a:bodyPr/>
          <a:lstStyle>
            <a:lvl1pPr algn="l">
              <a:defRPr sz="4000">
                <a:solidFill>
                  <a:srgbClr val="168C39"/>
                </a:solidFill>
                <a:latin typeface="GT Pressura"/>
                <a:cs typeface="GT Pressura"/>
              </a:defRPr>
            </a:lvl1pPr>
          </a:lstStyle>
          <a:p>
            <a:r>
              <a:rPr lang="en-US" dirty="0"/>
              <a:t>Click to edit Master title style</a:t>
            </a:r>
          </a:p>
        </p:txBody>
      </p:sp>
      <p:pic>
        <p:nvPicPr>
          <p:cNvPr id="2" name="Picture 1" descr="Background_PPT_CBF_HeaderGree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914400"/>
          </a:xfrm>
          <a:prstGeom prst="rect">
            <a:avLst/>
          </a:prstGeom>
        </p:spPr>
      </p:pic>
    </p:spTree>
    <p:extLst>
      <p:ext uri="{BB962C8B-B14F-4D97-AF65-F5344CB8AC3E}">
        <p14:creationId xmlns:p14="http://schemas.microsoft.com/office/powerpoint/2010/main" val="3834641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en Title Only">
    <p:spTree>
      <p:nvGrpSpPr>
        <p:cNvPr id="1" name=""/>
        <p:cNvGrpSpPr/>
        <p:nvPr/>
      </p:nvGrpSpPr>
      <p:grpSpPr>
        <a:xfrm>
          <a:off x="0" y="0"/>
          <a:ext cx="0" cy="0"/>
          <a:chOff x="0" y="0"/>
          <a:chExt cx="0" cy="0"/>
        </a:xfrm>
      </p:grpSpPr>
      <p:sp>
        <p:nvSpPr>
          <p:cNvPr id="4" name="Title 1"/>
          <p:cNvSpPr>
            <a:spLocks noGrp="1"/>
          </p:cNvSpPr>
          <p:nvPr>
            <p:ph type="title"/>
          </p:nvPr>
        </p:nvSpPr>
        <p:spPr>
          <a:xfrm>
            <a:off x="457200" y="236332"/>
            <a:ext cx="8229600" cy="821951"/>
          </a:xfrm>
          <a:prstGeom prst="rect">
            <a:avLst/>
          </a:prstGeom>
        </p:spPr>
        <p:txBody>
          <a:bodyPr/>
          <a:lstStyle>
            <a:lvl1pPr algn="l">
              <a:defRPr sz="4000">
                <a:solidFill>
                  <a:srgbClr val="168C39"/>
                </a:solidFill>
                <a:latin typeface="GT Pressura"/>
                <a:cs typeface="GT Pressura"/>
              </a:defRPr>
            </a:lvl1pPr>
          </a:lstStyle>
          <a:p>
            <a:r>
              <a:rPr lang="en-US" dirty="0"/>
              <a:t>Click to edit Master title style</a:t>
            </a:r>
          </a:p>
        </p:txBody>
      </p:sp>
    </p:spTree>
    <p:extLst>
      <p:ext uri="{BB962C8B-B14F-4D97-AF65-F5344CB8AC3E}">
        <p14:creationId xmlns:p14="http://schemas.microsoft.com/office/powerpoint/2010/main" val="141659382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490244"/>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75" r:id="rId4"/>
    <p:sldLayoutId id="2147483650" r:id="rId5"/>
    <p:sldLayoutId id="2147483655" r:id="rId6"/>
    <p:sldLayoutId id="2147483676" r:id="rId7"/>
    <p:sldLayoutId id="2147483652" r:id="rId8"/>
    <p:sldLayoutId id="2147483654" r:id="rId9"/>
    <p:sldLayoutId id="2147483656" r:id="rId10"/>
    <p:sldLayoutId id="2147483657" r:id="rId11"/>
    <p:sldLayoutId id="2147483681" r:id="rId12"/>
    <p:sldLayoutId id="2147483677" r:id="rId13"/>
    <p:sldLayoutId id="2147483658" r:id="rId14"/>
    <p:sldLayoutId id="2147483659" r:id="rId15"/>
    <p:sldLayoutId id="2147483660" r:id="rId16"/>
    <p:sldLayoutId id="2147483661" r:id="rId17"/>
    <p:sldLayoutId id="2147483680" r:id="rId18"/>
    <p:sldLayoutId id="2147483662" r:id="rId19"/>
    <p:sldLayoutId id="2147483663" r:id="rId20"/>
    <p:sldLayoutId id="2147483664" r:id="rId21"/>
    <p:sldLayoutId id="2147483667" r:id="rId22"/>
    <p:sldLayoutId id="2147483678" r:id="rId23"/>
    <p:sldLayoutId id="2147483668" r:id="rId24"/>
    <p:sldLayoutId id="2147483669" r:id="rId25"/>
    <p:sldLayoutId id="2147483670" r:id="rId26"/>
    <p:sldLayoutId id="2147483665" r:id="rId27"/>
    <p:sldLayoutId id="2147483666" r:id="rId28"/>
    <p:sldLayoutId id="2147483671" r:id="rId29"/>
    <p:sldLayoutId id="2147483672" r:id="rId30"/>
    <p:sldLayoutId id="2147483679" r:id="rId31"/>
    <p:sldLayoutId id="2147483682" r:id="rId3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2.tiff"/><Relationship Id="rId7"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44.tiff"/><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mailto:ybatista@caribbeanbiodiversityfund.org" TargetMode="Externa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tiff"/><Relationship Id="rId2" Type="http://schemas.openxmlformats.org/officeDocument/2006/relationships/notesSlide" Target="../notesSlides/notesSlide2.xml"/><Relationship Id="rId16" Type="http://schemas.openxmlformats.org/officeDocument/2006/relationships/image" Target="../media/image44.tiff"/><Relationship Id="rId1" Type="http://schemas.openxmlformats.org/officeDocument/2006/relationships/slideLayout" Target="../slideLayouts/slideLayout1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tiff"/><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tiff"/></Relationships>
</file>

<file path=ppt/slides/_rels/slide4.xml.rels><?xml version="1.0" encoding="UTF-8" standalone="yes"?>
<Relationships xmlns="http://schemas.openxmlformats.org/package/2006/relationships"><Relationship Id="rId3" Type="http://schemas.openxmlformats.org/officeDocument/2006/relationships/hyperlink" Target="https://arcg.is/5uS5i" TargetMode="External"/><Relationship Id="rId2" Type="http://schemas.openxmlformats.org/officeDocument/2006/relationships/image" Target="../media/image46.tmp"/><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72361-B6D7-D647-9C31-FA5BBFA3324B}"/>
              </a:ext>
            </a:extLst>
          </p:cNvPr>
          <p:cNvSpPr>
            <a:spLocks noGrp="1"/>
          </p:cNvSpPr>
          <p:nvPr>
            <p:ph type="ctrTitle"/>
          </p:nvPr>
        </p:nvSpPr>
        <p:spPr>
          <a:xfrm>
            <a:off x="809689" y="5199389"/>
            <a:ext cx="8080276" cy="1752254"/>
          </a:xfrm>
        </p:spPr>
        <p:txBody>
          <a:bodyPr/>
          <a:lstStyle/>
          <a:p>
            <a:r>
              <a:rPr lang="en-US" b="1" dirty="0"/>
              <a:t>The Caribbean Sustainable Finance Architecture</a:t>
            </a:r>
            <a:br>
              <a:rPr lang="en-US" b="1" dirty="0"/>
            </a:br>
            <a:r>
              <a:rPr lang="en-US" sz="1400" b="1" dirty="0"/>
              <a:t>June 2</a:t>
            </a:r>
            <a:r>
              <a:rPr lang="en-US" sz="1400" b="1" baseline="30000" dirty="0"/>
              <a:t>nd</a:t>
            </a:r>
            <a:r>
              <a:rPr lang="en-US" sz="1400" b="1" dirty="0"/>
              <a:t>, 2020 Coral triangle Initiative Webinar</a:t>
            </a:r>
          </a:p>
        </p:txBody>
      </p:sp>
    </p:spTree>
    <p:extLst>
      <p:ext uri="{BB962C8B-B14F-4D97-AF65-F5344CB8AC3E}">
        <p14:creationId xmlns:p14="http://schemas.microsoft.com/office/powerpoint/2010/main" val="359559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728E64-FB1D-B748-BCCD-BAC28E2C8770}"/>
              </a:ext>
            </a:extLst>
          </p:cNvPr>
          <p:cNvSpPr>
            <a:spLocks noGrp="1"/>
          </p:cNvSpPr>
          <p:nvPr>
            <p:ph type="title"/>
          </p:nvPr>
        </p:nvSpPr>
        <p:spPr/>
        <p:txBody>
          <a:bodyPr/>
          <a:lstStyle/>
          <a:p>
            <a:r>
              <a:rPr lang="en-US" dirty="0"/>
              <a:t>CBF Match Requirement Policy</a:t>
            </a:r>
          </a:p>
        </p:txBody>
      </p:sp>
      <p:graphicFrame>
        <p:nvGraphicFramePr>
          <p:cNvPr id="40" name="Table 39">
            <a:extLst>
              <a:ext uri="{FF2B5EF4-FFF2-40B4-BE49-F238E27FC236}">
                <a16:creationId xmlns:a16="http://schemas.microsoft.com/office/drawing/2014/main" id="{6108B7B3-0DB4-E44A-8964-32BC876935E2}"/>
              </a:ext>
            </a:extLst>
          </p:cNvPr>
          <p:cNvGraphicFramePr>
            <a:graphicFrameLocks noGrp="1"/>
          </p:cNvGraphicFramePr>
          <p:nvPr/>
        </p:nvGraphicFramePr>
        <p:xfrm>
          <a:off x="1720876" y="1952637"/>
          <a:ext cx="5427056" cy="4774193"/>
        </p:xfrm>
        <a:graphic>
          <a:graphicData uri="http://schemas.openxmlformats.org/drawingml/2006/table">
            <a:tbl>
              <a:tblPr firstRow="1" bandRow="1">
                <a:tableStyleId>{FABFCF23-3B69-468F-B69F-88F6DE6A72F2}</a:tableStyleId>
              </a:tblPr>
              <a:tblGrid>
                <a:gridCol w="2713528">
                  <a:extLst>
                    <a:ext uri="{9D8B030D-6E8A-4147-A177-3AD203B41FA5}">
                      <a16:colId xmlns:a16="http://schemas.microsoft.com/office/drawing/2014/main" val="557508205"/>
                    </a:ext>
                  </a:extLst>
                </a:gridCol>
                <a:gridCol w="2713528">
                  <a:extLst>
                    <a:ext uri="{9D8B030D-6E8A-4147-A177-3AD203B41FA5}">
                      <a16:colId xmlns:a16="http://schemas.microsoft.com/office/drawing/2014/main" val="3218489325"/>
                    </a:ext>
                  </a:extLst>
                </a:gridCol>
              </a:tblGrid>
              <a:tr h="557715">
                <a:tc>
                  <a:txBody>
                    <a:bodyPr/>
                    <a:lstStyle/>
                    <a:p>
                      <a:pPr algn="ctr"/>
                      <a:r>
                        <a:rPr lang="en-US" dirty="0"/>
                        <a:t>CBF Payments</a:t>
                      </a:r>
                    </a:p>
                  </a:txBody>
                  <a:tcPr/>
                </a:tc>
                <a:tc>
                  <a:txBody>
                    <a:bodyPr/>
                    <a:lstStyle/>
                    <a:p>
                      <a:pPr algn="ctr"/>
                      <a:r>
                        <a:rPr lang="en-US" dirty="0"/>
                        <a:t>NCTF Match Requirement</a:t>
                      </a:r>
                    </a:p>
                  </a:txBody>
                  <a:tcPr/>
                </a:tc>
                <a:extLst>
                  <a:ext uri="{0D108BD9-81ED-4DB2-BD59-A6C34878D82A}">
                    <a16:rowId xmlns:a16="http://schemas.microsoft.com/office/drawing/2014/main" val="1268990715"/>
                  </a:ext>
                </a:extLst>
              </a:tr>
              <a:tr h="323121">
                <a:tc>
                  <a:txBody>
                    <a:bodyPr/>
                    <a:lstStyle/>
                    <a:p>
                      <a:pPr algn="ctr"/>
                      <a:r>
                        <a:rPr lang="en-US" dirty="0">
                          <a:solidFill>
                            <a:srgbClr val="009097"/>
                          </a:solidFill>
                        </a:rPr>
                        <a:t>Payment 1</a:t>
                      </a:r>
                    </a:p>
                  </a:txBody>
                  <a:tcPr/>
                </a:tc>
                <a:tc>
                  <a:txBody>
                    <a:bodyPr/>
                    <a:lstStyle/>
                    <a:p>
                      <a:pPr algn="ctr"/>
                      <a:r>
                        <a:rPr lang="en-US" dirty="0">
                          <a:solidFill>
                            <a:srgbClr val="009097"/>
                          </a:solidFill>
                        </a:rPr>
                        <a:t>0</a:t>
                      </a:r>
                    </a:p>
                  </a:txBody>
                  <a:tcPr/>
                </a:tc>
                <a:extLst>
                  <a:ext uri="{0D108BD9-81ED-4DB2-BD59-A6C34878D82A}">
                    <a16:rowId xmlns:a16="http://schemas.microsoft.com/office/drawing/2014/main" val="4037799284"/>
                  </a:ext>
                </a:extLst>
              </a:tr>
              <a:tr h="323121">
                <a:tc>
                  <a:txBody>
                    <a:bodyPr/>
                    <a:lstStyle/>
                    <a:p>
                      <a:pPr algn="ctr"/>
                      <a:endParaRPr lang="en-US" dirty="0">
                        <a:solidFill>
                          <a:srgbClr val="009097"/>
                        </a:solidFill>
                      </a:endParaRPr>
                    </a:p>
                  </a:txBody>
                  <a:tcPr/>
                </a:tc>
                <a:tc>
                  <a:txBody>
                    <a:bodyPr/>
                    <a:lstStyle/>
                    <a:p>
                      <a:pPr algn="ctr"/>
                      <a:endParaRPr lang="en-US" dirty="0">
                        <a:solidFill>
                          <a:srgbClr val="009097"/>
                        </a:solidFill>
                      </a:endParaRPr>
                    </a:p>
                  </a:txBody>
                  <a:tcPr/>
                </a:tc>
                <a:extLst>
                  <a:ext uri="{0D108BD9-81ED-4DB2-BD59-A6C34878D82A}">
                    <a16:rowId xmlns:a16="http://schemas.microsoft.com/office/drawing/2014/main" val="3383412759"/>
                  </a:ext>
                </a:extLst>
              </a:tr>
              <a:tr h="3231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009097"/>
                          </a:solidFill>
                        </a:rPr>
                        <a:t>Payment 2</a:t>
                      </a:r>
                    </a:p>
                  </a:txBody>
                  <a:tcPr/>
                </a:tc>
                <a:tc>
                  <a:txBody>
                    <a:bodyPr/>
                    <a:lstStyle/>
                    <a:p>
                      <a:pPr algn="ctr"/>
                      <a:r>
                        <a:rPr lang="en-US" dirty="0">
                          <a:solidFill>
                            <a:srgbClr val="009097"/>
                          </a:solidFill>
                        </a:rPr>
                        <a:t>0</a:t>
                      </a:r>
                    </a:p>
                  </a:txBody>
                  <a:tcPr/>
                </a:tc>
                <a:extLst>
                  <a:ext uri="{0D108BD9-81ED-4DB2-BD59-A6C34878D82A}">
                    <a16:rowId xmlns:a16="http://schemas.microsoft.com/office/drawing/2014/main" val="1454525459"/>
                  </a:ext>
                </a:extLst>
              </a:tr>
              <a:tr h="323121">
                <a:tc>
                  <a:txBody>
                    <a:bodyPr/>
                    <a:lstStyle/>
                    <a:p>
                      <a:endParaRPr lang="en-US" dirty="0"/>
                    </a:p>
                  </a:txBody>
                  <a:tcPr/>
                </a:tc>
                <a:tc>
                  <a:txBody>
                    <a:bodyPr/>
                    <a:lstStyle/>
                    <a:p>
                      <a:pPr algn="ctr"/>
                      <a:endParaRPr lang="en-US" dirty="0">
                        <a:solidFill>
                          <a:srgbClr val="009097"/>
                        </a:solidFill>
                      </a:endParaRPr>
                    </a:p>
                  </a:txBody>
                  <a:tcPr/>
                </a:tc>
                <a:extLst>
                  <a:ext uri="{0D108BD9-81ED-4DB2-BD59-A6C34878D82A}">
                    <a16:rowId xmlns:a16="http://schemas.microsoft.com/office/drawing/2014/main" val="3286001412"/>
                  </a:ext>
                </a:extLst>
              </a:tr>
              <a:tr h="323121">
                <a:tc>
                  <a:txBody>
                    <a:bodyPr/>
                    <a:lstStyle/>
                    <a:p>
                      <a:pPr algn="ctr"/>
                      <a:r>
                        <a:rPr lang="en-US" dirty="0">
                          <a:solidFill>
                            <a:srgbClr val="009097"/>
                          </a:solidFill>
                        </a:rPr>
                        <a:t>Payment 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009097"/>
                          </a:solidFill>
                        </a:rPr>
                        <a:t>25% of Payment 2</a:t>
                      </a:r>
                    </a:p>
                  </a:txBody>
                  <a:tcPr/>
                </a:tc>
                <a:extLst>
                  <a:ext uri="{0D108BD9-81ED-4DB2-BD59-A6C34878D82A}">
                    <a16:rowId xmlns:a16="http://schemas.microsoft.com/office/drawing/2014/main" val="2479648315"/>
                  </a:ext>
                </a:extLst>
              </a:tr>
              <a:tr h="323121">
                <a:tc>
                  <a:txBody>
                    <a:bodyPr/>
                    <a:lstStyle/>
                    <a:p>
                      <a:pPr algn="ctr"/>
                      <a:endParaRPr lang="en-US" dirty="0">
                        <a:solidFill>
                          <a:srgbClr val="009097"/>
                        </a:solidFill>
                      </a:endParaRPr>
                    </a:p>
                  </a:txBody>
                  <a:tcPr/>
                </a:tc>
                <a:tc>
                  <a:txBody>
                    <a:bodyPr/>
                    <a:lstStyle/>
                    <a:p>
                      <a:pPr algn="ctr"/>
                      <a:endParaRPr lang="en-US" dirty="0">
                        <a:solidFill>
                          <a:srgbClr val="009097"/>
                        </a:solidFill>
                      </a:endParaRPr>
                    </a:p>
                  </a:txBody>
                  <a:tcPr/>
                </a:tc>
                <a:extLst>
                  <a:ext uri="{0D108BD9-81ED-4DB2-BD59-A6C34878D82A}">
                    <a16:rowId xmlns:a16="http://schemas.microsoft.com/office/drawing/2014/main" val="253131361"/>
                  </a:ext>
                </a:extLst>
              </a:tr>
              <a:tr h="3231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009097"/>
                          </a:solidFill>
                        </a:rPr>
                        <a:t>Payment 4</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009097"/>
                          </a:solidFill>
                        </a:rPr>
                        <a:t>50% of Payment 3</a:t>
                      </a:r>
                    </a:p>
                  </a:txBody>
                  <a:tcPr/>
                </a:tc>
                <a:extLst>
                  <a:ext uri="{0D108BD9-81ED-4DB2-BD59-A6C34878D82A}">
                    <a16:rowId xmlns:a16="http://schemas.microsoft.com/office/drawing/2014/main" val="535738856"/>
                  </a:ext>
                </a:extLst>
              </a:tr>
              <a:tr h="3231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solidFill>
                          <a:srgbClr val="009097"/>
                        </a:solidFill>
                      </a:endParaRPr>
                    </a:p>
                  </a:txBody>
                  <a:tcPr/>
                </a:tc>
                <a:tc>
                  <a:txBody>
                    <a:bodyPr/>
                    <a:lstStyle/>
                    <a:p>
                      <a:pPr algn="ctr"/>
                      <a:endParaRPr lang="en-US" dirty="0">
                        <a:solidFill>
                          <a:srgbClr val="009097"/>
                        </a:solidFill>
                      </a:endParaRPr>
                    </a:p>
                  </a:txBody>
                  <a:tcPr/>
                </a:tc>
                <a:extLst>
                  <a:ext uri="{0D108BD9-81ED-4DB2-BD59-A6C34878D82A}">
                    <a16:rowId xmlns:a16="http://schemas.microsoft.com/office/drawing/2014/main" val="2658418672"/>
                  </a:ext>
                </a:extLst>
              </a:tr>
              <a:tr h="3231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009097"/>
                          </a:solidFill>
                        </a:rPr>
                        <a:t>Payment 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009097"/>
                          </a:solidFill>
                        </a:rPr>
                        <a:t>75% of Payment 4</a:t>
                      </a:r>
                    </a:p>
                  </a:txBody>
                  <a:tcPr/>
                </a:tc>
                <a:extLst>
                  <a:ext uri="{0D108BD9-81ED-4DB2-BD59-A6C34878D82A}">
                    <a16:rowId xmlns:a16="http://schemas.microsoft.com/office/drawing/2014/main" val="590485946"/>
                  </a:ext>
                </a:extLst>
              </a:tr>
              <a:tr h="3231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solidFill>
                          <a:srgbClr val="009097"/>
                        </a:solidFill>
                      </a:endParaRPr>
                    </a:p>
                  </a:txBody>
                  <a:tcPr/>
                </a:tc>
                <a:tc>
                  <a:txBody>
                    <a:bodyPr/>
                    <a:lstStyle/>
                    <a:p>
                      <a:pPr algn="ctr"/>
                      <a:endParaRPr lang="en-US" dirty="0">
                        <a:solidFill>
                          <a:srgbClr val="009097"/>
                        </a:solidFill>
                      </a:endParaRPr>
                    </a:p>
                  </a:txBody>
                  <a:tcPr/>
                </a:tc>
                <a:extLst>
                  <a:ext uri="{0D108BD9-81ED-4DB2-BD59-A6C34878D82A}">
                    <a16:rowId xmlns:a16="http://schemas.microsoft.com/office/drawing/2014/main" val="1459066898"/>
                  </a:ext>
                </a:extLst>
              </a:tr>
              <a:tr h="55887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009097"/>
                          </a:solidFill>
                        </a:rPr>
                        <a:t>Payment 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009097"/>
                          </a:solidFill>
                        </a:rPr>
                        <a:t>100% of Payment 5</a:t>
                      </a:r>
                    </a:p>
                  </a:txBody>
                  <a:tcPr/>
                </a:tc>
                <a:extLst>
                  <a:ext uri="{0D108BD9-81ED-4DB2-BD59-A6C34878D82A}">
                    <a16:rowId xmlns:a16="http://schemas.microsoft.com/office/drawing/2014/main" val="1994144434"/>
                  </a:ext>
                </a:extLst>
              </a:tr>
            </a:tbl>
          </a:graphicData>
        </a:graphic>
      </p:graphicFrame>
    </p:spTree>
    <p:extLst>
      <p:ext uri="{BB962C8B-B14F-4D97-AF65-F5344CB8AC3E}">
        <p14:creationId xmlns:p14="http://schemas.microsoft.com/office/powerpoint/2010/main" val="3035046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D53C-FBD3-6C42-B58E-6805FE229B2B}"/>
              </a:ext>
            </a:extLst>
          </p:cNvPr>
          <p:cNvSpPr>
            <a:spLocks noGrp="1"/>
          </p:cNvSpPr>
          <p:nvPr>
            <p:ph type="title"/>
          </p:nvPr>
        </p:nvSpPr>
        <p:spPr>
          <a:xfrm>
            <a:off x="457199" y="1127872"/>
            <a:ext cx="8229600" cy="821951"/>
          </a:xfrm>
        </p:spPr>
        <p:txBody>
          <a:bodyPr/>
          <a:lstStyle/>
          <a:p>
            <a:r>
              <a:rPr lang="en-US" sz="3600" dirty="0"/>
              <a:t>NCTFs Dashboard - 2015</a:t>
            </a:r>
          </a:p>
        </p:txBody>
      </p:sp>
      <p:graphicFrame>
        <p:nvGraphicFramePr>
          <p:cNvPr id="3" name="Content Placeholder 7">
            <a:extLst>
              <a:ext uri="{FF2B5EF4-FFF2-40B4-BE49-F238E27FC236}">
                <a16:creationId xmlns:a16="http://schemas.microsoft.com/office/drawing/2014/main" id="{76B3A04A-2A90-1A4B-A679-D21CD6D99C8C}"/>
              </a:ext>
            </a:extLst>
          </p:cNvPr>
          <p:cNvGraphicFramePr>
            <a:graphicFrameLocks/>
          </p:cNvGraphicFramePr>
          <p:nvPr/>
        </p:nvGraphicFramePr>
        <p:xfrm>
          <a:off x="221783" y="1949823"/>
          <a:ext cx="8700433" cy="4276547"/>
        </p:xfrm>
        <a:graphic>
          <a:graphicData uri="http://schemas.openxmlformats.org/drawingml/2006/table">
            <a:tbl>
              <a:tblPr/>
              <a:tblGrid>
                <a:gridCol w="810610">
                  <a:extLst>
                    <a:ext uri="{9D8B030D-6E8A-4147-A177-3AD203B41FA5}">
                      <a16:colId xmlns:a16="http://schemas.microsoft.com/office/drawing/2014/main" val="85526573"/>
                    </a:ext>
                  </a:extLst>
                </a:gridCol>
                <a:gridCol w="876647">
                  <a:extLst>
                    <a:ext uri="{9D8B030D-6E8A-4147-A177-3AD203B41FA5}">
                      <a16:colId xmlns:a16="http://schemas.microsoft.com/office/drawing/2014/main" val="3688714306"/>
                    </a:ext>
                  </a:extLst>
                </a:gridCol>
                <a:gridCol w="876647">
                  <a:extLst>
                    <a:ext uri="{9D8B030D-6E8A-4147-A177-3AD203B41FA5}">
                      <a16:colId xmlns:a16="http://schemas.microsoft.com/office/drawing/2014/main" val="3931441096"/>
                    </a:ext>
                  </a:extLst>
                </a:gridCol>
                <a:gridCol w="876647">
                  <a:extLst>
                    <a:ext uri="{9D8B030D-6E8A-4147-A177-3AD203B41FA5}">
                      <a16:colId xmlns:a16="http://schemas.microsoft.com/office/drawing/2014/main" val="544214650"/>
                    </a:ext>
                  </a:extLst>
                </a:gridCol>
                <a:gridCol w="876647">
                  <a:extLst>
                    <a:ext uri="{9D8B030D-6E8A-4147-A177-3AD203B41FA5}">
                      <a16:colId xmlns:a16="http://schemas.microsoft.com/office/drawing/2014/main" val="2039320102"/>
                    </a:ext>
                  </a:extLst>
                </a:gridCol>
                <a:gridCol w="876647">
                  <a:extLst>
                    <a:ext uri="{9D8B030D-6E8A-4147-A177-3AD203B41FA5}">
                      <a16:colId xmlns:a16="http://schemas.microsoft.com/office/drawing/2014/main" val="3498250475"/>
                    </a:ext>
                  </a:extLst>
                </a:gridCol>
                <a:gridCol w="876647">
                  <a:extLst>
                    <a:ext uri="{9D8B030D-6E8A-4147-A177-3AD203B41FA5}">
                      <a16:colId xmlns:a16="http://schemas.microsoft.com/office/drawing/2014/main" val="4145538696"/>
                    </a:ext>
                  </a:extLst>
                </a:gridCol>
                <a:gridCol w="876647">
                  <a:extLst>
                    <a:ext uri="{9D8B030D-6E8A-4147-A177-3AD203B41FA5}">
                      <a16:colId xmlns:a16="http://schemas.microsoft.com/office/drawing/2014/main" val="3699768540"/>
                    </a:ext>
                  </a:extLst>
                </a:gridCol>
                <a:gridCol w="876647">
                  <a:extLst>
                    <a:ext uri="{9D8B030D-6E8A-4147-A177-3AD203B41FA5}">
                      <a16:colId xmlns:a16="http://schemas.microsoft.com/office/drawing/2014/main" val="795053722"/>
                    </a:ext>
                  </a:extLst>
                </a:gridCol>
                <a:gridCol w="876647">
                  <a:extLst>
                    <a:ext uri="{9D8B030D-6E8A-4147-A177-3AD203B41FA5}">
                      <a16:colId xmlns:a16="http://schemas.microsoft.com/office/drawing/2014/main" val="1955424711"/>
                    </a:ext>
                  </a:extLst>
                </a:gridCol>
              </a:tblGrid>
              <a:tr h="862787">
                <a:tc>
                  <a:txBody>
                    <a:bodyPr/>
                    <a:lstStyle/>
                    <a:p>
                      <a:pPr algn="ctr" rtl="0" fontAlgn="ctr"/>
                      <a:r>
                        <a:rPr lang="en-JM" sz="1400" b="1" dirty="0">
                          <a:solidFill>
                            <a:srgbClr val="000000"/>
                          </a:solidFill>
                          <a:effectLst/>
                        </a:rPr>
                        <a:t> NCTFs Status</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JM" sz="1200" b="0" dirty="0">
                          <a:solidFill>
                            <a:srgbClr val="000000"/>
                          </a:solidFill>
                          <a:effectLst/>
                        </a:rPr>
                        <a:t>Legally Established</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JM" sz="1200" b="0" dirty="0">
                          <a:solidFill>
                            <a:srgbClr val="000000"/>
                          </a:solidFill>
                          <a:effectLst/>
                        </a:rPr>
                        <a:t>Functional Board</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JM" sz="1200" b="0" dirty="0">
                          <a:solidFill>
                            <a:srgbClr val="000000"/>
                          </a:solidFill>
                          <a:effectLst/>
                        </a:rPr>
                        <a:t>Pre-Financing Agreement</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JM" sz="1200" b="0" dirty="0">
                          <a:solidFill>
                            <a:srgbClr val="000000"/>
                          </a:solidFill>
                          <a:effectLst/>
                        </a:rPr>
                        <a:t>By-laws </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JM" sz="1200" b="0" dirty="0">
                          <a:solidFill>
                            <a:srgbClr val="000000"/>
                          </a:solidFill>
                          <a:effectLst/>
                        </a:rPr>
                        <a:t>OM (Board Approved)</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JM" sz="1200" b="0" dirty="0">
                          <a:solidFill>
                            <a:srgbClr val="000000"/>
                          </a:solidFill>
                          <a:effectLst/>
                        </a:rPr>
                        <a:t>Staff Hiring</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JM" sz="1200" b="0" dirty="0">
                          <a:solidFill>
                            <a:srgbClr val="000000"/>
                          </a:solidFill>
                          <a:effectLst/>
                        </a:rPr>
                        <a:t>CBF Eligibility Request</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JM" sz="1200" b="0" dirty="0">
                          <a:solidFill>
                            <a:srgbClr val="000000"/>
                          </a:solidFill>
                          <a:effectLst/>
                        </a:rPr>
                        <a:t>Partnership Agreement Negotiations </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JM" sz="1200" b="0" dirty="0">
                          <a:solidFill>
                            <a:srgbClr val="000000"/>
                          </a:solidFill>
                          <a:effectLst/>
                        </a:rPr>
                        <a:t>First CBF Payment</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10749659"/>
                  </a:ext>
                </a:extLst>
              </a:tr>
              <a:tr h="426720">
                <a:tc>
                  <a:txBody>
                    <a:bodyPr/>
                    <a:lstStyle/>
                    <a:p>
                      <a:pPr algn="ctr" rtl="0" fontAlgn="ctr"/>
                      <a:r>
                        <a:rPr lang="en-JM" sz="1400" b="0" dirty="0">
                          <a:solidFill>
                            <a:srgbClr val="000000"/>
                          </a:solidFill>
                          <a:effectLst/>
                        </a:rPr>
                        <a:t>MEPA Trust</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7CA63"/>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7CA63"/>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extLst>
                  <a:ext uri="{0D108BD9-81ED-4DB2-BD59-A6C34878D82A}">
                    <a16:rowId xmlns:a16="http://schemas.microsoft.com/office/drawing/2014/main" val="1210996493"/>
                  </a:ext>
                </a:extLst>
              </a:tr>
              <a:tr h="426720">
                <a:tc>
                  <a:txBody>
                    <a:bodyPr/>
                    <a:lstStyle/>
                    <a:p>
                      <a:pPr algn="ctr" rtl="0" fontAlgn="ctr"/>
                      <a:r>
                        <a:rPr lang="en-JM" sz="1400" b="0" dirty="0">
                          <a:solidFill>
                            <a:srgbClr val="000000"/>
                          </a:solidFill>
                          <a:effectLst/>
                        </a:rPr>
                        <a:t>BPAF</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extLst>
                  <a:ext uri="{0D108BD9-81ED-4DB2-BD59-A6C34878D82A}">
                    <a16:rowId xmlns:a16="http://schemas.microsoft.com/office/drawing/2014/main" val="1241012600"/>
                  </a:ext>
                </a:extLst>
              </a:tr>
              <a:tr h="426720">
                <a:tc>
                  <a:txBody>
                    <a:bodyPr/>
                    <a:lstStyle/>
                    <a:p>
                      <a:pPr algn="ctr" rtl="0" fontAlgn="ctr"/>
                      <a:r>
                        <a:rPr lang="en-JM" sz="1400" b="0" dirty="0" err="1">
                          <a:solidFill>
                            <a:srgbClr val="000000"/>
                          </a:solidFill>
                          <a:effectLst/>
                        </a:rPr>
                        <a:t>Fondo</a:t>
                      </a:r>
                      <a:r>
                        <a:rPr lang="en-JM" sz="1400" b="0" dirty="0">
                          <a:solidFill>
                            <a:srgbClr val="000000"/>
                          </a:solidFill>
                          <a:effectLst/>
                        </a:rPr>
                        <a:t> MARENA</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algn="ctr" rtl="0" fontAlgn="ctr"/>
                      <a:r>
                        <a:rPr lang="en-JM" sz="1100" b="0" dirty="0">
                          <a:solidFill>
                            <a:srgbClr val="000000"/>
                          </a:solidFill>
                          <a:effectLst/>
                        </a:rPr>
                        <a:t>Not </a:t>
                      </a:r>
                      <a:br>
                        <a:rPr lang="en-JM" sz="1100" b="0" dirty="0">
                          <a:solidFill>
                            <a:srgbClr val="000000"/>
                          </a:solidFill>
                          <a:effectLst/>
                        </a:rPr>
                      </a:br>
                      <a:r>
                        <a:rPr lang="en-JM" sz="1100" b="0" dirty="0">
                          <a:solidFill>
                            <a:srgbClr val="000000"/>
                          </a:solidFill>
                          <a:effectLst/>
                        </a:rPr>
                        <a:t>applicable</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extLst>
                  <a:ext uri="{0D108BD9-81ED-4DB2-BD59-A6C34878D82A}">
                    <a16:rowId xmlns:a16="http://schemas.microsoft.com/office/drawing/2014/main" val="3585668078"/>
                  </a:ext>
                </a:extLst>
              </a:tr>
              <a:tr h="426720">
                <a:tc>
                  <a:txBody>
                    <a:bodyPr/>
                    <a:lstStyle/>
                    <a:p>
                      <a:pPr algn="ctr" rtl="0" fontAlgn="ctr"/>
                      <a:r>
                        <a:rPr lang="en-JM" sz="1400" b="0" dirty="0">
                          <a:solidFill>
                            <a:srgbClr val="000000"/>
                          </a:solidFill>
                          <a:effectLst/>
                        </a:rPr>
                        <a:t>GSDTF</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7CA63"/>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7CA63"/>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algn="ctr" rtl="0" fontAlgn="ctr"/>
                      <a:endParaRPr lang="en-JM" sz="11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extLst>
                  <a:ext uri="{0D108BD9-81ED-4DB2-BD59-A6C34878D82A}">
                    <a16:rowId xmlns:a16="http://schemas.microsoft.com/office/drawing/2014/main" val="121977707"/>
                  </a:ext>
                </a:extLst>
              </a:tr>
              <a:tr h="426720">
                <a:tc>
                  <a:txBody>
                    <a:bodyPr/>
                    <a:lstStyle/>
                    <a:p>
                      <a:pPr algn="ctr" rtl="0" fontAlgn="ctr"/>
                      <a:r>
                        <a:rPr lang="en-JM" sz="1400" b="0" dirty="0">
                          <a:solidFill>
                            <a:srgbClr val="000000"/>
                          </a:solidFill>
                          <a:effectLst/>
                        </a:rPr>
                        <a:t>NCTFJ</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7CA63"/>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7CA63"/>
                    </a:solidFill>
                  </a:tcPr>
                </a:tc>
                <a:tc>
                  <a:txBody>
                    <a:bodyPr/>
                    <a:lstStyle/>
                    <a:p>
                      <a:pPr rtl="0" fontAlgn="ctr"/>
                      <a:endParaRPr lang="en-JM" sz="1400" b="0" kern="1200" dirty="0">
                        <a:solidFill>
                          <a:schemeClr val="tx1"/>
                        </a:solidFill>
                        <a:effectLst/>
                        <a:latin typeface="+mn-lt"/>
                        <a:ea typeface="+mn-ea"/>
                        <a:cs typeface="+mn-cs"/>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algn="ctr" rtl="0" fontAlgn="ctr"/>
                      <a:endParaRPr lang="en-JM" sz="1400" b="0" kern="1200" dirty="0">
                        <a:solidFill>
                          <a:srgbClr val="000000"/>
                        </a:solidFill>
                        <a:effectLst/>
                        <a:latin typeface="+mn-lt"/>
                        <a:ea typeface="+mn-ea"/>
                        <a:cs typeface="+mn-cs"/>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extLst>
                  <a:ext uri="{0D108BD9-81ED-4DB2-BD59-A6C34878D82A}">
                    <a16:rowId xmlns:a16="http://schemas.microsoft.com/office/drawing/2014/main" val="865832824"/>
                  </a:ext>
                </a:extLst>
              </a:tr>
              <a:tr h="426720">
                <a:tc>
                  <a:txBody>
                    <a:bodyPr/>
                    <a:lstStyle/>
                    <a:p>
                      <a:pPr algn="ctr" rtl="0" fontAlgn="ctr"/>
                      <a:r>
                        <a:rPr lang="en-JM" sz="1400" b="0" dirty="0">
                          <a:solidFill>
                            <a:srgbClr val="000000"/>
                          </a:solidFill>
                          <a:effectLst/>
                        </a:rPr>
                        <a:t>SCNCF</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7CA63"/>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7CA63"/>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7CA63"/>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kern="1200" dirty="0">
                        <a:solidFill>
                          <a:schemeClr val="tx1"/>
                        </a:solidFill>
                        <a:effectLst/>
                        <a:latin typeface="+mn-lt"/>
                        <a:ea typeface="+mn-ea"/>
                        <a:cs typeface="+mn-cs"/>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extLst>
                  <a:ext uri="{0D108BD9-81ED-4DB2-BD59-A6C34878D82A}">
                    <a16:rowId xmlns:a16="http://schemas.microsoft.com/office/drawing/2014/main" val="3189006522"/>
                  </a:ext>
                </a:extLst>
              </a:tr>
              <a:tr h="426720">
                <a:tc>
                  <a:txBody>
                    <a:bodyPr/>
                    <a:lstStyle/>
                    <a:p>
                      <a:pPr algn="ctr" rtl="0" fontAlgn="ctr"/>
                      <a:r>
                        <a:rPr lang="en-JM" sz="1400" b="0" dirty="0">
                          <a:solidFill>
                            <a:srgbClr val="000000"/>
                          </a:solidFill>
                          <a:effectLst/>
                        </a:rPr>
                        <a:t>SLUNCF</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7CA63"/>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7CA63"/>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7CA63"/>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extLst>
                  <a:ext uri="{0D108BD9-81ED-4DB2-BD59-A6C34878D82A}">
                    <a16:rowId xmlns:a16="http://schemas.microsoft.com/office/drawing/2014/main" val="650215442"/>
                  </a:ext>
                </a:extLst>
              </a:tr>
              <a:tr h="426720">
                <a:tc>
                  <a:txBody>
                    <a:bodyPr/>
                    <a:lstStyle/>
                    <a:p>
                      <a:pPr algn="ctr" rtl="0" fontAlgn="ctr"/>
                      <a:r>
                        <a:rPr lang="en-JM" sz="1400" b="0" dirty="0">
                          <a:solidFill>
                            <a:srgbClr val="000000"/>
                          </a:solidFill>
                          <a:effectLst/>
                        </a:rPr>
                        <a:t>SVGCF</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7CA63"/>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7CA63"/>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7CA63"/>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extLst>
                  <a:ext uri="{0D108BD9-81ED-4DB2-BD59-A6C34878D82A}">
                    <a16:rowId xmlns:a16="http://schemas.microsoft.com/office/drawing/2014/main" val="2234880943"/>
                  </a:ext>
                </a:extLst>
              </a:tr>
            </a:tbl>
          </a:graphicData>
        </a:graphic>
      </p:graphicFrame>
      <p:sp>
        <p:nvSpPr>
          <p:cNvPr id="5" name="Rectangle 4">
            <a:extLst>
              <a:ext uri="{FF2B5EF4-FFF2-40B4-BE49-F238E27FC236}">
                <a16:creationId xmlns:a16="http://schemas.microsoft.com/office/drawing/2014/main" id="{7222D946-7ABC-924D-8702-5F4530E8B6C2}"/>
              </a:ext>
            </a:extLst>
          </p:cNvPr>
          <p:cNvSpPr>
            <a:spLocks/>
          </p:cNvSpPr>
          <p:nvPr/>
        </p:nvSpPr>
        <p:spPr>
          <a:xfrm>
            <a:off x="1898650" y="6506322"/>
            <a:ext cx="108000" cy="108000"/>
          </a:xfrm>
          <a:prstGeom prst="rect">
            <a:avLst/>
          </a:prstGeom>
          <a:solidFill>
            <a:srgbClr val="54A7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6" name="TextBox 11">
            <a:extLst>
              <a:ext uri="{FF2B5EF4-FFF2-40B4-BE49-F238E27FC236}">
                <a16:creationId xmlns:a16="http://schemas.microsoft.com/office/drawing/2014/main" id="{536A68CC-B49E-874A-A8D6-5B125652F1DD}"/>
              </a:ext>
            </a:extLst>
          </p:cNvPr>
          <p:cNvSpPr txBox="1">
            <a:spLocks noChangeArrowheads="1"/>
          </p:cNvSpPr>
          <p:nvPr/>
        </p:nvSpPr>
        <p:spPr bwMode="auto">
          <a:xfrm>
            <a:off x="1970087" y="6412660"/>
            <a:ext cx="1049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dirty="0">
                <a:solidFill>
                  <a:srgbClr val="404040"/>
                </a:solidFill>
              </a:rPr>
              <a:t>Complete</a:t>
            </a:r>
          </a:p>
        </p:txBody>
      </p:sp>
      <p:sp>
        <p:nvSpPr>
          <p:cNvPr id="7" name="Rectangle 6">
            <a:extLst>
              <a:ext uri="{FF2B5EF4-FFF2-40B4-BE49-F238E27FC236}">
                <a16:creationId xmlns:a16="http://schemas.microsoft.com/office/drawing/2014/main" id="{65205979-1C85-FE41-B6D7-8133A36EC9D2}"/>
              </a:ext>
            </a:extLst>
          </p:cNvPr>
          <p:cNvSpPr>
            <a:spLocks/>
          </p:cNvSpPr>
          <p:nvPr/>
        </p:nvSpPr>
        <p:spPr>
          <a:xfrm>
            <a:off x="3122612" y="6506322"/>
            <a:ext cx="108000" cy="108000"/>
          </a:xfrm>
          <a:prstGeom prst="rect">
            <a:avLst/>
          </a:prstGeom>
          <a:solidFill>
            <a:srgbClr val="F6C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8" name="TextBox 13">
            <a:extLst>
              <a:ext uri="{FF2B5EF4-FFF2-40B4-BE49-F238E27FC236}">
                <a16:creationId xmlns:a16="http://schemas.microsoft.com/office/drawing/2014/main" id="{42D1FEE1-0C17-7A41-9519-15CADAC3A2EE}"/>
              </a:ext>
            </a:extLst>
          </p:cNvPr>
          <p:cNvSpPr txBox="1">
            <a:spLocks noChangeArrowheads="1"/>
          </p:cNvSpPr>
          <p:nvPr/>
        </p:nvSpPr>
        <p:spPr bwMode="auto">
          <a:xfrm>
            <a:off x="3179762" y="6412660"/>
            <a:ext cx="1049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solidFill>
                  <a:srgbClr val="404040"/>
                </a:solidFill>
              </a:rPr>
              <a:t>In progress</a:t>
            </a:r>
          </a:p>
        </p:txBody>
      </p:sp>
      <p:sp>
        <p:nvSpPr>
          <p:cNvPr id="9" name="Rectangle 8">
            <a:extLst>
              <a:ext uri="{FF2B5EF4-FFF2-40B4-BE49-F238E27FC236}">
                <a16:creationId xmlns:a16="http://schemas.microsoft.com/office/drawing/2014/main" id="{4CBAA3B7-B53E-DA46-A828-F3AEAA5F595A}"/>
              </a:ext>
            </a:extLst>
          </p:cNvPr>
          <p:cNvSpPr>
            <a:spLocks/>
          </p:cNvSpPr>
          <p:nvPr/>
        </p:nvSpPr>
        <p:spPr>
          <a:xfrm>
            <a:off x="4391025" y="6509497"/>
            <a:ext cx="108000" cy="108000"/>
          </a:xfrm>
          <a:prstGeom prst="rect">
            <a:avLst/>
          </a:prstGeom>
          <a:solidFill>
            <a:srgbClr val="B52E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10" name="TextBox 15">
            <a:extLst>
              <a:ext uri="{FF2B5EF4-FFF2-40B4-BE49-F238E27FC236}">
                <a16:creationId xmlns:a16="http://schemas.microsoft.com/office/drawing/2014/main" id="{E0C53194-5BDA-7D42-974D-020AF01F251B}"/>
              </a:ext>
            </a:extLst>
          </p:cNvPr>
          <p:cNvSpPr txBox="1">
            <a:spLocks noChangeArrowheads="1"/>
          </p:cNvSpPr>
          <p:nvPr/>
        </p:nvSpPr>
        <p:spPr bwMode="auto">
          <a:xfrm>
            <a:off x="4462462" y="6415835"/>
            <a:ext cx="1643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solidFill>
                  <a:srgbClr val="404040"/>
                </a:solidFill>
              </a:rPr>
              <a:t>Not initiated yet</a:t>
            </a:r>
          </a:p>
        </p:txBody>
      </p:sp>
      <p:sp>
        <p:nvSpPr>
          <p:cNvPr id="11" name="Rectangle 10">
            <a:extLst>
              <a:ext uri="{FF2B5EF4-FFF2-40B4-BE49-F238E27FC236}">
                <a16:creationId xmlns:a16="http://schemas.microsoft.com/office/drawing/2014/main" id="{D4802121-A39E-9D4C-A8A5-9AD3AF96AC1F}"/>
              </a:ext>
            </a:extLst>
          </p:cNvPr>
          <p:cNvSpPr>
            <a:spLocks/>
          </p:cNvSpPr>
          <p:nvPr/>
        </p:nvSpPr>
        <p:spPr>
          <a:xfrm>
            <a:off x="5935662" y="6506322"/>
            <a:ext cx="108000" cy="10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12" name="TextBox 17">
            <a:extLst>
              <a:ext uri="{FF2B5EF4-FFF2-40B4-BE49-F238E27FC236}">
                <a16:creationId xmlns:a16="http://schemas.microsoft.com/office/drawing/2014/main" id="{3C143C4F-236E-214A-A696-050A98530453}"/>
              </a:ext>
            </a:extLst>
          </p:cNvPr>
          <p:cNvSpPr txBox="1">
            <a:spLocks noChangeArrowheads="1"/>
          </p:cNvSpPr>
          <p:nvPr/>
        </p:nvSpPr>
        <p:spPr bwMode="auto">
          <a:xfrm>
            <a:off x="6007100" y="6412660"/>
            <a:ext cx="3136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solidFill>
                  <a:srgbClr val="404040"/>
                </a:solidFill>
              </a:rPr>
              <a:t>N/A at the moment</a:t>
            </a:r>
          </a:p>
        </p:txBody>
      </p:sp>
    </p:spTree>
    <p:extLst>
      <p:ext uri="{BB962C8B-B14F-4D97-AF65-F5344CB8AC3E}">
        <p14:creationId xmlns:p14="http://schemas.microsoft.com/office/powerpoint/2010/main" val="1854171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D53C-FBD3-6C42-B58E-6805FE229B2B}"/>
              </a:ext>
            </a:extLst>
          </p:cNvPr>
          <p:cNvSpPr>
            <a:spLocks noGrp="1"/>
          </p:cNvSpPr>
          <p:nvPr>
            <p:ph type="title"/>
          </p:nvPr>
        </p:nvSpPr>
        <p:spPr>
          <a:xfrm>
            <a:off x="457199" y="1127872"/>
            <a:ext cx="8229600" cy="821951"/>
          </a:xfrm>
        </p:spPr>
        <p:txBody>
          <a:bodyPr/>
          <a:lstStyle/>
          <a:p>
            <a:r>
              <a:rPr lang="en-US" sz="3600" dirty="0"/>
              <a:t>NCTFs Dashboard – Jan. 2020</a:t>
            </a:r>
          </a:p>
        </p:txBody>
      </p:sp>
      <p:graphicFrame>
        <p:nvGraphicFramePr>
          <p:cNvPr id="3" name="Content Placeholder 7">
            <a:extLst>
              <a:ext uri="{FF2B5EF4-FFF2-40B4-BE49-F238E27FC236}">
                <a16:creationId xmlns:a16="http://schemas.microsoft.com/office/drawing/2014/main" id="{76B3A04A-2A90-1A4B-A679-D21CD6D99C8C}"/>
              </a:ext>
            </a:extLst>
          </p:cNvPr>
          <p:cNvGraphicFramePr>
            <a:graphicFrameLocks/>
          </p:cNvGraphicFramePr>
          <p:nvPr>
            <p:extLst>
              <p:ext uri="{D42A27DB-BD31-4B8C-83A1-F6EECF244321}">
                <p14:modId xmlns:p14="http://schemas.microsoft.com/office/powerpoint/2010/main" val="2935481900"/>
              </p:ext>
            </p:extLst>
          </p:nvPr>
        </p:nvGraphicFramePr>
        <p:xfrm>
          <a:off x="221783" y="1949823"/>
          <a:ext cx="8700433" cy="4276547"/>
        </p:xfrm>
        <a:graphic>
          <a:graphicData uri="http://schemas.openxmlformats.org/drawingml/2006/table">
            <a:tbl>
              <a:tblPr/>
              <a:tblGrid>
                <a:gridCol w="810610">
                  <a:extLst>
                    <a:ext uri="{9D8B030D-6E8A-4147-A177-3AD203B41FA5}">
                      <a16:colId xmlns:a16="http://schemas.microsoft.com/office/drawing/2014/main" val="85526573"/>
                    </a:ext>
                  </a:extLst>
                </a:gridCol>
                <a:gridCol w="876647">
                  <a:extLst>
                    <a:ext uri="{9D8B030D-6E8A-4147-A177-3AD203B41FA5}">
                      <a16:colId xmlns:a16="http://schemas.microsoft.com/office/drawing/2014/main" val="3688714306"/>
                    </a:ext>
                  </a:extLst>
                </a:gridCol>
                <a:gridCol w="876647">
                  <a:extLst>
                    <a:ext uri="{9D8B030D-6E8A-4147-A177-3AD203B41FA5}">
                      <a16:colId xmlns:a16="http://schemas.microsoft.com/office/drawing/2014/main" val="3931441096"/>
                    </a:ext>
                  </a:extLst>
                </a:gridCol>
                <a:gridCol w="894773">
                  <a:extLst>
                    <a:ext uri="{9D8B030D-6E8A-4147-A177-3AD203B41FA5}">
                      <a16:colId xmlns:a16="http://schemas.microsoft.com/office/drawing/2014/main" val="544214650"/>
                    </a:ext>
                  </a:extLst>
                </a:gridCol>
                <a:gridCol w="858521">
                  <a:extLst>
                    <a:ext uri="{9D8B030D-6E8A-4147-A177-3AD203B41FA5}">
                      <a16:colId xmlns:a16="http://schemas.microsoft.com/office/drawing/2014/main" val="2039320102"/>
                    </a:ext>
                  </a:extLst>
                </a:gridCol>
                <a:gridCol w="876647">
                  <a:extLst>
                    <a:ext uri="{9D8B030D-6E8A-4147-A177-3AD203B41FA5}">
                      <a16:colId xmlns:a16="http://schemas.microsoft.com/office/drawing/2014/main" val="3498250475"/>
                    </a:ext>
                  </a:extLst>
                </a:gridCol>
                <a:gridCol w="876647">
                  <a:extLst>
                    <a:ext uri="{9D8B030D-6E8A-4147-A177-3AD203B41FA5}">
                      <a16:colId xmlns:a16="http://schemas.microsoft.com/office/drawing/2014/main" val="4145538696"/>
                    </a:ext>
                  </a:extLst>
                </a:gridCol>
                <a:gridCol w="876647">
                  <a:extLst>
                    <a:ext uri="{9D8B030D-6E8A-4147-A177-3AD203B41FA5}">
                      <a16:colId xmlns:a16="http://schemas.microsoft.com/office/drawing/2014/main" val="3699768540"/>
                    </a:ext>
                  </a:extLst>
                </a:gridCol>
                <a:gridCol w="876647">
                  <a:extLst>
                    <a:ext uri="{9D8B030D-6E8A-4147-A177-3AD203B41FA5}">
                      <a16:colId xmlns:a16="http://schemas.microsoft.com/office/drawing/2014/main" val="795053722"/>
                    </a:ext>
                  </a:extLst>
                </a:gridCol>
                <a:gridCol w="876647">
                  <a:extLst>
                    <a:ext uri="{9D8B030D-6E8A-4147-A177-3AD203B41FA5}">
                      <a16:colId xmlns:a16="http://schemas.microsoft.com/office/drawing/2014/main" val="1955424711"/>
                    </a:ext>
                  </a:extLst>
                </a:gridCol>
              </a:tblGrid>
              <a:tr h="862787">
                <a:tc>
                  <a:txBody>
                    <a:bodyPr/>
                    <a:lstStyle/>
                    <a:p>
                      <a:pPr algn="ctr" rtl="0" fontAlgn="ctr"/>
                      <a:r>
                        <a:rPr lang="en-JM" sz="1400" b="1" dirty="0">
                          <a:solidFill>
                            <a:srgbClr val="000000"/>
                          </a:solidFill>
                          <a:effectLst/>
                        </a:rPr>
                        <a:t> NCTFs Status</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JM" sz="1200" b="0" dirty="0">
                          <a:solidFill>
                            <a:srgbClr val="000000"/>
                          </a:solidFill>
                          <a:effectLst/>
                        </a:rPr>
                        <a:t>Legally Established</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JM" sz="1200" b="0" dirty="0">
                          <a:solidFill>
                            <a:srgbClr val="000000"/>
                          </a:solidFill>
                          <a:effectLst/>
                        </a:rPr>
                        <a:t>Functional Board</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JM" sz="1200" b="0" dirty="0">
                          <a:solidFill>
                            <a:srgbClr val="000000"/>
                          </a:solidFill>
                          <a:effectLst/>
                        </a:rPr>
                        <a:t>Pre-Financing Agreement</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JM" sz="1200" b="0" dirty="0">
                          <a:solidFill>
                            <a:srgbClr val="000000"/>
                          </a:solidFill>
                          <a:effectLst/>
                        </a:rPr>
                        <a:t>By-laws </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JM" sz="1200" b="0" dirty="0">
                          <a:solidFill>
                            <a:srgbClr val="000000"/>
                          </a:solidFill>
                          <a:effectLst/>
                        </a:rPr>
                        <a:t>OM (Board Approved)</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JM" sz="1200" b="0" dirty="0">
                          <a:solidFill>
                            <a:srgbClr val="000000"/>
                          </a:solidFill>
                          <a:effectLst/>
                        </a:rPr>
                        <a:t>Staff Hiring</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JM" sz="1200" b="0" dirty="0">
                          <a:solidFill>
                            <a:srgbClr val="000000"/>
                          </a:solidFill>
                          <a:effectLst/>
                        </a:rPr>
                        <a:t>CBF Eligibility Request</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JM" sz="1200" b="0" dirty="0">
                          <a:solidFill>
                            <a:srgbClr val="000000"/>
                          </a:solidFill>
                          <a:effectLst/>
                        </a:rPr>
                        <a:t>Partnership Agreement Negotiations </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JM" sz="1200" b="0" dirty="0">
                          <a:solidFill>
                            <a:srgbClr val="000000"/>
                          </a:solidFill>
                          <a:effectLst/>
                        </a:rPr>
                        <a:t>First CBF Payment</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10749659"/>
                  </a:ext>
                </a:extLst>
              </a:tr>
              <a:tr h="426720">
                <a:tc>
                  <a:txBody>
                    <a:bodyPr/>
                    <a:lstStyle/>
                    <a:p>
                      <a:pPr algn="ctr" rtl="0" fontAlgn="ctr"/>
                      <a:r>
                        <a:rPr lang="en-JM" sz="1400" b="0" dirty="0">
                          <a:solidFill>
                            <a:srgbClr val="000000"/>
                          </a:solidFill>
                          <a:effectLst/>
                        </a:rPr>
                        <a:t>MEPA Trust</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extLst>
                  <a:ext uri="{0D108BD9-81ED-4DB2-BD59-A6C34878D82A}">
                    <a16:rowId xmlns:a16="http://schemas.microsoft.com/office/drawing/2014/main" val="1210996493"/>
                  </a:ext>
                </a:extLst>
              </a:tr>
              <a:tr h="426720">
                <a:tc>
                  <a:txBody>
                    <a:bodyPr/>
                    <a:lstStyle/>
                    <a:p>
                      <a:pPr algn="ctr" rtl="0" fontAlgn="ctr"/>
                      <a:r>
                        <a:rPr lang="en-JM" sz="1400" b="0" dirty="0">
                          <a:solidFill>
                            <a:srgbClr val="000000"/>
                          </a:solidFill>
                          <a:effectLst/>
                        </a:rPr>
                        <a:t>BPAF</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marL="0" algn="ctr" defTabSz="457200" rtl="0" eaLnBrk="1" fontAlgn="ctr" latinLnBrk="0" hangingPunct="1"/>
                      <a:r>
                        <a:rPr lang="en-JM" sz="1100" b="0" kern="1200" dirty="0">
                          <a:solidFill>
                            <a:srgbClr val="000000"/>
                          </a:solidFill>
                          <a:effectLst/>
                          <a:latin typeface="+mn-lt"/>
                          <a:ea typeface="+mn-ea"/>
                          <a:cs typeface="+mn-cs"/>
                        </a:rPr>
                        <a:t>Not applicable</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marL="0" algn="ctr" defTabSz="457200" rtl="0" eaLnBrk="1" fontAlgn="ctr" latinLnBrk="0" hangingPunct="1"/>
                      <a:endParaRPr lang="en-JM" sz="1100" b="0" kern="1200" dirty="0">
                        <a:solidFill>
                          <a:srgbClr val="000000"/>
                        </a:solidFill>
                        <a:effectLst/>
                        <a:latin typeface="+mn-lt"/>
                        <a:ea typeface="+mn-ea"/>
                        <a:cs typeface="+mn-cs"/>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7CA63"/>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7CA63"/>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extLst>
                  <a:ext uri="{0D108BD9-81ED-4DB2-BD59-A6C34878D82A}">
                    <a16:rowId xmlns:a16="http://schemas.microsoft.com/office/drawing/2014/main" val="1241012600"/>
                  </a:ext>
                </a:extLst>
              </a:tr>
              <a:tr h="426720">
                <a:tc>
                  <a:txBody>
                    <a:bodyPr/>
                    <a:lstStyle/>
                    <a:p>
                      <a:pPr algn="ctr" rtl="0" fontAlgn="ctr"/>
                      <a:r>
                        <a:rPr lang="en-JM" sz="1400" b="0" dirty="0" err="1">
                          <a:solidFill>
                            <a:srgbClr val="000000"/>
                          </a:solidFill>
                          <a:effectLst/>
                        </a:rPr>
                        <a:t>Fondo</a:t>
                      </a:r>
                      <a:r>
                        <a:rPr lang="en-JM" sz="1400" b="0" dirty="0">
                          <a:solidFill>
                            <a:srgbClr val="000000"/>
                          </a:solidFill>
                          <a:effectLst/>
                        </a:rPr>
                        <a:t> MARENA</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algn="ctr" rtl="0" fontAlgn="ctr"/>
                      <a:r>
                        <a:rPr lang="en-JM" sz="1100" b="0" kern="1200" dirty="0">
                          <a:solidFill>
                            <a:srgbClr val="000000"/>
                          </a:solidFill>
                          <a:effectLst/>
                          <a:latin typeface="+mn-lt"/>
                          <a:ea typeface="+mn-ea"/>
                          <a:cs typeface="+mn-cs"/>
                        </a:rPr>
                        <a:t>Not applicable</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extLst>
                  <a:ext uri="{0D108BD9-81ED-4DB2-BD59-A6C34878D82A}">
                    <a16:rowId xmlns:a16="http://schemas.microsoft.com/office/drawing/2014/main" val="3585668078"/>
                  </a:ext>
                </a:extLst>
              </a:tr>
              <a:tr h="426720">
                <a:tc>
                  <a:txBody>
                    <a:bodyPr/>
                    <a:lstStyle/>
                    <a:p>
                      <a:pPr algn="ctr" rtl="0" fontAlgn="ctr"/>
                      <a:r>
                        <a:rPr lang="en-JM" sz="1400" b="0" dirty="0">
                          <a:solidFill>
                            <a:srgbClr val="000000"/>
                          </a:solidFill>
                          <a:effectLst/>
                        </a:rPr>
                        <a:t>GSDTF</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algn="ctr" rtl="0" fontAlgn="ctr"/>
                      <a:endParaRPr lang="en-JM" sz="1400" b="0" kern="1200" dirty="0">
                        <a:solidFill>
                          <a:schemeClr val="tx1"/>
                        </a:solidFill>
                        <a:effectLst/>
                        <a:latin typeface="+mn-lt"/>
                        <a:ea typeface="+mn-ea"/>
                        <a:cs typeface="+mn-cs"/>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7CB63"/>
                    </a:solidFill>
                  </a:tcPr>
                </a:tc>
                <a:extLst>
                  <a:ext uri="{0D108BD9-81ED-4DB2-BD59-A6C34878D82A}">
                    <a16:rowId xmlns:a16="http://schemas.microsoft.com/office/drawing/2014/main" val="121977707"/>
                  </a:ext>
                </a:extLst>
              </a:tr>
              <a:tr h="426720">
                <a:tc>
                  <a:txBody>
                    <a:bodyPr/>
                    <a:lstStyle/>
                    <a:p>
                      <a:pPr algn="ctr" rtl="0" fontAlgn="ctr"/>
                      <a:r>
                        <a:rPr lang="en-JM" sz="1400" b="0" dirty="0">
                          <a:solidFill>
                            <a:srgbClr val="000000"/>
                          </a:solidFill>
                          <a:effectLst/>
                        </a:rPr>
                        <a:t>NCTFJ</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kern="1200" dirty="0">
                        <a:solidFill>
                          <a:schemeClr val="tx1"/>
                        </a:solidFill>
                        <a:effectLst/>
                        <a:latin typeface="+mn-lt"/>
                        <a:ea typeface="+mn-ea"/>
                        <a:cs typeface="+mn-cs"/>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algn="ctr" rtl="0" fontAlgn="ctr"/>
                      <a:endParaRPr lang="en-JM" sz="1400" b="0" kern="1200" dirty="0">
                        <a:solidFill>
                          <a:srgbClr val="000000"/>
                        </a:solidFill>
                        <a:effectLst/>
                        <a:latin typeface="+mn-lt"/>
                        <a:ea typeface="+mn-ea"/>
                        <a:cs typeface="+mn-cs"/>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extLst>
                  <a:ext uri="{0D108BD9-81ED-4DB2-BD59-A6C34878D82A}">
                    <a16:rowId xmlns:a16="http://schemas.microsoft.com/office/drawing/2014/main" val="865832824"/>
                  </a:ext>
                </a:extLst>
              </a:tr>
              <a:tr h="426720">
                <a:tc>
                  <a:txBody>
                    <a:bodyPr/>
                    <a:lstStyle/>
                    <a:p>
                      <a:pPr algn="ctr" rtl="0" fontAlgn="ctr"/>
                      <a:r>
                        <a:rPr lang="en-JM" sz="1400" b="0" dirty="0">
                          <a:solidFill>
                            <a:srgbClr val="000000"/>
                          </a:solidFill>
                          <a:effectLst/>
                        </a:rPr>
                        <a:t>SCNCF</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0" fontAlgn="ctr"/>
                      <a:endParaRPr lang="en-JM" sz="1400" b="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7CA63"/>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7CA63"/>
                    </a:solidFill>
                  </a:tcPr>
                </a:tc>
                <a:tc>
                  <a:txBody>
                    <a:bodyPr/>
                    <a:lstStyle/>
                    <a:p>
                      <a:pPr rtl="0" fontAlgn="ctr"/>
                      <a:endParaRPr lang="en-JM" sz="1400" b="0" kern="1200" dirty="0">
                        <a:solidFill>
                          <a:schemeClr val="tx1"/>
                        </a:solidFill>
                        <a:effectLst/>
                        <a:latin typeface="+mn-lt"/>
                        <a:ea typeface="+mn-ea"/>
                        <a:cs typeface="+mn-cs"/>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7CA63"/>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52E28"/>
                    </a:solidFill>
                  </a:tcPr>
                </a:tc>
                <a:extLst>
                  <a:ext uri="{0D108BD9-81ED-4DB2-BD59-A6C34878D82A}">
                    <a16:rowId xmlns:a16="http://schemas.microsoft.com/office/drawing/2014/main" val="3189006522"/>
                  </a:ext>
                </a:extLst>
              </a:tr>
              <a:tr h="426720">
                <a:tc>
                  <a:txBody>
                    <a:bodyPr/>
                    <a:lstStyle/>
                    <a:p>
                      <a:pPr algn="ctr" rtl="0" fontAlgn="ctr"/>
                      <a:r>
                        <a:rPr lang="en-JM" sz="1400" b="0" dirty="0">
                          <a:solidFill>
                            <a:srgbClr val="000000"/>
                          </a:solidFill>
                          <a:effectLst/>
                        </a:rPr>
                        <a:t>SLUNCF</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0" fontAlgn="ctr"/>
                      <a:endParaRPr lang="en-JM" sz="1400" b="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extLst>
                  <a:ext uri="{0D108BD9-81ED-4DB2-BD59-A6C34878D82A}">
                    <a16:rowId xmlns:a16="http://schemas.microsoft.com/office/drawing/2014/main" val="650215442"/>
                  </a:ext>
                </a:extLst>
              </a:tr>
              <a:tr h="426720">
                <a:tc>
                  <a:txBody>
                    <a:bodyPr/>
                    <a:lstStyle/>
                    <a:p>
                      <a:pPr algn="ctr" rtl="0" fontAlgn="ctr"/>
                      <a:r>
                        <a:rPr lang="en-JM" sz="1400" b="0" dirty="0">
                          <a:solidFill>
                            <a:srgbClr val="000000"/>
                          </a:solidFill>
                          <a:effectLst/>
                        </a:rPr>
                        <a:t>SVGCF</a:t>
                      </a: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tc>
                  <a:txBody>
                    <a:bodyPr/>
                    <a:lstStyle/>
                    <a:p>
                      <a:pPr rtl="0" fontAlgn="ctr"/>
                      <a:endParaRPr lang="en-JM" sz="1400" b="0" dirty="0">
                        <a:effectLst/>
                      </a:endParaRPr>
                    </a:p>
                  </a:txBody>
                  <a:tcPr marL="23331" marR="23331"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4A74F"/>
                    </a:solidFill>
                  </a:tcPr>
                </a:tc>
                <a:extLst>
                  <a:ext uri="{0D108BD9-81ED-4DB2-BD59-A6C34878D82A}">
                    <a16:rowId xmlns:a16="http://schemas.microsoft.com/office/drawing/2014/main" val="2234880943"/>
                  </a:ext>
                </a:extLst>
              </a:tr>
            </a:tbl>
          </a:graphicData>
        </a:graphic>
      </p:graphicFrame>
      <p:sp>
        <p:nvSpPr>
          <p:cNvPr id="5" name="Rectangle 4">
            <a:extLst>
              <a:ext uri="{FF2B5EF4-FFF2-40B4-BE49-F238E27FC236}">
                <a16:creationId xmlns:a16="http://schemas.microsoft.com/office/drawing/2014/main" id="{7222D946-7ABC-924D-8702-5F4530E8B6C2}"/>
              </a:ext>
            </a:extLst>
          </p:cNvPr>
          <p:cNvSpPr>
            <a:spLocks/>
          </p:cNvSpPr>
          <p:nvPr/>
        </p:nvSpPr>
        <p:spPr>
          <a:xfrm>
            <a:off x="1898650" y="6506322"/>
            <a:ext cx="108000" cy="108000"/>
          </a:xfrm>
          <a:prstGeom prst="rect">
            <a:avLst/>
          </a:prstGeom>
          <a:solidFill>
            <a:srgbClr val="54A7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6" name="TextBox 11">
            <a:extLst>
              <a:ext uri="{FF2B5EF4-FFF2-40B4-BE49-F238E27FC236}">
                <a16:creationId xmlns:a16="http://schemas.microsoft.com/office/drawing/2014/main" id="{536A68CC-B49E-874A-A8D6-5B125652F1DD}"/>
              </a:ext>
            </a:extLst>
          </p:cNvPr>
          <p:cNvSpPr txBox="1">
            <a:spLocks noChangeArrowheads="1"/>
          </p:cNvSpPr>
          <p:nvPr/>
        </p:nvSpPr>
        <p:spPr bwMode="auto">
          <a:xfrm>
            <a:off x="1970087" y="6412660"/>
            <a:ext cx="1049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dirty="0">
                <a:solidFill>
                  <a:srgbClr val="404040"/>
                </a:solidFill>
              </a:rPr>
              <a:t>Complete</a:t>
            </a:r>
          </a:p>
        </p:txBody>
      </p:sp>
      <p:sp>
        <p:nvSpPr>
          <p:cNvPr id="7" name="Rectangle 6">
            <a:extLst>
              <a:ext uri="{FF2B5EF4-FFF2-40B4-BE49-F238E27FC236}">
                <a16:creationId xmlns:a16="http://schemas.microsoft.com/office/drawing/2014/main" id="{65205979-1C85-FE41-B6D7-8133A36EC9D2}"/>
              </a:ext>
            </a:extLst>
          </p:cNvPr>
          <p:cNvSpPr>
            <a:spLocks/>
          </p:cNvSpPr>
          <p:nvPr/>
        </p:nvSpPr>
        <p:spPr>
          <a:xfrm>
            <a:off x="3122612" y="6506322"/>
            <a:ext cx="108000" cy="108000"/>
          </a:xfrm>
          <a:prstGeom prst="rect">
            <a:avLst/>
          </a:prstGeom>
          <a:solidFill>
            <a:srgbClr val="F6C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8" name="TextBox 13">
            <a:extLst>
              <a:ext uri="{FF2B5EF4-FFF2-40B4-BE49-F238E27FC236}">
                <a16:creationId xmlns:a16="http://schemas.microsoft.com/office/drawing/2014/main" id="{42D1FEE1-0C17-7A41-9519-15CADAC3A2EE}"/>
              </a:ext>
            </a:extLst>
          </p:cNvPr>
          <p:cNvSpPr txBox="1">
            <a:spLocks noChangeArrowheads="1"/>
          </p:cNvSpPr>
          <p:nvPr/>
        </p:nvSpPr>
        <p:spPr bwMode="auto">
          <a:xfrm>
            <a:off x="3179762" y="6412660"/>
            <a:ext cx="1049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solidFill>
                  <a:srgbClr val="404040"/>
                </a:solidFill>
              </a:rPr>
              <a:t>In progress</a:t>
            </a:r>
          </a:p>
        </p:txBody>
      </p:sp>
      <p:sp>
        <p:nvSpPr>
          <p:cNvPr id="9" name="Rectangle 8">
            <a:extLst>
              <a:ext uri="{FF2B5EF4-FFF2-40B4-BE49-F238E27FC236}">
                <a16:creationId xmlns:a16="http://schemas.microsoft.com/office/drawing/2014/main" id="{4CBAA3B7-B53E-DA46-A828-F3AEAA5F595A}"/>
              </a:ext>
            </a:extLst>
          </p:cNvPr>
          <p:cNvSpPr>
            <a:spLocks/>
          </p:cNvSpPr>
          <p:nvPr/>
        </p:nvSpPr>
        <p:spPr>
          <a:xfrm>
            <a:off x="4391025" y="6509497"/>
            <a:ext cx="108000" cy="108000"/>
          </a:xfrm>
          <a:prstGeom prst="rect">
            <a:avLst/>
          </a:prstGeom>
          <a:solidFill>
            <a:srgbClr val="B52E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10" name="TextBox 15">
            <a:extLst>
              <a:ext uri="{FF2B5EF4-FFF2-40B4-BE49-F238E27FC236}">
                <a16:creationId xmlns:a16="http://schemas.microsoft.com/office/drawing/2014/main" id="{E0C53194-5BDA-7D42-974D-020AF01F251B}"/>
              </a:ext>
            </a:extLst>
          </p:cNvPr>
          <p:cNvSpPr txBox="1">
            <a:spLocks noChangeArrowheads="1"/>
          </p:cNvSpPr>
          <p:nvPr/>
        </p:nvSpPr>
        <p:spPr bwMode="auto">
          <a:xfrm>
            <a:off x="4462462" y="6415835"/>
            <a:ext cx="1643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solidFill>
                  <a:srgbClr val="404040"/>
                </a:solidFill>
              </a:rPr>
              <a:t>Not initiated yet</a:t>
            </a:r>
          </a:p>
        </p:txBody>
      </p:sp>
      <p:sp>
        <p:nvSpPr>
          <p:cNvPr id="11" name="Rectangle 10">
            <a:extLst>
              <a:ext uri="{FF2B5EF4-FFF2-40B4-BE49-F238E27FC236}">
                <a16:creationId xmlns:a16="http://schemas.microsoft.com/office/drawing/2014/main" id="{D4802121-A39E-9D4C-A8A5-9AD3AF96AC1F}"/>
              </a:ext>
            </a:extLst>
          </p:cNvPr>
          <p:cNvSpPr>
            <a:spLocks/>
          </p:cNvSpPr>
          <p:nvPr/>
        </p:nvSpPr>
        <p:spPr>
          <a:xfrm>
            <a:off x="5935662" y="6506322"/>
            <a:ext cx="108000" cy="10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12" name="TextBox 17">
            <a:extLst>
              <a:ext uri="{FF2B5EF4-FFF2-40B4-BE49-F238E27FC236}">
                <a16:creationId xmlns:a16="http://schemas.microsoft.com/office/drawing/2014/main" id="{3C143C4F-236E-214A-A696-050A98530453}"/>
              </a:ext>
            </a:extLst>
          </p:cNvPr>
          <p:cNvSpPr txBox="1">
            <a:spLocks noChangeArrowheads="1"/>
          </p:cNvSpPr>
          <p:nvPr/>
        </p:nvSpPr>
        <p:spPr bwMode="auto">
          <a:xfrm>
            <a:off x="6007100" y="6412660"/>
            <a:ext cx="3136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solidFill>
                  <a:srgbClr val="404040"/>
                </a:solidFill>
              </a:rPr>
              <a:t>N/A at the moment</a:t>
            </a:r>
          </a:p>
        </p:txBody>
      </p:sp>
    </p:spTree>
    <p:extLst>
      <p:ext uri="{BB962C8B-B14F-4D97-AF65-F5344CB8AC3E}">
        <p14:creationId xmlns:p14="http://schemas.microsoft.com/office/powerpoint/2010/main" val="158831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479A798-A9E8-1B49-BDDE-282965619D93}"/>
              </a:ext>
            </a:extLst>
          </p:cNvPr>
          <p:cNvSpPr/>
          <p:nvPr/>
        </p:nvSpPr>
        <p:spPr>
          <a:xfrm>
            <a:off x="1544492" y="2893763"/>
            <a:ext cx="2351316" cy="1111145"/>
          </a:xfrm>
          <a:prstGeom prst="rect">
            <a:avLst/>
          </a:prstGeom>
          <a:solidFill>
            <a:srgbClr val="CCF9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25" name="Rectangle 24">
            <a:extLst>
              <a:ext uri="{FF2B5EF4-FFF2-40B4-BE49-F238E27FC236}">
                <a16:creationId xmlns:a16="http://schemas.microsoft.com/office/drawing/2014/main" id="{B1679AE0-E321-AC49-809D-8149714A6C2E}"/>
              </a:ext>
            </a:extLst>
          </p:cNvPr>
          <p:cNvSpPr/>
          <p:nvPr/>
        </p:nvSpPr>
        <p:spPr>
          <a:xfrm>
            <a:off x="4044914" y="2893765"/>
            <a:ext cx="2351316" cy="1111143"/>
          </a:xfrm>
          <a:prstGeom prst="rect">
            <a:avLst/>
          </a:prstGeom>
          <a:solidFill>
            <a:srgbClr val="CCF9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26" name="Rectangle 25">
            <a:extLst>
              <a:ext uri="{FF2B5EF4-FFF2-40B4-BE49-F238E27FC236}">
                <a16:creationId xmlns:a16="http://schemas.microsoft.com/office/drawing/2014/main" id="{5928764E-78F6-DC44-9206-35DEBEC61E08}"/>
              </a:ext>
            </a:extLst>
          </p:cNvPr>
          <p:cNvSpPr/>
          <p:nvPr/>
        </p:nvSpPr>
        <p:spPr>
          <a:xfrm>
            <a:off x="6545335" y="2893763"/>
            <a:ext cx="2351316" cy="1111145"/>
          </a:xfrm>
          <a:prstGeom prst="rect">
            <a:avLst/>
          </a:prstGeom>
          <a:solidFill>
            <a:srgbClr val="CCF9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21" name="Rectangle 20">
            <a:extLst>
              <a:ext uri="{FF2B5EF4-FFF2-40B4-BE49-F238E27FC236}">
                <a16:creationId xmlns:a16="http://schemas.microsoft.com/office/drawing/2014/main" id="{FADE6C1F-24EF-784B-B9CA-E8EA33B79A0F}"/>
              </a:ext>
            </a:extLst>
          </p:cNvPr>
          <p:cNvSpPr/>
          <p:nvPr/>
        </p:nvSpPr>
        <p:spPr>
          <a:xfrm>
            <a:off x="1558258" y="4083454"/>
            <a:ext cx="2351316" cy="1111145"/>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22" name="Rectangle 21">
            <a:extLst>
              <a:ext uri="{FF2B5EF4-FFF2-40B4-BE49-F238E27FC236}">
                <a16:creationId xmlns:a16="http://schemas.microsoft.com/office/drawing/2014/main" id="{91BB9971-EB44-EA47-965C-349D049445D5}"/>
              </a:ext>
            </a:extLst>
          </p:cNvPr>
          <p:cNvSpPr/>
          <p:nvPr/>
        </p:nvSpPr>
        <p:spPr>
          <a:xfrm>
            <a:off x="4058680" y="4081392"/>
            <a:ext cx="2351316" cy="1113207"/>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23" name="Rectangle 22">
            <a:extLst>
              <a:ext uri="{FF2B5EF4-FFF2-40B4-BE49-F238E27FC236}">
                <a16:creationId xmlns:a16="http://schemas.microsoft.com/office/drawing/2014/main" id="{4AF685DA-A101-9142-B0D7-89D4D927CE4A}"/>
              </a:ext>
            </a:extLst>
          </p:cNvPr>
          <p:cNvSpPr/>
          <p:nvPr/>
        </p:nvSpPr>
        <p:spPr>
          <a:xfrm>
            <a:off x="6559101" y="4083454"/>
            <a:ext cx="2351316" cy="1111145"/>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5" name="Title 4">
            <a:extLst>
              <a:ext uri="{FF2B5EF4-FFF2-40B4-BE49-F238E27FC236}">
                <a16:creationId xmlns:a16="http://schemas.microsoft.com/office/drawing/2014/main" id="{7E728E64-FB1D-B748-BCCD-BAC28E2C8770}"/>
              </a:ext>
            </a:extLst>
          </p:cNvPr>
          <p:cNvSpPr>
            <a:spLocks noGrp="1"/>
          </p:cNvSpPr>
          <p:nvPr>
            <p:ph type="title"/>
          </p:nvPr>
        </p:nvSpPr>
        <p:spPr/>
        <p:txBody>
          <a:bodyPr/>
          <a:lstStyle/>
          <a:p>
            <a:r>
              <a:rPr lang="en-US" dirty="0"/>
              <a:t>Milestones of CTF phases by Pillar</a:t>
            </a:r>
          </a:p>
        </p:txBody>
      </p:sp>
      <p:sp>
        <p:nvSpPr>
          <p:cNvPr id="8" name="TextBox 7">
            <a:extLst>
              <a:ext uri="{FF2B5EF4-FFF2-40B4-BE49-F238E27FC236}">
                <a16:creationId xmlns:a16="http://schemas.microsoft.com/office/drawing/2014/main" id="{85A45F1F-EF56-8A40-A6BC-77B1BD19D535}"/>
              </a:ext>
            </a:extLst>
          </p:cNvPr>
          <p:cNvSpPr txBox="1"/>
          <p:nvPr/>
        </p:nvSpPr>
        <p:spPr>
          <a:xfrm>
            <a:off x="1739892" y="2180959"/>
            <a:ext cx="1920308" cy="584775"/>
          </a:xfrm>
          <a:prstGeom prst="rect">
            <a:avLst/>
          </a:prstGeom>
          <a:noFill/>
        </p:spPr>
        <p:txBody>
          <a:bodyPr wrap="square" rtlCol="0">
            <a:spAutoFit/>
          </a:bodyPr>
          <a:lstStyle/>
          <a:p>
            <a:pPr algn="ctr"/>
            <a:r>
              <a:rPr lang="en-US" sz="1600" dirty="0">
                <a:solidFill>
                  <a:srgbClr val="1B2F6A"/>
                </a:solidFill>
              </a:rPr>
              <a:t>Phase I</a:t>
            </a:r>
          </a:p>
          <a:p>
            <a:pPr algn="ctr"/>
            <a:r>
              <a:rPr lang="en-US" sz="1600" dirty="0">
                <a:solidFill>
                  <a:srgbClr val="1B2F6A"/>
                </a:solidFill>
              </a:rPr>
              <a:t>Start-up</a:t>
            </a:r>
          </a:p>
        </p:txBody>
      </p:sp>
      <p:sp>
        <p:nvSpPr>
          <p:cNvPr id="9" name="TextBox 8">
            <a:extLst>
              <a:ext uri="{FF2B5EF4-FFF2-40B4-BE49-F238E27FC236}">
                <a16:creationId xmlns:a16="http://schemas.microsoft.com/office/drawing/2014/main" id="{ECDDC536-495C-0B47-914F-532ABC304A57}"/>
              </a:ext>
            </a:extLst>
          </p:cNvPr>
          <p:cNvSpPr txBox="1"/>
          <p:nvPr/>
        </p:nvSpPr>
        <p:spPr>
          <a:xfrm>
            <a:off x="4097288" y="2186620"/>
            <a:ext cx="2253714" cy="584775"/>
          </a:xfrm>
          <a:prstGeom prst="rect">
            <a:avLst/>
          </a:prstGeom>
          <a:noFill/>
        </p:spPr>
        <p:txBody>
          <a:bodyPr wrap="square" rtlCol="0">
            <a:spAutoFit/>
          </a:bodyPr>
          <a:lstStyle/>
          <a:p>
            <a:pPr algn="ctr"/>
            <a:r>
              <a:rPr lang="en-US" sz="1600" dirty="0">
                <a:solidFill>
                  <a:srgbClr val="1B2F6A"/>
                </a:solidFill>
              </a:rPr>
              <a:t>Phase II</a:t>
            </a:r>
          </a:p>
          <a:p>
            <a:pPr algn="ctr"/>
            <a:r>
              <a:rPr lang="en-US" sz="1600" dirty="0">
                <a:solidFill>
                  <a:srgbClr val="1B2F6A"/>
                </a:solidFill>
              </a:rPr>
              <a:t>Early operations</a:t>
            </a:r>
          </a:p>
        </p:txBody>
      </p:sp>
      <p:sp>
        <p:nvSpPr>
          <p:cNvPr id="10" name="TextBox 9">
            <a:extLst>
              <a:ext uri="{FF2B5EF4-FFF2-40B4-BE49-F238E27FC236}">
                <a16:creationId xmlns:a16="http://schemas.microsoft.com/office/drawing/2014/main" id="{2C1129D5-7CFD-3748-BE5E-A4CB2DE6C7CD}"/>
              </a:ext>
            </a:extLst>
          </p:cNvPr>
          <p:cNvSpPr txBox="1"/>
          <p:nvPr/>
        </p:nvSpPr>
        <p:spPr>
          <a:xfrm>
            <a:off x="6545336" y="2184319"/>
            <a:ext cx="2253714" cy="584775"/>
          </a:xfrm>
          <a:prstGeom prst="rect">
            <a:avLst/>
          </a:prstGeom>
          <a:noFill/>
        </p:spPr>
        <p:txBody>
          <a:bodyPr wrap="square" rtlCol="0">
            <a:spAutoFit/>
          </a:bodyPr>
          <a:lstStyle/>
          <a:p>
            <a:pPr algn="ctr"/>
            <a:r>
              <a:rPr lang="en-US" sz="1600" dirty="0">
                <a:solidFill>
                  <a:srgbClr val="1B2F6A"/>
                </a:solidFill>
              </a:rPr>
              <a:t>Phase III</a:t>
            </a:r>
          </a:p>
          <a:p>
            <a:pPr algn="ctr"/>
            <a:r>
              <a:rPr lang="en-US" sz="1600" dirty="0">
                <a:solidFill>
                  <a:srgbClr val="1B2F6A"/>
                </a:solidFill>
              </a:rPr>
              <a:t>Consolidation</a:t>
            </a:r>
          </a:p>
        </p:txBody>
      </p:sp>
      <p:sp>
        <p:nvSpPr>
          <p:cNvPr id="4" name="Rectangle 3">
            <a:extLst>
              <a:ext uri="{FF2B5EF4-FFF2-40B4-BE49-F238E27FC236}">
                <a16:creationId xmlns:a16="http://schemas.microsoft.com/office/drawing/2014/main" id="{A66AE0DF-4A67-DD4E-9698-73BC45FA3AFD}"/>
              </a:ext>
            </a:extLst>
          </p:cNvPr>
          <p:cNvSpPr/>
          <p:nvPr/>
        </p:nvSpPr>
        <p:spPr>
          <a:xfrm>
            <a:off x="191927" y="2893765"/>
            <a:ext cx="1270696" cy="1111144"/>
          </a:xfrm>
          <a:prstGeom prst="rect">
            <a:avLst/>
          </a:prstGeom>
          <a:solidFill>
            <a:srgbClr val="CCF9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Governance</a:t>
            </a:r>
          </a:p>
        </p:txBody>
      </p:sp>
      <p:sp>
        <p:nvSpPr>
          <p:cNvPr id="16" name="Rectangle 15">
            <a:extLst>
              <a:ext uri="{FF2B5EF4-FFF2-40B4-BE49-F238E27FC236}">
                <a16:creationId xmlns:a16="http://schemas.microsoft.com/office/drawing/2014/main" id="{3E00D6BE-BEC4-7647-9B57-B4D7200820D0}"/>
              </a:ext>
            </a:extLst>
          </p:cNvPr>
          <p:cNvSpPr/>
          <p:nvPr/>
        </p:nvSpPr>
        <p:spPr>
          <a:xfrm>
            <a:off x="191927" y="4083455"/>
            <a:ext cx="1270696" cy="1111144"/>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Operations</a:t>
            </a:r>
          </a:p>
        </p:txBody>
      </p:sp>
      <p:sp>
        <p:nvSpPr>
          <p:cNvPr id="17" name="Rectangle 16">
            <a:extLst>
              <a:ext uri="{FF2B5EF4-FFF2-40B4-BE49-F238E27FC236}">
                <a16:creationId xmlns:a16="http://schemas.microsoft.com/office/drawing/2014/main" id="{515959EF-470C-AB42-815C-988EBE73EE94}"/>
              </a:ext>
            </a:extLst>
          </p:cNvPr>
          <p:cNvSpPr/>
          <p:nvPr/>
        </p:nvSpPr>
        <p:spPr>
          <a:xfrm>
            <a:off x="191927" y="5285653"/>
            <a:ext cx="1270696" cy="1111144"/>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Finance</a:t>
            </a:r>
          </a:p>
        </p:txBody>
      </p:sp>
      <p:sp>
        <p:nvSpPr>
          <p:cNvPr id="18" name="Rectangle 17">
            <a:extLst>
              <a:ext uri="{FF2B5EF4-FFF2-40B4-BE49-F238E27FC236}">
                <a16:creationId xmlns:a16="http://schemas.microsoft.com/office/drawing/2014/main" id="{9C6B23A6-962A-A844-84F9-D9D3D61751B9}"/>
              </a:ext>
            </a:extLst>
          </p:cNvPr>
          <p:cNvSpPr/>
          <p:nvPr/>
        </p:nvSpPr>
        <p:spPr>
          <a:xfrm>
            <a:off x="1544493" y="5285652"/>
            <a:ext cx="2351316" cy="1111145"/>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19" name="Rectangle 18">
            <a:extLst>
              <a:ext uri="{FF2B5EF4-FFF2-40B4-BE49-F238E27FC236}">
                <a16:creationId xmlns:a16="http://schemas.microsoft.com/office/drawing/2014/main" id="{C7D53E85-48FC-B841-91CC-080FA85E4001}"/>
              </a:ext>
            </a:extLst>
          </p:cNvPr>
          <p:cNvSpPr/>
          <p:nvPr/>
        </p:nvSpPr>
        <p:spPr>
          <a:xfrm>
            <a:off x="4044915" y="5283590"/>
            <a:ext cx="2351316" cy="1113207"/>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20" name="Rectangle 19">
            <a:extLst>
              <a:ext uri="{FF2B5EF4-FFF2-40B4-BE49-F238E27FC236}">
                <a16:creationId xmlns:a16="http://schemas.microsoft.com/office/drawing/2014/main" id="{E789C8EB-3FEC-FC4E-B596-056FB2F3914B}"/>
              </a:ext>
            </a:extLst>
          </p:cNvPr>
          <p:cNvSpPr/>
          <p:nvPr/>
        </p:nvSpPr>
        <p:spPr>
          <a:xfrm>
            <a:off x="6545336" y="5283590"/>
            <a:ext cx="2351316" cy="1111145"/>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11" name="Rectangle 10">
            <a:extLst>
              <a:ext uri="{FF2B5EF4-FFF2-40B4-BE49-F238E27FC236}">
                <a16:creationId xmlns:a16="http://schemas.microsoft.com/office/drawing/2014/main" id="{2AE1B7D4-AF1B-A24A-8D80-379613656DE7}"/>
              </a:ext>
            </a:extLst>
          </p:cNvPr>
          <p:cNvSpPr/>
          <p:nvPr/>
        </p:nvSpPr>
        <p:spPr>
          <a:xfrm>
            <a:off x="1544493" y="2893764"/>
            <a:ext cx="2351316" cy="3503032"/>
          </a:xfrm>
          <a:prstGeom prst="rect">
            <a:avLst/>
          </a:prstGeom>
          <a:noFill/>
          <a:ln w="6350">
            <a:solidFill>
              <a:srgbClr val="1B479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a:solidFill>
                <a:sysClr val="windowText" lastClr="000000"/>
              </a:solidFill>
            </a:endParaRPr>
          </a:p>
        </p:txBody>
      </p:sp>
      <p:sp>
        <p:nvSpPr>
          <p:cNvPr id="12" name="Rectangle 11">
            <a:extLst>
              <a:ext uri="{FF2B5EF4-FFF2-40B4-BE49-F238E27FC236}">
                <a16:creationId xmlns:a16="http://schemas.microsoft.com/office/drawing/2014/main" id="{70A58171-F3B2-0546-9FA5-77390FF7A57B}"/>
              </a:ext>
            </a:extLst>
          </p:cNvPr>
          <p:cNvSpPr/>
          <p:nvPr/>
        </p:nvSpPr>
        <p:spPr>
          <a:xfrm>
            <a:off x="4044915" y="2893763"/>
            <a:ext cx="2351316" cy="3503033"/>
          </a:xfrm>
          <a:prstGeom prst="rect">
            <a:avLst/>
          </a:prstGeom>
          <a:noFill/>
          <a:ln w="6350">
            <a:solidFill>
              <a:srgbClr val="1B479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ysClr val="windowText" lastClr="000000"/>
              </a:solidFill>
            </a:endParaRPr>
          </a:p>
        </p:txBody>
      </p:sp>
      <p:sp>
        <p:nvSpPr>
          <p:cNvPr id="13" name="Rectangle 12">
            <a:extLst>
              <a:ext uri="{FF2B5EF4-FFF2-40B4-BE49-F238E27FC236}">
                <a16:creationId xmlns:a16="http://schemas.microsoft.com/office/drawing/2014/main" id="{C8D23DFA-EC6B-3041-B5D6-29BF66102274}"/>
              </a:ext>
            </a:extLst>
          </p:cNvPr>
          <p:cNvSpPr/>
          <p:nvPr/>
        </p:nvSpPr>
        <p:spPr>
          <a:xfrm>
            <a:off x="6545336" y="2893763"/>
            <a:ext cx="2351316" cy="3503033"/>
          </a:xfrm>
          <a:prstGeom prst="rect">
            <a:avLst/>
          </a:prstGeom>
          <a:noFill/>
          <a:ln w="6350">
            <a:solidFill>
              <a:srgbClr val="1B479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ysClr val="windowText" lastClr="000000"/>
              </a:solidFill>
            </a:endParaRPr>
          </a:p>
        </p:txBody>
      </p:sp>
      <p:sp>
        <p:nvSpPr>
          <p:cNvPr id="14" name="Triangle 13">
            <a:extLst>
              <a:ext uri="{FF2B5EF4-FFF2-40B4-BE49-F238E27FC236}">
                <a16:creationId xmlns:a16="http://schemas.microsoft.com/office/drawing/2014/main" id="{52AE8F60-880B-D245-B51E-950A5F9F47F7}"/>
              </a:ext>
            </a:extLst>
          </p:cNvPr>
          <p:cNvSpPr/>
          <p:nvPr/>
        </p:nvSpPr>
        <p:spPr>
          <a:xfrm rot="5400000">
            <a:off x="3779573" y="4321667"/>
            <a:ext cx="350971" cy="283749"/>
          </a:xfrm>
          <a:prstGeom prst="triangle">
            <a:avLst/>
          </a:prstGeom>
          <a:solidFill>
            <a:schemeClr val="bg1"/>
          </a:solidFill>
          <a:ln w="6350">
            <a:solidFill>
              <a:srgbClr val="1B4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470C6D3-6319-1D42-948A-D70402C395C0}"/>
              </a:ext>
            </a:extLst>
          </p:cNvPr>
          <p:cNvSpPr/>
          <p:nvPr/>
        </p:nvSpPr>
        <p:spPr>
          <a:xfrm>
            <a:off x="1515039" y="3003582"/>
            <a:ext cx="2537745" cy="738664"/>
          </a:xfrm>
          <a:prstGeom prst="rect">
            <a:avLst/>
          </a:prstGeom>
        </p:spPr>
        <p:txBody>
          <a:bodyPr wrap="square">
            <a:spAutoFit/>
          </a:bodyPr>
          <a:lstStyle/>
          <a:p>
            <a:pPr marL="133350" indent="-133350">
              <a:buFont typeface="Arial" panose="020B0604020202020204" pitchFamily="34" charset="0"/>
              <a:buChar char="•"/>
            </a:pPr>
            <a:r>
              <a:rPr lang="en-US" sz="1400" dirty="0">
                <a:solidFill>
                  <a:sysClr val="windowText" lastClr="000000"/>
                </a:solidFill>
              </a:rPr>
              <a:t>Purpose and design </a:t>
            </a:r>
          </a:p>
          <a:p>
            <a:pPr marL="133350" indent="-133350">
              <a:buFont typeface="Arial" panose="020B0604020202020204" pitchFamily="34" charset="0"/>
              <a:buChar char="•"/>
            </a:pPr>
            <a:r>
              <a:rPr lang="en-US" sz="1400" dirty="0">
                <a:solidFill>
                  <a:sysClr val="windowText" lastClr="000000"/>
                </a:solidFill>
              </a:rPr>
              <a:t>Initial Board operational</a:t>
            </a:r>
          </a:p>
          <a:p>
            <a:pPr marL="133350" indent="-133350">
              <a:buFont typeface="Arial" panose="020B0604020202020204" pitchFamily="34" charset="0"/>
              <a:buChar char="•"/>
            </a:pPr>
            <a:r>
              <a:rPr lang="en-US" sz="1400" dirty="0">
                <a:solidFill>
                  <a:sysClr val="windowText" lastClr="000000"/>
                </a:solidFill>
              </a:rPr>
              <a:t>Constitutive documents</a:t>
            </a:r>
          </a:p>
        </p:txBody>
      </p:sp>
      <p:sp>
        <p:nvSpPr>
          <p:cNvPr id="28" name="Rectangle 27">
            <a:extLst>
              <a:ext uri="{FF2B5EF4-FFF2-40B4-BE49-F238E27FC236}">
                <a16:creationId xmlns:a16="http://schemas.microsoft.com/office/drawing/2014/main" id="{15D41599-48F9-A446-B4F8-FB8DE884C21F}"/>
              </a:ext>
            </a:extLst>
          </p:cNvPr>
          <p:cNvSpPr/>
          <p:nvPr/>
        </p:nvSpPr>
        <p:spPr>
          <a:xfrm>
            <a:off x="4096933" y="5372284"/>
            <a:ext cx="2369374" cy="954107"/>
          </a:xfrm>
          <a:prstGeom prst="rect">
            <a:avLst/>
          </a:prstGeom>
        </p:spPr>
        <p:txBody>
          <a:bodyPr wrap="square">
            <a:spAutoFit/>
          </a:bodyPr>
          <a:lstStyle/>
          <a:p>
            <a:pPr marL="133350" indent="-133350">
              <a:buFont typeface="Arial" panose="020B0604020202020204" pitchFamily="34" charset="0"/>
              <a:buChar char="•"/>
            </a:pPr>
            <a:r>
              <a:rPr lang="en-US" sz="1400" dirty="0">
                <a:solidFill>
                  <a:sysClr val="windowText" lastClr="000000"/>
                </a:solidFill>
              </a:rPr>
              <a:t>Core operational costs</a:t>
            </a:r>
          </a:p>
          <a:p>
            <a:pPr marL="133350" indent="-133350">
              <a:buFont typeface="Arial" panose="020B0604020202020204" pitchFamily="34" charset="0"/>
              <a:buChar char="•"/>
            </a:pPr>
            <a:r>
              <a:rPr lang="en-US" sz="1400" dirty="0">
                <a:solidFill>
                  <a:sysClr val="windowText" lastClr="000000"/>
                </a:solidFill>
              </a:rPr>
              <a:t>Resource Mobilization Plan</a:t>
            </a:r>
          </a:p>
          <a:p>
            <a:pPr marL="133350" indent="-133350">
              <a:buFont typeface="Arial" panose="020B0604020202020204" pitchFamily="34" charset="0"/>
              <a:buChar char="•"/>
            </a:pPr>
            <a:r>
              <a:rPr lang="en-US" sz="1400" dirty="0">
                <a:solidFill>
                  <a:sysClr val="windowText" lastClr="000000"/>
                </a:solidFill>
              </a:rPr>
              <a:t>Financial management system</a:t>
            </a:r>
          </a:p>
        </p:txBody>
      </p:sp>
      <p:sp>
        <p:nvSpPr>
          <p:cNvPr id="29" name="Rectangle 28">
            <a:extLst>
              <a:ext uri="{FF2B5EF4-FFF2-40B4-BE49-F238E27FC236}">
                <a16:creationId xmlns:a16="http://schemas.microsoft.com/office/drawing/2014/main" id="{C58029A4-3845-B644-B815-E1CA51E13DDE}"/>
              </a:ext>
            </a:extLst>
          </p:cNvPr>
          <p:cNvSpPr/>
          <p:nvPr/>
        </p:nvSpPr>
        <p:spPr>
          <a:xfrm>
            <a:off x="6578367" y="4178538"/>
            <a:ext cx="2220683" cy="954107"/>
          </a:xfrm>
          <a:prstGeom prst="rect">
            <a:avLst/>
          </a:prstGeom>
        </p:spPr>
        <p:txBody>
          <a:bodyPr wrap="square">
            <a:spAutoFit/>
          </a:bodyPr>
          <a:lstStyle/>
          <a:p>
            <a:pPr marL="133350" indent="-133350">
              <a:buFont typeface="Arial" panose="020B0604020202020204" pitchFamily="34" charset="0"/>
              <a:buChar char="•"/>
            </a:pPr>
            <a:r>
              <a:rPr lang="en-US" sz="1400" dirty="0">
                <a:solidFill>
                  <a:sysClr val="windowText" lastClr="000000"/>
                </a:solidFill>
              </a:rPr>
              <a:t>Expanded staffing </a:t>
            </a:r>
          </a:p>
          <a:p>
            <a:pPr marL="133350" indent="-133350">
              <a:buFont typeface="Arial" panose="020B0604020202020204" pitchFamily="34" charset="0"/>
              <a:buChar char="•"/>
            </a:pPr>
            <a:r>
              <a:rPr lang="en-US" sz="1400" dirty="0">
                <a:solidFill>
                  <a:sysClr val="windowText" lastClr="000000"/>
                </a:solidFill>
              </a:rPr>
              <a:t>Grant-making program</a:t>
            </a:r>
          </a:p>
          <a:p>
            <a:pPr marL="133350" indent="-133350">
              <a:buFont typeface="Arial" panose="020B0604020202020204" pitchFamily="34" charset="0"/>
              <a:buChar char="•"/>
            </a:pPr>
            <a:r>
              <a:rPr lang="en-US" sz="1400" dirty="0">
                <a:solidFill>
                  <a:sysClr val="windowText" lastClr="000000"/>
                </a:solidFill>
              </a:rPr>
              <a:t>Strong M&amp;EL process</a:t>
            </a:r>
          </a:p>
          <a:p>
            <a:pPr marL="133350" indent="-133350">
              <a:buFont typeface="Arial" panose="020B0604020202020204" pitchFamily="34" charset="0"/>
              <a:buChar char="•"/>
            </a:pPr>
            <a:r>
              <a:rPr lang="en-US" sz="1400" dirty="0">
                <a:solidFill>
                  <a:sysClr val="windowText" lastClr="000000"/>
                </a:solidFill>
              </a:rPr>
              <a:t>Track record</a:t>
            </a:r>
          </a:p>
        </p:txBody>
      </p:sp>
      <p:sp>
        <p:nvSpPr>
          <p:cNvPr id="30" name="Rectangle 29">
            <a:extLst>
              <a:ext uri="{FF2B5EF4-FFF2-40B4-BE49-F238E27FC236}">
                <a16:creationId xmlns:a16="http://schemas.microsoft.com/office/drawing/2014/main" id="{96D3FDEA-6046-4D41-B062-6413B3F35B19}"/>
              </a:ext>
            </a:extLst>
          </p:cNvPr>
          <p:cNvSpPr/>
          <p:nvPr/>
        </p:nvSpPr>
        <p:spPr>
          <a:xfrm>
            <a:off x="6577993" y="5358268"/>
            <a:ext cx="2397688" cy="954107"/>
          </a:xfrm>
          <a:prstGeom prst="rect">
            <a:avLst/>
          </a:prstGeom>
        </p:spPr>
        <p:txBody>
          <a:bodyPr wrap="square">
            <a:spAutoFit/>
          </a:bodyPr>
          <a:lstStyle/>
          <a:p>
            <a:pPr marL="133350" indent="-133350">
              <a:buFont typeface="Arial" panose="020B0604020202020204" pitchFamily="34" charset="0"/>
              <a:buChar char="•"/>
            </a:pPr>
            <a:r>
              <a:rPr lang="en-US" sz="1400" dirty="0">
                <a:solidFill>
                  <a:sysClr val="windowText" lastClr="000000"/>
                </a:solidFill>
              </a:rPr>
              <a:t>Core operational costs</a:t>
            </a:r>
          </a:p>
          <a:p>
            <a:pPr marL="133350" indent="-133350">
              <a:buFont typeface="Arial" panose="020B0604020202020204" pitchFamily="34" charset="0"/>
              <a:buChar char="•"/>
            </a:pPr>
            <a:r>
              <a:rPr lang="en-US" sz="1400" dirty="0">
                <a:solidFill>
                  <a:sysClr val="windowText" lastClr="000000"/>
                </a:solidFill>
              </a:rPr>
              <a:t>Increased capital</a:t>
            </a:r>
          </a:p>
          <a:p>
            <a:pPr marL="133350" indent="-133350">
              <a:buFont typeface="Arial" panose="020B0604020202020204" pitchFamily="34" charset="0"/>
              <a:buChar char="•"/>
            </a:pPr>
            <a:r>
              <a:rPr lang="en-US" sz="1400" dirty="0">
                <a:solidFill>
                  <a:sysClr val="windowText" lastClr="000000"/>
                </a:solidFill>
              </a:rPr>
              <a:t>Strengthened financial mgt and investment policies</a:t>
            </a:r>
          </a:p>
        </p:txBody>
      </p:sp>
      <p:sp>
        <p:nvSpPr>
          <p:cNvPr id="31" name="Rectangle 30">
            <a:extLst>
              <a:ext uri="{FF2B5EF4-FFF2-40B4-BE49-F238E27FC236}">
                <a16:creationId xmlns:a16="http://schemas.microsoft.com/office/drawing/2014/main" id="{551C61D0-077E-684B-B434-2663B988DA7B}"/>
              </a:ext>
            </a:extLst>
          </p:cNvPr>
          <p:cNvSpPr/>
          <p:nvPr/>
        </p:nvSpPr>
        <p:spPr>
          <a:xfrm>
            <a:off x="6542956" y="2998683"/>
            <a:ext cx="2286000" cy="954107"/>
          </a:xfrm>
          <a:prstGeom prst="rect">
            <a:avLst/>
          </a:prstGeom>
        </p:spPr>
        <p:txBody>
          <a:bodyPr wrap="square">
            <a:spAutoFit/>
          </a:bodyPr>
          <a:lstStyle/>
          <a:p>
            <a:pPr marL="133350" indent="-133350">
              <a:buFont typeface="Arial" panose="020B0604020202020204" pitchFamily="34" charset="0"/>
              <a:buChar char="•"/>
            </a:pPr>
            <a:r>
              <a:rPr lang="en-US" sz="1400" dirty="0">
                <a:solidFill>
                  <a:sysClr val="windowText" lastClr="000000"/>
                </a:solidFill>
              </a:rPr>
              <a:t>Fulfilment of mandate</a:t>
            </a:r>
          </a:p>
          <a:p>
            <a:pPr marL="133350" indent="-133350">
              <a:buFont typeface="Arial" panose="020B0604020202020204" pitchFamily="34" charset="0"/>
              <a:buChar char="•"/>
            </a:pPr>
            <a:r>
              <a:rPr lang="en-US" sz="1400" dirty="0">
                <a:solidFill>
                  <a:sysClr val="windowText" lastClr="000000"/>
                </a:solidFill>
              </a:rPr>
              <a:t>Board continuity</a:t>
            </a:r>
          </a:p>
          <a:p>
            <a:pPr marL="133350" indent="-133350">
              <a:buFont typeface="Arial" panose="020B0604020202020204" pitchFamily="34" charset="0"/>
              <a:buChar char="•"/>
            </a:pPr>
            <a:r>
              <a:rPr lang="en-US" sz="1400" dirty="0">
                <a:solidFill>
                  <a:sysClr val="windowText" lastClr="000000"/>
                </a:solidFill>
              </a:rPr>
              <a:t>Constitutive docs updated</a:t>
            </a:r>
          </a:p>
          <a:p>
            <a:pPr marL="133350" indent="-133350">
              <a:buFont typeface="Arial" panose="020B0604020202020204" pitchFamily="34" charset="0"/>
              <a:buChar char="•"/>
            </a:pPr>
            <a:r>
              <a:rPr lang="en-US" sz="1400" dirty="0">
                <a:solidFill>
                  <a:sysClr val="windowText" lastClr="000000"/>
                </a:solidFill>
              </a:rPr>
              <a:t>Critical planning docs </a:t>
            </a:r>
          </a:p>
        </p:txBody>
      </p:sp>
      <p:sp>
        <p:nvSpPr>
          <p:cNvPr id="32" name="Rectangle 31">
            <a:extLst>
              <a:ext uri="{FF2B5EF4-FFF2-40B4-BE49-F238E27FC236}">
                <a16:creationId xmlns:a16="http://schemas.microsoft.com/office/drawing/2014/main" id="{15526DD2-2749-EF4C-B086-C21AB62523C2}"/>
              </a:ext>
            </a:extLst>
          </p:cNvPr>
          <p:cNvSpPr/>
          <p:nvPr/>
        </p:nvSpPr>
        <p:spPr>
          <a:xfrm>
            <a:off x="4057064" y="4158442"/>
            <a:ext cx="2217958" cy="954107"/>
          </a:xfrm>
          <a:prstGeom prst="rect">
            <a:avLst/>
          </a:prstGeom>
        </p:spPr>
        <p:txBody>
          <a:bodyPr wrap="square">
            <a:spAutoFit/>
          </a:bodyPr>
          <a:lstStyle/>
          <a:p>
            <a:pPr marL="133350" indent="-133350">
              <a:buFont typeface="Arial" panose="020B0604020202020204" pitchFamily="34" charset="0"/>
              <a:buChar char="•"/>
            </a:pPr>
            <a:r>
              <a:rPr lang="en-US" sz="1400" dirty="0">
                <a:solidFill>
                  <a:sysClr val="windowText" lastClr="000000"/>
                </a:solidFill>
              </a:rPr>
              <a:t>Permanent staff</a:t>
            </a:r>
          </a:p>
          <a:p>
            <a:pPr marL="133350" indent="-133350">
              <a:buFont typeface="Arial" panose="020B0604020202020204" pitchFamily="34" charset="0"/>
              <a:buChar char="•"/>
            </a:pPr>
            <a:r>
              <a:rPr lang="en-US" sz="1400" dirty="0">
                <a:solidFill>
                  <a:sysClr val="windowText" lastClr="000000"/>
                </a:solidFill>
              </a:rPr>
              <a:t>Initial grant-making</a:t>
            </a:r>
          </a:p>
          <a:p>
            <a:pPr marL="133350" indent="-133350">
              <a:buFont typeface="Arial" panose="020B0604020202020204" pitchFamily="34" charset="0"/>
              <a:buChar char="•"/>
            </a:pPr>
            <a:r>
              <a:rPr lang="en-US" sz="1400" dirty="0">
                <a:solidFill>
                  <a:sysClr val="windowText" lastClr="000000"/>
                </a:solidFill>
              </a:rPr>
              <a:t>Core operational docs with filing system</a:t>
            </a:r>
          </a:p>
        </p:txBody>
      </p:sp>
      <p:sp>
        <p:nvSpPr>
          <p:cNvPr id="34" name="Triangle 33">
            <a:extLst>
              <a:ext uri="{FF2B5EF4-FFF2-40B4-BE49-F238E27FC236}">
                <a16:creationId xmlns:a16="http://schemas.microsoft.com/office/drawing/2014/main" id="{47E712FE-99D7-9C4E-890D-F965DACAFA40}"/>
              </a:ext>
            </a:extLst>
          </p:cNvPr>
          <p:cNvSpPr/>
          <p:nvPr/>
        </p:nvSpPr>
        <p:spPr>
          <a:xfrm rot="5400000">
            <a:off x="6293188" y="4307880"/>
            <a:ext cx="350971" cy="283749"/>
          </a:xfrm>
          <a:prstGeom prst="triangle">
            <a:avLst/>
          </a:prstGeom>
          <a:solidFill>
            <a:schemeClr val="bg1"/>
          </a:solidFill>
          <a:ln w="6350">
            <a:solidFill>
              <a:srgbClr val="1B4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799F375-500A-2D4A-9BF5-AB41CB4105A7}"/>
              </a:ext>
            </a:extLst>
          </p:cNvPr>
          <p:cNvSpPr/>
          <p:nvPr/>
        </p:nvSpPr>
        <p:spPr>
          <a:xfrm>
            <a:off x="4029225" y="2996722"/>
            <a:ext cx="2446035" cy="954107"/>
          </a:xfrm>
          <a:prstGeom prst="rect">
            <a:avLst/>
          </a:prstGeom>
        </p:spPr>
        <p:txBody>
          <a:bodyPr wrap="square">
            <a:spAutoFit/>
          </a:bodyPr>
          <a:lstStyle/>
          <a:p>
            <a:pPr marL="133350" indent="-133350">
              <a:buFont typeface="Arial" panose="020B0604020202020204" pitchFamily="34" charset="0"/>
              <a:buChar char="•"/>
            </a:pPr>
            <a:r>
              <a:rPr lang="en-US" sz="1400" dirty="0">
                <a:solidFill>
                  <a:sysClr val="windowText" lastClr="000000"/>
                </a:solidFill>
              </a:rPr>
              <a:t>Core governance docs</a:t>
            </a:r>
          </a:p>
          <a:p>
            <a:pPr marL="133350" indent="-133350">
              <a:buFont typeface="Arial" panose="020B0604020202020204" pitchFamily="34" charset="0"/>
              <a:buChar char="•"/>
            </a:pPr>
            <a:r>
              <a:rPr lang="en-US" sz="1400" dirty="0">
                <a:solidFill>
                  <a:sysClr val="windowText" lastClr="000000"/>
                </a:solidFill>
              </a:rPr>
              <a:t>Constitutive docs updated</a:t>
            </a:r>
          </a:p>
          <a:p>
            <a:pPr marL="133350" indent="-133350">
              <a:buFont typeface="Arial" panose="020B0604020202020204" pitchFamily="34" charset="0"/>
              <a:buChar char="•"/>
            </a:pPr>
            <a:r>
              <a:rPr lang="en-US" sz="1400" dirty="0">
                <a:solidFill>
                  <a:sysClr val="windowText" lastClr="000000"/>
                </a:solidFill>
              </a:rPr>
              <a:t>Board trained in core areas</a:t>
            </a:r>
          </a:p>
          <a:p>
            <a:pPr marL="133350" indent="-133350">
              <a:buFont typeface="Arial" panose="020B0604020202020204" pitchFamily="34" charset="0"/>
              <a:buChar char="•"/>
            </a:pPr>
            <a:r>
              <a:rPr lang="en-US" sz="1400" dirty="0">
                <a:solidFill>
                  <a:sysClr val="windowText" lastClr="000000"/>
                </a:solidFill>
              </a:rPr>
              <a:t>Policies and procedures </a:t>
            </a:r>
          </a:p>
        </p:txBody>
      </p:sp>
      <p:sp>
        <p:nvSpPr>
          <p:cNvPr id="35" name="Rectangle 34">
            <a:extLst>
              <a:ext uri="{FF2B5EF4-FFF2-40B4-BE49-F238E27FC236}">
                <a16:creationId xmlns:a16="http://schemas.microsoft.com/office/drawing/2014/main" id="{8DC894C3-7BF5-9141-B0F0-EE95798064EC}"/>
              </a:ext>
            </a:extLst>
          </p:cNvPr>
          <p:cNvSpPr/>
          <p:nvPr/>
        </p:nvSpPr>
        <p:spPr>
          <a:xfrm>
            <a:off x="1542120" y="4183603"/>
            <a:ext cx="2217958" cy="954107"/>
          </a:xfrm>
          <a:prstGeom prst="rect">
            <a:avLst/>
          </a:prstGeom>
        </p:spPr>
        <p:txBody>
          <a:bodyPr wrap="square">
            <a:spAutoFit/>
          </a:bodyPr>
          <a:lstStyle/>
          <a:p>
            <a:pPr marL="133350" indent="-133350">
              <a:buFont typeface="Arial" panose="020B0604020202020204" pitchFamily="34" charset="0"/>
              <a:buChar char="•"/>
            </a:pPr>
            <a:r>
              <a:rPr lang="en-US" sz="1400" dirty="0">
                <a:solidFill>
                  <a:sysClr val="windowText" lastClr="000000"/>
                </a:solidFill>
              </a:rPr>
              <a:t>Fund registered </a:t>
            </a:r>
          </a:p>
          <a:p>
            <a:pPr marL="133350" indent="-133350">
              <a:buFont typeface="Arial" panose="020B0604020202020204" pitchFamily="34" charset="0"/>
              <a:buChar char="•"/>
            </a:pPr>
            <a:r>
              <a:rPr lang="en-US" sz="1400" dirty="0">
                <a:solidFill>
                  <a:sysClr val="windowText" lastClr="000000"/>
                </a:solidFill>
              </a:rPr>
              <a:t>Initial staff hired</a:t>
            </a:r>
          </a:p>
          <a:p>
            <a:pPr marL="133350" indent="-133350">
              <a:buFont typeface="Arial" panose="020B0604020202020204" pitchFamily="34" charset="0"/>
              <a:buChar char="•"/>
            </a:pPr>
            <a:r>
              <a:rPr lang="en-US" sz="1400" dirty="0">
                <a:solidFill>
                  <a:sysClr val="windowText" lastClr="000000"/>
                </a:solidFill>
              </a:rPr>
              <a:t>Basic admin systems in place </a:t>
            </a:r>
          </a:p>
        </p:txBody>
      </p:sp>
      <p:sp>
        <p:nvSpPr>
          <p:cNvPr id="36" name="Rectangle 35">
            <a:extLst>
              <a:ext uri="{FF2B5EF4-FFF2-40B4-BE49-F238E27FC236}">
                <a16:creationId xmlns:a16="http://schemas.microsoft.com/office/drawing/2014/main" id="{C2D23C25-2345-FD4B-9D97-1A4EC9979020}"/>
              </a:ext>
            </a:extLst>
          </p:cNvPr>
          <p:cNvSpPr/>
          <p:nvPr/>
        </p:nvSpPr>
        <p:spPr>
          <a:xfrm>
            <a:off x="1555439" y="5358837"/>
            <a:ext cx="2076083" cy="523220"/>
          </a:xfrm>
          <a:prstGeom prst="rect">
            <a:avLst/>
          </a:prstGeom>
        </p:spPr>
        <p:txBody>
          <a:bodyPr wrap="square">
            <a:spAutoFit/>
          </a:bodyPr>
          <a:lstStyle/>
          <a:p>
            <a:pPr marL="133350" indent="-133350">
              <a:buFont typeface="Arial" panose="020B0604020202020204" pitchFamily="34" charset="0"/>
              <a:buChar char="•"/>
            </a:pPr>
            <a:r>
              <a:rPr lang="en-US" sz="1400" dirty="0">
                <a:solidFill>
                  <a:sysClr val="windowText" lastClr="000000"/>
                </a:solidFill>
              </a:rPr>
              <a:t>Start-up costs</a:t>
            </a:r>
          </a:p>
          <a:p>
            <a:pPr marL="133350" indent="-133350">
              <a:buFont typeface="Arial" panose="020B0604020202020204" pitchFamily="34" charset="0"/>
              <a:buChar char="•"/>
            </a:pPr>
            <a:r>
              <a:rPr lang="en-US" sz="1400" dirty="0">
                <a:solidFill>
                  <a:sysClr val="windowText" lastClr="000000"/>
                </a:solidFill>
              </a:rPr>
              <a:t>Reporting systems</a:t>
            </a:r>
          </a:p>
        </p:txBody>
      </p:sp>
      <p:sp>
        <p:nvSpPr>
          <p:cNvPr id="2" name="Right Arrow 1">
            <a:extLst>
              <a:ext uri="{FF2B5EF4-FFF2-40B4-BE49-F238E27FC236}">
                <a16:creationId xmlns:a16="http://schemas.microsoft.com/office/drawing/2014/main" id="{A448FAA0-0EC8-2E46-A11E-5518B32773D3}"/>
              </a:ext>
            </a:extLst>
          </p:cNvPr>
          <p:cNvSpPr/>
          <p:nvPr/>
        </p:nvSpPr>
        <p:spPr>
          <a:xfrm>
            <a:off x="191927" y="6185647"/>
            <a:ext cx="8783754" cy="497541"/>
          </a:xfrm>
          <a:prstGeom prst="rightArrow">
            <a:avLst/>
          </a:prstGeom>
          <a:solidFill>
            <a:schemeClr val="bg1"/>
          </a:solidFill>
          <a:ln w="6350">
            <a:solidFill>
              <a:srgbClr val="1B47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9E17A03-FE57-EA47-9E8E-622A8F7AE134}"/>
              </a:ext>
            </a:extLst>
          </p:cNvPr>
          <p:cNvSpPr txBox="1"/>
          <p:nvPr/>
        </p:nvSpPr>
        <p:spPr>
          <a:xfrm>
            <a:off x="2046377" y="6265382"/>
            <a:ext cx="1411941" cy="338554"/>
          </a:xfrm>
          <a:prstGeom prst="rect">
            <a:avLst/>
          </a:prstGeom>
          <a:noFill/>
        </p:spPr>
        <p:txBody>
          <a:bodyPr wrap="square" rtlCol="0">
            <a:spAutoFit/>
          </a:bodyPr>
          <a:lstStyle/>
          <a:p>
            <a:pPr algn="ctr"/>
            <a:r>
              <a:rPr lang="en-US" sz="1600" dirty="0">
                <a:solidFill>
                  <a:srgbClr val="1B2F6A"/>
                </a:solidFill>
              </a:rPr>
              <a:t>2 to 4 years</a:t>
            </a:r>
          </a:p>
        </p:txBody>
      </p:sp>
      <p:sp>
        <p:nvSpPr>
          <p:cNvPr id="37" name="TextBox 36">
            <a:extLst>
              <a:ext uri="{FF2B5EF4-FFF2-40B4-BE49-F238E27FC236}">
                <a16:creationId xmlns:a16="http://schemas.microsoft.com/office/drawing/2014/main" id="{09ECE079-7402-1640-B29C-12644D568F01}"/>
              </a:ext>
            </a:extLst>
          </p:cNvPr>
          <p:cNvSpPr txBox="1"/>
          <p:nvPr/>
        </p:nvSpPr>
        <p:spPr>
          <a:xfrm>
            <a:off x="4460072" y="6265382"/>
            <a:ext cx="1411941" cy="338554"/>
          </a:xfrm>
          <a:prstGeom prst="rect">
            <a:avLst/>
          </a:prstGeom>
          <a:noFill/>
        </p:spPr>
        <p:txBody>
          <a:bodyPr wrap="square" rtlCol="0">
            <a:spAutoFit/>
          </a:bodyPr>
          <a:lstStyle/>
          <a:p>
            <a:pPr algn="ctr"/>
            <a:r>
              <a:rPr lang="en-US" sz="1600" dirty="0">
                <a:solidFill>
                  <a:srgbClr val="1B2F6A"/>
                </a:solidFill>
              </a:rPr>
              <a:t>+3 years</a:t>
            </a:r>
          </a:p>
        </p:txBody>
      </p:sp>
      <p:sp>
        <p:nvSpPr>
          <p:cNvPr id="38" name="TextBox 37">
            <a:extLst>
              <a:ext uri="{FF2B5EF4-FFF2-40B4-BE49-F238E27FC236}">
                <a16:creationId xmlns:a16="http://schemas.microsoft.com/office/drawing/2014/main" id="{62D45E7B-9363-2A42-A5FE-D36A03C6FC38}"/>
              </a:ext>
            </a:extLst>
          </p:cNvPr>
          <p:cNvSpPr txBox="1"/>
          <p:nvPr/>
        </p:nvSpPr>
        <p:spPr>
          <a:xfrm>
            <a:off x="6979985" y="6265382"/>
            <a:ext cx="1411941" cy="338554"/>
          </a:xfrm>
          <a:prstGeom prst="rect">
            <a:avLst/>
          </a:prstGeom>
          <a:noFill/>
        </p:spPr>
        <p:txBody>
          <a:bodyPr wrap="square" rtlCol="0">
            <a:spAutoFit/>
          </a:bodyPr>
          <a:lstStyle/>
          <a:p>
            <a:pPr algn="ctr"/>
            <a:r>
              <a:rPr lang="en-US" sz="1600" dirty="0">
                <a:solidFill>
                  <a:srgbClr val="1B2F6A"/>
                </a:solidFill>
              </a:rPr>
              <a:t>+3 years</a:t>
            </a:r>
          </a:p>
        </p:txBody>
      </p:sp>
      <p:sp>
        <p:nvSpPr>
          <p:cNvPr id="39" name="TextBox 38">
            <a:extLst>
              <a:ext uri="{FF2B5EF4-FFF2-40B4-BE49-F238E27FC236}">
                <a16:creationId xmlns:a16="http://schemas.microsoft.com/office/drawing/2014/main" id="{721CFCA9-6D82-4841-9404-8EB7D283ADF9}"/>
              </a:ext>
            </a:extLst>
          </p:cNvPr>
          <p:cNvSpPr txBox="1"/>
          <p:nvPr/>
        </p:nvSpPr>
        <p:spPr>
          <a:xfrm>
            <a:off x="1052436" y="6307254"/>
            <a:ext cx="1411941" cy="338554"/>
          </a:xfrm>
          <a:prstGeom prst="rect">
            <a:avLst/>
          </a:prstGeom>
          <a:noFill/>
        </p:spPr>
        <p:txBody>
          <a:bodyPr wrap="square" rtlCol="0">
            <a:spAutoFit/>
          </a:bodyPr>
          <a:lstStyle/>
          <a:p>
            <a:pPr algn="ctr"/>
            <a:r>
              <a:rPr lang="en-US" sz="1600" dirty="0">
                <a:solidFill>
                  <a:srgbClr val="1B2F6A"/>
                </a:solidFill>
              </a:rPr>
              <a:t>~</a:t>
            </a:r>
          </a:p>
        </p:txBody>
      </p:sp>
    </p:spTree>
    <p:extLst>
      <p:ext uri="{BB962C8B-B14F-4D97-AF65-F5344CB8AC3E}">
        <p14:creationId xmlns:p14="http://schemas.microsoft.com/office/powerpoint/2010/main" val="1802995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04C4751-F552-FC43-B0AC-EF4D196B8569}"/>
              </a:ext>
            </a:extLst>
          </p:cNvPr>
          <p:cNvSpPr/>
          <p:nvPr/>
        </p:nvSpPr>
        <p:spPr>
          <a:xfrm>
            <a:off x="457200" y="2137410"/>
            <a:ext cx="4678479" cy="4240385"/>
          </a:xfrm>
          <a:prstGeom prst="rect">
            <a:avLst/>
          </a:prstGeom>
          <a:solidFill>
            <a:srgbClr val="595959">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dirty="0"/>
          </a:p>
        </p:txBody>
      </p:sp>
      <p:sp>
        <p:nvSpPr>
          <p:cNvPr id="7" name="Oval 6">
            <a:extLst>
              <a:ext uri="{FF2B5EF4-FFF2-40B4-BE49-F238E27FC236}">
                <a16:creationId xmlns:a16="http://schemas.microsoft.com/office/drawing/2014/main" id="{2AA94D62-537A-1D43-A073-9EF15B2A8865}"/>
              </a:ext>
            </a:extLst>
          </p:cNvPr>
          <p:cNvSpPr>
            <a:spLocks noChangeAspect="1"/>
          </p:cNvSpPr>
          <p:nvPr/>
        </p:nvSpPr>
        <p:spPr>
          <a:xfrm>
            <a:off x="1727853" y="2264622"/>
            <a:ext cx="1282530" cy="1238988"/>
          </a:xfrm>
          <a:prstGeom prst="ellipse">
            <a:avLst/>
          </a:prstGeom>
          <a:solidFill>
            <a:srgbClr val="009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dirty="0"/>
          </a:p>
        </p:txBody>
      </p:sp>
      <p:sp>
        <p:nvSpPr>
          <p:cNvPr id="3" name="Title 2">
            <a:extLst>
              <a:ext uri="{FF2B5EF4-FFF2-40B4-BE49-F238E27FC236}">
                <a16:creationId xmlns:a16="http://schemas.microsoft.com/office/drawing/2014/main" id="{29C03383-3182-CA42-BB4E-7A6B37E0905B}"/>
              </a:ext>
            </a:extLst>
          </p:cNvPr>
          <p:cNvSpPr>
            <a:spLocks noGrp="1"/>
          </p:cNvSpPr>
          <p:nvPr>
            <p:ph type="title"/>
          </p:nvPr>
        </p:nvSpPr>
        <p:spPr/>
        <p:txBody>
          <a:bodyPr/>
          <a:lstStyle/>
          <a:p>
            <a:r>
              <a:rPr lang="en-US" b="1" dirty="0"/>
              <a:t>CBF Financial Instruments</a:t>
            </a:r>
          </a:p>
        </p:txBody>
      </p:sp>
      <p:sp>
        <p:nvSpPr>
          <p:cNvPr id="8" name="TextBox 7">
            <a:extLst>
              <a:ext uri="{FF2B5EF4-FFF2-40B4-BE49-F238E27FC236}">
                <a16:creationId xmlns:a16="http://schemas.microsoft.com/office/drawing/2014/main" id="{00E01634-B56D-1948-A65C-7783D325366A}"/>
              </a:ext>
            </a:extLst>
          </p:cNvPr>
          <p:cNvSpPr txBox="1"/>
          <p:nvPr/>
        </p:nvSpPr>
        <p:spPr>
          <a:xfrm>
            <a:off x="7236566" y="1401802"/>
            <a:ext cx="843068" cy="369332"/>
          </a:xfrm>
          <a:prstGeom prst="rect">
            <a:avLst/>
          </a:prstGeom>
          <a:noFill/>
        </p:spPr>
        <p:txBody>
          <a:bodyPr wrap="square" rtlCol="0">
            <a:spAutoFit/>
          </a:bodyPr>
          <a:lstStyle/>
          <a:p>
            <a:pPr algn="ctr"/>
            <a:r>
              <a:rPr lang="es-ES_tradnl" sz="900" b="1" dirty="0">
                <a:solidFill>
                  <a:srgbClr val="FFFFFF"/>
                </a:solidFill>
                <a:latin typeface="GT Pressura"/>
                <a:cs typeface="GT Pressura"/>
              </a:rPr>
              <a:t>Fondo Adaptación</a:t>
            </a:r>
          </a:p>
        </p:txBody>
      </p:sp>
      <p:pic>
        <p:nvPicPr>
          <p:cNvPr id="11" name="Picture 10">
            <a:extLst>
              <a:ext uri="{FF2B5EF4-FFF2-40B4-BE49-F238E27FC236}">
                <a16:creationId xmlns:a16="http://schemas.microsoft.com/office/drawing/2014/main" id="{949176DA-28BD-5747-A612-9B934A602ADE}"/>
              </a:ext>
            </a:extLst>
          </p:cNvPr>
          <p:cNvPicPr>
            <a:picLocks noChangeAspect="1"/>
          </p:cNvPicPr>
          <p:nvPr/>
        </p:nvPicPr>
        <p:blipFill>
          <a:blip r:embed="rId3"/>
          <a:stretch>
            <a:fillRect/>
          </a:stretch>
        </p:blipFill>
        <p:spPr>
          <a:xfrm>
            <a:off x="5179141" y="2135962"/>
            <a:ext cx="2831108" cy="4264112"/>
          </a:xfrm>
          <a:prstGeom prst="rect">
            <a:avLst/>
          </a:prstGeom>
        </p:spPr>
      </p:pic>
      <p:sp>
        <p:nvSpPr>
          <p:cNvPr id="10" name="TextBox 9">
            <a:extLst>
              <a:ext uri="{FF2B5EF4-FFF2-40B4-BE49-F238E27FC236}">
                <a16:creationId xmlns:a16="http://schemas.microsoft.com/office/drawing/2014/main" id="{2FE7C3DC-6AA4-D24E-96CF-63AB4B5D534C}"/>
              </a:ext>
            </a:extLst>
          </p:cNvPr>
          <p:cNvSpPr txBox="1"/>
          <p:nvPr/>
        </p:nvSpPr>
        <p:spPr>
          <a:xfrm>
            <a:off x="1624531" y="2502576"/>
            <a:ext cx="1489173" cy="707886"/>
          </a:xfrm>
          <a:prstGeom prst="rect">
            <a:avLst/>
          </a:prstGeom>
          <a:noFill/>
        </p:spPr>
        <p:txBody>
          <a:bodyPr wrap="square" rtlCol="0">
            <a:spAutoFit/>
          </a:bodyPr>
          <a:lstStyle/>
          <a:p>
            <a:pPr algn="ctr"/>
            <a:r>
              <a:rPr lang="en-US" sz="2000" b="1">
                <a:solidFill>
                  <a:schemeClr val="bg1"/>
                </a:solidFill>
                <a:latin typeface="GT Pressura"/>
                <a:cs typeface="GT Pressura"/>
              </a:rPr>
              <a:t>EbA</a:t>
            </a:r>
          </a:p>
          <a:p>
            <a:pPr algn="ctr"/>
            <a:r>
              <a:rPr lang="en-US" sz="2000" b="1">
                <a:solidFill>
                  <a:schemeClr val="bg1"/>
                </a:solidFill>
                <a:latin typeface="GT Pressura"/>
                <a:cs typeface="GT Pressura"/>
              </a:rPr>
              <a:t>Facility</a:t>
            </a:r>
          </a:p>
        </p:txBody>
      </p:sp>
      <p:sp>
        <p:nvSpPr>
          <p:cNvPr id="14" name="Deposits TNC">
            <a:extLst>
              <a:ext uri="{FF2B5EF4-FFF2-40B4-BE49-F238E27FC236}">
                <a16:creationId xmlns:a16="http://schemas.microsoft.com/office/drawing/2014/main" id="{80767BBF-F930-874F-A8C3-611C9EFB511B}"/>
              </a:ext>
            </a:extLst>
          </p:cNvPr>
          <p:cNvSpPr txBox="1"/>
          <p:nvPr/>
        </p:nvSpPr>
        <p:spPr>
          <a:xfrm>
            <a:off x="413738" y="3412567"/>
            <a:ext cx="5008999" cy="2601193"/>
          </a:xfrm>
          <a:prstGeom prst="rect">
            <a:avLst/>
          </a:prstGeom>
          <a:ln w="12700">
            <a:miter lim="400000"/>
          </a:ln>
          <a:extLst>
            <a:ext uri="{C572A759-6A51-4108-AA02-DFA0A04FC94B}">
              <ma14:wrappingTextBoxFlag xmlns:ma14="http://schemas.microsoft.com/office/mac/drawingml/2011/main" xmlns="" val="1"/>
            </a:ext>
          </a:extLst>
        </p:spPr>
        <p:txBody>
          <a:bodyPr wrap="square" lIns="53578" tIns="53578" rIns="53578" bIns="53578" anchor="ctr">
            <a:spAutoFit/>
          </a:bodyPr>
          <a:lstStyle/>
          <a:p>
            <a:pPr marL="214313" indent="-214313" defTabSz="616148" hangingPunct="0">
              <a:buFont typeface="Arial" panose="020B0604020202020204" pitchFamily="34" charset="0"/>
              <a:buChar char="•"/>
            </a:pPr>
            <a:endParaRPr lang="en-GB" b="1" kern="0" dirty="0">
              <a:solidFill>
                <a:srgbClr val="000000"/>
              </a:solidFill>
              <a:latin typeface="Calibri" panose="020F0502020204030204" pitchFamily="34" charset="0"/>
              <a:ea typeface="Helvetica Neue"/>
              <a:cs typeface="Calibri" panose="020F0502020204030204" pitchFamily="34" charset="0"/>
              <a:sym typeface="Helvetica Neue"/>
            </a:endParaRPr>
          </a:p>
          <a:p>
            <a:pPr marL="214313" indent="-214313" defTabSz="616148" hangingPunct="0">
              <a:buFont typeface="Arial" panose="020B0604020202020204" pitchFamily="34" charset="0"/>
              <a:buChar char="•"/>
            </a:pPr>
            <a:endParaRPr lang="en-GB" b="1" kern="0" dirty="0">
              <a:solidFill>
                <a:srgbClr val="000000"/>
              </a:solidFill>
              <a:latin typeface="Calibri" panose="020F0502020204030204" pitchFamily="34" charset="0"/>
              <a:ea typeface="Helvetica Neue"/>
              <a:cs typeface="Calibri" panose="020F0502020204030204" pitchFamily="34" charset="0"/>
              <a:sym typeface="Helvetica Neue"/>
            </a:endParaRPr>
          </a:p>
          <a:p>
            <a:pPr marL="214313" indent="-214313" defTabSz="616148" hangingPunct="0">
              <a:buFont typeface="Arial" panose="020B0604020202020204" pitchFamily="34" charset="0"/>
              <a:buChar char="•"/>
            </a:pPr>
            <a:r>
              <a:rPr lang="en-GB" b="1" kern="0" dirty="0">
                <a:solidFill>
                  <a:srgbClr val="000000"/>
                </a:solidFill>
                <a:latin typeface="Calibri" panose="020F0502020204030204" pitchFamily="34" charset="0"/>
                <a:ea typeface="Helvetica Neue"/>
                <a:cs typeface="Calibri" panose="020F0502020204030204" pitchFamily="34" charset="0"/>
                <a:sym typeface="Helvetica Neue"/>
              </a:rPr>
              <a:t>Year of Establishment : </a:t>
            </a:r>
            <a:r>
              <a:rPr lang="en-GB" kern="0" dirty="0">
                <a:solidFill>
                  <a:srgbClr val="000000"/>
                </a:solidFill>
                <a:latin typeface="Calibri" panose="020F0502020204030204" pitchFamily="34" charset="0"/>
                <a:ea typeface="Helvetica Neue"/>
                <a:cs typeface="Calibri" panose="020F0502020204030204" pitchFamily="34" charset="0"/>
                <a:sym typeface="Helvetica Neue"/>
              </a:rPr>
              <a:t>2016</a:t>
            </a:r>
          </a:p>
          <a:p>
            <a:pPr marL="214313" indent="-214313" defTabSz="616148" hangingPunct="0">
              <a:buFont typeface="Arial" panose="020B0604020202020204" pitchFamily="34" charset="0"/>
              <a:buChar char="•"/>
            </a:pPr>
            <a:endParaRPr lang="en-GB" kern="0" dirty="0">
              <a:solidFill>
                <a:srgbClr val="000000"/>
              </a:solidFill>
              <a:latin typeface="Calibri" panose="020F0502020204030204" pitchFamily="34" charset="0"/>
              <a:ea typeface="Helvetica Neue"/>
              <a:cs typeface="Calibri" panose="020F0502020204030204" pitchFamily="34" charset="0"/>
              <a:sym typeface="Helvetica Neue"/>
            </a:endParaRPr>
          </a:p>
          <a:p>
            <a:pPr marL="214313" indent="-214313" defTabSz="616148" hangingPunct="0">
              <a:buFont typeface="Arial" panose="020B0604020202020204" pitchFamily="34" charset="0"/>
              <a:buChar char="•"/>
            </a:pPr>
            <a:r>
              <a:rPr lang="en-GB" b="1" kern="0" dirty="0">
                <a:solidFill>
                  <a:srgbClr val="000000"/>
                </a:solidFill>
                <a:latin typeface="Calibri" panose="020F0502020204030204" pitchFamily="34" charset="0"/>
                <a:ea typeface="Helvetica Neue"/>
                <a:cs typeface="Calibri" panose="020F0502020204030204" pitchFamily="34" charset="0"/>
                <a:sym typeface="Helvetica Neue"/>
              </a:rPr>
              <a:t>Donor commitments to date:  </a:t>
            </a:r>
            <a:r>
              <a:rPr lang="en-GB" kern="0" dirty="0">
                <a:solidFill>
                  <a:srgbClr val="000000"/>
                </a:solidFill>
                <a:latin typeface="Calibri" panose="020F0502020204030204" pitchFamily="34" charset="0"/>
                <a:ea typeface="Helvetica Neue"/>
                <a:cs typeface="Calibri" panose="020F0502020204030204" pitchFamily="34" charset="0"/>
                <a:sym typeface="Helvetica Neue"/>
              </a:rPr>
              <a:t>50M USD</a:t>
            </a:r>
          </a:p>
          <a:p>
            <a:pPr marL="235744" defTabSz="616148" hangingPunct="0"/>
            <a:endParaRPr lang="en-GB" kern="0" dirty="0">
              <a:solidFill>
                <a:srgbClr val="000000"/>
              </a:solidFill>
              <a:latin typeface="Calibri" panose="020F0502020204030204" pitchFamily="34" charset="0"/>
              <a:ea typeface="Helvetica Neue"/>
              <a:cs typeface="Calibri" panose="020F0502020204030204" pitchFamily="34" charset="0"/>
              <a:sym typeface="Helvetica Neue"/>
            </a:endParaRPr>
          </a:p>
          <a:p>
            <a:pPr marL="214313" indent="-214313" defTabSz="616148" hangingPunct="0">
              <a:buFont typeface="Arial" panose="020B0604020202020204" pitchFamily="34" charset="0"/>
              <a:buChar char="•"/>
            </a:pPr>
            <a:r>
              <a:rPr lang="en-GB" b="1" kern="0" dirty="0">
                <a:solidFill>
                  <a:srgbClr val="000000"/>
                </a:solidFill>
                <a:latin typeface="Calibri" panose="020F0502020204030204" pitchFamily="34" charset="0"/>
                <a:ea typeface="Helvetica Neue"/>
                <a:cs typeface="Calibri" panose="020F0502020204030204" pitchFamily="34" charset="0"/>
                <a:sym typeface="Helvetica Neue"/>
              </a:rPr>
              <a:t>Pending Deposits:</a:t>
            </a:r>
            <a:r>
              <a:rPr lang="en-GB" kern="0" dirty="0">
                <a:solidFill>
                  <a:srgbClr val="000000"/>
                </a:solidFill>
                <a:latin typeface="Calibri" panose="020F0502020204030204" pitchFamily="34" charset="0"/>
                <a:ea typeface="Helvetica Neue"/>
                <a:cs typeface="Calibri" panose="020F0502020204030204" pitchFamily="34" charset="0"/>
                <a:sym typeface="Helvetica Neue"/>
              </a:rPr>
              <a:t> 0</a:t>
            </a:r>
          </a:p>
          <a:p>
            <a:pPr defTabSz="616148" hangingPunct="0"/>
            <a:endParaRPr lang="en-GB" kern="0" dirty="0">
              <a:solidFill>
                <a:srgbClr val="000000"/>
              </a:solidFill>
              <a:latin typeface="Calibri" panose="020F0502020204030204" pitchFamily="34" charset="0"/>
              <a:ea typeface="Helvetica Neue"/>
              <a:cs typeface="Calibri" panose="020F0502020204030204" pitchFamily="34" charset="0"/>
              <a:sym typeface="Helvetica Neue"/>
            </a:endParaRPr>
          </a:p>
          <a:p>
            <a:pPr marL="214313" indent="-214313" defTabSz="616148" hangingPunct="0">
              <a:buFont typeface="Arial" panose="020B0604020202020204" pitchFamily="34" charset="0"/>
              <a:buChar char="•"/>
            </a:pPr>
            <a:r>
              <a:rPr lang="en-GB" b="1" kern="0" dirty="0">
                <a:solidFill>
                  <a:srgbClr val="000000"/>
                </a:solidFill>
                <a:latin typeface="Calibri" panose="020F0502020204030204" pitchFamily="34" charset="0"/>
                <a:ea typeface="Helvetica Neue"/>
                <a:cs typeface="Calibri" panose="020F0502020204030204" pitchFamily="34" charset="0"/>
                <a:sym typeface="Helvetica Neue"/>
              </a:rPr>
              <a:t>Donors</a:t>
            </a:r>
            <a:r>
              <a:rPr lang="en-GB" kern="0" dirty="0">
                <a:solidFill>
                  <a:srgbClr val="000000"/>
                </a:solidFill>
                <a:latin typeface="Calibri" panose="020F0502020204030204" pitchFamily="34" charset="0"/>
                <a:ea typeface="Helvetica Neue"/>
                <a:cs typeface="Calibri" panose="020F0502020204030204" pitchFamily="34" charset="0"/>
                <a:sym typeface="Helvetica Neue"/>
              </a:rPr>
              <a:t>: KfW</a:t>
            </a:r>
          </a:p>
        </p:txBody>
      </p:sp>
    </p:spTree>
    <p:extLst>
      <p:ext uri="{BB962C8B-B14F-4D97-AF65-F5344CB8AC3E}">
        <p14:creationId xmlns:p14="http://schemas.microsoft.com/office/powerpoint/2010/main" val="3414618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2427597"/>
            <a:ext cx="5174962" cy="4214504"/>
          </a:xfrm>
          <a:solidFill>
            <a:schemeClr val="bg1"/>
          </a:solidFill>
        </p:spPr>
        <p:txBody>
          <a:bodyPr/>
          <a:lstStyle/>
          <a:p>
            <a:pPr>
              <a:spcBef>
                <a:spcPts val="450"/>
              </a:spcBef>
              <a:spcAft>
                <a:spcPts val="450"/>
              </a:spcAft>
              <a:buFont typeface="Arial" panose="020B0604020202020204" pitchFamily="34" charset="0"/>
              <a:buChar char="•"/>
            </a:pPr>
            <a:r>
              <a:rPr lang="en-US" sz="2200" dirty="0">
                <a:solidFill>
                  <a:prstClr val="black"/>
                </a:solidFill>
                <a:latin typeface="Calibri" panose="020F0502020204030204"/>
                <a:cs typeface="+mn-cs"/>
              </a:rPr>
              <a:t>KfW awarded a USD 26.5M grant to establish a 5-year EbA Facility sinking fund (December 2016)</a:t>
            </a:r>
          </a:p>
          <a:p>
            <a:pPr>
              <a:spcBef>
                <a:spcPts val="450"/>
              </a:spcBef>
              <a:spcAft>
                <a:spcPts val="450"/>
              </a:spcAft>
              <a:buFont typeface="Arial" panose="020B0604020202020204" pitchFamily="34" charset="0"/>
              <a:buChar char="•"/>
            </a:pPr>
            <a:r>
              <a:rPr lang="en-US" sz="2200" dirty="0">
                <a:solidFill>
                  <a:prstClr val="black"/>
                </a:solidFill>
                <a:latin typeface="Calibri" panose="020F0502020204030204"/>
              </a:rPr>
              <a:t>USD 22M </a:t>
            </a:r>
            <a:r>
              <a:rPr lang="en-US" sz="2200" dirty="0">
                <a:solidFill>
                  <a:prstClr val="black"/>
                </a:solidFill>
                <a:latin typeface="Calibri" panose="020F0502020204030204"/>
                <a:cs typeface="+mn-cs"/>
              </a:rPr>
              <a:t>were added in December 2019</a:t>
            </a:r>
          </a:p>
          <a:p>
            <a:pPr>
              <a:spcBef>
                <a:spcPts val="450"/>
              </a:spcBef>
              <a:spcAft>
                <a:spcPts val="450"/>
              </a:spcAft>
              <a:buFont typeface="Arial" panose="020B0604020202020204" pitchFamily="34" charset="0"/>
              <a:buChar char="•"/>
            </a:pPr>
            <a:r>
              <a:rPr lang="en-US" sz="2200" dirty="0">
                <a:solidFill>
                  <a:prstClr val="black"/>
                </a:solidFill>
                <a:latin typeface="Calibri" panose="020F0502020204030204"/>
                <a:cs typeface="+mn-cs"/>
              </a:rPr>
              <a:t>The EbA Facility will award grants to support a wide range of EbA actions across the Caribbean, in eligible countries.</a:t>
            </a:r>
          </a:p>
          <a:p>
            <a:pPr>
              <a:spcBef>
                <a:spcPts val="450"/>
              </a:spcBef>
              <a:spcAft>
                <a:spcPts val="450"/>
              </a:spcAft>
              <a:buFont typeface="Arial" panose="020B0604020202020204" pitchFamily="34" charset="0"/>
              <a:buChar char="•"/>
            </a:pPr>
            <a:r>
              <a:rPr lang="en-US" sz="2200" dirty="0">
                <a:solidFill>
                  <a:prstClr val="black"/>
                </a:solidFill>
                <a:latin typeface="Calibri" panose="020F0502020204030204"/>
                <a:cs typeface="+mn-cs"/>
              </a:rPr>
              <a:t>Grants range from 250K to 2 million USD.</a:t>
            </a:r>
          </a:p>
          <a:p>
            <a:pPr>
              <a:spcBef>
                <a:spcPts val="450"/>
              </a:spcBef>
              <a:spcAft>
                <a:spcPts val="450"/>
              </a:spcAft>
              <a:buFont typeface="Arial" panose="020B0604020202020204" pitchFamily="34" charset="0"/>
              <a:buChar char="•"/>
            </a:pPr>
            <a:r>
              <a:rPr lang="en-US" sz="2200" dirty="0">
                <a:solidFill>
                  <a:prstClr val="black"/>
                </a:solidFill>
                <a:latin typeface="Calibri" panose="020F0502020204030204"/>
                <a:cs typeface="+mn-cs"/>
              </a:rPr>
              <a:t>USD 12M committed to date.</a:t>
            </a:r>
          </a:p>
        </p:txBody>
      </p:sp>
      <p:sp>
        <p:nvSpPr>
          <p:cNvPr id="3" name="Title 2"/>
          <p:cNvSpPr>
            <a:spLocks noGrp="1"/>
          </p:cNvSpPr>
          <p:nvPr>
            <p:ph type="title"/>
          </p:nvPr>
        </p:nvSpPr>
        <p:spPr/>
        <p:txBody>
          <a:bodyPr/>
          <a:lstStyle/>
          <a:p>
            <a:pPr>
              <a:spcBef>
                <a:spcPts val="0"/>
              </a:spcBef>
            </a:pPr>
            <a:r>
              <a:rPr lang="en-US" sz="4000" dirty="0">
                <a:solidFill>
                  <a:srgbClr val="54A74F"/>
                </a:solidFill>
                <a:latin typeface="Calibri" panose="020F0502020204030204"/>
                <a:ea typeface="+mn-ea"/>
                <a:cs typeface="+mn-cs"/>
              </a:rPr>
              <a:t>CBF EbA Facility </a:t>
            </a:r>
            <a:endParaRPr lang="en-US" sz="4000" dirty="0">
              <a:solidFill>
                <a:srgbClr val="54A74F"/>
              </a:solidFill>
            </a:endParaRPr>
          </a:p>
        </p:txBody>
      </p:sp>
      <p:grpSp>
        <p:nvGrpSpPr>
          <p:cNvPr id="4" name="Group 3">
            <a:extLst>
              <a:ext uri="{FF2B5EF4-FFF2-40B4-BE49-F238E27FC236}">
                <a16:creationId xmlns:a16="http://schemas.microsoft.com/office/drawing/2014/main" id="{C31FBEC7-8DB7-4374-844B-3DFAE31EF5CB}"/>
              </a:ext>
            </a:extLst>
          </p:cNvPr>
          <p:cNvGrpSpPr/>
          <p:nvPr/>
        </p:nvGrpSpPr>
        <p:grpSpPr>
          <a:xfrm>
            <a:off x="6025160" y="2666778"/>
            <a:ext cx="548457" cy="587421"/>
            <a:chOff x="7351518" y="4599172"/>
            <a:chExt cx="731276" cy="783228"/>
          </a:xfrm>
        </p:grpSpPr>
        <p:pic>
          <p:nvPicPr>
            <p:cNvPr id="5" name="Picture 4">
              <a:extLst>
                <a:ext uri="{FF2B5EF4-FFF2-40B4-BE49-F238E27FC236}">
                  <a16:creationId xmlns:a16="http://schemas.microsoft.com/office/drawing/2014/main" id="{86F144CB-42E2-4B87-AF5A-0E03CF0F3C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51518" y="4925200"/>
              <a:ext cx="731276" cy="457200"/>
            </a:xfrm>
            <a:prstGeom prst="rect">
              <a:avLst/>
            </a:prstGeom>
          </p:spPr>
        </p:pic>
        <p:sp>
          <p:nvSpPr>
            <p:cNvPr id="6" name="TextBox 5">
              <a:extLst>
                <a:ext uri="{FF2B5EF4-FFF2-40B4-BE49-F238E27FC236}">
                  <a16:creationId xmlns:a16="http://schemas.microsoft.com/office/drawing/2014/main" id="{E188CAE9-37C0-4048-B467-55ED6B224103}"/>
                </a:ext>
              </a:extLst>
            </p:cNvPr>
            <p:cNvSpPr txBox="1"/>
            <p:nvPr/>
          </p:nvSpPr>
          <p:spPr>
            <a:xfrm>
              <a:off x="7377923" y="4599172"/>
              <a:ext cx="691705" cy="400109"/>
            </a:xfrm>
            <a:prstGeom prst="rect">
              <a:avLst/>
            </a:prstGeom>
            <a:noFill/>
          </p:spPr>
          <p:txBody>
            <a:bodyPr wrap="square" rtlCol="0">
              <a:spAutoFit/>
            </a:bodyPr>
            <a:lstStyle/>
            <a:p>
              <a:pPr algn="ctr" defTabSz="342900">
                <a:defRPr/>
              </a:pPr>
              <a:r>
                <a:rPr lang="en-US" sz="1350" kern="0" dirty="0">
                  <a:solidFill>
                    <a:prstClr val="black"/>
                  </a:solidFill>
                </a:rPr>
                <a:t>A&amp;B</a:t>
              </a:r>
            </a:p>
          </p:txBody>
        </p:sp>
      </p:grpSp>
      <p:grpSp>
        <p:nvGrpSpPr>
          <p:cNvPr id="32" name="Group 31">
            <a:extLst>
              <a:ext uri="{FF2B5EF4-FFF2-40B4-BE49-F238E27FC236}">
                <a16:creationId xmlns:a16="http://schemas.microsoft.com/office/drawing/2014/main" id="{2821A3BD-2753-4380-A40E-0FBBF59564D0}"/>
              </a:ext>
            </a:extLst>
          </p:cNvPr>
          <p:cNvGrpSpPr/>
          <p:nvPr/>
        </p:nvGrpSpPr>
        <p:grpSpPr>
          <a:xfrm>
            <a:off x="6916920" y="2664332"/>
            <a:ext cx="572668" cy="592313"/>
            <a:chOff x="6883917" y="2673054"/>
            <a:chExt cx="572668" cy="592313"/>
          </a:xfrm>
        </p:grpSpPr>
        <p:pic>
          <p:nvPicPr>
            <p:cNvPr id="8" name="Picture 7">
              <a:extLst>
                <a:ext uri="{FF2B5EF4-FFF2-40B4-BE49-F238E27FC236}">
                  <a16:creationId xmlns:a16="http://schemas.microsoft.com/office/drawing/2014/main" id="{68EF298E-BDAF-4800-91DB-A78FC87BBE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3917" y="2947882"/>
              <a:ext cx="572668" cy="317485"/>
            </a:xfrm>
            <a:prstGeom prst="rect">
              <a:avLst/>
            </a:prstGeom>
          </p:spPr>
        </p:pic>
        <p:sp>
          <p:nvSpPr>
            <p:cNvPr id="9" name="TextBox 8">
              <a:extLst>
                <a:ext uri="{FF2B5EF4-FFF2-40B4-BE49-F238E27FC236}">
                  <a16:creationId xmlns:a16="http://schemas.microsoft.com/office/drawing/2014/main" id="{C06D7006-D979-4683-9BFA-BE4EBABDD7C2}"/>
                </a:ext>
              </a:extLst>
            </p:cNvPr>
            <p:cNvSpPr txBox="1"/>
            <p:nvPr/>
          </p:nvSpPr>
          <p:spPr>
            <a:xfrm>
              <a:off x="6910862" y="2673054"/>
              <a:ext cx="518779" cy="300082"/>
            </a:xfrm>
            <a:prstGeom prst="rect">
              <a:avLst/>
            </a:prstGeom>
            <a:noFill/>
          </p:spPr>
          <p:txBody>
            <a:bodyPr wrap="square" rtlCol="0">
              <a:spAutoFit/>
            </a:bodyPr>
            <a:lstStyle/>
            <a:p>
              <a:pPr algn="ctr" defTabSz="342900">
                <a:defRPr/>
              </a:pPr>
              <a:r>
                <a:rPr lang="en-US" sz="1350" kern="0" dirty="0">
                  <a:solidFill>
                    <a:prstClr val="black"/>
                  </a:solidFill>
                </a:rPr>
                <a:t>CUB</a:t>
              </a:r>
            </a:p>
          </p:txBody>
        </p:sp>
      </p:grpSp>
      <p:grpSp>
        <p:nvGrpSpPr>
          <p:cNvPr id="31" name="Group 30">
            <a:extLst>
              <a:ext uri="{FF2B5EF4-FFF2-40B4-BE49-F238E27FC236}">
                <a16:creationId xmlns:a16="http://schemas.microsoft.com/office/drawing/2014/main" id="{EC266D3B-C10B-40DA-A6DC-30849A931F4F}"/>
              </a:ext>
            </a:extLst>
          </p:cNvPr>
          <p:cNvGrpSpPr/>
          <p:nvPr/>
        </p:nvGrpSpPr>
        <p:grpSpPr>
          <a:xfrm>
            <a:off x="7756949" y="2662031"/>
            <a:ext cx="689241" cy="596914"/>
            <a:chOff x="7756949" y="2668453"/>
            <a:chExt cx="689241" cy="596914"/>
          </a:xfrm>
        </p:grpSpPr>
        <p:sp>
          <p:nvSpPr>
            <p:cNvPr id="11" name="TextBox 10">
              <a:extLst>
                <a:ext uri="{FF2B5EF4-FFF2-40B4-BE49-F238E27FC236}">
                  <a16:creationId xmlns:a16="http://schemas.microsoft.com/office/drawing/2014/main" id="{AEFCEA63-B2CA-499B-9314-E3B45A45B0EF}"/>
                </a:ext>
              </a:extLst>
            </p:cNvPr>
            <p:cNvSpPr txBox="1"/>
            <p:nvPr/>
          </p:nvSpPr>
          <p:spPr>
            <a:xfrm>
              <a:off x="7817516" y="2668453"/>
              <a:ext cx="518779" cy="507831"/>
            </a:xfrm>
            <a:prstGeom prst="rect">
              <a:avLst/>
            </a:prstGeom>
            <a:noFill/>
          </p:spPr>
          <p:txBody>
            <a:bodyPr wrap="square" rtlCol="0">
              <a:spAutoFit/>
            </a:bodyPr>
            <a:lstStyle/>
            <a:p>
              <a:pPr algn="ctr" defTabSz="342900">
                <a:defRPr/>
              </a:pPr>
              <a:r>
                <a:rPr lang="en-US" sz="1350" kern="0" dirty="0">
                  <a:solidFill>
                    <a:prstClr val="black"/>
                  </a:solidFill>
                </a:rPr>
                <a:t>DOM</a:t>
              </a:r>
            </a:p>
          </p:txBody>
        </p:sp>
        <p:pic>
          <p:nvPicPr>
            <p:cNvPr id="12" name="Picture 11">
              <a:extLst>
                <a:ext uri="{FF2B5EF4-FFF2-40B4-BE49-F238E27FC236}">
                  <a16:creationId xmlns:a16="http://schemas.microsoft.com/office/drawing/2014/main" id="{CB8D04AA-F124-48F7-B261-E1491ACB2C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56949" y="2922467"/>
              <a:ext cx="689241" cy="342900"/>
            </a:xfrm>
            <a:prstGeom prst="rect">
              <a:avLst/>
            </a:prstGeom>
            <a:noFill/>
            <a:ln>
              <a:noFill/>
              <a:prstDash val="dash"/>
            </a:ln>
          </p:spPr>
        </p:pic>
      </p:grpSp>
      <p:grpSp>
        <p:nvGrpSpPr>
          <p:cNvPr id="13" name="Group 12">
            <a:extLst>
              <a:ext uri="{FF2B5EF4-FFF2-40B4-BE49-F238E27FC236}">
                <a16:creationId xmlns:a16="http://schemas.microsoft.com/office/drawing/2014/main" id="{A668C522-0A6A-4050-9C98-CF8730098E47}"/>
              </a:ext>
            </a:extLst>
          </p:cNvPr>
          <p:cNvGrpSpPr/>
          <p:nvPr/>
        </p:nvGrpSpPr>
        <p:grpSpPr>
          <a:xfrm>
            <a:off x="6023944" y="3420694"/>
            <a:ext cx="550889" cy="581787"/>
            <a:chOff x="5585537" y="3900597"/>
            <a:chExt cx="734519" cy="775716"/>
          </a:xfrm>
        </p:grpSpPr>
        <p:pic>
          <p:nvPicPr>
            <p:cNvPr id="14" name="Picture 13">
              <a:extLst>
                <a:ext uri="{FF2B5EF4-FFF2-40B4-BE49-F238E27FC236}">
                  <a16:creationId xmlns:a16="http://schemas.microsoft.com/office/drawing/2014/main" id="{4FEA949C-80C6-45B1-921E-C5F4D4E140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85537" y="4219113"/>
              <a:ext cx="731275" cy="457200"/>
            </a:xfrm>
            <a:prstGeom prst="rect">
              <a:avLst/>
            </a:prstGeom>
          </p:spPr>
        </p:pic>
        <p:sp>
          <p:nvSpPr>
            <p:cNvPr id="15" name="TextBox 14">
              <a:extLst>
                <a:ext uri="{FF2B5EF4-FFF2-40B4-BE49-F238E27FC236}">
                  <a16:creationId xmlns:a16="http://schemas.microsoft.com/office/drawing/2014/main" id="{271773DE-0B35-4DE7-AB30-73F36C88E5FE}"/>
                </a:ext>
              </a:extLst>
            </p:cNvPr>
            <p:cNvSpPr txBox="1"/>
            <p:nvPr/>
          </p:nvSpPr>
          <p:spPr>
            <a:xfrm>
              <a:off x="5628350" y="3900597"/>
              <a:ext cx="691706" cy="400109"/>
            </a:xfrm>
            <a:prstGeom prst="rect">
              <a:avLst/>
            </a:prstGeom>
            <a:noFill/>
          </p:spPr>
          <p:txBody>
            <a:bodyPr wrap="square" rtlCol="0">
              <a:spAutoFit/>
            </a:bodyPr>
            <a:lstStyle/>
            <a:p>
              <a:pPr algn="ctr" defTabSz="342900">
                <a:defRPr/>
              </a:pPr>
              <a:r>
                <a:rPr lang="en-US" sz="1350" kern="0" dirty="0">
                  <a:solidFill>
                    <a:prstClr val="black"/>
                  </a:solidFill>
                </a:rPr>
                <a:t>DR</a:t>
              </a:r>
            </a:p>
          </p:txBody>
        </p:sp>
      </p:grpSp>
      <p:grpSp>
        <p:nvGrpSpPr>
          <p:cNvPr id="16" name="Group 15">
            <a:extLst>
              <a:ext uri="{FF2B5EF4-FFF2-40B4-BE49-F238E27FC236}">
                <a16:creationId xmlns:a16="http://schemas.microsoft.com/office/drawing/2014/main" id="{86F2C602-3FF8-4BD0-9B63-55D29DD5CE85}"/>
              </a:ext>
            </a:extLst>
          </p:cNvPr>
          <p:cNvGrpSpPr/>
          <p:nvPr/>
        </p:nvGrpSpPr>
        <p:grpSpPr>
          <a:xfrm>
            <a:off x="6931538" y="3421110"/>
            <a:ext cx="543433" cy="580955"/>
            <a:chOff x="4607853" y="4448145"/>
            <a:chExt cx="724577" cy="774607"/>
          </a:xfrm>
        </p:grpSpPr>
        <p:pic>
          <p:nvPicPr>
            <p:cNvPr id="17" name="Picture 16">
              <a:extLst>
                <a:ext uri="{FF2B5EF4-FFF2-40B4-BE49-F238E27FC236}">
                  <a16:creationId xmlns:a16="http://schemas.microsoft.com/office/drawing/2014/main" id="{CEAEE052-4FD1-455A-8722-D9B1C4B3305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07853" y="4746676"/>
              <a:ext cx="724577" cy="476076"/>
            </a:xfrm>
            <a:prstGeom prst="rect">
              <a:avLst/>
            </a:prstGeom>
          </p:spPr>
        </p:pic>
        <p:sp>
          <p:nvSpPr>
            <p:cNvPr id="18" name="TextBox 17">
              <a:extLst>
                <a:ext uri="{FF2B5EF4-FFF2-40B4-BE49-F238E27FC236}">
                  <a16:creationId xmlns:a16="http://schemas.microsoft.com/office/drawing/2014/main" id="{C29A096E-49E7-4FB4-851E-6E1D97126BFE}"/>
                </a:ext>
              </a:extLst>
            </p:cNvPr>
            <p:cNvSpPr txBox="1"/>
            <p:nvPr/>
          </p:nvSpPr>
          <p:spPr>
            <a:xfrm>
              <a:off x="4626020" y="4448145"/>
              <a:ext cx="691705" cy="400110"/>
            </a:xfrm>
            <a:prstGeom prst="rect">
              <a:avLst/>
            </a:prstGeom>
            <a:noFill/>
          </p:spPr>
          <p:txBody>
            <a:bodyPr wrap="square" rtlCol="0">
              <a:spAutoFit/>
            </a:bodyPr>
            <a:lstStyle/>
            <a:p>
              <a:pPr algn="ctr" defTabSz="342900">
                <a:defRPr/>
              </a:pPr>
              <a:r>
                <a:rPr lang="en-US" sz="1350" kern="0" dirty="0">
                  <a:solidFill>
                    <a:prstClr val="black"/>
                  </a:solidFill>
                </a:rPr>
                <a:t>GRE</a:t>
              </a:r>
            </a:p>
          </p:txBody>
        </p:sp>
      </p:grpSp>
      <p:grpSp>
        <p:nvGrpSpPr>
          <p:cNvPr id="19" name="Group 18">
            <a:extLst>
              <a:ext uri="{FF2B5EF4-FFF2-40B4-BE49-F238E27FC236}">
                <a16:creationId xmlns:a16="http://schemas.microsoft.com/office/drawing/2014/main" id="{540C1B5B-38AA-472D-ACF1-F54D8930FBE8}"/>
              </a:ext>
            </a:extLst>
          </p:cNvPr>
          <p:cNvGrpSpPr/>
          <p:nvPr/>
        </p:nvGrpSpPr>
        <p:grpSpPr>
          <a:xfrm>
            <a:off x="7828636" y="3423749"/>
            <a:ext cx="545867" cy="575677"/>
            <a:chOff x="8081571" y="3408413"/>
            <a:chExt cx="727823" cy="767569"/>
          </a:xfrm>
        </p:grpSpPr>
        <p:pic>
          <p:nvPicPr>
            <p:cNvPr id="20" name="Picture 19">
              <a:extLst>
                <a:ext uri="{FF2B5EF4-FFF2-40B4-BE49-F238E27FC236}">
                  <a16:creationId xmlns:a16="http://schemas.microsoft.com/office/drawing/2014/main" id="{7D76350C-F50E-4067-8E08-973DA5D134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81571" y="3699906"/>
              <a:ext cx="717879" cy="476076"/>
            </a:xfrm>
            <a:prstGeom prst="rect">
              <a:avLst/>
            </a:prstGeom>
          </p:spPr>
        </p:pic>
        <p:sp>
          <p:nvSpPr>
            <p:cNvPr id="21" name="TextBox 20">
              <a:extLst>
                <a:ext uri="{FF2B5EF4-FFF2-40B4-BE49-F238E27FC236}">
                  <a16:creationId xmlns:a16="http://schemas.microsoft.com/office/drawing/2014/main" id="{670DBB3C-6130-4BAC-BD5F-6A100D4F6CA7}"/>
                </a:ext>
              </a:extLst>
            </p:cNvPr>
            <p:cNvSpPr txBox="1"/>
            <p:nvPr/>
          </p:nvSpPr>
          <p:spPr>
            <a:xfrm>
              <a:off x="8117688" y="3408413"/>
              <a:ext cx="691706" cy="400109"/>
            </a:xfrm>
            <a:prstGeom prst="rect">
              <a:avLst/>
            </a:prstGeom>
            <a:noFill/>
          </p:spPr>
          <p:txBody>
            <a:bodyPr wrap="square" rtlCol="0">
              <a:spAutoFit/>
            </a:bodyPr>
            <a:lstStyle/>
            <a:p>
              <a:pPr algn="ctr" defTabSz="342900">
                <a:defRPr/>
              </a:pPr>
              <a:r>
                <a:rPr lang="en-US" sz="1350" kern="0" dirty="0">
                  <a:solidFill>
                    <a:prstClr val="black"/>
                  </a:solidFill>
                </a:rPr>
                <a:t>HAI</a:t>
              </a:r>
            </a:p>
          </p:txBody>
        </p:sp>
      </p:grpSp>
      <p:grpSp>
        <p:nvGrpSpPr>
          <p:cNvPr id="22" name="Group 21">
            <a:extLst>
              <a:ext uri="{FF2B5EF4-FFF2-40B4-BE49-F238E27FC236}">
                <a16:creationId xmlns:a16="http://schemas.microsoft.com/office/drawing/2014/main" id="{1F46CE13-AC64-4B4D-971A-5BB1CD046A7A}"/>
              </a:ext>
            </a:extLst>
          </p:cNvPr>
          <p:cNvGrpSpPr/>
          <p:nvPr/>
        </p:nvGrpSpPr>
        <p:grpSpPr>
          <a:xfrm>
            <a:off x="6025965" y="4255502"/>
            <a:ext cx="546847" cy="609625"/>
            <a:chOff x="4207435" y="3369572"/>
            <a:chExt cx="729129" cy="812833"/>
          </a:xfrm>
        </p:grpSpPr>
        <p:pic>
          <p:nvPicPr>
            <p:cNvPr id="23" name="Picture 22">
              <a:extLst>
                <a:ext uri="{FF2B5EF4-FFF2-40B4-BE49-F238E27FC236}">
                  <a16:creationId xmlns:a16="http://schemas.microsoft.com/office/drawing/2014/main" id="{92081AFA-AA1E-4017-AB07-83A6A3F4522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07435" y="3685272"/>
              <a:ext cx="729129" cy="497133"/>
            </a:xfrm>
            <a:prstGeom prst="rect">
              <a:avLst/>
            </a:prstGeom>
          </p:spPr>
        </p:pic>
        <p:sp>
          <p:nvSpPr>
            <p:cNvPr id="24" name="TextBox 23">
              <a:extLst>
                <a:ext uri="{FF2B5EF4-FFF2-40B4-BE49-F238E27FC236}">
                  <a16:creationId xmlns:a16="http://schemas.microsoft.com/office/drawing/2014/main" id="{D67AE255-D158-419D-9E9B-1C3BDA738497}"/>
                </a:ext>
              </a:extLst>
            </p:cNvPr>
            <p:cNvSpPr txBox="1"/>
            <p:nvPr/>
          </p:nvSpPr>
          <p:spPr>
            <a:xfrm>
              <a:off x="4240742" y="3369572"/>
              <a:ext cx="691705" cy="400109"/>
            </a:xfrm>
            <a:prstGeom prst="rect">
              <a:avLst/>
            </a:prstGeom>
            <a:noFill/>
          </p:spPr>
          <p:txBody>
            <a:bodyPr wrap="square" rtlCol="0">
              <a:spAutoFit/>
            </a:bodyPr>
            <a:lstStyle/>
            <a:p>
              <a:pPr algn="ctr" defTabSz="342900">
                <a:defRPr/>
              </a:pPr>
              <a:r>
                <a:rPr lang="en-US" sz="1350" kern="0" dirty="0">
                  <a:solidFill>
                    <a:prstClr val="black"/>
                  </a:solidFill>
                </a:rPr>
                <a:t>JAM</a:t>
              </a:r>
            </a:p>
          </p:txBody>
        </p:sp>
      </p:grpSp>
      <p:grpSp>
        <p:nvGrpSpPr>
          <p:cNvPr id="25" name="Group 24">
            <a:extLst>
              <a:ext uri="{FF2B5EF4-FFF2-40B4-BE49-F238E27FC236}">
                <a16:creationId xmlns:a16="http://schemas.microsoft.com/office/drawing/2014/main" id="{3D1B4617-EA72-4F9E-B382-DAC435ED23B4}"/>
              </a:ext>
            </a:extLst>
          </p:cNvPr>
          <p:cNvGrpSpPr/>
          <p:nvPr/>
        </p:nvGrpSpPr>
        <p:grpSpPr>
          <a:xfrm>
            <a:off x="6929505" y="4268216"/>
            <a:ext cx="547499" cy="584197"/>
            <a:chOff x="5589739" y="5126875"/>
            <a:chExt cx="729999" cy="778929"/>
          </a:xfrm>
        </p:grpSpPr>
        <p:pic>
          <p:nvPicPr>
            <p:cNvPr id="26" name="Picture 25">
              <a:extLst>
                <a:ext uri="{FF2B5EF4-FFF2-40B4-BE49-F238E27FC236}">
                  <a16:creationId xmlns:a16="http://schemas.microsoft.com/office/drawing/2014/main" id="{3EF98446-C114-4B48-92C6-E34FBD0D7A3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589739" y="5448604"/>
              <a:ext cx="729999" cy="457200"/>
            </a:xfrm>
            <a:prstGeom prst="rect">
              <a:avLst/>
            </a:prstGeom>
          </p:spPr>
        </p:pic>
        <p:sp>
          <p:nvSpPr>
            <p:cNvPr id="27" name="TextBox 26">
              <a:extLst>
                <a:ext uri="{FF2B5EF4-FFF2-40B4-BE49-F238E27FC236}">
                  <a16:creationId xmlns:a16="http://schemas.microsoft.com/office/drawing/2014/main" id="{9C093E22-FA18-49A6-8F2E-FD25B26C2BA6}"/>
                </a:ext>
              </a:extLst>
            </p:cNvPr>
            <p:cNvSpPr txBox="1"/>
            <p:nvPr/>
          </p:nvSpPr>
          <p:spPr>
            <a:xfrm>
              <a:off x="5625107" y="5126875"/>
              <a:ext cx="691706" cy="400109"/>
            </a:xfrm>
            <a:prstGeom prst="rect">
              <a:avLst/>
            </a:prstGeom>
            <a:noFill/>
          </p:spPr>
          <p:txBody>
            <a:bodyPr wrap="square" rtlCol="0">
              <a:spAutoFit/>
            </a:bodyPr>
            <a:lstStyle/>
            <a:p>
              <a:pPr algn="ctr" defTabSz="342900">
                <a:defRPr/>
              </a:pPr>
              <a:r>
                <a:rPr lang="en-US" sz="1350" kern="0" dirty="0">
                  <a:solidFill>
                    <a:prstClr val="black"/>
                  </a:solidFill>
                </a:rPr>
                <a:t>SLU</a:t>
              </a:r>
            </a:p>
          </p:txBody>
        </p:sp>
      </p:grpSp>
      <p:grpSp>
        <p:nvGrpSpPr>
          <p:cNvPr id="28" name="Group 27">
            <a:extLst>
              <a:ext uri="{FF2B5EF4-FFF2-40B4-BE49-F238E27FC236}">
                <a16:creationId xmlns:a16="http://schemas.microsoft.com/office/drawing/2014/main" id="{3D550465-ED4C-48D0-9A00-575117559D74}"/>
              </a:ext>
            </a:extLst>
          </p:cNvPr>
          <p:cNvGrpSpPr/>
          <p:nvPr/>
        </p:nvGrpSpPr>
        <p:grpSpPr>
          <a:xfrm>
            <a:off x="7828431" y="4258411"/>
            <a:ext cx="546276" cy="603806"/>
            <a:chOff x="3679193" y="5180100"/>
            <a:chExt cx="728368" cy="805075"/>
          </a:xfrm>
        </p:grpSpPr>
        <p:pic>
          <p:nvPicPr>
            <p:cNvPr id="29" name="Picture 28">
              <a:extLst>
                <a:ext uri="{FF2B5EF4-FFF2-40B4-BE49-F238E27FC236}">
                  <a16:creationId xmlns:a16="http://schemas.microsoft.com/office/drawing/2014/main" id="{7FC72240-8B20-4C2C-B026-04FA1B54621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679193" y="5527975"/>
              <a:ext cx="728368" cy="457200"/>
            </a:xfrm>
            <a:prstGeom prst="rect">
              <a:avLst/>
            </a:prstGeom>
          </p:spPr>
        </p:pic>
        <p:sp>
          <p:nvSpPr>
            <p:cNvPr id="30" name="TextBox 29">
              <a:extLst>
                <a:ext uri="{FF2B5EF4-FFF2-40B4-BE49-F238E27FC236}">
                  <a16:creationId xmlns:a16="http://schemas.microsoft.com/office/drawing/2014/main" id="{8946DD25-AD5B-4680-938A-E9E7053110F2}"/>
                </a:ext>
              </a:extLst>
            </p:cNvPr>
            <p:cNvSpPr txBox="1"/>
            <p:nvPr/>
          </p:nvSpPr>
          <p:spPr>
            <a:xfrm>
              <a:off x="3706280" y="5180100"/>
              <a:ext cx="691705" cy="400109"/>
            </a:xfrm>
            <a:prstGeom prst="rect">
              <a:avLst/>
            </a:prstGeom>
            <a:noFill/>
          </p:spPr>
          <p:txBody>
            <a:bodyPr wrap="square" rtlCol="0">
              <a:spAutoFit/>
            </a:bodyPr>
            <a:lstStyle/>
            <a:p>
              <a:pPr algn="ctr" defTabSz="342900">
                <a:defRPr/>
              </a:pPr>
              <a:r>
                <a:rPr lang="en-US" sz="1350" kern="0" dirty="0">
                  <a:solidFill>
                    <a:prstClr val="black"/>
                  </a:solidFill>
                </a:rPr>
                <a:t>SVG</a:t>
              </a:r>
            </a:p>
          </p:txBody>
        </p:sp>
      </p:grpSp>
    </p:spTree>
    <p:extLst>
      <p:ext uri="{BB962C8B-B14F-4D97-AF65-F5344CB8AC3E}">
        <p14:creationId xmlns:p14="http://schemas.microsoft.com/office/powerpoint/2010/main" val="220507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49897"/>
            <a:ext cx="4524375" cy="4183269"/>
          </a:xfrm>
          <a:noFill/>
          <a:ln>
            <a:noFill/>
          </a:ln>
        </p:spPr>
        <p:txBody>
          <a:bodyPr/>
          <a:lstStyle/>
          <a:p>
            <a:pPr marL="0" indent="0" defTabSz="685800">
              <a:lnSpc>
                <a:spcPct val="90000"/>
              </a:lnSpc>
              <a:spcBef>
                <a:spcPts val="750"/>
              </a:spcBef>
              <a:buNone/>
            </a:pPr>
            <a:r>
              <a:rPr lang="en-US" sz="2200" dirty="0">
                <a:solidFill>
                  <a:prstClr val="black"/>
                </a:solidFill>
                <a:latin typeface="Calibri" panose="020F0502020204030204" pitchFamily="34" charset="0"/>
                <a:cs typeface="Calibri" panose="020F0502020204030204" pitchFamily="34" charset="0"/>
              </a:rPr>
              <a:t>Support effective climate change adaptation measures in the insular Caribbean, </a:t>
            </a:r>
          </a:p>
          <a:p>
            <a:pPr marL="171450" indent="-171450" defTabSz="685800">
              <a:lnSpc>
                <a:spcPct val="90000"/>
              </a:lnSpc>
              <a:spcBef>
                <a:spcPts val="750"/>
              </a:spcBef>
              <a:buFont typeface="Arial" panose="020B0604020202020204" pitchFamily="34" charset="0"/>
              <a:buChar char="•"/>
            </a:pPr>
            <a:r>
              <a:rPr lang="en-US" sz="2200" dirty="0">
                <a:solidFill>
                  <a:prstClr val="black"/>
                </a:solidFill>
                <a:latin typeface="Calibri" panose="020F0502020204030204" pitchFamily="34" charset="0"/>
                <a:cs typeface="Calibri" panose="020F0502020204030204" pitchFamily="34" charset="0"/>
              </a:rPr>
              <a:t>through replicable models, scale-up and scale-out of projects </a:t>
            </a:r>
          </a:p>
          <a:p>
            <a:pPr marL="171450" indent="-171450" defTabSz="685800">
              <a:lnSpc>
                <a:spcPct val="90000"/>
              </a:lnSpc>
              <a:spcBef>
                <a:spcPts val="750"/>
              </a:spcBef>
              <a:buFont typeface="Arial" panose="020B0604020202020204" pitchFamily="34" charset="0"/>
              <a:buChar char="•"/>
            </a:pPr>
            <a:r>
              <a:rPr lang="en-US" sz="2200" b="1" dirty="0">
                <a:solidFill>
                  <a:prstClr val="black"/>
                </a:solidFill>
                <a:latin typeface="Calibri" panose="020F0502020204030204" pitchFamily="34" charset="0"/>
                <a:cs typeface="Calibri" panose="020F0502020204030204" pitchFamily="34" charset="0"/>
              </a:rPr>
              <a:t>focused on the use of biodiversity and ecosystem services </a:t>
            </a:r>
          </a:p>
          <a:p>
            <a:pPr marL="171450" indent="-171450" defTabSz="685800">
              <a:lnSpc>
                <a:spcPct val="90000"/>
              </a:lnSpc>
              <a:spcBef>
                <a:spcPts val="750"/>
              </a:spcBef>
              <a:buFont typeface="Arial" panose="020B0604020202020204" pitchFamily="34" charset="0"/>
              <a:buChar char="•"/>
            </a:pPr>
            <a:r>
              <a:rPr lang="en-US" sz="2200" b="1" dirty="0">
                <a:solidFill>
                  <a:prstClr val="black"/>
                </a:solidFill>
                <a:latin typeface="Calibri" panose="020F0502020204030204" pitchFamily="34" charset="0"/>
                <a:cs typeface="Calibri" panose="020F0502020204030204" pitchFamily="34" charset="0"/>
              </a:rPr>
              <a:t>to help people adapt </a:t>
            </a:r>
          </a:p>
          <a:p>
            <a:pPr marL="171450" indent="-171450" defTabSz="685800">
              <a:lnSpc>
                <a:spcPct val="90000"/>
              </a:lnSpc>
              <a:spcBef>
                <a:spcPts val="750"/>
              </a:spcBef>
              <a:buFont typeface="Arial" panose="020B0604020202020204" pitchFamily="34" charset="0"/>
              <a:buChar char="•"/>
            </a:pPr>
            <a:r>
              <a:rPr lang="en-US" sz="2200" dirty="0">
                <a:solidFill>
                  <a:prstClr val="black"/>
                </a:solidFill>
                <a:latin typeface="Calibri" panose="020F0502020204030204" pitchFamily="34" charset="0"/>
                <a:cs typeface="Calibri" panose="020F0502020204030204" pitchFamily="34" charset="0"/>
              </a:rPr>
              <a:t>to off-set the effects of climate change, reduce disaster risk, and build resilient ecosystems and economies</a:t>
            </a:r>
            <a:endParaRPr lang="en-TT" sz="2200" dirty="0">
              <a:solidFill>
                <a:prstClr val="black"/>
              </a:solidFill>
              <a:latin typeface="Calibri" panose="020F0502020204030204" pitchFamily="34" charset="0"/>
              <a:cs typeface="Calibri" panose="020F0502020204030204" pitchFamily="34" charset="0"/>
            </a:endParaRPr>
          </a:p>
          <a:p>
            <a:endParaRPr lang="en-US" sz="2200" dirty="0"/>
          </a:p>
        </p:txBody>
      </p:sp>
      <p:pic>
        <p:nvPicPr>
          <p:cNvPr id="4" name="Picture 3" descr="http://www.iapad.org/wp-content/uploads/2016/03/ashton_lagoon_google.jpg">
            <a:extLst>
              <a:ext uri="{FF2B5EF4-FFF2-40B4-BE49-F238E27FC236}">
                <a16:creationId xmlns:a16="http://schemas.microsoft.com/office/drawing/2014/main" id="{AB883FED-5416-4BA6-A0A7-119BF2399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630" y="2249897"/>
            <a:ext cx="3777870" cy="257718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2">
            <a:extLst>
              <a:ext uri="{FF2B5EF4-FFF2-40B4-BE49-F238E27FC236}">
                <a16:creationId xmlns:a16="http://schemas.microsoft.com/office/drawing/2014/main" id="{5376CBFE-D230-5242-84F6-8C36D4FF0029}"/>
              </a:ext>
            </a:extLst>
          </p:cNvPr>
          <p:cNvSpPr>
            <a:spLocks noGrp="1"/>
          </p:cNvSpPr>
          <p:nvPr>
            <p:ph type="title"/>
          </p:nvPr>
        </p:nvSpPr>
        <p:spPr/>
        <p:txBody>
          <a:bodyPr/>
          <a:lstStyle/>
          <a:p>
            <a:pPr>
              <a:spcBef>
                <a:spcPts val="0"/>
              </a:spcBef>
            </a:pPr>
            <a:r>
              <a:rPr lang="en-US" sz="4000" dirty="0">
                <a:solidFill>
                  <a:srgbClr val="295393"/>
                </a:solidFill>
                <a:latin typeface="Calibri" panose="020F0502020204030204"/>
                <a:ea typeface="+mn-ea"/>
                <a:cs typeface="+mn-cs"/>
              </a:rPr>
              <a:t>CBF EbA Facility </a:t>
            </a:r>
            <a:endParaRPr lang="en-US" sz="4000" dirty="0">
              <a:solidFill>
                <a:srgbClr val="295393"/>
              </a:solidFill>
            </a:endParaRPr>
          </a:p>
        </p:txBody>
      </p:sp>
    </p:spTree>
    <p:extLst>
      <p:ext uri="{BB962C8B-B14F-4D97-AF65-F5344CB8AC3E}">
        <p14:creationId xmlns:p14="http://schemas.microsoft.com/office/powerpoint/2010/main" val="2500417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807835"/>
            <a:ext cx="8412480" cy="4054486"/>
          </a:xfrm>
        </p:spPr>
        <p:txBody>
          <a:bodyPr/>
          <a:lstStyle/>
          <a:p>
            <a:r>
              <a:rPr lang="en-US" dirty="0"/>
              <a:t>Increasing temperatures</a:t>
            </a:r>
          </a:p>
          <a:p>
            <a:r>
              <a:rPr lang="en-US" dirty="0"/>
              <a:t>Changed rainfall patterns: floods and droughts</a:t>
            </a:r>
          </a:p>
          <a:p>
            <a:r>
              <a:rPr lang="en-US" dirty="0"/>
              <a:t>Sea level rise, storm surges</a:t>
            </a:r>
          </a:p>
          <a:p>
            <a:r>
              <a:rPr lang="en-US" dirty="0"/>
              <a:t>Severe storms (increased frequency &amp; intensity)</a:t>
            </a:r>
          </a:p>
          <a:p>
            <a:r>
              <a:rPr lang="en-US" dirty="0"/>
              <a:t>Ocean acidification</a:t>
            </a:r>
          </a:p>
          <a:p>
            <a:r>
              <a:rPr lang="en-US" dirty="0"/>
              <a:t>Lack of awareness and </a:t>
            </a:r>
            <a:br>
              <a:rPr lang="en-US" dirty="0"/>
            </a:br>
            <a:r>
              <a:rPr lang="en-US" dirty="0" err="1"/>
              <a:t>behaviour</a:t>
            </a:r>
            <a:r>
              <a:rPr lang="en-US" dirty="0"/>
              <a:t> inconsistent with level of knowledge</a:t>
            </a:r>
          </a:p>
          <a:p>
            <a:r>
              <a:rPr lang="en-US" dirty="0"/>
              <a:t>Uncontrolled development; unsustainable livelihoods</a:t>
            </a:r>
          </a:p>
          <a:p>
            <a:r>
              <a:rPr lang="en-US" dirty="0"/>
              <a:t>Land-based pollution (liquid and solid)</a:t>
            </a:r>
          </a:p>
          <a:p>
            <a:endParaRPr lang="en-US" dirty="0"/>
          </a:p>
        </p:txBody>
      </p:sp>
      <p:sp>
        <p:nvSpPr>
          <p:cNvPr id="4" name="Title 3"/>
          <p:cNvSpPr>
            <a:spLocks noGrp="1"/>
          </p:cNvSpPr>
          <p:nvPr>
            <p:ph type="title"/>
          </p:nvPr>
        </p:nvSpPr>
        <p:spPr>
          <a:xfrm>
            <a:off x="457200" y="1057758"/>
            <a:ext cx="8229600" cy="821951"/>
          </a:xfrm>
        </p:spPr>
        <p:txBody>
          <a:bodyPr/>
          <a:lstStyle/>
          <a:p>
            <a:r>
              <a:rPr lang="en-US" dirty="0"/>
              <a:t>Common Climatic and Technical Issues</a:t>
            </a:r>
          </a:p>
        </p:txBody>
      </p:sp>
    </p:spTree>
    <p:extLst>
      <p:ext uri="{BB962C8B-B14F-4D97-AF65-F5344CB8AC3E}">
        <p14:creationId xmlns:p14="http://schemas.microsoft.com/office/powerpoint/2010/main" val="4125492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C03383-3182-CA42-BB4E-7A6B37E0905B}"/>
              </a:ext>
            </a:extLst>
          </p:cNvPr>
          <p:cNvSpPr>
            <a:spLocks noGrp="1"/>
          </p:cNvSpPr>
          <p:nvPr>
            <p:ph type="title"/>
          </p:nvPr>
        </p:nvSpPr>
        <p:spPr/>
        <p:txBody>
          <a:bodyPr/>
          <a:lstStyle/>
          <a:p>
            <a:r>
              <a:rPr lang="en-US" b="1" dirty="0"/>
              <a:t>Lessons Learned and Challenges</a:t>
            </a:r>
          </a:p>
        </p:txBody>
      </p:sp>
      <p:sp>
        <p:nvSpPr>
          <p:cNvPr id="8" name="TextBox 7">
            <a:extLst>
              <a:ext uri="{FF2B5EF4-FFF2-40B4-BE49-F238E27FC236}">
                <a16:creationId xmlns:a16="http://schemas.microsoft.com/office/drawing/2014/main" id="{00E01634-B56D-1948-A65C-7783D325366A}"/>
              </a:ext>
            </a:extLst>
          </p:cNvPr>
          <p:cNvSpPr txBox="1"/>
          <p:nvPr/>
        </p:nvSpPr>
        <p:spPr>
          <a:xfrm>
            <a:off x="7236566" y="1401802"/>
            <a:ext cx="843068" cy="369332"/>
          </a:xfrm>
          <a:prstGeom prst="rect">
            <a:avLst/>
          </a:prstGeom>
          <a:noFill/>
        </p:spPr>
        <p:txBody>
          <a:bodyPr wrap="square" rtlCol="0">
            <a:spAutoFit/>
          </a:bodyPr>
          <a:lstStyle/>
          <a:p>
            <a:pPr algn="ctr"/>
            <a:r>
              <a:rPr lang="es-ES_tradnl" sz="900" b="1" dirty="0">
                <a:solidFill>
                  <a:srgbClr val="FFFFFF"/>
                </a:solidFill>
                <a:latin typeface="GT Pressura"/>
                <a:cs typeface="GT Pressura"/>
              </a:rPr>
              <a:t>Fondo Adaptación</a:t>
            </a:r>
          </a:p>
        </p:txBody>
      </p:sp>
      <p:sp>
        <p:nvSpPr>
          <p:cNvPr id="9" name="Content Placeholder 1">
            <a:extLst>
              <a:ext uri="{FF2B5EF4-FFF2-40B4-BE49-F238E27FC236}">
                <a16:creationId xmlns:a16="http://schemas.microsoft.com/office/drawing/2014/main" id="{9E6334CF-F705-A444-8AD6-3E0F31280DD3}"/>
              </a:ext>
            </a:extLst>
          </p:cNvPr>
          <p:cNvSpPr>
            <a:spLocks noGrp="1"/>
          </p:cNvSpPr>
          <p:nvPr>
            <p:ph sz="half" idx="1"/>
          </p:nvPr>
        </p:nvSpPr>
        <p:spPr>
          <a:xfrm>
            <a:off x="457200" y="2052429"/>
            <a:ext cx="8412480" cy="4054486"/>
          </a:xfrm>
        </p:spPr>
        <p:txBody>
          <a:bodyPr/>
          <a:lstStyle/>
          <a:p>
            <a:pPr lvl="0"/>
            <a:r>
              <a:rPr lang="en-GB" sz="2000" b="1" i="1" dirty="0"/>
              <a:t>Expanded and diversified funding sources</a:t>
            </a:r>
            <a:r>
              <a:rPr lang="en-GB" sz="2000" i="1" dirty="0"/>
              <a:t>: there is a need for technical support to establish Financial Mechanisms and mobilize other financial resources.</a:t>
            </a:r>
            <a:br>
              <a:rPr lang="en-GB" sz="2000" i="1" dirty="0"/>
            </a:br>
            <a:endParaRPr lang="en-US" sz="2000" dirty="0"/>
          </a:p>
          <a:p>
            <a:pPr lvl="0"/>
            <a:r>
              <a:rPr lang="en-GB" sz="2000" b="1" i="1" dirty="0"/>
              <a:t>Ensured core operational costs:</a:t>
            </a:r>
            <a:r>
              <a:rPr lang="en-GB" sz="2000" i="1" dirty="0"/>
              <a:t> ongoing, reliable funding is required to cover all costs but especially core operational costs (office, initial staff, accounting, etc.). Funds should conduct financial needs assessments — applying a common methodology — to have a precise idea of the current gap to cover these costs. This challenge is also linked to the challenge above.</a:t>
            </a:r>
            <a:br>
              <a:rPr lang="en-GB" sz="2000" i="1" dirty="0"/>
            </a:br>
            <a:endParaRPr lang="en-US" sz="2000" dirty="0"/>
          </a:p>
          <a:p>
            <a:pPr lvl="0"/>
            <a:r>
              <a:rPr lang="en-GB" sz="2000" b="1" i="1" dirty="0"/>
              <a:t>Effective Governance: </a:t>
            </a:r>
            <a:r>
              <a:rPr lang="en-GB" sz="2000" i="1" dirty="0"/>
              <a:t>all NCTFs have public-private Boards with limited experience on trust funds management. Training and experiences exchange are required on best practices for Boards management, establishment of Board committees, fiduciary responsibilities and autonomy and independence of the fund. </a:t>
            </a:r>
            <a:endParaRPr lang="en-US" sz="2000" dirty="0"/>
          </a:p>
        </p:txBody>
      </p:sp>
    </p:spTree>
    <p:extLst>
      <p:ext uri="{BB962C8B-B14F-4D97-AF65-F5344CB8AC3E}">
        <p14:creationId xmlns:p14="http://schemas.microsoft.com/office/powerpoint/2010/main" val="1880326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C03383-3182-CA42-BB4E-7A6B37E0905B}"/>
              </a:ext>
            </a:extLst>
          </p:cNvPr>
          <p:cNvSpPr>
            <a:spLocks noGrp="1"/>
          </p:cNvSpPr>
          <p:nvPr>
            <p:ph type="title"/>
          </p:nvPr>
        </p:nvSpPr>
        <p:spPr/>
        <p:txBody>
          <a:bodyPr/>
          <a:lstStyle/>
          <a:p>
            <a:r>
              <a:rPr lang="en-US" b="1" dirty="0"/>
              <a:t>Lessons Learned and Challenges</a:t>
            </a:r>
          </a:p>
        </p:txBody>
      </p:sp>
      <p:sp>
        <p:nvSpPr>
          <p:cNvPr id="8" name="TextBox 7">
            <a:extLst>
              <a:ext uri="{FF2B5EF4-FFF2-40B4-BE49-F238E27FC236}">
                <a16:creationId xmlns:a16="http://schemas.microsoft.com/office/drawing/2014/main" id="{00E01634-B56D-1948-A65C-7783D325366A}"/>
              </a:ext>
            </a:extLst>
          </p:cNvPr>
          <p:cNvSpPr txBox="1"/>
          <p:nvPr/>
        </p:nvSpPr>
        <p:spPr>
          <a:xfrm>
            <a:off x="7236566" y="1401802"/>
            <a:ext cx="843068" cy="369332"/>
          </a:xfrm>
          <a:prstGeom prst="rect">
            <a:avLst/>
          </a:prstGeom>
          <a:noFill/>
        </p:spPr>
        <p:txBody>
          <a:bodyPr wrap="square" rtlCol="0">
            <a:spAutoFit/>
          </a:bodyPr>
          <a:lstStyle/>
          <a:p>
            <a:pPr algn="ctr"/>
            <a:r>
              <a:rPr lang="es-ES_tradnl" sz="900" b="1" dirty="0">
                <a:solidFill>
                  <a:srgbClr val="FFFFFF"/>
                </a:solidFill>
                <a:latin typeface="GT Pressura"/>
                <a:cs typeface="GT Pressura"/>
              </a:rPr>
              <a:t>Fondo Adaptación</a:t>
            </a:r>
          </a:p>
        </p:txBody>
      </p:sp>
      <p:sp>
        <p:nvSpPr>
          <p:cNvPr id="9" name="Content Placeholder 1">
            <a:extLst>
              <a:ext uri="{FF2B5EF4-FFF2-40B4-BE49-F238E27FC236}">
                <a16:creationId xmlns:a16="http://schemas.microsoft.com/office/drawing/2014/main" id="{9E6334CF-F705-A444-8AD6-3E0F31280DD3}"/>
              </a:ext>
            </a:extLst>
          </p:cNvPr>
          <p:cNvSpPr>
            <a:spLocks noGrp="1"/>
          </p:cNvSpPr>
          <p:nvPr>
            <p:ph sz="half" idx="1"/>
          </p:nvPr>
        </p:nvSpPr>
        <p:spPr>
          <a:xfrm>
            <a:off x="457200" y="2052429"/>
            <a:ext cx="8412480" cy="4054486"/>
          </a:xfrm>
        </p:spPr>
        <p:txBody>
          <a:bodyPr/>
          <a:lstStyle/>
          <a:p>
            <a:pPr lvl="0"/>
            <a:r>
              <a:rPr lang="en-GB" sz="2000" b="1" i="1" dirty="0"/>
              <a:t>Effective grant-making:</a:t>
            </a:r>
            <a:r>
              <a:rPr lang="en-GB" sz="2000" i="1" dirty="0"/>
              <a:t> the NCTFs are now designing their grant-making programs, including the definition of conservation priorities and criteria for projects selection. Review and refinement of each country’s program, to optimize effectiveness, will require support.</a:t>
            </a:r>
            <a:br>
              <a:rPr lang="en-GB" sz="2000" i="1" dirty="0"/>
            </a:br>
            <a:endParaRPr lang="en-US" sz="2000" dirty="0"/>
          </a:p>
          <a:p>
            <a:pPr lvl="0"/>
            <a:r>
              <a:rPr lang="en-GB" sz="2000" b="1" i="1" dirty="0"/>
              <a:t>Strong communications and outreach:</a:t>
            </a:r>
            <a:r>
              <a:rPr lang="en-GB" sz="2000" i="1" dirty="0"/>
              <a:t> a strong communications and outreach program is needed for transparency and accountability, and to support a range of operational activities, such as fundraising, announcements of calls for proposals, and outreach and networking involving grant applicants.</a:t>
            </a:r>
            <a:endParaRPr lang="en-US" sz="2000" dirty="0"/>
          </a:p>
          <a:p>
            <a:endParaRPr lang="en-US" sz="2000" dirty="0"/>
          </a:p>
        </p:txBody>
      </p:sp>
    </p:spTree>
    <p:extLst>
      <p:ext uri="{BB962C8B-B14F-4D97-AF65-F5344CB8AC3E}">
        <p14:creationId xmlns:p14="http://schemas.microsoft.com/office/powerpoint/2010/main" val="2884335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59459" y="5276596"/>
            <a:ext cx="1048613" cy="1357342"/>
          </a:xfrm>
          <a:prstGeom prst="rect">
            <a:avLst/>
          </a:prstGeom>
        </p:spPr>
      </p:pic>
      <p:sp>
        <p:nvSpPr>
          <p:cNvPr id="5" name="Content Placeholder 2"/>
          <p:cNvSpPr>
            <a:spLocks noGrp="1"/>
          </p:cNvSpPr>
          <p:nvPr>
            <p:ph idx="1"/>
          </p:nvPr>
        </p:nvSpPr>
        <p:spPr>
          <a:xfrm>
            <a:off x="453834" y="2690578"/>
            <a:ext cx="5937021" cy="2677656"/>
          </a:xfrm>
          <a:prstGeom prst="rect">
            <a:avLst/>
          </a:prstGeom>
        </p:spPr>
        <p:txBody>
          <a:bodyPr wrap="square">
            <a:spAutoFit/>
          </a:bodyPr>
          <a:lstStyle/>
          <a:p>
            <a:r>
              <a:rPr lang="es-ES_tradnl" sz="2000" b="1" dirty="0" err="1">
                <a:solidFill>
                  <a:schemeClr val="tx1"/>
                </a:solidFill>
                <a:cs typeface="+mn-cs"/>
              </a:rPr>
              <a:t>Goal</a:t>
            </a:r>
            <a:r>
              <a:rPr lang="es-ES_tradnl" sz="2000" b="1" dirty="0">
                <a:solidFill>
                  <a:schemeClr val="tx1"/>
                </a:solidFill>
                <a:cs typeface="+mn-cs"/>
              </a:rPr>
              <a:t> 1 - “20-by-20” – </a:t>
            </a:r>
            <a:r>
              <a:rPr lang="en-US" sz="2000" dirty="0">
                <a:solidFill>
                  <a:schemeClr val="tx1"/>
                </a:solidFill>
                <a:cs typeface="+mn-cs"/>
              </a:rPr>
              <a:t>To conserve and effectively manage at least 20% of the marine and coastal environment by 2020. </a:t>
            </a:r>
          </a:p>
          <a:p>
            <a:endParaRPr lang="en-US" sz="2000" dirty="0">
              <a:solidFill>
                <a:schemeClr val="tx1"/>
              </a:solidFill>
              <a:cs typeface="+mn-cs"/>
            </a:endParaRPr>
          </a:p>
          <a:p>
            <a:pPr marL="342900" lvl="2" indent="-342900"/>
            <a:r>
              <a:rPr lang="es-ES_tradnl" sz="2000" b="1" dirty="0" err="1">
                <a:solidFill>
                  <a:schemeClr val="tx1"/>
                </a:solidFill>
                <a:cs typeface="+mn-cs"/>
              </a:rPr>
              <a:t>Goal</a:t>
            </a:r>
            <a:r>
              <a:rPr lang="es-ES_tradnl" sz="2000" b="1" dirty="0">
                <a:solidFill>
                  <a:schemeClr val="tx1"/>
                </a:solidFill>
                <a:cs typeface="+mn-cs"/>
              </a:rPr>
              <a:t> 2 – </a:t>
            </a:r>
            <a:r>
              <a:rPr lang="es-ES_tradnl" sz="2000" b="1" dirty="0" err="1">
                <a:solidFill>
                  <a:schemeClr val="tx1"/>
                </a:solidFill>
                <a:cs typeface="+mn-cs"/>
              </a:rPr>
              <a:t>Sustainable</a:t>
            </a:r>
            <a:r>
              <a:rPr lang="es-ES_tradnl" sz="2000" b="1" dirty="0">
                <a:solidFill>
                  <a:schemeClr val="tx1"/>
                </a:solidFill>
                <a:cs typeface="+mn-cs"/>
              </a:rPr>
              <a:t> </a:t>
            </a:r>
            <a:r>
              <a:rPr lang="es-ES_tradnl" sz="2000" b="1" dirty="0" err="1">
                <a:solidFill>
                  <a:schemeClr val="tx1"/>
                </a:solidFill>
                <a:cs typeface="+mn-cs"/>
              </a:rPr>
              <a:t>Finance</a:t>
            </a:r>
            <a:r>
              <a:rPr lang="es-ES_tradnl" sz="2000" b="1" dirty="0">
                <a:solidFill>
                  <a:schemeClr val="tx1"/>
                </a:solidFill>
                <a:cs typeface="+mn-cs"/>
              </a:rPr>
              <a:t>- </a:t>
            </a:r>
            <a:r>
              <a:rPr lang="en-US" sz="2000" dirty="0">
                <a:solidFill>
                  <a:schemeClr val="tx1"/>
                </a:solidFill>
                <a:latin typeface="Calibri" panose="020F0502020204030204" pitchFamily="34" charset="0"/>
              </a:rPr>
              <a:t>To put in place fully </a:t>
            </a:r>
            <a:r>
              <a:rPr lang="en-US" sz="2000" dirty="0">
                <a:solidFill>
                  <a:schemeClr val="tx1"/>
                </a:solidFill>
                <a:cs typeface="+mn-cs"/>
              </a:rPr>
              <a:t>functioning finance mechanisms that provide long-term, reliable funding to ensure a healthy marine and coastal environment into the future. </a:t>
            </a:r>
          </a:p>
        </p:txBody>
      </p:sp>
      <p:pic>
        <p:nvPicPr>
          <p:cNvPr id="7" name="Picture 6"/>
          <p:cNvPicPr>
            <a:picLocks noChangeAspect="1"/>
          </p:cNvPicPr>
          <p:nvPr/>
        </p:nvPicPr>
        <p:blipFill>
          <a:blip r:embed="rId4"/>
          <a:stretch>
            <a:fillRect/>
          </a:stretch>
        </p:blipFill>
        <p:spPr>
          <a:xfrm>
            <a:off x="679177" y="5355101"/>
            <a:ext cx="641519" cy="1200333"/>
          </a:xfrm>
          <a:prstGeom prst="rect">
            <a:avLst/>
          </a:prstGeom>
        </p:spPr>
      </p:pic>
      <p:pic>
        <p:nvPicPr>
          <p:cNvPr id="8" name="Picture 7"/>
          <p:cNvPicPr>
            <a:picLocks noChangeAspect="1"/>
          </p:cNvPicPr>
          <p:nvPr/>
        </p:nvPicPr>
        <p:blipFill>
          <a:blip r:embed="rId5"/>
          <a:stretch>
            <a:fillRect/>
          </a:stretch>
        </p:blipFill>
        <p:spPr>
          <a:xfrm>
            <a:off x="6740421" y="2796540"/>
            <a:ext cx="1481459" cy="1563393"/>
          </a:xfrm>
          <a:prstGeom prst="rect">
            <a:avLst/>
          </a:prstGeom>
        </p:spPr>
      </p:pic>
      <p:pic>
        <p:nvPicPr>
          <p:cNvPr id="10" name="Picture 9"/>
          <p:cNvPicPr>
            <a:picLocks noChangeAspect="1"/>
          </p:cNvPicPr>
          <p:nvPr/>
        </p:nvPicPr>
        <p:blipFill>
          <a:blip r:embed="rId6"/>
          <a:stretch>
            <a:fillRect/>
          </a:stretch>
        </p:blipFill>
        <p:spPr>
          <a:xfrm>
            <a:off x="4361129" y="5577521"/>
            <a:ext cx="1332174" cy="755494"/>
          </a:xfrm>
          <a:prstGeom prst="rect">
            <a:avLst/>
          </a:prstGeom>
        </p:spPr>
      </p:pic>
      <p:pic>
        <p:nvPicPr>
          <p:cNvPr id="3" name="Picture 2"/>
          <p:cNvPicPr>
            <a:picLocks noChangeAspect="1"/>
          </p:cNvPicPr>
          <p:nvPr/>
        </p:nvPicPr>
        <p:blipFill>
          <a:blip r:embed="rId7"/>
          <a:stretch>
            <a:fillRect/>
          </a:stretch>
        </p:blipFill>
        <p:spPr>
          <a:xfrm>
            <a:off x="6390855" y="5683483"/>
            <a:ext cx="2180592" cy="769442"/>
          </a:xfrm>
          <a:prstGeom prst="rect">
            <a:avLst/>
          </a:prstGeom>
        </p:spPr>
      </p:pic>
      <p:sp>
        <p:nvSpPr>
          <p:cNvPr id="15" name="Rectangle 14">
            <a:extLst>
              <a:ext uri="{FF2B5EF4-FFF2-40B4-BE49-F238E27FC236}">
                <a16:creationId xmlns:a16="http://schemas.microsoft.com/office/drawing/2014/main" id="{F77141F2-C07B-4104-9835-E2E7222D5A7A}"/>
              </a:ext>
            </a:extLst>
          </p:cNvPr>
          <p:cNvSpPr/>
          <p:nvPr/>
        </p:nvSpPr>
        <p:spPr>
          <a:xfrm>
            <a:off x="495256" y="1465628"/>
            <a:ext cx="6741726" cy="646331"/>
          </a:xfrm>
          <a:prstGeom prst="rect">
            <a:avLst/>
          </a:prstGeom>
        </p:spPr>
        <p:txBody>
          <a:bodyPr wrap="square">
            <a:spAutoFit/>
          </a:bodyPr>
          <a:lstStyle/>
          <a:p>
            <a:r>
              <a:rPr lang="es-ES_tradnl" sz="3600" dirty="0" err="1">
                <a:solidFill>
                  <a:srgbClr val="1B4797"/>
                </a:solidFill>
              </a:rPr>
              <a:t>Caribbean</a:t>
            </a:r>
            <a:r>
              <a:rPr lang="es-ES_tradnl" sz="3600" dirty="0">
                <a:solidFill>
                  <a:srgbClr val="1B4797"/>
                </a:solidFill>
              </a:rPr>
              <a:t> </a:t>
            </a:r>
            <a:r>
              <a:rPr lang="es-ES_tradnl" sz="3600" dirty="0" err="1">
                <a:solidFill>
                  <a:srgbClr val="1B4797"/>
                </a:solidFill>
              </a:rPr>
              <a:t>Challenge</a:t>
            </a:r>
            <a:r>
              <a:rPr lang="es-ES_tradnl" sz="3600" dirty="0">
                <a:solidFill>
                  <a:srgbClr val="1B4797"/>
                </a:solidFill>
              </a:rPr>
              <a:t> </a:t>
            </a:r>
            <a:r>
              <a:rPr lang="es-ES_tradnl" sz="3600" dirty="0" err="1">
                <a:solidFill>
                  <a:srgbClr val="1B4797"/>
                </a:solidFill>
              </a:rPr>
              <a:t>Initiaive</a:t>
            </a:r>
            <a:r>
              <a:rPr lang="es-ES_tradnl" sz="3600" dirty="0">
                <a:solidFill>
                  <a:srgbClr val="1B4797"/>
                </a:solidFill>
              </a:rPr>
              <a:t> – CCI</a:t>
            </a:r>
          </a:p>
        </p:txBody>
      </p:sp>
    </p:spTree>
    <p:extLst>
      <p:ext uri="{BB962C8B-B14F-4D97-AF65-F5344CB8AC3E}">
        <p14:creationId xmlns:p14="http://schemas.microsoft.com/office/powerpoint/2010/main" val="242801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72361-B6D7-D647-9C31-FA5BBFA3324B}"/>
              </a:ext>
            </a:extLst>
          </p:cNvPr>
          <p:cNvSpPr>
            <a:spLocks noGrp="1"/>
          </p:cNvSpPr>
          <p:nvPr>
            <p:ph type="ctrTitle"/>
          </p:nvPr>
        </p:nvSpPr>
        <p:spPr>
          <a:xfrm>
            <a:off x="809689" y="5199389"/>
            <a:ext cx="8080276" cy="1752254"/>
          </a:xfrm>
        </p:spPr>
        <p:txBody>
          <a:bodyPr/>
          <a:lstStyle/>
          <a:p>
            <a:r>
              <a:rPr lang="en-US" b="1" dirty="0"/>
              <a:t>Lesson Learned</a:t>
            </a:r>
            <a:endParaRPr lang="en-US" sz="1400" b="1" dirty="0"/>
          </a:p>
        </p:txBody>
      </p:sp>
    </p:spTree>
    <p:extLst>
      <p:ext uri="{BB962C8B-B14F-4D97-AF65-F5344CB8AC3E}">
        <p14:creationId xmlns:p14="http://schemas.microsoft.com/office/powerpoint/2010/main" val="3164233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49E4E-09AB-1F4E-B9E0-6927D3F8396A}"/>
              </a:ext>
            </a:extLst>
          </p:cNvPr>
          <p:cNvSpPr>
            <a:spLocks noGrp="1"/>
          </p:cNvSpPr>
          <p:nvPr>
            <p:ph type="ctrTitle"/>
          </p:nvPr>
        </p:nvSpPr>
        <p:spPr>
          <a:xfrm>
            <a:off x="971921" y="5067760"/>
            <a:ext cx="8080276" cy="1624678"/>
          </a:xfrm>
          <a:solidFill>
            <a:srgbClr val="000000">
              <a:alpha val="40784"/>
            </a:srgbClr>
          </a:solidFill>
        </p:spPr>
        <p:txBody>
          <a:bodyPr anchor="ctr"/>
          <a:lstStyle/>
          <a:p>
            <a:r>
              <a:rPr lang="en-US" sz="7200" dirty="0"/>
              <a:t>Thank you!</a:t>
            </a:r>
            <a:br>
              <a:rPr lang="en-US" sz="7200" dirty="0"/>
            </a:br>
            <a:r>
              <a:rPr lang="en-US" sz="1800" dirty="0"/>
              <a:t>Yabanex Batista, CEO</a:t>
            </a:r>
            <a:br>
              <a:rPr lang="en-US" sz="1800" dirty="0"/>
            </a:br>
            <a:r>
              <a:rPr lang="en-US" sz="1800" dirty="0">
                <a:hlinkClick r:id="rId2">
                  <a:extLst>
                    <a:ext uri="{A12FA001-AC4F-418D-AE19-62706E023703}">
                      <ahyp:hlinkClr xmlns:ahyp="http://schemas.microsoft.com/office/drawing/2018/hyperlinkcolor" val="tx"/>
                    </a:ext>
                  </a:extLst>
                </a:hlinkClick>
              </a:rPr>
              <a:t>ybatista@caribbeanbiodiversityfund.org</a:t>
            </a:r>
            <a:r>
              <a:rPr lang="en-US" sz="1800" dirty="0"/>
              <a:t> </a:t>
            </a:r>
          </a:p>
        </p:txBody>
      </p:sp>
    </p:spTree>
    <p:extLst>
      <p:ext uri="{BB962C8B-B14F-4D97-AF65-F5344CB8AC3E}">
        <p14:creationId xmlns:p14="http://schemas.microsoft.com/office/powerpoint/2010/main" val="771762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A5F7289F-2731-2342-A119-C65AB79C4224}"/>
              </a:ext>
            </a:extLst>
          </p:cNvPr>
          <p:cNvSpPr/>
          <p:nvPr/>
        </p:nvSpPr>
        <p:spPr>
          <a:xfrm>
            <a:off x="-1" y="6402534"/>
            <a:ext cx="9144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0041F9A-BEFF-4A49-9A24-DEF6FE5F1E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51518" y="4925200"/>
            <a:ext cx="731276" cy="457200"/>
          </a:xfrm>
          <a:prstGeom prst="rect">
            <a:avLst/>
          </a:prstGeom>
        </p:spPr>
      </p:pic>
      <p:pic>
        <p:nvPicPr>
          <p:cNvPr id="8" name="Picture 7">
            <a:extLst>
              <a:ext uri="{FF2B5EF4-FFF2-40B4-BE49-F238E27FC236}">
                <a16:creationId xmlns:a16="http://schemas.microsoft.com/office/drawing/2014/main" id="{1E53F96F-491C-3A42-B80B-4076D8E6F2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1423" y="4456881"/>
            <a:ext cx="731276" cy="457200"/>
          </a:xfrm>
          <a:prstGeom prst="rect">
            <a:avLst/>
          </a:prstGeom>
        </p:spPr>
      </p:pic>
      <p:pic>
        <p:nvPicPr>
          <p:cNvPr id="9" name="Picture 8">
            <a:extLst>
              <a:ext uri="{FF2B5EF4-FFF2-40B4-BE49-F238E27FC236}">
                <a16:creationId xmlns:a16="http://schemas.microsoft.com/office/drawing/2014/main" id="{6E66D41F-1CC1-3341-A9A9-7E19BF58EC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85537" y="4219113"/>
            <a:ext cx="731275" cy="457200"/>
          </a:xfrm>
          <a:prstGeom prst="rect">
            <a:avLst/>
          </a:prstGeom>
        </p:spPr>
      </p:pic>
      <p:pic>
        <p:nvPicPr>
          <p:cNvPr id="10" name="Picture 9">
            <a:extLst>
              <a:ext uri="{FF2B5EF4-FFF2-40B4-BE49-F238E27FC236}">
                <a16:creationId xmlns:a16="http://schemas.microsoft.com/office/drawing/2014/main" id="{0B420310-5383-BA4B-AEF6-FC88F4ACFD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07853" y="4746676"/>
            <a:ext cx="724577" cy="476076"/>
          </a:xfrm>
          <a:prstGeom prst="rect">
            <a:avLst/>
          </a:prstGeom>
        </p:spPr>
      </p:pic>
      <p:pic>
        <p:nvPicPr>
          <p:cNvPr id="11" name="Picture 10">
            <a:extLst>
              <a:ext uri="{FF2B5EF4-FFF2-40B4-BE49-F238E27FC236}">
                <a16:creationId xmlns:a16="http://schemas.microsoft.com/office/drawing/2014/main" id="{71F19AA7-2FA3-B84F-B1F4-4A7AAA17759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07435" y="3685272"/>
            <a:ext cx="729129" cy="497133"/>
          </a:xfrm>
          <a:prstGeom prst="rect">
            <a:avLst/>
          </a:prstGeom>
        </p:spPr>
      </p:pic>
      <p:pic>
        <p:nvPicPr>
          <p:cNvPr id="12" name="Picture 11">
            <a:extLst>
              <a:ext uri="{FF2B5EF4-FFF2-40B4-BE49-F238E27FC236}">
                <a16:creationId xmlns:a16="http://schemas.microsoft.com/office/drawing/2014/main" id="{D0EF5CD7-6CAB-004E-8096-D5A53FF9A8D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10322" y="6074985"/>
            <a:ext cx="685800" cy="457999"/>
          </a:xfrm>
          <a:prstGeom prst="rect">
            <a:avLst/>
          </a:prstGeom>
        </p:spPr>
      </p:pic>
      <p:pic>
        <p:nvPicPr>
          <p:cNvPr id="13" name="Picture 12">
            <a:extLst>
              <a:ext uri="{FF2B5EF4-FFF2-40B4-BE49-F238E27FC236}">
                <a16:creationId xmlns:a16="http://schemas.microsoft.com/office/drawing/2014/main" id="{3EBE2F95-7080-4E40-9FEE-8CEBDC97A20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589739" y="5448604"/>
            <a:ext cx="729999" cy="457200"/>
          </a:xfrm>
          <a:prstGeom prst="rect">
            <a:avLst/>
          </a:prstGeom>
        </p:spPr>
      </p:pic>
      <p:pic>
        <p:nvPicPr>
          <p:cNvPr id="14" name="Picture 13">
            <a:extLst>
              <a:ext uri="{FF2B5EF4-FFF2-40B4-BE49-F238E27FC236}">
                <a16:creationId xmlns:a16="http://schemas.microsoft.com/office/drawing/2014/main" id="{31364E57-4801-4A40-993A-272790D4335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679193" y="5527975"/>
            <a:ext cx="728368" cy="457200"/>
          </a:xfrm>
          <a:prstGeom prst="rect">
            <a:avLst/>
          </a:prstGeom>
        </p:spPr>
      </p:pic>
      <p:pic>
        <p:nvPicPr>
          <p:cNvPr id="15" name="Picture 14">
            <a:extLst>
              <a:ext uri="{FF2B5EF4-FFF2-40B4-BE49-F238E27FC236}">
                <a16:creationId xmlns:a16="http://schemas.microsoft.com/office/drawing/2014/main" id="{F50281E1-8C7F-FC43-9042-937DE934A1E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80314" y="4598410"/>
            <a:ext cx="762000" cy="457200"/>
          </a:xfrm>
          <a:prstGeom prst="rect">
            <a:avLst/>
          </a:prstGeom>
        </p:spPr>
      </p:pic>
      <p:pic>
        <p:nvPicPr>
          <p:cNvPr id="16" name="Picture 15">
            <a:extLst>
              <a:ext uri="{FF2B5EF4-FFF2-40B4-BE49-F238E27FC236}">
                <a16:creationId xmlns:a16="http://schemas.microsoft.com/office/drawing/2014/main" id="{B9A8DD7B-FC04-7743-B689-7B8A4BBDC9B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985908" y="4178355"/>
            <a:ext cx="762000" cy="457200"/>
          </a:xfrm>
          <a:prstGeom prst="rect">
            <a:avLst/>
          </a:prstGeom>
        </p:spPr>
      </p:pic>
      <p:sp>
        <p:nvSpPr>
          <p:cNvPr id="18" name="Rectangle 17">
            <a:extLst>
              <a:ext uri="{FF2B5EF4-FFF2-40B4-BE49-F238E27FC236}">
                <a16:creationId xmlns:a16="http://schemas.microsoft.com/office/drawing/2014/main" id="{D635D170-4478-434A-A012-157DE57057E4}"/>
              </a:ext>
            </a:extLst>
          </p:cNvPr>
          <p:cNvSpPr/>
          <p:nvPr/>
        </p:nvSpPr>
        <p:spPr>
          <a:xfrm>
            <a:off x="1499723" y="2226012"/>
            <a:ext cx="828444" cy="55132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CCI</a:t>
            </a:r>
          </a:p>
        </p:txBody>
      </p:sp>
      <p:sp>
        <p:nvSpPr>
          <p:cNvPr id="19" name="Rectangle 18">
            <a:extLst>
              <a:ext uri="{FF2B5EF4-FFF2-40B4-BE49-F238E27FC236}">
                <a16:creationId xmlns:a16="http://schemas.microsoft.com/office/drawing/2014/main" id="{0867CFFB-CE9E-264E-A842-D83C2E444A0F}"/>
              </a:ext>
            </a:extLst>
          </p:cNvPr>
          <p:cNvSpPr/>
          <p:nvPr/>
        </p:nvSpPr>
        <p:spPr>
          <a:xfrm>
            <a:off x="293024" y="3055116"/>
            <a:ext cx="1429724" cy="55132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20 </a:t>
            </a:r>
            <a:r>
              <a:rPr lang="en-US" b="1" dirty="0"/>
              <a:t>by </a:t>
            </a:r>
            <a:r>
              <a:rPr lang="en-US" sz="2400" b="1" dirty="0"/>
              <a:t>20</a:t>
            </a:r>
          </a:p>
        </p:txBody>
      </p:sp>
      <p:sp>
        <p:nvSpPr>
          <p:cNvPr id="20" name="Oval 19">
            <a:extLst>
              <a:ext uri="{FF2B5EF4-FFF2-40B4-BE49-F238E27FC236}">
                <a16:creationId xmlns:a16="http://schemas.microsoft.com/office/drawing/2014/main" id="{7B49C673-D336-6B43-843B-3CC07676851B}"/>
              </a:ext>
            </a:extLst>
          </p:cNvPr>
          <p:cNvSpPr/>
          <p:nvPr/>
        </p:nvSpPr>
        <p:spPr>
          <a:xfrm>
            <a:off x="77023" y="2898780"/>
            <a:ext cx="432000" cy="432000"/>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lumMod val="75000"/>
                  </a:schemeClr>
                </a:solidFill>
              </a:rPr>
              <a:t>1</a:t>
            </a:r>
          </a:p>
        </p:txBody>
      </p:sp>
      <p:sp>
        <p:nvSpPr>
          <p:cNvPr id="22" name="Rectangle 21">
            <a:extLst>
              <a:ext uri="{FF2B5EF4-FFF2-40B4-BE49-F238E27FC236}">
                <a16:creationId xmlns:a16="http://schemas.microsoft.com/office/drawing/2014/main" id="{7D55128D-D749-ED4E-A0F9-3FCBBB118422}"/>
              </a:ext>
            </a:extLst>
          </p:cNvPr>
          <p:cNvSpPr/>
          <p:nvPr/>
        </p:nvSpPr>
        <p:spPr>
          <a:xfrm>
            <a:off x="2088385" y="3053949"/>
            <a:ext cx="1429724" cy="55132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t>
            </a:r>
          </a:p>
        </p:txBody>
      </p:sp>
      <p:sp>
        <p:nvSpPr>
          <p:cNvPr id="23" name="Oval 22">
            <a:extLst>
              <a:ext uri="{FF2B5EF4-FFF2-40B4-BE49-F238E27FC236}">
                <a16:creationId xmlns:a16="http://schemas.microsoft.com/office/drawing/2014/main" id="{53CCFD93-3455-4B40-9C81-EEFFB5CBFD2D}"/>
              </a:ext>
            </a:extLst>
          </p:cNvPr>
          <p:cNvSpPr/>
          <p:nvPr/>
        </p:nvSpPr>
        <p:spPr>
          <a:xfrm>
            <a:off x="1938749" y="2897613"/>
            <a:ext cx="432000" cy="432000"/>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lumMod val="75000"/>
                  </a:schemeClr>
                </a:solidFill>
              </a:rPr>
              <a:t>2</a:t>
            </a:r>
          </a:p>
        </p:txBody>
      </p:sp>
      <p:cxnSp>
        <p:nvCxnSpPr>
          <p:cNvPr id="25" name="Straight Arrow Connector 24">
            <a:extLst>
              <a:ext uri="{FF2B5EF4-FFF2-40B4-BE49-F238E27FC236}">
                <a16:creationId xmlns:a16="http://schemas.microsoft.com/office/drawing/2014/main" id="{59CE9FD2-04F1-BE47-9411-9A58315E8F31}"/>
              </a:ext>
            </a:extLst>
          </p:cNvPr>
          <p:cNvCxnSpPr>
            <a:cxnSpLocks/>
            <a:stCxn id="22" idx="3"/>
            <a:endCxn id="27" idx="1"/>
          </p:cNvCxnSpPr>
          <p:nvPr/>
        </p:nvCxnSpPr>
        <p:spPr>
          <a:xfrm flipV="1">
            <a:off x="3518109" y="3329613"/>
            <a:ext cx="3527359" cy="1"/>
          </a:xfrm>
          <a:prstGeom prst="straightConnector1">
            <a:avLst/>
          </a:prstGeom>
          <a:ln w="12700">
            <a:solidFill>
              <a:srgbClr val="356D46"/>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29B88D5-02FF-EE42-BC28-E59C7EB68098}"/>
              </a:ext>
            </a:extLst>
          </p:cNvPr>
          <p:cNvSpPr/>
          <p:nvPr/>
        </p:nvSpPr>
        <p:spPr>
          <a:xfrm>
            <a:off x="7045468" y="3053948"/>
            <a:ext cx="1429724" cy="551329"/>
          </a:xfrm>
          <a:prstGeom prst="rect">
            <a:avLst/>
          </a:prstGeom>
          <a:solidFill>
            <a:srgbClr val="356D46"/>
          </a:solidFill>
          <a:ln>
            <a:solidFill>
              <a:srgbClr val="356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Financial Architecture</a:t>
            </a:r>
          </a:p>
        </p:txBody>
      </p:sp>
      <p:sp>
        <p:nvSpPr>
          <p:cNvPr id="28" name="Rectangle 27">
            <a:extLst>
              <a:ext uri="{FF2B5EF4-FFF2-40B4-BE49-F238E27FC236}">
                <a16:creationId xmlns:a16="http://schemas.microsoft.com/office/drawing/2014/main" id="{F1FE08C1-990B-5B46-9B43-7077E1C49258}"/>
              </a:ext>
            </a:extLst>
          </p:cNvPr>
          <p:cNvSpPr/>
          <p:nvPr/>
        </p:nvSpPr>
        <p:spPr>
          <a:xfrm>
            <a:off x="7045468" y="3670413"/>
            <a:ext cx="1429724" cy="414222"/>
          </a:xfrm>
          <a:prstGeom prst="rect">
            <a:avLst/>
          </a:prstGeom>
          <a:solidFill>
            <a:srgbClr val="329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CBF + NCTFs</a:t>
            </a:r>
          </a:p>
        </p:txBody>
      </p:sp>
      <p:sp>
        <p:nvSpPr>
          <p:cNvPr id="29" name="Oval 28">
            <a:extLst>
              <a:ext uri="{FF2B5EF4-FFF2-40B4-BE49-F238E27FC236}">
                <a16:creationId xmlns:a16="http://schemas.microsoft.com/office/drawing/2014/main" id="{81FC1AC6-A5F5-BC4B-917A-D80DFE9017FD}"/>
              </a:ext>
            </a:extLst>
          </p:cNvPr>
          <p:cNvSpPr/>
          <p:nvPr/>
        </p:nvSpPr>
        <p:spPr>
          <a:xfrm>
            <a:off x="-1828801" y="1955244"/>
            <a:ext cx="8651632" cy="5827413"/>
          </a:xfrm>
          <a:prstGeom prst="ellipse">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25BB8212-EEE0-B947-833D-6BAD7762EF6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989648" y="5256553"/>
            <a:ext cx="717879" cy="476076"/>
          </a:xfrm>
          <a:prstGeom prst="rect">
            <a:avLst/>
          </a:prstGeom>
        </p:spPr>
      </p:pic>
      <p:sp>
        <p:nvSpPr>
          <p:cNvPr id="31" name="Oval 30">
            <a:extLst>
              <a:ext uri="{FF2B5EF4-FFF2-40B4-BE49-F238E27FC236}">
                <a16:creationId xmlns:a16="http://schemas.microsoft.com/office/drawing/2014/main" id="{71E175B7-C34F-A74D-AA39-EDC6FB5E084C}"/>
              </a:ext>
            </a:extLst>
          </p:cNvPr>
          <p:cNvSpPr/>
          <p:nvPr/>
        </p:nvSpPr>
        <p:spPr>
          <a:xfrm rot="560633">
            <a:off x="2983876" y="2501132"/>
            <a:ext cx="8447381" cy="6304601"/>
          </a:xfrm>
          <a:prstGeom prst="ellipse">
            <a:avLst/>
          </a:prstGeom>
          <a:noFill/>
          <a:ln>
            <a:solidFill>
              <a:srgbClr val="4893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DD8EECC-6AF9-6B48-A70B-8262F9B21520}"/>
              </a:ext>
            </a:extLst>
          </p:cNvPr>
          <p:cNvSpPr txBox="1"/>
          <p:nvPr/>
        </p:nvSpPr>
        <p:spPr>
          <a:xfrm>
            <a:off x="1146366" y="4246171"/>
            <a:ext cx="649894" cy="369332"/>
          </a:xfrm>
          <a:prstGeom prst="rect">
            <a:avLst/>
          </a:prstGeom>
          <a:noFill/>
        </p:spPr>
        <p:txBody>
          <a:bodyPr wrap="square" rtlCol="0">
            <a:spAutoFit/>
          </a:bodyPr>
          <a:lstStyle/>
          <a:p>
            <a:pPr algn="ctr"/>
            <a:r>
              <a:rPr lang="en-US" dirty="0"/>
              <a:t>BVI</a:t>
            </a:r>
          </a:p>
        </p:txBody>
      </p:sp>
      <p:sp>
        <p:nvSpPr>
          <p:cNvPr id="41" name="TextBox 40">
            <a:extLst>
              <a:ext uri="{FF2B5EF4-FFF2-40B4-BE49-F238E27FC236}">
                <a16:creationId xmlns:a16="http://schemas.microsoft.com/office/drawing/2014/main" id="{B6624B75-C51C-504D-99F7-DE93BE80019B}"/>
              </a:ext>
            </a:extLst>
          </p:cNvPr>
          <p:cNvSpPr txBox="1"/>
          <p:nvPr/>
        </p:nvSpPr>
        <p:spPr>
          <a:xfrm>
            <a:off x="2097682" y="3838638"/>
            <a:ext cx="691705" cy="369332"/>
          </a:xfrm>
          <a:prstGeom prst="rect">
            <a:avLst/>
          </a:prstGeom>
          <a:noFill/>
        </p:spPr>
        <p:txBody>
          <a:bodyPr wrap="square" rtlCol="0">
            <a:spAutoFit/>
          </a:bodyPr>
          <a:lstStyle/>
          <a:p>
            <a:pPr algn="ctr"/>
            <a:r>
              <a:rPr lang="en-US" dirty="0"/>
              <a:t>PR</a:t>
            </a:r>
          </a:p>
        </p:txBody>
      </p:sp>
      <p:sp>
        <p:nvSpPr>
          <p:cNvPr id="42" name="TextBox 41">
            <a:extLst>
              <a:ext uri="{FF2B5EF4-FFF2-40B4-BE49-F238E27FC236}">
                <a16:creationId xmlns:a16="http://schemas.microsoft.com/office/drawing/2014/main" id="{64E3DBE7-C3BD-A940-932F-91C28EC5C07E}"/>
              </a:ext>
            </a:extLst>
          </p:cNvPr>
          <p:cNvSpPr txBox="1"/>
          <p:nvPr/>
        </p:nvSpPr>
        <p:spPr>
          <a:xfrm>
            <a:off x="5628351" y="3900597"/>
            <a:ext cx="691705" cy="369332"/>
          </a:xfrm>
          <a:prstGeom prst="rect">
            <a:avLst/>
          </a:prstGeom>
          <a:noFill/>
        </p:spPr>
        <p:txBody>
          <a:bodyPr wrap="square" rtlCol="0">
            <a:spAutoFit/>
          </a:bodyPr>
          <a:lstStyle/>
          <a:p>
            <a:pPr algn="ctr"/>
            <a:r>
              <a:rPr lang="en-US" dirty="0"/>
              <a:t>DR</a:t>
            </a:r>
          </a:p>
        </p:txBody>
      </p:sp>
      <p:sp>
        <p:nvSpPr>
          <p:cNvPr id="43" name="TextBox 42">
            <a:extLst>
              <a:ext uri="{FF2B5EF4-FFF2-40B4-BE49-F238E27FC236}">
                <a16:creationId xmlns:a16="http://schemas.microsoft.com/office/drawing/2014/main" id="{9B6AC3F0-C688-4D4F-939C-E76E70479D80}"/>
              </a:ext>
            </a:extLst>
          </p:cNvPr>
          <p:cNvSpPr txBox="1"/>
          <p:nvPr/>
        </p:nvSpPr>
        <p:spPr>
          <a:xfrm>
            <a:off x="4240742" y="3369572"/>
            <a:ext cx="691705" cy="369332"/>
          </a:xfrm>
          <a:prstGeom prst="rect">
            <a:avLst/>
          </a:prstGeom>
          <a:noFill/>
        </p:spPr>
        <p:txBody>
          <a:bodyPr wrap="square" rtlCol="0">
            <a:spAutoFit/>
          </a:bodyPr>
          <a:lstStyle/>
          <a:p>
            <a:pPr algn="ctr"/>
            <a:r>
              <a:rPr lang="en-US" dirty="0"/>
              <a:t>JAM</a:t>
            </a:r>
          </a:p>
        </p:txBody>
      </p:sp>
      <p:sp>
        <p:nvSpPr>
          <p:cNvPr id="44" name="TextBox 43">
            <a:extLst>
              <a:ext uri="{FF2B5EF4-FFF2-40B4-BE49-F238E27FC236}">
                <a16:creationId xmlns:a16="http://schemas.microsoft.com/office/drawing/2014/main" id="{07DABF0A-518B-C444-98B4-A67FADE4E161}"/>
              </a:ext>
            </a:extLst>
          </p:cNvPr>
          <p:cNvSpPr txBox="1"/>
          <p:nvPr/>
        </p:nvSpPr>
        <p:spPr>
          <a:xfrm>
            <a:off x="2025766" y="4890110"/>
            <a:ext cx="691705" cy="369332"/>
          </a:xfrm>
          <a:prstGeom prst="rect">
            <a:avLst/>
          </a:prstGeom>
          <a:noFill/>
        </p:spPr>
        <p:txBody>
          <a:bodyPr wrap="square" rtlCol="0">
            <a:spAutoFit/>
          </a:bodyPr>
          <a:lstStyle/>
          <a:p>
            <a:pPr algn="ctr"/>
            <a:r>
              <a:rPr lang="en-US" dirty="0"/>
              <a:t>HAI</a:t>
            </a:r>
          </a:p>
        </p:txBody>
      </p:sp>
      <p:sp>
        <p:nvSpPr>
          <p:cNvPr id="45" name="TextBox 44">
            <a:extLst>
              <a:ext uri="{FF2B5EF4-FFF2-40B4-BE49-F238E27FC236}">
                <a16:creationId xmlns:a16="http://schemas.microsoft.com/office/drawing/2014/main" id="{093481E1-6408-9B43-BCE4-91F5F0F37D68}"/>
              </a:ext>
            </a:extLst>
          </p:cNvPr>
          <p:cNvSpPr txBox="1"/>
          <p:nvPr/>
        </p:nvSpPr>
        <p:spPr>
          <a:xfrm>
            <a:off x="3306945" y="4135775"/>
            <a:ext cx="691705" cy="369332"/>
          </a:xfrm>
          <a:prstGeom prst="rect">
            <a:avLst/>
          </a:prstGeom>
          <a:noFill/>
        </p:spPr>
        <p:txBody>
          <a:bodyPr wrap="square" rtlCol="0">
            <a:spAutoFit/>
          </a:bodyPr>
          <a:lstStyle/>
          <a:p>
            <a:pPr algn="ctr"/>
            <a:r>
              <a:rPr lang="en-US" dirty="0"/>
              <a:t>BAH</a:t>
            </a:r>
          </a:p>
        </p:txBody>
      </p:sp>
      <p:sp>
        <p:nvSpPr>
          <p:cNvPr id="46" name="TextBox 45">
            <a:extLst>
              <a:ext uri="{FF2B5EF4-FFF2-40B4-BE49-F238E27FC236}">
                <a16:creationId xmlns:a16="http://schemas.microsoft.com/office/drawing/2014/main" id="{F6F62969-4B39-6F4D-97AA-689F130B29FE}"/>
              </a:ext>
            </a:extLst>
          </p:cNvPr>
          <p:cNvSpPr txBox="1"/>
          <p:nvPr/>
        </p:nvSpPr>
        <p:spPr>
          <a:xfrm>
            <a:off x="7377923" y="4599172"/>
            <a:ext cx="691705" cy="369332"/>
          </a:xfrm>
          <a:prstGeom prst="rect">
            <a:avLst/>
          </a:prstGeom>
          <a:noFill/>
        </p:spPr>
        <p:txBody>
          <a:bodyPr wrap="square" rtlCol="0">
            <a:spAutoFit/>
          </a:bodyPr>
          <a:lstStyle/>
          <a:p>
            <a:pPr algn="ctr"/>
            <a:r>
              <a:rPr lang="en-US" dirty="0"/>
              <a:t>A&amp;B</a:t>
            </a:r>
          </a:p>
        </p:txBody>
      </p:sp>
      <p:sp>
        <p:nvSpPr>
          <p:cNvPr id="47" name="TextBox 46">
            <a:extLst>
              <a:ext uri="{FF2B5EF4-FFF2-40B4-BE49-F238E27FC236}">
                <a16:creationId xmlns:a16="http://schemas.microsoft.com/office/drawing/2014/main" id="{387F5E1D-93F1-B749-893B-31B18FB3193A}"/>
              </a:ext>
            </a:extLst>
          </p:cNvPr>
          <p:cNvSpPr txBox="1"/>
          <p:nvPr/>
        </p:nvSpPr>
        <p:spPr>
          <a:xfrm>
            <a:off x="4626019" y="4448145"/>
            <a:ext cx="691705" cy="369332"/>
          </a:xfrm>
          <a:prstGeom prst="rect">
            <a:avLst/>
          </a:prstGeom>
          <a:noFill/>
        </p:spPr>
        <p:txBody>
          <a:bodyPr wrap="square" rtlCol="0">
            <a:spAutoFit/>
          </a:bodyPr>
          <a:lstStyle/>
          <a:p>
            <a:pPr algn="ctr"/>
            <a:r>
              <a:rPr lang="en-US" dirty="0"/>
              <a:t>GRE</a:t>
            </a:r>
          </a:p>
        </p:txBody>
      </p:sp>
      <p:sp>
        <p:nvSpPr>
          <p:cNvPr id="48" name="TextBox 47">
            <a:extLst>
              <a:ext uri="{FF2B5EF4-FFF2-40B4-BE49-F238E27FC236}">
                <a16:creationId xmlns:a16="http://schemas.microsoft.com/office/drawing/2014/main" id="{60711CDC-FFA8-294D-AB04-A1558E005E0C}"/>
              </a:ext>
            </a:extLst>
          </p:cNvPr>
          <p:cNvSpPr txBox="1"/>
          <p:nvPr/>
        </p:nvSpPr>
        <p:spPr>
          <a:xfrm>
            <a:off x="1512277" y="6534150"/>
            <a:ext cx="184731" cy="369332"/>
          </a:xfrm>
          <a:prstGeom prst="rect">
            <a:avLst/>
          </a:prstGeom>
          <a:noFill/>
        </p:spPr>
        <p:txBody>
          <a:bodyPr wrap="none" rtlCol="0">
            <a:spAutoFit/>
          </a:bodyPr>
          <a:lstStyle/>
          <a:p>
            <a:endParaRPr lang="en-US" dirty="0"/>
          </a:p>
        </p:txBody>
      </p:sp>
      <p:sp>
        <p:nvSpPr>
          <p:cNvPr id="49" name="TextBox 48">
            <a:extLst>
              <a:ext uri="{FF2B5EF4-FFF2-40B4-BE49-F238E27FC236}">
                <a16:creationId xmlns:a16="http://schemas.microsoft.com/office/drawing/2014/main" id="{0DD1C453-DC80-E44D-8A31-08D012E179ED}"/>
              </a:ext>
            </a:extLst>
          </p:cNvPr>
          <p:cNvSpPr txBox="1"/>
          <p:nvPr/>
        </p:nvSpPr>
        <p:spPr>
          <a:xfrm>
            <a:off x="3706280" y="5180100"/>
            <a:ext cx="691705" cy="369332"/>
          </a:xfrm>
          <a:prstGeom prst="rect">
            <a:avLst/>
          </a:prstGeom>
          <a:noFill/>
        </p:spPr>
        <p:txBody>
          <a:bodyPr wrap="square" rtlCol="0">
            <a:spAutoFit/>
          </a:bodyPr>
          <a:lstStyle/>
          <a:p>
            <a:pPr algn="ctr"/>
            <a:r>
              <a:rPr lang="en-US" dirty="0"/>
              <a:t>SVG</a:t>
            </a:r>
          </a:p>
        </p:txBody>
      </p:sp>
      <p:sp>
        <p:nvSpPr>
          <p:cNvPr id="50" name="TextBox 49">
            <a:extLst>
              <a:ext uri="{FF2B5EF4-FFF2-40B4-BE49-F238E27FC236}">
                <a16:creationId xmlns:a16="http://schemas.microsoft.com/office/drawing/2014/main" id="{68CB7BC6-C7BD-CF41-975E-B00A07CB1CBE}"/>
              </a:ext>
            </a:extLst>
          </p:cNvPr>
          <p:cNvSpPr txBox="1"/>
          <p:nvPr/>
        </p:nvSpPr>
        <p:spPr>
          <a:xfrm>
            <a:off x="5625107" y="5126875"/>
            <a:ext cx="691705" cy="369332"/>
          </a:xfrm>
          <a:prstGeom prst="rect">
            <a:avLst/>
          </a:prstGeom>
          <a:noFill/>
        </p:spPr>
        <p:txBody>
          <a:bodyPr wrap="square" rtlCol="0">
            <a:spAutoFit/>
          </a:bodyPr>
          <a:lstStyle/>
          <a:p>
            <a:pPr algn="ctr"/>
            <a:r>
              <a:rPr lang="en-US" dirty="0"/>
              <a:t>SLU</a:t>
            </a:r>
          </a:p>
        </p:txBody>
      </p:sp>
      <p:sp>
        <p:nvSpPr>
          <p:cNvPr id="51" name="TextBox 50">
            <a:extLst>
              <a:ext uri="{FF2B5EF4-FFF2-40B4-BE49-F238E27FC236}">
                <a16:creationId xmlns:a16="http://schemas.microsoft.com/office/drawing/2014/main" id="{EEB50A18-8724-1D41-8E7E-0FB413221BCF}"/>
              </a:ext>
            </a:extLst>
          </p:cNvPr>
          <p:cNvSpPr txBox="1"/>
          <p:nvPr/>
        </p:nvSpPr>
        <p:spPr>
          <a:xfrm>
            <a:off x="4704417" y="5752732"/>
            <a:ext cx="691705" cy="369332"/>
          </a:xfrm>
          <a:prstGeom prst="rect">
            <a:avLst/>
          </a:prstGeom>
          <a:noFill/>
        </p:spPr>
        <p:txBody>
          <a:bodyPr wrap="square" rtlCol="0">
            <a:spAutoFit/>
          </a:bodyPr>
          <a:lstStyle/>
          <a:p>
            <a:pPr algn="ctr"/>
            <a:r>
              <a:rPr lang="en-US" dirty="0"/>
              <a:t>SCN</a:t>
            </a:r>
          </a:p>
        </p:txBody>
      </p:sp>
      <p:pic>
        <p:nvPicPr>
          <p:cNvPr id="52" name="Picture 51">
            <a:extLst>
              <a:ext uri="{FF2B5EF4-FFF2-40B4-BE49-F238E27FC236}">
                <a16:creationId xmlns:a16="http://schemas.microsoft.com/office/drawing/2014/main" id="{E670ADC6-4786-0D40-824C-2E9B4A10DC1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600185" y="1809993"/>
            <a:ext cx="694439" cy="384994"/>
          </a:xfrm>
          <a:prstGeom prst="rect">
            <a:avLst/>
          </a:prstGeom>
        </p:spPr>
      </p:pic>
      <p:sp>
        <p:nvSpPr>
          <p:cNvPr id="53" name="TextBox 52">
            <a:extLst>
              <a:ext uri="{FF2B5EF4-FFF2-40B4-BE49-F238E27FC236}">
                <a16:creationId xmlns:a16="http://schemas.microsoft.com/office/drawing/2014/main" id="{2D6A721E-312D-CA47-A90B-6D2FA90841A2}"/>
              </a:ext>
            </a:extLst>
          </p:cNvPr>
          <p:cNvSpPr txBox="1"/>
          <p:nvPr/>
        </p:nvSpPr>
        <p:spPr>
          <a:xfrm>
            <a:off x="6616062" y="1530742"/>
            <a:ext cx="691705" cy="369332"/>
          </a:xfrm>
          <a:prstGeom prst="rect">
            <a:avLst/>
          </a:prstGeom>
          <a:noFill/>
        </p:spPr>
        <p:txBody>
          <a:bodyPr wrap="square" rtlCol="0">
            <a:spAutoFit/>
          </a:bodyPr>
          <a:lstStyle/>
          <a:p>
            <a:pPr algn="ctr"/>
            <a:r>
              <a:rPr lang="en-US" dirty="0"/>
              <a:t>CUB</a:t>
            </a:r>
          </a:p>
        </p:txBody>
      </p:sp>
      <p:sp>
        <p:nvSpPr>
          <p:cNvPr id="54" name="TextBox 53">
            <a:extLst>
              <a:ext uri="{FF2B5EF4-FFF2-40B4-BE49-F238E27FC236}">
                <a16:creationId xmlns:a16="http://schemas.microsoft.com/office/drawing/2014/main" id="{7EED4E29-AD05-2740-A78E-9EE97C6D2875}"/>
              </a:ext>
            </a:extLst>
          </p:cNvPr>
          <p:cNvSpPr txBox="1"/>
          <p:nvPr/>
        </p:nvSpPr>
        <p:spPr>
          <a:xfrm>
            <a:off x="7740129" y="1529517"/>
            <a:ext cx="691705" cy="369332"/>
          </a:xfrm>
          <a:prstGeom prst="rect">
            <a:avLst/>
          </a:prstGeom>
          <a:noFill/>
        </p:spPr>
        <p:txBody>
          <a:bodyPr wrap="square" rtlCol="0">
            <a:spAutoFit/>
          </a:bodyPr>
          <a:lstStyle/>
          <a:p>
            <a:pPr algn="ctr"/>
            <a:r>
              <a:rPr lang="en-US" dirty="0"/>
              <a:t>DOM</a:t>
            </a:r>
          </a:p>
        </p:txBody>
      </p:sp>
      <p:sp>
        <p:nvSpPr>
          <p:cNvPr id="55" name="TextBox 54">
            <a:extLst>
              <a:ext uri="{FF2B5EF4-FFF2-40B4-BE49-F238E27FC236}">
                <a16:creationId xmlns:a16="http://schemas.microsoft.com/office/drawing/2014/main" id="{0452EAC3-7650-384A-80F0-498188B82F2D}"/>
              </a:ext>
            </a:extLst>
          </p:cNvPr>
          <p:cNvSpPr txBox="1"/>
          <p:nvPr/>
        </p:nvSpPr>
        <p:spPr>
          <a:xfrm>
            <a:off x="5415528" y="1534827"/>
            <a:ext cx="691705" cy="369332"/>
          </a:xfrm>
          <a:prstGeom prst="rect">
            <a:avLst/>
          </a:prstGeom>
          <a:noFill/>
        </p:spPr>
        <p:txBody>
          <a:bodyPr wrap="square" rtlCol="0">
            <a:spAutoFit/>
          </a:bodyPr>
          <a:lstStyle/>
          <a:p>
            <a:pPr algn="ctr"/>
            <a:r>
              <a:rPr lang="en-US" dirty="0"/>
              <a:t>GUY</a:t>
            </a:r>
          </a:p>
        </p:txBody>
      </p:sp>
      <p:pic>
        <p:nvPicPr>
          <p:cNvPr id="56" name="Picture 55">
            <a:extLst>
              <a:ext uri="{FF2B5EF4-FFF2-40B4-BE49-F238E27FC236}">
                <a16:creationId xmlns:a16="http://schemas.microsoft.com/office/drawing/2014/main" id="{760C125F-0C1A-BE41-BFCA-19FDCF6F03C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86283" y="5941148"/>
            <a:ext cx="706563" cy="472112"/>
          </a:xfrm>
          <a:prstGeom prst="rect">
            <a:avLst/>
          </a:prstGeom>
          <a:ln w="3175">
            <a:solidFill>
              <a:schemeClr val="bg1">
                <a:lumMod val="50000"/>
              </a:schemeClr>
            </a:solidFill>
          </a:ln>
        </p:spPr>
      </p:pic>
      <p:pic>
        <p:nvPicPr>
          <p:cNvPr id="57" name="Picture 56">
            <a:extLst>
              <a:ext uri="{FF2B5EF4-FFF2-40B4-BE49-F238E27FC236}">
                <a16:creationId xmlns:a16="http://schemas.microsoft.com/office/drawing/2014/main" id="{058BF1B4-1EA4-8E41-9125-CACAFBFB7E0F}"/>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715109" y="1815485"/>
            <a:ext cx="781363" cy="388731"/>
          </a:xfrm>
          <a:prstGeom prst="rect">
            <a:avLst/>
          </a:prstGeom>
          <a:noFill/>
          <a:ln>
            <a:noFill/>
            <a:prstDash val="dash"/>
          </a:ln>
        </p:spPr>
      </p:pic>
      <p:pic>
        <p:nvPicPr>
          <p:cNvPr id="58" name="Picture 57">
            <a:extLst>
              <a:ext uri="{FF2B5EF4-FFF2-40B4-BE49-F238E27FC236}">
                <a16:creationId xmlns:a16="http://schemas.microsoft.com/office/drawing/2014/main" id="{CABC0B46-6DE4-9849-8098-A33879889562}"/>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463739" y="1817149"/>
            <a:ext cx="660000" cy="396000"/>
          </a:xfrm>
          <a:prstGeom prst="rect">
            <a:avLst/>
          </a:prstGeom>
        </p:spPr>
      </p:pic>
      <p:sp>
        <p:nvSpPr>
          <p:cNvPr id="59" name="TextBox 58">
            <a:extLst>
              <a:ext uri="{FF2B5EF4-FFF2-40B4-BE49-F238E27FC236}">
                <a16:creationId xmlns:a16="http://schemas.microsoft.com/office/drawing/2014/main" id="{25C6E97F-D500-7747-B648-92568265FBF2}"/>
              </a:ext>
            </a:extLst>
          </p:cNvPr>
          <p:cNvSpPr txBox="1"/>
          <p:nvPr/>
        </p:nvSpPr>
        <p:spPr>
          <a:xfrm>
            <a:off x="1114617" y="5556940"/>
            <a:ext cx="649894" cy="369332"/>
          </a:xfrm>
          <a:prstGeom prst="rect">
            <a:avLst/>
          </a:prstGeom>
          <a:noFill/>
        </p:spPr>
        <p:txBody>
          <a:bodyPr wrap="square" rtlCol="0">
            <a:spAutoFit/>
          </a:bodyPr>
          <a:lstStyle/>
          <a:p>
            <a:pPr algn="ctr"/>
            <a:r>
              <a:rPr lang="en-US" dirty="0"/>
              <a:t>USVI</a:t>
            </a:r>
          </a:p>
        </p:txBody>
      </p:sp>
      <p:cxnSp>
        <p:nvCxnSpPr>
          <p:cNvPr id="68" name="Straight Connector 67">
            <a:extLst>
              <a:ext uri="{FF2B5EF4-FFF2-40B4-BE49-F238E27FC236}">
                <a16:creationId xmlns:a16="http://schemas.microsoft.com/office/drawing/2014/main" id="{19DDCBE7-9BAE-B745-9207-6004FF4B0024}"/>
              </a:ext>
            </a:extLst>
          </p:cNvPr>
          <p:cNvCxnSpPr>
            <a:cxnSpLocks/>
            <a:endCxn id="16" idx="3"/>
          </p:cNvCxnSpPr>
          <p:nvPr/>
        </p:nvCxnSpPr>
        <p:spPr>
          <a:xfrm flipH="1">
            <a:off x="2747908" y="4406955"/>
            <a:ext cx="408630" cy="0"/>
          </a:xfrm>
          <a:prstGeom prst="line">
            <a:avLst/>
          </a:prstGeom>
          <a:noFill/>
          <a:ln>
            <a:solidFill>
              <a:srgbClr val="48935E"/>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74">
            <a:extLst>
              <a:ext uri="{FF2B5EF4-FFF2-40B4-BE49-F238E27FC236}">
                <a16:creationId xmlns:a16="http://schemas.microsoft.com/office/drawing/2014/main" id="{89306985-709D-6147-85C8-69FD6DF83C58}"/>
              </a:ext>
            </a:extLst>
          </p:cNvPr>
          <p:cNvCxnSpPr>
            <a:cxnSpLocks/>
            <a:endCxn id="30" idx="3"/>
          </p:cNvCxnSpPr>
          <p:nvPr/>
        </p:nvCxnSpPr>
        <p:spPr>
          <a:xfrm flipH="1">
            <a:off x="2707527" y="5488742"/>
            <a:ext cx="292677" cy="5849"/>
          </a:xfrm>
          <a:prstGeom prst="line">
            <a:avLst/>
          </a:prstGeom>
          <a:noFill/>
          <a:ln>
            <a:solidFill>
              <a:srgbClr val="48935E"/>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60" name="Straight Connector 59">
            <a:extLst>
              <a:ext uri="{FF2B5EF4-FFF2-40B4-BE49-F238E27FC236}">
                <a16:creationId xmlns:a16="http://schemas.microsoft.com/office/drawing/2014/main" id="{D5C93C9D-1FDE-8646-8458-830357B304E6}"/>
              </a:ext>
            </a:extLst>
          </p:cNvPr>
          <p:cNvCxnSpPr>
            <a:cxnSpLocks/>
            <a:endCxn id="15" idx="3"/>
          </p:cNvCxnSpPr>
          <p:nvPr/>
        </p:nvCxnSpPr>
        <p:spPr>
          <a:xfrm flipH="1">
            <a:off x="1842314" y="4827010"/>
            <a:ext cx="1157890" cy="0"/>
          </a:xfrm>
          <a:prstGeom prst="line">
            <a:avLst/>
          </a:prstGeom>
          <a:noFill/>
          <a:ln>
            <a:solidFill>
              <a:srgbClr val="48935E"/>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62" name="Straight Connector 61">
            <a:extLst>
              <a:ext uri="{FF2B5EF4-FFF2-40B4-BE49-F238E27FC236}">
                <a16:creationId xmlns:a16="http://schemas.microsoft.com/office/drawing/2014/main" id="{3ABE61A4-4892-1C48-ACDF-24838E955DE0}"/>
              </a:ext>
            </a:extLst>
          </p:cNvPr>
          <p:cNvCxnSpPr>
            <a:cxnSpLocks/>
            <a:endCxn id="58" idx="2"/>
          </p:cNvCxnSpPr>
          <p:nvPr/>
        </p:nvCxnSpPr>
        <p:spPr>
          <a:xfrm flipH="1" flipV="1">
            <a:off x="5793739" y="2213149"/>
            <a:ext cx="236652" cy="314584"/>
          </a:xfrm>
          <a:prstGeom prst="line">
            <a:avLst/>
          </a:prstGeom>
          <a:noFill/>
          <a:ln>
            <a:solidFill>
              <a:srgbClr val="48935E"/>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4" name="Title 3">
            <a:extLst>
              <a:ext uri="{FF2B5EF4-FFF2-40B4-BE49-F238E27FC236}">
                <a16:creationId xmlns:a16="http://schemas.microsoft.com/office/drawing/2014/main" id="{8BCAABDD-7E56-CC44-BE86-2BFFEE7EF894}"/>
              </a:ext>
            </a:extLst>
          </p:cNvPr>
          <p:cNvSpPr>
            <a:spLocks noGrp="1"/>
          </p:cNvSpPr>
          <p:nvPr>
            <p:ph type="title"/>
          </p:nvPr>
        </p:nvSpPr>
        <p:spPr/>
        <p:txBody>
          <a:bodyPr/>
          <a:lstStyle/>
          <a:p>
            <a:r>
              <a:rPr lang="es-ES_tradnl" dirty="0" err="1">
                <a:solidFill>
                  <a:srgbClr val="1B4797"/>
                </a:solidFill>
              </a:rPr>
              <a:t>Caribbean</a:t>
            </a:r>
            <a:r>
              <a:rPr lang="es-ES_tradnl" dirty="0">
                <a:solidFill>
                  <a:srgbClr val="1B4797"/>
                </a:solidFill>
              </a:rPr>
              <a:t> </a:t>
            </a:r>
            <a:r>
              <a:rPr lang="es-ES_tradnl" dirty="0" err="1">
                <a:solidFill>
                  <a:srgbClr val="1B4797"/>
                </a:solidFill>
              </a:rPr>
              <a:t>Challenge</a:t>
            </a:r>
            <a:r>
              <a:rPr lang="es-ES_tradnl" dirty="0">
                <a:solidFill>
                  <a:srgbClr val="1B4797"/>
                </a:solidFill>
              </a:rPr>
              <a:t> </a:t>
            </a:r>
            <a:r>
              <a:rPr lang="es-ES_tradnl" dirty="0" err="1">
                <a:solidFill>
                  <a:srgbClr val="1B4797"/>
                </a:solidFill>
              </a:rPr>
              <a:t>Initiative</a:t>
            </a:r>
            <a:r>
              <a:rPr lang="es-ES_tradnl" dirty="0">
                <a:solidFill>
                  <a:srgbClr val="1B4797"/>
                </a:solidFill>
              </a:rPr>
              <a:t> – CCI</a:t>
            </a:r>
            <a:br>
              <a:rPr lang="es-ES_tradnl" dirty="0">
                <a:solidFill>
                  <a:srgbClr val="1B4797"/>
                </a:solidFill>
              </a:rPr>
            </a:br>
            <a:endParaRPr lang="en-US" dirty="0"/>
          </a:p>
        </p:txBody>
      </p:sp>
    </p:spTree>
    <p:extLst>
      <p:ext uri="{BB962C8B-B14F-4D97-AF65-F5344CB8AC3E}">
        <p14:creationId xmlns:p14="http://schemas.microsoft.com/office/powerpoint/2010/main" val="214668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par>
                                <p:cTn id="49" presetID="9"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dissolv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0-#ppt_w/2"/>
                                          </p:val>
                                        </p:tav>
                                        <p:tav tm="100000">
                                          <p:val>
                                            <p:strVal val="#ppt_x"/>
                                          </p:val>
                                        </p:tav>
                                      </p:tavLst>
                                    </p:anim>
                                    <p:anim calcmode="lin" valueType="num">
                                      <p:cBhvr additive="base">
                                        <p:cTn id="57" dur="500" fill="hold"/>
                                        <p:tgtEl>
                                          <p:spTgt spid="25"/>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fill="hold"/>
                                        <p:tgtEl>
                                          <p:spTgt spid="27"/>
                                        </p:tgtEl>
                                        <p:attrNameLst>
                                          <p:attrName>ppt_x</p:attrName>
                                        </p:attrNameLst>
                                      </p:cBhvr>
                                      <p:tavLst>
                                        <p:tav tm="0">
                                          <p:val>
                                            <p:strVal val="0-#ppt_w/2"/>
                                          </p:val>
                                        </p:tav>
                                        <p:tav tm="100000">
                                          <p:val>
                                            <p:strVal val="#ppt_x"/>
                                          </p:val>
                                        </p:tav>
                                      </p:tavLst>
                                    </p:anim>
                                    <p:anim calcmode="lin" valueType="num">
                                      <p:cBhvr additive="base">
                                        <p:cTn id="61" dur="500" fill="hold"/>
                                        <p:tgtEl>
                                          <p:spTgt spid="27"/>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0-#ppt_w/2"/>
                                          </p:val>
                                        </p:tav>
                                        <p:tav tm="100000">
                                          <p:val>
                                            <p:strVal val="#ppt_x"/>
                                          </p:val>
                                        </p:tav>
                                      </p:tavLst>
                                    </p:anim>
                                    <p:anim calcmode="lin" valueType="num">
                                      <p:cBhvr additive="base">
                                        <p:cTn id="65"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dissolve">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6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1" grpId="0" animBg="1"/>
      <p:bldP spid="40" grpId="0"/>
      <p:bldP spid="41" grpId="0"/>
      <p:bldP spid="42" grpId="0"/>
      <p:bldP spid="43" grpId="0"/>
      <p:bldP spid="44" grpId="0"/>
      <p:bldP spid="45" grpId="0"/>
      <p:bldP spid="46" grpId="0"/>
      <p:bldP spid="47" grpId="0"/>
      <p:bldP spid="49" grpId="0"/>
      <p:bldP spid="50" grpId="0"/>
      <p:bldP spid="51" grpId="0"/>
      <p:bldP spid="53" grpId="0"/>
      <p:bldP spid="54" grpId="0"/>
      <p:bldP spid="55" grpId="0"/>
      <p:bldP spid="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319F53-BC69-426B-8DB4-149E57D31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2730"/>
            <a:ext cx="9144000" cy="4246455"/>
          </a:xfrm>
          <a:prstGeom prst="rect">
            <a:avLst/>
          </a:prstGeom>
        </p:spPr>
      </p:pic>
      <p:sp>
        <p:nvSpPr>
          <p:cNvPr id="2" name="Title 1">
            <a:extLst>
              <a:ext uri="{FF2B5EF4-FFF2-40B4-BE49-F238E27FC236}">
                <a16:creationId xmlns:a16="http://schemas.microsoft.com/office/drawing/2014/main" id="{0BA7A2AA-367F-4C48-9351-C8C117FCF267}"/>
              </a:ext>
            </a:extLst>
          </p:cNvPr>
          <p:cNvSpPr>
            <a:spLocks noGrp="1"/>
          </p:cNvSpPr>
          <p:nvPr>
            <p:ph type="title"/>
          </p:nvPr>
        </p:nvSpPr>
        <p:spPr>
          <a:xfrm>
            <a:off x="457200" y="426838"/>
            <a:ext cx="8229600" cy="821951"/>
          </a:xfrm>
        </p:spPr>
        <p:txBody>
          <a:bodyPr/>
          <a:lstStyle/>
          <a:p>
            <a:r>
              <a:rPr lang="en-US" dirty="0">
                <a:solidFill>
                  <a:srgbClr val="1B4797"/>
                </a:solidFill>
              </a:rPr>
              <a:t>Goal 1 – “20 by 20”</a:t>
            </a:r>
          </a:p>
        </p:txBody>
      </p:sp>
      <p:sp>
        <p:nvSpPr>
          <p:cNvPr id="4" name="Subtitle 2">
            <a:extLst>
              <a:ext uri="{FF2B5EF4-FFF2-40B4-BE49-F238E27FC236}">
                <a16:creationId xmlns:a16="http://schemas.microsoft.com/office/drawing/2014/main" id="{B6D56131-B969-DF49-B8DD-00C7140049AE}"/>
              </a:ext>
            </a:extLst>
          </p:cNvPr>
          <p:cNvSpPr txBox="1">
            <a:spLocks/>
          </p:cNvSpPr>
          <p:nvPr/>
        </p:nvSpPr>
        <p:spPr>
          <a:xfrm>
            <a:off x="5486400" y="5829185"/>
            <a:ext cx="3200400" cy="744916"/>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b="1" dirty="0"/>
          </a:p>
          <a:p>
            <a:pPr marL="0" indent="0">
              <a:buNone/>
            </a:pPr>
            <a:r>
              <a:rPr lang="en-US" b="1" dirty="0"/>
              <a:t> </a:t>
            </a:r>
            <a:r>
              <a:rPr lang="en-US" b="1" u="sng" dirty="0">
                <a:hlinkClick r:id="rId3"/>
              </a:rPr>
              <a:t>https://arcg.is/5uS5i</a:t>
            </a:r>
            <a:endParaRPr lang="en-US" b="1" u="sng" dirty="0"/>
          </a:p>
        </p:txBody>
      </p:sp>
    </p:spTree>
    <p:extLst>
      <p:ext uri="{BB962C8B-B14F-4D97-AF65-F5344CB8AC3E}">
        <p14:creationId xmlns:p14="http://schemas.microsoft.com/office/powerpoint/2010/main" val="1204138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5EEE3E-3BF5-6F40-888C-F06973816C6A}"/>
              </a:ext>
            </a:extLst>
          </p:cNvPr>
          <p:cNvSpPr/>
          <p:nvPr/>
        </p:nvSpPr>
        <p:spPr>
          <a:xfrm>
            <a:off x="772620" y="3839424"/>
            <a:ext cx="1259177" cy="629588"/>
          </a:xfrm>
          <a:prstGeom prst="rect">
            <a:avLst/>
          </a:prstGeom>
          <a:solidFill>
            <a:srgbClr val="468D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Mission</a:t>
            </a:r>
          </a:p>
        </p:txBody>
      </p:sp>
      <p:sp>
        <p:nvSpPr>
          <p:cNvPr id="9" name="Rectangle 8">
            <a:extLst>
              <a:ext uri="{FF2B5EF4-FFF2-40B4-BE49-F238E27FC236}">
                <a16:creationId xmlns:a16="http://schemas.microsoft.com/office/drawing/2014/main" id="{568A5395-854D-A042-A376-B8E15FE69B1C}"/>
              </a:ext>
            </a:extLst>
          </p:cNvPr>
          <p:cNvSpPr/>
          <p:nvPr/>
        </p:nvSpPr>
        <p:spPr>
          <a:xfrm>
            <a:off x="772619" y="4783806"/>
            <a:ext cx="1259177" cy="629588"/>
          </a:xfrm>
          <a:prstGeom prst="rect">
            <a:avLst/>
          </a:prstGeom>
          <a:solidFill>
            <a:srgbClr val="468D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Vision</a:t>
            </a:r>
          </a:p>
        </p:txBody>
      </p:sp>
      <p:sp>
        <p:nvSpPr>
          <p:cNvPr id="10" name="Rectangle 9">
            <a:extLst>
              <a:ext uri="{FF2B5EF4-FFF2-40B4-BE49-F238E27FC236}">
                <a16:creationId xmlns:a16="http://schemas.microsoft.com/office/drawing/2014/main" id="{3C125CBF-1E9C-8E48-B1F8-0B63801671CE}"/>
              </a:ext>
            </a:extLst>
          </p:cNvPr>
          <p:cNvSpPr/>
          <p:nvPr/>
        </p:nvSpPr>
        <p:spPr>
          <a:xfrm>
            <a:off x="2697446" y="3435514"/>
            <a:ext cx="1632667" cy="629588"/>
          </a:xfrm>
          <a:prstGeom prst="rect">
            <a:avLst/>
          </a:prstGeom>
          <a:solidFill>
            <a:srgbClr val="54A74F">
              <a:alpha val="80000"/>
            </a:srgbClr>
          </a:solidFill>
          <a:ln>
            <a:solidFill>
              <a:srgbClr val="64C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Build structures</a:t>
            </a:r>
          </a:p>
        </p:txBody>
      </p:sp>
      <p:sp>
        <p:nvSpPr>
          <p:cNvPr id="11" name="Rectangle 10">
            <a:extLst>
              <a:ext uri="{FF2B5EF4-FFF2-40B4-BE49-F238E27FC236}">
                <a16:creationId xmlns:a16="http://schemas.microsoft.com/office/drawing/2014/main" id="{BBBCAAD9-0874-554E-8CC0-A235849A7117}"/>
              </a:ext>
            </a:extLst>
          </p:cNvPr>
          <p:cNvSpPr/>
          <p:nvPr/>
        </p:nvSpPr>
        <p:spPr>
          <a:xfrm>
            <a:off x="2697446" y="4617462"/>
            <a:ext cx="1632667" cy="629588"/>
          </a:xfrm>
          <a:prstGeom prst="rect">
            <a:avLst/>
          </a:prstGeom>
          <a:solidFill>
            <a:srgbClr val="54A74F">
              <a:alpha val="80000"/>
            </a:srgbClr>
          </a:solidFill>
          <a:ln>
            <a:solidFill>
              <a:srgbClr val="64C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Expand programs</a:t>
            </a:r>
          </a:p>
        </p:txBody>
      </p:sp>
      <p:sp>
        <p:nvSpPr>
          <p:cNvPr id="12" name="Rectangle 11">
            <a:extLst>
              <a:ext uri="{FF2B5EF4-FFF2-40B4-BE49-F238E27FC236}">
                <a16:creationId xmlns:a16="http://schemas.microsoft.com/office/drawing/2014/main" id="{99EADC4A-0347-344A-B48B-348431D276D2}"/>
              </a:ext>
            </a:extLst>
          </p:cNvPr>
          <p:cNvSpPr/>
          <p:nvPr/>
        </p:nvSpPr>
        <p:spPr>
          <a:xfrm>
            <a:off x="2697447" y="5799410"/>
            <a:ext cx="1632667" cy="629588"/>
          </a:xfrm>
          <a:prstGeom prst="rect">
            <a:avLst/>
          </a:prstGeom>
          <a:solidFill>
            <a:srgbClr val="54A74F">
              <a:alpha val="80000"/>
            </a:srgbClr>
          </a:solidFill>
          <a:ln>
            <a:solidFill>
              <a:srgbClr val="64C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Increase funding</a:t>
            </a:r>
          </a:p>
        </p:txBody>
      </p:sp>
      <p:sp>
        <p:nvSpPr>
          <p:cNvPr id="14" name="Oval 13">
            <a:extLst>
              <a:ext uri="{FF2B5EF4-FFF2-40B4-BE49-F238E27FC236}">
                <a16:creationId xmlns:a16="http://schemas.microsoft.com/office/drawing/2014/main" id="{DFCDBB87-4730-ED42-A7FF-20206BAABFA3}"/>
              </a:ext>
            </a:extLst>
          </p:cNvPr>
          <p:cNvSpPr/>
          <p:nvPr/>
        </p:nvSpPr>
        <p:spPr>
          <a:xfrm>
            <a:off x="2450784" y="3256987"/>
            <a:ext cx="493321" cy="493321"/>
          </a:xfrm>
          <a:prstGeom prst="ellipse">
            <a:avLst/>
          </a:prstGeom>
          <a:solidFill>
            <a:schemeClr val="bg1"/>
          </a:solidFill>
          <a:ln w="28575">
            <a:solidFill>
              <a:srgbClr val="54A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a:solidFill>
                    <a:srgbClr val="54A74F"/>
                  </a:solidFill>
                </a:ln>
                <a:solidFill>
                  <a:srgbClr val="32925E"/>
                </a:solidFill>
              </a:rPr>
              <a:t>1</a:t>
            </a:r>
          </a:p>
        </p:txBody>
      </p:sp>
      <p:sp>
        <p:nvSpPr>
          <p:cNvPr id="15" name="Oval 14">
            <a:extLst>
              <a:ext uri="{FF2B5EF4-FFF2-40B4-BE49-F238E27FC236}">
                <a16:creationId xmlns:a16="http://schemas.microsoft.com/office/drawing/2014/main" id="{E4078E7B-32AD-2C43-A79C-30A70CB54F9A}"/>
              </a:ext>
            </a:extLst>
          </p:cNvPr>
          <p:cNvSpPr/>
          <p:nvPr/>
        </p:nvSpPr>
        <p:spPr>
          <a:xfrm>
            <a:off x="2450785" y="4438935"/>
            <a:ext cx="493321" cy="493321"/>
          </a:xfrm>
          <a:prstGeom prst="ellipse">
            <a:avLst/>
          </a:prstGeom>
          <a:solidFill>
            <a:schemeClr val="bg1"/>
          </a:solidFill>
          <a:ln w="28575">
            <a:solidFill>
              <a:srgbClr val="54A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a:solidFill>
                    <a:srgbClr val="54A74F"/>
                  </a:solidFill>
                </a:ln>
                <a:solidFill>
                  <a:srgbClr val="32925E"/>
                </a:solidFill>
              </a:rPr>
              <a:t>2</a:t>
            </a:r>
          </a:p>
        </p:txBody>
      </p:sp>
      <p:sp>
        <p:nvSpPr>
          <p:cNvPr id="16" name="Oval 15">
            <a:extLst>
              <a:ext uri="{FF2B5EF4-FFF2-40B4-BE49-F238E27FC236}">
                <a16:creationId xmlns:a16="http://schemas.microsoft.com/office/drawing/2014/main" id="{3B263231-3C60-5045-AC57-091F316BBAF1}"/>
              </a:ext>
            </a:extLst>
          </p:cNvPr>
          <p:cNvSpPr/>
          <p:nvPr/>
        </p:nvSpPr>
        <p:spPr>
          <a:xfrm>
            <a:off x="2450786" y="5620883"/>
            <a:ext cx="493321" cy="493321"/>
          </a:xfrm>
          <a:prstGeom prst="ellipse">
            <a:avLst/>
          </a:prstGeom>
          <a:solidFill>
            <a:schemeClr val="bg1"/>
          </a:solidFill>
          <a:ln w="28575">
            <a:solidFill>
              <a:srgbClr val="54A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a:solidFill>
                    <a:srgbClr val="54A74F"/>
                  </a:solidFill>
                </a:ln>
                <a:solidFill>
                  <a:srgbClr val="32925E"/>
                </a:solidFill>
              </a:rPr>
              <a:t>3</a:t>
            </a:r>
          </a:p>
        </p:txBody>
      </p:sp>
      <p:sp>
        <p:nvSpPr>
          <p:cNvPr id="49" name="Rectangle 48">
            <a:extLst>
              <a:ext uri="{FF2B5EF4-FFF2-40B4-BE49-F238E27FC236}">
                <a16:creationId xmlns:a16="http://schemas.microsoft.com/office/drawing/2014/main" id="{3874FFE5-6883-BD4D-8950-91D24C5CCDF7}"/>
              </a:ext>
            </a:extLst>
          </p:cNvPr>
          <p:cNvSpPr/>
          <p:nvPr/>
        </p:nvSpPr>
        <p:spPr>
          <a:xfrm>
            <a:off x="4929359" y="2295023"/>
            <a:ext cx="3348732" cy="390925"/>
          </a:xfrm>
          <a:prstGeom prst="rect">
            <a:avLst/>
          </a:prstGeom>
          <a:solidFill>
            <a:srgbClr val="CCF9D3">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1 – International targets</a:t>
            </a:r>
          </a:p>
        </p:txBody>
      </p:sp>
      <p:sp>
        <p:nvSpPr>
          <p:cNvPr id="50" name="Rectangle 49">
            <a:extLst>
              <a:ext uri="{FF2B5EF4-FFF2-40B4-BE49-F238E27FC236}">
                <a16:creationId xmlns:a16="http://schemas.microsoft.com/office/drawing/2014/main" id="{E2B0CABD-F316-DE4A-A888-AC562773A356}"/>
              </a:ext>
            </a:extLst>
          </p:cNvPr>
          <p:cNvSpPr/>
          <p:nvPr/>
        </p:nvSpPr>
        <p:spPr>
          <a:xfrm>
            <a:off x="4929359" y="2788344"/>
            <a:ext cx="3348732" cy="390925"/>
          </a:xfrm>
          <a:prstGeom prst="rect">
            <a:avLst/>
          </a:prstGeom>
          <a:solidFill>
            <a:srgbClr val="CCF9D3">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2 – Institutional structures</a:t>
            </a:r>
          </a:p>
        </p:txBody>
      </p:sp>
      <p:sp>
        <p:nvSpPr>
          <p:cNvPr id="51" name="Rectangle 50">
            <a:extLst>
              <a:ext uri="{FF2B5EF4-FFF2-40B4-BE49-F238E27FC236}">
                <a16:creationId xmlns:a16="http://schemas.microsoft.com/office/drawing/2014/main" id="{B93FD3CE-4CFC-174D-86AA-C4344607EF39}"/>
              </a:ext>
            </a:extLst>
          </p:cNvPr>
          <p:cNvSpPr/>
          <p:nvPr/>
        </p:nvSpPr>
        <p:spPr>
          <a:xfrm>
            <a:off x="4929359" y="3274279"/>
            <a:ext cx="3348732" cy="390925"/>
          </a:xfrm>
          <a:prstGeom prst="rect">
            <a:avLst/>
          </a:prstGeom>
          <a:solidFill>
            <a:srgbClr val="CCF9D3">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3 – Partnerships </a:t>
            </a:r>
          </a:p>
        </p:txBody>
      </p:sp>
      <p:sp>
        <p:nvSpPr>
          <p:cNvPr id="52" name="Rectangle 51">
            <a:extLst>
              <a:ext uri="{FF2B5EF4-FFF2-40B4-BE49-F238E27FC236}">
                <a16:creationId xmlns:a16="http://schemas.microsoft.com/office/drawing/2014/main" id="{830DDE83-1C41-414E-B45F-509FF98A9F60}"/>
              </a:ext>
            </a:extLst>
          </p:cNvPr>
          <p:cNvSpPr/>
          <p:nvPr/>
        </p:nvSpPr>
        <p:spPr>
          <a:xfrm>
            <a:off x="4929359" y="3767600"/>
            <a:ext cx="3348732" cy="390925"/>
          </a:xfrm>
          <a:prstGeom prst="rect">
            <a:avLst/>
          </a:prstGeom>
          <a:solidFill>
            <a:srgbClr val="CCF9D3">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4 – Visibility</a:t>
            </a:r>
          </a:p>
        </p:txBody>
      </p:sp>
      <p:sp>
        <p:nvSpPr>
          <p:cNvPr id="53" name="Rectangle 52">
            <a:extLst>
              <a:ext uri="{FF2B5EF4-FFF2-40B4-BE49-F238E27FC236}">
                <a16:creationId xmlns:a16="http://schemas.microsoft.com/office/drawing/2014/main" id="{F6733CC3-8524-454B-A14F-EFE67CB6B51A}"/>
              </a:ext>
            </a:extLst>
          </p:cNvPr>
          <p:cNvSpPr/>
          <p:nvPr/>
        </p:nvSpPr>
        <p:spPr>
          <a:xfrm>
            <a:off x="4929359" y="4586312"/>
            <a:ext cx="3348732" cy="390925"/>
          </a:xfrm>
          <a:prstGeom prst="rect">
            <a:avLst/>
          </a:prstGeom>
          <a:solidFill>
            <a:srgbClr val="CCF9D3">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5 – More themes</a:t>
            </a:r>
          </a:p>
        </p:txBody>
      </p:sp>
      <p:sp>
        <p:nvSpPr>
          <p:cNvPr id="54" name="Rectangle 53">
            <a:extLst>
              <a:ext uri="{FF2B5EF4-FFF2-40B4-BE49-F238E27FC236}">
                <a16:creationId xmlns:a16="http://schemas.microsoft.com/office/drawing/2014/main" id="{D8164216-8B35-4B43-9075-3BB9A21705B5}"/>
              </a:ext>
            </a:extLst>
          </p:cNvPr>
          <p:cNvSpPr/>
          <p:nvPr/>
        </p:nvSpPr>
        <p:spPr>
          <a:xfrm>
            <a:off x="4929359" y="5051587"/>
            <a:ext cx="3348732" cy="390925"/>
          </a:xfrm>
          <a:prstGeom prst="rect">
            <a:avLst/>
          </a:prstGeom>
          <a:solidFill>
            <a:srgbClr val="CCF9D3">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6 – More geographies</a:t>
            </a:r>
          </a:p>
        </p:txBody>
      </p:sp>
      <p:sp>
        <p:nvSpPr>
          <p:cNvPr id="55" name="Rectangle 54">
            <a:extLst>
              <a:ext uri="{FF2B5EF4-FFF2-40B4-BE49-F238E27FC236}">
                <a16:creationId xmlns:a16="http://schemas.microsoft.com/office/drawing/2014/main" id="{9DE29E74-093B-7D43-A1BC-C2C3DE832C8B}"/>
              </a:ext>
            </a:extLst>
          </p:cNvPr>
          <p:cNvSpPr/>
          <p:nvPr/>
        </p:nvSpPr>
        <p:spPr>
          <a:xfrm>
            <a:off x="4929359" y="5799410"/>
            <a:ext cx="3348732" cy="390925"/>
          </a:xfrm>
          <a:prstGeom prst="rect">
            <a:avLst/>
          </a:prstGeom>
          <a:solidFill>
            <a:srgbClr val="CCF9D3">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7 – Financial sustainability goals</a:t>
            </a:r>
          </a:p>
        </p:txBody>
      </p:sp>
      <p:sp>
        <p:nvSpPr>
          <p:cNvPr id="56" name="Rectangle 55">
            <a:extLst>
              <a:ext uri="{FF2B5EF4-FFF2-40B4-BE49-F238E27FC236}">
                <a16:creationId xmlns:a16="http://schemas.microsoft.com/office/drawing/2014/main" id="{EB3DEDA7-A500-D243-A364-44943AEF2709}"/>
              </a:ext>
            </a:extLst>
          </p:cNvPr>
          <p:cNvSpPr/>
          <p:nvPr/>
        </p:nvSpPr>
        <p:spPr>
          <a:xfrm>
            <a:off x="4929359" y="6256804"/>
            <a:ext cx="3348732" cy="390925"/>
          </a:xfrm>
          <a:prstGeom prst="rect">
            <a:avLst/>
          </a:prstGeom>
          <a:solidFill>
            <a:srgbClr val="CCF9D3">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8 – Support NCTFs funding</a:t>
            </a:r>
          </a:p>
        </p:txBody>
      </p:sp>
      <p:sp>
        <p:nvSpPr>
          <p:cNvPr id="3" name="TextBox 2">
            <a:extLst>
              <a:ext uri="{FF2B5EF4-FFF2-40B4-BE49-F238E27FC236}">
                <a16:creationId xmlns:a16="http://schemas.microsoft.com/office/drawing/2014/main" id="{19D5F6A2-3C30-2546-A827-7D815D3A82A2}"/>
              </a:ext>
            </a:extLst>
          </p:cNvPr>
          <p:cNvSpPr txBox="1"/>
          <p:nvPr/>
        </p:nvSpPr>
        <p:spPr>
          <a:xfrm>
            <a:off x="3183764" y="2983806"/>
            <a:ext cx="752967" cy="369332"/>
          </a:xfrm>
          <a:prstGeom prst="rect">
            <a:avLst/>
          </a:prstGeom>
          <a:noFill/>
        </p:spPr>
        <p:txBody>
          <a:bodyPr wrap="square" rtlCol="0">
            <a:spAutoFit/>
          </a:bodyPr>
          <a:lstStyle/>
          <a:p>
            <a:pPr algn="ctr"/>
            <a:r>
              <a:rPr lang="en-US" dirty="0">
                <a:solidFill>
                  <a:schemeClr val="bg1">
                    <a:lumMod val="65000"/>
                  </a:schemeClr>
                </a:solidFill>
              </a:rPr>
              <a:t>Goals</a:t>
            </a:r>
          </a:p>
        </p:txBody>
      </p:sp>
      <p:sp>
        <p:nvSpPr>
          <p:cNvPr id="2" name="Title 1">
            <a:extLst>
              <a:ext uri="{FF2B5EF4-FFF2-40B4-BE49-F238E27FC236}">
                <a16:creationId xmlns:a16="http://schemas.microsoft.com/office/drawing/2014/main" id="{28D858CA-F884-B34A-A6F4-4113750274BE}"/>
              </a:ext>
            </a:extLst>
          </p:cNvPr>
          <p:cNvSpPr>
            <a:spLocks noGrp="1"/>
          </p:cNvSpPr>
          <p:nvPr>
            <p:ph type="title"/>
          </p:nvPr>
        </p:nvSpPr>
        <p:spPr>
          <a:xfrm>
            <a:off x="597807" y="1318680"/>
            <a:ext cx="8229600" cy="821951"/>
          </a:xfrm>
        </p:spPr>
        <p:txBody>
          <a:bodyPr/>
          <a:lstStyle/>
          <a:p>
            <a:r>
              <a:rPr lang="en-US" sz="3600" dirty="0"/>
              <a:t>Strategic Plan 2016 – 2020</a:t>
            </a:r>
          </a:p>
        </p:txBody>
      </p:sp>
      <p:sp>
        <p:nvSpPr>
          <p:cNvPr id="27" name="TextBox 26">
            <a:extLst>
              <a:ext uri="{FF2B5EF4-FFF2-40B4-BE49-F238E27FC236}">
                <a16:creationId xmlns:a16="http://schemas.microsoft.com/office/drawing/2014/main" id="{378F65CB-D5FD-BF4C-AE38-835C84D0CF09}"/>
              </a:ext>
            </a:extLst>
          </p:cNvPr>
          <p:cNvSpPr txBox="1"/>
          <p:nvPr/>
        </p:nvSpPr>
        <p:spPr>
          <a:xfrm>
            <a:off x="5971255" y="1862583"/>
            <a:ext cx="1264940" cy="369332"/>
          </a:xfrm>
          <a:prstGeom prst="rect">
            <a:avLst/>
          </a:prstGeom>
          <a:noFill/>
        </p:spPr>
        <p:txBody>
          <a:bodyPr wrap="square" rtlCol="0">
            <a:spAutoFit/>
          </a:bodyPr>
          <a:lstStyle/>
          <a:p>
            <a:pPr algn="ctr"/>
            <a:r>
              <a:rPr lang="en-US" dirty="0">
                <a:solidFill>
                  <a:schemeClr val="bg1">
                    <a:lumMod val="65000"/>
                  </a:schemeClr>
                </a:solidFill>
              </a:rPr>
              <a:t>Strategies</a:t>
            </a:r>
          </a:p>
        </p:txBody>
      </p:sp>
    </p:spTree>
    <p:extLst>
      <p:ext uri="{BB962C8B-B14F-4D97-AF65-F5344CB8AC3E}">
        <p14:creationId xmlns:p14="http://schemas.microsoft.com/office/powerpoint/2010/main" val="1469010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7AE51C-0D5E-E148-8288-A523C561DD5B}"/>
              </a:ext>
            </a:extLst>
          </p:cNvPr>
          <p:cNvSpPr/>
          <p:nvPr/>
        </p:nvSpPr>
        <p:spPr>
          <a:xfrm>
            <a:off x="1371839" y="2701493"/>
            <a:ext cx="1124090" cy="3935658"/>
          </a:xfrm>
          <a:prstGeom prst="rect">
            <a:avLst/>
          </a:prstGeom>
          <a:solidFill>
            <a:srgbClr val="595959">
              <a:alpha val="1800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BF7F27DB-1AFD-BD4D-8AD4-02A5F4FD3D9D}"/>
              </a:ext>
            </a:extLst>
          </p:cNvPr>
          <p:cNvSpPr/>
          <p:nvPr/>
        </p:nvSpPr>
        <p:spPr>
          <a:xfrm>
            <a:off x="4973623" y="2922342"/>
            <a:ext cx="1494613" cy="2888147"/>
          </a:xfrm>
          <a:prstGeom prst="rect">
            <a:avLst/>
          </a:prstGeom>
          <a:solidFill>
            <a:srgbClr val="595959">
              <a:alpha val="1800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2">
            <a:extLst>
              <a:ext uri="{FF2B5EF4-FFF2-40B4-BE49-F238E27FC236}">
                <a16:creationId xmlns:a16="http://schemas.microsoft.com/office/drawing/2014/main" id="{0B5A6EDA-5C6C-F74E-B6B2-FAAC4E273BCC}"/>
              </a:ext>
            </a:extLst>
          </p:cNvPr>
          <p:cNvSpPr txBox="1">
            <a:spLocks/>
          </p:cNvSpPr>
          <p:nvPr/>
        </p:nvSpPr>
        <p:spPr>
          <a:xfrm>
            <a:off x="457200" y="274637"/>
            <a:ext cx="8229600" cy="1513821"/>
          </a:xfrm>
          <a:prstGeom prst="rect">
            <a:avLst/>
          </a:prstGeom>
        </p:spPr>
        <p:txBody>
          <a:bodyPr/>
          <a:lstStyle>
            <a:lvl1pPr algn="l" defTabSz="457200" rtl="0" eaLnBrk="1" latinLnBrk="0" hangingPunct="1">
              <a:spcBef>
                <a:spcPct val="0"/>
              </a:spcBef>
              <a:buNone/>
              <a:defRPr sz="4000" kern="1200">
                <a:solidFill>
                  <a:srgbClr val="168C39"/>
                </a:solidFill>
                <a:latin typeface="GT Pressura"/>
                <a:ea typeface="+mj-ea"/>
                <a:cs typeface="GT Pressura"/>
              </a:defRPr>
            </a:lvl1pPr>
          </a:lstStyle>
          <a:p>
            <a:r>
              <a:rPr lang="en-US" dirty="0"/>
              <a:t>The Caribbean Sustainable </a:t>
            </a:r>
            <a:br>
              <a:rPr lang="en-US" dirty="0"/>
            </a:br>
            <a:r>
              <a:rPr lang="en-US" dirty="0"/>
              <a:t>Finance Architecture</a:t>
            </a:r>
          </a:p>
        </p:txBody>
      </p:sp>
      <p:sp>
        <p:nvSpPr>
          <p:cNvPr id="6" name="Rectangle 5">
            <a:extLst>
              <a:ext uri="{FF2B5EF4-FFF2-40B4-BE49-F238E27FC236}">
                <a16:creationId xmlns:a16="http://schemas.microsoft.com/office/drawing/2014/main" id="{59327D1C-ACB8-EF41-A0C4-13838EB659F4}"/>
              </a:ext>
            </a:extLst>
          </p:cNvPr>
          <p:cNvSpPr/>
          <p:nvPr/>
        </p:nvSpPr>
        <p:spPr>
          <a:xfrm>
            <a:off x="7119153" y="3569633"/>
            <a:ext cx="1045188" cy="578408"/>
          </a:xfrm>
          <a:prstGeom prst="rect">
            <a:avLst/>
          </a:prstGeom>
          <a:solidFill>
            <a:srgbClr val="DF6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latin typeface="GT Pressura"/>
                <a:cs typeface="GT Pressura"/>
              </a:rPr>
              <a:t>National projects</a:t>
            </a:r>
          </a:p>
        </p:txBody>
      </p:sp>
      <p:sp>
        <p:nvSpPr>
          <p:cNvPr id="7" name="Rectangle 6">
            <a:extLst>
              <a:ext uri="{FF2B5EF4-FFF2-40B4-BE49-F238E27FC236}">
                <a16:creationId xmlns:a16="http://schemas.microsoft.com/office/drawing/2014/main" id="{F7C28768-A726-FD44-A9ED-61C9E8921BD2}"/>
              </a:ext>
            </a:extLst>
          </p:cNvPr>
          <p:cNvSpPr/>
          <p:nvPr/>
        </p:nvSpPr>
        <p:spPr>
          <a:xfrm>
            <a:off x="7119153" y="4531181"/>
            <a:ext cx="1045188" cy="578408"/>
          </a:xfrm>
          <a:prstGeom prst="rect">
            <a:avLst/>
          </a:prstGeom>
          <a:solidFill>
            <a:srgbClr val="45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latin typeface="GT Pressura"/>
                <a:cs typeface="GT Pressura"/>
              </a:rPr>
              <a:t>Regional projects</a:t>
            </a:r>
          </a:p>
        </p:txBody>
      </p:sp>
      <p:sp>
        <p:nvSpPr>
          <p:cNvPr id="8" name="Oval 7">
            <a:extLst>
              <a:ext uri="{FF2B5EF4-FFF2-40B4-BE49-F238E27FC236}">
                <a16:creationId xmlns:a16="http://schemas.microsoft.com/office/drawing/2014/main" id="{C33AA01D-76CF-604B-BA49-51FFBAD902C3}"/>
              </a:ext>
            </a:extLst>
          </p:cNvPr>
          <p:cNvSpPr/>
          <p:nvPr/>
        </p:nvSpPr>
        <p:spPr>
          <a:xfrm>
            <a:off x="1519884" y="3029643"/>
            <a:ext cx="828000" cy="828000"/>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34EE179-EC5D-E349-B235-6BF11848C493}"/>
              </a:ext>
            </a:extLst>
          </p:cNvPr>
          <p:cNvSpPr txBox="1"/>
          <p:nvPr/>
        </p:nvSpPr>
        <p:spPr>
          <a:xfrm>
            <a:off x="1376315" y="3324524"/>
            <a:ext cx="1124090" cy="276999"/>
          </a:xfrm>
          <a:prstGeom prst="rect">
            <a:avLst/>
          </a:prstGeom>
          <a:noFill/>
        </p:spPr>
        <p:txBody>
          <a:bodyPr wrap="square" rtlCol="0">
            <a:spAutoFit/>
          </a:bodyPr>
          <a:lstStyle/>
          <a:p>
            <a:pPr algn="ctr"/>
            <a:r>
              <a:rPr lang="en-US" sz="1200" dirty="0">
                <a:solidFill>
                  <a:schemeClr val="bg1"/>
                </a:solidFill>
                <a:latin typeface="GT Pressura"/>
                <a:cs typeface="GT Pressura"/>
              </a:rPr>
              <a:t>Endowment</a:t>
            </a:r>
          </a:p>
        </p:txBody>
      </p:sp>
      <p:sp>
        <p:nvSpPr>
          <p:cNvPr id="10" name="Oval 9">
            <a:extLst>
              <a:ext uri="{FF2B5EF4-FFF2-40B4-BE49-F238E27FC236}">
                <a16:creationId xmlns:a16="http://schemas.microsoft.com/office/drawing/2014/main" id="{230AC83A-A478-7C43-B766-A859D888DE36}"/>
              </a:ext>
            </a:extLst>
          </p:cNvPr>
          <p:cNvSpPr>
            <a:spLocks noChangeAspect="1"/>
          </p:cNvSpPr>
          <p:nvPr/>
        </p:nvSpPr>
        <p:spPr>
          <a:xfrm>
            <a:off x="1500951" y="5634607"/>
            <a:ext cx="828000" cy="828000"/>
          </a:xfrm>
          <a:prstGeom prst="ellipse">
            <a:avLst/>
          </a:prstGeom>
          <a:solidFill>
            <a:srgbClr val="009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B6A7C23-2ABA-4344-9845-89EB924B668E}"/>
              </a:ext>
            </a:extLst>
          </p:cNvPr>
          <p:cNvSpPr txBox="1"/>
          <p:nvPr/>
        </p:nvSpPr>
        <p:spPr>
          <a:xfrm>
            <a:off x="1368530" y="5786997"/>
            <a:ext cx="1124090" cy="523220"/>
          </a:xfrm>
          <a:prstGeom prst="rect">
            <a:avLst/>
          </a:prstGeom>
          <a:noFill/>
        </p:spPr>
        <p:txBody>
          <a:bodyPr wrap="square" rtlCol="0">
            <a:spAutoFit/>
          </a:bodyPr>
          <a:lstStyle/>
          <a:p>
            <a:pPr algn="ctr"/>
            <a:r>
              <a:rPr lang="en-US" sz="1400" dirty="0" err="1">
                <a:solidFill>
                  <a:srgbClr val="FFFFFF"/>
                </a:solidFill>
                <a:latin typeface="GT Pressura"/>
                <a:cs typeface="GT Pressura"/>
              </a:rPr>
              <a:t>EbA</a:t>
            </a:r>
            <a:r>
              <a:rPr lang="en-US" sz="1400" dirty="0">
                <a:solidFill>
                  <a:srgbClr val="FFFFFF"/>
                </a:solidFill>
                <a:latin typeface="GT Pressura"/>
                <a:cs typeface="GT Pressura"/>
              </a:rPr>
              <a:t> </a:t>
            </a:r>
          </a:p>
          <a:p>
            <a:pPr algn="ctr"/>
            <a:r>
              <a:rPr lang="en-US" sz="1400" dirty="0">
                <a:solidFill>
                  <a:srgbClr val="FFFFFF"/>
                </a:solidFill>
                <a:latin typeface="GT Pressura"/>
                <a:cs typeface="GT Pressura"/>
              </a:rPr>
              <a:t>Facility</a:t>
            </a:r>
          </a:p>
        </p:txBody>
      </p:sp>
      <p:sp>
        <p:nvSpPr>
          <p:cNvPr id="12" name="Oval 11">
            <a:extLst>
              <a:ext uri="{FF2B5EF4-FFF2-40B4-BE49-F238E27FC236}">
                <a16:creationId xmlns:a16="http://schemas.microsoft.com/office/drawing/2014/main" id="{0269A427-AEFE-F046-9400-ECEB98FD18F6}"/>
              </a:ext>
            </a:extLst>
          </p:cNvPr>
          <p:cNvSpPr>
            <a:spLocks noChangeAspect="1"/>
          </p:cNvSpPr>
          <p:nvPr/>
        </p:nvSpPr>
        <p:spPr>
          <a:xfrm>
            <a:off x="3739496" y="3020477"/>
            <a:ext cx="954107" cy="954107"/>
          </a:xfrm>
          <a:prstGeom prst="ellipse">
            <a:avLst/>
          </a:prstGeom>
          <a:solidFill>
            <a:srgbClr val="B4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a:extLst>
              <a:ext uri="{FF2B5EF4-FFF2-40B4-BE49-F238E27FC236}">
                <a16:creationId xmlns:a16="http://schemas.microsoft.com/office/drawing/2014/main" id="{133B6C5E-0CEB-EE42-BAF3-D90F99D3FE72}"/>
              </a:ext>
            </a:extLst>
          </p:cNvPr>
          <p:cNvSpPr txBox="1"/>
          <p:nvPr/>
        </p:nvSpPr>
        <p:spPr>
          <a:xfrm>
            <a:off x="3739494" y="3174364"/>
            <a:ext cx="966092" cy="646331"/>
          </a:xfrm>
          <a:prstGeom prst="rect">
            <a:avLst/>
          </a:prstGeom>
          <a:noFill/>
        </p:spPr>
        <p:txBody>
          <a:bodyPr wrap="square" rtlCol="0">
            <a:spAutoFit/>
          </a:bodyPr>
          <a:lstStyle/>
          <a:p>
            <a:pPr algn="ctr"/>
            <a:r>
              <a:rPr lang="en-US" sz="1200" dirty="0">
                <a:solidFill>
                  <a:schemeClr val="bg1"/>
                </a:solidFill>
                <a:latin typeface="GT Pressura"/>
                <a:cs typeface="GT Pressura"/>
              </a:rPr>
              <a:t>Eligible Finance Mechanisms</a:t>
            </a:r>
          </a:p>
        </p:txBody>
      </p:sp>
      <p:cxnSp>
        <p:nvCxnSpPr>
          <p:cNvPr id="16" name="Elbow Connector 15">
            <a:extLst>
              <a:ext uri="{FF2B5EF4-FFF2-40B4-BE49-F238E27FC236}">
                <a16:creationId xmlns:a16="http://schemas.microsoft.com/office/drawing/2014/main" id="{8424B9EE-8D0B-364A-B8AB-9AAE745CF6CB}"/>
              </a:ext>
            </a:extLst>
          </p:cNvPr>
          <p:cNvCxnSpPr>
            <a:cxnSpLocks/>
          </p:cNvCxnSpPr>
          <p:nvPr/>
        </p:nvCxnSpPr>
        <p:spPr>
          <a:xfrm>
            <a:off x="2662520" y="3445841"/>
            <a:ext cx="2300615" cy="1318127"/>
          </a:xfrm>
          <a:prstGeom prst="bentConnector3">
            <a:avLst>
              <a:gd name="adj1" fmla="val 30127"/>
            </a:avLst>
          </a:prstGeom>
          <a:ln w="38100">
            <a:solidFill>
              <a:srgbClr val="168C39"/>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id="{B1157503-9C1F-3349-A13B-9EC478FDD683}"/>
              </a:ext>
            </a:extLst>
          </p:cNvPr>
          <p:cNvCxnSpPr>
            <a:cxnSpLocks/>
            <a:stCxn id="12" idx="2"/>
          </p:cNvCxnSpPr>
          <p:nvPr/>
        </p:nvCxnSpPr>
        <p:spPr>
          <a:xfrm rot="10800000" flipH="1" flipV="1">
            <a:off x="3739496" y="3497531"/>
            <a:ext cx="1234126" cy="1124736"/>
          </a:xfrm>
          <a:prstGeom prst="bentConnector3">
            <a:avLst>
              <a:gd name="adj1" fmla="val -18523"/>
            </a:avLst>
          </a:prstGeom>
          <a:ln w="38100">
            <a:solidFill>
              <a:srgbClr val="B41D28"/>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B38849C2-F68C-5247-94AE-1247E3F66CBF}"/>
              </a:ext>
            </a:extLst>
          </p:cNvPr>
          <p:cNvCxnSpPr>
            <a:cxnSpLocks/>
          </p:cNvCxnSpPr>
          <p:nvPr/>
        </p:nvCxnSpPr>
        <p:spPr>
          <a:xfrm flipV="1">
            <a:off x="2639059" y="4947005"/>
            <a:ext cx="2314085" cy="1042613"/>
          </a:xfrm>
          <a:prstGeom prst="bentConnector3">
            <a:avLst>
              <a:gd name="adj1" fmla="val 37797"/>
            </a:avLst>
          </a:prstGeom>
          <a:ln w="38100">
            <a:solidFill>
              <a:srgbClr val="009097"/>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5A7571ED-880E-2041-826D-D9830E146A66}"/>
              </a:ext>
            </a:extLst>
          </p:cNvPr>
          <p:cNvCxnSpPr>
            <a:cxnSpLocks/>
          </p:cNvCxnSpPr>
          <p:nvPr/>
        </p:nvCxnSpPr>
        <p:spPr>
          <a:xfrm flipV="1">
            <a:off x="2645914" y="4525039"/>
            <a:ext cx="4364359" cy="1597982"/>
          </a:xfrm>
          <a:prstGeom prst="bentConnector3">
            <a:avLst>
              <a:gd name="adj1" fmla="val 90363"/>
            </a:avLst>
          </a:prstGeom>
          <a:ln w="38100">
            <a:solidFill>
              <a:srgbClr val="009097"/>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3A3947B-1538-FD4A-8030-233B5F2E34AD}"/>
              </a:ext>
            </a:extLst>
          </p:cNvPr>
          <p:cNvCxnSpPr>
            <a:cxnSpLocks/>
          </p:cNvCxnSpPr>
          <p:nvPr/>
        </p:nvCxnSpPr>
        <p:spPr>
          <a:xfrm>
            <a:off x="6629801" y="4356434"/>
            <a:ext cx="380472" cy="1714"/>
          </a:xfrm>
          <a:prstGeom prst="straightConnector1">
            <a:avLst/>
          </a:prstGeom>
          <a:ln w="38100">
            <a:solidFill>
              <a:srgbClr val="F6CA63"/>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437C2F28-6A3A-CF4A-814A-43874B9541AD}"/>
              </a:ext>
            </a:extLst>
          </p:cNvPr>
          <p:cNvSpPr>
            <a:spLocks noChangeAspect="1"/>
          </p:cNvSpPr>
          <p:nvPr/>
        </p:nvSpPr>
        <p:spPr>
          <a:xfrm>
            <a:off x="5306930" y="1700536"/>
            <a:ext cx="828000" cy="82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a:extLst>
              <a:ext uri="{FF2B5EF4-FFF2-40B4-BE49-F238E27FC236}">
                <a16:creationId xmlns:a16="http://schemas.microsoft.com/office/drawing/2014/main" id="{CF06F4E3-7A6B-D446-93F7-9E1305AC730A}"/>
              </a:ext>
            </a:extLst>
          </p:cNvPr>
          <p:cNvSpPr txBox="1"/>
          <p:nvPr/>
        </p:nvSpPr>
        <p:spPr>
          <a:xfrm>
            <a:off x="5147203" y="1975283"/>
            <a:ext cx="1124090" cy="307777"/>
          </a:xfrm>
          <a:prstGeom prst="rect">
            <a:avLst/>
          </a:prstGeom>
          <a:noFill/>
        </p:spPr>
        <p:txBody>
          <a:bodyPr wrap="square" rtlCol="0">
            <a:spAutoFit/>
          </a:bodyPr>
          <a:lstStyle/>
          <a:p>
            <a:pPr algn="ctr"/>
            <a:r>
              <a:rPr lang="en-US" sz="1400" dirty="0">
                <a:solidFill>
                  <a:schemeClr val="bg1"/>
                </a:solidFill>
                <a:latin typeface="GT Pressura"/>
                <a:cs typeface="GT Pressura"/>
              </a:rPr>
              <a:t>Other $</a:t>
            </a:r>
          </a:p>
        </p:txBody>
      </p:sp>
      <p:cxnSp>
        <p:nvCxnSpPr>
          <p:cNvPr id="24" name="Straight Arrow Connector 23">
            <a:extLst>
              <a:ext uri="{FF2B5EF4-FFF2-40B4-BE49-F238E27FC236}">
                <a16:creationId xmlns:a16="http://schemas.microsoft.com/office/drawing/2014/main" id="{DC2F6AB1-0FA0-E046-8E35-1BF5356BF283}"/>
              </a:ext>
            </a:extLst>
          </p:cNvPr>
          <p:cNvCxnSpPr>
            <a:cxnSpLocks/>
            <a:stCxn id="22" idx="4"/>
            <a:endCxn id="65" idx="0"/>
          </p:cNvCxnSpPr>
          <p:nvPr/>
        </p:nvCxnSpPr>
        <p:spPr>
          <a:xfrm>
            <a:off x="5720930" y="2528536"/>
            <a:ext cx="0" cy="393806"/>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E7DC10F4-4963-5E47-A4CD-9BD1180BBFC9}"/>
              </a:ext>
            </a:extLst>
          </p:cNvPr>
          <p:cNvSpPr/>
          <p:nvPr/>
        </p:nvSpPr>
        <p:spPr>
          <a:xfrm>
            <a:off x="128050" y="4140095"/>
            <a:ext cx="1002544" cy="1002544"/>
          </a:xfrm>
          <a:prstGeom prst="ellipse">
            <a:avLst/>
          </a:prstGeom>
          <a:solidFill>
            <a:srgbClr val="1C3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6" name="Straight Arrow Connector 25">
            <a:extLst>
              <a:ext uri="{FF2B5EF4-FFF2-40B4-BE49-F238E27FC236}">
                <a16:creationId xmlns:a16="http://schemas.microsoft.com/office/drawing/2014/main" id="{C37E8E0C-492C-1E4D-9B59-72E8125D6677}"/>
              </a:ext>
            </a:extLst>
          </p:cNvPr>
          <p:cNvCxnSpPr>
            <a:cxnSpLocks/>
          </p:cNvCxnSpPr>
          <p:nvPr/>
        </p:nvCxnSpPr>
        <p:spPr>
          <a:xfrm>
            <a:off x="966668" y="4668946"/>
            <a:ext cx="426933" cy="0"/>
          </a:xfrm>
          <a:prstGeom prst="straightConnector1">
            <a:avLst/>
          </a:prstGeom>
          <a:ln w="38100">
            <a:solidFill>
              <a:srgbClr val="1C306B"/>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688BD14-4AAD-6841-AB70-39077C356745}"/>
              </a:ext>
            </a:extLst>
          </p:cNvPr>
          <p:cNvSpPr txBox="1"/>
          <p:nvPr/>
        </p:nvSpPr>
        <p:spPr>
          <a:xfrm>
            <a:off x="67277" y="4330879"/>
            <a:ext cx="1124090" cy="738664"/>
          </a:xfrm>
          <a:prstGeom prst="rect">
            <a:avLst/>
          </a:prstGeom>
          <a:noFill/>
        </p:spPr>
        <p:txBody>
          <a:bodyPr wrap="square" rtlCol="0">
            <a:spAutoFit/>
          </a:bodyPr>
          <a:lstStyle/>
          <a:p>
            <a:pPr algn="ctr"/>
            <a:r>
              <a:rPr lang="en-US" sz="1400" b="0" i="0" dirty="0">
                <a:solidFill>
                  <a:schemeClr val="bg1"/>
                </a:solidFill>
                <a:latin typeface="GT Pressura"/>
                <a:cs typeface="GT Pressura"/>
              </a:rPr>
              <a:t>KfW, TNC, GEF/WB/ UNDP</a:t>
            </a:r>
          </a:p>
        </p:txBody>
      </p:sp>
      <p:sp>
        <p:nvSpPr>
          <p:cNvPr id="29" name="TextBox 28">
            <a:extLst>
              <a:ext uri="{FF2B5EF4-FFF2-40B4-BE49-F238E27FC236}">
                <a16:creationId xmlns:a16="http://schemas.microsoft.com/office/drawing/2014/main" id="{85B6C0B8-861E-4E41-BDFA-D5BCC9FCF379}"/>
              </a:ext>
            </a:extLst>
          </p:cNvPr>
          <p:cNvSpPr txBox="1"/>
          <p:nvPr/>
        </p:nvSpPr>
        <p:spPr>
          <a:xfrm>
            <a:off x="8240105" y="3727037"/>
            <a:ext cx="1024456" cy="1600438"/>
          </a:xfrm>
          <a:prstGeom prst="rect">
            <a:avLst/>
          </a:prstGeom>
          <a:noFill/>
        </p:spPr>
        <p:txBody>
          <a:bodyPr wrap="square" rtlCol="0">
            <a:spAutoFit/>
          </a:bodyPr>
          <a:lstStyle/>
          <a:p>
            <a:pPr marL="103188" indent="-103188">
              <a:buFont typeface="Arial" panose="020B0604020202020204" pitchFamily="34" charset="0"/>
              <a:buChar char="•"/>
            </a:pPr>
            <a:r>
              <a:rPr lang="en-US" sz="1400" dirty="0">
                <a:solidFill>
                  <a:srgbClr val="595959"/>
                </a:solidFill>
                <a:latin typeface="GT Pressura"/>
                <a:cs typeface="GT Pressura"/>
              </a:rPr>
              <a:t>gov. agencies</a:t>
            </a:r>
          </a:p>
          <a:p>
            <a:pPr marL="103188" indent="-103188">
              <a:buFont typeface="Arial" panose="020B0604020202020204" pitchFamily="34" charset="0"/>
              <a:buChar char="•"/>
            </a:pPr>
            <a:r>
              <a:rPr lang="en-US" sz="1400" dirty="0">
                <a:solidFill>
                  <a:srgbClr val="595959"/>
                </a:solidFill>
                <a:latin typeface="GT Pressura"/>
                <a:cs typeface="GT Pressura"/>
              </a:rPr>
              <a:t>NGOs</a:t>
            </a:r>
          </a:p>
          <a:p>
            <a:pPr marL="103188" indent="-103188">
              <a:buFont typeface="Arial" panose="020B0604020202020204" pitchFamily="34" charset="0"/>
              <a:buChar char="•"/>
            </a:pPr>
            <a:r>
              <a:rPr lang="en-US" sz="1400" dirty="0">
                <a:solidFill>
                  <a:srgbClr val="595959"/>
                </a:solidFill>
                <a:latin typeface="GT Pressura"/>
                <a:cs typeface="GT Pressura"/>
              </a:rPr>
              <a:t>CBOs</a:t>
            </a:r>
          </a:p>
          <a:p>
            <a:pPr marL="103188" indent="-103188">
              <a:buFont typeface="Arial" panose="020B0604020202020204" pitchFamily="34" charset="0"/>
              <a:buChar char="•"/>
            </a:pPr>
            <a:r>
              <a:rPr lang="en-US" sz="1400" dirty="0">
                <a:solidFill>
                  <a:srgbClr val="595959"/>
                </a:solidFill>
                <a:latin typeface="GT Pressura"/>
                <a:cs typeface="GT Pressura"/>
              </a:rPr>
              <a:t>academia</a:t>
            </a:r>
          </a:p>
          <a:p>
            <a:pPr marL="103188" indent="-103188">
              <a:buFont typeface="Arial" panose="020B0604020202020204" pitchFamily="34" charset="0"/>
              <a:buChar char="•"/>
            </a:pPr>
            <a:r>
              <a:rPr lang="en-US" sz="1400" dirty="0">
                <a:solidFill>
                  <a:srgbClr val="595959"/>
                </a:solidFill>
                <a:latin typeface="GT Pressura"/>
                <a:cs typeface="GT Pressura"/>
              </a:rPr>
              <a:t>private sector </a:t>
            </a:r>
          </a:p>
        </p:txBody>
      </p:sp>
      <p:sp>
        <p:nvSpPr>
          <p:cNvPr id="30" name="Right Bracket 29">
            <a:extLst>
              <a:ext uri="{FF2B5EF4-FFF2-40B4-BE49-F238E27FC236}">
                <a16:creationId xmlns:a16="http://schemas.microsoft.com/office/drawing/2014/main" id="{245A4B0F-AA14-B749-8358-F200DC7806A0}"/>
              </a:ext>
            </a:extLst>
          </p:cNvPr>
          <p:cNvSpPr/>
          <p:nvPr/>
        </p:nvSpPr>
        <p:spPr>
          <a:xfrm>
            <a:off x="8029431" y="3357565"/>
            <a:ext cx="215972" cy="1966235"/>
          </a:xfrm>
          <a:prstGeom prst="rightBracket">
            <a:avLst/>
          </a:prstGeom>
          <a:ln>
            <a:solidFill>
              <a:srgbClr val="59595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E8290F90-2511-7F4C-9FD1-83FBAC2298E3}"/>
              </a:ext>
            </a:extLst>
          </p:cNvPr>
          <p:cNvSpPr txBox="1"/>
          <p:nvPr/>
        </p:nvSpPr>
        <p:spPr>
          <a:xfrm>
            <a:off x="1420997" y="2289036"/>
            <a:ext cx="1055999" cy="369332"/>
          </a:xfrm>
          <a:prstGeom prst="rect">
            <a:avLst/>
          </a:prstGeom>
          <a:noFill/>
        </p:spPr>
        <p:txBody>
          <a:bodyPr wrap="square" rtlCol="0">
            <a:spAutoFit/>
          </a:bodyPr>
          <a:lstStyle/>
          <a:p>
            <a:pPr algn="ctr"/>
            <a:r>
              <a:rPr lang="en-US" dirty="0">
                <a:solidFill>
                  <a:srgbClr val="595959"/>
                </a:solidFill>
                <a:latin typeface="GT Pressura"/>
                <a:cs typeface="GT Pressura"/>
              </a:rPr>
              <a:t>CBF</a:t>
            </a:r>
          </a:p>
        </p:txBody>
      </p:sp>
      <p:sp>
        <p:nvSpPr>
          <p:cNvPr id="35" name="Oval 34">
            <a:extLst>
              <a:ext uri="{FF2B5EF4-FFF2-40B4-BE49-F238E27FC236}">
                <a16:creationId xmlns:a16="http://schemas.microsoft.com/office/drawing/2014/main" id="{523AD427-AB43-E145-AAB2-36E0C40E12EE}"/>
              </a:ext>
            </a:extLst>
          </p:cNvPr>
          <p:cNvSpPr/>
          <p:nvPr/>
        </p:nvSpPr>
        <p:spPr>
          <a:xfrm>
            <a:off x="5074156" y="3738144"/>
            <a:ext cx="554770" cy="554770"/>
          </a:xfrm>
          <a:prstGeom prst="ellipse">
            <a:avLst/>
          </a:prstGeom>
          <a:solidFill>
            <a:srgbClr val="F6C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AA2456AA-C9CB-BB46-A839-68764EB3065B}"/>
              </a:ext>
            </a:extLst>
          </p:cNvPr>
          <p:cNvSpPr txBox="1"/>
          <p:nvPr/>
        </p:nvSpPr>
        <p:spPr>
          <a:xfrm>
            <a:off x="4790556" y="3883080"/>
            <a:ext cx="1124090" cy="276999"/>
          </a:xfrm>
          <a:prstGeom prst="rect">
            <a:avLst/>
          </a:prstGeom>
          <a:noFill/>
        </p:spPr>
        <p:txBody>
          <a:bodyPr wrap="square" rtlCol="0">
            <a:spAutoFit/>
          </a:bodyPr>
          <a:lstStyle/>
          <a:p>
            <a:pPr algn="ctr"/>
            <a:r>
              <a:rPr lang="en-US" sz="1200" dirty="0">
                <a:latin typeface="GT Pressura"/>
                <a:cs typeface="GT Pressura"/>
              </a:rPr>
              <a:t>MARENA</a:t>
            </a:r>
          </a:p>
        </p:txBody>
      </p:sp>
      <p:sp>
        <p:nvSpPr>
          <p:cNvPr id="36" name="Oval 35">
            <a:extLst>
              <a:ext uri="{FF2B5EF4-FFF2-40B4-BE49-F238E27FC236}">
                <a16:creationId xmlns:a16="http://schemas.microsoft.com/office/drawing/2014/main" id="{B2DB88E8-B916-AB4F-91D9-FF45A6F5C56A}"/>
              </a:ext>
            </a:extLst>
          </p:cNvPr>
          <p:cNvSpPr/>
          <p:nvPr/>
        </p:nvSpPr>
        <p:spPr>
          <a:xfrm>
            <a:off x="5066087" y="3015040"/>
            <a:ext cx="554770" cy="554770"/>
          </a:xfrm>
          <a:prstGeom prst="ellipse">
            <a:avLst/>
          </a:prstGeom>
          <a:solidFill>
            <a:srgbClr val="F6C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9804C68-604F-1745-AB9E-C5F8D29F5B36}"/>
              </a:ext>
            </a:extLst>
          </p:cNvPr>
          <p:cNvSpPr txBox="1"/>
          <p:nvPr/>
        </p:nvSpPr>
        <p:spPr>
          <a:xfrm>
            <a:off x="5025130" y="3136481"/>
            <a:ext cx="634519" cy="276999"/>
          </a:xfrm>
          <a:prstGeom prst="rect">
            <a:avLst/>
          </a:prstGeom>
          <a:noFill/>
        </p:spPr>
        <p:txBody>
          <a:bodyPr wrap="square" rtlCol="0">
            <a:noAutofit/>
          </a:bodyPr>
          <a:lstStyle/>
          <a:p>
            <a:pPr algn="ctr"/>
            <a:r>
              <a:rPr lang="en-US" sz="1200" dirty="0">
                <a:latin typeface="GT Pressura"/>
                <a:cs typeface="GT Pressura"/>
              </a:rPr>
              <a:t>MEPA</a:t>
            </a:r>
          </a:p>
        </p:txBody>
      </p:sp>
      <p:sp>
        <p:nvSpPr>
          <p:cNvPr id="37" name="Oval 36">
            <a:extLst>
              <a:ext uri="{FF2B5EF4-FFF2-40B4-BE49-F238E27FC236}">
                <a16:creationId xmlns:a16="http://schemas.microsoft.com/office/drawing/2014/main" id="{2394C8A6-821D-1240-A7B7-AEBD67FCF97C}"/>
              </a:ext>
            </a:extLst>
          </p:cNvPr>
          <p:cNvSpPr/>
          <p:nvPr/>
        </p:nvSpPr>
        <p:spPr>
          <a:xfrm>
            <a:off x="5090632" y="5142639"/>
            <a:ext cx="554770" cy="554770"/>
          </a:xfrm>
          <a:prstGeom prst="ellipse">
            <a:avLst/>
          </a:prstGeom>
          <a:solidFill>
            <a:srgbClr val="F6C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3E092E0-8108-8241-8C94-4B9A14211E93}"/>
              </a:ext>
            </a:extLst>
          </p:cNvPr>
          <p:cNvSpPr txBox="1"/>
          <p:nvPr/>
        </p:nvSpPr>
        <p:spPr>
          <a:xfrm>
            <a:off x="4807032" y="5287575"/>
            <a:ext cx="1124090" cy="276999"/>
          </a:xfrm>
          <a:prstGeom prst="rect">
            <a:avLst/>
          </a:prstGeom>
          <a:noFill/>
        </p:spPr>
        <p:txBody>
          <a:bodyPr wrap="square" rtlCol="0">
            <a:spAutoFit/>
          </a:bodyPr>
          <a:lstStyle/>
          <a:p>
            <a:pPr algn="ctr"/>
            <a:r>
              <a:rPr lang="en-US" sz="1200" dirty="0">
                <a:latin typeface="GT Pressura"/>
                <a:cs typeface="GT Pressura"/>
              </a:rPr>
              <a:t>SLUNCF</a:t>
            </a:r>
          </a:p>
        </p:txBody>
      </p:sp>
      <p:sp>
        <p:nvSpPr>
          <p:cNvPr id="39" name="Oval 38">
            <a:extLst>
              <a:ext uri="{FF2B5EF4-FFF2-40B4-BE49-F238E27FC236}">
                <a16:creationId xmlns:a16="http://schemas.microsoft.com/office/drawing/2014/main" id="{60AC58E0-A257-0942-ABB7-9F8388234621}"/>
              </a:ext>
            </a:extLst>
          </p:cNvPr>
          <p:cNvSpPr/>
          <p:nvPr/>
        </p:nvSpPr>
        <p:spPr>
          <a:xfrm>
            <a:off x="5082563" y="4419535"/>
            <a:ext cx="554770" cy="554770"/>
          </a:xfrm>
          <a:prstGeom prst="ellipse">
            <a:avLst/>
          </a:prstGeom>
          <a:solidFill>
            <a:srgbClr val="F6C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F3BE3C37-EF0C-5C41-AFC0-A2BADA690427}"/>
              </a:ext>
            </a:extLst>
          </p:cNvPr>
          <p:cNvSpPr txBox="1"/>
          <p:nvPr/>
        </p:nvSpPr>
        <p:spPr>
          <a:xfrm>
            <a:off x="5041606" y="4540976"/>
            <a:ext cx="634519" cy="276999"/>
          </a:xfrm>
          <a:prstGeom prst="rect">
            <a:avLst/>
          </a:prstGeom>
          <a:noFill/>
        </p:spPr>
        <p:txBody>
          <a:bodyPr wrap="square" rtlCol="0">
            <a:noAutofit/>
          </a:bodyPr>
          <a:lstStyle/>
          <a:p>
            <a:pPr algn="ctr"/>
            <a:r>
              <a:rPr lang="en-US" sz="1200" dirty="0">
                <a:latin typeface="GT Pressura"/>
                <a:cs typeface="GT Pressura"/>
              </a:rPr>
              <a:t>NCTFJ</a:t>
            </a:r>
          </a:p>
        </p:txBody>
      </p:sp>
      <p:sp>
        <p:nvSpPr>
          <p:cNvPr id="41" name="Oval 40">
            <a:extLst>
              <a:ext uri="{FF2B5EF4-FFF2-40B4-BE49-F238E27FC236}">
                <a16:creationId xmlns:a16="http://schemas.microsoft.com/office/drawing/2014/main" id="{4628753A-1A71-B446-96F3-56A03F22166E}"/>
              </a:ext>
            </a:extLst>
          </p:cNvPr>
          <p:cNvSpPr/>
          <p:nvPr/>
        </p:nvSpPr>
        <p:spPr>
          <a:xfrm>
            <a:off x="5789311" y="3741380"/>
            <a:ext cx="554770" cy="554770"/>
          </a:xfrm>
          <a:prstGeom prst="ellipse">
            <a:avLst/>
          </a:prstGeom>
          <a:solidFill>
            <a:srgbClr val="F6C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F760AA6-19CC-0E40-BB10-5BF8CAFD3EDF}"/>
              </a:ext>
            </a:extLst>
          </p:cNvPr>
          <p:cNvSpPr txBox="1"/>
          <p:nvPr/>
        </p:nvSpPr>
        <p:spPr>
          <a:xfrm>
            <a:off x="5505711" y="3886316"/>
            <a:ext cx="1124090" cy="276999"/>
          </a:xfrm>
          <a:prstGeom prst="rect">
            <a:avLst/>
          </a:prstGeom>
          <a:noFill/>
        </p:spPr>
        <p:txBody>
          <a:bodyPr wrap="square" rtlCol="0">
            <a:spAutoFit/>
          </a:bodyPr>
          <a:lstStyle/>
          <a:p>
            <a:pPr algn="ctr"/>
            <a:r>
              <a:rPr lang="en-US" sz="1200" dirty="0">
                <a:latin typeface="GT Pressura"/>
                <a:cs typeface="GT Pressura"/>
              </a:rPr>
              <a:t>GSDTF</a:t>
            </a:r>
          </a:p>
        </p:txBody>
      </p:sp>
      <p:sp>
        <p:nvSpPr>
          <p:cNvPr id="43" name="Oval 42">
            <a:extLst>
              <a:ext uri="{FF2B5EF4-FFF2-40B4-BE49-F238E27FC236}">
                <a16:creationId xmlns:a16="http://schemas.microsoft.com/office/drawing/2014/main" id="{71961C18-7CC2-9D43-938E-B641DB8E7498}"/>
              </a:ext>
            </a:extLst>
          </p:cNvPr>
          <p:cNvSpPr/>
          <p:nvPr/>
        </p:nvSpPr>
        <p:spPr>
          <a:xfrm>
            <a:off x="5781242" y="3018276"/>
            <a:ext cx="554770" cy="554770"/>
          </a:xfrm>
          <a:prstGeom prst="ellipse">
            <a:avLst/>
          </a:prstGeom>
          <a:solidFill>
            <a:srgbClr val="F6C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A8F8759B-A54E-1A4B-99FD-3C222219744D}"/>
              </a:ext>
            </a:extLst>
          </p:cNvPr>
          <p:cNvSpPr txBox="1"/>
          <p:nvPr/>
        </p:nvSpPr>
        <p:spPr>
          <a:xfrm>
            <a:off x="5740285" y="3139717"/>
            <a:ext cx="634519" cy="276999"/>
          </a:xfrm>
          <a:prstGeom prst="rect">
            <a:avLst/>
          </a:prstGeom>
          <a:noFill/>
        </p:spPr>
        <p:txBody>
          <a:bodyPr wrap="square" rtlCol="0">
            <a:noAutofit/>
          </a:bodyPr>
          <a:lstStyle/>
          <a:p>
            <a:pPr algn="ctr"/>
            <a:r>
              <a:rPr lang="en-US" sz="1200" dirty="0">
                <a:latin typeface="GT Pressura"/>
                <a:cs typeface="GT Pressura"/>
              </a:rPr>
              <a:t>BPAF</a:t>
            </a:r>
          </a:p>
        </p:txBody>
      </p:sp>
      <p:sp>
        <p:nvSpPr>
          <p:cNvPr id="45" name="Oval 44">
            <a:extLst>
              <a:ext uri="{FF2B5EF4-FFF2-40B4-BE49-F238E27FC236}">
                <a16:creationId xmlns:a16="http://schemas.microsoft.com/office/drawing/2014/main" id="{8CB825D5-F338-E944-8ADE-11533AF85254}"/>
              </a:ext>
            </a:extLst>
          </p:cNvPr>
          <p:cNvSpPr/>
          <p:nvPr/>
        </p:nvSpPr>
        <p:spPr>
          <a:xfrm>
            <a:off x="5805787" y="5145875"/>
            <a:ext cx="554770" cy="554770"/>
          </a:xfrm>
          <a:prstGeom prst="ellipse">
            <a:avLst/>
          </a:prstGeom>
          <a:solidFill>
            <a:srgbClr val="F6C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C0B32312-0D0C-F347-AED3-3564955BA7B5}"/>
              </a:ext>
            </a:extLst>
          </p:cNvPr>
          <p:cNvSpPr txBox="1"/>
          <p:nvPr/>
        </p:nvSpPr>
        <p:spPr>
          <a:xfrm>
            <a:off x="5522187" y="5290811"/>
            <a:ext cx="1124090" cy="276999"/>
          </a:xfrm>
          <a:prstGeom prst="rect">
            <a:avLst/>
          </a:prstGeom>
          <a:noFill/>
        </p:spPr>
        <p:txBody>
          <a:bodyPr wrap="square" rtlCol="0">
            <a:spAutoFit/>
          </a:bodyPr>
          <a:lstStyle/>
          <a:p>
            <a:pPr algn="ctr"/>
            <a:r>
              <a:rPr lang="en-US" sz="1200" dirty="0">
                <a:latin typeface="GT Pressura"/>
                <a:cs typeface="GT Pressura"/>
              </a:rPr>
              <a:t>SVGCF</a:t>
            </a:r>
          </a:p>
        </p:txBody>
      </p:sp>
      <p:sp>
        <p:nvSpPr>
          <p:cNvPr id="47" name="Oval 46">
            <a:extLst>
              <a:ext uri="{FF2B5EF4-FFF2-40B4-BE49-F238E27FC236}">
                <a16:creationId xmlns:a16="http://schemas.microsoft.com/office/drawing/2014/main" id="{2AB000FA-EBD7-834B-B549-40C09CE66D0F}"/>
              </a:ext>
            </a:extLst>
          </p:cNvPr>
          <p:cNvSpPr/>
          <p:nvPr/>
        </p:nvSpPr>
        <p:spPr>
          <a:xfrm>
            <a:off x="5797718" y="4422771"/>
            <a:ext cx="554770" cy="554770"/>
          </a:xfrm>
          <a:prstGeom prst="ellipse">
            <a:avLst/>
          </a:prstGeom>
          <a:solidFill>
            <a:srgbClr val="F6C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880C69E3-3F9D-2D43-A8EC-B9C8FECF670C}"/>
              </a:ext>
            </a:extLst>
          </p:cNvPr>
          <p:cNvSpPr txBox="1"/>
          <p:nvPr/>
        </p:nvSpPr>
        <p:spPr>
          <a:xfrm>
            <a:off x="5756761" y="4544212"/>
            <a:ext cx="634519" cy="276999"/>
          </a:xfrm>
          <a:prstGeom prst="rect">
            <a:avLst/>
          </a:prstGeom>
          <a:noFill/>
        </p:spPr>
        <p:txBody>
          <a:bodyPr wrap="square" rtlCol="0">
            <a:noAutofit/>
          </a:bodyPr>
          <a:lstStyle/>
          <a:p>
            <a:pPr algn="ctr"/>
            <a:r>
              <a:rPr lang="en-US" sz="1200" dirty="0">
                <a:latin typeface="GT Pressura"/>
                <a:cs typeface="GT Pressura"/>
              </a:rPr>
              <a:t>SCNCF</a:t>
            </a:r>
          </a:p>
        </p:txBody>
      </p:sp>
      <p:cxnSp>
        <p:nvCxnSpPr>
          <p:cNvPr id="52" name="Elbow Connector 51">
            <a:extLst>
              <a:ext uri="{FF2B5EF4-FFF2-40B4-BE49-F238E27FC236}">
                <a16:creationId xmlns:a16="http://schemas.microsoft.com/office/drawing/2014/main" id="{FC9E7D05-6C0F-D148-8066-A9D315BE4CC1}"/>
              </a:ext>
            </a:extLst>
          </p:cNvPr>
          <p:cNvCxnSpPr>
            <a:cxnSpLocks/>
          </p:cNvCxnSpPr>
          <p:nvPr/>
        </p:nvCxnSpPr>
        <p:spPr>
          <a:xfrm flipV="1">
            <a:off x="2649050" y="4668947"/>
            <a:ext cx="4361223" cy="1603212"/>
          </a:xfrm>
          <a:prstGeom prst="bentConnector3">
            <a:avLst>
              <a:gd name="adj1" fmla="val 93783"/>
            </a:avLst>
          </a:prstGeom>
          <a:ln w="38100">
            <a:solidFill>
              <a:srgbClr val="009097"/>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62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6"/>
                                        </p:tgtEl>
                                        <p:attrNameLst>
                                          <p:attrName>fillcolor</p:attrName>
                                        </p:attrNameLst>
                                      </p:cBhvr>
                                      <p:to>
                                        <a:srgbClr val="FFFC00"/>
                                      </p:to>
                                    </p:animClr>
                                    <p:set>
                                      <p:cBhvr>
                                        <p:cTn id="7" dur="2000" fill="hold"/>
                                        <p:tgtEl>
                                          <p:spTgt spid="36"/>
                                        </p:tgtEl>
                                        <p:attrNameLst>
                                          <p:attrName>fill.type</p:attrName>
                                        </p:attrNameLst>
                                      </p:cBhvr>
                                      <p:to>
                                        <p:strVal val="solid"/>
                                      </p:to>
                                    </p:set>
                                    <p:set>
                                      <p:cBhvr>
                                        <p:cTn id="8" dur="2000" fill="hold"/>
                                        <p:tgtEl>
                                          <p:spTgt spid="3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35"/>
                                        </p:tgtEl>
                                        <p:attrNameLst>
                                          <p:attrName>fillcolor</p:attrName>
                                        </p:attrNameLst>
                                      </p:cBhvr>
                                      <p:to>
                                        <a:srgbClr val="FFFC00"/>
                                      </p:to>
                                    </p:animClr>
                                    <p:set>
                                      <p:cBhvr>
                                        <p:cTn id="11" dur="2000" fill="hold"/>
                                        <p:tgtEl>
                                          <p:spTgt spid="35"/>
                                        </p:tgtEl>
                                        <p:attrNameLst>
                                          <p:attrName>fill.type</p:attrName>
                                        </p:attrNameLst>
                                      </p:cBhvr>
                                      <p:to>
                                        <p:strVal val="solid"/>
                                      </p:to>
                                    </p:set>
                                    <p:set>
                                      <p:cBhvr>
                                        <p:cTn id="12" dur="2000" fill="hold"/>
                                        <p:tgtEl>
                                          <p:spTgt spid="35"/>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39"/>
                                        </p:tgtEl>
                                        <p:attrNameLst>
                                          <p:attrName>fillcolor</p:attrName>
                                        </p:attrNameLst>
                                      </p:cBhvr>
                                      <p:to>
                                        <a:srgbClr val="FFFC00"/>
                                      </p:to>
                                    </p:animClr>
                                    <p:set>
                                      <p:cBhvr>
                                        <p:cTn id="15" dur="2000" fill="hold"/>
                                        <p:tgtEl>
                                          <p:spTgt spid="39"/>
                                        </p:tgtEl>
                                        <p:attrNameLst>
                                          <p:attrName>fill.type</p:attrName>
                                        </p:attrNameLst>
                                      </p:cBhvr>
                                      <p:to>
                                        <p:strVal val="solid"/>
                                      </p:to>
                                    </p:set>
                                    <p:set>
                                      <p:cBhvr>
                                        <p:cTn id="16" dur="2000" fill="hold"/>
                                        <p:tgtEl>
                                          <p:spTgt spid="39"/>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37"/>
                                        </p:tgtEl>
                                        <p:attrNameLst>
                                          <p:attrName>fillcolor</p:attrName>
                                        </p:attrNameLst>
                                      </p:cBhvr>
                                      <p:to>
                                        <a:srgbClr val="FFFC00"/>
                                      </p:to>
                                    </p:animClr>
                                    <p:set>
                                      <p:cBhvr>
                                        <p:cTn id="19" dur="2000" fill="hold"/>
                                        <p:tgtEl>
                                          <p:spTgt spid="37"/>
                                        </p:tgtEl>
                                        <p:attrNameLst>
                                          <p:attrName>fill.type</p:attrName>
                                        </p:attrNameLst>
                                      </p:cBhvr>
                                      <p:to>
                                        <p:strVal val="solid"/>
                                      </p:to>
                                    </p:set>
                                    <p:set>
                                      <p:cBhvr>
                                        <p:cTn id="20" dur="2000" fill="hold"/>
                                        <p:tgtEl>
                                          <p:spTgt spid="37"/>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2000" fill="hold"/>
                                        <p:tgtEl>
                                          <p:spTgt spid="45"/>
                                        </p:tgtEl>
                                        <p:attrNameLst>
                                          <p:attrName>fillcolor</p:attrName>
                                        </p:attrNameLst>
                                      </p:cBhvr>
                                      <p:to>
                                        <a:srgbClr val="FFFC00"/>
                                      </p:to>
                                    </p:animClr>
                                    <p:set>
                                      <p:cBhvr>
                                        <p:cTn id="23" dur="2000" fill="hold"/>
                                        <p:tgtEl>
                                          <p:spTgt spid="45"/>
                                        </p:tgtEl>
                                        <p:attrNameLst>
                                          <p:attrName>fill.type</p:attrName>
                                        </p:attrNameLst>
                                      </p:cBhvr>
                                      <p:to>
                                        <p:strVal val="solid"/>
                                      </p:to>
                                    </p:set>
                                    <p:set>
                                      <p:cBhvr>
                                        <p:cTn id="24" dur="2000" fill="hold"/>
                                        <p:tgtEl>
                                          <p:spTgt spid="45"/>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2000" fill="hold"/>
                                        <p:tgtEl>
                                          <p:spTgt spid="41"/>
                                        </p:tgtEl>
                                        <p:attrNameLst>
                                          <p:attrName>fillcolor</p:attrName>
                                        </p:attrNameLst>
                                      </p:cBhvr>
                                      <p:to>
                                        <a:srgbClr val="FFFC00"/>
                                      </p:to>
                                    </p:animClr>
                                    <p:set>
                                      <p:cBhvr>
                                        <p:cTn id="27" dur="2000" fill="hold"/>
                                        <p:tgtEl>
                                          <p:spTgt spid="41"/>
                                        </p:tgtEl>
                                        <p:attrNameLst>
                                          <p:attrName>fill.type</p:attrName>
                                        </p:attrNameLst>
                                      </p:cBhvr>
                                      <p:to>
                                        <p:strVal val="solid"/>
                                      </p:to>
                                    </p:set>
                                    <p:set>
                                      <p:cBhvr>
                                        <p:cTn id="28" dur="2000" fill="hold"/>
                                        <p:tgtEl>
                                          <p:spTgt spid="41"/>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36"/>
                                        </p:tgtEl>
                                        <p:attrNameLst>
                                          <p:attrName>fillcolor</p:attrName>
                                        </p:attrNameLst>
                                      </p:cBhvr>
                                      <p:to>
                                        <a:srgbClr val="4E8F00"/>
                                      </p:to>
                                    </p:animClr>
                                    <p:set>
                                      <p:cBhvr>
                                        <p:cTn id="33" dur="2000" fill="hold"/>
                                        <p:tgtEl>
                                          <p:spTgt spid="36"/>
                                        </p:tgtEl>
                                        <p:attrNameLst>
                                          <p:attrName>fill.type</p:attrName>
                                        </p:attrNameLst>
                                      </p:cBhvr>
                                      <p:to>
                                        <p:strVal val="solid"/>
                                      </p:to>
                                    </p:set>
                                    <p:set>
                                      <p:cBhvr>
                                        <p:cTn id="34" dur="2000" fill="hold"/>
                                        <p:tgtEl>
                                          <p:spTgt spid="36"/>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2000" fill="hold"/>
                                        <p:tgtEl>
                                          <p:spTgt spid="35"/>
                                        </p:tgtEl>
                                        <p:attrNameLst>
                                          <p:attrName>fillcolor</p:attrName>
                                        </p:attrNameLst>
                                      </p:cBhvr>
                                      <p:to>
                                        <a:srgbClr val="4E8F00"/>
                                      </p:to>
                                    </p:animClr>
                                    <p:set>
                                      <p:cBhvr>
                                        <p:cTn id="37" dur="2000" fill="hold"/>
                                        <p:tgtEl>
                                          <p:spTgt spid="35"/>
                                        </p:tgtEl>
                                        <p:attrNameLst>
                                          <p:attrName>fill.type</p:attrName>
                                        </p:attrNameLst>
                                      </p:cBhvr>
                                      <p:to>
                                        <p:strVal val="solid"/>
                                      </p:to>
                                    </p:set>
                                    <p:set>
                                      <p:cBhvr>
                                        <p:cTn id="38" dur="2000" fill="hold"/>
                                        <p:tgtEl>
                                          <p:spTgt spid="35"/>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2000" fill="hold"/>
                                        <p:tgtEl>
                                          <p:spTgt spid="39"/>
                                        </p:tgtEl>
                                        <p:attrNameLst>
                                          <p:attrName>fillcolor</p:attrName>
                                        </p:attrNameLst>
                                      </p:cBhvr>
                                      <p:to>
                                        <a:srgbClr val="4E8F00"/>
                                      </p:to>
                                    </p:animClr>
                                    <p:set>
                                      <p:cBhvr>
                                        <p:cTn id="41" dur="2000" fill="hold"/>
                                        <p:tgtEl>
                                          <p:spTgt spid="39"/>
                                        </p:tgtEl>
                                        <p:attrNameLst>
                                          <p:attrName>fill.type</p:attrName>
                                        </p:attrNameLst>
                                      </p:cBhvr>
                                      <p:to>
                                        <p:strVal val="solid"/>
                                      </p:to>
                                    </p:set>
                                    <p:set>
                                      <p:cBhvr>
                                        <p:cTn id="42" dur="2000" fill="hold"/>
                                        <p:tgtEl>
                                          <p:spTgt spid="39"/>
                                        </p:tgtEl>
                                        <p:attrNameLst>
                                          <p:attrName>fill.on</p:attrName>
                                        </p:attrNameLst>
                                      </p:cBhvr>
                                      <p:to>
                                        <p:strVal val="true"/>
                                      </p:to>
                                    </p:set>
                                  </p:childTnLst>
                                </p:cTn>
                              </p:par>
                              <p:par>
                                <p:cTn id="43" presetID="1" presetClass="emph" presetSubtype="2" fill="hold" nodeType="withEffect">
                                  <p:stCondLst>
                                    <p:cond delay="0"/>
                                  </p:stCondLst>
                                  <p:childTnLst>
                                    <p:animClr clrSpc="rgb" dir="cw">
                                      <p:cBhvr>
                                        <p:cTn id="44" dur="2000" fill="hold"/>
                                        <p:tgtEl>
                                          <p:spTgt spid="37"/>
                                        </p:tgtEl>
                                        <p:attrNameLst>
                                          <p:attrName>fillcolor</p:attrName>
                                        </p:attrNameLst>
                                      </p:cBhvr>
                                      <p:to>
                                        <a:srgbClr val="4E8F00"/>
                                      </p:to>
                                    </p:animClr>
                                    <p:set>
                                      <p:cBhvr>
                                        <p:cTn id="45" dur="2000" fill="hold"/>
                                        <p:tgtEl>
                                          <p:spTgt spid="37"/>
                                        </p:tgtEl>
                                        <p:attrNameLst>
                                          <p:attrName>fill.type</p:attrName>
                                        </p:attrNameLst>
                                      </p:cBhvr>
                                      <p:to>
                                        <p:strVal val="solid"/>
                                      </p:to>
                                    </p:set>
                                    <p:set>
                                      <p:cBhvr>
                                        <p:cTn id="46" dur="2000" fill="hold"/>
                                        <p:tgtEl>
                                          <p:spTgt spid="37"/>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2000" fill="hold"/>
                                        <p:tgtEl>
                                          <p:spTgt spid="45"/>
                                        </p:tgtEl>
                                        <p:attrNameLst>
                                          <p:attrName>fillcolor</p:attrName>
                                        </p:attrNameLst>
                                      </p:cBhvr>
                                      <p:to>
                                        <a:srgbClr val="4E8F00"/>
                                      </p:to>
                                    </p:animClr>
                                    <p:set>
                                      <p:cBhvr>
                                        <p:cTn id="49" dur="2000" fill="hold"/>
                                        <p:tgtEl>
                                          <p:spTgt spid="45"/>
                                        </p:tgtEl>
                                        <p:attrNameLst>
                                          <p:attrName>fill.type</p:attrName>
                                        </p:attrNameLst>
                                      </p:cBhvr>
                                      <p:to>
                                        <p:strVal val="solid"/>
                                      </p:to>
                                    </p:set>
                                    <p:set>
                                      <p:cBhvr>
                                        <p:cTn id="50" dur="2000" fill="hold"/>
                                        <p:tgtEl>
                                          <p:spTgt spid="4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71CB5F-019F-D545-920C-3AA51D61A11D}"/>
              </a:ext>
            </a:extLst>
          </p:cNvPr>
          <p:cNvSpPr/>
          <p:nvPr/>
        </p:nvSpPr>
        <p:spPr>
          <a:xfrm>
            <a:off x="457200" y="2137410"/>
            <a:ext cx="4678479" cy="4240385"/>
          </a:xfrm>
          <a:prstGeom prst="rect">
            <a:avLst/>
          </a:prstGeom>
          <a:solidFill>
            <a:srgbClr val="595959">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dirty="0"/>
          </a:p>
        </p:txBody>
      </p:sp>
      <p:sp>
        <p:nvSpPr>
          <p:cNvPr id="3" name="Title 2">
            <a:extLst>
              <a:ext uri="{FF2B5EF4-FFF2-40B4-BE49-F238E27FC236}">
                <a16:creationId xmlns:a16="http://schemas.microsoft.com/office/drawing/2014/main" id="{29C03383-3182-CA42-BB4E-7A6B37E0905B}"/>
              </a:ext>
            </a:extLst>
          </p:cNvPr>
          <p:cNvSpPr>
            <a:spLocks noGrp="1"/>
          </p:cNvSpPr>
          <p:nvPr>
            <p:ph type="title"/>
          </p:nvPr>
        </p:nvSpPr>
        <p:spPr/>
        <p:txBody>
          <a:bodyPr/>
          <a:lstStyle/>
          <a:p>
            <a:r>
              <a:rPr lang="en-US" b="1" dirty="0"/>
              <a:t>CBF Financial Instruments</a:t>
            </a:r>
          </a:p>
        </p:txBody>
      </p:sp>
      <p:sp>
        <p:nvSpPr>
          <p:cNvPr id="5" name="Oval 4">
            <a:extLst>
              <a:ext uri="{FF2B5EF4-FFF2-40B4-BE49-F238E27FC236}">
                <a16:creationId xmlns:a16="http://schemas.microsoft.com/office/drawing/2014/main" id="{824EADD7-4265-4B46-8C23-3305E08696B8}"/>
              </a:ext>
            </a:extLst>
          </p:cNvPr>
          <p:cNvSpPr/>
          <p:nvPr/>
        </p:nvSpPr>
        <p:spPr>
          <a:xfrm>
            <a:off x="1794510" y="2251710"/>
            <a:ext cx="1223010" cy="1177290"/>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sp>
        <p:nvSpPr>
          <p:cNvPr id="6" name="TextBox 5">
            <a:extLst>
              <a:ext uri="{FF2B5EF4-FFF2-40B4-BE49-F238E27FC236}">
                <a16:creationId xmlns:a16="http://schemas.microsoft.com/office/drawing/2014/main" id="{34FFBECE-31CB-C641-943C-106409811578}"/>
              </a:ext>
            </a:extLst>
          </p:cNvPr>
          <p:cNvSpPr txBox="1"/>
          <p:nvPr/>
        </p:nvSpPr>
        <p:spPr>
          <a:xfrm>
            <a:off x="1550101" y="2592604"/>
            <a:ext cx="1761548" cy="600164"/>
          </a:xfrm>
          <a:prstGeom prst="rect">
            <a:avLst/>
          </a:prstGeom>
          <a:noFill/>
        </p:spPr>
        <p:txBody>
          <a:bodyPr wrap="square" rtlCol="0">
            <a:spAutoFit/>
          </a:bodyPr>
          <a:lstStyle/>
          <a:p>
            <a:pPr algn="ctr"/>
            <a:r>
              <a:rPr lang="es-ES_tradnl" sz="1650" b="1" dirty="0" err="1">
                <a:solidFill>
                  <a:schemeClr val="bg1"/>
                </a:solidFill>
                <a:latin typeface="GT Pressura"/>
                <a:cs typeface="GT Pressura"/>
              </a:rPr>
              <a:t>Endowment</a:t>
            </a:r>
            <a:endParaRPr lang="es-ES_tradnl" sz="1650" b="1" dirty="0">
              <a:solidFill>
                <a:schemeClr val="bg1"/>
              </a:solidFill>
              <a:latin typeface="GT Pressura"/>
              <a:cs typeface="GT Pressura"/>
            </a:endParaRPr>
          </a:p>
          <a:p>
            <a:pPr algn="ctr"/>
            <a:r>
              <a:rPr lang="es-ES_tradnl" sz="1650" b="1" dirty="0" err="1">
                <a:solidFill>
                  <a:schemeClr val="bg1"/>
                </a:solidFill>
                <a:latin typeface="GT Pressura"/>
                <a:cs typeface="GT Pressura"/>
              </a:rPr>
              <a:t>Fund</a:t>
            </a:r>
            <a:endParaRPr lang="es-ES_tradnl" sz="1650" b="1" dirty="0">
              <a:solidFill>
                <a:schemeClr val="bg1"/>
              </a:solidFill>
              <a:latin typeface="GT Pressura"/>
              <a:cs typeface="GT Pressura"/>
            </a:endParaRPr>
          </a:p>
        </p:txBody>
      </p:sp>
      <p:sp>
        <p:nvSpPr>
          <p:cNvPr id="19" name="Deposits TNC">
            <a:extLst>
              <a:ext uri="{FF2B5EF4-FFF2-40B4-BE49-F238E27FC236}">
                <a16:creationId xmlns:a16="http://schemas.microsoft.com/office/drawing/2014/main" id="{9EFF8866-787E-9345-8ADE-CC996A7EA771}"/>
              </a:ext>
            </a:extLst>
          </p:cNvPr>
          <p:cNvSpPr txBox="1"/>
          <p:nvPr/>
        </p:nvSpPr>
        <p:spPr>
          <a:xfrm>
            <a:off x="434012" y="3856942"/>
            <a:ext cx="5046781" cy="2047195"/>
          </a:xfrm>
          <a:prstGeom prst="rect">
            <a:avLst/>
          </a:prstGeom>
          <a:ln w="12700">
            <a:miter lim="400000"/>
          </a:ln>
          <a:extLst>
            <a:ext uri="{C572A759-6A51-4108-AA02-DFA0A04FC94B}">
              <ma14:wrappingTextBoxFlag xmlns:ma14="http://schemas.microsoft.com/office/mac/drawingml/2011/main" xmlns="" val="1"/>
            </a:ext>
          </a:extLst>
        </p:spPr>
        <p:txBody>
          <a:bodyPr wrap="square" lIns="53578" tIns="53578" rIns="53578" bIns="53578" anchor="ctr">
            <a:spAutoFit/>
          </a:bodyPr>
          <a:lstStyle/>
          <a:p>
            <a:pPr marL="214313" indent="-214313" defTabSz="616148" hangingPunct="0">
              <a:buFont typeface="Arial" panose="020B0604020202020204" pitchFamily="34" charset="0"/>
              <a:buChar char="•"/>
            </a:pPr>
            <a:r>
              <a:rPr lang="en-GB" b="1" kern="0" dirty="0">
                <a:solidFill>
                  <a:srgbClr val="000000"/>
                </a:solidFill>
                <a:latin typeface="Calibri" panose="020F0502020204030204" pitchFamily="34" charset="0"/>
                <a:ea typeface="Helvetica Neue"/>
                <a:cs typeface="Calibri" panose="020F0502020204030204" pitchFamily="34" charset="0"/>
                <a:sym typeface="Helvetica Neue"/>
              </a:rPr>
              <a:t>Year of Establishment: </a:t>
            </a:r>
            <a:r>
              <a:rPr lang="en-GB" kern="0" dirty="0">
                <a:solidFill>
                  <a:srgbClr val="000000"/>
                </a:solidFill>
                <a:latin typeface="Calibri" panose="020F0502020204030204" pitchFamily="34" charset="0"/>
                <a:ea typeface="Helvetica Neue"/>
                <a:cs typeface="Calibri" panose="020F0502020204030204" pitchFamily="34" charset="0"/>
                <a:sym typeface="Helvetica Neue"/>
              </a:rPr>
              <a:t>2012</a:t>
            </a:r>
          </a:p>
          <a:p>
            <a:pPr marL="214313" indent="-214313" defTabSz="616148" hangingPunct="0">
              <a:buFont typeface="Arial" panose="020B0604020202020204" pitchFamily="34" charset="0"/>
              <a:buChar char="•"/>
            </a:pPr>
            <a:endParaRPr lang="en-GB" kern="0" dirty="0">
              <a:solidFill>
                <a:srgbClr val="000000"/>
              </a:solidFill>
              <a:latin typeface="Calibri" panose="020F0502020204030204" pitchFamily="34" charset="0"/>
              <a:ea typeface="Helvetica Neue"/>
              <a:cs typeface="Calibri" panose="020F0502020204030204" pitchFamily="34" charset="0"/>
              <a:sym typeface="Helvetica Neue"/>
            </a:endParaRPr>
          </a:p>
          <a:p>
            <a:pPr marL="214313" indent="-214313" defTabSz="616148" hangingPunct="0">
              <a:buFont typeface="Arial" panose="020B0604020202020204" pitchFamily="34" charset="0"/>
              <a:buChar char="•"/>
            </a:pPr>
            <a:r>
              <a:rPr lang="en-GB" b="1" kern="0" dirty="0">
                <a:solidFill>
                  <a:srgbClr val="000000"/>
                </a:solidFill>
                <a:latin typeface="Calibri" panose="020F0502020204030204" pitchFamily="34" charset="0"/>
                <a:ea typeface="Helvetica Neue"/>
                <a:cs typeface="Calibri" panose="020F0502020204030204" pitchFamily="34" charset="0"/>
                <a:sym typeface="Helvetica Neue"/>
              </a:rPr>
              <a:t>Donor commitments to date: </a:t>
            </a:r>
            <a:r>
              <a:rPr lang="en-GB" kern="0" dirty="0">
                <a:solidFill>
                  <a:srgbClr val="000000"/>
                </a:solidFill>
                <a:latin typeface="Calibri" panose="020F0502020204030204" pitchFamily="34" charset="0"/>
                <a:ea typeface="Helvetica Neue"/>
                <a:cs typeface="Calibri" panose="020F0502020204030204" pitchFamily="34" charset="0"/>
                <a:sym typeface="Helvetica Neue"/>
              </a:rPr>
              <a:t>69.5M USD</a:t>
            </a:r>
          </a:p>
          <a:p>
            <a:pPr marL="214313" indent="-214313" defTabSz="616148" hangingPunct="0">
              <a:buFont typeface="Arial" panose="020B0604020202020204" pitchFamily="34" charset="0"/>
              <a:buChar char="•"/>
            </a:pPr>
            <a:endParaRPr lang="en-GB" kern="0" dirty="0">
              <a:solidFill>
                <a:srgbClr val="000000"/>
              </a:solidFill>
              <a:latin typeface="Calibri" panose="020F0502020204030204" pitchFamily="34" charset="0"/>
              <a:ea typeface="Helvetica Neue"/>
              <a:cs typeface="Calibri" panose="020F0502020204030204" pitchFamily="34" charset="0"/>
              <a:sym typeface="Helvetica Neue"/>
            </a:endParaRPr>
          </a:p>
          <a:p>
            <a:pPr marL="214313" indent="-214313" defTabSz="616148" hangingPunct="0">
              <a:buFont typeface="Arial" panose="020B0604020202020204" pitchFamily="34" charset="0"/>
              <a:buChar char="•"/>
            </a:pPr>
            <a:r>
              <a:rPr lang="en-GB" b="1" kern="0" dirty="0">
                <a:solidFill>
                  <a:srgbClr val="000000"/>
                </a:solidFill>
                <a:latin typeface="Calibri" panose="020F0502020204030204" pitchFamily="34" charset="0"/>
                <a:ea typeface="Helvetica Neue"/>
                <a:cs typeface="Calibri" panose="020F0502020204030204" pitchFamily="34" charset="0"/>
                <a:sym typeface="Helvetica Neue"/>
              </a:rPr>
              <a:t>Pending Deposits: </a:t>
            </a:r>
            <a:r>
              <a:rPr lang="en-GB" kern="0" dirty="0">
                <a:solidFill>
                  <a:srgbClr val="000000"/>
                </a:solidFill>
                <a:latin typeface="Calibri" panose="020F0502020204030204" pitchFamily="34" charset="0"/>
                <a:ea typeface="Helvetica Neue"/>
                <a:cs typeface="Calibri" panose="020F0502020204030204" pitchFamily="34" charset="0"/>
                <a:sym typeface="Helvetica Neue"/>
              </a:rPr>
              <a:t>0.75M USD</a:t>
            </a:r>
          </a:p>
          <a:p>
            <a:pPr defTabSz="616148" hangingPunct="0"/>
            <a:endParaRPr lang="en-GB" kern="0" dirty="0">
              <a:solidFill>
                <a:srgbClr val="000000"/>
              </a:solidFill>
              <a:latin typeface="Calibri" panose="020F0502020204030204" pitchFamily="34" charset="0"/>
              <a:ea typeface="Helvetica Neue"/>
              <a:cs typeface="Calibri" panose="020F0502020204030204" pitchFamily="34" charset="0"/>
              <a:sym typeface="Helvetica Neue"/>
            </a:endParaRPr>
          </a:p>
          <a:p>
            <a:pPr marL="214313" indent="-214313" defTabSz="616148" hangingPunct="0">
              <a:buFont typeface="Arial" panose="020B0604020202020204" pitchFamily="34" charset="0"/>
              <a:buChar char="•"/>
            </a:pPr>
            <a:r>
              <a:rPr lang="en-GB" b="1" kern="0" dirty="0">
                <a:solidFill>
                  <a:srgbClr val="000000"/>
                </a:solidFill>
                <a:latin typeface="Calibri" panose="020F0502020204030204" pitchFamily="34" charset="0"/>
                <a:ea typeface="Helvetica Neue"/>
                <a:cs typeface="Calibri" panose="020F0502020204030204" pitchFamily="34" charset="0"/>
                <a:sym typeface="Helvetica Neue"/>
              </a:rPr>
              <a:t>Donors</a:t>
            </a:r>
            <a:r>
              <a:rPr lang="en-GB" kern="0" dirty="0">
                <a:solidFill>
                  <a:srgbClr val="000000"/>
                </a:solidFill>
                <a:latin typeface="Calibri" panose="020F0502020204030204" pitchFamily="34" charset="0"/>
                <a:ea typeface="Helvetica Neue"/>
                <a:cs typeface="Calibri" panose="020F0502020204030204" pitchFamily="34" charset="0"/>
                <a:sym typeface="Helvetica Neue"/>
              </a:rPr>
              <a:t>: KfW, TNC, GEF/WB, GEF/UNDP</a:t>
            </a:r>
          </a:p>
        </p:txBody>
      </p:sp>
      <p:pic>
        <p:nvPicPr>
          <p:cNvPr id="9" name="Picture 8">
            <a:extLst>
              <a:ext uri="{FF2B5EF4-FFF2-40B4-BE49-F238E27FC236}">
                <a16:creationId xmlns:a16="http://schemas.microsoft.com/office/drawing/2014/main" id="{7B328D58-D6A8-7E48-8CCA-C1214A63CD13}"/>
              </a:ext>
            </a:extLst>
          </p:cNvPr>
          <p:cNvPicPr>
            <a:picLocks noChangeAspect="1"/>
          </p:cNvPicPr>
          <p:nvPr/>
        </p:nvPicPr>
        <p:blipFill>
          <a:blip r:embed="rId3"/>
          <a:stretch>
            <a:fillRect/>
          </a:stretch>
        </p:blipFill>
        <p:spPr>
          <a:xfrm>
            <a:off x="5179141" y="2135962"/>
            <a:ext cx="2831108" cy="4264112"/>
          </a:xfrm>
          <a:prstGeom prst="rect">
            <a:avLst/>
          </a:prstGeom>
        </p:spPr>
      </p:pic>
    </p:spTree>
    <p:extLst>
      <p:ext uri="{BB962C8B-B14F-4D97-AF65-F5344CB8AC3E}">
        <p14:creationId xmlns:p14="http://schemas.microsoft.com/office/powerpoint/2010/main" val="3066984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1770BD4D-986E-2E4E-AB6C-AB5E0BB61ED6}"/>
              </a:ext>
            </a:extLst>
          </p:cNvPr>
          <p:cNvSpPr txBox="1">
            <a:spLocks/>
          </p:cNvSpPr>
          <p:nvPr/>
        </p:nvSpPr>
        <p:spPr>
          <a:xfrm>
            <a:off x="537210" y="82638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32925E"/>
                </a:solidFill>
                <a:latin typeface="Arial" panose="020B0604020202020204" pitchFamily="34" charset="0"/>
                <a:ea typeface="+mj-ea"/>
                <a:cs typeface="Arial" panose="020B0604020202020204" pitchFamily="34" charset="0"/>
              </a:defRPr>
            </a:lvl1pPr>
          </a:lstStyle>
          <a:p>
            <a:r>
              <a:rPr lang="en-US" sz="3200" dirty="0"/>
              <a:t>CBF Endowment Resources 2019</a:t>
            </a:r>
            <a:br>
              <a:rPr lang="en-US" dirty="0"/>
            </a:br>
            <a:r>
              <a:rPr lang="en-US" sz="2200" dirty="0">
                <a:solidFill>
                  <a:schemeClr val="tx1"/>
                </a:solidFill>
              </a:rPr>
              <a:t>Pledges per country </a:t>
            </a:r>
            <a:r>
              <a:rPr lang="en-US" sz="1400" b="0" dirty="0">
                <a:solidFill>
                  <a:schemeClr val="tx1"/>
                </a:solidFill>
              </a:rPr>
              <a:t>(USD Million)</a:t>
            </a:r>
          </a:p>
        </p:txBody>
      </p:sp>
      <p:graphicFrame>
        <p:nvGraphicFramePr>
          <p:cNvPr id="4" name="Chart 3">
            <a:extLst>
              <a:ext uri="{FF2B5EF4-FFF2-40B4-BE49-F238E27FC236}">
                <a16:creationId xmlns:a16="http://schemas.microsoft.com/office/drawing/2014/main" id="{ADF93448-5002-C246-9CAD-38A2912D537B}"/>
              </a:ext>
            </a:extLst>
          </p:cNvPr>
          <p:cNvGraphicFramePr>
            <a:graphicFrameLocks/>
          </p:cNvGraphicFramePr>
          <p:nvPr>
            <p:extLst>
              <p:ext uri="{D42A27DB-BD31-4B8C-83A1-F6EECF244321}">
                <p14:modId xmlns:p14="http://schemas.microsoft.com/office/powerpoint/2010/main" val="2814825241"/>
              </p:ext>
            </p:extLst>
          </p:nvPr>
        </p:nvGraphicFramePr>
        <p:xfrm>
          <a:off x="381136" y="1776549"/>
          <a:ext cx="8381728" cy="50814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5250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28650" y="2762243"/>
            <a:ext cx="8283530" cy="36125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a:solidFill>
                  <a:srgbClr val="000000"/>
                </a:solidFill>
              </a:rPr>
              <a:t>Purpose:</a:t>
            </a:r>
            <a:r>
              <a:rPr lang="en-US" sz="2000" dirty="0">
                <a:solidFill>
                  <a:srgbClr val="000000"/>
                </a:solidFill>
              </a:rPr>
              <a:t>  The purpose should be aligned with the purpose of the CBF</a:t>
            </a:r>
          </a:p>
          <a:p>
            <a:r>
              <a:rPr lang="en-US" sz="2000" b="1" dirty="0">
                <a:solidFill>
                  <a:srgbClr val="000000"/>
                </a:solidFill>
              </a:rPr>
              <a:t>Board composition:</a:t>
            </a:r>
            <a:r>
              <a:rPr lang="en-US" sz="2000" dirty="0">
                <a:solidFill>
                  <a:srgbClr val="000000"/>
                </a:solidFill>
              </a:rPr>
              <a:t>  Broad composition and representation, majority civil society board membership</a:t>
            </a:r>
          </a:p>
          <a:p>
            <a:r>
              <a:rPr lang="en-US" sz="2000" b="1" dirty="0">
                <a:solidFill>
                  <a:srgbClr val="000000"/>
                </a:solidFill>
              </a:rPr>
              <a:t>Civil society board members: </a:t>
            </a:r>
            <a:r>
              <a:rPr lang="en-US" sz="2000" dirty="0">
                <a:solidFill>
                  <a:srgbClr val="000000"/>
                </a:solidFill>
              </a:rPr>
              <a:t> Should not be solely selected by the government</a:t>
            </a:r>
          </a:p>
          <a:p>
            <a:r>
              <a:rPr lang="en-US" sz="2000" b="1" dirty="0">
                <a:solidFill>
                  <a:srgbClr val="000000"/>
                </a:solidFill>
              </a:rPr>
              <a:t>Asset control:</a:t>
            </a:r>
            <a:r>
              <a:rPr lang="en-US" sz="2000" dirty="0">
                <a:solidFill>
                  <a:srgbClr val="000000"/>
                </a:solidFill>
              </a:rPr>
              <a:t> Well-designed and independent asset control</a:t>
            </a:r>
          </a:p>
          <a:p>
            <a:r>
              <a:rPr lang="en-US" sz="2000" b="1" dirty="0">
                <a:solidFill>
                  <a:srgbClr val="000000"/>
                </a:solidFill>
              </a:rPr>
              <a:t>Audit requirements:</a:t>
            </a:r>
            <a:r>
              <a:rPr lang="en-US" sz="2000" dirty="0">
                <a:solidFill>
                  <a:srgbClr val="000000"/>
                </a:solidFill>
              </a:rPr>
              <a:t>  Well-defined audit requirements</a:t>
            </a:r>
          </a:p>
          <a:p>
            <a:r>
              <a:rPr lang="en-US" sz="2000" b="1" dirty="0">
                <a:solidFill>
                  <a:srgbClr val="000000"/>
                </a:solidFill>
              </a:rPr>
              <a:t>Grants:</a:t>
            </a:r>
            <a:r>
              <a:rPr lang="en-US" sz="2000" dirty="0">
                <a:solidFill>
                  <a:srgbClr val="000000"/>
                </a:solidFill>
              </a:rPr>
              <a:t>  Ability to make grants to both government and civil society entities</a:t>
            </a:r>
          </a:p>
          <a:p>
            <a:r>
              <a:rPr lang="en-US" sz="2000" b="1" dirty="0">
                <a:solidFill>
                  <a:srgbClr val="000000"/>
                </a:solidFill>
              </a:rPr>
              <a:t>Match:</a:t>
            </a:r>
            <a:r>
              <a:rPr lang="en-US" sz="2000" dirty="0">
                <a:solidFill>
                  <a:srgbClr val="000000"/>
                </a:solidFill>
              </a:rPr>
              <a:t>  Ability to generate 1:1 match funding</a:t>
            </a:r>
            <a:endParaRPr lang="en-US" sz="2000" b="1" dirty="0">
              <a:solidFill>
                <a:srgbClr val="000000"/>
              </a:solidFill>
              <a:cs typeface="Arial"/>
            </a:endParaRPr>
          </a:p>
          <a:p>
            <a:pPr>
              <a:spcAft>
                <a:spcPts val="1000"/>
              </a:spcAft>
            </a:pPr>
            <a:endParaRPr lang="en-US" sz="2000" b="1" dirty="0">
              <a:solidFill>
                <a:srgbClr val="000000"/>
              </a:solidFill>
              <a:cs typeface="Arial"/>
            </a:endParaRPr>
          </a:p>
          <a:p>
            <a:pPr>
              <a:spcAft>
                <a:spcPts val="1000"/>
              </a:spcAft>
            </a:pPr>
            <a:endParaRPr lang="en-US" sz="2000" dirty="0">
              <a:solidFill>
                <a:srgbClr val="000000"/>
              </a:solidFill>
              <a:cs typeface="Arial"/>
            </a:endParaRPr>
          </a:p>
          <a:p>
            <a:endParaRPr lang="en-US" sz="2000" dirty="0">
              <a:solidFill>
                <a:srgbClr val="000000"/>
              </a:solidFill>
              <a:cs typeface="Arial"/>
            </a:endParaRPr>
          </a:p>
          <a:p>
            <a:endParaRPr lang="en-US" sz="2000" dirty="0">
              <a:solidFill>
                <a:srgbClr val="000000"/>
              </a:solidFill>
              <a:cs typeface="Arial"/>
            </a:endParaRPr>
          </a:p>
        </p:txBody>
      </p:sp>
      <p:sp>
        <p:nvSpPr>
          <p:cNvPr id="5" name="Title 4">
            <a:extLst>
              <a:ext uri="{FF2B5EF4-FFF2-40B4-BE49-F238E27FC236}">
                <a16:creationId xmlns:a16="http://schemas.microsoft.com/office/drawing/2014/main" id="{4E14BD86-AB2D-A145-9CDD-C2D9F353BA05}"/>
              </a:ext>
            </a:extLst>
          </p:cNvPr>
          <p:cNvSpPr txBox="1">
            <a:spLocks/>
          </p:cNvSpPr>
          <p:nvPr/>
        </p:nvSpPr>
        <p:spPr>
          <a:xfrm>
            <a:off x="457200" y="1230478"/>
            <a:ext cx="8229600" cy="821951"/>
          </a:xfrm>
          <a:prstGeom prst="rect">
            <a:avLst/>
          </a:prstGeom>
        </p:spPr>
        <p:txBody>
          <a:bodyPr/>
          <a:lstStyle>
            <a:lvl1pPr algn="l" defTabSz="457200" rtl="0" eaLnBrk="1" latinLnBrk="0" hangingPunct="1">
              <a:spcBef>
                <a:spcPct val="0"/>
              </a:spcBef>
              <a:buNone/>
              <a:defRPr sz="4000" kern="1200">
                <a:solidFill>
                  <a:srgbClr val="1C306B"/>
                </a:solidFill>
                <a:latin typeface="GT Pressura"/>
                <a:ea typeface="+mj-ea"/>
                <a:cs typeface="GT Pressura"/>
              </a:defRPr>
            </a:lvl1pPr>
          </a:lstStyle>
          <a:p>
            <a:r>
              <a:rPr lang="en-US" dirty="0"/>
              <a:t>CBF Endowment Eligibility Policy</a:t>
            </a:r>
          </a:p>
        </p:txBody>
      </p:sp>
    </p:spTree>
    <p:extLst>
      <p:ext uri="{BB962C8B-B14F-4D97-AF65-F5344CB8AC3E}">
        <p14:creationId xmlns:p14="http://schemas.microsoft.com/office/powerpoint/2010/main" val="3170397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15650</TotalTime>
  <Words>1096</Words>
  <Application>Microsoft Macintosh PowerPoint</Application>
  <PresentationFormat>On-screen Show (4:3)</PresentationFormat>
  <Paragraphs>274</Paragraphs>
  <Slides>21</Slides>
  <Notes>9</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Narrow</vt:lpstr>
      <vt:lpstr>Calibri</vt:lpstr>
      <vt:lpstr>GT Pressura</vt:lpstr>
      <vt:lpstr>Office Theme</vt:lpstr>
      <vt:lpstr>The Caribbean Sustainable Finance Architecture June 2nd, 2020 Coral triangle Initiative Webinar</vt:lpstr>
      <vt:lpstr>PowerPoint Presentation</vt:lpstr>
      <vt:lpstr>Caribbean Challenge Initiative – CCI </vt:lpstr>
      <vt:lpstr>Goal 1 – “20 by 20”</vt:lpstr>
      <vt:lpstr>Strategic Plan 2016 – 2020</vt:lpstr>
      <vt:lpstr>PowerPoint Presentation</vt:lpstr>
      <vt:lpstr>CBF Financial Instruments</vt:lpstr>
      <vt:lpstr>PowerPoint Presentation</vt:lpstr>
      <vt:lpstr>PowerPoint Presentation</vt:lpstr>
      <vt:lpstr>CBF Match Requirement Policy</vt:lpstr>
      <vt:lpstr>NCTFs Dashboard - 2015</vt:lpstr>
      <vt:lpstr>NCTFs Dashboard – Jan. 2020</vt:lpstr>
      <vt:lpstr>Milestones of CTF phases by Pillar</vt:lpstr>
      <vt:lpstr>CBF Financial Instruments</vt:lpstr>
      <vt:lpstr>CBF EbA Facility </vt:lpstr>
      <vt:lpstr>CBF EbA Facility </vt:lpstr>
      <vt:lpstr>Common Climatic and Technical Issues</vt:lpstr>
      <vt:lpstr>Lessons Learned and Challenges</vt:lpstr>
      <vt:lpstr>Lessons Learned and Challenges</vt:lpstr>
      <vt:lpstr>Lesson Learned</vt:lpstr>
      <vt:lpstr>Thank you! Yabanex Batista, CEO ybatista@caribbeanbiodiversityfund.org </vt:lpstr>
    </vt:vector>
  </TitlesOfParts>
  <Company>Black Dog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Cornia</dc:creator>
  <cp:lastModifiedBy>Yabanex Yabanex</cp:lastModifiedBy>
  <cp:revision>178</cp:revision>
  <dcterms:created xsi:type="dcterms:W3CDTF">2019-05-06T19:47:18Z</dcterms:created>
  <dcterms:modified xsi:type="dcterms:W3CDTF">2020-06-03T00:26:14Z</dcterms:modified>
</cp:coreProperties>
</file>