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57" r:id="rId3"/>
    <p:sldId id="265" r:id="rId4"/>
    <p:sldId id="267" r:id="rId5"/>
    <p:sldId id="269" r:id="rId6"/>
    <p:sldId id="271" r:id="rId7"/>
    <p:sldId id="277" r:id="rId8"/>
    <p:sldId id="278" r:id="rId9"/>
    <p:sldId id="272" r:id="rId10"/>
    <p:sldId id="266" r:id="rId11"/>
    <p:sldId id="273" r:id="rId12"/>
    <p:sldId id="25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7885"/>
    <a:srgbClr val="176186"/>
    <a:srgbClr val="88CA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47" autoAdjust="0"/>
    <p:restoredTop sz="95833"/>
  </p:normalViewPr>
  <p:slideViewPr>
    <p:cSldViewPr snapToGrid="0" snapToObjects="1">
      <p:cViewPr>
        <p:scale>
          <a:sx n="75" d="100"/>
          <a:sy n="75" d="100"/>
        </p:scale>
        <p:origin x="492"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510825-4968-4729-AB78-E508704DB1C8}" type="datetimeFigureOut">
              <a:rPr lang="en-AU" smtClean="0"/>
              <a:pPr/>
              <a:t>7/11/2019</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1E77FE-3F07-4125-93DC-722561382C2F}" type="slidenum">
              <a:rPr lang="en-AU" smtClean="0"/>
              <a:pPr/>
              <a:t>‹#›</a:t>
            </a:fld>
            <a:endParaRPr lang="en-AU"/>
          </a:p>
        </p:txBody>
      </p:sp>
    </p:spTree>
    <p:extLst>
      <p:ext uri="{BB962C8B-B14F-4D97-AF65-F5344CB8AC3E}">
        <p14:creationId xmlns:p14="http://schemas.microsoft.com/office/powerpoint/2010/main" val="2026887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Notes</a:t>
            </a:r>
            <a:r>
              <a:rPr lang="en-AU" baseline="0" dirty="0" smtClean="0"/>
              <a:t> : There are no CTI CFF funded projects and program for SI</a:t>
            </a:r>
            <a:endParaRPr lang="en-AU" dirty="0"/>
          </a:p>
        </p:txBody>
      </p:sp>
      <p:sp>
        <p:nvSpPr>
          <p:cNvPr id="4" name="Slide Number Placeholder 3"/>
          <p:cNvSpPr>
            <a:spLocks noGrp="1"/>
          </p:cNvSpPr>
          <p:nvPr>
            <p:ph type="sldNum" sz="quarter" idx="10"/>
          </p:nvPr>
        </p:nvSpPr>
        <p:spPr/>
        <p:txBody>
          <a:bodyPr/>
          <a:lstStyle/>
          <a:p>
            <a:fld id="{F2328819-8ED2-4C8F-8F6E-C804D77728DD}" type="slidenum">
              <a:rPr lang="en-AU" smtClean="0"/>
              <a:pPr/>
              <a:t>7</a:t>
            </a:fld>
            <a:endParaRPr lang="en-AU"/>
          </a:p>
        </p:txBody>
      </p:sp>
    </p:spTree>
    <p:extLst>
      <p:ext uri="{BB962C8B-B14F-4D97-AF65-F5344CB8AC3E}">
        <p14:creationId xmlns:p14="http://schemas.microsoft.com/office/powerpoint/2010/main" val="492962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6269F3-9B99-7849-947A-9C397A59C576}" type="datetimeFigureOut">
              <a:rPr lang="en-US" smtClean="0"/>
              <a:pPr/>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B06447-03BD-F542-A7DA-8EA16064ABD3}" type="slidenum">
              <a:rPr lang="en-US" smtClean="0"/>
              <a:pPr/>
              <a:t>‹#›</a:t>
            </a:fld>
            <a:endParaRPr lang="en-US"/>
          </a:p>
        </p:txBody>
      </p:sp>
    </p:spTree>
    <p:extLst>
      <p:ext uri="{BB962C8B-B14F-4D97-AF65-F5344CB8AC3E}">
        <p14:creationId xmlns:p14="http://schemas.microsoft.com/office/powerpoint/2010/main" val="42999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6269F3-9B99-7849-947A-9C397A59C576}" type="datetimeFigureOut">
              <a:rPr lang="en-US" smtClean="0"/>
              <a:pPr/>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B06447-03BD-F542-A7DA-8EA16064ABD3}" type="slidenum">
              <a:rPr lang="en-US" smtClean="0"/>
              <a:pPr/>
              <a:t>‹#›</a:t>
            </a:fld>
            <a:endParaRPr lang="en-US"/>
          </a:p>
        </p:txBody>
      </p:sp>
    </p:spTree>
    <p:extLst>
      <p:ext uri="{BB962C8B-B14F-4D97-AF65-F5344CB8AC3E}">
        <p14:creationId xmlns:p14="http://schemas.microsoft.com/office/powerpoint/2010/main" val="2007905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6269F3-9B99-7849-947A-9C397A59C576}" type="datetimeFigureOut">
              <a:rPr lang="en-US" smtClean="0"/>
              <a:pPr/>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B06447-03BD-F542-A7DA-8EA16064ABD3}" type="slidenum">
              <a:rPr lang="en-US" smtClean="0"/>
              <a:pPr/>
              <a:t>‹#›</a:t>
            </a:fld>
            <a:endParaRPr lang="en-US"/>
          </a:p>
        </p:txBody>
      </p:sp>
    </p:spTree>
    <p:extLst>
      <p:ext uri="{BB962C8B-B14F-4D97-AF65-F5344CB8AC3E}">
        <p14:creationId xmlns:p14="http://schemas.microsoft.com/office/powerpoint/2010/main" val="1469834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6269F3-9B99-7849-947A-9C397A59C576}" type="datetimeFigureOut">
              <a:rPr lang="en-US" smtClean="0"/>
              <a:pPr/>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B06447-03BD-F542-A7DA-8EA16064ABD3}" type="slidenum">
              <a:rPr lang="en-US" smtClean="0"/>
              <a:pPr/>
              <a:t>‹#›</a:t>
            </a:fld>
            <a:endParaRPr lang="en-US"/>
          </a:p>
        </p:txBody>
      </p:sp>
    </p:spTree>
    <p:extLst>
      <p:ext uri="{BB962C8B-B14F-4D97-AF65-F5344CB8AC3E}">
        <p14:creationId xmlns:p14="http://schemas.microsoft.com/office/powerpoint/2010/main" val="2084420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6269F3-9B99-7849-947A-9C397A59C576}" type="datetimeFigureOut">
              <a:rPr lang="en-US" smtClean="0"/>
              <a:pPr/>
              <a:t>11/7/2019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B06447-03BD-F542-A7DA-8EA16064ABD3}" type="slidenum">
              <a:rPr lang="en-US" smtClean="0"/>
              <a:pPr/>
              <a:t>‹#›</a:t>
            </a:fld>
            <a:endParaRPr lang="en-US"/>
          </a:p>
        </p:txBody>
      </p:sp>
    </p:spTree>
    <p:extLst>
      <p:ext uri="{BB962C8B-B14F-4D97-AF65-F5344CB8AC3E}">
        <p14:creationId xmlns:p14="http://schemas.microsoft.com/office/powerpoint/2010/main" val="364228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6269F3-9B99-7849-947A-9C397A59C576}" type="datetimeFigureOut">
              <a:rPr lang="en-US" smtClean="0"/>
              <a:pPr/>
              <a:t>11/7/2019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B06447-03BD-F542-A7DA-8EA16064ABD3}" type="slidenum">
              <a:rPr lang="en-US" smtClean="0"/>
              <a:pPr/>
              <a:t>‹#›</a:t>
            </a:fld>
            <a:endParaRPr lang="en-US"/>
          </a:p>
        </p:txBody>
      </p:sp>
    </p:spTree>
    <p:extLst>
      <p:ext uri="{BB962C8B-B14F-4D97-AF65-F5344CB8AC3E}">
        <p14:creationId xmlns:p14="http://schemas.microsoft.com/office/powerpoint/2010/main" val="1947346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6269F3-9B99-7849-947A-9C397A59C576}" type="datetimeFigureOut">
              <a:rPr lang="en-US" smtClean="0"/>
              <a:pPr/>
              <a:t>11/7/2019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B06447-03BD-F542-A7DA-8EA16064ABD3}" type="slidenum">
              <a:rPr lang="en-US" smtClean="0"/>
              <a:pPr/>
              <a:t>‹#›</a:t>
            </a:fld>
            <a:endParaRPr lang="en-US"/>
          </a:p>
        </p:txBody>
      </p:sp>
    </p:spTree>
    <p:extLst>
      <p:ext uri="{BB962C8B-B14F-4D97-AF65-F5344CB8AC3E}">
        <p14:creationId xmlns:p14="http://schemas.microsoft.com/office/powerpoint/2010/main" val="221558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6269F3-9B99-7849-947A-9C397A59C576}" type="datetimeFigureOut">
              <a:rPr lang="en-US" smtClean="0"/>
              <a:pPr/>
              <a:t>11/7/2019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B06447-03BD-F542-A7DA-8EA16064ABD3}" type="slidenum">
              <a:rPr lang="en-US" smtClean="0"/>
              <a:pPr/>
              <a:t>‹#›</a:t>
            </a:fld>
            <a:endParaRPr lang="en-US"/>
          </a:p>
        </p:txBody>
      </p:sp>
    </p:spTree>
    <p:extLst>
      <p:ext uri="{BB962C8B-B14F-4D97-AF65-F5344CB8AC3E}">
        <p14:creationId xmlns:p14="http://schemas.microsoft.com/office/powerpoint/2010/main" val="270744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6269F3-9B99-7849-947A-9C397A59C576}" type="datetimeFigureOut">
              <a:rPr lang="en-US" smtClean="0"/>
              <a:pPr/>
              <a:t>11/7/2019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B06447-03BD-F542-A7DA-8EA16064ABD3}" type="slidenum">
              <a:rPr lang="en-US" smtClean="0"/>
              <a:pPr/>
              <a:t>‹#›</a:t>
            </a:fld>
            <a:endParaRPr lang="en-US"/>
          </a:p>
        </p:txBody>
      </p:sp>
    </p:spTree>
    <p:extLst>
      <p:ext uri="{BB962C8B-B14F-4D97-AF65-F5344CB8AC3E}">
        <p14:creationId xmlns:p14="http://schemas.microsoft.com/office/powerpoint/2010/main" val="1063958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6269F3-9B99-7849-947A-9C397A59C576}" type="datetimeFigureOut">
              <a:rPr lang="en-US" smtClean="0"/>
              <a:pPr/>
              <a:t>11/7/2019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B06447-03BD-F542-A7DA-8EA16064ABD3}" type="slidenum">
              <a:rPr lang="en-US" smtClean="0"/>
              <a:pPr/>
              <a:t>‹#›</a:t>
            </a:fld>
            <a:endParaRPr lang="en-US"/>
          </a:p>
        </p:txBody>
      </p:sp>
    </p:spTree>
    <p:extLst>
      <p:ext uri="{BB962C8B-B14F-4D97-AF65-F5344CB8AC3E}">
        <p14:creationId xmlns:p14="http://schemas.microsoft.com/office/powerpoint/2010/main" val="1633108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6269F3-9B99-7849-947A-9C397A59C576}" type="datetimeFigureOut">
              <a:rPr lang="en-US" smtClean="0"/>
              <a:pPr/>
              <a:t>11/7/2019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B06447-03BD-F542-A7DA-8EA16064ABD3}" type="slidenum">
              <a:rPr lang="en-US" smtClean="0"/>
              <a:pPr/>
              <a:t>‹#›</a:t>
            </a:fld>
            <a:endParaRPr lang="en-US"/>
          </a:p>
        </p:txBody>
      </p:sp>
    </p:spTree>
    <p:extLst>
      <p:ext uri="{BB962C8B-B14F-4D97-AF65-F5344CB8AC3E}">
        <p14:creationId xmlns:p14="http://schemas.microsoft.com/office/powerpoint/2010/main" val="2114738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6269F3-9B99-7849-947A-9C397A59C576}" type="datetimeFigureOut">
              <a:rPr lang="en-US" smtClean="0"/>
              <a:pPr/>
              <a:t>11/7/2019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B06447-03BD-F542-A7DA-8EA16064ABD3}" type="slidenum">
              <a:rPr lang="en-US" smtClean="0"/>
              <a:pPr/>
              <a:t>‹#›</a:t>
            </a:fld>
            <a:endParaRPr lang="en-US"/>
          </a:p>
        </p:txBody>
      </p:sp>
    </p:spTree>
    <p:extLst>
      <p:ext uri="{BB962C8B-B14F-4D97-AF65-F5344CB8AC3E}">
        <p14:creationId xmlns:p14="http://schemas.microsoft.com/office/powerpoint/2010/main" val="1378068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jpeg"/><Relationship Id="rId1" Type="http://schemas.openxmlformats.org/officeDocument/2006/relationships/slideLayout" Target="../slideLayouts/slideLayout2.xml"/><Relationship Id="rId6" Type="http://schemas.microsoft.com/office/2007/relationships/hdphoto" Target="NULL"/><Relationship Id="rId5" Type="http://schemas.openxmlformats.org/officeDocument/2006/relationships/image" Target="../media/image9.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5596"/>
            <a:ext cx="12192000" cy="6858000"/>
          </a:xfrm>
          <a:prstGeom prst="rect">
            <a:avLst/>
          </a:prstGeom>
        </p:spPr>
      </p:pic>
      <p:sp>
        <p:nvSpPr>
          <p:cNvPr id="4" name="TextBox 3"/>
          <p:cNvSpPr txBox="1"/>
          <p:nvPr/>
        </p:nvSpPr>
        <p:spPr>
          <a:xfrm>
            <a:off x="5090556" y="960278"/>
            <a:ext cx="5700156" cy="692497"/>
          </a:xfrm>
          <a:prstGeom prst="rect">
            <a:avLst/>
          </a:prstGeom>
          <a:noFill/>
        </p:spPr>
        <p:txBody>
          <a:bodyPr wrap="square" rtlCol="0">
            <a:spAutoFit/>
          </a:bodyPr>
          <a:lstStyle/>
          <a:p>
            <a:r>
              <a:rPr lang="en-US" sz="3900" b="1" dirty="0" smtClean="0">
                <a:solidFill>
                  <a:srgbClr val="FFC000"/>
                </a:solidFill>
                <a:latin typeface="Optima" charset="0"/>
                <a:ea typeface="Optima" charset="0"/>
                <a:cs typeface="Optima" charset="0"/>
              </a:rPr>
              <a:t>SOLOMON ISLANDS</a:t>
            </a:r>
            <a:endParaRPr lang="en-US" sz="3900" b="1" dirty="0">
              <a:solidFill>
                <a:srgbClr val="FFC000"/>
              </a:solidFill>
              <a:latin typeface="Optima" charset="0"/>
              <a:ea typeface="Optima" charset="0"/>
              <a:cs typeface="Optima" charset="0"/>
            </a:endParaRPr>
          </a:p>
        </p:txBody>
      </p:sp>
      <p:sp>
        <p:nvSpPr>
          <p:cNvPr id="5" name="TextBox 4"/>
          <p:cNvSpPr txBox="1"/>
          <p:nvPr/>
        </p:nvSpPr>
        <p:spPr>
          <a:xfrm>
            <a:off x="5090556" y="1814470"/>
            <a:ext cx="5700156" cy="600164"/>
          </a:xfrm>
          <a:prstGeom prst="rect">
            <a:avLst/>
          </a:prstGeom>
          <a:noFill/>
        </p:spPr>
        <p:txBody>
          <a:bodyPr wrap="square" rtlCol="0">
            <a:spAutoFit/>
          </a:bodyPr>
          <a:lstStyle/>
          <a:p>
            <a:r>
              <a:rPr lang="en-US" sz="3300" dirty="0" smtClean="0">
                <a:solidFill>
                  <a:srgbClr val="FFC000"/>
                </a:solidFill>
                <a:latin typeface="Optima" charset="0"/>
                <a:ea typeface="Optima" charset="0"/>
                <a:cs typeface="Optima" charset="0"/>
              </a:rPr>
              <a:t>Ms. Ivory </a:t>
            </a:r>
            <a:r>
              <a:rPr lang="en-US" sz="3300" dirty="0" err="1" smtClean="0">
                <a:solidFill>
                  <a:srgbClr val="FFC000"/>
                </a:solidFill>
                <a:latin typeface="Optima" charset="0"/>
                <a:ea typeface="Optima" charset="0"/>
                <a:cs typeface="Optima" charset="0"/>
              </a:rPr>
              <a:t>Akao</a:t>
            </a:r>
            <a:endParaRPr lang="en-US" sz="3300" dirty="0">
              <a:solidFill>
                <a:srgbClr val="FFC000"/>
              </a:solidFill>
              <a:latin typeface="Optima" charset="0"/>
              <a:ea typeface="Optima" charset="0"/>
              <a:cs typeface="Optima" charset="0"/>
            </a:endParaRPr>
          </a:p>
        </p:txBody>
      </p:sp>
      <p:sp>
        <p:nvSpPr>
          <p:cNvPr id="6" name="TextBox 5"/>
          <p:cNvSpPr txBox="1"/>
          <p:nvPr/>
        </p:nvSpPr>
        <p:spPr>
          <a:xfrm>
            <a:off x="5102431" y="2276400"/>
            <a:ext cx="5700156" cy="830997"/>
          </a:xfrm>
          <a:prstGeom prst="rect">
            <a:avLst/>
          </a:prstGeom>
          <a:noFill/>
        </p:spPr>
        <p:txBody>
          <a:bodyPr wrap="square" rtlCol="0">
            <a:spAutoFit/>
          </a:bodyPr>
          <a:lstStyle/>
          <a:p>
            <a:r>
              <a:rPr lang="en-US" sz="2400" dirty="0" smtClean="0">
                <a:solidFill>
                  <a:srgbClr val="FFC000"/>
                </a:solidFill>
                <a:latin typeface="Optima" charset="0"/>
                <a:ea typeface="Optima" charset="0"/>
                <a:cs typeface="Optima" charset="0"/>
              </a:rPr>
              <a:t>Chief Fisheries Officer, Ministry of Fisheries and Marine Resources</a:t>
            </a:r>
            <a:endParaRPr lang="en-US" sz="2400" dirty="0">
              <a:solidFill>
                <a:srgbClr val="FFC000"/>
              </a:solidFill>
              <a:latin typeface="Optima" charset="0"/>
              <a:ea typeface="Optima" charset="0"/>
              <a:cs typeface="Optima" charset="0"/>
            </a:endParaRPr>
          </a:p>
        </p:txBody>
      </p:sp>
    </p:spTree>
    <p:extLst>
      <p:ext uri="{BB962C8B-B14F-4D97-AF65-F5344CB8AC3E}">
        <p14:creationId xmlns:p14="http://schemas.microsoft.com/office/powerpoint/2010/main" val="982906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589863" y="332942"/>
            <a:ext cx="10928847" cy="523220"/>
          </a:xfrm>
          <a:prstGeom prst="rect">
            <a:avLst/>
          </a:prstGeom>
          <a:solidFill>
            <a:schemeClr val="accent6">
              <a:lumMod val="20000"/>
              <a:lumOff val="80000"/>
            </a:schemeClr>
          </a:solidFill>
        </p:spPr>
        <p:txBody>
          <a:bodyPr wrap="square" rtlCol="0">
            <a:spAutoFit/>
          </a:bodyPr>
          <a:lstStyle/>
          <a:p>
            <a:r>
              <a:rPr lang="en-US" sz="2800" b="1" dirty="0" smtClean="0">
                <a:solidFill>
                  <a:srgbClr val="176186"/>
                </a:solidFill>
                <a:latin typeface="Optima" charset="0"/>
                <a:ea typeface="Optima" charset="0"/>
                <a:cs typeface="Optima" charset="0"/>
              </a:rPr>
              <a:t>III. National Roadmap 2020</a:t>
            </a:r>
            <a:endParaRPr lang="en-US" sz="2800" b="1" dirty="0">
              <a:solidFill>
                <a:srgbClr val="176186"/>
              </a:solidFill>
              <a:latin typeface="Optima" charset="0"/>
              <a:ea typeface="Optima" charset="0"/>
              <a:cs typeface="Optima" charset="0"/>
            </a:endParaRPr>
          </a:p>
        </p:txBody>
      </p:sp>
      <p:sp>
        <p:nvSpPr>
          <p:cNvPr id="5" name="Content Placeholder 2"/>
          <p:cNvSpPr txBox="1">
            <a:spLocks/>
          </p:cNvSpPr>
          <p:nvPr/>
        </p:nvSpPr>
        <p:spPr>
          <a:xfrm>
            <a:off x="589864" y="1189102"/>
            <a:ext cx="9555622" cy="5402767"/>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indent="-514350" algn="ctr">
              <a:lnSpc>
                <a:spcPct val="100000"/>
              </a:lnSpc>
              <a:spcBef>
                <a:spcPts val="0"/>
              </a:spcBef>
              <a:buFontTx/>
              <a:buNone/>
            </a:pPr>
            <a:r>
              <a:rPr lang="en-GB" sz="2000" dirty="0" smtClean="0">
                <a:solidFill>
                  <a:schemeClr val="accent1">
                    <a:lumMod val="50000"/>
                  </a:schemeClr>
                </a:solidFill>
                <a:latin typeface="Optima" charset="0"/>
                <a:ea typeface="Optima" charset="0"/>
                <a:cs typeface="Optima" charset="0"/>
              </a:rPr>
              <a:t> </a:t>
            </a:r>
          </a:p>
          <a:p>
            <a:pPr marL="514350" indent="-514350">
              <a:lnSpc>
                <a:spcPct val="100000"/>
              </a:lnSpc>
              <a:spcBef>
                <a:spcPts val="0"/>
              </a:spcBef>
              <a:buFont typeface="+mj-lt"/>
              <a:buAutoNum type="arabicPeriod"/>
            </a:pPr>
            <a:r>
              <a:rPr lang="en-GB" sz="3200" cap="small" dirty="0" smtClean="0">
                <a:solidFill>
                  <a:schemeClr val="accent1">
                    <a:lumMod val="50000"/>
                  </a:schemeClr>
                </a:solidFill>
                <a:latin typeface="Arial" panose="020B0604020202020204" pitchFamily="34" charset="0"/>
                <a:ea typeface="Optima" charset="0"/>
                <a:cs typeface="Arial" panose="020B0604020202020204" pitchFamily="34" charset="0"/>
              </a:rPr>
              <a:t>Finalization of </a:t>
            </a:r>
            <a:r>
              <a:rPr lang="en-GB" sz="3200" cap="small" dirty="0" err="1" smtClean="0">
                <a:solidFill>
                  <a:schemeClr val="accent1">
                    <a:lumMod val="50000"/>
                  </a:schemeClr>
                </a:solidFill>
                <a:latin typeface="Arial" panose="020B0604020202020204" pitchFamily="34" charset="0"/>
                <a:ea typeface="Optima" charset="0"/>
                <a:cs typeface="Arial" panose="020B0604020202020204" pitchFamily="34" charset="0"/>
              </a:rPr>
              <a:t>si</a:t>
            </a:r>
            <a:r>
              <a:rPr lang="en-GB" sz="3200" cap="small" dirty="0" smtClean="0">
                <a:solidFill>
                  <a:schemeClr val="accent1">
                    <a:lumMod val="50000"/>
                  </a:schemeClr>
                </a:solidFill>
                <a:latin typeface="Arial" panose="020B0604020202020204" pitchFamily="34" charset="0"/>
                <a:ea typeface="Optima" charset="0"/>
                <a:cs typeface="Arial" panose="020B0604020202020204" pitchFamily="34" charset="0"/>
              </a:rPr>
              <a:t> </a:t>
            </a:r>
            <a:r>
              <a:rPr lang="en-GB" sz="3200" cap="small" dirty="0" err="1" smtClean="0">
                <a:solidFill>
                  <a:schemeClr val="accent1">
                    <a:lumMod val="50000"/>
                  </a:schemeClr>
                </a:solidFill>
                <a:latin typeface="Arial" panose="020B0604020202020204" pitchFamily="34" charset="0"/>
                <a:ea typeface="Optima" charset="0"/>
                <a:cs typeface="Arial" panose="020B0604020202020204" pitchFamily="34" charset="0"/>
              </a:rPr>
              <a:t>npoa</a:t>
            </a:r>
            <a:r>
              <a:rPr lang="en-GB" sz="3200" cap="small" dirty="0" smtClean="0">
                <a:solidFill>
                  <a:schemeClr val="accent1">
                    <a:lumMod val="50000"/>
                  </a:schemeClr>
                </a:solidFill>
                <a:latin typeface="Arial" panose="020B0604020202020204" pitchFamily="34" charset="0"/>
                <a:ea typeface="Optima" charset="0"/>
                <a:cs typeface="Arial" panose="020B0604020202020204" pitchFamily="34" charset="0"/>
              </a:rPr>
              <a:t>  </a:t>
            </a:r>
          </a:p>
          <a:p>
            <a:pPr marL="514350" indent="-514350">
              <a:lnSpc>
                <a:spcPct val="100000"/>
              </a:lnSpc>
              <a:spcBef>
                <a:spcPts val="0"/>
              </a:spcBef>
              <a:buFontTx/>
              <a:buAutoNum type="arabicPeriod"/>
            </a:pPr>
            <a:endParaRPr lang="en-GB" sz="3200" cap="small" dirty="0" smtClean="0">
              <a:solidFill>
                <a:schemeClr val="accent1">
                  <a:lumMod val="50000"/>
                </a:schemeClr>
              </a:solidFill>
              <a:latin typeface="Arial" panose="020B0604020202020204" pitchFamily="34" charset="0"/>
              <a:ea typeface="Optima" charset="0"/>
              <a:cs typeface="Arial" panose="020B0604020202020204" pitchFamily="34" charset="0"/>
            </a:endParaRPr>
          </a:p>
          <a:p>
            <a:pPr marL="514350" indent="-514350">
              <a:lnSpc>
                <a:spcPct val="100000"/>
              </a:lnSpc>
              <a:spcBef>
                <a:spcPts val="0"/>
              </a:spcBef>
              <a:buFontTx/>
              <a:buNone/>
            </a:pPr>
            <a:r>
              <a:rPr lang="en-GB" sz="3200" cap="small" dirty="0" smtClean="0">
                <a:solidFill>
                  <a:schemeClr val="accent1">
                    <a:lumMod val="50000"/>
                  </a:schemeClr>
                </a:solidFill>
                <a:latin typeface="Arial" panose="020B0604020202020204" pitchFamily="34" charset="0"/>
                <a:ea typeface="Optima" charset="0"/>
                <a:cs typeface="Arial" panose="020B0604020202020204" pitchFamily="34" charset="0"/>
              </a:rPr>
              <a:t>2. Finalization of </a:t>
            </a:r>
            <a:r>
              <a:rPr lang="en-GB" sz="3200" cap="small" dirty="0" smtClean="0">
                <a:solidFill>
                  <a:schemeClr val="accent1">
                    <a:lumMod val="50000"/>
                  </a:schemeClr>
                </a:solidFill>
                <a:latin typeface="Arial" panose="020B0604020202020204" pitchFamily="34" charset="0"/>
                <a:ea typeface="Optima" charset="0"/>
                <a:cs typeface="Arial" panose="020B0604020202020204" pitchFamily="34" charset="0"/>
              </a:rPr>
              <a:t>Marine areas Management effectiveness tool</a:t>
            </a:r>
            <a:endParaRPr lang="en-GB" sz="3200" cap="small" dirty="0" smtClean="0">
              <a:solidFill>
                <a:schemeClr val="accent1">
                  <a:lumMod val="50000"/>
                </a:schemeClr>
              </a:solidFill>
              <a:latin typeface="Arial" panose="020B0604020202020204" pitchFamily="34" charset="0"/>
              <a:ea typeface="Optima" charset="0"/>
              <a:cs typeface="Arial" panose="020B0604020202020204" pitchFamily="34" charset="0"/>
            </a:endParaRPr>
          </a:p>
          <a:p>
            <a:pPr marL="514350" indent="-514350">
              <a:lnSpc>
                <a:spcPct val="100000"/>
              </a:lnSpc>
              <a:spcBef>
                <a:spcPts val="0"/>
              </a:spcBef>
              <a:buFontTx/>
              <a:buNone/>
            </a:pPr>
            <a:endParaRPr lang="en-GB" sz="3200" cap="small" dirty="0" smtClean="0">
              <a:solidFill>
                <a:schemeClr val="accent1">
                  <a:lumMod val="50000"/>
                </a:schemeClr>
              </a:solidFill>
              <a:latin typeface="Arial" panose="020B0604020202020204" pitchFamily="34" charset="0"/>
              <a:ea typeface="Optima" charset="0"/>
              <a:cs typeface="Arial" panose="020B0604020202020204" pitchFamily="34" charset="0"/>
            </a:endParaRPr>
          </a:p>
          <a:p>
            <a:pPr marL="514350" indent="-514350">
              <a:lnSpc>
                <a:spcPct val="100000"/>
              </a:lnSpc>
              <a:spcBef>
                <a:spcPts val="0"/>
              </a:spcBef>
              <a:buFontTx/>
              <a:buNone/>
            </a:pPr>
            <a:r>
              <a:rPr lang="en-GB" sz="3200" cap="small" dirty="0" smtClean="0">
                <a:solidFill>
                  <a:schemeClr val="accent1">
                    <a:lumMod val="50000"/>
                  </a:schemeClr>
                </a:solidFill>
                <a:latin typeface="Arial" panose="020B0604020202020204" pitchFamily="34" charset="0"/>
                <a:ea typeface="Optima" charset="0"/>
                <a:cs typeface="Arial" panose="020B0604020202020204" pitchFamily="34" charset="0"/>
              </a:rPr>
              <a:t>3. Finalization of </a:t>
            </a:r>
            <a:r>
              <a:rPr lang="en-GB" sz="3200" cap="small" dirty="0" err="1" smtClean="0">
                <a:solidFill>
                  <a:schemeClr val="accent1">
                    <a:lumMod val="50000"/>
                  </a:schemeClr>
                </a:solidFill>
                <a:latin typeface="Arial" panose="020B0604020202020204" pitchFamily="34" charset="0"/>
                <a:ea typeface="Optima" charset="0"/>
                <a:cs typeface="Arial" panose="020B0604020202020204" pitchFamily="34" charset="0"/>
              </a:rPr>
              <a:t>cbrm</a:t>
            </a:r>
            <a:r>
              <a:rPr lang="en-GB" sz="3200" cap="small" dirty="0" smtClean="0">
                <a:solidFill>
                  <a:schemeClr val="accent1">
                    <a:lumMod val="50000"/>
                  </a:schemeClr>
                </a:solidFill>
                <a:latin typeface="Arial" panose="020B0604020202020204" pitchFamily="34" charset="0"/>
                <a:ea typeface="Optima" charset="0"/>
                <a:cs typeface="Arial" panose="020B0604020202020204" pitchFamily="34" charset="0"/>
              </a:rPr>
              <a:t> Scaling-up strategy </a:t>
            </a:r>
          </a:p>
          <a:p>
            <a:pPr marL="514350" indent="-514350">
              <a:lnSpc>
                <a:spcPct val="100000"/>
              </a:lnSpc>
              <a:spcBef>
                <a:spcPts val="0"/>
              </a:spcBef>
              <a:buFontTx/>
              <a:buNone/>
            </a:pPr>
            <a:endParaRPr lang="en-GB" sz="3200" cap="small" dirty="0" smtClean="0">
              <a:solidFill>
                <a:schemeClr val="accent1">
                  <a:lumMod val="50000"/>
                </a:schemeClr>
              </a:solidFill>
              <a:latin typeface="Arial" panose="020B0604020202020204" pitchFamily="34" charset="0"/>
              <a:ea typeface="Optima" charset="0"/>
              <a:cs typeface="Arial" panose="020B0604020202020204" pitchFamily="34" charset="0"/>
            </a:endParaRPr>
          </a:p>
          <a:p>
            <a:pPr marL="514350" indent="-514350">
              <a:lnSpc>
                <a:spcPct val="100000"/>
              </a:lnSpc>
              <a:spcBef>
                <a:spcPts val="0"/>
              </a:spcBef>
              <a:buFontTx/>
              <a:buNone/>
            </a:pPr>
            <a:r>
              <a:rPr lang="en-GB" sz="3200" cap="small" dirty="0" smtClean="0">
                <a:solidFill>
                  <a:schemeClr val="accent1">
                    <a:lumMod val="50000"/>
                  </a:schemeClr>
                </a:solidFill>
                <a:latin typeface="Arial" panose="020B0604020202020204" pitchFamily="34" charset="0"/>
                <a:ea typeface="Optima" charset="0"/>
                <a:cs typeface="Arial" panose="020B0604020202020204" pitchFamily="34" charset="0"/>
              </a:rPr>
              <a:t>4. Implementation of </a:t>
            </a:r>
            <a:r>
              <a:rPr lang="en-GB" sz="3200" cap="small" dirty="0" err="1" smtClean="0">
                <a:solidFill>
                  <a:schemeClr val="accent1">
                    <a:lumMod val="50000"/>
                  </a:schemeClr>
                </a:solidFill>
                <a:latin typeface="Arial" panose="020B0604020202020204" pitchFamily="34" charset="0"/>
                <a:ea typeface="Optima" charset="0"/>
                <a:cs typeface="Arial" panose="020B0604020202020204" pitchFamily="34" charset="0"/>
              </a:rPr>
              <a:t>Coastfish</a:t>
            </a:r>
            <a:r>
              <a:rPr lang="en-GB" sz="3200" cap="small" dirty="0" smtClean="0">
                <a:solidFill>
                  <a:schemeClr val="accent1">
                    <a:lumMod val="50000"/>
                  </a:schemeClr>
                </a:solidFill>
                <a:latin typeface="Arial" panose="020B0604020202020204" pitchFamily="34" charset="0"/>
                <a:ea typeface="Optima" charset="0"/>
                <a:cs typeface="Arial" panose="020B0604020202020204" pitchFamily="34" charset="0"/>
              </a:rPr>
              <a:t> initiatives in </a:t>
            </a:r>
            <a:r>
              <a:rPr lang="en-GB" sz="3200" cap="small" dirty="0" err="1" smtClean="0">
                <a:solidFill>
                  <a:schemeClr val="accent1">
                    <a:lumMod val="50000"/>
                  </a:schemeClr>
                </a:solidFill>
                <a:latin typeface="Arial" panose="020B0604020202020204" pitchFamily="34" charset="0"/>
                <a:ea typeface="Optima" charset="0"/>
                <a:cs typeface="Arial" panose="020B0604020202020204" pitchFamily="34" charset="0"/>
              </a:rPr>
              <a:t>cbrm</a:t>
            </a:r>
            <a:r>
              <a:rPr lang="en-GB" sz="3200" cap="small" dirty="0" smtClean="0">
                <a:solidFill>
                  <a:schemeClr val="accent1">
                    <a:lumMod val="50000"/>
                  </a:schemeClr>
                </a:solidFill>
                <a:latin typeface="Arial" panose="020B0604020202020204" pitchFamily="34" charset="0"/>
                <a:ea typeface="Optima" charset="0"/>
                <a:cs typeface="Arial" panose="020B0604020202020204" pitchFamily="34" charset="0"/>
              </a:rPr>
              <a:t> sites</a:t>
            </a:r>
          </a:p>
          <a:p>
            <a:pPr marL="514350" indent="-514350">
              <a:lnSpc>
                <a:spcPct val="100000"/>
              </a:lnSpc>
              <a:spcBef>
                <a:spcPts val="0"/>
              </a:spcBef>
              <a:buFontTx/>
              <a:buNone/>
            </a:pPr>
            <a:endParaRPr lang="en-GB" sz="3200" cap="small" dirty="0" smtClean="0">
              <a:solidFill>
                <a:schemeClr val="accent1">
                  <a:lumMod val="50000"/>
                </a:schemeClr>
              </a:solidFill>
              <a:latin typeface="Arial" panose="020B0604020202020204" pitchFamily="34" charset="0"/>
              <a:ea typeface="Optima" charset="0"/>
              <a:cs typeface="Arial" panose="020B0604020202020204" pitchFamily="34" charset="0"/>
            </a:endParaRPr>
          </a:p>
          <a:p>
            <a:pPr marL="514350" indent="-514350">
              <a:lnSpc>
                <a:spcPct val="100000"/>
              </a:lnSpc>
              <a:spcBef>
                <a:spcPts val="0"/>
              </a:spcBef>
              <a:buFontTx/>
              <a:buNone/>
            </a:pPr>
            <a:r>
              <a:rPr lang="en-GB" sz="3200" cap="small" dirty="0" smtClean="0">
                <a:solidFill>
                  <a:schemeClr val="accent1">
                    <a:lumMod val="50000"/>
                  </a:schemeClr>
                </a:solidFill>
                <a:latin typeface="Arial" panose="020B0604020202020204" pitchFamily="34" charset="0"/>
                <a:ea typeface="Optima" charset="0"/>
                <a:cs typeface="Arial" panose="020B0604020202020204" pitchFamily="34" charset="0"/>
              </a:rPr>
              <a:t>5. Gazettal of management areas under the protected areas act and </a:t>
            </a:r>
            <a:r>
              <a:rPr lang="en-GB" sz="3200" cap="small" dirty="0" err="1" smtClean="0">
                <a:solidFill>
                  <a:schemeClr val="accent1">
                    <a:lumMod val="50000"/>
                  </a:schemeClr>
                </a:solidFill>
                <a:latin typeface="Arial" panose="020B0604020202020204" pitchFamily="34" charset="0"/>
                <a:ea typeface="Optima" charset="0"/>
                <a:cs typeface="Arial" panose="020B0604020202020204" pitchFamily="34" charset="0"/>
              </a:rPr>
              <a:t>fma</a:t>
            </a:r>
            <a:r>
              <a:rPr lang="en-GB" sz="3200" cap="small" dirty="0" smtClean="0">
                <a:solidFill>
                  <a:schemeClr val="accent1">
                    <a:lumMod val="50000"/>
                  </a:schemeClr>
                </a:solidFill>
                <a:latin typeface="Arial" panose="020B0604020202020204" pitchFamily="34" charset="0"/>
                <a:ea typeface="Optima" charset="0"/>
                <a:cs typeface="Arial" panose="020B0604020202020204" pitchFamily="34" charset="0"/>
              </a:rPr>
              <a:t> 2015</a:t>
            </a:r>
          </a:p>
          <a:p>
            <a:pPr marL="514350" indent="-514350">
              <a:lnSpc>
                <a:spcPct val="100000"/>
              </a:lnSpc>
              <a:spcBef>
                <a:spcPts val="0"/>
              </a:spcBef>
              <a:buFontTx/>
              <a:buNone/>
            </a:pPr>
            <a:endParaRPr lang="en-GB" sz="3200" cap="small" dirty="0" smtClean="0">
              <a:solidFill>
                <a:schemeClr val="accent1">
                  <a:lumMod val="50000"/>
                </a:schemeClr>
              </a:solidFill>
              <a:latin typeface="Arial" panose="020B0604020202020204" pitchFamily="34" charset="0"/>
              <a:ea typeface="Optima" charset="0"/>
              <a:cs typeface="Arial" panose="020B0604020202020204" pitchFamily="34" charset="0"/>
            </a:endParaRPr>
          </a:p>
          <a:p>
            <a:pPr marL="514350" indent="-514350">
              <a:lnSpc>
                <a:spcPct val="100000"/>
              </a:lnSpc>
              <a:spcBef>
                <a:spcPts val="0"/>
              </a:spcBef>
              <a:buFontTx/>
              <a:buNone/>
            </a:pPr>
            <a:r>
              <a:rPr lang="en-GB" sz="3200" cap="small" dirty="0" smtClean="0">
                <a:solidFill>
                  <a:schemeClr val="accent1">
                    <a:lumMod val="50000"/>
                  </a:schemeClr>
                </a:solidFill>
                <a:latin typeface="Arial" panose="020B0604020202020204" pitchFamily="34" charset="0"/>
                <a:ea typeface="Optima" charset="0"/>
                <a:cs typeface="Arial" panose="020B0604020202020204" pitchFamily="34" charset="0"/>
              </a:rPr>
              <a:t>6. </a:t>
            </a:r>
            <a:r>
              <a:rPr lang="en-GB" sz="3200" cap="small" dirty="0" err="1" smtClean="0">
                <a:solidFill>
                  <a:schemeClr val="accent1">
                    <a:lumMod val="50000"/>
                  </a:schemeClr>
                </a:solidFill>
                <a:latin typeface="Arial" panose="020B0604020202020204" pitchFamily="34" charset="0"/>
                <a:ea typeface="Optima" charset="0"/>
                <a:cs typeface="Arial" panose="020B0604020202020204" pitchFamily="34" charset="0"/>
              </a:rPr>
              <a:t>Bsse</a:t>
            </a:r>
            <a:r>
              <a:rPr lang="en-GB" sz="3200" cap="small" dirty="0" smtClean="0">
                <a:solidFill>
                  <a:schemeClr val="accent1">
                    <a:lumMod val="50000"/>
                  </a:schemeClr>
                </a:solidFill>
                <a:latin typeface="Arial" panose="020B0604020202020204" pitchFamily="34" charset="0"/>
                <a:ea typeface="Optima" charset="0"/>
                <a:cs typeface="Arial" panose="020B0604020202020204" pitchFamily="34" charset="0"/>
              </a:rPr>
              <a:t> seascape programme </a:t>
            </a:r>
          </a:p>
          <a:p>
            <a:pPr marL="514350" indent="-514350">
              <a:lnSpc>
                <a:spcPct val="100000"/>
              </a:lnSpc>
              <a:spcBef>
                <a:spcPts val="0"/>
              </a:spcBef>
              <a:buFontTx/>
              <a:buNone/>
            </a:pPr>
            <a:endParaRPr lang="en-GB" sz="3200" dirty="0">
              <a:solidFill>
                <a:schemeClr val="accent1">
                  <a:lumMod val="50000"/>
                </a:schemeClr>
              </a:solidFill>
              <a:latin typeface="Optima" charset="0"/>
              <a:ea typeface="Optima" charset="0"/>
              <a:cs typeface="Optima" charset="0"/>
            </a:endParaRPr>
          </a:p>
          <a:p>
            <a:pPr marL="514350" indent="-514350">
              <a:lnSpc>
                <a:spcPct val="100000"/>
              </a:lnSpc>
              <a:spcBef>
                <a:spcPts val="0"/>
              </a:spcBef>
              <a:buFontTx/>
              <a:buNone/>
            </a:pPr>
            <a:r>
              <a:rPr lang="en-GB" sz="3200" dirty="0" smtClean="0">
                <a:solidFill>
                  <a:schemeClr val="accent1">
                    <a:lumMod val="50000"/>
                  </a:schemeClr>
                </a:solidFill>
                <a:latin typeface="Arial" panose="020B0604020202020204" pitchFamily="34" charset="0"/>
                <a:ea typeface="Optima" charset="0"/>
                <a:cs typeface="Arial" panose="020B0604020202020204" pitchFamily="34" charset="0"/>
              </a:rPr>
              <a:t>7. Review and finalization of national management documents</a:t>
            </a:r>
          </a:p>
          <a:p>
            <a:pPr>
              <a:lnSpc>
                <a:spcPct val="100000"/>
              </a:lnSpc>
              <a:spcBef>
                <a:spcPts val="0"/>
              </a:spcBef>
              <a:buFontTx/>
              <a:buChar char="-"/>
            </a:pPr>
            <a:r>
              <a:rPr lang="en-GB" sz="3200" dirty="0" smtClean="0">
                <a:solidFill>
                  <a:schemeClr val="accent1">
                    <a:lumMod val="50000"/>
                  </a:schemeClr>
                </a:solidFill>
                <a:latin typeface="Arial" panose="020B0604020202020204" pitchFamily="34" charset="0"/>
                <a:ea typeface="Optima" charset="0"/>
                <a:cs typeface="Arial" panose="020B0604020202020204" pitchFamily="34" charset="0"/>
              </a:rPr>
              <a:t>Finalization of Draft Sharks </a:t>
            </a:r>
            <a:r>
              <a:rPr lang="en-GB" sz="3200" dirty="0" err="1" smtClean="0">
                <a:solidFill>
                  <a:schemeClr val="accent1">
                    <a:lumMod val="50000"/>
                  </a:schemeClr>
                </a:solidFill>
                <a:latin typeface="Arial" panose="020B0604020202020204" pitchFamily="34" charset="0"/>
                <a:ea typeface="Optima" charset="0"/>
                <a:cs typeface="Arial" panose="020B0604020202020204" pitchFamily="34" charset="0"/>
              </a:rPr>
              <a:t>NPoA</a:t>
            </a:r>
            <a:r>
              <a:rPr lang="en-GB" sz="3200" dirty="0" smtClean="0">
                <a:solidFill>
                  <a:schemeClr val="accent1">
                    <a:lumMod val="50000"/>
                  </a:schemeClr>
                </a:solidFill>
                <a:latin typeface="Arial" panose="020B0604020202020204" pitchFamily="34" charset="0"/>
                <a:ea typeface="Optima" charset="0"/>
                <a:cs typeface="Arial" panose="020B0604020202020204" pitchFamily="34" charset="0"/>
              </a:rPr>
              <a:t> with support from WWF</a:t>
            </a:r>
          </a:p>
          <a:p>
            <a:pPr>
              <a:lnSpc>
                <a:spcPct val="100000"/>
              </a:lnSpc>
              <a:spcBef>
                <a:spcPts val="0"/>
              </a:spcBef>
              <a:buFontTx/>
              <a:buChar char="-"/>
            </a:pPr>
            <a:r>
              <a:rPr lang="en-GB" sz="3200" dirty="0" smtClean="0">
                <a:solidFill>
                  <a:schemeClr val="accent1">
                    <a:lumMod val="50000"/>
                  </a:schemeClr>
                </a:solidFill>
                <a:latin typeface="Arial" panose="020B0604020202020204" pitchFamily="34" charset="0"/>
                <a:ea typeface="Optima" charset="0"/>
                <a:cs typeface="Arial" panose="020B0604020202020204" pitchFamily="34" charset="0"/>
              </a:rPr>
              <a:t>Review of Turtle Strategic Action Plan with support from SPREP</a:t>
            </a:r>
          </a:p>
          <a:p>
            <a:pPr marL="0" indent="0">
              <a:lnSpc>
                <a:spcPct val="100000"/>
              </a:lnSpc>
              <a:spcBef>
                <a:spcPts val="0"/>
              </a:spcBef>
              <a:buNone/>
            </a:pPr>
            <a:endParaRPr lang="en-GB" sz="3200" dirty="0">
              <a:solidFill>
                <a:schemeClr val="accent1">
                  <a:lumMod val="50000"/>
                </a:schemeClr>
              </a:solidFill>
              <a:latin typeface="Arial" panose="020B0604020202020204" pitchFamily="34" charset="0"/>
              <a:ea typeface="Optima" charset="0"/>
              <a:cs typeface="Arial" panose="020B0604020202020204" pitchFamily="34" charset="0"/>
            </a:endParaRPr>
          </a:p>
          <a:p>
            <a:pPr marL="0" indent="0">
              <a:lnSpc>
                <a:spcPct val="100000"/>
              </a:lnSpc>
              <a:spcBef>
                <a:spcPts val="0"/>
              </a:spcBef>
              <a:buNone/>
            </a:pPr>
            <a:r>
              <a:rPr lang="en-GB" sz="3200" dirty="0" smtClean="0">
                <a:solidFill>
                  <a:schemeClr val="accent1">
                    <a:lumMod val="50000"/>
                  </a:schemeClr>
                </a:solidFill>
                <a:latin typeface="Arial" panose="020B0604020202020204" pitchFamily="34" charset="0"/>
                <a:ea typeface="Optima" charset="0"/>
                <a:cs typeface="Arial" panose="020B0604020202020204" pitchFamily="34" charset="0"/>
              </a:rPr>
              <a:t>8. Continue implementation of the SI National Ocean Policy</a:t>
            </a:r>
          </a:p>
          <a:p>
            <a:pPr marL="0" indent="0">
              <a:lnSpc>
                <a:spcPct val="100000"/>
              </a:lnSpc>
              <a:spcBef>
                <a:spcPts val="0"/>
              </a:spcBef>
              <a:buNone/>
            </a:pPr>
            <a:r>
              <a:rPr lang="en-GB" sz="3200" dirty="0">
                <a:solidFill>
                  <a:schemeClr val="accent1">
                    <a:lumMod val="50000"/>
                  </a:schemeClr>
                </a:solidFill>
                <a:latin typeface="Arial" panose="020B0604020202020204" pitchFamily="34" charset="0"/>
                <a:ea typeface="Optima" charset="0"/>
                <a:cs typeface="Arial" panose="020B0604020202020204" pitchFamily="34" charset="0"/>
              </a:rPr>
              <a:t>	</a:t>
            </a:r>
            <a:r>
              <a:rPr lang="en-GB" sz="3200" dirty="0" smtClean="0">
                <a:solidFill>
                  <a:schemeClr val="accent1">
                    <a:lumMod val="50000"/>
                  </a:schemeClr>
                </a:solidFill>
                <a:latin typeface="Arial" panose="020B0604020202020204" pitchFamily="34" charset="0"/>
                <a:ea typeface="Optima" charset="0"/>
                <a:cs typeface="Arial" panose="020B0604020202020204" pitchFamily="34" charset="0"/>
              </a:rPr>
              <a:t>- Finalization of the Marine Spatial Plan </a:t>
            </a:r>
          </a:p>
          <a:p>
            <a:pPr marL="0" indent="0">
              <a:lnSpc>
                <a:spcPct val="100000"/>
              </a:lnSpc>
              <a:spcBef>
                <a:spcPts val="0"/>
              </a:spcBef>
              <a:buNone/>
            </a:pPr>
            <a:endParaRPr lang="en-GB" sz="3200" dirty="0" smtClean="0">
              <a:solidFill>
                <a:schemeClr val="accent1">
                  <a:lumMod val="50000"/>
                </a:schemeClr>
              </a:solidFill>
              <a:latin typeface="Optima" charset="0"/>
              <a:ea typeface="Optima" charset="0"/>
              <a:cs typeface="Optima" charset="0"/>
            </a:endParaRPr>
          </a:p>
          <a:p>
            <a:pPr marL="514350" indent="-514350">
              <a:lnSpc>
                <a:spcPct val="100000"/>
              </a:lnSpc>
              <a:spcBef>
                <a:spcPts val="0"/>
              </a:spcBef>
              <a:buFontTx/>
              <a:buNone/>
            </a:pPr>
            <a:endParaRPr lang="en-GB" sz="3200" dirty="0">
              <a:solidFill>
                <a:schemeClr val="accent1">
                  <a:lumMod val="50000"/>
                </a:schemeClr>
              </a:solidFill>
              <a:latin typeface="Optima" charset="0"/>
              <a:ea typeface="Optima" charset="0"/>
              <a:cs typeface="Optima" charset="0"/>
            </a:endParaRPr>
          </a:p>
          <a:p>
            <a:pPr marL="514350" indent="-514350">
              <a:lnSpc>
                <a:spcPct val="100000"/>
              </a:lnSpc>
              <a:spcBef>
                <a:spcPts val="0"/>
              </a:spcBef>
              <a:buFontTx/>
              <a:buNone/>
            </a:pPr>
            <a:endParaRPr lang="en-GB" sz="3200" dirty="0" smtClean="0">
              <a:solidFill>
                <a:schemeClr val="accent1">
                  <a:lumMod val="50000"/>
                </a:schemeClr>
              </a:solidFill>
              <a:latin typeface="Optima" charset="0"/>
              <a:ea typeface="Optima" charset="0"/>
              <a:cs typeface="Optima" charset="0"/>
            </a:endParaRPr>
          </a:p>
          <a:p>
            <a:pPr marL="514350" indent="-514350">
              <a:lnSpc>
                <a:spcPct val="100000"/>
              </a:lnSpc>
              <a:spcBef>
                <a:spcPts val="0"/>
              </a:spcBef>
              <a:buFontTx/>
              <a:buNone/>
            </a:pPr>
            <a:endParaRPr lang="en-GB" sz="2400" b="1" dirty="0" smtClean="0">
              <a:solidFill>
                <a:schemeClr val="accent1">
                  <a:lumMod val="50000"/>
                </a:schemeClr>
              </a:solidFill>
              <a:latin typeface="Optima" charset="0"/>
              <a:ea typeface="Optima" charset="0"/>
              <a:cs typeface="Optima" charset="0"/>
            </a:endParaRPr>
          </a:p>
        </p:txBody>
      </p:sp>
      <p:sp>
        <p:nvSpPr>
          <p:cNvPr id="6" name="Content Placeholder 2"/>
          <p:cNvSpPr txBox="1">
            <a:spLocks/>
          </p:cNvSpPr>
          <p:nvPr/>
        </p:nvSpPr>
        <p:spPr>
          <a:xfrm>
            <a:off x="589863" y="3738148"/>
            <a:ext cx="10792369" cy="32232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indent="-514350">
              <a:lnSpc>
                <a:spcPct val="100000"/>
              </a:lnSpc>
              <a:spcBef>
                <a:spcPts val="0"/>
              </a:spcBef>
              <a:buFontTx/>
              <a:buNone/>
            </a:pPr>
            <a:endParaRPr lang="en-GB" sz="2400" b="1" i="1" dirty="0" smtClean="0">
              <a:solidFill>
                <a:schemeClr val="accent1">
                  <a:lumMod val="50000"/>
                </a:schemeClr>
              </a:solidFill>
              <a:latin typeface="Optima" charset="0"/>
              <a:ea typeface="Optima" charset="0"/>
              <a:cs typeface="Optima" charset="0"/>
            </a:endParaRPr>
          </a:p>
        </p:txBody>
      </p:sp>
    </p:spTree>
    <p:extLst>
      <p:ext uri="{BB962C8B-B14F-4D97-AF65-F5344CB8AC3E}">
        <p14:creationId xmlns:p14="http://schemas.microsoft.com/office/powerpoint/2010/main" val="1501228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589863" y="332942"/>
            <a:ext cx="10928847" cy="523220"/>
          </a:xfrm>
          <a:prstGeom prst="rect">
            <a:avLst/>
          </a:prstGeom>
          <a:solidFill>
            <a:schemeClr val="accent6">
              <a:lumMod val="20000"/>
              <a:lumOff val="80000"/>
            </a:schemeClr>
          </a:solidFill>
        </p:spPr>
        <p:txBody>
          <a:bodyPr wrap="square" rtlCol="0">
            <a:spAutoFit/>
          </a:bodyPr>
          <a:lstStyle/>
          <a:p>
            <a:r>
              <a:rPr lang="en-US" sz="2800" b="1" dirty="0" smtClean="0">
                <a:solidFill>
                  <a:srgbClr val="176186"/>
                </a:solidFill>
                <a:latin typeface="Optima" charset="0"/>
                <a:ea typeface="Optima" charset="0"/>
                <a:cs typeface="Optima" charset="0"/>
              </a:rPr>
              <a:t>IV. Potential Regional Program and Support Required</a:t>
            </a:r>
            <a:endParaRPr lang="en-US" sz="2800" b="1" dirty="0">
              <a:solidFill>
                <a:srgbClr val="176186"/>
              </a:solidFill>
              <a:latin typeface="Optima" charset="0"/>
              <a:ea typeface="Optima" charset="0"/>
              <a:cs typeface="Optima" charset="0"/>
            </a:endParaRPr>
          </a:p>
        </p:txBody>
      </p:sp>
      <p:sp>
        <p:nvSpPr>
          <p:cNvPr id="6" name="Rectangle 5"/>
          <p:cNvSpPr/>
          <p:nvPr/>
        </p:nvSpPr>
        <p:spPr>
          <a:xfrm>
            <a:off x="409432" y="1144588"/>
            <a:ext cx="8925637" cy="520162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endParaRPr lang="en-AU" dirty="0" smtClean="0">
              <a:solidFill>
                <a:schemeClr val="accent5">
                  <a:lumMod val="50000"/>
                </a:schemeClr>
              </a:solidFill>
            </a:endParaRPr>
          </a:p>
          <a:p>
            <a:endParaRPr lang="en-AU" sz="2000" dirty="0" smtClean="0">
              <a:solidFill>
                <a:schemeClr val="accent5">
                  <a:lumMod val="50000"/>
                </a:schemeClr>
              </a:solidFill>
            </a:endParaRPr>
          </a:p>
          <a:p>
            <a:endParaRPr lang="en-AU" sz="2000" dirty="0">
              <a:solidFill>
                <a:schemeClr val="accent5">
                  <a:lumMod val="50000"/>
                </a:schemeClr>
              </a:solidFill>
            </a:endParaRPr>
          </a:p>
          <a:p>
            <a:endParaRPr lang="en-AU" sz="2000" dirty="0" smtClean="0">
              <a:solidFill>
                <a:schemeClr val="accent5">
                  <a:lumMod val="50000"/>
                </a:schemeClr>
              </a:solidFill>
            </a:endParaRPr>
          </a:p>
          <a:p>
            <a:r>
              <a:rPr lang="en-AU" sz="2000" dirty="0" smtClean="0">
                <a:solidFill>
                  <a:schemeClr val="accent5">
                    <a:lumMod val="50000"/>
                  </a:schemeClr>
                </a:solidFill>
              </a:rPr>
              <a:t>1. Seascape</a:t>
            </a:r>
            <a:r>
              <a:rPr lang="en-AU" sz="2000" dirty="0">
                <a:solidFill>
                  <a:schemeClr val="accent5">
                    <a:lumMod val="50000"/>
                  </a:schemeClr>
                </a:solidFill>
              </a:rPr>
              <a:t>: BSSE- Profiling</a:t>
            </a:r>
          </a:p>
          <a:p>
            <a:endParaRPr lang="en-AU" sz="2000" dirty="0">
              <a:solidFill>
                <a:schemeClr val="accent5">
                  <a:lumMod val="50000"/>
                </a:schemeClr>
              </a:solidFill>
            </a:endParaRPr>
          </a:p>
          <a:p>
            <a:r>
              <a:rPr lang="en-AU" sz="2000" dirty="0" smtClean="0">
                <a:solidFill>
                  <a:schemeClr val="accent5">
                    <a:lumMod val="50000"/>
                  </a:schemeClr>
                </a:solidFill>
              </a:rPr>
              <a:t>2. MPA</a:t>
            </a:r>
          </a:p>
          <a:p>
            <a:pPr marL="285750" indent="-285750">
              <a:buFont typeface="Arial" panose="020B0604020202020204" pitchFamily="34" charset="0"/>
              <a:buChar char="•"/>
            </a:pPr>
            <a:r>
              <a:rPr lang="en-AU" sz="2000" smtClean="0">
                <a:solidFill>
                  <a:schemeClr val="accent5">
                    <a:lumMod val="50000"/>
                  </a:schemeClr>
                </a:solidFill>
              </a:rPr>
              <a:t>CT ATLAS - Updating </a:t>
            </a:r>
            <a:r>
              <a:rPr lang="en-AU" sz="2000" dirty="0">
                <a:solidFill>
                  <a:schemeClr val="accent5">
                    <a:lumMod val="50000"/>
                  </a:schemeClr>
                </a:solidFill>
              </a:rPr>
              <a:t>of Solomon Islands </a:t>
            </a:r>
            <a:r>
              <a:rPr lang="en-AU" sz="2000" dirty="0" smtClean="0">
                <a:solidFill>
                  <a:schemeClr val="accent5">
                    <a:lumMod val="50000"/>
                  </a:schemeClr>
                </a:solidFill>
              </a:rPr>
              <a:t>Data </a:t>
            </a:r>
            <a:endParaRPr lang="en-AU" sz="2000" dirty="0">
              <a:solidFill>
                <a:schemeClr val="accent5">
                  <a:lumMod val="50000"/>
                </a:schemeClr>
              </a:solidFill>
            </a:endParaRPr>
          </a:p>
          <a:p>
            <a:endParaRPr lang="en-AU" sz="2000" dirty="0">
              <a:solidFill>
                <a:schemeClr val="accent5">
                  <a:lumMod val="50000"/>
                </a:schemeClr>
              </a:solidFill>
            </a:endParaRPr>
          </a:p>
          <a:p>
            <a:r>
              <a:rPr lang="en-AU" sz="2000" dirty="0" smtClean="0">
                <a:solidFill>
                  <a:schemeClr val="accent5">
                    <a:lumMod val="50000"/>
                  </a:schemeClr>
                </a:solidFill>
              </a:rPr>
              <a:t>2. EAFM-COASTFISH Initiative</a:t>
            </a:r>
          </a:p>
          <a:p>
            <a:endParaRPr lang="en-AU" sz="2000" dirty="0" smtClean="0">
              <a:solidFill>
                <a:schemeClr val="accent5">
                  <a:lumMod val="50000"/>
                </a:schemeClr>
              </a:solidFill>
            </a:endParaRPr>
          </a:p>
          <a:p>
            <a:r>
              <a:rPr lang="en-AU" sz="2000" dirty="0" smtClean="0">
                <a:solidFill>
                  <a:schemeClr val="accent5">
                    <a:lumMod val="50000"/>
                  </a:schemeClr>
                </a:solidFill>
              </a:rPr>
              <a:t>3. CCA-Climate </a:t>
            </a:r>
            <a:r>
              <a:rPr lang="en-AU" sz="2000" dirty="0">
                <a:solidFill>
                  <a:schemeClr val="accent5">
                    <a:lumMod val="50000"/>
                  </a:schemeClr>
                </a:solidFill>
              </a:rPr>
              <a:t>Risk Profiling of Marine and Coastal Sector linked to ongoing </a:t>
            </a:r>
            <a:r>
              <a:rPr lang="en-AU" sz="2000" dirty="0" smtClean="0">
                <a:solidFill>
                  <a:schemeClr val="accent5">
                    <a:lumMod val="50000"/>
                  </a:schemeClr>
                </a:solidFill>
              </a:rPr>
              <a:t>Integrated Vulnerability Assessment</a:t>
            </a:r>
          </a:p>
          <a:p>
            <a:endParaRPr lang="en-AU" sz="2000" dirty="0" smtClean="0">
              <a:solidFill>
                <a:schemeClr val="accent5">
                  <a:lumMod val="50000"/>
                </a:schemeClr>
              </a:solidFill>
            </a:endParaRPr>
          </a:p>
          <a:p>
            <a:r>
              <a:rPr lang="en-AU" sz="2000" dirty="0" smtClean="0">
                <a:solidFill>
                  <a:schemeClr val="accent5">
                    <a:lumMod val="50000"/>
                  </a:schemeClr>
                </a:solidFill>
              </a:rPr>
              <a:t>4. WOMEN LEADERSHIP COMPETENCY MODEL TRAINING AT NATIONAL LEVEL- Improve leadership skills, increase network  and partnership at national level</a:t>
            </a:r>
          </a:p>
          <a:p>
            <a:endParaRPr lang="en-AU" sz="2800" dirty="0" smtClean="0">
              <a:solidFill>
                <a:schemeClr val="accent5">
                  <a:lumMod val="50000"/>
                </a:schemeClr>
              </a:solidFill>
            </a:endParaRPr>
          </a:p>
          <a:p>
            <a:endParaRPr lang="en-AU" sz="2800" dirty="0" smtClean="0">
              <a:solidFill>
                <a:schemeClr val="accent5">
                  <a:lumMod val="50000"/>
                </a:schemeClr>
              </a:solidFill>
            </a:endParaRPr>
          </a:p>
          <a:p>
            <a:endParaRPr lang="en-AU" sz="2800" dirty="0">
              <a:solidFill>
                <a:schemeClr val="accent5">
                  <a:lumMod val="50000"/>
                </a:schemeClr>
              </a:solidFill>
            </a:endParaRPr>
          </a:p>
        </p:txBody>
      </p:sp>
    </p:spTree>
    <p:extLst>
      <p:ext uri="{BB962C8B-B14F-4D97-AF65-F5344CB8AC3E}">
        <p14:creationId xmlns:p14="http://schemas.microsoft.com/office/powerpoint/2010/main" val="633258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416161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p:nvSpPr>
        <p:spPr>
          <a:xfrm>
            <a:off x="712694" y="739589"/>
            <a:ext cx="9950823" cy="584775"/>
          </a:xfrm>
          <a:prstGeom prst="rect">
            <a:avLst/>
          </a:prstGeom>
          <a:noFill/>
        </p:spPr>
        <p:txBody>
          <a:bodyPr wrap="square" rtlCol="0">
            <a:spAutoFit/>
          </a:bodyPr>
          <a:lstStyle/>
          <a:p>
            <a:r>
              <a:rPr lang="en-US" sz="3200" b="1" dirty="0" smtClean="0">
                <a:solidFill>
                  <a:srgbClr val="176186"/>
                </a:solidFill>
                <a:latin typeface="Optima" charset="0"/>
                <a:ea typeface="Optima" charset="0"/>
                <a:cs typeface="Optima" charset="0"/>
              </a:rPr>
              <a:t>Outline</a:t>
            </a:r>
            <a:endParaRPr lang="en-US" sz="3200" b="1" dirty="0">
              <a:solidFill>
                <a:srgbClr val="176186"/>
              </a:solidFill>
              <a:latin typeface="Optima" charset="0"/>
              <a:ea typeface="Optima" charset="0"/>
              <a:cs typeface="Optima" charset="0"/>
            </a:endParaRPr>
          </a:p>
        </p:txBody>
      </p:sp>
      <p:sp>
        <p:nvSpPr>
          <p:cNvPr id="10" name="TextBox 9"/>
          <p:cNvSpPr txBox="1"/>
          <p:nvPr/>
        </p:nvSpPr>
        <p:spPr>
          <a:xfrm>
            <a:off x="929519" y="1324364"/>
            <a:ext cx="9950823" cy="7740581"/>
          </a:xfrm>
          <a:prstGeom prst="rect">
            <a:avLst/>
          </a:prstGeom>
          <a:noFill/>
        </p:spPr>
        <p:txBody>
          <a:bodyPr wrap="square" rtlCol="0">
            <a:spAutoFit/>
          </a:bodyPr>
          <a:lstStyle/>
          <a:p>
            <a:pPr marL="400050" indent="-400050">
              <a:buFont typeface="+mj-lt"/>
              <a:buAutoNum type="romanUcPeriod"/>
            </a:pPr>
            <a:r>
              <a:rPr lang="en-US" b="1" dirty="0" smtClean="0">
                <a:solidFill>
                  <a:srgbClr val="176186"/>
                </a:solidFill>
                <a:latin typeface="Optima" charset="0"/>
                <a:ea typeface="Optima" charset="0"/>
                <a:cs typeface="Optima" charset="0"/>
              </a:rPr>
              <a:t>Members </a:t>
            </a:r>
            <a:r>
              <a:rPr lang="en-US" b="1" dirty="0">
                <a:solidFill>
                  <a:srgbClr val="176186"/>
                </a:solidFill>
                <a:latin typeface="Optima" charset="0"/>
                <a:ea typeface="Optima" charset="0"/>
                <a:cs typeface="Optima" charset="0"/>
              </a:rPr>
              <a:t>(Agencies) of the National CTI-CFF Coordinating </a:t>
            </a:r>
            <a:r>
              <a:rPr lang="en-US" b="1" dirty="0" smtClean="0">
                <a:solidFill>
                  <a:srgbClr val="176186"/>
                </a:solidFill>
                <a:latin typeface="Optima" charset="0"/>
                <a:ea typeface="Optima" charset="0"/>
                <a:cs typeface="Optima" charset="0"/>
              </a:rPr>
              <a:t>Committees</a:t>
            </a:r>
          </a:p>
          <a:p>
            <a:pPr marL="400050" indent="-400050">
              <a:buFont typeface="+mj-lt"/>
              <a:buAutoNum type="romanUcPeriod"/>
            </a:pPr>
            <a:r>
              <a:rPr lang="en-US" b="1" dirty="0" smtClean="0">
                <a:solidFill>
                  <a:srgbClr val="176186"/>
                </a:solidFill>
                <a:latin typeface="Optima" charset="0"/>
                <a:ea typeface="Optima" charset="0"/>
                <a:cs typeface="Optima" charset="0"/>
              </a:rPr>
              <a:t> Progress/Accomplishments </a:t>
            </a:r>
            <a:r>
              <a:rPr lang="en-US" b="1" dirty="0">
                <a:solidFill>
                  <a:srgbClr val="176186"/>
                </a:solidFill>
                <a:latin typeface="Optima" charset="0"/>
                <a:ea typeface="Optima" charset="0"/>
                <a:cs typeface="Optima" charset="0"/>
              </a:rPr>
              <a:t>towards National Plan of Action </a:t>
            </a:r>
            <a:endParaRPr lang="en-US" b="1" dirty="0" smtClean="0">
              <a:solidFill>
                <a:srgbClr val="176186"/>
              </a:solidFill>
              <a:latin typeface="Optima" charset="0"/>
              <a:ea typeface="Optima" charset="0"/>
              <a:cs typeface="Optima" charset="0"/>
            </a:endParaRPr>
          </a:p>
          <a:p>
            <a:pPr marL="571500" indent="-571500">
              <a:buFont typeface="Wingdings" panose="05000000000000000000" pitchFamily="2" charset="2"/>
              <a:buChar char="§"/>
            </a:pPr>
            <a:r>
              <a:rPr lang="en-US" b="1" dirty="0" smtClean="0">
                <a:solidFill>
                  <a:srgbClr val="176186"/>
                </a:solidFill>
                <a:latin typeface="Optima" charset="0"/>
                <a:ea typeface="Optima" charset="0"/>
                <a:cs typeface="Optima" charset="0"/>
              </a:rPr>
              <a:t>Seascape</a:t>
            </a:r>
          </a:p>
          <a:p>
            <a:pPr marL="571500" indent="-571500">
              <a:buFont typeface="Wingdings" panose="05000000000000000000" pitchFamily="2" charset="2"/>
              <a:buChar char="§"/>
            </a:pPr>
            <a:r>
              <a:rPr lang="en-US" b="1" dirty="0" smtClean="0">
                <a:solidFill>
                  <a:srgbClr val="176186"/>
                </a:solidFill>
                <a:latin typeface="Optima" charset="0"/>
                <a:ea typeface="Optima" charset="0"/>
                <a:cs typeface="Optima" charset="0"/>
              </a:rPr>
              <a:t>EAFM</a:t>
            </a:r>
          </a:p>
          <a:p>
            <a:pPr marL="571500" indent="-571500">
              <a:buFont typeface="Wingdings" panose="05000000000000000000" pitchFamily="2" charset="2"/>
              <a:buChar char="§"/>
            </a:pPr>
            <a:r>
              <a:rPr lang="en-US" b="1" dirty="0" smtClean="0">
                <a:solidFill>
                  <a:srgbClr val="176186"/>
                </a:solidFill>
                <a:latin typeface="Optima" charset="0"/>
                <a:ea typeface="Optima" charset="0"/>
                <a:cs typeface="Optima" charset="0"/>
              </a:rPr>
              <a:t>MPA</a:t>
            </a:r>
          </a:p>
          <a:p>
            <a:pPr marL="571500" indent="-571500">
              <a:buFont typeface="Wingdings" panose="05000000000000000000" pitchFamily="2" charset="2"/>
              <a:buChar char="§"/>
            </a:pPr>
            <a:r>
              <a:rPr lang="en-US" b="1" dirty="0" smtClean="0">
                <a:solidFill>
                  <a:srgbClr val="176186"/>
                </a:solidFill>
                <a:latin typeface="Optima" charset="0"/>
                <a:ea typeface="Optima" charset="0"/>
                <a:cs typeface="Optima" charset="0"/>
              </a:rPr>
              <a:t>CCA</a:t>
            </a:r>
          </a:p>
          <a:p>
            <a:pPr marL="571500" indent="-571500">
              <a:buFont typeface="Wingdings" panose="05000000000000000000" pitchFamily="2" charset="2"/>
              <a:buChar char="§"/>
            </a:pPr>
            <a:r>
              <a:rPr lang="en-US" b="1" dirty="0" smtClean="0">
                <a:solidFill>
                  <a:srgbClr val="176186"/>
                </a:solidFill>
                <a:latin typeface="Optima" charset="0"/>
                <a:ea typeface="Optima" charset="0"/>
                <a:cs typeface="Optima" charset="0"/>
              </a:rPr>
              <a:t>Threaten Species</a:t>
            </a:r>
          </a:p>
          <a:p>
            <a:pPr marL="571500" indent="-571500">
              <a:buFont typeface="Wingdings" panose="05000000000000000000" pitchFamily="2" charset="2"/>
              <a:buChar char="§"/>
            </a:pPr>
            <a:endParaRPr lang="en-US" b="1" dirty="0">
              <a:solidFill>
                <a:srgbClr val="176186"/>
              </a:solidFill>
              <a:latin typeface="Optima" charset="0"/>
              <a:ea typeface="Optima" charset="0"/>
              <a:cs typeface="Optima" charset="0"/>
            </a:endParaRPr>
          </a:p>
          <a:p>
            <a:r>
              <a:rPr lang="en-US" b="1" dirty="0">
                <a:solidFill>
                  <a:srgbClr val="176186"/>
                </a:solidFill>
                <a:latin typeface="Optima" charset="0"/>
                <a:ea typeface="Optima" charset="0"/>
                <a:cs typeface="Optima" charset="0"/>
              </a:rPr>
              <a:t>III. National Roadmap </a:t>
            </a:r>
            <a:r>
              <a:rPr lang="en-US" b="1" dirty="0" smtClean="0">
                <a:solidFill>
                  <a:srgbClr val="176186"/>
                </a:solidFill>
                <a:latin typeface="Optima" charset="0"/>
                <a:ea typeface="Optima" charset="0"/>
                <a:cs typeface="Optima" charset="0"/>
              </a:rPr>
              <a:t>2020</a:t>
            </a:r>
          </a:p>
          <a:p>
            <a:r>
              <a:rPr lang="en-US" b="1" dirty="0">
                <a:solidFill>
                  <a:srgbClr val="176186"/>
                </a:solidFill>
                <a:latin typeface="Optima" charset="0"/>
                <a:ea typeface="Optima" charset="0"/>
                <a:cs typeface="Optima" charset="0"/>
              </a:rPr>
              <a:t>III. Challenges/Constraints Affecting Implementation of </a:t>
            </a:r>
            <a:r>
              <a:rPr lang="en-US" b="1" dirty="0" smtClean="0">
                <a:solidFill>
                  <a:srgbClr val="176186"/>
                </a:solidFill>
                <a:latin typeface="Optima" charset="0"/>
                <a:ea typeface="Optima" charset="0"/>
                <a:cs typeface="Optima" charset="0"/>
              </a:rPr>
              <a:t>Activities</a:t>
            </a:r>
            <a:endParaRPr lang="en-US" b="1" dirty="0">
              <a:solidFill>
                <a:srgbClr val="176186"/>
              </a:solidFill>
              <a:latin typeface="Optima" charset="0"/>
              <a:ea typeface="Optima" charset="0"/>
              <a:cs typeface="Optima" charset="0"/>
            </a:endParaRPr>
          </a:p>
          <a:p>
            <a:r>
              <a:rPr lang="en-US" b="1" dirty="0">
                <a:solidFill>
                  <a:srgbClr val="176186"/>
                </a:solidFill>
                <a:latin typeface="Optima" charset="0"/>
                <a:ea typeface="Optima" charset="0"/>
                <a:cs typeface="Optima" charset="0"/>
              </a:rPr>
              <a:t>IV. Potential Regional Program and Support </a:t>
            </a:r>
            <a:r>
              <a:rPr lang="en-US" b="1" dirty="0" smtClean="0">
                <a:solidFill>
                  <a:srgbClr val="176186"/>
                </a:solidFill>
                <a:latin typeface="Optima" charset="0"/>
                <a:ea typeface="Optima" charset="0"/>
                <a:cs typeface="Optima" charset="0"/>
              </a:rPr>
              <a:t>Required</a:t>
            </a:r>
          </a:p>
          <a:p>
            <a:endParaRPr lang="en-US" b="1" dirty="0" smtClean="0">
              <a:solidFill>
                <a:srgbClr val="176186"/>
              </a:solidFill>
              <a:latin typeface="Optima" charset="0"/>
              <a:ea typeface="Optima" charset="0"/>
              <a:cs typeface="Optima" charset="0"/>
            </a:endParaRPr>
          </a:p>
          <a:p>
            <a:endParaRPr lang="en-US" b="1" dirty="0">
              <a:solidFill>
                <a:srgbClr val="176186"/>
              </a:solidFill>
              <a:latin typeface="Optima" charset="0"/>
              <a:ea typeface="Optima" charset="0"/>
              <a:cs typeface="Optima" charset="0"/>
            </a:endParaRPr>
          </a:p>
          <a:p>
            <a:endParaRPr lang="en-US" b="1" dirty="0">
              <a:solidFill>
                <a:srgbClr val="176186"/>
              </a:solidFill>
              <a:latin typeface="Optima" charset="0"/>
              <a:ea typeface="Optima" charset="0"/>
              <a:cs typeface="Optima" charset="0"/>
            </a:endParaRPr>
          </a:p>
          <a:p>
            <a:endParaRPr lang="en-US" b="1" dirty="0" smtClean="0">
              <a:solidFill>
                <a:srgbClr val="176186"/>
              </a:solidFill>
              <a:latin typeface="Optima" charset="0"/>
              <a:ea typeface="Optima" charset="0"/>
              <a:cs typeface="Optima" charset="0"/>
            </a:endParaRPr>
          </a:p>
          <a:p>
            <a:endParaRPr lang="en-US" b="1" dirty="0">
              <a:solidFill>
                <a:srgbClr val="176186"/>
              </a:solidFill>
              <a:latin typeface="Optima" charset="0"/>
              <a:ea typeface="Optima" charset="0"/>
              <a:cs typeface="Optima" charset="0"/>
            </a:endParaRPr>
          </a:p>
          <a:p>
            <a:endParaRPr lang="en-US" b="1" dirty="0" smtClean="0">
              <a:solidFill>
                <a:srgbClr val="176186"/>
              </a:solidFill>
              <a:latin typeface="Optima" charset="0"/>
              <a:ea typeface="Optima" charset="0"/>
              <a:cs typeface="Optima" charset="0"/>
            </a:endParaRPr>
          </a:p>
          <a:p>
            <a:endParaRPr lang="en-US" b="1" dirty="0" smtClean="0">
              <a:solidFill>
                <a:srgbClr val="176186"/>
              </a:solidFill>
              <a:latin typeface="Optima" charset="0"/>
              <a:ea typeface="Optima" charset="0"/>
              <a:cs typeface="Optima" charset="0"/>
            </a:endParaRPr>
          </a:p>
          <a:p>
            <a:pPr marL="571500" indent="-571500">
              <a:buFont typeface="Wingdings" panose="05000000000000000000" pitchFamily="2" charset="2"/>
              <a:buChar char="§"/>
            </a:pPr>
            <a:endParaRPr lang="en-US" sz="4400" b="1" dirty="0" smtClean="0">
              <a:solidFill>
                <a:srgbClr val="176186"/>
              </a:solidFill>
              <a:latin typeface="Optima" charset="0"/>
              <a:ea typeface="Optima" charset="0"/>
              <a:cs typeface="Optima" charset="0"/>
            </a:endParaRPr>
          </a:p>
          <a:p>
            <a:pPr marL="571500" indent="-571500">
              <a:buFont typeface="Wingdings" panose="05000000000000000000" pitchFamily="2" charset="2"/>
              <a:buChar char="§"/>
            </a:pPr>
            <a:endParaRPr lang="en-US" sz="4400" b="1" dirty="0" smtClean="0">
              <a:solidFill>
                <a:srgbClr val="176186"/>
              </a:solidFill>
              <a:latin typeface="Optima" charset="0"/>
              <a:ea typeface="Optima" charset="0"/>
              <a:cs typeface="Optima" charset="0"/>
            </a:endParaRPr>
          </a:p>
          <a:p>
            <a:pPr marL="571500" indent="-571500">
              <a:buFont typeface="Wingdings" panose="05000000000000000000" pitchFamily="2" charset="2"/>
              <a:buChar char="§"/>
            </a:pPr>
            <a:endParaRPr lang="en-US" sz="4400" b="1" dirty="0" smtClean="0">
              <a:solidFill>
                <a:srgbClr val="176186"/>
              </a:solidFill>
              <a:latin typeface="Optima" charset="0"/>
              <a:ea typeface="Optima" charset="0"/>
              <a:cs typeface="Optima" charset="0"/>
            </a:endParaRPr>
          </a:p>
          <a:p>
            <a:pPr marL="571500" indent="-571500">
              <a:buFont typeface="Wingdings" panose="05000000000000000000" pitchFamily="2" charset="2"/>
              <a:buChar char="§"/>
            </a:pPr>
            <a:endParaRPr lang="en-US" sz="4100" dirty="0" smtClean="0">
              <a:latin typeface="Optima" charset="0"/>
              <a:ea typeface="Optima" charset="0"/>
              <a:cs typeface="Optima" charset="0"/>
            </a:endParaRPr>
          </a:p>
        </p:txBody>
      </p:sp>
    </p:spTree>
    <p:extLst>
      <p:ext uri="{BB962C8B-B14F-4D97-AF65-F5344CB8AC3E}">
        <p14:creationId xmlns:p14="http://schemas.microsoft.com/office/powerpoint/2010/main" val="1937477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584215" cy="7078621"/>
          </a:xfrm>
          <a:prstGeom prst="rect">
            <a:avLst/>
          </a:prstGeom>
        </p:spPr>
      </p:pic>
      <p:sp>
        <p:nvSpPr>
          <p:cNvPr id="3" name="TextBox 2"/>
          <p:cNvSpPr txBox="1"/>
          <p:nvPr/>
        </p:nvSpPr>
        <p:spPr>
          <a:xfrm>
            <a:off x="605816" y="288327"/>
            <a:ext cx="9950823" cy="461665"/>
          </a:xfrm>
          <a:prstGeom prst="rect">
            <a:avLst/>
          </a:prstGeom>
          <a:noFill/>
        </p:spPr>
        <p:txBody>
          <a:bodyPr wrap="square" rtlCol="0">
            <a:spAutoFit/>
          </a:bodyPr>
          <a:lstStyle/>
          <a:p>
            <a:r>
              <a:rPr lang="en-US" sz="2400" b="1" dirty="0" smtClean="0">
                <a:solidFill>
                  <a:srgbClr val="176186"/>
                </a:solidFill>
                <a:latin typeface="Optima" charset="0"/>
                <a:ea typeface="Optima" charset="0"/>
                <a:cs typeface="Optima" charset="0"/>
              </a:rPr>
              <a:t>I. Members (Agencies) of the National CTI-CFF Coordinating Committees</a:t>
            </a:r>
            <a:endParaRPr lang="en-US" sz="2400" b="1" dirty="0">
              <a:solidFill>
                <a:srgbClr val="176186"/>
              </a:solidFill>
              <a:latin typeface="Optima" charset="0"/>
              <a:ea typeface="Optima" charset="0"/>
              <a:cs typeface="Optima"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297923703"/>
              </p:ext>
            </p:extLst>
          </p:nvPr>
        </p:nvGraphicFramePr>
        <p:xfrm>
          <a:off x="0" y="1074245"/>
          <a:ext cx="12584213" cy="6043682"/>
        </p:xfrm>
        <a:graphic>
          <a:graphicData uri="http://schemas.openxmlformats.org/drawingml/2006/table">
            <a:tbl>
              <a:tblPr firstRow="1" firstCol="1" bandRow="1">
                <a:tableStyleId>{D7AC3CCA-C797-4891-BE02-D94E43425B78}</a:tableStyleId>
              </a:tblPr>
              <a:tblGrid>
                <a:gridCol w="3898036"/>
                <a:gridCol w="8686177"/>
              </a:tblGrid>
              <a:tr h="0">
                <a:tc>
                  <a:txBody>
                    <a:bodyPr/>
                    <a:lstStyle/>
                    <a:p>
                      <a:pPr marL="0" marR="0" algn="l">
                        <a:lnSpc>
                          <a:spcPct val="150000"/>
                        </a:lnSpc>
                        <a:spcBef>
                          <a:spcPts val="0"/>
                        </a:spcBef>
                        <a:spcAft>
                          <a:spcPts val="0"/>
                        </a:spcAft>
                      </a:pPr>
                      <a:r>
                        <a:rPr lang="en-US" sz="1600" b="1" dirty="0">
                          <a:effectLst/>
                        </a:rPr>
                        <a:t>CTI-CFF TWGs</a:t>
                      </a:r>
                      <a:endParaRPr lang="en-US" sz="1600" b="1" dirty="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53942" marR="53942" marT="0" marB="0">
                    <a:solidFill>
                      <a:schemeClr val="accent4">
                        <a:lumMod val="60000"/>
                        <a:lumOff val="40000"/>
                      </a:schemeClr>
                    </a:solidFill>
                  </a:tcPr>
                </a:tc>
                <a:tc>
                  <a:txBody>
                    <a:bodyPr/>
                    <a:lstStyle/>
                    <a:p>
                      <a:pPr marL="0" marR="0" algn="ctr">
                        <a:lnSpc>
                          <a:spcPct val="150000"/>
                        </a:lnSpc>
                        <a:spcBef>
                          <a:spcPts val="0"/>
                        </a:spcBef>
                        <a:spcAft>
                          <a:spcPts val="0"/>
                        </a:spcAft>
                      </a:pPr>
                      <a:r>
                        <a:rPr lang="en-US" sz="1600" b="1" dirty="0">
                          <a:effectLst/>
                        </a:rPr>
                        <a:t>Leads</a:t>
                      </a:r>
                      <a:endParaRPr lang="en-US" sz="1600" b="1" dirty="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53942" marR="53942" marT="0" marB="0">
                    <a:solidFill>
                      <a:schemeClr val="accent4">
                        <a:lumMod val="60000"/>
                        <a:lumOff val="40000"/>
                      </a:schemeClr>
                    </a:solidFill>
                  </a:tcPr>
                </a:tc>
              </a:tr>
              <a:tr h="712461">
                <a:tc>
                  <a:txBody>
                    <a:bodyPr/>
                    <a:lstStyle/>
                    <a:p>
                      <a:pPr marL="285750" marR="0" indent="-285750" algn="just">
                        <a:lnSpc>
                          <a:spcPct val="150000"/>
                        </a:lnSpc>
                        <a:spcBef>
                          <a:spcPts val="0"/>
                        </a:spcBef>
                        <a:spcAft>
                          <a:spcPts val="0"/>
                        </a:spcAft>
                        <a:buFont typeface="Arial" panose="020B0604020202020204" pitchFamily="34" charset="0"/>
                        <a:buChar char="•"/>
                      </a:pPr>
                      <a:r>
                        <a:rPr lang="en-US" sz="1600" dirty="0" smtClean="0">
                          <a:effectLst/>
                        </a:rPr>
                        <a:t>Goal 1 - Seascapes </a:t>
                      </a:r>
                      <a:endParaRPr lang="en-US" sz="1600" dirty="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53942" marR="53942" marT="0" marB="0">
                    <a:solidFill>
                      <a:schemeClr val="accent5">
                        <a:lumMod val="40000"/>
                        <a:lumOff val="60000"/>
                      </a:schemeClr>
                    </a:solidFill>
                  </a:tcPr>
                </a:tc>
                <a:tc>
                  <a:txBody>
                    <a:bodyPr/>
                    <a:lstStyle/>
                    <a:p>
                      <a:pPr marL="0" marR="0">
                        <a:lnSpc>
                          <a:spcPct val="150000"/>
                        </a:lnSpc>
                        <a:spcBef>
                          <a:spcPts val="0"/>
                        </a:spcBef>
                        <a:spcAft>
                          <a:spcPts val="0"/>
                        </a:spcAft>
                      </a:pPr>
                      <a:r>
                        <a:rPr lang="en-US" sz="1500" dirty="0">
                          <a:effectLst/>
                        </a:rPr>
                        <a:t>MECDM (Environment &amp; Conservation Division</a:t>
                      </a:r>
                      <a:r>
                        <a:rPr lang="en-US" sz="1500" dirty="0" smtClean="0">
                          <a:effectLst/>
                        </a:rPr>
                        <a:t>), </a:t>
                      </a:r>
                      <a:r>
                        <a:rPr lang="en-US" sz="1500" dirty="0">
                          <a:effectLst/>
                        </a:rPr>
                        <a:t>MFMR </a:t>
                      </a:r>
                      <a:r>
                        <a:rPr lang="en-US" sz="1500" dirty="0" smtClean="0">
                          <a:effectLst/>
                        </a:rPr>
                        <a:t>(Inshore Fisheries and Policy/Projects Divisions) and MFAET</a:t>
                      </a:r>
                      <a:r>
                        <a:rPr lang="en-US" sz="1500" baseline="0" dirty="0" smtClean="0">
                          <a:effectLst/>
                        </a:rPr>
                        <a:t> – Ocean and Climate Change Desk</a:t>
                      </a:r>
                      <a:endParaRPr lang="en-US" sz="1500" dirty="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53942" marR="53942" marT="0" marB="0">
                    <a:solidFill>
                      <a:schemeClr val="accent5">
                        <a:lumMod val="40000"/>
                        <a:lumOff val="60000"/>
                      </a:schemeClr>
                    </a:solidFill>
                  </a:tcPr>
                </a:tc>
              </a:tr>
              <a:tr h="379979">
                <a:tc>
                  <a:txBody>
                    <a:bodyPr/>
                    <a:lstStyle/>
                    <a:p>
                      <a:pPr marL="285750" marR="0" indent="-285750" algn="just">
                        <a:lnSpc>
                          <a:spcPct val="150000"/>
                        </a:lnSpc>
                        <a:spcBef>
                          <a:spcPts val="0"/>
                        </a:spcBef>
                        <a:spcAft>
                          <a:spcPts val="0"/>
                        </a:spcAft>
                        <a:buFont typeface="Arial" panose="020B0604020202020204" pitchFamily="34" charset="0"/>
                        <a:buChar char="•"/>
                      </a:pPr>
                      <a:r>
                        <a:rPr lang="en-US" sz="1600" dirty="0" smtClean="0">
                          <a:effectLst/>
                        </a:rPr>
                        <a:t>Goal 2 - EAFM</a:t>
                      </a:r>
                      <a:endParaRPr lang="en-US" sz="1600" dirty="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53942" marR="53942" marT="0" marB="0">
                    <a:solidFill>
                      <a:schemeClr val="accent5">
                        <a:lumMod val="40000"/>
                        <a:lumOff val="60000"/>
                      </a:schemeClr>
                    </a:solidFill>
                  </a:tcPr>
                </a:tc>
                <a:tc>
                  <a:txBody>
                    <a:bodyPr/>
                    <a:lstStyle/>
                    <a:p>
                      <a:pPr marL="0" marR="0">
                        <a:lnSpc>
                          <a:spcPct val="150000"/>
                        </a:lnSpc>
                        <a:spcBef>
                          <a:spcPts val="0"/>
                        </a:spcBef>
                        <a:spcAft>
                          <a:spcPts val="0"/>
                        </a:spcAft>
                      </a:pPr>
                      <a:r>
                        <a:rPr lang="en-US" sz="1500" dirty="0">
                          <a:effectLst/>
                        </a:rPr>
                        <a:t>MFMR (Inshore Fisheries and Policy/Projects Divisions)</a:t>
                      </a:r>
                      <a:endParaRPr lang="en-US" sz="1500" dirty="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53942" marR="53942" marT="0" marB="0">
                    <a:solidFill>
                      <a:schemeClr val="accent5">
                        <a:lumMod val="40000"/>
                        <a:lumOff val="60000"/>
                      </a:schemeClr>
                    </a:solidFill>
                  </a:tcPr>
                </a:tc>
              </a:tr>
              <a:tr h="388557">
                <a:tc>
                  <a:txBody>
                    <a:bodyPr/>
                    <a:lstStyle/>
                    <a:p>
                      <a:pPr marL="285750" marR="0" indent="-285750" algn="just">
                        <a:lnSpc>
                          <a:spcPct val="150000"/>
                        </a:lnSpc>
                        <a:spcBef>
                          <a:spcPts val="0"/>
                        </a:spcBef>
                        <a:spcAft>
                          <a:spcPts val="0"/>
                        </a:spcAft>
                        <a:buFont typeface="Arial" panose="020B0604020202020204" pitchFamily="34" charset="0"/>
                        <a:buChar char="•"/>
                      </a:pPr>
                      <a:r>
                        <a:rPr lang="en-US" sz="1600" dirty="0" smtClean="0">
                          <a:effectLst/>
                        </a:rPr>
                        <a:t>Goal 3 - Marine </a:t>
                      </a:r>
                      <a:r>
                        <a:rPr lang="en-US" sz="1600" dirty="0">
                          <a:effectLst/>
                        </a:rPr>
                        <a:t>Protected Areas</a:t>
                      </a:r>
                      <a:endParaRPr lang="en-US" sz="1600" dirty="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53942" marR="53942" marT="0" marB="0">
                    <a:solidFill>
                      <a:schemeClr val="accent5">
                        <a:lumMod val="40000"/>
                        <a:lumOff val="60000"/>
                      </a:schemeClr>
                    </a:solidFill>
                  </a:tcPr>
                </a:tc>
                <a:tc>
                  <a:txBody>
                    <a:bodyPr/>
                    <a:lstStyle/>
                    <a:p>
                      <a:pPr marL="0" marR="0">
                        <a:lnSpc>
                          <a:spcPct val="150000"/>
                        </a:lnSpc>
                        <a:spcBef>
                          <a:spcPts val="0"/>
                        </a:spcBef>
                        <a:spcAft>
                          <a:spcPts val="0"/>
                        </a:spcAft>
                      </a:pPr>
                      <a:r>
                        <a:rPr lang="en-US" sz="1500" dirty="0">
                          <a:effectLst/>
                        </a:rPr>
                        <a:t>MECDM (Environment and Conservation Division) and MFMR (Inshore Fisheries)</a:t>
                      </a:r>
                      <a:endParaRPr lang="en-US" sz="1500" dirty="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53942" marR="53942" marT="0" marB="0">
                    <a:solidFill>
                      <a:schemeClr val="accent5">
                        <a:lumMod val="40000"/>
                        <a:lumOff val="60000"/>
                      </a:schemeClr>
                    </a:solidFill>
                  </a:tcPr>
                </a:tc>
              </a:tr>
              <a:tr h="759958">
                <a:tc>
                  <a:txBody>
                    <a:bodyPr/>
                    <a:lstStyle/>
                    <a:p>
                      <a:pPr marL="285750" marR="0" indent="-285750">
                        <a:lnSpc>
                          <a:spcPct val="150000"/>
                        </a:lnSpc>
                        <a:spcBef>
                          <a:spcPts val="0"/>
                        </a:spcBef>
                        <a:spcAft>
                          <a:spcPts val="0"/>
                        </a:spcAft>
                        <a:buFont typeface="Arial" panose="020B0604020202020204" pitchFamily="34" charset="0"/>
                        <a:buChar char="•"/>
                      </a:pPr>
                      <a:r>
                        <a:rPr lang="en-US" sz="1600" dirty="0" smtClean="0">
                          <a:effectLst/>
                        </a:rPr>
                        <a:t>Goal 4 - Climate </a:t>
                      </a:r>
                      <a:r>
                        <a:rPr lang="en-US" sz="1600" dirty="0">
                          <a:effectLst/>
                        </a:rPr>
                        <a:t>Change Adaptation</a:t>
                      </a:r>
                      <a:endParaRPr lang="en-US" sz="1600" dirty="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53942" marR="53942" marT="0" marB="0">
                    <a:solidFill>
                      <a:schemeClr val="accent5">
                        <a:lumMod val="40000"/>
                        <a:lumOff val="60000"/>
                      </a:schemeClr>
                    </a:solidFill>
                  </a:tcPr>
                </a:tc>
                <a:tc>
                  <a:txBody>
                    <a:bodyPr/>
                    <a:lstStyle/>
                    <a:p>
                      <a:pPr marL="0" marR="0">
                        <a:lnSpc>
                          <a:spcPct val="150000"/>
                        </a:lnSpc>
                        <a:spcBef>
                          <a:spcPts val="0"/>
                        </a:spcBef>
                        <a:spcAft>
                          <a:spcPts val="0"/>
                        </a:spcAft>
                      </a:pPr>
                      <a:r>
                        <a:rPr lang="en-US" sz="1500" dirty="0">
                          <a:effectLst/>
                        </a:rPr>
                        <a:t>MECDM (Environment &amp; Conservation Division, Policy Monitoring Unit and Climate Change Division</a:t>
                      </a:r>
                      <a:r>
                        <a:rPr lang="en-US" sz="1500" dirty="0" smtClean="0">
                          <a:effectLst/>
                        </a:rPr>
                        <a:t>)</a:t>
                      </a:r>
                    </a:p>
                    <a:p>
                      <a:pPr marL="0" marR="0">
                        <a:lnSpc>
                          <a:spcPct val="150000"/>
                        </a:lnSpc>
                        <a:spcBef>
                          <a:spcPts val="0"/>
                        </a:spcBef>
                        <a:spcAft>
                          <a:spcPts val="0"/>
                        </a:spcAft>
                      </a:pPr>
                      <a:r>
                        <a:rPr kumimoji="0" lang="en-US" sz="1500" b="0" i="0" u="none" strike="noStrike" kern="1200" cap="none" spc="0" normalizeH="0" baseline="0" noProof="0" dirty="0" smtClean="0">
                          <a:ln>
                            <a:noFill/>
                          </a:ln>
                          <a:solidFill>
                            <a:prstClr val="black"/>
                          </a:solidFill>
                          <a:effectLst/>
                          <a:uLnTx/>
                          <a:uFillTx/>
                          <a:latin typeface="+mn-lt"/>
                          <a:ea typeface="+mn-ea"/>
                          <a:cs typeface="+mn-cs"/>
                        </a:rPr>
                        <a:t>MFAET – Ocean and Climate Change Desk</a:t>
                      </a:r>
                      <a:endParaRPr lang="en-US" sz="1500" dirty="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53942" marR="53942" marT="0" marB="0">
                    <a:solidFill>
                      <a:schemeClr val="accent5">
                        <a:lumMod val="40000"/>
                        <a:lumOff val="60000"/>
                      </a:schemeClr>
                    </a:solidFill>
                  </a:tcPr>
                </a:tc>
              </a:tr>
              <a:tr h="388557">
                <a:tc>
                  <a:txBody>
                    <a:bodyPr/>
                    <a:lstStyle/>
                    <a:p>
                      <a:pPr marL="285750" marR="0" indent="-285750" algn="just">
                        <a:lnSpc>
                          <a:spcPct val="150000"/>
                        </a:lnSpc>
                        <a:spcBef>
                          <a:spcPts val="0"/>
                        </a:spcBef>
                        <a:spcAft>
                          <a:spcPts val="0"/>
                        </a:spcAft>
                        <a:buFont typeface="Arial" panose="020B0604020202020204" pitchFamily="34" charset="0"/>
                        <a:buChar char="•"/>
                      </a:pPr>
                      <a:r>
                        <a:rPr lang="en-US" sz="1600" dirty="0" smtClean="0">
                          <a:effectLst/>
                        </a:rPr>
                        <a:t>Goal 5 - Threatened </a:t>
                      </a:r>
                      <a:r>
                        <a:rPr lang="en-US" sz="1600" dirty="0">
                          <a:effectLst/>
                        </a:rPr>
                        <a:t>Species</a:t>
                      </a:r>
                      <a:endParaRPr lang="en-US" sz="1600" dirty="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53942" marR="53942" marT="0" marB="0">
                    <a:solidFill>
                      <a:schemeClr val="accent5">
                        <a:lumMod val="40000"/>
                        <a:lumOff val="60000"/>
                      </a:schemeClr>
                    </a:solidFill>
                  </a:tcPr>
                </a:tc>
                <a:tc>
                  <a:txBody>
                    <a:bodyPr/>
                    <a:lstStyle/>
                    <a:p>
                      <a:pPr marL="0" marR="0">
                        <a:lnSpc>
                          <a:spcPct val="150000"/>
                        </a:lnSpc>
                        <a:spcBef>
                          <a:spcPts val="0"/>
                        </a:spcBef>
                        <a:spcAft>
                          <a:spcPts val="0"/>
                        </a:spcAft>
                      </a:pPr>
                      <a:r>
                        <a:rPr lang="en-US" sz="1500" dirty="0">
                          <a:effectLst/>
                        </a:rPr>
                        <a:t>MFMR (Inshore Fisheries) </a:t>
                      </a:r>
                      <a:r>
                        <a:rPr lang="en-US" sz="1500" dirty="0" smtClean="0">
                          <a:effectLst/>
                        </a:rPr>
                        <a:t>and </a:t>
                      </a:r>
                      <a:r>
                        <a:rPr lang="en-US" sz="1500" dirty="0">
                          <a:effectLst/>
                        </a:rPr>
                        <a:t>MECDM (Environment &amp; Conservation Division)</a:t>
                      </a:r>
                      <a:endParaRPr lang="en-US" sz="1500" dirty="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53942" marR="53942" marT="0" marB="0">
                    <a:solidFill>
                      <a:schemeClr val="accent5">
                        <a:lumMod val="40000"/>
                        <a:lumOff val="60000"/>
                      </a:schemeClr>
                    </a:solidFill>
                  </a:tcPr>
                </a:tc>
              </a:tr>
              <a:tr h="379979">
                <a:tc gridSpan="2">
                  <a:txBody>
                    <a:bodyPr/>
                    <a:lstStyle/>
                    <a:p>
                      <a:pPr marL="0" marR="0" algn="l">
                        <a:lnSpc>
                          <a:spcPct val="150000"/>
                        </a:lnSpc>
                        <a:spcBef>
                          <a:spcPts val="0"/>
                        </a:spcBef>
                        <a:spcAft>
                          <a:spcPts val="0"/>
                        </a:spcAft>
                      </a:pPr>
                      <a:r>
                        <a:rPr lang="en-US" sz="1600" dirty="0">
                          <a:effectLst/>
                        </a:rPr>
                        <a:t>Governance Working groups</a:t>
                      </a:r>
                      <a:endParaRPr lang="en-US" sz="1600" dirty="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53942" marR="53942" marT="0" marB="0">
                    <a:solidFill>
                      <a:schemeClr val="accent4">
                        <a:lumMod val="60000"/>
                        <a:lumOff val="40000"/>
                      </a:schemeClr>
                    </a:solidFill>
                  </a:tcPr>
                </a:tc>
                <a:tc hMerge="1">
                  <a:txBody>
                    <a:bodyPr/>
                    <a:lstStyle/>
                    <a:p>
                      <a:endParaRPr lang="en-US"/>
                    </a:p>
                  </a:txBody>
                  <a:tcPr/>
                </a:tc>
              </a:tr>
              <a:tr h="388557">
                <a:tc>
                  <a:txBody>
                    <a:bodyPr/>
                    <a:lstStyle/>
                    <a:p>
                      <a:pPr marL="285750" marR="0" indent="-285750" algn="just">
                        <a:lnSpc>
                          <a:spcPct val="150000"/>
                        </a:lnSpc>
                        <a:spcBef>
                          <a:spcPts val="0"/>
                        </a:spcBef>
                        <a:spcAft>
                          <a:spcPts val="0"/>
                        </a:spcAft>
                        <a:buFont typeface="Arial" panose="020B0604020202020204" pitchFamily="34" charset="0"/>
                        <a:buChar char="•"/>
                      </a:pPr>
                      <a:r>
                        <a:rPr lang="en-US" sz="1600" dirty="0">
                          <a:effectLst/>
                        </a:rPr>
                        <a:t>FRWG</a:t>
                      </a:r>
                      <a:endParaRPr lang="en-US" sz="1600" dirty="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53942" marR="53942" marT="0" marB="0">
                    <a:solidFill>
                      <a:schemeClr val="accent5">
                        <a:lumMod val="40000"/>
                        <a:lumOff val="60000"/>
                      </a:schemeClr>
                    </a:solidFill>
                  </a:tcPr>
                </a:tc>
                <a:tc>
                  <a:txBody>
                    <a:bodyPr/>
                    <a:lstStyle/>
                    <a:p>
                      <a:pPr marL="0" marR="0">
                        <a:lnSpc>
                          <a:spcPct val="150000"/>
                        </a:lnSpc>
                        <a:spcBef>
                          <a:spcPts val="0"/>
                        </a:spcBef>
                        <a:spcAft>
                          <a:spcPts val="0"/>
                        </a:spcAft>
                      </a:pPr>
                      <a:r>
                        <a:rPr lang="en-US" sz="1400" dirty="0" smtClean="0">
                          <a:effectLst/>
                        </a:rPr>
                        <a:t>MFMR, MECDM </a:t>
                      </a:r>
                      <a:r>
                        <a:rPr lang="en-US" sz="1400" dirty="0">
                          <a:effectLst/>
                        </a:rPr>
                        <a:t>and Ministry of Development Planning </a:t>
                      </a:r>
                      <a:r>
                        <a:rPr lang="en-US" sz="1400" dirty="0" smtClean="0">
                          <a:effectLst/>
                        </a:rPr>
                        <a:t>and </a:t>
                      </a:r>
                      <a:r>
                        <a:rPr lang="en-US" sz="1400" dirty="0">
                          <a:effectLst/>
                        </a:rPr>
                        <a:t>Aid Coordination</a:t>
                      </a:r>
                      <a:endParaRPr lang="en-US" sz="1400" dirty="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53942" marR="53942" marT="0" marB="0">
                    <a:solidFill>
                      <a:schemeClr val="accent5">
                        <a:lumMod val="40000"/>
                        <a:lumOff val="60000"/>
                      </a:schemeClr>
                    </a:solidFill>
                  </a:tcPr>
                </a:tc>
              </a:tr>
              <a:tr h="379979">
                <a:tc>
                  <a:txBody>
                    <a:bodyPr/>
                    <a:lstStyle/>
                    <a:p>
                      <a:pPr marL="285750" marR="0" indent="-285750" algn="just">
                        <a:lnSpc>
                          <a:spcPct val="150000"/>
                        </a:lnSpc>
                        <a:spcBef>
                          <a:spcPts val="0"/>
                        </a:spcBef>
                        <a:spcAft>
                          <a:spcPts val="0"/>
                        </a:spcAft>
                        <a:buFont typeface="Arial" panose="020B0604020202020204" pitchFamily="34" charset="0"/>
                        <a:buChar char="•"/>
                      </a:pPr>
                      <a:r>
                        <a:rPr lang="en-US" sz="1600" dirty="0" smtClean="0">
                          <a:effectLst/>
                        </a:rPr>
                        <a:t>CMWG and MEWG</a:t>
                      </a:r>
                      <a:endParaRPr lang="en-US" sz="1600" dirty="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53942" marR="53942" marT="0" marB="0">
                    <a:solidFill>
                      <a:schemeClr val="accent5">
                        <a:lumMod val="40000"/>
                        <a:lumOff val="60000"/>
                      </a:schemeClr>
                    </a:solidFill>
                  </a:tcPr>
                </a:tc>
                <a:tc>
                  <a:txBody>
                    <a:bodyPr/>
                    <a:lstStyle/>
                    <a:p>
                      <a:pPr marL="0" marR="0">
                        <a:lnSpc>
                          <a:spcPct val="150000"/>
                        </a:lnSpc>
                        <a:spcBef>
                          <a:spcPts val="0"/>
                        </a:spcBef>
                        <a:spcAft>
                          <a:spcPts val="0"/>
                        </a:spcAft>
                      </a:pPr>
                      <a:r>
                        <a:rPr lang="en-US" sz="1400" dirty="0">
                          <a:effectLst/>
                        </a:rPr>
                        <a:t>MECDM and MFMR </a:t>
                      </a:r>
                      <a:endParaRPr lang="en-US" sz="1400" dirty="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53942" marR="53942" marT="0" marB="0">
                    <a:solidFill>
                      <a:schemeClr val="accent5">
                        <a:lumMod val="40000"/>
                        <a:lumOff val="60000"/>
                      </a:schemeClr>
                    </a:solidFill>
                  </a:tcPr>
                </a:tc>
              </a:tr>
              <a:tr h="379979">
                <a:tc gridSpan="2">
                  <a:txBody>
                    <a:bodyPr/>
                    <a:lstStyle/>
                    <a:p>
                      <a:pPr marL="0" marR="0" algn="l">
                        <a:lnSpc>
                          <a:spcPct val="150000"/>
                        </a:lnSpc>
                        <a:spcBef>
                          <a:spcPts val="0"/>
                        </a:spcBef>
                        <a:spcAft>
                          <a:spcPts val="0"/>
                        </a:spcAft>
                      </a:pPr>
                      <a:r>
                        <a:rPr lang="en-US" sz="1600" dirty="0">
                          <a:effectLst/>
                        </a:rPr>
                        <a:t>Cross-cutting groups</a:t>
                      </a:r>
                      <a:endParaRPr lang="en-US" sz="1600" dirty="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53942" marR="53942" marT="0" marB="0">
                    <a:solidFill>
                      <a:schemeClr val="accent4">
                        <a:lumMod val="60000"/>
                        <a:lumOff val="40000"/>
                      </a:schemeClr>
                    </a:solidFill>
                  </a:tcPr>
                </a:tc>
                <a:tc hMerge="1">
                  <a:txBody>
                    <a:bodyPr/>
                    <a:lstStyle/>
                    <a:p>
                      <a:endParaRPr lang="en-US"/>
                    </a:p>
                  </a:txBody>
                  <a:tcPr/>
                </a:tc>
              </a:tr>
              <a:tr h="379979">
                <a:tc>
                  <a:txBody>
                    <a:bodyPr/>
                    <a:lstStyle/>
                    <a:p>
                      <a:pPr marL="285750" marR="0" indent="-285750" algn="just">
                        <a:lnSpc>
                          <a:spcPct val="150000"/>
                        </a:lnSpc>
                        <a:spcBef>
                          <a:spcPts val="0"/>
                        </a:spcBef>
                        <a:spcAft>
                          <a:spcPts val="0"/>
                        </a:spcAft>
                        <a:buFont typeface="Arial" panose="020B0604020202020204" pitchFamily="34" charset="0"/>
                        <a:buChar char="•"/>
                      </a:pPr>
                      <a:r>
                        <a:rPr lang="en-US" sz="1600" dirty="0">
                          <a:effectLst/>
                        </a:rPr>
                        <a:t>University </a:t>
                      </a:r>
                      <a:r>
                        <a:rPr lang="en-US" sz="1600" dirty="0" smtClean="0">
                          <a:effectLst/>
                        </a:rPr>
                        <a:t>Partnership/SAG</a:t>
                      </a:r>
                      <a:endParaRPr lang="en-US" sz="1600" dirty="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53942" marR="53942" marT="0" marB="0">
                    <a:solidFill>
                      <a:schemeClr val="accent1">
                        <a:lumMod val="40000"/>
                        <a:lumOff val="60000"/>
                      </a:schemeClr>
                    </a:solidFill>
                  </a:tcPr>
                </a:tc>
                <a:tc>
                  <a:txBody>
                    <a:bodyPr/>
                    <a:lstStyle/>
                    <a:p>
                      <a:pPr marL="0" marR="0" algn="just">
                        <a:lnSpc>
                          <a:spcPct val="150000"/>
                        </a:lnSpc>
                        <a:spcBef>
                          <a:spcPts val="0"/>
                        </a:spcBef>
                        <a:spcAft>
                          <a:spcPts val="0"/>
                        </a:spcAft>
                      </a:pPr>
                      <a:r>
                        <a:rPr lang="en-US" sz="1400" dirty="0" smtClean="0">
                          <a:effectLst/>
                        </a:rPr>
                        <a:t>Solomo</a:t>
                      </a:r>
                      <a:r>
                        <a:rPr lang="en-US" sz="1400" baseline="0" dirty="0" smtClean="0">
                          <a:effectLst/>
                        </a:rPr>
                        <a:t>n Islands National University</a:t>
                      </a:r>
                      <a:r>
                        <a:rPr lang="en-US" sz="1400" dirty="0" smtClean="0">
                          <a:effectLst/>
                        </a:rPr>
                        <a:t> </a:t>
                      </a:r>
                      <a:r>
                        <a:rPr lang="en-US" sz="1400" dirty="0">
                          <a:effectLst/>
                        </a:rPr>
                        <a:t>supported by </a:t>
                      </a:r>
                      <a:r>
                        <a:rPr lang="en-US" sz="1400" dirty="0" smtClean="0">
                          <a:effectLst/>
                        </a:rPr>
                        <a:t>MECDM</a:t>
                      </a:r>
                      <a:r>
                        <a:rPr lang="en-US" sz="1400" baseline="0" dirty="0" smtClean="0">
                          <a:effectLst/>
                        </a:rPr>
                        <a:t> and </a:t>
                      </a:r>
                      <a:r>
                        <a:rPr lang="en-US" sz="1400" dirty="0" smtClean="0">
                          <a:effectLst/>
                        </a:rPr>
                        <a:t>MFMR </a:t>
                      </a:r>
                      <a:endParaRPr lang="en-US" sz="1400" dirty="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53942" marR="53942" marT="0" marB="0">
                    <a:solidFill>
                      <a:schemeClr val="accent1">
                        <a:lumMod val="40000"/>
                        <a:lumOff val="60000"/>
                      </a:schemeClr>
                    </a:solidFill>
                  </a:tcPr>
                </a:tc>
              </a:tr>
              <a:tr h="379979">
                <a:tc>
                  <a:txBody>
                    <a:bodyPr/>
                    <a:lstStyle/>
                    <a:p>
                      <a:pPr marL="285750" marR="0" indent="-285750">
                        <a:lnSpc>
                          <a:spcPct val="150000"/>
                        </a:lnSpc>
                        <a:spcBef>
                          <a:spcPts val="0"/>
                        </a:spcBef>
                        <a:spcAft>
                          <a:spcPts val="0"/>
                        </a:spcAft>
                        <a:buFont typeface="Arial" panose="020B0604020202020204" pitchFamily="34" charset="0"/>
                        <a:buChar char="•"/>
                      </a:pPr>
                      <a:r>
                        <a:rPr lang="en-US" sz="1600" dirty="0">
                          <a:effectLst/>
                        </a:rPr>
                        <a:t>Local Governments Network</a:t>
                      </a:r>
                      <a:endParaRPr lang="en-US" sz="1600" dirty="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53942" marR="53942" marT="0" marB="0">
                    <a:solidFill>
                      <a:schemeClr val="accent1">
                        <a:lumMod val="40000"/>
                        <a:lumOff val="60000"/>
                      </a:schemeClr>
                    </a:solidFill>
                  </a:tcPr>
                </a:tc>
                <a:tc>
                  <a:txBody>
                    <a:bodyPr/>
                    <a:lstStyle/>
                    <a:p>
                      <a:pPr marL="0" marR="0" algn="just">
                        <a:lnSpc>
                          <a:spcPct val="150000"/>
                        </a:lnSpc>
                        <a:spcBef>
                          <a:spcPts val="0"/>
                        </a:spcBef>
                        <a:spcAft>
                          <a:spcPts val="0"/>
                        </a:spcAft>
                      </a:pPr>
                      <a:r>
                        <a:rPr lang="en-US" sz="1400" dirty="0">
                          <a:effectLst/>
                        </a:rPr>
                        <a:t>MECDM/MFMR supported by </a:t>
                      </a:r>
                      <a:r>
                        <a:rPr lang="en-US" sz="1400" dirty="0" smtClean="0">
                          <a:effectLst/>
                        </a:rPr>
                        <a:t>Ministry</a:t>
                      </a:r>
                      <a:r>
                        <a:rPr lang="en-US" sz="1400" baseline="0" dirty="0" smtClean="0">
                          <a:effectLst/>
                        </a:rPr>
                        <a:t> of Provincial Government and Institutional Strengthening</a:t>
                      </a:r>
                      <a:endParaRPr lang="en-US" sz="1400" dirty="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53942" marR="53942" marT="0" marB="0">
                    <a:solidFill>
                      <a:schemeClr val="accent1">
                        <a:lumMod val="40000"/>
                        <a:lumOff val="60000"/>
                      </a:schemeClr>
                    </a:solidFill>
                  </a:tcPr>
                </a:tc>
              </a:tr>
              <a:tr h="379979">
                <a:tc>
                  <a:txBody>
                    <a:bodyPr/>
                    <a:lstStyle/>
                    <a:p>
                      <a:pPr marL="285750" marR="0" indent="-285750" algn="just">
                        <a:lnSpc>
                          <a:spcPct val="150000"/>
                        </a:lnSpc>
                        <a:spcBef>
                          <a:spcPts val="0"/>
                        </a:spcBef>
                        <a:spcAft>
                          <a:spcPts val="0"/>
                        </a:spcAft>
                        <a:buFont typeface="Arial" panose="020B0604020202020204" pitchFamily="34" charset="0"/>
                        <a:buChar char="•"/>
                      </a:pPr>
                      <a:r>
                        <a:rPr lang="en-US" sz="1600">
                          <a:effectLst/>
                        </a:rPr>
                        <a:t>Regional Business Forum</a:t>
                      </a:r>
                      <a:endParaRPr lang="en-US" sz="160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53942" marR="53942" marT="0" marB="0">
                    <a:solidFill>
                      <a:schemeClr val="accent1">
                        <a:lumMod val="40000"/>
                        <a:lumOff val="60000"/>
                      </a:schemeClr>
                    </a:solidFill>
                  </a:tcPr>
                </a:tc>
                <a:tc>
                  <a:txBody>
                    <a:bodyPr/>
                    <a:lstStyle/>
                    <a:p>
                      <a:pPr marL="0" marR="0" algn="just">
                        <a:lnSpc>
                          <a:spcPct val="150000"/>
                        </a:lnSpc>
                        <a:spcBef>
                          <a:spcPts val="0"/>
                        </a:spcBef>
                        <a:spcAft>
                          <a:spcPts val="0"/>
                        </a:spcAft>
                      </a:pPr>
                      <a:r>
                        <a:rPr lang="en-US" sz="1400" dirty="0">
                          <a:effectLst/>
                        </a:rPr>
                        <a:t>MFMR, MECDM supported by Ministry of Culture and Tourism</a:t>
                      </a:r>
                      <a:endParaRPr lang="en-US" sz="1400" dirty="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53942" marR="53942" marT="0" marB="0">
                    <a:solidFill>
                      <a:schemeClr val="accent1">
                        <a:lumMod val="40000"/>
                        <a:lumOff val="60000"/>
                      </a:schemeClr>
                    </a:solidFill>
                  </a:tcPr>
                </a:tc>
              </a:tr>
              <a:tr h="379979">
                <a:tc>
                  <a:txBody>
                    <a:bodyPr/>
                    <a:lstStyle/>
                    <a:p>
                      <a:pPr marL="285750" marR="0" indent="-285750" algn="just">
                        <a:lnSpc>
                          <a:spcPct val="150000"/>
                        </a:lnSpc>
                        <a:spcBef>
                          <a:spcPts val="0"/>
                        </a:spcBef>
                        <a:spcAft>
                          <a:spcPts val="0"/>
                        </a:spcAft>
                        <a:buFont typeface="Arial" panose="020B0604020202020204" pitchFamily="34" charset="0"/>
                        <a:buChar char="•"/>
                      </a:pPr>
                      <a:r>
                        <a:rPr lang="en-US" sz="1600" dirty="0">
                          <a:effectLst/>
                        </a:rPr>
                        <a:t>Women Leaders </a:t>
                      </a:r>
                      <a:r>
                        <a:rPr lang="en-US" sz="1600" dirty="0" smtClean="0">
                          <a:effectLst/>
                        </a:rPr>
                        <a:t>Forum Network</a:t>
                      </a:r>
                      <a:endParaRPr lang="en-US" sz="1600" dirty="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53942" marR="53942" marT="0" marB="0">
                    <a:solidFill>
                      <a:schemeClr val="accent1">
                        <a:lumMod val="40000"/>
                        <a:lumOff val="60000"/>
                      </a:schemeClr>
                    </a:solidFill>
                  </a:tcPr>
                </a:tc>
                <a:tc>
                  <a:txBody>
                    <a:bodyPr/>
                    <a:lstStyle/>
                    <a:p>
                      <a:pPr marL="0" marR="0" algn="just">
                        <a:lnSpc>
                          <a:spcPct val="150000"/>
                        </a:lnSpc>
                        <a:spcBef>
                          <a:spcPts val="0"/>
                        </a:spcBef>
                        <a:spcAft>
                          <a:spcPts val="0"/>
                        </a:spcAft>
                      </a:pPr>
                      <a:r>
                        <a:rPr lang="en-US" sz="1400" dirty="0">
                          <a:effectLst/>
                        </a:rPr>
                        <a:t>MECDM, MFMR supported by Ministry of </a:t>
                      </a:r>
                      <a:r>
                        <a:rPr lang="en-US" sz="1400" dirty="0" smtClean="0">
                          <a:effectLst/>
                        </a:rPr>
                        <a:t>Women, </a:t>
                      </a:r>
                      <a:r>
                        <a:rPr lang="en-US" sz="1400" baseline="0" dirty="0" smtClean="0">
                          <a:effectLst/>
                        </a:rPr>
                        <a:t>Youth, Children and Family Affairs</a:t>
                      </a:r>
                      <a:endParaRPr lang="en-US" sz="1400" dirty="0">
                        <a:effectLst/>
                        <a:latin typeface="Franklin Gothic Book" panose="020B0503020102020204" pitchFamily="34" charset="0"/>
                        <a:ea typeface="Times New Roman" panose="02020603050405020304" pitchFamily="18" charset="0"/>
                        <a:cs typeface="Times New Roman" panose="02020603050405020304" pitchFamily="18" charset="0"/>
                      </a:endParaRPr>
                    </a:p>
                  </a:txBody>
                  <a:tcPr marL="53942" marR="53942" marT="0" marB="0">
                    <a:solidFill>
                      <a:schemeClr val="accent1">
                        <a:lumMod val="40000"/>
                        <a:lumOff val="60000"/>
                      </a:schemeClr>
                    </a:solidFill>
                  </a:tcPr>
                </a:tc>
              </a:tr>
            </a:tbl>
          </a:graphicData>
        </a:graphic>
      </p:graphicFrame>
    </p:spTree>
    <p:extLst>
      <p:ext uri="{BB962C8B-B14F-4D97-AF65-F5344CB8AC3E}">
        <p14:creationId xmlns:p14="http://schemas.microsoft.com/office/powerpoint/2010/main" val="11171426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061" y="0"/>
            <a:ext cx="13547868" cy="7620676"/>
          </a:xfrm>
          <a:prstGeom prst="rect">
            <a:avLst/>
          </a:prstGeom>
        </p:spPr>
      </p:pic>
      <p:sp>
        <p:nvSpPr>
          <p:cNvPr id="3" name="Content Placeholder 2"/>
          <p:cNvSpPr>
            <a:spLocks noGrp="1"/>
          </p:cNvSpPr>
          <p:nvPr>
            <p:ph idx="1"/>
          </p:nvPr>
        </p:nvSpPr>
        <p:spPr>
          <a:xfrm>
            <a:off x="-1316373" y="840289"/>
            <a:ext cx="10515600" cy="596940"/>
          </a:xfrm>
        </p:spPr>
        <p:txBody>
          <a:bodyPr/>
          <a:lstStyle/>
          <a:p>
            <a:pPr marL="514350" marR="0" lvl="0" indent="-514350" algn="ctr" defTabSz="914400" eaLnBrk="1" fontAlgn="auto" latinLnBrk="0" hangingPunct="1">
              <a:lnSpc>
                <a:spcPct val="100000"/>
              </a:lnSpc>
              <a:spcBef>
                <a:spcPts val="0"/>
              </a:spcBef>
              <a:spcAft>
                <a:spcPts val="0"/>
              </a:spcAft>
              <a:buClrTx/>
              <a:buSzTx/>
              <a:buFontTx/>
              <a:buNone/>
              <a:tabLst/>
              <a:defRPr/>
            </a:pPr>
            <a:r>
              <a:rPr lang="en-GB" b="1" u="sng" dirty="0" smtClean="0">
                <a:solidFill>
                  <a:schemeClr val="accent6">
                    <a:lumMod val="75000"/>
                  </a:schemeClr>
                </a:solidFill>
              </a:rPr>
              <a:t>SEASCAPES</a:t>
            </a:r>
          </a:p>
        </p:txBody>
      </p:sp>
      <p:sp>
        <p:nvSpPr>
          <p:cNvPr id="4" name="TextBox 3"/>
          <p:cNvSpPr txBox="1"/>
          <p:nvPr/>
        </p:nvSpPr>
        <p:spPr>
          <a:xfrm>
            <a:off x="605816" y="288327"/>
            <a:ext cx="10871951" cy="523220"/>
          </a:xfrm>
          <a:prstGeom prst="rect">
            <a:avLst/>
          </a:prstGeom>
          <a:solidFill>
            <a:schemeClr val="accent6">
              <a:lumMod val="20000"/>
              <a:lumOff val="80000"/>
            </a:schemeClr>
          </a:solidFill>
        </p:spPr>
        <p:txBody>
          <a:bodyPr wrap="square" rtlCol="0">
            <a:spAutoFit/>
          </a:bodyPr>
          <a:lstStyle/>
          <a:p>
            <a:r>
              <a:rPr lang="en-US" sz="2800" b="1" dirty="0" smtClean="0">
                <a:solidFill>
                  <a:srgbClr val="176186"/>
                </a:solidFill>
                <a:latin typeface="Optima" charset="0"/>
                <a:ea typeface="Optima" charset="0"/>
                <a:cs typeface="Optima" charset="0"/>
              </a:rPr>
              <a:t>II. Progress towards National Plan of Action</a:t>
            </a:r>
            <a:endParaRPr lang="en-US" sz="2800" b="1" dirty="0">
              <a:solidFill>
                <a:srgbClr val="176186"/>
              </a:solidFill>
              <a:latin typeface="Optima" charset="0"/>
              <a:ea typeface="Optima" charset="0"/>
              <a:cs typeface="Optima" charset="0"/>
            </a:endParaRPr>
          </a:p>
        </p:txBody>
      </p:sp>
      <p:sp>
        <p:nvSpPr>
          <p:cNvPr id="5" name="Content Placeholder 2"/>
          <p:cNvSpPr txBox="1">
            <a:spLocks/>
          </p:cNvSpPr>
          <p:nvPr/>
        </p:nvSpPr>
        <p:spPr>
          <a:xfrm>
            <a:off x="-430306" y="1736101"/>
            <a:ext cx="12340365" cy="12491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indent="-514350">
              <a:lnSpc>
                <a:spcPct val="100000"/>
              </a:lnSpc>
              <a:spcBef>
                <a:spcPts val="0"/>
              </a:spcBef>
              <a:buFontTx/>
              <a:buAutoNum type="arabicPeriod"/>
            </a:pPr>
            <a:endParaRPr lang="en-GB" sz="2400" b="1" dirty="0" smtClean="0">
              <a:solidFill>
                <a:schemeClr val="accent1">
                  <a:lumMod val="50000"/>
                </a:schemeClr>
              </a:solidFill>
              <a:latin typeface="Optima" charset="0"/>
              <a:ea typeface="Optima" charset="0"/>
              <a:cs typeface="Optima" charset="0"/>
            </a:endParaRPr>
          </a:p>
          <a:p>
            <a:pPr marL="514350" indent="-514350">
              <a:lnSpc>
                <a:spcPct val="100000"/>
              </a:lnSpc>
              <a:spcBef>
                <a:spcPts val="0"/>
              </a:spcBef>
              <a:buFontTx/>
              <a:buNone/>
            </a:pPr>
            <a:endParaRPr lang="en-GB" sz="2400" b="1" dirty="0" smtClean="0">
              <a:solidFill>
                <a:schemeClr val="accent1">
                  <a:lumMod val="50000"/>
                </a:schemeClr>
              </a:solidFill>
              <a:latin typeface="Optima" charset="0"/>
              <a:ea typeface="Optima" charset="0"/>
              <a:cs typeface="Optima" charset="0"/>
            </a:endParaRPr>
          </a:p>
          <a:p>
            <a:pPr marL="514350" indent="-514350">
              <a:lnSpc>
                <a:spcPct val="100000"/>
              </a:lnSpc>
              <a:spcBef>
                <a:spcPts val="0"/>
              </a:spcBef>
              <a:buFontTx/>
              <a:buNone/>
            </a:pPr>
            <a:endParaRPr lang="en-GB" sz="2400" b="1" dirty="0" smtClean="0">
              <a:solidFill>
                <a:schemeClr val="accent1">
                  <a:lumMod val="50000"/>
                </a:schemeClr>
              </a:solidFill>
              <a:latin typeface="Optima" charset="0"/>
              <a:ea typeface="Optima" charset="0"/>
              <a:cs typeface="Optima" charset="0"/>
            </a:endParaRPr>
          </a:p>
        </p:txBody>
      </p:sp>
      <p:sp>
        <p:nvSpPr>
          <p:cNvPr id="8" name="Content Placeholder 2"/>
          <p:cNvSpPr txBox="1">
            <a:spLocks/>
          </p:cNvSpPr>
          <p:nvPr/>
        </p:nvSpPr>
        <p:spPr>
          <a:xfrm>
            <a:off x="-220242" y="2715905"/>
            <a:ext cx="9516641" cy="457752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indent="-514350" algn="ctr">
              <a:lnSpc>
                <a:spcPct val="100000"/>
              </a:lnSpc>
              <a:spcBef>
                <a:spcPts val="0"/>
              </a:spcBef>
              <a:buFontTx/>
              <a:buNone/>
            </a:pPr>
            <a:r>
              <a:rPr lang="en-GB" sz="2400" b="1" u="sng" dirty="0" smtClean="0">
                <a:solidFill>
                  <a:schemeClr val="accent1">
                    <a:lumMod val="50000"/>
                  </a:schemeClr>
                </a:solidFill>
                <a:latin typeface="Optima" charset="0"/>
                <a:ea typeface="Optima" charset="0"/>
                <a:cs typeface="Optima" charset="0"/>
              </a:rPr>
              <a:t>Activities related to CTI-CFF Goals</a:t>
            </a:r>
          </a:p>
          <a:p>
            <a:pPr marL="514350" indent="-514350" algn="ctr">
              <a:lnSpc>
                <a:spcPct val="100000"/>
              </a:lnSpc>
              <a:spcBef>
                <a:spcPts val="0"/>
              </a:spcBef>
              <a:buFontTx/>
              <a:buNone/>
            </a:pPr>
            <a:r>
              <a:rPr lang="en-GB" sz="2400" b="1" dirty="0" smtClean="0">
                <a:solidFill>
                  <a:schemeClr val="accent1">
                    <a:lumMod val="50000"/>
                  </a:schemeClr>
                </a:solidFill>
                <a:latin typeface="Optima" charset="0"/>
                <a:ea typeface="Optima" charset="0"/>
                <a:cs typeface="Optima" charset="0"/>
              </a:rPr>
              <a:t> </a:t>
            </a:r>
            <a:endParaRPr lang="en-GB" sz="1600" b="1" i="1" dirty="0" smtClean="0">
              <a:solidFill>
                <a:schemeClr val="accent1">
                  <a:lumMod val="50000"/>
                </a:schemeClr>
              </a:solidFill>
              <a:latin typeface="Optima" charset="0"/>
              <a:ea typeface="Optima" charset="0"/>
              <a:cs typeface="Optima" charset="0"/>
            </a:endParaRPr>
          </a:p>
          <a:p>
            <a:pPr marL="514350" indent="-514350" algn="ctr">
              <a:lnSpc>
                <a:spcPct val="100000"/>
              </a:lnSpc>
              <a:spcBef>
                <a:spcPts val="0"/>
              </a:spcBef>
              <a:buFontTx/>
              <a:buNone/>
            </a:pPr>
            <a:endParaRPr lang="en-GB" sz="1600" b="1" i="1" dirty="0">
              <a:solidFill>
                <a:schemeClr val="accent1">
                  <a:lumMod val="50000"/>
                </a:schemeClr>
              </a:solidFill>
              <a:latin typeface="Optima" charset="0"/>
              <a:ea typeface="Optima" charset="0"/>
              <a:cs typeface="Optima" charset="0"/>
            </a:endParaRPr>
          </a:p>
          <a:p>
            <a:pPr marL="514350" indent="-514350">
              <a:lnSpc>
                <a:spcPct val="100000"/>
              </a:lnSpc>
              <a:spcBef>
                <a:spcPts val="0"/>
              </a:spcBef>
              <a:buFontTx/>
              <a:buNone/>
            </a:pPr>
            <a:r>
              <a:rPr lang="en-GB" sz="2400" b="1" dirty="0" smtClean="0">
                <a:solidFill>
                  <a:schemeClr val="accent1">
                    <a:lumMod val="50000"/>
                  </a:schemeClr>
                </a:solidFill>
                <a:latin typeface="Optima" charset="0"/>
                <a:ea typeface="Optima" charset="0"/>
                <a:cs typeface="Optima" charset="0"/>
              </a:rPr>
              <a:t>1. </a:t>
            </a:r>
            <a:r>
              <a:rPr lang="en-US" sz="2400" b="1" dirty="0" smtClean="0">
                <a:solidFill>
                  <a:schemeClr val="accent1">
                    <a:lumMod val="50000"/>
                  </a:schemeClr>
                </a:solidFill>
                <a:latin typeface="Optima" charset="0"/>
                <a:ea typeface="Optima" charset="0"/>
                <a:cs typeface="Optima" charset="0"/>
              </a:rPr>
              <a:t>Marine Spatial Planning </a:t>
            </a:r>
            <a:r>
              <a:rPr lang="en-US" sz="2400" b="1" dirty="0" smtClean="0">
                <a:solidFill>
                  <a:schemeClr val="accent1">
                    <a:lumMod val="50000"/>
                  </a:schemeClr>
                </a:solidFill>
                <a:latin typeface="Optima" charset="0"/>
                <a:ea typeface="Optima" charset="0"/>
                <a:cs typeface="Optima" charset="0"/>
              </a:rPr>
              <a:t>with the target of having a MSP</a:t>
            </a:r>
            <a:r>
              <a:rPr lang="en-US" sz="2400" b="1" dirty="0" smtClean="0">
                <a:solidFill>
                  <a:schemeClr val="accent1">
                    <a:lumMod val="50000"/>
                  </a:schemeClr>
                </a:solidFill>
                <a:latin typeface="Optima" charset="0"/>
                <a:ea typeface="Optima" charset="0"/>
                <a:cs typeface="Optima" charset="0"/>
              </a:rPr>
              <a:t>: Proper planning of ocean space to maximize the economical, ecological and </a:t>
            </a:r>
            <a:r>
              <a:rPr lang="en-US" sz="2400" b="1" dirty="0" smtClean="0">
                <a:solidFill>
                  <a:schemeClr val="accent1">
                    <a:lumMod val="50000"/>
                  </a:schemeClr>
                </a:solidFill>
                <a:latin typeface="Optima" charset="0"/>
                <a:ea typeface="Optima" charset="0"/>
                <a:cs typeface="Optima" charset="0"/>
              </a:rPr>
              <a:t>social objectives of users with the ocean space</a:t>
            </a:r>
            <a:r>
              <a:rPr lang="en-US" sz="2400" b="1" dirty="0" smtClean="0">
                <a:solidFill>
                  <a:schemeClr val="accent1">
                    <a:lumMod val="50000"/>
                  </a:schemeClr>
                </a:solidFill>
                <a:latin typeface="Optima" charset="0"/>
                <a:ea typeface="Optima" charset="0"/>
                <a:cs typeface="Optima" charset="0"/>
              </a:rPr>
              <a:t>. </a:t>
            </a:r>
            <a:endParaRPr lang="en-GB" sz="2400" b="1" dirty="0" smtClean="0">
              <a:solidFill>
                <a:schemeClr val="accent1">
                  <a:lumMod val="50000"/>
                </a:schemeClr>
              </a:solidFill>
              <a:latin typeface="Optima" charset="0"/>
              <a:ea typeface="Optima" charset="0"/>
              <a:cs typeface="Optima" charset="0"/>
            </a:endParaRPr>
          </a:p>
          <a:p>
            <a:pPr marL="514350" indent="-514350">
              <a:lnSpc>
                <a:spcPct val="100000"/>
              </a:lnSpc>
              <a:spcBef>
                <a:spcPts val="0"/>
              </a:spcBef>
              <a:buFontTx/>
              <a:buNone/>
            </a:pPr>
            <a:endParaRPr lang="en-GB" sz="2400" b="1" dirty="0" smtClean="0">
              <a:solidFill>
                <a:schemeClr val="accent1">
                  <a:lumMod val="50000"/>
                </a:schemeClr>
              </a:solidFill>
              <a:latin typeface="Optima" charset="0"/>
              <a:ea typeface="Optima" charset="0"/>
              <a:cs typeface="Optima" charset="0"/>
            </a:endParaRPr>
          </a:p>
          <a:p>
            <a:pPr marL="514350" indent="-514350">
              <a:lnSpc>
                <a:spcPct val="100000"/>
              </a:lnSpc>
              <a:spcBef>
                <a:spcPts val="0"/>
              </a:spcBef>
              <a:buFontTx/>
              <a:buNone/>
            </a:pPr>
            <a:r>
              <a:rPr lang="en-GB" sz="2400" b="1" dirty="0" smtClean="0">
                <a:solidFill>
                  <a:schemeClr val="accent1">
                    <a:lumMod val="50000"/>
                  </a:schemeClr>
                </a:solidFill>
                <a:latin typeface="Optima" charset="0"/>
                <a:ea typeface="Optima" charset="0"/>
                <a:cs typeface="Optima" charset="0"/>
              </a:rPr>
              <a:t>2.</a:t>
            </a:r>
            <a:r>
              <a:rPr lang="en-US" sz="2400" b="1" dirty="0" smtClean="0">
                <a:solidFill>
                  <a:schemeClr val="accent1">
                    <a:lumMod val="50000"/>
                  </a:schemeClr>
                </a:solidFill>
                <a:latin typeface="Optima" charset="0"/>
                <a:ea typeface="Optima" charset="0"/>
                <a:cs typeface="Optima" charset="0"/>
              </a:rPr>
              <a:t> </a:t>
            </a:r>
            <a:r>
              <a:rPr lang="en-US" sz="2400" b="1" dirty="0" err="1" smtClean="0">
                <a:solidFill>
                  <a:schemeClr val="accent1">
                    <a:lumMod val="50000"/>
                  </a:schemeClr>
                </a:solidFill>
                <a:latin typeface="Optima" charset="0"/>
                <a:ea typeface="Optima" charset="0"/>
                <a:cs typeface="Optima" charset="0"/>
              </a:rPr>
              <a:t>Kavachi</a:t>
            </a:r>
            <a:r>
              <a:rPr lang="en-US" sz="2400" b="1" dirty="0" smtClean="0">
                <a:solidFill>
                  <a:schemeClr val="accent1">
                    <a:lumMod val="50000"/>
                  </a:schemeClr>
                </a:solidFill>
                <a:latin typeface="Optima" charset="0"/>
                <a:ea typeface="Optima" charset="0"/>
                <a:cs typeface="Optima" charset="0"/>
              </a:rPr>
              <a:t> Managed area – Consultation (WCS</a:t>
            </a:r>
            <a:r>
              <a:rPr lang="en-US" sz="2400" b="1" dirty="0" smtClean="0">
                <a:solidFill>
                  <a:schemeClr val="accent1">
                    <a:lumMod val="50000"/>
                  </a:schemeClr>
                </a:solidFill>
                <a:latin typeface="Optima" charset="0"/>
                <a:ea typeface="Optima" charset="0"/>
                <a:cs typeface="Optima" charset="0"/>
              </a:rPr>
              <a:t>)</a:t>
            </a:r>
            <a:endParaRPr lang="en-US" sz="2400" b="1" dirty="0" smtClean="0">
              <a:solidFill>
                <a:schemeClr val="accent1">
                  <a:lumMod val="50000"/>
                </a:schemeClr>
              </a:solidFill>
              <a:latin typeface="Optima" charset="0"/>
              <a:ea typeface="Optima" charset="0"/>
              <a:cs typeface="Optima" charset="0"/>
            </a:endParaRPr>
          </a:p>
          <a:p>
            <a:pPr marL="514350" indent="-514350">
              <a:lnSpc>
                <a:spcPct val="100000"/>
              </a:lnSpc>
              <a:spcBef>
                <a:spcPts val="0"/>
              </a:spcBef>
              <a:buFontTx/>
              <a:buNone/>
            </a:pPr>
            <a:endParaRPr lang="en-US" sz="2400" b="1" dirty="0" smtClean="0">
              <a:solidFill>
                <a:schemeClr val="accent1">
                  <a:lumMod val="50000"/>
                </a:schemeClr>
              </a:solidFill>
              <a:latin typeface="Optima" charset="0"/>
              <a:ea typeface="Optima" charset="0"/>
              <a:cs typeface="Optima" charset="0"/>
            </a:endParaRPr>
          </a:p>
          <a:p>
            <a:pPr marL="514350" indent="-514350">
              <a:lnSpc>
                <a:spcPct val="100000"/>
              </a:lnSpc>
              <a:spcBef>
                <a:spcPts val="0"/>
              </a:spcBef>
              <a:buNone/>
            </a:pPr>
            <a:r>
              <a:rPr lang="en-US" sz="2400" b="1" dirty="0">
                <a:solidFill>
                  <a:schemeClr val="accent1">
                    <a:lumMod val="50000"/>
                  </a:schemeClr>
                </a:solidFill>
                <a:latin typeface="Optima" charset="0"/>
                <a:ea typeface="Optima" charset="0"/>
                <a:cs typeface="Optima" charset="0"/>
              </a:rPr>
              <a:t>3</a:t>
            </a:r>
            <a:r>
              <a:rPr lang="en-US" sz="2400" b="1" dirty="0" smtClean="0">
                <a:solidFill>
                  <a:schemeClr val="accent1">
                    <a:lumMod val="50000"/>
                  </a:schemeClr>
                </a:solidFill>
                <a:latin typeface="Optima" charset="0"/>
                <a:ea typeface="Optima" charset="0"/>
                <a:cs typeface="Optima" charset="0"/>
              </a:rPr>
              <a:t>. </a:t>
            </a:r>
            <a:r>
              <a:rPr lang="en-US" sz="2400" b="1" dirty="0" smtClean="0">
                <a:solidFill>
                  <a:schemeClr val="accent1">
                    <a:lumMod val="50000"/>
                  </a:schemeClr>
                </a:solidFill>
                <a:latin typeface="Optima" charset="0"/>
                <a:ea typeface="Optima" charset="0"/>
                <a:cs typeface="Optima" charset="0"/>
              </a:rPr>
              <a:t>Biodiversity Beyond National Jurisdiction –Engage in ongoing intergovernmental Negotiations.</a:t>
            </a:r>
            <a:endParaRPr lang="en-US" sz="2400" b="1" dirty="0" smtClean="0">
              <a:solidFill>
                <a:schemeClr val="accent1">
                  <a:lumMod val="50000"/>
                </a:schemeClr>
              </a:solidFill>
              <a:latin typeface="Optima" charset="0"/>
              <a:ea typeface="Optima" charset="0"/>
              <a:cs typeface="Optima" charset="0"/>
            </a:endParaRPr>
          </a:p>
          <a:p>
            <a:pPr marL="514350" indent="-514350">
              <a:lnSpc>
                <a:spcPct val="100000"/>
              </a:lnSpc>
              <a:spcBef>
                <a:spcPts val="0"/>
              </a:spcBef>
              <a:buNone/>
            </a:pPr>
            <a:endParaRPr lang="en-US" sz="2400" b="1" dirty="0">
              <a:solidFill>
                <a:schemeClr val="accent1">
                  <a:lumMod val="50000"/>
                </a:schemeClr>
              </a:solidFill>
              <a:latin typeface="Optima" charset="0"/>
              <a:ea typeface="Optima" charset="0"/>
              <a:cs typeface="Optima" charset="0"/>
            </a:endParaRPr>
          </a:p>
          <a:p>
            <a:pPr marL="514350" indent="-514350">
              <a:lnSpc>
                <a:spcPct val="100000"/>
              </a:lnSpc>
              <a:spcBef>
                <a:spcPts val="0"/>
              </a:spcBef>
              <a:buNone/>
            </a:pPr>
            <a:r>
              <a:rPr lang="en-US" sz="2400" b="1" dirty="0" smtClean="0">
                <a:solidFill>
                  <a:schemeClr val="accent1">
                    <a:lumMod val="50000"/>
                  </a:schemeClr>
                </a:solidFill>
                <a:latin typeface="Optima" charset="0"/>
                <a:ea typeface="Optima" charset="0"/>
                <a:cs typeface="Optima" charset="0"/>
              </a:rPr>
              <a:t>4. BSSE- </a:t>
            </a:r>
            <a:r>
              <a:rPr lang="en-US" sz="2400" b="1" dirty="0">
                <a:solidFill>
                  <a:schemeClr val="accent1">
                    <a:lumMod val="50000"/>
                  </a:schemeClr>
                </a:solidFill>
                <a:latin typeface="Optima" charset="0"/>
                <a:ea typeface="Optima" charset="0"/>
                <a:cs typeface="Optima" charset="0"/>
              </a:rPr>
              <a:t>New Proposal under BMU-IKI project with GIZ, IUCN and CI</a:t>
            </a:r>
          </a:p>
          <a:p>
            <a:pPr marL="514350" indent="-514350">
              <a:lnSpc>
                <a:spcPct val="100000"/>
              </a:lnSpc>
              <a:spcBef>
                <a:spcPts val="0"/>
              </a:spcBef>
              <a:buNone/>
            </a:pPr>
            <a:endParaRPr lang="en-GB" sz="2400" b="1" dirty="0" smtClean="0">
              <a:solidFill>
                <a:schemeClr val="accent1">
                  <a:lumMod val="50000"/>
                </a:schemeClr>
              </a:solidFill>
              <a:latin typeface="Optima" charset="0"/>
              <a:ea typeface="Optima" charset="0"/>
              <a:cs typeface="Optima" charset="0"/>
            </a:endParaRPr>
          </a:p>
        </p:txBody>
      </p:sp>
      <p:pic>
        <p:nvPicPr>
          <p:cNvPr id="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45397" y="2587099"/>
            <a:ext cx="2999481" cy="3965452"/>
          </a:xfrm>
          <a:prstGeom prst="rect">
            <a:avLst/>
          </a:prstGeom>
          <a:noFill/>
          <a:ln w="9525">
            <a:solidFill>
              <a:srgbClr val="474443"/>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0811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268" y="-501774"/>
            <a:ext cx="13084042" cy="7359774"/>
          </a:xfrm>
          <a:prstGeom prst="rect">
            <a:avLst/>
          </a:prstGeom>
        </p:spPr>
      </p:pic>
      <p:sp>
        <p:nvSpPr>
          <p:cNvPr id="8" name="Content Placeholder 2"/>
          <p:cNvSpPr txBox="1">
            <a:spLocks/>
          </p:cNvSpPr>
          <p:nvPr/>
        </p:nvSpPr>
        <p:spPr>
          <a:xfrm>
            <a:off x="0" y="-490051"/>
            <a:ext cx="10515600" cy="5969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indent="-514350" algn="ctr">
              <a:lnSpc>
                <a:spcPct val="100000"/>
              </a:lnSpc>
              <a:spcBef>
                <a:spcPts val="0"/>
              </a:spcBef>
              <a:buFontTx/>
              <a:buNone/>
            </a:pPr>
            <a:r>
              <a:rPr lang="en-GB" b="1" u="sng" dirty="0" smtClean="0">
                <a:solidFill>
                  <a:schemeClr val="accent6">
                    <a:lumMod val="75000"/>
                  </a:schemeClr>
                </a:solidFill>
              </a:rPr>
              <a:t>Marine Protected Areas (MPAs)</a:t>
            </a:r>
          </a:p>
        </p:txBody>
      </p:sp>
      <p:sp>
        <p:nvSpPr>
          <p:cNvPr id="9" name="Content Placeholder 2"/>
          <p:cNvSpPr txBox="1">
            <a:spLocks/>
          </p:cNvSpPr>
          <p:nvPr/>
        </p:nvSpPr>
        <p:spPr>
          <a:xfrm>
            <a:off x="0" y="118613"/>
            <a:ext cx="9156505" cy="44406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indent="-514350" algn="ctr">
              <a:lnSpc>
                <a:spcPct val="100000"/>
              </a:lnSpc>
              <a:spcBef>
                <a:spcPts val="0"/>
              </a:spcBef>
              <a:buFontTx/>
              <a:buNone/>
            </a:pPr>
            <a:r>
              <a:rPr lang="en-GB" sz="1600" b="1" u="sng" dirty="0" smtClean="0">
                <a:solidFill>
                  <a:srgbClr val="176186"/>
                </a:solidFill>
                <a:latin typeface="Optima"/>
                <a:ea typeface="Optima" charset="0"/>
                <a:cs typeface="Optima" charset="0"/>
              </a:rPr>
              <a:t>CTI-CFF National Programs</a:t>
            </a:r>
          </a:p>
          <a:p>
            <a:pPr marL="514350" indent="-514350">
              <a:lnSpc>
                <a:spcPct val="100000"/>
              </a:lnSpc>
              <a:spcBef>
                <a:spcPts val="0"/>
              </a:spcBef>
              <a:buFontTx/>
              <a:buAutoNum type="arabicPeriod"/>
            </a:pPr>
            <a:r>
              <a:rPr lang="en-GB" sz="1600" b="1" dirty="0" smtClean="0">
                <a:solidFill>
                  <a:srgbClr val="176186"/>
                </a:solidFill>
                <a:latin typeface="Optima"/>
                <a:ea typeface="Optima" charset="0"/>
                <a:cs typeface="Optima" charset="0"/>
              </a:rPr>
              <a:t>Continuous support provided to new and existing </a:t>
            </a:r>
            <a:r>
              <a:rPr lang="en-GB" sz="1600" b="1" dirty="0" smtClean="0">
                <a:solidFill>
                  <a:srgbClr val="176186"/>
                </a:solidFill>
                <a:latin typeface="Optima"/>
                <a:ea typeface="Optima" charset="0"/>
                <a:cs typeface="Optima" charset="0"/>
              </a:rPr>
              <a:t>MPAs- Assessment and monitoring</a:t>
            </a:r>
            <a:endParaRPr lang="en-GB" sz="1600" b="1" dirty="0" smtClean="0">
              <a:solidFill>
                <a:srgbClr val="176186"/>
              </a:solidFill>
              <a:latin typeface="Optima"/>
              <a:ea typeface="Optima" charset="0"/>
              <a:cs typeface="Optima" charset="0"/>
            </a:endParaRPr>
          </a:p>
          <a:p>
            <a:pPr marL="514350" indent="-514350">
              <a:lnSpc>
                <a:spcPct val="100000"/>
              </a:lnSpc>
              <a:spcBef>
                <a:spcPts val="0"/>
              </a:spcBef>
              <a:buFontTx/>
              <a:buAutoNum type="arabicPeriod"/>
            </a:pPr>
            <a:r>
              <a:rPr lang="en-US" sz="1600" b="1" dirty="0" smtClean="0">
                <a:solidFill>
                  <a:srgbClr val="176186"/>
                </a:solidFill>
                <a:latin typeface="Optima"/>
              </a:rPr>
              <a:t> </a:t>
            </a:r>
            <a:r>
              <a:rPr lang="en-US" sz="1600" b="1" dirty="0" smtClean="0">
                <a:solidFill>
                  <a:srgbClr val="176186"/>
                </a:solidFill>
                <a:latin typeface="Optima"/>
              </a:rPr>
              <a:t>&gt;200+ </a:t>
            </a:r>
            <a:r>
              <a:rPr lang="en-US" sz="1600" b="1" dirty="0" smtClean="0">
                <a:solidFill>
                  <a:srgbClr val="176186"/>
                </a:solidFill>
                <a:latin typeface="Optima"/>
              </a:rPr>
              <a:t>CBRM sites , </a:t>
            </a:r>
            <a:r>
              <a:rPr lang="en-US" sz="1600" b="1" dirty="0" smtClean="0">
                <a:solidFill>
                  <a:srgbClr val="176186"/>
                </a:solidFill>
                <a:latin typeface="Optima"/>
              </a:rPr>
              <a:t>0.12% EEZ coverage (10% target, </a:t>
            </a:r>
            <a:r>
              <a:rPr lang="en-US" sz="1600" b="1" dirty="0" smtClean="0">
                <a:solidFill>
                  <a:srgbClr val="176186"/>
                </a:solidFill>
                <a:latin typeface="Optima"/>
              </a:rPr>
              <a:t>National Biodiversity Strategic Action Plan); </a:t>
            </a:r>
            <a:endParaRPr lang="en-MY" sz="1600" b="1" dirty="0" smtClean="0">
              <a:solidFill>
                <a:srgbClr val="176186"/>
              </a:solidFill>
              <a:latin typeface="Optima"/>
            </a:endParaRPr>
          </a:p>
          <a:p>
            <a:pPr marL="514350" indent="-514350">
              <a:lnSpc>
                <a:spcPct val="100000"/>
              </a:lnSpc>
              <a:spcBef>
                <a:spcPts val="0"/>
              </a:spcBef>
              <a:buFontTx/>
              <a:buAutoNum type="arabicPeriod"/>
            </a:pPr>
            <a:r>
              <a:rPr lang="en-US" sz="1600" b="1" dirty="0" smtClean="0">
                <a:solidFill>
                  <a:srgbClr val="176186"/>
                </a:solidFill>
                <a:latin typeface="Optima"/>
              </a:rPr>
              <a:t>Strengthening enforcement </a:t>
            </a:r>
            <a:r>
              <a:rPr lang="en-US" sz="1600" b="1" dirty="0" smtClean="0">
                <a:solidFill>
                  <a:srgbClr val="176186"/>
                </a:solidFill>
                <a:latin typeface="Optima"/>
              </a:rPr>
              <a:t>and compliance – SOP, rangers training, M&amp;E</a:t>
            </a:r>
          </a:p>
          <a:p>
            <a:pPr marL="514350" indent="-514350">
              <a:lnSpc>
                <a:spcPct val="100000"/>
              </a:lnSpc>
              <a:spcBef>
                <a:spcPts val="0"/>
              </a:spcBef>
              <a:buFontTx/>
              <a:buAutoNum type="arabicPeriod"/>
            </a:pPr>
            <a:r>
              <a:rPr lang="en-US" sz="1600" b="1" dirty="0" err="1" smtClean="0">
                <a:solidFill>
                  <a:srgbClr val="176186"/>
                </a:solidFill>
                <a:latin typeface="Optima"/>
                <a:ea typeface="Open Sans" panose="020B0606030504020204" pitchFamily="34" charset="0"/>
                <a:cs typeface="Open Sans" panose="020B0606030504020204" pitchFamily="34" charset="0"/>
              </a:rPr>
              <a:t>Tetepare</a:t>
            </a:r>
            <a:r>
              <a:rPr lang="en-US" sz="1600" b="1" dirty="0" smtClean="0">
                <a:solidFill>
                  <a:srgbClr val="176186"/>
                </a:solidFill>
                <a:latin typeface="Optima"/>
                <a:ea typeface="Open Sans" panose="020B0606030504020204" pitchFamily="34" charset="0"/>
                <a:cs typeface="Open Sans" panose="020B0606030504020204" pitchFamily="34" charset="0"/>
              </a:rPr>
              <a:t> </a:t>
            </a:r>
            <a:r>
              <a:rPr lang="en-US" sz="1600" b="1" dirty="0">
                <a:solidFill>
                  <a:srgbClr val="176186"/>
                </a:solidFill>
                <a:latin typeface="Optima"/>
                <a:ea typeface="Open Sans" panose="020B0606030504020204" pitchFamily="34" charset="0"/>
                <a:cs typeface="Open Sans" panose="020B0606030504020204" pitchFamily="34" charset="0"/>
              </a:rPr>
              <a:t>Marine PA, Three Sisters – </a:t>
            </a:r>
            <a:r>
              <a:rPr lang="en-US" sz="1600" b="1" dirty="0" err="1">
                <a:solidFill>
                  <a:srgbClr val="176186"/>
                </a:solidFill>
                <a:latin typeface="Optima"/>
                <a:ea typeface="Open Sans" panose="020B0606030504020204" pitchFamily="34" charset="0"/>
                <a:cs typeface="Open Sans" panose="020B0606030504020204" pitchFamily="34" charset="0"/>
              </a:rPr>
              <a:t>Malauolo</a:t>
            </a:r>
            <a:r>
              <a:rPr lang="en-US" sz="1600" b="1" dirty="0">
                <a:solidFill>
                  <a:srgbClr val="176186"/>
                </a:solidFill>
                <a:latin typeface="Optima"/>
                <a:ea typeface="Open Sans" panose="020B0606030504020204" pitchFamily="34" charset="0"/>
                <a:cs typeface="Open Sans" panose="020B0606030504020204" pitchFamily="34" charset="0"/>
              </a:rPr>
              <a:t> in </a:t>
            </a:r>
            <a:r>
              <a:rPr lang="en-US" sz="1600" b="1" dirty="0" err="1">
                <a:solidFill>
                  <a:srgbClr val="176186"/>
                </a:solidFill>
                <a:latin typeface="Optima"/>
                <a:ea typeface="Open Sans" panose="020B0606030504020204" pitchFamily="34" charset="0"/>
                <a:cs typeface="Open Sans" panose="020B0606030504020204" pitchFamily="34" charset="0"/>
              </a:rPr>
              <a:t>Makira</a:t>
            </a:r>
            <a:r>
              <a:rPr lang="en-US" sz="1600" b="1" dirty="0">
                <a:solidFill>
                  <a:srgbClr val="176186"/>
                </a:solidFill>
                <a:latin typeface="Optima"/>
                <a:ea typeface="Open Sans" panose="020B0606030504020204" pitchFamily="34" charset="0"/>
                <a:cs typeface="Open Sans" panose="020B0606030504020204" pitchFamily="34" charset="0"/>
              </a:rPr>
              <a:t>,  – in progress for declaration</a:t>
            </a:r>
          </a:p>
          <a:p>
            <a:pPr marL="514350" indent="-514350">
              <a:lnSpc>
                <a:spcPct val="100000"/>
              </a:lnSpc>
              <a:spcBef>
                <a:spcPts val="0"/>
              </a:spcBef>
              <a:buFontTx/>
              <a:buAutoNum type="arabicPeriod"/>
            </a:pPr>
            <a:endParaRPr lang="en-US" sz="1600" b="1" dirty="0">
              <a:solidFill>
                <a:srgbClr val="176186"/>
              </a:solidFill>
              <a:latin typeface="Optima"/>
              <a:ea typeface="Open Sans" panose="020B0606030504020204" pitchFamily="34" charset="0"/>
              <a:cs typeface="Open Sans" panose="020B0606030504020204" pitchFamily="34" charset="0"/>
            </a:endParaRPr>
          </a:p>
          <a:p>
            <a:pPr marL="514350" indent="-514350">
              <a:lnSpc>
                <a:spcPct val="100000"/>
              </a:lnSpc>
              <a:spcBef>
                <a:spcPts val="0"/>
              </a:spcBef>
              <a:buFontTx/>
              <a:buAutoNum type="arabicPeriod"/>
            </a:pPr>
            <a:r>
              <a:rPr lang="en-US" sz="1600" b="1" dirty="0" smtClean="0">
                <a:solidFill>
                  <a:srgbClr val="176186"/>
                </a:solidFill>
                <a:latin typeface="Optima"/>
                <a:ea typeface="Open Sans" panose="020B0606030504020204" pitchFamily="34" charset="0"/>
                <a:cs typeface="Open Sans" panose="020B0606030504020204" pitchFamily="34" charset="0"/>
              </a:rPr>
              <a:t>World </a:t>
            </a:r>
            <a:r>
              <a:rPr lang="en-US" sz="1600" b="1" dirty="0">
                <a:solidFill>
                  <a:srgbClr val="176186"/>
                </a:solidFill>
                <a:latin typeface="Optima"/>
                <a:ea typeface="Open Sans" panose="020B0606030504020204" pitchFamily="34" charset="0"/>
                <a:cs typeface="Open Sans" panose="020B0606030504020204" pitchFamily="34" charset="0"/>
              </a:rPr>
              <a:t>Heritage Sites </a:t>
            </a:r>
            <a:r>
              <a:rPr lang="en-US" sz="1600" b="1" dirty="0" smtClean="0">
                <a:solidFill>
                  <a:srgbClr val="176186"/>
                </a:solidFill>
                <a:latin typeface="Optima"/>
                <a:ea typeface="Open Sans" panose="020B0606030504020204" pitchFamily="34" charset="0"/>
                <a:cs typeface="Open Sans" panose="020B0606030504020204" pitchFamily="34" charset="0"/>
              </a:rPr>
              <a:t> </a:t>
            </a:r>
            <a:r>
              <a:rPr lang="en-US" sz="1600" b="1" dirty="0">
                <a:solidFill>
                  <a:srgbClr val="176186"/>
                </a:solidFill>
                <a:latin typeface="Optima"/>
                <a:ea typeface="Open Sans" panose="020B0606030504020204" pitchFamily="34" charset="0"/>
                <a:cs typeface="Open Sans" panose="020B0606030504020204" pitchFamily="34" charset="0"/>
              </a:rPr>
              <a:t>– in process for </a:t>
            </a:r>
            <a:r>
              <a:rPr lang="en-US" sz="1600" b="1" dirty="0" smtClean="0">
                <a:solidFill>
                  <a:srgbClr val="176186"/>
                </a:solidFill>
                <a:latin typeface="Optima"/>
                <a:ea typeface="Open Sans" panose="020B0606030504020204" pitchFamily="34" charset="0"/>
                <a:cs typeface="Open Sans" panose="020B0606030504020204" pitchFamily="34" charset="0"/>
              </a:rPr>
              <a:t>declaration under PA </a:t>
            </a:r>
            <a:r>
              <a:rPr lang="en-US" sz="1600" b="1" dirty="0" smtClean="0">
                <a:solidFill>
                  <a:srgbClr val="176186"/>
                </a:solidFill>
                <a:latin typeface="Optima"/>
                <a:ea typeface="Open Sans" panose="020B0606030504020204" pitchFamily="34" charset="0"/>
                <a:cs typeface="Open Sans" panose="020B0606030504020204" pitchFamily="34" charset="0"/>
              </a:rPr>
              <a:t>Act. Threats include oil spill and other development</a:t>
            </a:r>
          </a:p>
          <a:p>
            <a:pPr marL="514350" indent="-514350">
              <a:lnSpc>
                <a:spcPct val="100000"/>
              </a:lnSpc>
              <a:spcBef>
                <a:spcPts val="0"/>
              </a:spcBef>
              <a:buFontTx/>
              <a:buAutoNum type="arabicPeriod"/>
            </a:pPr>
            <a:r>
              <a:rPr lang="en-US" sz="1600" b="1" dirty="0" smtClean="0">
                <a:solidFill>
                  <a:srgbClr val="176186"/>
                </a:solidFill>
                <a:latin typeface="Optima"/>
                <a:ea typeface="Open Sans" panose="020B0606030504020204" pitchFamily="34" charset="0"/>
                <a:cs typeface="Open Sans" panose="020B0606030504020204" pitchFamily="34" charset="0"/>
              </a:rPr>
              <a:t>CBRM Activities</a:t>
            </a:r>
            <a:endParaRPr lang="en-US" sz="1600" b="1" dirty="0">
              <a:solidFill>
                <a:srgbClr val="176186"/>
              </a:solidFill>
              <a:latin typeface="Optima"/>
              <a:ea typeface="Open Sans" panose="020B0606030504020204" pitchFamily="34" charset="0"/>
              <a:cs typeface="Open Sans" panose="020B0606030504020204" pitchFamily="34" charset="0"/>
            </a:endParaRPr>
          </a:p>
          <a:p>
            <a:pPr marL="0" indent="0">
              <a:lnSpc>
                <a:spcPct val="100000"/>
              </a:lnSpc>
              <a:spcBef>
                <a:spcPts val="0"/>
              </a:spcBef>
              <a:buNone/>
            </a:pPr>
            <a:r>
              <a:rPr lang="en-US" sz="1600" b="1" dirty="0" smtClean="0">
                <a:solidFill>
                  <a:srgbClr val="176186"/>
                </a:solidFill>
                <a:latin typeface="Optima"/>
                <a:ea typeface="Open Sans" panose="020B0606030504020204" pitchFamily="34" charset="0"/>
                <a:cs typeface="Open Sans" panose="020B0606030504020204" pitchFamily="34" charset="0"/>
              </a:rPr>
              <a:t>	- Capacity building for practitioners and communities</a:t>
            </a:r>
            <a:endParaRPr lang="en-US" sz="1600" b="1" dirty="0">
              <a:solidFill>
                <a:srgbClr val="176186"/>
              </a:solidFill>
              <a:latin typeface="Optima"/>
              <a:ea typeface="Open Sans" panose="020B0606030504020204" pitchFamily="34" charset="0"/>
              <a:cs typeface="Open Sans" panose="020B0606030504020204" pitchFamily="34" charset="0"/>
            </a:endParaRPr>
          </a:p>
          <a:p>
            <a:pPr marL="0" indent="0">
              <a:lnSpc>
                <a:spcPct val="100000"/>
              </a:lnSpc>
              <a:spcBef>
                <a:spcPts val="0"/>
              </a:spcBef>
              <a:buNone/>
            </a:pPr>
            <a:r>
              <a:rPr lang="en-US" sz="1600" b="1" dirty="0" smtClean="0">
                <a:solidFill>
                  <a:srgbClr val="176186"/>
                </a:solidFill>
                <a:latin typeface="Optima"/>
                <a:ea typeface="Open Sans" panose="020B0606030504020204" pitchFamily="34" charset="0"/>
                <a:cs typeface="Open Sans" panose="020B0606030504020204" pitchFamily="34" charset="0"/>
              </a:rPr>
              <a:t>	- Integration </a:t>
            </a:r>
            <a:r>
              <a:rPr lang="en-US" sz="1600" b="1" dirty="0">
                <a:solidFill>
                  <a:srgbClr val="176186"/>
                </a:solidFill>
                <a:latin typeface="Optima"/>
                <a:ea typeface="Open Sans" panose="020B0606030504020204" pitchFamily="34" charset="0"/>
                <a:cs typeface="Open Sans" panose="020B0606030504020204" pitchFamily="34" charset="0"/>
              </a:rPr>
              <a:t>of livelihoods into community management </a:t>
            </a:r>
            <a:r>
              <a:rPr lang="en-US" sz="1600" b="1" dirty="0" smtClean="0">
                <a:solidFill>
                  <a:srgbClr val="176186"/>
                </a:solidFill>
                <a:latin typeface="Optima"/>
                <a:ea typeface="Open Sans" panose="020B0606030504020204" pitchFamily="34" charset="0"/>
                <a:cs typeface="Open Sans" panose="020B0606030504020204" pitchFamily="34" charset="0"/>
              </a:rPr>
              <a:t>initiatives</a:t>
            </a:r>
          </a:p>
          <a:p>
            <a:pPr marL="0" indent="0">
              <a:lnSpc>
                <a:spcPct val="100000"/>
              </a:lnSpc>
              <a:spcBef>
                <a:spcPts val="0"/>
              </a:spcBef>
              <a:buNone/>
            </a:pPr>
            <a:r>
              <a:rPr lang="en-US" sz="1600" b="1" dirty="0">
                <a:solidFill>
                  <a:srgbClr val="176186"/>
                </a:solidFill>
                <a:latin typeface="Optima"/>
                <a:ea typeface="Open Sans" panose="020B0606030504020204" pitchFamily="34" charset="0"/>
                <a:cs typeface="Open Sans" panose="020B0606030504020204" pitchFamily="34" charset="0"/>
              </a:rPr>
              <a:t>	</a:t>
            </a:r>
            <a:r>
              <a:rPr lang="en-US" sz="1600" b="1" dirty="0" smtClean="0">
                <a:solidFill>
                  <a:srgbClr val="176186"/>
                </a:solidFill>
                <a:latin typeface="Optima"/>
                <a:ea typeface="Open Sans" panose="020B0606030504020204" pitchFamily="34" charset="0"/>
                <a:cs typeface="Open Sans" panose="020B0606030504020204" pitchFamily="34" charset="0"/>
              </a:rPr>
              <a:t>- M&amp;E for management areas - CBRM </a:t>
            </a:r>
            <a:r>
              <a:rPr lang="en-US" sz="1600" b="1" dirty="0">
                <a:solidFill>
                  <a:srgbClr val="176186"/>
                </a:solidFill>
                <a:latin typeface="Optima"/>
                <a:ea typeface="Open Sans" panose="020B0606030504020204" pitchFamily="34" charset="0"/>
                <a:cs typeface="Open Sans" panose="020B0606030504020204" pitchFamily="34" charset="0"/>
              </a:rPr>
              <a:t>Tracking </a:t>
            </a:r>
            <a:r>
              <a:rPr lang="en-US" sz="1600" b="1" dirty="0" smtClean="0">
                <a:solidFill>
                  <a:srgbClr val="176186"/>
                </a:solidFill>
                <a:latin typeface="Optima"/>
                <a:ea typeface="Open Sans" panose="020B0606030504020204" pitchFamily="34" charset="0"/>
                <a:cs typeface="Open Sans" panose="020B0606030504020204" pitchFamily="34" charset="0"/>
              </a:rPr>
              <a:t>tool</a:t>
            </a:r>
          </a:p>
          <a:p>
            <a:pPr marL="0" indent="0">
              <a:lnSpc>
                <a:spcPct val="100000"/>
              </a:lnSpc>
              <a:spcBef>
                <a:spcPts val="0"/>
              </a:spcBef>
              <a:buNone/>
            </a:pPr>
            <a:r>
              <a:rPr lang="en-US" sz="1600" b="1" dirty="0" smtClean="0">
                <a:solidFill>
                  <a:schemeClr val="accent1">
                    <a:lumMod val="50000"/>
                  </a:schemeClr>
                </a:solidFill>
                <a:latin typeface="Optima" charset="0"/>
                <a:ea typeface="Optima" charset="0"/>
                <a:cs typeface="Optima" charset="0"/>
              </a:rPr>
              <a:t>7. Draft </a:t>
            </a:r>
            <a:r>
              <a:rPr lang="en-US" sz="1600" b="1" dirty="0">
                <a:solidFill>
                  <a:schemeClr val="accent1">
                    <a:lumMod val="50000"/>
                  </a:schemeClr>
                </a:solidFill>
                <a:latin typeface="Optima" charset="0"/>
                <a:ea typeface="Optima" charset="0"/>
                <a:cs typeface="Optima" charset="0"/>
              </a:rPr>
              <a:t>National CBRM Scaling up strategy </a:t>
            </a:r>
            <a:endParaRPr lang="en-US" sz="1600" b="1" dirty="0" smtClean="0">
              <a:solidFill>
                <a:schemeClr val="accent1">
                  <a:lumMod val="50000"/>
                </a:schemeClr>
              </a:solidFill>
              <a:latin typeface="Optima" charset="0"/>
              <a:ea typeface="Optima" charset="0"/>
              <a:cs typeface="Optima" charset="0"/>
            </a:endParaRPr>
          </a:p>
          <a:p>
            <a:pPr marL="0" indent="0">
              <a:lnSpc>
                <a:spcPct val="100000"/>
              </a:lnSpc>
              <a:spcBef>
                <a:spcPts val="0"/>
              </a:spcBef>
              <a:buNone/>
            </a:pPr>
            <a:r>
              <a:rPr lang="en-US" sz="1600" b="1" dirty="0" smtClean="0">
                <a:solidFill>
                  <a:schemeClr val="accent1">
                    <a:lumMod val="50000"/>
                  </a:schemeClr>
                </a:solidFill>
                <a:latin typeface="Optima" charset="0"/>
                <a:ea typeface="Optima" charset="0"/>
                <a:cs typeface="Optima" charset="0"/>
              </a:rPr>
              <a:t>8. Expansion of CBRM </a:t>
            </a:r>
            <a:r>
              <a:rPr lang="en-US" sz="1600" b="1" dirty="0" err="1" smtClean="0">
                <a:solidFill>
                  <a:schemeClr val="accent1">
                    <a:lumMod val="50000"/>
                  </a:schemeClr>
                </a:solidFill>
                <a:latin typeface="Optima" charset="0"/>
                <a:ea typeface="Optima" charset="0"/>
                <a:cs typeface="Optima" charset="0"/>
              </a:rPr>
              <a:t>internventions</a:t>
            </a:r>
            <a:r>
              <a:rPr lang="en-US" sz="1600" b="1" dirty="0" smtClean="0">
                <a:solidFill>
                  <a:schemeClr val="accent1">
                    <a:lumMod val="50000"/>
                  </a:schemeClr>
                </a:solidFill>
                <a:latin typeface="Optima" charset="0"/>
                <a:ea typeface="Optima" charset="0"/>
                <a:cs typeface="Optima" charset="0"/>
              </a:rPr>
              <a:t> to new sites and provinces.</a:t>
            </a:r>
            <a:endParaRPr lang="en-US" sz="1600" b="1" dirty="0">
              <a:solidFill>
                <a:schemeClr val="accent1">
                  <a:lumMod val="50000"/>
                </a:schemeClr>
              </a:solidFill>
              <a:latin typeface="Optima" charset="0"/>
              <a:ea typeface="Optima" charset="0"/>
              <a:cs typeface="Optima" charset="0"/>
            </a:endParaRPr>
          </a:p>
          <a:p>
            <a:pPr marL="0" indent="0">
              <a:lnSpc>
                <a:spcPct val="100000"/>
              </a:lnSpc>
              <a:spcBef>
                <a:spcPts val="0"/>
              </a:spcBef>
              <a:buNone/>
            </a:pPr>
            <a:endParaRPr lang="en-US" sz="1600" b="1" dirty="0">
              <a:solidFill>
                <a:srgbClr val="176186"/>
              </a:solidFill>
              <a:latin typeface="Optima"/>
              <a:ea typeface="Open Sans" panose="020B0606030504020204" pitchFamily="34" charset="0"/>
              <a:cs typeface="Open Sans" panose="020B0606030504020204" pitchFamily="34" charset="0"/>
            </a:endParaRPr>
          </a:p>
          <a:p>
            <a:pPr marL="0" indent="0">
              <a:lnSpc>
                <a:spcPct val="100000"/>
              </a:lnSpc>
              <a:spcBef>
                <a:spcPts val="0"/>
              </a:spcBef>
              <a:buNone/>
            </a:pPr>
            <a:endParaRPr lang="en-US" sz="1400" b="1" dirty="0" smtClean="0">
              <a:solidFill>
                <a:srgbClr val="176186"/>
              </a:solidFill>
              <a:latin typeface="Optima"/>
              <a:ea typeface="Open Sans" panose="020B0606030504020204" pitchFamily="34" charset="0"/>
              <a:cs typeface="Open Sans" panose="020B0606030504020204" pitchFamily="34" charset="0"/>
            </a:endParaRPr>
          </a:p>
          <a:p>
            <a:pPr marL="514350" indent="-514350">
              <a:lnSpc>
                <a:spcPct val="100000"/>
              </a:lnSpc>
              <a:spcBef>
                <a:spcPts val="0"/>
              </a:spcBef>
              <a:buFontTx/>
              <a:buAutoNum type="arabicPeriod"/>
            </a:pPr>
            <a:endParaRPr lang="en-US" sz="1400" b="1" dirty="0" smtClean="0">
              <a:solidFill>
                <a:srgbClr val="176186"/>
              </a:solidFill>
              <a:latin typeface="Optima"/>
              <a:ea typeface="Open Sans" panose="020B0606030504020204" pitchFamily="34" charset="0"/>
              <a:cs typeface="Open Sans" panose="020B0606030504020204" pitchFamily="34" charset="0"/>
            </a:endParaRPr>
          </a:p>
          <a:p>
            <a:pPr marL="514350" indent="-514350">
              <a:lnSpc>
                <a:spcPct val="100000"/>
              </a:lnSpc>
              <a:spcBef>
                <a:spcPts val="0"/>
              </a:spcBef>
              <a:buFontTx/>
              <a:buAutoNum type="arabicPeriod"/>
            </a:pPr>
            <a:endParaRPr lang="en-US" sz="1400" b="1" dirty="0">
              <a:solidFill>
                <a:srgbClr val="176186"/>
              </a:solidFill>
              <a:latin typeface="Optima"/>
              <a:ea typeface="Open Sans" panose="020B0606030504020204" pitchFamily="34" charset="0"/>
              <a:cs typeface="Open Sans" panose="020B0606030504020204" pitchFamily="34" charset="0"/>
            </a:endParaRPr>
          </a:p>
          <a:p>
            <a:pPr marL="514350" indent="-514350">
              <a:lnSpc>
                <a:spcPct val="100000"/>
              </a:lnSpc>
              <a:spcBef>
                <a:spcPts val="0"/>
              </a:spcBef>
              <a:buFontTx/>
              <a:buAutoNum type="arabicPeriod"/>
            </a:pPr>
            <a:endParaRPr lang="en-MY" sz="1400" b="1" dirty="0" smtClean="0">
              <a:solidFill>
                <a:srgbClr val="176186"/>
              </a:solidFill>
              <a:latin typeface="Optima"/>
              <a:ea typeface="Open Sans" panose="020B0606030504020204" pitchFamily="34" charset="0"/>
              <a:cs typeface="Open Sans" panose="020B0606030504020204" pitchFamily="34" charset="0"/>
            </a:endParaRPr>
          </a:p>
          <a:p>
            <a:pPr marL="514350" indent="-514350">
              <a:lnSpc>
                <a:spcPct val="100000"/>
              </a:lnSpc>
              <a:spcBef>
                <a:spcPts val="0"/>
              </a:spcBef>
              <a:buFontTx/>
              <a:buNone/>
            </a:pPr>
            <a:endParaRPr lang="en-GB" sz="1800" b="1" dirty="0" smtClean="0">
              <a:solidFill>
                <a:schemeClr val="accent1">
                  <a:lumMod val="50000"/>
                </a:schemeClr>
              </a:solidFill>
              <a:latin typeface="Optima" charset="0"/>
              <a:ea typeface="Optima" charset="0"/>
              <a:cs typeface="Optima" charset="0"/>
            </a:endParaRPr>
          </a:p>
        </p:txBody>
      </p:sp>
      <p:pic>
        <p:nvPicPr>
          <p:cNvPr id="1026" name="Picture 2" descr="E:\Wagina-Choi\P7050724.JPG"/>
          <p:cNvPicPr>
            <a:picLocks noChangeAspect="1" noChangeArrowheads="1"/>
          </p:cNvPicPr>
          <p:nvPr/>
        </p:nvPicPr>
        <p:blipFill>
          <a:blip r:embed="rId3"/>
          <a:srcRect l="1783" r="8469" b="11166"/>
          <a:stretch>
            <a:fillRect/>
          </a:stretch>
        </p:blipFill>
        <p:spPr bwMode="auto">
          <a:xfrm>
            <a:off x="9431432" y="-490050"/>
            <a:ext cx="3119340" cy="2315676"/>
          </a:xfrm>
          <a:prstGeom prst="rect">
            <a:avLst/>
          </a:prstGeom>
          <a:noFill/>
        </p:spPr>
      </p:pic>
      <p:pic>
        <p:nvPicPr>
          <p:cNvPr id="1027" name="Picture 3" descr="E:\Wagina-Choi\P7050725.JPG"/>
          <p:cNvPicPr>
            <a:picLocks noChangeAspect="1" noChangeArrowheads="1"/>
          </p:cNvPicPr>
          <p:nvPr/>
        </p:nvPicPr>
        <p:blipFill>
          <a:blip r:embed="rId4"/>
          <a:srcRect r="8623"/>
          <a:stretch>
            <a:fillRect/>
          </a:stretch>
        </p:blipFill>
        <p:spPr bwMode="auto">
          <a:xfrm>
            <a:off x="9479234" y="1773983"/>
            <a:ext cx="3071540" cy="2521036"/>
          </a:xfrm>
          <a:prstGeom prst="rect">
            <a:avLst/>
          </a:prstGeom>
          <a:noFill/>
        </p:spPr>
      </p:pic>
      <p:pic>
        <p:nvPicPr>
          <p:cNvPr id="1028" name="Picture 4" descr="E:\Wagina-Choi\P7060804.JPG"/>
          <p:cNvPicPr>
            <a:picLocks noChangeAspect="1" noChangeArrowheads="1"/>
          </p:cNvPicPr>
          <p:nvPr/>
        </p:nvPicPr>
        <p:blipFill>
          <a:blip r:embed="rId5"/>
          <a:srcRect l="15157" t="6604" b="13774"/>
          <a:stretch>
            <a:fillRect/>
          </a:stretch>
        </p:blipFill>
        <p:spPr bwMode="auto">
          <a:xfrm>
            <a:off x="9479235" y="4295018"/>
            <a:ext cx="3071538" cy="2161899"/>
          </a:xfrm>
          <a:prstGeom prst="rect">
            <a:avLst/>
          </a:prstGeom>
          <a:noFill/>
        </p:spPr>
      </p:pic>
    </p:spTree>
    <p:extLst>
      <p:ext uri="{BB962C8B-B14F-4D97-AF65-F5344CB8AC3E}">
        <p14:creationId xmlns:p14="http://schemas.microsoft.com/office/powerpoint/2010/main" val="6118173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96" y="-297080"/>
            <a:ext cx="12192000" cy="6858000"/>
          </a:xfrm>
          <a:prstGeom prst="rect">
            <a:avLst/>
          </a:prstGeom>
        </p:spPr>
      </p:pic>
      <p:sp>
        <p:nvSpPr>
          <p:cNvPr id="5" name="Content Placeholder 2"/>
          <p:cNvSpPr txBox="1">
            <a:spLocks/>
          </p:cNvSpPr>
          <p:nvPr/>
        </p:nvSpPr>
        <p:spPr>
          <a:xfrm>
            <a:off x="0" y="304635"/>
            <a:ext cx="10515600" cy="5969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indent="-514350" algn="ctr">
              <a:lnSpc>
                <a:spcPct val="100000"/>
              </a:lnSpc>
              <a:spcBef>
                <a:spcPts val="0"/>
              </a:spcBef>
              <a:buFontTx/>
              <a:buNone/>
            </a:pPr>
            <a:r>
              <a:rPr lang="en-GB" b="1" u="sng" dirty="0" smtClean="0">
                <a:solidFill>
                  <a:schemeClr val="accent6">
                    <a:lumMod val="75000"/>
                  </a:schemeClr>
                </a:solidFill>
              </a:rPr>
              <a:t>Ecosystem Approach Fisheries Management</a:t>
            </a:r>
          </a:p>
          <a:p>
            <a:pPr marL="514350" indent="-514350" algn="ctr">
              <a:lnSpc>
                <a:spcPct val="100000"/>
              </a:lnSpc>
              <a:spcBef>
                <a:spcPts val="0"/>
              </a:spcBef>
              <a:buFontTx/>
              <a:buNone/>
            </a:pPr>
            <a:endParaRPr lang="en-GB" b="1" u="sng" dirty="0" smtClean="0">
              <a:solidFill>
                <a:schemeClr val="accent6">
                  <a:lumMod val="75000"/>
                </a:schemeClr>
              </a:solidFill>
            </a:endParaRPr>
          </a:p>
        </p:txBody>
      </p:sp>
      <p:sp>
        <p:nvSpPr>
          <p:cNvPr id="6" name="Content Placeholder 2"/>
          <p:cNvSpPr txBox="1">
            <a:spLocks/>
          </p:cNvSpPr>
          <p:nvPr/>
        </p:nvSpPr>
        <p:spPr>
          <a:xfrm>
            <a:off x="485124" y="901575"/>
            <a:ext cx="8112966" cy="18431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indent="-514350" algn="ctr">
              <a:lnSpc>
                <a:spcPct val="100000"/>
              </a:lnSpc>
              <a:spcBef>
                <a:spcPts val="0"/>
              </a:spcBef>
              <a:buFontTx/>
              <a:buNone/>
            </a:pPr>
            <a:r>
              <a:rPr lang="en-GB" sz="2000" b="1" dirty="0" smtClean="0">
                <a:solidFill>
                  <a:schemeClr val="accent1">
                    <a:lumMod val="50000"/>
                  </a:schemeClr>
                </a:solidFill>
                <a:latin typeface="Optima"/>
                <a:ea typeface="Optima" charset="0"/>
                <a:cs typeface="Optima" charset="0"/>
              </a:rPr>
              <a:t>CTI-CFF National </a:t>
            </a:r>
            <a:r>
              <a:rPr lang="en-GB" sz="2000" b="1" dirty="0" smtClean="0">
                <a:solidFill>
                  <a:schemeClr val="accent1">
                    <a:lumMod val="50000"/>
                  </a:schemeClr>
                </a:solidFill>
                <a:latin typeface="Optima"/>
                <a:ea typeface="Optima" charset="0"/>
                <a:cs typeface="Optima" charset="0"/>
              </a:rPr>
              <a:t>Programs and policies that supports EAFM national works</a:t>
            </a:r>
            <a:endParaRPr lang="en-GB" sz="2000" b="1" dirty="0" smtClean="0">
              <a:solidFill>
                <a:schemeClr val="accent1">
                  <a:lumMod val="50000"/>
                </a:schemeClr>
              </a:solidFill>
              <a:latin typeface="Optima"/>
              <a:ea typeface="Optima" charset="0"/>
              <a:cs typeface="Optima" charset="0"/>
            </a:endParaRPr>
          </a:p>
          <a:p>
            <a:pPr marL="342900" indent="-342900">
              <a:buFontTx/>
              <a:buAutoNum type="arabicPeriod"/>
            </a:pPr>
            <a:r>
              <a:rPr lang="en-US" sz="1800" dirty="0" smtClean="0">
                <a:solidFill>
                  <a:prstClr val="black"/>
                </a:solidFill>
              </a:rPr>
              <a:t>National Policies and legislations</a:t>
            </a:r>
          </a:p>
          <a:p>
            <a:pPr marL="285750" indent="-285750">
              <a:buNone/>
            </a:pPr>
            <a:r>
              <a:rPr lang="en-US" sz="1800" dirty="0" smtClean="0">
                <a:solidFill>
                  <a:prstClr val="black"/>
                </a:solidFill>
              </a:rPr>
              <a:t>2. Integrated Ocean </a:t>
            </a:r>
            <a:r>
              <a:rPr lang="en-US" sz="1800" dirty="0" smtClean="0">
                <a:solidFill>
                  <a:prstClr val="black"/>
                </a:solidFill>
              </a:rPr>
              <a:t>Governance framework </a:t>
            </a:r>
            <a:endParaRPr lang="en-US" sz="1800" dirty="0" smtClean="0">
              <a:solidFill>
                <a:prstClr val="black"/>
              </a:solidFill>
            </a:endParaRPr>
          </a:p>
          <a:p>
            <a:pPr>
              <a:buNone/>
            </a:pPr>
            <a:r>
              <a:rPr lang="en-US" sz="1800" dirty="0">
                <a:solidFill>
                  <a:prstClr val="black"/>
                </a:solidFill>
              </a:rPr>
              <a:t>3</a:t>
            </a:r>
            <a:r>
              <a:rPr lang="en-US" sz="1800" dirty="0" smtClean="0">
                <a:solidFill>
                  <a:prstClr val="black"/>
                </a:solidFill>
              </a:rPr>
              <a:t>. Community Based Resource </a:t>
            </a:r>
            <a:r>
              <a:rPr lang="en-US" sz="1800" dirty="0" smtClean="0">
                <a:solidFill>
                  <a:prstClr val="black"/>
                </a:solidFill>
              </a:rPr>
              <a:t>Management</a:t>
            </a:r>
            <a:endParaRPr lang="en-US" sz="1800" dirty="0" smtClean="0">
              <a:solidFill>
                <a:prstClr val="black"/>
              </a:solidFill>
            </a:endParaRPr>
          </a:p>
          <a:p>
            <a:pPr marL="514350" indent="-514350">
              <a:lnSpc>
                <a:spcPct val="100000"/>
              </a:lnSpc>
              <a:spcBef>
                <a:spcPts val="0"/>
              </a:spcBef>
              <a:buFontTx/>
              <a:buNone/>
            </a:pPr>
            <a:endParaRPr lang="en-GB" sz="1800" b="1" dirty="0" smtClean="0">
              <a:solidFill>
                <a:schemeClr val="accent1">
                  <a:lumMod val="50000"/>
                </a:schemeClr>
              </a:solidFill>
              <a:latin typeface="Optima" charset="0"/>
              <a:ea typeface="Optima" charset="0"/>
              <a:cs typeface="Optima" charset="0"/>
            </a:endParaRPr>
          </a:p>
        </p:txBody>
      </p:sp>
      <p:sp>
        <p:nvSpPr>
          <p:cNvPr id="7" name="Content Placeholder 2"/>
          <p:cNvSpPr txBox="1">
            <a:spLocks/>
          </p:cNvSpPr>
          <p:nvPr/>
        </p:nvSpPr>
        <p:spPr>
          <a:xfrm>
            <a:off x="338445" y="2624091"/>
            <a:ext cx="8406324" cy="3673522"/>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indent="-514350" algn="ctr">
              <a:lnSpc>
                <a:spcPct val="100000"/>
              </a:lnSpc>
              <a:spcBef>
                <a:spcPts val="0"/>
              </a:spcBef>
              <a:buFontTx/>
              <a:buNone/>
            </a:pPr>
            <a:r>
              <a:rPr lang="en-GB" b="1" dirty="0">
                <a:solidFill>
                  <a:schemeClr val="accent1">
                    <a:lumMod val="50000"/>
                  </a:schemeClr>
                </a:solidFill>
                <a:latin typeface="Optima" charset="0"/>
                <a:ea typeface="Optima" charset="0"/>
                <a:cs typeface="Optima" charset="0"/>
              </a:rPr>
              <a:t>A</a:t>
            </a:r>
            <a:r>
              <a:rPr lang="en-GB" b="1" dirty="0" smtClean="0">
                <a:solidFill>
                  <a:schemeClr val="accent1">
                    <a:lumMod val="50000"/>
                  </a:schemeClr>
                </a:solidFill>
                <a:latin typeface="Optima" charset="0"/>
                <a:ea typeface="Optima" charset="0"/>
                <a:cs typeface="Optima" charset="0"/>
              </a:rPr>
              <a:t>ctivities related to CTI-CFF goals</a:t>
            </a:r>
            <a:endParaRPr lang="en-MY" b="1" dirty="0">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mj-lt"/>
              <a:buAutoNum type="arabicPeriod"/>
            </a:pPr>
            <a:r>
              <a:rPr lang="en-MY" sz="2400" dirty="0" smtClean="0">
                <a:solidFill>
                  <a:prstClr val="black"/>
                </a:solidFill>
                <a:ea typeface="Open Sans" panose="020B0606030504020204" pitchFamily="34" charset="0"/>
                <a:cs typeface="Arial" panose="020B0604020202020204" pitchFamily="34" charset="0"/>
              </a:rPr>
              <a:t>National </a:t>
            </a:r>
            <a:r>
              <a:rPr lang="en-US" sz="2400" dirty="0" smtClean="0">
                <a:solidFill>
                  <a:prstClr val="black"/>
                </a:solidFill>
                <a:cs typeface="Arial" panose="020B0604020202020204" pitchFamily="34" charset="0"/>
              </a:rPr>
              <a:t>Marine Spatial Planning process </a:t>
            </a:r>
          </a:p>
          <a:p>
            <a:pPr marL="342900" indent="-342900">
              <a:buNone/>
            </a:pPr>
            <a:r>
              <a:rPr lang="en-US" sz="2400" dirty="0" smtClean="0">
                <a:solidFill>
                  <a:prstClr val="black"/>
                </a:solidFill>
                <a:ea typeface="Open Sans" panose="020B0606030504020204" pitchFamily="34" charset="0"/>
                <a:cs typeface="Arial" panose="020B0604020202020204" pitchFamily="34" charset="0"/>
              </a:rPr>
              <a:t>2. Development of Provincial Fisheries Ordinance for 3 provinces – Malaita, Guadalcanal and Choiseul Province.</a:t>
            </a:r>
            <a:endParaRPr lang="en-MY" sz="2400" dirty="0" smtClean="0">
              <a:solidFill>
                <a:prstClr val="black"/>
              </a:solidFill>
              <a:ea typeface="Open Sans" panose="020B0606030504020204" pitchFamily="34" charset="0"/>
              <a:cs typeface="Arial" panose="020B0604020202020204" pitchFamily="34" charset="0"/>
            </a:endParaRPr>
          </a:p>
          <a:p>
            <a:pPr>
              <a:buNone/>
            </a:pPr>
            <a:r>
              <a:rPr lang="en-MY" sz="2400" dirty="0" smtClean="0">
                <a:solidFill>
                  <a:prstClr val="black"/>
                </a:solidFill>
                <a:ea typeface="Open Sans" panose="020B0606030504020204" pitchFamily="34" charset="0"/>
                <a:cs typeface="Arial" panose="020B0604020202020204" pitchFamily="34" charset="0"/>
              </a:rPr>
              <a:t>3.  </a:t>
            </a:r>
            <a:r>
              <a:rPr lang="en-US" sz="2400" dirty="0" smtClean="0">
                <a:solidFill>
                  <a:prstClr val="black"/>
                </a:solidFill>
                <a:cs typeface="Arial" panose="020B0604020202020204" pitchFamily="34" charset="0"/>
              </a:rPr>
              <a:t>Coral and invertebrate surveys  </a:t>
            </a:r>
          </a:p>
          <a:p>
            <a:pPr>
              <a:buNone/>
            </a:pPr>
            <a:r>
              <a:rPr lang="en-US" sz="2400" dirty="0" smtClean="0">
                <a:solidFill>
                  <a:prstClr val="black"/>
                </a:solidFill>
                <a:ea typeface="Open Sans" panose="020B0606030504020204" pitchFamily="34" charset="0"/>
                <a:cs typeface="Arial" panose="020B0604020202020204" pitchFamily="34" charset="0"/>
              </a:rPr>
              <a:t>4. </a:t>
            </a:r>
            <a:r>
              <a:rPr lang="en-US" sz="2400" dirty="0" smtClean="0">
                <a:solidFill>
                  <a:prstClr val="black"/>
                </a:solidFill>
                <a:cs typeface="Arial" panose="020B0604020202020204" pitchFamily="34" charset="0"/>
              </a:rPr>
              <a:t>WWF Solomon Islands – implementation of  </a:t>
            </a:r>
            <a:r>
              <a:rPr lang="en-AU" sz="2400" dirty="0" smtClean="0">
                <a:solidFill>
                  <a:prstClr val="black"/>
                </a:solidFill>
                <a:cs typeface="Arial" panose="020B0604020202020204" pitchFamily="34" charset="0"/>
              </a:rPr>
              <a:t>sustainable community-based fisheries co-management, linked to empowering women through financial inclusion</a:t>
            </a:r>
          </a:p>
          <a:p>
            <a:pPr>
              <a:buNone/>
            </a:pPr>
            <a:r>
              <a:rPr lang="en-AU" sz="2400" dirty="0" smtClean="0">
                <a:solidFill>
                  <a:prstClr val="black"/>
                </a:solidFill>
                <a:ea typeface="Open Sans" panose="020B0606030504020204" pitchFamily="34" charset="0"/>
                <a:cs typeface="Arial" panose="020B0604020202020204" pitchFamily="34" charset="0"/>
              </a:rPr>
              <a:t>5. </a:t>
            </a:r>
            <a:r>
              <a:rPr lang="en-US" sz="2400" dirty="0" smtClean="0">
                <a:solidFill>
                  <a:prstClr val="black"/>
                </a:solidFill>
                <a:cs typeface="Arial" panose="020B0604020202020204" pitchFamily="34" charset="0"/>
              </a:rPr>
              <a:t>JICA/MFMR - Livelihood improvement through community based coastal resource management and utilization for SI</a:t>
            </a:r>
          </a:p>
          <a:p>
            <a:pPr>
              <a:buNone/>
            </a:pPr>
            <a:r>
              <a:rPr lang="en-US" sz="2400" dirty="0" smtClean="0">
                <a:solidFill>
                  <a:prstClr val="black"/>
                </a:solidFill>
                <a:ea typeface="Open Sans" panose="020B0606030504020204" pitchFamily="34" charset="0"/>
                <a:cs typeface="Arial" panose="020B0604020202020204" pitchFamily="34" charset="0"/>
              </a:rPr>
              <a:t>6. Aquaculture programs -  Seaweed, tilapia</a:t>
            </a:r>
          </a:p>
          <a:p>
            <a:pPr>
              <a:buNone/>
            </a:pPr>
            <a:r>
              <a:rPr lang="en-US" sz="2400" dirty="0" smtClean="0">
                <a:solidFill>
                  <a:prstClr val="black"/>
                </a:solidFill>
                <a:ea typeface="Open Sans" panose="020B0606030504020204" pitchFamily="34" charset="0"/>
                <a:cs typeface="Arial" panose="020B0604020202020204" pitchFamily="34" charset="0"/>
              </a:rPr>
              <a:t>7. Ocean finance – PROP </a:t>
            </a:r>
            <a:r>
              <a:rPr lang="en-US" sz="2400" dirty="0" err="1" smtClean="0">
                <a:solidFill>
                  <a:prstClr val="black"/>
                </a:solidFill>
                <a:ea typeface="Open Sans" panose="020B0606030504020204" pitchFamily="34" charset="0"/>
                <a:cs typeface="Arial" panose="020B0604020202020204" pitchFamily="34" charset="0"/>
              </a:rPr>
              <a:t>programme</a:t>
            </a:r>
            <a:r>
              <a:rPr lang="en-US" sz="2400" dirty="0" smtClean="0">
                <a:solidFill>
                  <a:prstClr val="black"/>
                </a:solidFill>
                <a:ea typeface="Open Sans" panose="020B0606030504020204" pitchFamily="34" charset="0"/>
                <a:cs typeface="Arial" panose="020B0604020202020204" pitchFamily="34" charset="0"/>
              </a:rPr>
              <a:t> for innovative financial mechanisms. </a:t>
            </a:r>
          </a:p>
          <a:p>
            <a:pPr>
              <a:buNone/>
            </a:pPr>
            <a:endParaRPr lang="en-US" sz="2400" dirty="0" smtClean="0">
              <a:solidFill>
                <a:prstClr val="black"/>
              </a:solidFill>
              <a:ea typeface="Open Sans" panose="020B0606030504020204" pitchFamily="34" charset="0"/>
              <a:cs typeface="Arial" panose="020B0604020202020204" pitchFamily="34" charset="0"/>
            </a:endParaRPr>
          </a:p>
          <a:p>
            <a:pPr marL="0" indent="0">
              <a:buNone/>
            </a:pPr>
            <a:endParaRPr lang="en-GB" sz="2400" b="1" dirty="0" smtClean="0">
              <a:solidFill>
                <a:schemeClr val="accent1">
                  <a:lumMod val="50000"/>
                </a:schemeClr>
              </a:solidFill>
              <a:latin typeface="Optima" charset="0"/>
              <a:ea typeface="Optima" charset="0"/>
              <a:cs typeface="Optima" charset="0"/>
            </a:endParaRPr>
          </a:p>
          <a:p>
            <a:pPr marL="514350" indent="-514350">
              <a:lnSpc>
                <a:spcPct val="100000"/>
              </a:lnSpc>
              <a:spcBef>
                <a:spcPts val="0"/>
              </a:spcBef>
              <a:buFontTx/>
              <a:buNone/>
            </a:pPr>
            <a:endParaRPr lang="en-GB" sz="2400" b="1" dirty="0" smtClean="0">
              <a:solidFill>
                <a:schemeClr val="accent1">
                  <a:lumMod val="50000"/>
                </a:schemeClr>
              </a:solidFill>
              <a:latin typeface="Optima" charset="0"/>
              <a:ea typeface="Optima" charset="0"/>
              <a:cs typeface="Optima" charset="0"/>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6892" y="2310004"/>
            <a:ext cx="3122012" cy="2341509"/>
          </a:xfrm>
          <a:prstGeom prst="rect">
            <a:avLst/>
          </a:prstGeom>
        </p:spPr>
      </p:pic>
      <p:pic>
        <p:nvPicPr>
          <p:cNvPr id="13" name="Picture 12">
            <a:extLst>
              <a:ext uri="{FF2B5EF4-FFF2-40B4-BE49-F238E27FC236}">
                <a16:creationId xmlns:ve="http://schemas.openxmlformats.org/markup-compatibility/2006" xmlns:o="urn:schemas-microsoft-com:office:office" xmlns:m="http://schemas.openxmlformats.org/officeDocument/2006/math" xmlns:v="urn:schemas-microsoft-com:vml" xmlns:wp="http://schemas.openxmlformats.org/drawingml/2006/wordprocessingDrawing" xmlns:w10="urn:schemas-microsoft-com:office:word" xmlns:w="http://schemas.openxmlformats.org/wordprocessingml/2006/main" xmlns:wne="http://schemas.microsoft.com/office/word/2006/wordml" xmlns="" xmlns:a16="http://schemas.microsoft.com/office/drawing/2014/main" xmlns:lc="http://schemas.openxmlformats.org/drawingml/2006/lockedCanvas" id="{ED530742-2630-4FD7-B448-C8C57B8F4C86}"/>
              </a:ext>
            </a:extLst>
          </p:cNvPr>
          <p:cNvPicPr/>
          <p:nvPr/>
        </p:nvPicPr>
        <p:blipFill rotWithShape="1">
          <a:blip r:embed="rId4" cstate="email">
            <a:extLst>
              <a:ext uri="{28A0092B-C50C-407E-A947-70E740481C1C}">
                <a14:useLocalDpi xmlns:a14="http://schemas.microsoft.com/office/drawing/2010/main"/>
              </a:ext>
            </a:extLst>
          </a:blip>
          <a:srcRect/>
          <a:stretch/>
        </p:blipFill>
        <p:spPr>
          <a:xfrm>
            <a:off x="8996892" y="4651513"/>
            <a:ext cx="3122012" cy="2206487"/>
          </a:xfrm>
          <a:prstGeom prst="rect">
            <a:avLst/>
          </a:prstGeom>
        </p:spPr>
      </p:pic>
      <p:pic>
        <p:nvPicPr>
          <p:cNvPr id="14" name="Picture 13">
            <a:extLst>
              <a:ext uri="{FF2B5EF4-FFF2-40B4-BE49-F238E27FC236}">
                <a16:creationId xmlns:ve="http://schemas.openxmlformats.org/markup-compatibility/2006" xmlns:o="urn:schemas-microsoft-com:office:office" xmlns:m="http://schemas.openxmlformats.org/officeDocument/2006/math" xmlns:v="urn:schemas-microsoft-com:vml" xmlns:wp="http://schemas.openxmlformats.org/drawingml/2006/wordprocessingDrawing" xmlns:w10="urn:schemas-microsoft-com:office:word" xmlns:w="http://schemas.openxmlformats.org/wordprocessingml/2006/main" xmlns:wne="http://schemas.microsoft.com/office/word/2006/wordml" xmlns="" xmlns:a16="http://schemas.microsoft.com/office/drawing/2014/main" xmlns:lc="http://schemas.openxmlformats.org/drawingml/2006/lockedCanvas" id="{2AD112E2-0697-4816-B6E2-0D1906B4A4C7}"/>
              </a:ext>
            </a:extLst>
          </p:cNvPr>
          <p:cNvPicPr/>
          <p:nvPr/>
        </p:nvPicPr>
        <p:blipFill>
          <a:blip r:embed="rId5" cstate="email">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a:ext>
            </a:extLst>
          </a:blip>
          <a:stretch>
            <a:fillRect/>
          </a:stretch>
        </p:blipFill>
        <p:spPr>
          <a:xfrm>
            <a:off x="8952932" y="-58749"/>
            <a:ext cx="3273461" cy="2368753"/>
          </a:xfrm>
          <a:prstGeom prst="rect">
            <a:avLst/>
          </a:prstGeom>
        </p:spPr>
      </p:pic>
    </p:spTree>
    <p:extLst>
      <p:ext uri="{BB962C8B-B14F-4D97-AF65-F5344CB8AC3E}">
        <p14:creationId xmlns:p14="http://schemas.microsoft.com/office/powerpoint/2010/main" val="16596459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72186" y="5418160"/>
            <a:ext cx="2447627" cy="1439840"/>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75" y="-33378"/>
            <a:ext cx="12192000" cy="6858000"/>
          </a:xfrm>
          <a:prstGeom prst="rect">
            <a:avLst/>
          </a:prstGeom>
        </p:spPr>
      </p:pic>
      <p:sp>
        <p:nvSpPr>
          <p:cNvPr id="5" name="Content Placeholder 2"/>
          <p:cNvSpPr txBox="1">
            <a:spLocks/>
          </p:cNvSpPr>
          <p:nvPr/>
        </p:nvSpPr>
        <p:spPr>
          <a:xfrm>
            <a:off x="826325" y="274031"/>
            <a:ext cx="10515600" cy="5969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indent="-514350" algn="ctr">
              <a:lnSpc>
                <a:spcPct val="100000"/>
              </a:lnSpc>
              <a:spcBef>
                <a:spcPts val="0"/>
              </a:spcBef>
              <a:buFontTx/>
              <a:buNone/>
            </a:pPr>
            <a:r>
              <a:rPr lang="en-GB" b="1" u="sng" dirty="0" smtClean="0">
                <a:solidFill>
                  <a:schemeClr val="accent6">
                    <a:lumMod val="75000"/>
                  </a:schemeClr>
                </a:solidFill>
              </a:rPr>
              <a:t>CLIMATE CHANGE ADAPTATION</a:t>
            </a:r>
          </a:p>
        </p:txBody>
      </p:sp>
      <p:sp>
        <p:nvSpPr>
          <p:cNvPr id="8" name="TextBox 7"/>
          <p:cNvSpPr txBox="1"/>
          <p:nvPr/>
        </p:nvSpPr>
        <p:spPr>
          <a:xfrm>
            <a:off x="5478068" y="6142623"/>
            <a:ext cx="3392977" cy="338554"/>
          </a:xfrm>
          <a:prstGeom prst="rect">
            <a:avLst/>
          </a:prstGeom>
          <a:noFill/>
        </p:spPr>
        <p:txBody>
          <a:bodyPr wrap="square" rtlCol="0">
            <a:spAutoFit/>
          </a:bodyPr>
          <a:lstStyle/>
          <a:p>
            <a:endParaRPr lang="en-US" sz="1600" b="1" dirty="0">
              <a:solidFill>
                <a:srgbClr val="176186"/>
              </a:solidFill>
              <a:latin typeface="Optima" charset="0"/>
              <a:ea typeface="Optima" charset="0"/>
              <a:cs typeface="Optima" charset="0"/>
            </a:endParaRPr>
          </a:p>
        </p:txBody>
      </p:sp>
      <p:sp>
        <p:nvSpPr>
          <p:cNvPr id="9" name="Content Placeholder 2"/>
          <p:cNvSpPr txBox="1">
            <a:spLocks/>
          </p:cNvSpPr>
          <p:nvPr/>
        </p:nvSpPr>
        <p:spPr>
          <a:xfrm>
            <a:off x="766434" y="1136229"/>
            <a:ext cx="8500396" cy="5753456"/>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indent="-514350" algn="ctr">
              <a:lnSpc>
                <a:spcPct val="100000"/>
              </a:lnSpc>
              <a:spcBef>
                <a:spcPts val="0"/>
              </a:spcBef>
              <a:buFontTx/>
              <a:buNone/>
            </a:pPr>
            <a:r>
              <a:rPr lang="en-GB" sz="2400" b="1" dirty="0" smtClean="0">
                <a:solidFill>
                  <a:schemeClr val="accent1">
                    <a:lumMod val="50000"/>
                  </a:schemeClr>
                </a:solidFill>
                <a:latin typeface="Optima" charset="0"/>
                <a:ea typeface="Optima" charset="0"/>
                <a:cs typeface="Optima" charset="0"/>
              </a:rPr>
              <a:t>Programs/projects/activities related to CTI-CFF goals </a:t>
            </a:r>
            <a:r>
              <a:rPr lang="en-GB" sz="1600" b="1" i="1" dirty="0" smtClean="0">
                <a:solidFill>
                  <a:schemeClr val="accent1">
                    <a:lumMod val="50000"/>
                  </a:schemeClr>
                </a:solidFill>
                <a:latin typeface="Optima" charset="0"/>
                <a:ea typeface="Optima" charset="0"/>
                <a:cs typeface="Optima" charset="0"/>
              </a:rPr>
              <a:t>(but not directly budgeted </a:t>
            </a:r>
            <a:r>
              <a:rPr lang="en-GB" sz="2300" i="1" dirty="0" smtClean="0">
                <a:solidFill>
                  <a:schemeClr val="accent1">
                    <a:lumMod val="50000"/>
                  </a:schemeClr>
                </a:solidFill>
                <a:latin typeface="Arial" panose="020B0604020202020204" pitchFamily="34" charset="0"/>
                <a:ea typeface="Optima" charset="0"/>
                <a:cs typeface="Arial" panose="020B0604020202020204" pitchFamily="34" charset="0"/>
              </a:rPr>
              <a:t>under CTI-CFF programs)</a:t>
            </a:r>
          </a:p>
          <a:p>
            <a:pPr marL="514350" indent="-514350" algn="ctr">
              <a:lnSpc>
                <a:spcPct val="100000"/>
              </a:lnSpc>
              <a:spcBef>
                <a:spcPts val="0"/>
              </a:spcBef>
              <a:buFontTx/>
              <a:buNone/>
            </a:pPr>
            <a:endParaRPr lang="en-GB" sz="2300" i="1" dirty="0">
              <a:solidFill>
                <a:schemeClr val="accent1">
                  <a:lumMod val="50000"/>
                </a:schemeClr>
              </a:solidFill>
              <a:latin typeface="Arial" panose="020B0604020202020204" pitchFamily="34" charset="0"/>
              <a:ea typeface="Optima" charset="0"/>
              <a:cs typeface="Arial" panose="020B0604020202020204" pitchFamily="34" charset="0"/>
            </a:endParaRPr>
          </a:p>
          <a:p>
            <a:pPr marL="514350" indent="-514350">
              <a:lnSpc>
                <a:spcPct val="100000"/>
              </a:lnSpc>
              <a:spcBef>
                <a:spcPts val="0"/>
              </a:spcBef>
              <a:buFontTx/>
              <a:buAutoNum type="arabicPeriod"/>
            </a:pPr>
            <a:endParaRPr lang="en-GB" sz="2300" dirty="0" smtClean="0">
              <a:solidFill>
                <a:schemeClr val="accent1">
                  <a:lumMod val="50000"/>
                </a:schemeClr>
              </a:solidFill>
              <a:latin typeface="Arial" panose="020B0604020202020204" pitchFamily="34" charset="0"/>
              <a:ea typeface="Arial Unicode MS" panose="020B0604020202020204" pitchFamily="34" charset="-128"/>
              <a:cs typeface="Arial" panose="020B0604020202020204" pitchFamily="34" charset="0"/>
            </a:endParaRPr>
          </a:p>
          <a:p>
            <a:pPr marL="514350" indent="-514350">
              <a:lnSpc>
                <a:spcPct val="100000"/>
              </a:lnSpc>
              <a:spcBef>
                <a:spcPts val="0"/>
              </a:spcBef>
              <a:buFontTx/>
              <a:buAutoNum type="arabicPeriod"/>
            </a:pPr>
            <a:r>
              <a:rPr lang="en-GB" sz="2300" dirty="0" smtClean="0">
                <a:solidFill>
                  <a:schemeClr val="accent1">
                    <a:lumMod val="50000"/>
                  </a:schemeClr>
                </a:solidFill>
                <a:latin typeface="Arial" panose="020B0604020202020204" pitchFamily="34" charset="0"/>
                <a:ea typeface="Arial Unicode MS" panose="020B0604020202020204" pitchFamily="34" charset="-128"/>
                <a:cs typeface="Arial" panose="020B0604020202020204" pitchFamily="34" charset="0"/>
              </a:rPr>
              <a:t>Pacific Ecosystem based Adaptation to Climate Change (2107-2020) promoting Ecosystem Based Approach as a climate change adaptation strategy. </a:t>
            </a:r>
            <a:r>
              <a:rPr lang="en-GB" sz="2300" dirty="0" err="1" smtClean="0">
                <a:solidFill>
                  <a:schemeClr val="accent1">
                    <a:lumMod val="50000"/>
                  </a:schemeClr>
                </a:solidFill>
                <a:latin typeface="Arial" panose="020B0604020202020204" pitchFamily="34" charset="0"/>
                <a:ea typeface="Arial Unicode MS" panose="020B0604020202020204" pitchFamily="34" charset="-128"/>
                <a:cs typeface="Arial" panose="020B0604020202020204" pitchFamily="34" charset="0"/>
              </a:rPr>
              <a:t>Acitivities</a:t>
            </a:r>
            <a:r>
              <a:rPr lang="en-GB" sz="2300" dirty="0" smtClean="0">
                <a:solidFill>
                  <a:schemeClr val="accent1">
                    <a:lumMod val="50000"/>
                  </a:schemeClr>
                </a:solidFill>
                <a:latin typeface="Arial" panose="020B0604020202020204" pitchFamily="34" charset="0"/>
                <a:ea typeface="Arial Unicode MS" panose="020B0604020202020204" pitchFamily="34" charset="-128"/>
                <a:cs typeface="Arial" panose="020B0604020202020204" pitchFamily="34" charset="0"/>
              </a:rPr>
              <a:t> in two sites </a:t>
            </a:r>
            <a:r>
              <a:rPr lang="en-GB" sz="2300" dirty="0" err="1" smtClean="0">
                <a:solidFill>
                  <a:schemeClr val="accent1">
                    <a:lumMod val="50000"/>
                  </a:schemeClr>
                </a:solidFill>
                <a:latin typeface="Arial" panose="020B0604020202020204" pitchFamily="34" charset="0"/>
                <a:ea typeface="Arial Unicode MS" panose="020B0604020202020204" pitchFamily="34" charset="-128"/>
                <a:cs typeface="Arial" panose="020B0604020202020204" pitchFamily="34" charset="0"/>
              </a:rPr>
              <a:t>Wagina</a:t>
            </a:r>
            <a:r>
              <a:rPr lang="en-GB" sz="2300" dirty="0" smtClean="0">
                <a:solidFill>
                  <a:schemeClr val="accent1">
                    <a:lumMod val="50000"/>
                  </a:schemeClr>
                </a:solidFill>
                <a:latin typeface="Arial" panose="020B0604020202020204" pitchFamily="34" charset="0"/>
                <a:ea typeface="Arial Unicode MS" panose="020B0604020202020204" pitchFamily="34" charset="-128"/>
                <a:cs typeface="Arial" panose="020B0604020202020204" pitchFamily="34" charset="0"/>
              </a:rPr>
              <a:t> (Choiseul) and Honiara (Guadalcanal)</a:t>
            </a:r>
          </a:p>
          <a:p>
            <a:pPr marL="0" indent="0">
              <a:lnSpc>
                <a:spcPct val="100000"/>
              </a:lnSpc>
              <a:spcBef>
                <a:spcPts val="0"/>
              </a:spcBef>
              <a:buNone/>
            </a:pPr>
            <a:endParaRPr lang="en-GB" sz="2300" dirty="0" smtClean="0">
              <a:solidFill>
                <a:schemeClr val="accent1">
                  <a:lumMod val="50000"/>
                </a:schemeClr>
              </a:solidFill>
              <a:latin typeface="Arial" panose="020B0604020202020204" pitchFamily="34" charset="0"/>
              <a:ea typeface="Arial Unicode MS" panose="020B0604020202020204" pitchFamily="34" charset="-128"/>
              <a:cs typeface="Arial" panose="020B0604020202020204" pitchFamily="34" charset="0"/>
            </a:endParaRPr>
          </a:p>
          <a:p>
            <a:pPr marL="514350" indent="-514350">
              <a:lnSpc>
                <a:spcPct val="100000"/>
              </a:lnSpc>
              <a:spcBef>
                <a:spcPts val="0"/>
              </a:spcBef>
              <a:buFontTx/>
              <a:buNone/>
            </a:pPr>
            <a:r>
              <a:rPr lang="en-GB" sz="2300" dirty="0" smtClean="0">
                <a:solidFill>
                  <a:schemeClr val="accent1">
                    <a:lumMod val="50000"/>
                  </a:schemeClr>
                </a:solidFill>
                <a:latin typeface="Arial" panose="020B0604020202020204" pitchFamily="34" charset="0"/>
                <a:ea typeface="Arial Unicode MS" panose="020B0604020202020204" pitchFamily="34" charset="-128"/>
                <a:cs typeface="Arial" panose="020B0604020202020204" pitchFamily="34" charset="0"/>
              </a:rPr>
              <a:t>2. Integrated Vulnerability and adaptation assessment. (21 communities in Malaita Province).</a:t>
            </a:r>
          </a:p>
          <a:p>
            <a:pPr marL="514350" indent="-514350">
              <a:lnSpc>
                <a:spcPct val="100000"/>
              </a:lnSpc>
              <a:spcBef>
                <a:spcPts val="0"/>
              </a:spcBef>
              <a:buFontTx/>
              <a:buNone/>
            </a:pPr>
            <a:endParaRPr lang="en-GB" sz="2300" dirty="0" smtClean="0">
              <a:solidFill>
                <a:schemeClr val="accent1">
                  <a:lumMod val="50000"/>
                </a:schemeClr>
              </a:solidFill>
              <a:latin typeface="Arial" panose="020B0604020202020204" pitchFamily="34" charset="0"/>
              <a:ea typeface="Arial Unicode MS" panose="020B0604020202020204" pitchFamily="34" charset="-128"/>
              <a:cs typeface="Arial" panose="020B0604020202020204" pitchFamily="34" charset="0"/>
            </a:endParaRPr>
          </a:p>
          <a:p>
            <a:pPr marL="514350" indent="-514350">
              <a:lnSpc>
                <a:spcPct val="100000"/>
              </a:lnSpc>
              <a:spcBef>
                <a:spcPts val="0"/>
              </a:spcBef>
              <a:buFontTx/>
              <a:buNone/>
            </a:pPr>
            <a:r>
              <a:rPr lang="en-GB" sz="2300" dirty="0" smtClean="0">
                <a:solidFill>
                  <a:schemeClr val="accent1">
                    <a:lumMod val="50000"/>
                  </a:schemeClr>
                </a:solidFill>
                <a:latin typeface="Arial" panose="020B0604020202020204" pitchFamily="34" charset="0"/>
                <a:ea typeface="Arial Unicode MS" panose="020B0604020202020204" pitchFamily="34" charset="-128"/>
                <a:cs typeface="Arial" panose="020B0604020202020204" pitchFamily="34" charset="0"/>
              </a:rPr>
              <a:t>3. USAID Climate Ready project – Access to Finance, capacity building training and legislation.</a:t>
            </a:r>
          </a:p>
          <a:p>
            <a:pPr marL="514350" indent="-514350">
              <a:lnSpc>
                <a:spcPct val="100000"/>
              </a:lnSpc>
              <a:spcBef>
                <a:spcPts val="0"/>
              </a:spcBef>
              <a:buFontTx/>
              <a:buNone/>
            </a:pPr>
            <a:endParaRPr lang="en-GB" sz="2300" dirty="0" smtClean="0">
              <a:solidFill>
                <a:schemeClr val="accent1">
                  <a:lumMod val="50000"/>
                </a:schemeClr>
              </a:solidFill>
              <a:latin typeface="Arial" panose="020B0604020202020204" pitchFamily="34" charset="0"/>
              <a:ea typeface="Arial Unicode MS" panose="020B0604020202020204" pitchFamily="34" charset="-128"/>
              <a:cs typeface="Arial" panose="020B0604020202020204" pitchFamily="34" charset="0"/>
            </a:endParaRPr>
          </a:p>
          <a:p>
            <a:pPr marL="514350" indent="-514350">
              <a:lnSpc>
                <a:spcPct val="100000"/>
              </a:lnSpc>
              <a:spcBef>
                <a:spcPts val="0"/>
              </a:spcBef>
              <a:buFontTx/>
              <a:buNone/>
            </a:pPr>
            <a:r>
              <a:rPr lang="en-GB" sz="2300" dirty="0" smtClean="0">
                <a:solidFill>
                  <a:schemeClr val="accent1">
                    <a:lumMod val="50000"/>
                  </a:schemeClr>
                </a:solidFill>
                <a:latin typeface="Arial" panose="020B0604020202020204" pitchFamily="34" charset="0"/>
                <a:ea typeface="Arial Unicode MS" panose="020B0604020202020204" pitchFamily="34" charset="-128"/>
                <a:cs typeface="Arial" panose="020B0604020202020204" pitchFamily="34" charset="0"/>
              </a:rPr>
              <a:t>4. UNDP Small Grants Project</a:t>
            </a:r>
          </a:p>
          <a:p>
            <a:pPr marL="514350" indent="-514350">
              <a:lnSpc>
                <a:spcPct val="100000"/>
              </a:lnSpc>
              <a:spcBef>
                <a:spcPts val="0"/>
              </a:spcBef>
              <a:buFontTx/>
              <a:buNone/>
            </a:pPr>
            <a:endParaRPr lang="en-GB" sz="2300" dirty="0" smtClean="0">
              <a:solidFill>
                <a:schemeClr val="accent1">
                  <a:lumMod val="50000"/>
                </a:schemeClr>
              </a:solidFill>
              <a:latin typeface="Arial" panose="020B0604020202020204" pitchFamily="34" charset="0"/>
              <a:ea typeface="Arial Unicode MS" panose="020B0604020202020204" pitchFamily="34" charset="-128"/>
              <a:cs typeface="Arial" panose="020B0604020202020204" pitchFamily="34" charset="0"/>
            </a:endParaRPr>
          </a:p>
          <a:p>
            <a:pPr marL="514350" indent="-514350">
              <a:lnSpc>
                <a:spcPct val="100000"/>
              </a:lnSpc>
              <a:spcBef>
                <a:spcPts val="0"/>
              </a:spcBef>
              <a:buFontTx/>
              <a:buNone/>
            </a:pPr>
            <a:r>
              <a:rPr lang="en-GB" sz="2300" dirty="0">
                <a:solidFill>
                  <a:schemeClr val="accent1">
                    <a:lumMod val="50000"/>
                  </a:schemeClr>
                </a:solidFill>
                <a:latin typeface="Arial" panose="020B0604020202020204" pitchFamily="34" charset="0"/>
                <a:ea typeface="Arial Unicode MS" panose="020B0604020202020204" pitchFamily="34" charset="-128"/>
                <a:cs typeface="Arial" panose="020B0604020202020204" pitchFamily="34" charset="0"/>
              </a:rPr>
              <a:t>5. Solomon Islands Water Sector Adaptation program (2014-2018) </a:t>
            </a:r>
          </a:p>
          <a:p>
            <a:pPr marL="514350" indent="-514350">
              <a:lnSpc>
                <a:spcPct val="100000"/>
              </a:lnSpc>
              <a:spcBef>
                <a:spcPts val="0"/>
              </a:spcBef>
              <a:buFontTx/>
              <a:buNone/>
            </a:pPr>
            <a:r>
              <a:rPr lang="en-GB" sz="2300" dirty="0">
                <a:solidFill>
                  <a:schemeClr val="accent1">
                    <a:lumMod val="50000"/>
                  </a:schemeClr>
                </a:solidFill>
                <a:latin typeface="Arial" panose="020B0604020202020204" pitchFamily="34" charset="0"/>
                <a:ea typeface="Arial Unicode MS" panose="020B0604020202020204" pitchFamily="34" charset="-128"/>
                <a:cs typeface="Arial" panose="020B0604020202020204" pitchFamily="34" charset="0"/>
              </a:rPr>
              <a:t>GEF/UNDP: activities include - Climate change adaptation planning and support for three townships – Taro, Gizo and </a:t>
            </a:r>
            <a:r>
              <a:rPr lang="en-GB" sz="2300" dirty="0" err="1">
                <a:solidFill>
                  <a:schemeClr val="accent1">
                    <a:lumMod val="50000"/>
                  </a:schemeClr>
                </a:solidFill>
                <a:latin typeface="Arial" panose="020B0604020202020204" pitchFamily="34" charset="0"/>
                <a:ea typeface="Arial Unicode MS" panose="020B0604020202020204" pitchFamily="34" charset="-128"/>
                <a:cs typeface="Arial" panose="020B0604020202020204" pitchFamily="34" charset="0"/>
              </a:rPr>
              <a:t>Tingoa</a:t>
            </a:r>
            <a:r>
              <a:rPr lang="en-GB" sz="2300" dirty="0">
                <a:solidFill>
                  <a:schemeClr val="accent1">
                    <a:lumMod val="50000"/>
                  </a:schemeClr>
                </a:solidFill>
                <a:latin typeface="Arial" panose="020B0604020202020204" pitchFamily="34" charset="0"/>
                <a:ea typeface="Arial Unicode MS" panose="020B0604020202020204" pitchFamily="34" charset="-128"/>
                <a:cs typeface="Arial" panose="020B0604020202020204" pitchFamily="34" charset="0"/>
              </a:rPr>
              <a:t> and three communities – </a:t>
            </a:r>
            <a:r>
              <a:rPr lang="en-GB" sz="2300" dirty="0" err="1">
                <a:solidFill>
                  <a:schemeClr val="accent1">
                    <a:lumMod val="50000"/>
                  </a:schemeClr>
                </a:solidFill>
                <a:latin typeface="Arial" panose="020B0604020202020204" pitchFamily="34" charset="0"/>
                <a:ea typeface="Arial Unicode MS" panose="020B0604020202020204" pitchFamily="34" charset="-128"/>
                <a:cs typeface="Arial" panose="020B0604020202020204" pitchFamily="34" charset="0"/>
              </a:rPr>
              <a:t>Ferafalu</a:t>
            </a:r>
            <a:r>
              <a:rPr lang="en-GB" sz="2300" dirty="0">
                <a:solidFill>
                  <a:schemeClr val="accent1">
                    <a:lumMod val="50000"/>
                  </a:schemeClr>
                </a:solidFill>
                <a:latin typeface="Arial" panose="020B0604020202020204" pitchFamily="34" charset="0"/>
                <a:ea typeface="Arial Unicode MS" panose="020B0604020202020204" pitchFamily="34" charset="-128"/>
                <a:cs typeface="Arial" panose="020B0604020202020204" pitchFamily="34" charset="0"/>
              </a:rPr>
              <a:t> (Malaita), Santa Catalina (Makira) and </a:t>
            </a:r>
            <a:r>
              <a:rPr lang="en-GB" sz="2300" dirty="0" err="1">
                <a:solidFill>
                  <a:schemeClr val="accent1">
                    <a:lumMod val="50000"/>
                  </a:schemeClr>
                </a:solidFill>
                <a:latin typeface="Arial" panose="020B0604020202020204" pitchFamily="34" charset="0"/>
                <a:ea typeface="Arial Unicode MS" panose="020B0604020202020204" pitchFamily="34" charset="-128"/>
                <a:cs typeface="Arial" panose="020B0604020202020204" pitchFamily="34" charset="0"/>
              </a:rPr>
              <a:t>Tuwo</a:t>
            </a:r>
            <a:r>
              <a:rPr lang="en-GB" sz="2300" dirty="0">
                <a:solidFill>
                  <a:schemeClr val="accent1">
                    <a:lumMod val="50000"/>
                  </a:schemeClr>
                </a:solidFill>
                <a:latin typeface="Arial" panose="020B0604020202020204" pitchFamily="34" charset="0"/>
                <a:ea typeface="Arial Unicode MS" panose="020B0604020202020204" pitchFamily="34" charset="-128"/>
                <a:cs typeface="Arial" panose="020B0604020202020204" pitchFamily="34" charset="0"/>
              </a:rPr>
              <a:t> community in </a:t>
            </a:r>
            <a:r>
              <a:rPr lang="en-GB" sz="2300" dirty="0" err="1">
                <a:solidFill>
                  <a:schemeClr val="accent1">
                    <a:lumMod val="50000"/>
                  </a:schemeClr>
                </a:solidFill>
                <a:latin typeface="Arial" panose="020B0604020202020204" pitchFamily="34" charset="0"/>
                <a:ea typeface="Arial Unicode MS" panose="020B0604020202020204" pitchFamily="34" charset="-128"/>
                <a:cs typeface="Arial" panose="020B0604020202020204" pitchFamily="34" charset="0"/>
              </a:rPr>
              <a:t>Temotu</a:t>
            </a:r>
            <a:r>
              <a:rPr lang="en-GB" sz="2300" dirty="0">
                <a:solidFill>
                  <a:schemeClr val="accent1">
                    <a:lumMod val="50000"/>
                  </a:schemeClr>
                </a:solidFill>
                <a:latin typeface="Arial" panose="020B0604020202020204" pitchFamily="34" charset="0"/>
                <a:ea typeface="Arial Unicode MS" panose="020B0604020202020204" pitchFamily="34" charset="-128"/>
                <a:cs typeface="Arial" panose="020B0604020202020204" pitchFamily="34" charset="0"/>
              </a:rPr>
              <a:t> province</a:t>
            </a:r>
            <a:r>
              <a:rPr lang="en-GB" sz="2300" dirty="0" smtClean="0">
                <a:solidFill>
                  <a:schemeClr val="accent1">
                    <a:lumMod val="50000"/>
                  </a:schemeClr>
                </a:solidFill>
                <a:latin typeface="Arial" panose="020B0604020202020204" pitchFamily="34" charset="0"/>
                <a:ea typeface="Arial Unicode MS" panose="020B0604020202020204" pitchFamily="34" charset="-128"/>
                <a:cs typeface="Arial" panose="020B0604020202020204" pitchFamily="34" charset="0"/>
              </a:rPr>
              <a:t>.</a:t>
            </a:r>
          </a:p>
          <a:p>
            <a:pPr marL="514350" indent="-514350">
              <a:lnSpc>
                <a:spcPct val="100000"/>
              </a:lnSpc>
              <a:spcBef>
                <a:spcPts val="0"/>
              </a:spcBef>
              <a:buFontTx/>
              <a:buNone/>
            </a:pPr>
            <a:r>
              <a:rPr lang="en-GB" sz="2300" dirty="0" smtClean="0">
                <a:solidFill>
                  <a:schemeClr val="accent1">
                    <a:lumMod val="50000"/>
                  </a:schemeClr>
                </a:solidFill>
                <a:latin typeface="Arial" panose="020B0604020202020204" pitchFamily="34" charset="0"/>
                <a:ea typeface="Arial Unicode MS" panose="020B0604020202020204" pitchFamily="34" charset="-128"/>
                <a:cs typeface="Arial" panose="020B0604020202020204" pitchFamily="34" charset="0"/>
              </a:rPr>
              <a:t> </a:t>
            </a:r>
          </a:p>
          <a:p>
            <a:pPr marL="514350" indent="-514350">
              <a:lnSpc>
                <a:spcPct val="100000"/>
              </a:lnSpc>
              <a:spcBef>
                <a:spcPts val="0"/>
              </a:spcBef>
              <a:buFontTx/>
              <a:buNone/>
            </a:pPr>
            <a:r>
              <a:rPr lang="en-GB" sz="2300" dirty="0">
                <a:solidFill>
                  <a:schemeClr val="accent1">
                    <a:lumMod val="50000"/>
                  </a:schemeClr>
                </a:solidFill>
                <a:latin typeface="Arial" panose="020B0604020202020204" pitchFamily="34" charset="0"/>
                <a:ea typeface="Arial Unicode MS" panose="020B0604020202020204" pitchFamily="34" charset="-128"/>
                <a:cs typeface="Arial" panose="020B0604020202020204" pitchFamily="34" charset="0"/>
              </a:rPr>
              <a:t>6</a:t>
            </a:r>
            <a:r>
              <a:rPr lang="en-GB" sz="2300" dirty="0" smtClean="0">
                <a:solidFill>
                  <a:schemeClr val="accent1">
                    <a:lumMod val="50000"/>
                  </a:schemeClr>
                </a:solidFill>
                <a:latin typeface="Arial" panose="020B0604020202020204" pitchFamily="34" charset="0"/>
                <a:ea typeface="Arial Unicode MS" panose="020B0604020202020204" pitchFamily="34" charset="-128"/>
                <a:cs typeface="Arial" panose="020B0604020202020204" pitchFamily="34" charset="0"/>
              </a:rPr>
              <a:t>. Ongoing CC adaptation activities through Community Based Resource Management approaches by NGO (</a:t>
            </a:r>
            <a:r>
              <a:rPr lang="en-GB" sz="2300" dirty="0" err="1" smtClean="0">
                <a:solidFill>
                  <a:schemeClr val="accent1">
                    <a:lumMod val="50000"/>
                  </a:schemeClr>
                </a:solidFill>
                <a:latin typeface="Arial" panose="020B0604020202020204" pitchFamily="34" charset="0"/>
                <a:ea typeface="Arial Unicode MS" panose="020B0604020202020204" pitchFamily="34" charset="-128"/>
                <a:cs typeface="Arial" panose="020B0604020202020204" pitchFamily="34" charset="0"/>
              </a:rPr>
              <a:t>WorldFish</a:t>
            </a:r>
            <a:r>
              <a:rPr lang="en-GB" sz="2300" dirty="0" smtClean="0">
                <a:solidFill>
                  <a:schemeClr val="accent1">
                    <a:lumMod val="50000"/>
                  </a:schemeClr>
                </a:solidFill>
                <a:latin typeface="Arial" panose="020B0604020202020204" pitchFamily="34" charset="0"/>
                <a:ea typeface="Arial Unicode MS" panose="020B0604020202020204" pitchFamily="34" charset="-128"/>
                <a:cs typeface="Arial" panose="020B0604020202020204" pitchFamily="34" charset="0"/>
              </a:rPr>
              <a:t>, The Nature Conservancy and WWFSI) and Community Based organisation across the country.</a:t>
            </a:r>
          </a:p>
          <a:p>
            <a:pPr marL="514350" indent="-514350">
              <a:lnSpc>
                <a:spcPct val="100000"/>
              </a:lnSpc>
              <a:spcBef>
                <a:spcPts val="0"/>
              </a:spcBef>
              <a:buFontTx/>
              <a:buNone/>
            </a:pPr>
            <a:endParaRPr lang="en-GB" sz="2300" dirty="0" smtClean="0">
              <a:solidFill>
                <a:schemeClr val="accent1">
                  <a:lumMod val="50000"/>
                </a:schemeClr>
              </a:solidFill>
              <a:latin typeface="Arial" panose="020B0604020202020204" pitchFamily="34" charset="0"/>
              <a:ea typeface="Arial Unicode MS" panose="020B0604020202020204" pitchFamily="34" charset="-128"/>
              <a:cs typeface="Arial" panose="020B0604020202020204" pitchFamily="34" charset="0"/>
            </a:endParaRPr>
          </a:p>
          <a:p>
            <a:pPr marL="514350" indent="-514350">
              <a:lnSpc>
                <a:spcPct val="100000"/>
              </a:lnSpc>
              <a:spcBef>
                <a:spcPts val="0"/>
              </a:spcBef>
              <a:buFontTx/>
              <a:buNone/>
            </a:pPr>
            <a:r>
              <a:rPr lang="en-GB" sz="2300" dirty="0" smtClean="0">
                <a:solidFill>
                  <a:schemeClr val="accent1">
                    <a:lumMod val="50000"/>
                  </a:schemeClr>
                </a:solidFill>
                <a:latin typeface="Arial" panose="020B0604020202020204" pitchFamily="34" charset="0"/>
                <a:ea typeface="Arial Unicode MS" panose="020B0604020202020204" pitchFamily="34" charset="-128"/>
                <a:cs typeface="Arial" panose="020B0604020202020204" pitchFamily="34" charset="0"/>
              </a:rPr>
              <a:t>7. Establishment of Oceans and Climate Change Desk with the MFAET</a:t>
            </a:r>
          </a:p>
          <a:p>
            <a:pPr marL="514350" indent="-514350">
              <a:lnSpc>
                <a:spcPct val="100000"/>
              </a:lnSpc>
              <a:spcBef>
                <a:spcPts val="0"/>
              </a:spcBef>
              <a:buFontTx/>
              <a:buNone/>
            </a:pPr>
            <a:endParaRPr lang="en-GB" sz="2400" b="1" dirty="0">
              <a:solidFill>
                <a:schemeClr val="accent1">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marL="514350" indent="-514350">
              <a:lnSpc>
                <a:spcPct val="100000"/>
              </a:lnSpc>
              <a:spcBef>
                <a:spcPts val="0"/>
              </a:spcBef>
              <a:buFontTx/>
              <a:buNone/>
            </a:pPr>
            <a:endParaRPr lang="en-GB" sz="2400" b="1" dirty="0" smtClean="0">
              <a:solidFill>
                <a:schemeClr val="accent1">
                  <a:lumMod val="50000"/>
                </a:schemeClr>
              </a:solidFill>
              <a:latin typeface="Optima"/>
              <a:ea typeface="Optima" charset="0"/>
              <a:cs typeface="Optima" charset="0"/>
            </a:endParaRPr>
          </a:p>
        </p:txBody>
      </p:sp>
      <p:grpSp>
        <p:nvGrpSpPr>
          <p:cNvPr id="10" name="Group 262"/>
          <p:cNvGrpSpPr/>
          <p:nvPr/>
        </p:nvGrpSpPr>
        <p:grpSpPr>
          <a:xfrm>
            <a:off x="9453561" y="-98441"/>
            <a:ext cx="2697675" cy="1336425"/>
            <a:chOff x="0" y="0"/>
            <a:chExt cx="2142115" cy="3354778"/>
          </a:xfrm>
          <a:effectLst>
            <a:outerShdw blurRad="50800" dist="38100" dir="18900000" algn="bl" rotWithShape="0">
              <a:prstClr val="black">
                <a:alpha val="40000"/>
              </a:prstClr>
            </a:outerShdw>
          </a:effectLst>
        </p:grpSpPr>
        <p:sp>
          <p:nvSpPr>
            <p:cNvPr id="11" name="Shape 260"/>
            <p:cNvSpPr/>
            <p:nvPr/>
          </p:nvSpPr>
          <p:spPr>
            <a:xfrm>
              <a:off x="-1" y="-1"/>
              <a:ext cx="2142116" cy="3354780"/>
            </a:xfrm>
            <a:prstGeom prst="rect">
              <a:avLst/>
            </a:prstGeom>
            <a:solidFill>
              <a:srgbClr val="E3EDE4"/>
            </a:solidFill>
            <a:ln w="12700" cap="flat">
              <a:noFill/>
              <a:miter lim="400000"/>
            </a:ln>
            <a:effectLst/>
          </p:spPr>
          <p:txBody>
            <a:bodyPr wrap="square" lIns="45718" tIns="45718" rIns="45718" bIns="45718" numCol="1" anchor="t">
              <a:noAutofit/>
            </a:bodyPr>
            <a:lstStyle/>
            <a:p>
              <a:pPr>
                <a:defRPr>
                  <a:latin typeface="Tw Cen MT"/>
                  <a:ea typeface="Tw Cen MT"/>
                  <a:cs typeface="Tw Cen MT"/>
                  <a:sym typeface="Tw Cen MT"/>
                </a:defRPr>
              </a:pPr>
              <a:endParaRPr/>
            </a:p>
          </p:txBody>
        </p:sp>
        <p:pic>
          <p:nvPicPr>
            <p:cNvPr id="12" name="image2.png"/>
            <p:cNvPicPr>
              <a:picLocks noChangeAspect="1"/>
            </p:cNvPicPr>
            <p:nvPr/>
          </p:nvPicPr>
          <p:blipFill>
            <a:blip r:embed="rId5">
              <a:extLst/>
            </a:blip>
            <a:stretch>
              <a:fillRect/>
            </a:stretch>
          </p:blipFill>
          <p:spPr>
            <a:xfrm>
              <a:off x="1" y="0"/>
              <a:ext cx="2142115" cy="3354777"/>
            </a:xfrm>
            <a:prstGeom prst="rect">
              <a:avLst/>
            </a:prstGeom>
            <a:ln w="12700" cap="flat">
              <a:noFill/>
              <a:miter lim="400000"/>
            </a:ln>
            <a:effectLst/>
          </p:spPr>
        </p:pic>
      </p:gr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35870"/>
          <a:stretch/>
        </p:blipFill>
        <p:spPr>
          <a:xfrm>
            <a:off x="9499490" y="3771437"/>
            <a:ext cx="2707315" cy="3086563"/>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b="40712"/>
          <a:stretch/>
        </p:blipFill>
        <p:spPr>
          <a:xfrm>
            <a:off x="9499490" y="1303048"/>
            <a:ext cx="2605818" cy="2444602"/>
          </a:xfrm>
          <a:prstGeom prst="rect">
            <a:avLst/>
          </a:prstGeom>
        </p:spPr>
      </p:pic>
    </p:spTree>
    <p:extLst>
      <p:ext uri="{BB962C8B-B14F-4D97-AF65-F5344CB8AC3E}">
        <p14:creationId xmlns:p14="http://schemas.microsoft.com/office/powerpoint/2010/main" val="1684054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012" y="-84937"/>
            <a:ext cx="12192000" cy="6858000"/>
          </a:xfrm>
          <a:prstGeom prst="rect">
            <a:avLst/>
          </a:prstGeom>
        </p:spPr>
      </p:pic>
      <p:sp>
        <p:nvSpPr>
          <p:cNvPr id="6" name="Content Placeholder 2"/>
          <p:cNvSpPr txBox="1">
            <a:spLocks/>
          </p:cNvSpPr>
          <p:nvPr/>
        </p:nvSpPr>
        <p:spPr>
          <a:xfrm>
            <a:off x="826325" y="369566"/>
            <a:ext cx="10515600" cy="5969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indent="-514350" algn="ctr">
              <a:lnSpc>
                <a:spcPct val="100000"/>
              </a:lnSpc>
              <a:spcBef>
                <a:spcPts val="0"/>
              </a:spcBef>
              <a:buFontTx/>
              <a:buNone/>
            </a:pPr>
            <a:r>
              <a:rPr lang="en-GB" b="1" u="sng" dirty="0" smtClean="0">
                <a:solidFill>
                  <a:schemeClr val="accent6">
                    <a:lumMod val="75000"/>
                  </a:schemeClr>
                </a:solidFill>
              </a:rPr>
              <a:t>THREATENED SPECIES </a:t>
            </a:r>
          </a:p>
        </p:txBody>
      </p:sp>
      <p:sp>
        <p:nvSpPr>
          <p:cNvPr id="7" name="Content Placeholder 2"/>
          <p:cNvSpPr txBox="1">
            <a:spLocks/>
          </p:cNvSpPr>
          <p:nvPr/>
        </p:nvSpPr>
        <p:spPr>
          <a:xfrm>
            <a:off x="362299" y="997111"/>
            <a:ext cx="4220688" cy="32232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indent="-514350" algn="ctr">
              <a:lnSpc>
                <a:spcPct val="100000"/>
              </a:lnSpc>
              <a:spcBef>
                <a:spcPts val="0"/>
              </a:spcBef>
              <a:buFontTx/>
              <a:buNone/>
            </a:pPr>
            <a:r>
              <a:rPr lang="en-GB" sz="2400" b="1" dirty="0" smtClean="0">
                <a:solidFill>
                  <a:srgbClr val="176186"/>
                </a:solidFill>
                <a:latin typeface="Optima" charset="0"/>
                <a:ea typeface="Optima" charset="0"/>
                <a:cs typeface="Optima" charset="0"/>
              </a:rPr>
              <a:t>CTI-CFF National Programs</a:t>
            </a:r>
          </a:p>
          <a:p>
            <a:pPr marL="0" indent="0">
              <a:buNone/>
            </a:pPr>
            <a:endParaRPr lang="en-MY" sz="2400" dirty="0">
              <a:solidFill>
                <a:srgbClr val="176186"/>
              </a:solidFill>
              <a:latin typeface="Open Sans" panose="020B0606030504020204" pitchFamily="34" charset="0"/>
              <a:ea typeface="Open Sans" panose="020B0606030504020204" pitchFamily="34" charset="0"/>
              <a:cs typeface="Open Sans" panose="020B0606030504020204" pitchFamily="34" charset="0"/>
            </a:endParaRPr>
          </a:p>
          <a:p>
            <a:pPr marL="514350" indent="-514350">
              <a:lnSpc>
                <a:spcPct val="100000"/>
              </a:lnSpc>
              <a:spcBef>
                <a:spcPts val="0"/>
              </a:spcBef>
              <a:buFontTx/>
              <a:buNone/>
            </a:pPr>
            <a:endParaRPr lang="en-GB" sz="2400" b="1" dirty="0" smtClean="0">
              <a:solidFill>
                <a:schemeClr val="accent1">
                  <a:lumMod val="50000"/>
                </a:schemeClr>
              </a:solidFill>
              <a:latin typeface="Optima" charset="0"/>
              <a:ea typeface="Optima" charset="0"/>
              <a:cs typeface="Optima" charset="0"/>
            </a:endParaRPr>
          </a:p>
          <a:p>
            <a:pPr marL="514350" indent="-514350">
              <a:lnSpc>
                <a:spcPct val="100000"/>
              </a:lnSpc>
              <a:spcBef>
                <a:spcPts val="0"/>
              </a:spcBef>
              <a:buFontTx/>
              <a:buNone/>
            </a:pPr>
            <a:endParaRPr lang="en-GB" sz="2400" b="1" dirty="0" smtClean="0">
              <a:solidFill>
                <a:schemeClr val="accent1">
                  <a:lumMod val="50000"/>
                </a:schemeClr>
              </a:solidFill>
              <a:latin typeface="Optima" charset="0"/>
              <a:ea typeface="Optima" charset="0"/>
              <a:cs typeface="Optima" charset="0"/>
            </a:endParaRPr>
          </a:p>
        </p:txBody>
      </p:sp>
      <p:sp>
        <p:nvSpPr>
          <p:cNvPr id="9" name="Content Placeholder 2"/>
          <p:cNvSpPr txBox="1">
            <a:spLocks/>
          </p:cNvSpPr>
          <p:nvPr/>
        </p:nvSpPr>
        <p:spPr>
          <a:xfrm>
            <a:off x="6164867" y="901576"/>
            <a:ext cx="5053585" cy="32232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indent="-514350" algn="ctr">
              <a:lnSpc>
                <a:spcPct val="100000"/>
              </a:lnSpc>
              <a:spcBef>
                <a:spcPts val="0"/>
              </a:spcBef>
              <a:buFontTx/>
              <a:buNone/>
            </a:pPr>
            <a:r>
              <a:rPr lang="en-GB" sz="2400" b="1" dirty="0">
                <a:solidFill>
                  <a:srgbClr val="176186"/>
                </a:solidFill>
                <a:latin typeface="Optima" charset="0"/>
                <a:ea typeface="Optima" charset="0"/>
                <a:cs typeface="Optima" charset="0"/>
              </a:rPr>
              <a:t>A</a:t>
            </a:r>
            <a:r>
              <a:rPr lang="en-GB" sz="2400" b="1" dirty="0" smtClean="0">
                <a:solidFill>
                  <a:srgbClr val="176186"/>
                </a:solidFill>
                <a:latin typeface="Optima" charset="0"/>
                <a:ea typeface="Optima" charset="0"/>
                <a:cs typeface="Optima" charset="0"/>
              </a:rPr>
              <a:t>ctivities related to CTI-CFF goals</a:t>
            </a:r>
          </a:p>
          <a:p>
            <a:pPr marL="514350" indent="-514350" algn="ctr">
              <a:lnSpc>
                <a:spcPct val="100000"/>
              </a:lnSpc>
              <a:spcBef>
                <a:spcPts val="0"/>
              </a:spcBef>
              <a:buFontTx/>
              <a:buNone/>
            </a:pPr>
            <a:endParaRPr lang="en-GB" sz="1600" b="1" i="1" dirty="0" smtClean="0">
              <a:solidFill>
                <a:srgbClr val="176186"/>
              </a:solidFill>
              <a:latin typeface="Optima" charset="0"/>
              <a:ea typeface="Optima" charset="0"/>
              <a:cs typeface="Optima" charset="0"/>
            </a:endParaRPr>
          </a:p>
          <a:p>
            <a:pPr marL="514350" indent="-514350" algn="ctr">
              <a:lnSpc>
                <a:spcPct val="100000"/>
              </a:lnSpc>
              <a:spcBef>
                <a:spcPts val="0"/>
              </a:spcBef>
              <a:buFontTx/>
              <a:buNone/>
            </a:pPr>
            <a:endParaRPr lang="en-GB" sz="1600" b="1" i="1" dirty="0">
              <a:solidFill>
                <a:srgbClr val="176186"/>
              </a:solidFill>
              <a:latin typeface="Optima" charset="0"/>
              <a:ea typeface="Optima" charset="0"/>
              <a:cs typeface="Optima" charset="0"/>
            </a:endParaRPr>
          </a:p>
          <a:p>
            <a:pPr marL="514350" indent="-514350">
              <a:lnSpc>
                <a:spcPct val="100000"/>
              </a:lnSpc>
              <a:spcBef>
                <a:spcPts val="0"/>
              </a:spcBef>
              <a:buFontTx/>
              <a:buNone/>
            </a:pPr>
            <a:endParaRPr lang="en-GB" sz="2400" b="1" dirty="0" smtClean="0">
              <a:solidFill>
                <a:schemeClr val="accent1">
                  <a:lumMod val="50000"/>
                </a:schemeClr>
              </a:solidFill>
              <a:latin typeface="Optima" charset="0"/>
              <a:ea typeface="Optima" charset="0"/>
              <a:cs typeface="Optima" charset="0"/>
            </a:endParaRPr>
          </a:p>
        </p:txBody>
      </p:sp>
      <p:sp>
        <p:nvSpPr>
          <p:cNvPr id="13" name="Rectangle 12"/>
          <p:cNvSpPr/>
          <p:nvPr/>
        </p:nvSpPr>
        <p:spPr>
          <a:xfrm>
            <a:off x="362299" y="1690687"/>
            <a:ext cx="5537758" cy="1477328"/>
          </a:xfrm>
          <a:prstGeom prst="rect">
            <a:avLst/>
          </a:prstGeom>
        </p:spPr>
        <p:txBody>
          <a:bodyPr wrap="square">
            <a:spAutoFit/>
          </a:bodyPr>
          <a:lstStyle/>
          <a:p>
            <a:pPr marL="342900" indent="-342900">
              <a:buFontTx/>
              <a:buAutoNum type="arabicPeriod"/>
            </a:pPr>
            <a:r>
              <a:rPr lang="en-MY"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Community Fisheries Management Programs – CBRM programs  </a:t>
            </a:r>
          </a:p>
          <a:p>
            <a:pPr marL="285750" indent="-285750">
              <a:buFont typeface="Arial" panose="020B0604020202020204" pitchFamily="34" charset="0"/>
              <a:buChar char="•"/>
            </a:pPr>
            <a:r>
              <a:rPr lang="en-US"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Ongoing – CBRM initiatives for protection and management of threatened species</a:t>
            </a:r>
          </a:p>
          <a:p>
            <a:pPr marL="285750" indent="-285750">
              <a:buFont typeface="Arial" panose="020B0604020202020204" pitchFamily="34" charset="0"/>
              <a:buChar char="•"/>
            </a:pPr>
            <a:r>
              <a:rPr lang="en-US"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Ongoing – Awareness of fisheries regulations </a:t>
            </a:r>
            <a:endParaRPr lang="en-US"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Rectangle 13"/>
          <p:cNvSpPr/>
          <p:nvPr/>
        </p:nvSpPr>
        <p:spPr>
          <a:xfrm>
            <a:off x="6095999" y="1724153"/>
            <a:ext cx="6096000" cy="3416320"/>
          </a:xfrm>
          <a:prstGeom prst="rect">
            <a:avLst/>
          </a:prstGeom>
        </p:spPr>
        <p:txBody>
          <a:bodyPr>
            <a:spAutoFit/>
          </a:bodyPr>
          <a:lstStyle/>
          <a:p>
            <a:endParaRPr lang="en-MY" dirty="0" smtClean="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Tx/>
              <a:buAutoNum type="arabicPeriod"/>
            </a:pPr>
            <a:r>
              <a:rPr lang="en-MY"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NGO Partners involved in TS work  - TNC, CEPF, ACMPA, WCS, WWF</a:t>
            </a:r>
          </a:p>
          <a:p>
            <a:pPr marL="342900" indent="-342900">
              <a:buFontTx/>
              <a:buAutoNum type="arabicPeriod"/>
            </a:pPr>
            <a:r>
              <a:rPr lang="en-US"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Sharks – Initial discussions with WWF for technical support for sharks for 2020</a:t>
            </a:r>
          </a:p>
          <a:p>
            <a:pPr marL="342900" indent="-342900">
              <a:buFontTx/>
              <a:buAutoNum type="arabicPeriod"/>
            </a:pPr>
            <a:r>
              <a:rPr lang="en-MY"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National invertebrate population assessment targeting coral and clams.</a:t>
            </a:r>
          </a:p>
          <a:p>
            <a:pPr marL="342900" indent="-342900">
              <a:buFontTx/>
              <a:buAutoNum type="arabicPeriod"/>
            </a:pPr>
            <a:r>
              <a:rPr lang="en-MY"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Drafting instruction for formulation of species management plans. </a:t>
            </a:r>
          </a:p>
          <a:p>
            <a:pPr marL="342900" indent="-342900">
              <a:buFontTx/>
              <a:buAutoNum type="arabicPeriod"/>
            </a:pPr>
            <a:r>
              <a:rPr lang="en-MY"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Initial discussion for PEUMP </a:t>
            </a:r>
            <a:r>
              <a:rPr lang="en-MY" dirty="0" err="1" smtClean="0">
                <a:solidFill>
                  <a:prstClr val="black"/>
                </a:solidFill>
                <a:latin typeface="Open Sans" panose="020B0606030504020204" pitchFamily="34" charset="0"/>
                <a:ea typeface="Open Sans" panose="020B0606030504020204" pitchFamily="34" charset="0"/>
                <a:cs typeface="Open Sans" panose="020B0606030504020204" pitchFamily="34" charset="0"/>
              </a:rPr>
              <a:t>Bycatch</a:t>
            </a:r>
            <a:r>
              <a:rPr lang="en-MY"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MY" dirty="0" err="1" smtClean="0">
                <a:solidFill>
                  <a:prstClr val="black"/>
                </a:solidFill>
                <a:latin typeface="Open Sans" panose="020B0606030504020204" pitchFamily="34" charset="0"/>
                <a:ea typeface="Open Sans" panose="020B0606030504020204" pitchFamily="34" charset="0"/>
                <a:cs typeface="Open Sans" panose="020B0606030504020204" pitchFamily="34" charset="0"/>
              </a:rPr>
              <a:t>Intergrated</a:t>
            </a:r>
            <a:r>
              <a:rPr lang="en-MY"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 Ecosystem Management (BIEM) through SPREP for revision of SI Turtle Management and Strategic Action Plan next year. </a:t>
            </a:r>
          </a:p>
          <a:p>
            <a:pPr marL="342900" indent="-342900">
              <a:buFontTx/>
              <a:buAutoNum type="arabicPeriod"/>
            </a:pPr>
            <a:r>
              <a:rPr lang="en-MY"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Initial work for development of Snapper fisheries management plan</a:t>
            </a:r>
            <a:endParaRPr lang="en-MY"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9711" y="3341522"/>
            <a:ext cx="5660346" cy="3183945"/>
          </a:xfrm>
          <a:prstGeom prst="rect">
            <a:avLst/>
          </a:prstGeom>
          <a:effectLst>
            <a:softEdge rad="101600"/>
          </a:effectLst>
        </p:spPr>
      </p:pic>
    </p:spTree>
    <p:extLst>
      <p:ext uri="{BB962C8B-B14F-4D97-AF65-F5344CB8AC3E}">
        <p14:creationId xmlns:p14="http://schemas.microsoft.com/office/powerpoint/2010/main" val="282187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605816" y="288327"/>
            <a:ext cx="10871951" cy="954107"/>
          </a:xfrm>
          <a:prstGeom prst="rect">
            <a:avLst/>
          </a:prstGeom>
          <a:solidFill>
            <a:schemeClr val="accent6">
              <a:lumMod val="20000"/>
              <a:lumOff val="80000"/>
            </a:schemeClr>
          </a:solidFill>
        </p:spPr>
        <p:txBody>
          <a:bodyPr wrap="square" rtlCol="0">
            <a:spAutoFit/>
          </a:bodyPr>
          <a:lstStyle/>
          <a:p>
            <a:r>
              <a:rPr lang="en-US" sz="2800" b="1" dirty="0" smtClean="0">
                <a:solidFill>
                  <a:srgbClr val="176186"/>
                </a:solidFill>
                <a:latin typeface="Optima" charset="0"/>
                <a:ea typeface="Optima" charset="0"/>
                <a:cs typeface="Optima" charset="0"/>
              </a:rPr>
              <a:t>III. Challenges/Constraints Affecting Implementation of Activities</a:t>
            </a:r>
            <a:endParaRPr lang="en-US" sz="2800" b="1" dirty="0">
              <a:solidFill>
                <a:srgbClr val="176186"/>
              </a:solidFill>
              <a:latin typeface="Optima" charset="0"/>
              <a:ea typeface="Optima" charset="0"/>
              <a:cs typeface="Optima" charset="0"/>
            </a:endParaRPr>
          </a:p>
        </p:txBody>
      </p:sp>
      <p:sp>
        <p:nvSpPr>
          <p:cNvPr id="6" name="Rectangle 5"/>
          <p:cNvSpPr/>
          <p:nvPr/>
        </p:nvSpPr>
        <p:spPr>
          <a:xfrm>
            <a:off x="455691" y="1310185"/>
            <a:ext cx="7316710" cy="5078313"/>
          </a:xfrm>
          <a:prstGeom prst="rect">
            <a:avLst/>
          </a:prstGeom>
        </p:spPr>
        <p:txBody>
          <a:bodyPr wrap="square">
            <a:spAutoFit/>
          </a:bodyPr>
          <a:lstStyle/>
          <a:p>
            <a:pPr lvl="0"/>
            <a:r>
              <a:rPr lang="en-US" dirty="0"/>
              <a:t>Goal 1: Seascapes – there is slow paced buy-in for the BSSE nomination from relevant stakeholders </a:t>
            </a:r>
            <a:endParaRPr lang="en-US" dirty="0" smtClean="0"/>
          </a:p>
          <a:p>
            <a:pPr lvl="0"/>
            <a:endParaRPr lang="en-US" dirty="0"/>
          </a:p>
          <a:p>
            <a:pPr lvl="0"/>
            <a:r>
              <a:rPr lang="en-US" dirty="0"/>
              <a:t>Goal 2: EAFM - increasing demand for resources for income and food and unsustainable development activities including waste management (plastic pollution) are most threatening coastal and marine ecosystems. Improvements needed on policies and legislations such as the Environment Act, Forestry Resources and Timber Utilization Act. Enforcement capacities needed at community, provincial and even national levels</a:t>
            </a:r>
            <a:r>
              <a:rPr lang="en-US" dirty="0" smtClean="0"/>
              <a:t>.</a:t>
            </a:r>
          </a:p>
          <a:p>
            <a:pPr lvl="0"/>
            <a:endParaRPr lang="en-US" dirty="0"/>
          </a:p>
          <a:p>
            <a:pPr lvl="0"/>
            <a:r>
              <a:rPr lang="en-US" dirty="0"/>
              <a:t>Goal 3: MPA – </a:t>
            </a:r>
            <a:r>
              <a:rPr lang="en-US" dirty="0" smtClean="0"/>
              <a:t>Requirements need a lot of finance and technical efforts</a:t>
            </a:r>
          </a:p>
          <a:p>
            <a:pPr lvl="0"/>
            <a:endParaRPr lang="en-US" dirty="0"/>
          </a:p>
          <a:p>
            <a:pPr lvl="0"/>
            <a:r>
              <a:rPr lang="en-US" dirty="0"/>
              <a:t>Goal 4 – CCA – limited focus of adaptation programs on marine and coastal sector. Multiple partners – difficulty to track and monitor activities outside of government and NCC partners</a:t>
            </a:r>
            <a:r>
              <a:rPr lang="en-US" dirty="0" smtClean="0"/>
              <a:t>.</a:t>
            </a:r>
          </a:p>
          <a:p>
            <a:pPr lvl="0"/>
            <a:endParaRPr lang="en-US" dirty="0"/>
          </a:p>
          <a:p>
            <a:pPr lvl="0"/>
            <a:r>
              <a:rPr lang="en-US" dirty="0"/>
              <a:t>Goal 5 – Threatened species – needs for baseline data, monitoring programs for key threatened species, technical </a:t>
            </a:r>
            <a:r>
              <a:rPr lang="en-US" dirty="0" smtClean="0"/>
              <a:t>capacity. </a:t>
            </a:r>
            <a:endParaRPr lang="en-US" dirty="0"/>
          </a:p>
        </p:txBody>
      </p:sp>
      <p:pic>
        <p:nvPicPr>
          <p:cNvPr id="1026" name="Picture 2" descr="C:\Users\Asaneth\Pictures\logging-in-morovo-lagoon-solomon-islands-1.jpg"/>
          <p:cNvPicPr>
            <a:picLocks noChangeAspect="1" noChangeArrowheads="1"/>
          </p:cNvPicPr>
          <p:nvPr/>
        </p:nvPicPr>
        <p:blipFill>
          <a:blip r:embed="rId3"/>
          <a:srcRect/>
          <a:stretch>
            <a:fillRect/>
          </a:stretch>
        </p:blipFill>
        <p:spPr bwMode="auto">
          <a:xfrm>
            <a:off x="8050514" y="1310185"/>
            <a:ext cx="4141485" cy="2760990"/>
          </a:xfrm>
          <a:prstGeom prst="rect">
            <a:avLst/>
          </a:prstGeom>
          <a:noFill/>
        </p:spPr>
      </p:pic>
    </p:spTree>
    <p:extLst>
      <p:ext uri="{BB962C8B-B14F-4D97-AF65-F5344CB8AC3E}">
        <p14:creationId xmlns:p14="http://schemas.microsoft.com/office/powerpoint/2010/main" val="49453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3854</TotalTime>
  <Words>1180</Words>
  <Application>Microsoft Office PowerPoint</Application>
  <PresentationFormat>Widescreen</PresentationFormat>
  <Paragraphs>180</Paragraphs>
  <Slides>12</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vt:i4>
      </vt:variant>
    </vt:vector>
  </HeadingPairs>
  <TitlesOfParts>
    <vt:vector size="23" baseType="lpstr">
      <vt:lpstr>Arial Unicode MS</vt:lpstr>
      <vt:lpstr>Arial</vt:lpstr>
      <vt:lpstr>Calibri</vt:lpstr>
      <vt:lpstr>Calibri Light</vt:lpstr>
      <vt:lpstr>Franklin Gothic Book</vt:lpstr>
      <vt:lpstr>Open Sans</vt:lpstr>
      <vt:lpstr>Optima</vt:lpstr>
      <vt:lpstr>Times New Roman</vt:lpstr>
      <vt:lpstr>Tw Cen MT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MFMR</cp:lastModifiedBy>
  <cp:revision>89</cp:revision>
  <dcterms:created xsi:type="dcterms:W3CDTF">2019-08-19T07:22:42Z</dcterms:created>
  <dcterms:modified xsi:type="dcterms:W3CDTF">2019-11-07T06:49:21Z</dcterms:modified>
</cp:coreProperties>
</file>