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1" r:id="rId4"/>
    <p:sldId id="279" r:id="rId5"/>
    <p:sldId id="290" r:id="rId6"/>
    <p:sldId id="297" r:id="rId7"/>
    <p:sldId id="299" r:id="rId8"/>
    <p:sldId id="298" r:id="rId9"/>
    <p:sldId id="288" r:id="rId10"/>
    <p:sldId id="295" r:id="rId11"/>
    <p:sldId id="300" r:id="rId12"/>
    <p:sldId id="301"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C42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70" autoAdjust="0"/>
  </p:normalViewPr>
  <p:slideViewPr>
    <p:cSldViewPr snapToGrid="0">
      <p:cViewPr varScale="1">
        <p:scale>
          <a:sx n="58" d="100"/>
          <a:sy n="58" d="100"/>
        </p:scale>
        <p:origin x="92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863CF-D147-42B3-92AC-3367B86C92D2}" type="doc">
      <dgm:prSet loTypeId="urn:microsoft.com/office/officeart/2008/layout/HexagonCluster" loCatId="picture" qsTypeId="urn:microsoft.com/office/officeart/2005/8/quickstyle/simple1" qsCatId="simple" csTypeId="urn:microsoft.com/office/officeart/2005/8/colors/colorful4" csCatId="colorful" phldr="1"/>
      <dgm:spPr/>
      <dgm:t>
        <a:bodyPr/>
        <a:lstStyle/>
        <a:p>
          <a:endParaRPr lang="en-US"/>
        </a:p>
      </dgm:t>
    </dgm:pt>
    <dgm:pt modelId="{B399C79F-C36B-44E2-98CF-F8834553A859}">
      <dgm:prSet phldrT="[Text]"/>
      <dgm:spPr/>
      <dgm:t>
        <a:bodyPr/>
        <a:lstStyle/>
        <a:p>
          <a:pPr>
            <a:buFont typeface="+mj-lt"/>
            <a:buAutoNum type="arabicPeriod"/>
          </a:pPr>
          <a:r>
            <a:rPr lang="en-MY" dirty="0">
              <a:solidFill>
                <a:schemeClr val="tx1"/>
              </a:solidFill>
            </a:rPr>
            <a:t>Managing Reef Resilience Under Climate Change in the Sulu Sulawesi Marine Ecoregion (SSME), Manado, Indonesia (7-9 May 2018)</a:t>
          </a:r>
          <a:endParaRPr lang="en-US" dirty="0">
            <a:solidFill>
              <a:schemeClr val="tx1"/>
            </a:solidFill>
          </a:endParaRPr>
        </a:p>
      </dgm:t>
    </dgm:pt>
    <dgm:pt modelId="{1C881ABD-2EDB-49C3-BBE1-05E5D3663183}" type="parTrans" cxnId="{BDC49E63-2D86-4361-96FF-6A20FFCF9DAA}">
      <dgm:prSet/>
      <dgm:spPr/>
      <dgm:t>
        <a:bodyPr/>
        <a:lstStyle/>
        <a:p>
          <a:endParaRPr lang="en-US"/>
        </a:p>
      </dgm:t>
    </dgm:pt>
    <dgm:pt modelId="{91E53E45-0632-4EFD-AF23-13C42DA1FA9E}" type="sibTrans" cxnId="{BDC49E63-2D86-4361-96FF-6A20FFCF9DA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95373417-F862-4002-9820-7C794D3022BD}">
      <dgm:prSet/>
      <dgm:spPr/>
      <dgm:t>
        <a:bodyPr/>
        <a:lstStyle/>
        <a:p>
          <a:r>
            <a:rPr lang="en-MY"/>
            <a:t>Managing Reef Resilience Under Climate Change in the Bismarck Solomon Marine Ecoregion (BSME), Brisbane, Australia (13-15 August 2018)</a:t>
          </a:r>
          <a:endParaRPr lang="en-MY" dirty="0"/>
        </a:p>
      </dgm:t>
    </dgm:pt>
    <dgm:pt modelId="{3C62EEC1-C478-41F0-B449-F9FF63E31A19}" type="parTrans" cxnId="{46944DA8-734D-4588-BABF-F73716A31CDF}">
      <dgm:prSet/>
      <dgm:spPr/>
      <dgm:t>
        <a:bodyPr/>
        <a:lstStyle/>
        <a:p>
          <a:endParaRPr lang="en-US"/>
        </a:p>
      </dgm:t>
    </dgm:pt>
    <dgm:pt modelId="{3D1E795A-0B6C-48FC-8D83-AB556E2C8758}" type="sibTrans" cxnId="{46944DA8-734D-4588-BABF-F73716A31CD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14DBE367-62BB-4285-ADAA-6AB4351935FA}" type="pres">
      <dgm:prSet presAssocID="{49C863CF-D147-42B3-92AC-3367B86C92D2}" presName="Name0" presStyleCnt="0">
        <dgm:presLayoutVars>
          <dgm:chMax val="21"/>
          <dgm:chPref val="21"/>
        </dgm:presLayoutVars>
      </dgm:prSet>
      <dgm:spPr/>
    </dgm:pt>
    <dgm:pt modelId="{5EAE1DB0-825E-4C05-9DD1-863190AD7AA4}" type="pres">
      <dgm:prSet presAssocID="{B399C79F-C36B-44E2-98CF-F8834553A859}" presName="text1" presStyleCnt="0"/>
      <dgm:spPr/>
    </dgm:pt>
    <dgm:pt modelId="{E4C00C1A-CB2F-4F45-90D0-BE44CA7A1FA5}" type="pres">
      <dgm:prSet presAssocID="{B399C79F-C36B-44E2-98CF-F8834553A859}" presName="textRepeatNode" presStyleLbl="alignNode1" presStyleIdx="0" presStyleCnt="2">
        <dgm:presLayoutVars>
          <dgm:chMax val="0"/>
          <dgm:chPref val="0"/>
          <dgm:bulletEnabled val="1"/>
        </dgm:presLayoutVars>
      </dgm:prSet>
      <dgm:spPr/>
    </dgm:pt>
    <dgm:pt modelId="{F010BD84-83EA-4F54-B71E-988508D15FA2}" type="pres">
      <dgm:prSet presAssocID="{B399C79F-C36B-44E2-98CF-F8834553A859}" presName="textaccent1" presStyleCnt="0"/>
      <dgm:spPr/>
    </dgm:pt>
    <dgm:pt modelId="{AF1BC66F-C093-4F6C-A8C8-58023015A2EF}" type="pres">
      <dgm:prSet presAssocID="{B399C79F-C36B-44E2-98CF-F8834553A859}" presName="accentRepeatNode" presStyleLbl="solidAlignAcc1" presStyleIdx="0" presStyleCnt="4"/>
      <dgm:spPr/>
    </dgm:pt>
    <dgm:pt modelId="{0E79320F-A474-47EA-B310-870C564A5309}" type="pres">
      <dgm:prSet presAssocID="{91E53E45-0632-4EFD-AF23-13C42DA1FA9E}" presName="image1" presStyleCnt="0"/>
      <dgm:spPr/>
    </dgm:pt>
    <dgm:pt modelId="{4EE44404-3934-481C-A944-CE730D4EA64A}" type="pres">
      <dgm:prSet presAssocID="{91E53E45-0632-4EFD-AF23-13C42DA1FA9E}" presName="imageRepeatNode" presStyleLbl="alignAcc1" presStyleIdx="0" presStyleCnt="2"/>
      <dgm:spPr/>
    </dgm:pt>
    <dgm:pt modelId="{AED9ABD3-CD29-45F1-885D-38A43C964CA6}" type="pres">
      <dgm:prSet presAssocID="{91E53E45-0632-4EFD-AF23-13C42DA1FA9E}" presName="imageaccent1" presStyleCnt="0"/>
      <dgm:spPr/>
    </dgm:pt>
    <dgm:pt modelId="{1267CB1E-E2A4-4E84-9D79-D852A4F59B73}" type="pres">
      <dgm:prSet presAssocID="{91E53E45-0632-4EFD-AF23-13C42DA1FA9E}" presName="accentRepeatNode" presStyleLbl="solidAlignAcc1" presStyleIdx="1" presStyleCnt="4"/>
      <dgm:spPr/>
    </dgm:pt>
    <dgm:pt modelId="{A01130EF-FA75-4BFF-A426-8725077F6741}" type="pres">
      <dgm:prSet presAssocID="{95373417-F862-4002-9820-7C794D3022BD}" presName="text2" presStyleCnt="0"/>
      <dgm:spPr/>
    </dgm:pt>
    <dgm:pt modelId="{62705BEC-0814-49FB-869C-C7875544DDEC}" type="pres">
      <dgm:prSet presAssocID="{95373417-F862-4002-9820-7C794D3022BD}" presName="textRepeatNode" presStyleLbl="alignNode1" presStyleIdx="1" presStyleCnt="2">
        <dgm:presLayoutVars>
          <dgm:chMax val="0"/>
          <dgm:chPref val="0"/>
          <dgm:bulletEnabled val="1"/>
        </dgm:presLayoutVars>
      </dgm:prSet>
      <dgm:spPr/>
    </dgm:pt>
    <dgm:pt modelId="{3819EA79-FCF4-4713-AD8A-512F2E497339}" type="pres">
      <dgm:prSet presAssocID="{95373417-F862-4002-9820-7C794D3022BD}" presName="textaccent2" presStyleCnt="0"/>
      <dgm:spPr/>
    </dgm:pt>
    <dgm:pt modelId="{E6E2663E-2497-4D73-B7F7-6E86A289D56C}" type="pres">
      <dgm:prSet presAssocID="{95373417-F862-4002-9820-7C794D3022BD}" presName="accentRepeatNode" presStyleLbl="solidAlignAcc1" presStyleIdx="2" presStyleCnt="4"/>
      <dgm:spPr/>
    </dgm:pt>
    <dgm:pt modelId="{2FE8D4C4-F5FC-4A45-9719-969965B8C319}" type="pres">
      <dgm:prSet presAssocID="{3D1E795A-0B6C-48FC-8D83-AB556E2C8758}" presName="image2" presStyleCnt="0"/>
      <dgm:spPr/>
    </dgm:pt>
    <dgm:pt modelId="{64D00C17-5DF7-478E-91F4-BE9DF9CEA66D}" type="pres">
      <dgm:prSet presAssocID="{3D1E795A-0B6C-48FC-8D83-AB556E2C8758}" presName="imageRepeatNode" presStyleLbl="alignAcc1" presStyleIdx="1" presStyleCnt="2"/>
      <dgm:spPr/>
    </dgm:pt>
    <dgm:pt modelId="{7A876519-4BA1-4CA7-97DB-1774FC035BB6}" type="pres">
      <dgm:prSet presAssocID="{3D1E795A-0B6C-48FC-8D83-AB556E2C8758}" presName="imageaccent2" presStyleCnt="0"/>
      <dgm:spPr/>
    </dgm:pt>
    <dgm:pt modelId="{959D5CB1-98A8-4974-B307-5E2BE7FE2957}" type="pres">
      <dgm:prSet presAssocID="{3D1E795A-0B6C-48FC-8D83-AB556E2C8758}" presName="accentRepeatNode" presStyleLbl="solidAlignAcc1" presStyleIdx="3" presStyleCnt="4"/>
      <dgm:spPr/>
    </dgm:pt>
  </dgm:ptLst>
  <dgm:cxnLst>
    <dgm:cxn modelId="{14112C20-AC0A-40B3-B0DB-61100318C2A6}" type="presOf" srcId="{49C863CF-D147-42B3-92AC-3367B86C92D2}" destId="{14DBE367-62BB-4285-ADAA-6AB4351935FA}" srcOrd="0" destOrd="0" presId="urn:microsoft.com/office/officeart/2008/layout/HexagonCluster"/>
    <dgm:cxn modelId="{BDC49E63-2D86-4361-96FF-6A20FFCF9DAA}" srcId="{49C863CF-D147-42B3-92AC-3367B86C92D2}" destId="{B399C79F-C36B-44E2-98CF-F8834553A859}" srcOrd="0" destOrd="0" parTransId="{1C881ABD-2EDB-49C3-BBE1-05E5D3663183}" sibTransId="{91E53E45-0632-4EFD-AF23-13C42DA1FA9E}"/>
    <dgm:cxn modelId="{07C5BC66-9EFC-47DE-8CDF-3C263A420AC5}" type="presOf" srcId="{95373417-F862-4002-9820-7C794D3022BD}" destId="{62705BEC-0814-49FB-869C-C7875544DDEC}" srcOrd="0" destOrd="0" presId="urn:microsoft.com/office/officeart/2008/layout/HexagonCluster"/>
    <dgm:cxn modelId="{46944DA8-734D-4588-BABF-F73716A31CDF}" srcId="{49C863CF-D147-42B3-92AC-3367B86C92D2}" destId="{95373417-F862-4002-9820-7C794D3022BD}" srcOrd="1" destOrd="0" parTransId="{3C62EEC1-C478-41F0-B449-F9FF63E31A19}" sibTransId="{3D1E795A-0B6C-48FC-8D83-AB556E2C8758}"/>
    <dgm:cxn modelId="{749008CA-1177-4470-8FBE-A18C49F2A158}" type="presOf" srcId="{B399C79F-C36B-44E2-98CF-F8834553A859}" destId="{E4C00C1A-CB2F-4F45-90D0-BE44CA7A1FA5}" srcOrd="0" destOrd="0" presId="urn:microsoft.com/office/officeart/2008/layout/HexagonCluster"/>
    <dgm:cxn modelId="{AB7C50CA-07E7-40FA-9297-86A1B13F57E6}" type="presOf" srcId="{3D1E795A-0B6C-48FC-8D83-AB556E2C8758}" destId="{64D00C17-5DF7-478E-91F4-BE9DF9CEA66D}" srcOrd="0" destOrd="0" presId="urn:microsoft.com/office/officeart/2008/layout/HexagonCluster"/>
    <dgm:cxn modelId="{75F019DD-A213-45B3-AFA4-ABE004938DE0}" type="presOf" srcId="{91E53E45-0632-4EFD-AF23-13C42DA1FA9E}" destId="{4EE44404-3934-481C-A944-CE730D4EA64A}" srcOrd="0" destOrd="0" presId="urn:microsoft.com/office/officeart/2008/layout/HexagonCluster"/>
    <dgm:cxn modelId="{DF9641A8-223A-4709-B872-6439297BC9DC}" type="presParOf" srcId="{14DBE367-62BB-4285-ADAA-6AB4351935FA}" destId="{5EAE1DB0-825E-4C05-9DD1-863190AD7AA4}" srcOrd="0" destOrd="0" presId="urn:microsoft.com/office/officeart/2008/layout/HexagonCluster"/>
    <dgm:cxn modelId="{728E5B1B-18E2-4430-B58A-5B3042DB1BC3}" type="presParOf" srcId="{5EAE1DB0-825E-4C05-9DD1-863190AD7AA4}" destId="{E4C00C1A-CB2F-4F45-90D0-BE44CA7A1FA5}" srcOrd="0" destOrd="0" presId="urn:microsoft.com/office/officeart/2008/layout/HexagonCluster"/>
    <dgm:cxn modelId="{12DAA4C5-439D-42E2-B5E6-00D350B3CD6E}" type="presParOf" srcId="{14DBE367-62BB-4285-ADAA-6AB4351935FA}" destId="{F010BD84-83EA-4F54-B71E-988508D15FA2}" srcOrd="1" destOrd="0" presId="urn:microsoft.com/office/officeart/2008/layout/HexagonCluster"/>
    <dgm:cxn modelId="{D31780DC-2C50-4867-B8A8-AD2044FD8D37}" type="presParOf" srcId="{F010BD84-83EA-4F54-B71E-988508D15FA2}" destId="{AF1BC66F-C093-4F6C-A8C8-58023015A2EF}" srcOrd="0" destOrd="0" presId="urn:microsoft.com/office/officeart/2008/layout/HexagonCluster"/>
    <dgm:cxn modelId="{46E61F4F-182E-494D-8A18-946D5F8346B5}" type="presParOf" srcId="{14DBE367-62BB-4285-ADAA-6AB4351935FA}" destId="{0E79320F-A474-47EA-B310-870C564A5309}" srcOrd="2" destOrd="0" presId="urn:microsoft.com/office/officeart/2008/layout/HexagonCluster"/>
    <dgm:cxn modelId="{68B7F0B7-B59F-4C64-B008-08AEAB5B65E5}" type="presParOf" srcId="{0E79320F-A474-47EA-B310-870C564A5309}" destId="{4EE44404-3934-481C-A944-CE730D4EA64A}" srcOrd="0" destOrd="0" presId="urn:microsoft.com/office/officeart/2008/layout/HexagonCluster"/>
    <dgm:cxn modelId="{5684F2FF-9439-4B2C-B0B3-A0B0CA07BEE1}" type="presParOf" srcId="{14DBE367-62BB-4285-ADAA-6AB4351935FA}" destId="{AED9ABD3-CD29-45F1-885D-38A43C964CA6}" srcOrd="3" destOrd="0" presId="urn:microsoft.com/office/officeart/2008/layout/HexagonCluster"/>
    <dgm:cxn modelId="{AB656508-8990-40F9-85FC-DB426D51C920}" type="presParOf" srcId="{AED9ABD3-CD29-45F1-885D-38A43C964CA6}" destId="{1267CB1E-E2A4-4E84-9D79-D852A4F59B73}" srcOrd="0" destOrd="0" presId="urn:microsoft.com/office/officeart/2008/layout/HexagonCluster"/>
    <dgm:cxn modelId="{E38AE082-8E10-46E4-949D-9EEF0F358046}" type="presParOf" srcId="{14DBE367-62BB-4285-ADAA-6AB4351935FA}" destId="{A01130EF-FA75-4BFF-A426-8725077F6741}" srcOrd="4" destOrd="0" presId="urn:microsoft.com/office/officeart/2008/layout/HexagonCluster"/>
    <dgm:cxn modelId="{E6D48C4E-D104-4222-9590-0CCF2EFED4F4}" type="presParOf" srcId="{A01130EF-FA75-4BFF-A426-8725077F6741}" destId="{62705BEC-0814-49FB-869C-C7875544DDEC}" srcOrd="0" destOrd="0" presId="urn:microsoft.com/office/officeart/2008/layout/HexagonCluster"/>
    <dgm:cxn modelId="{0F86F44F-648E-4B00-B121-D3AF036EE5E5}" type="presParOf" srcId="{14DBE367-62BB-4285-ADAA-6AB4351935FA}" destId="{3819EA79-FCF4-4713-AD8A-512F2E497339}" srcOrd="5" destOrd="0" presId="urn:microsoft.com/office/officeart/2008/layout/HexagonCluster"/>
    <dgm:cxn modelId="{7DF44F53-FC48-4A24-AF32-6401FE6CDACA}" type="presParOf" srcId="{3819EA79-FCF4-4713-AD8A-512F2E497339}" destId="{E6E2663E-2497-4D73-B7F7-6E86A289D56C}" srcOrd="0" destOrd="0" presId="urn:microsoft.com/office/officeart/2008/layout/HexagonCluster"/>
    <dgm:cxn modelId="{0AEC8DF3-B91C-4E96-95C0-6BF1D48B26F5}" type="presParOf" srcId="{14DBE367-62BB-4285-ADAA-6AB4351935FA}" destId="{2FE8D4C4-F5FC-4A45-9719-969965B8C319}" srcOrd="6" destOrd="0" presId="urn:microsoft.com/office/officeart/2008/layout/HexagonCluster"/>
    <dgm:cxn modelId="{7DD9751C-F5A6-43E3-B0E3-7342DFC6C95A}" type="presParOf" srcId="{2FE8D4C4-F5FC-4A45-9719-969965B8C319}" destId="{64D00C17-5DF7-478E-91F4-BE9DF9CEA66D}" srcOrd="0" destOrd="0" presId="urn:microsoft.com/office/officeart/2008/layout/HexagonCluster"/>
    <dgm:cxn modelId="{FFD6C476-2272-40F7-852B-2599CD88D3EC}" type="presParOf" srcId="{14DBE367-62BB-4285-ADAA-6AB4351935FA}" destId="{7A876519-4BA1-4CA7-97DB-1774FC035BB6}" srcOrd="7" destOrd="0" presId="urn:microsoft.com/office/officeart/2008/layout/HexagonCluster"/>
    <dgm:cxn modelId="{184F5249-E100-4205-9B1A-D732D3B4E9A6}" type="presParOf" srcId="{7A876519-4BA1-4CA7-97DB-1774FC035BB6}" destId="{959D5CB1-98A8-4974-B307-5E2BE7FE295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A8613-6901-491B-949D-4D744EEB9E2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DF791D-8B61-400F-93D7-2B1F8B68C154}">
      <dgm:prSet phldrT="[Text]"/>
      <dgm:spPr/>
      <dgm:t>
        <a:bodyPr/>
        <a:lstStyle/>
        <a:p>
          <a:r>
            <a:rPr lang="en-MY" b="1" dirty="0">
              <a:latin typeface="Arial Nova" panose="020B0504020202020204" pitchFamily="34" charset="0"/>
            </a:rPr>
            <a:t>Propose to emulate other TWGs, e.g. MPA &amp; TSWG pool of experts; OR</a:t>
          </a:r>
          <a:endParaRPr lang="en-US" dirty="0">
            <a:latin typeface="Arial Nova" panose="020B0504020202020204" pitchFamily="34" charset="0"/>
          </a:endParaRPr>
        </a:p>
      </dgm:t>
    </dgm:pt>
    <dgm:pt modelId="{86E0645B-39D1-45BA-8976-11260F0F5E47}" type="parTrans" cxnId="{BA9E44A2-5AA0-4EFA-85E5-0EB79F323484}">
      <dgm:prSet/>
      <dgm:spPr/>
      <dgm:t>
        <a:bodyPr/>
        <a:lstStyle/>
        <a:p>
          <a:endParaRPr lang="en-US">
            <a:latin typeface="Arial Nova" panose="020B0504020202020204" pitchFamily="34" charset="0"/>
          </a:endParaRPr>
        </a:p>
      </dgm:t>
    </dgm:pt>
    <dgm:pt modelId="{2A9F8C44-A992-477D-8A2C-287D037804A2}" type="sibTrans" cxnId="{BA9E44A2-5AA0-4EFA-85E5-0EB79F323484}">
      <dgm:prSet/>
      <dgm:spPr/>
      <dgm:t>
        <a:bodyPr/>
        <a:lstStyle/>
        <a:p>
          <a:endParaRPr lang="en-US">
            <a:latin typeface="Arial Nova" panose="020B0504020202020204" pitchFamily="34" charset="0"/>
          </a:endParaRPr>
        </a:p>
      </dgm:t>
    </dgm:pt>
    <dgm:pt modelId="{FAFE9A9F-EF94-458C-8F64-59AD7E4480AE}">
      <dgm:prSet/>
      <dgm:spPr/>
      <dgm:t>
        <a:bodyPr/>
        <a:lstStyle/>
        <a:p>
          <a:r>
            <a:rPr lang="en-MY" b="1">
              <a:latin typeface="Arial Nova" panose="020B0504020202020204" pitchFamily="34" charset="0"/>
            </a:rPr>
            <a:t>Similar to IOC OceanExpert Database (proposed added feature in CT Atlas) – no additional cost implication</a:t>
          </a:r>
          <a:endParaRPr lang="en-US" b="1" dirty="0">
            <a:latin typeface="Arial Nova" panose="020B0504020202020204" pitchFamily="34" charset="0"/>
          </a:endParaRPr>
        </a:p>
      </dgm:t>
    </dgm:pt>
    <dgm:pt modelId="{A21FB5CD-6F43-49DD-AED3-DBB465CEB693}" type="parTrans" cxnId="{E6B3F9EC-052F-4993-A33C-7CECDDEE0A15}">
      <dgm:prSet/>
      <dgm:spPr/>
      <dgm:t>
        <a:bodyPr/>
        <a:lstStyle/>
        <a:p>
          <a:endParaRPr lang="en-US">
            <a:latin typeface="Arial Nova" panose="020B0504020202020204" pitchFamily="34" charset="0"/>
          </a:endParaRPr>
        </a:p>
      </dgm:t>
    </dgm:pt>
    <dgm:pt modelId="{7DD3B3F0-8645-4F41-A12B-77EEFC214AF8}" type="sibTrans" cxnId="{E6B3F9EC-052F-4993-A33C-7CECDDEE0A15}">
      <dgm:prSet/>
      <dgm:spPr/>
      <dgm:t>
        <a:bodyPr/>
        <a:lstStyle/>
        <a:p>
          <a:endParaRPr lang="en-US">
            <a:latin typeface="Arial Nova" panose="020B0504020202020204" pitchFamily="34" charset="0"/>
          </a:endParaRPr>
        </a:p>
      </dgm:t>
    </dgm:pt>
    <dgm:pt modelId="{6D22283B-4992-4A85-B2CC-78AACE0F5BF5}" type="pres">
      <dgm:prSet presAssocID="{0B5A8613-6901-491B-949D-4D744EEB9E2A}" presName="linear" presStyleCnt="0">
        <dgm:presLayoutVars>
          <dgm:animLvl val="lvl"/>
          <dgm:resizeHandles val="exact"/>
        </dgm:presLayoutVars>
      </dgm:prSet>
      <dgm:spPr/>
    </dgm:pt>
    <dgm:pt modelId="{F6646DB6-9C24-44F6-A70F-DBBD262548A2}" type="pres">
      <dgm:prSet presAssocID="{5BDF791D-8B61-400F-93D7-2B1F8B68C154}" presName="parentText" presStyleLbl="node1" presStyleIdx="0" presStyleCnt="2">
        <dgm:presLayoutVars>
          <dgm:chMax val="0"/>
          <dgm:bulletEnabled val="1"/>
        </dgm:presLayoutVars>
      </dgm:prSet>
      <dgm:spPr/>
    </dgm:pt>
    <dgm:pt modelId="{91A58FDB-9405-4D66-A386-A7BBF516B6E7}" type="pres">
      <dgm:prSet presAssocID="{2A9F8C44-A992-477D-8A2C-287D037804A2}" presName="spacer" presStyleCnt="0"/>
      <dgm:spPr/>
    </dgm:pt>
    <dgm:pt modelId="{BAA7E687-3048-4314-BBBE-1A392D54A9A3}" type="pres">
      <dgm:prSet presAssocID="{FAFE9A9F-EF94-458C-8F64-59AD7E4480AE}" presName="parentText" presStyleLbl="node1" presStyleIdx="1" presStyleCnt="2">
        <dgm:presLayoutVars>
          <dgm:chMax val="0"/>
          <dgm:bulletEnabled val="1"/>
        </dgm:presLayoutVars>
      </dgm:prSet>
      <dgm:spPr/>
    </dgm:pt>
  </dgm:ptLst>
  <dgm:cxnLst>
    <dgm:cxn modelId="{15EC2800-BD90-46ED-BE8C-6C18B32155E9}" type="presOf" srcId="{FAFE9A9F-EF94-458C-8F64-59AD7E4480AE}" destId="{BAA7E687-3048-4314-BBBE-1A392D54A9A3}" srcOrd="0" destOrd="0" presId="urn:microsoft.com/office/officeart/2005/8/layout/vList2"/>
    <dgm:cxn modelId="{833F6E9C-64B2-4751-BB9F-E7AAFC1046C9}" type="presOf" srcId="{0B5A8613-6901-491B-949D-4D744EEB9E2A}" destId="{6D22283B-4992-4A85-B2CC-78AACE0F5BF5}" srcOrd="0" destOrd="0" presId="urn:microsoft.com/office/officeart/2005/8/layout/vList2"/>
    <dgm:cxn modelId="{BA9E44A2-5AA0-4EFA-85E5-0EB79F323484}" srcId="{0B5A8613-6901-491B-949D-4D744EEB9E2A}" destId="{5BDF791D-8B61-400F-93D7-2B1F8B68C154}" srcOrd="0" destOrd="0" parTransId="{86E0645B-39D1-45BA-8976-11260F0F5E47}" sibTransId="{2A9F8C44-A992-477D-8A2C-287D037804A2}"/>
    <dgm:cxn modelId="{E6B3F9EC-052F-4993-A33C-7CECDDEE0A15}" srcId="{0B5A8613-6901-491B-949D-4D744EEB9E2A}" destId="{FAFE9A9F-EF94-458C-8F64-59AD7E4480AE}" srcOrd="1" destOrd="0" parTransId="{A21FB5CD-6F43-49DD-AED3-DBB465CEB693}" sibTransId="{7DD3B3F0-8645-4F41-A12B-77EEFC214AF8}"/>
    <dgm:cxn modelId="{EA2484F1-A44C-477C-81AB-E9B4550B13EE}" type="presOf" srcId="{5BDF791D-8B61-400F-93D7-2B1F8B68C154}" destId="{F6646DB6-9C24-44F6-A70F-DBBD262548A2}" srcOrd="0" destOrd="0" presId="urn:microsoft.com/office/officeart/2005/8/layout/vList2"/>
    <dgm:cxn modelId="{5683ED09-1206-4728-8619-EE7BC3E227C0}" type="presParOf" srcId="{6D22283B-4992-4A85-B2CC-78AACE0F5BF5}" destId="{F6646DB6-9C24-44F6-A70F-DBBD262548A2}" srcOrd="0" destOrd="0" presId="urn:microsoft.com/office/officeart/2005/8/layout/vList2"/>
    <dgm:cxn modelId="{CFFBFDB9-6FD8-4DAC-96D4-73400E3C1BDE}" type="presParOf" srcId="{6D22283B-4992-4A85-B2CC-78AACE0F5BF5}" destId="{91A58FDB-9405-4D66-A386-A7BBF516B6E7}" srcOrd="1" destOrd="0" presId="urn:microsoft.com/office/officeart/2005/8/layout/vList2"/>
    <dgm:cxn modelId="{594326F1-80A6-474A-9A5E-CC6E50B8B7A0}" type="presParOf" srcId="{6D22283B-4992-4A85-B2CC-78AACE0F5BF5}" destId="{BAA7E687-3048-4314-BBBE-1A392D54A9A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00C1A-CB2F-4F45-90D0-BE44CA7A1FA5}">
      <dsp:nvSpPr>
        <dsp:cNvPr id="0" name=""/>
        <dsp:cNvSpPr/>
      </dsp:nvSpPr>
      <dsp:spPr>
        <a:xfrm>
          <a:off x="2722979" y="2015430"/>
          <a:ext cx="3256605" cy="2808381"/>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Font typeface="+mj-lt"/>
            <a:buNone/>
          </a:pPr>
          <a:r>
            <a:rPr lang="en-MY" sz="1700" kern="1200" dirty="0">
              <a:solidFill>
                <a:schemeClr val="tx1"/>
              </a:solidFill>
            </a:rPr>
            <a:t>Managing Reef Resilience Under Climate Change in the Sulu Sulawesi Marine Ecoregion (SSME), Manado, Indonesia (7-9 May 2018)</a:t>
          </a:r>
          <a:endParaRPr lang="en-US" sz="1700" kern="1200" dirty="0">
            <a:solidFill>
              <a:schemeClr val="tx1"/>
            </a:solidFill>
          </a:endParaRPr>
        </a:p>
      </dsp:txBody>
      <dsp:txXfrm>
        <a:off x="3228395" y="2451282"/>
        <a:ext cx="2245774" cy="1936677"/>
      </dsp:txXfrm>
    </dsp:sp>
    <dsp:sp modelId="{AF1BC66F-C093-4F6C-A8C8-58023015A2EF}">
      <dsp:nvSpPr>
        <dsp:cNvPr id="0" name=""/>
        <dsp:cNvSpPr/>
      </dsp:nvSpPr>
      <dsp:spPr>
        <a:xfrm>
          <a:off x="2824677" y="3255630"/>
          <a:ext cx="380508" cy="32841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E44404-3934-481C-A944-CE730D4EA64A}">
      <dsp:nvSpPr>
        <dsp:cNvPr id="0" name=""/>
        <dsp:cNvSpPr/>
      </dsp:nvSpPr>
      <dsp:spPr>
        <a:xfrm>
          <a:off x="0" y="502560"/>
          <a:ext cx="3256605" cy="280838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7CB1E-E2A4-4E84-9D79-D852A4F59B73}">
      <dsp:nvSpPr>
        <dsp:cNvPr id="0" name=""/>
        <dsp:cNvSpPr/>
      </dsp:nvSpPr>
      <dsp:spPr>
        <a:xfrm>
          <a:off x="2219062" y="2923325"/>
          <a:ext cx="380508" cy="32841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705BEC-0814-49FB-869C-C7875544DDEC}">
      <dsp:nvSpPr>
        <dsp:cNvPr id="0" name=""/>
        <dsp:cNvSpPr/>
      </dsp:nvSpPr>
      <dsp:spPr>
        <a:xfrm>
          <a:off x="5447101" y="502560"/>
          <a:ext cx="3256605" cy="2808381"/>
        </a:xfrm>
        <a:prstGeom prst="hexagon">
          <a:avLst>
            <a:gd name="adj" fmla="val 25000"/>
            <a:gd name="vf" fmla="val 11547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MY" sz="1700" kern="1200"/>
            <a:t>Managing Reef Resilience Under Climate Change in the Bismarck Solomon Marine Ecoregion (BSME), Brisbane, Australia (13-15 August 2018)</a:t>
          </a:r>
          <a:endParaRPr lang="en-MY" sz="1700" kern="1200" dirty="0"/>
        </a:p>
      </dsp:txBody>
      <dsp:txXfrm>
        <a:off x="5952517" y="938412"/>
        <a:ext cx="2245774" cy="1936677"/>
      </dsp:txXfrm>
    </dsp:sp>
    <dsp:sp modelId="{E6E2663E-2497-4D73-B7F7-6E86A289D56C}">
      <dsp:nvSpPr>
        <dsp:cNvPr id="0" name=""/>
        <dsp:cNvSpPr/>
      </dsp:nvSpPr>
      <dsp:spPr>
        <a:xfrm>
          <a:off x="7666164" y="2923325"/>
          <a:ext cx="380508" cy="32841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00C17-5DF7-478E-91F4-BE9DF9CEA66D}">
      <dsp:nvSpPr>
        <dsp:cNvPr id="0" name=""/>
        <dsp:cNvSpPr/>
      </dsp:nvSpPr>
      <dsp:spPr>
        <a:xfrm>
          <a:off x="8170081" y="2015430"/>
          <a:ext cx="3256605" cy="2808381"/>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9D5CB1-98A8-4974-B307-5E2BE7FE2957}">
      <dsp:nvSpPr>
        <dsp:cNvPr id="0" name=""/>
        <dsp:cNvSpPr/>
      </dsp:nvSpPr>
      <dsp:spPr>
        <a:xfrm>
          <a:off x="8271778" y="3255630"/>
          <a:ext cx="380508" cy="32841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46DB6-9C24-44F6-A70F-DBBD262548A2}">
      <dsp:nvSpPr>
        <dsp:cNvPr id="0" name=""/>
        <dsp:cNvSpPr/>
      </dsp:nvSpPr>
      <dsp:spPr>
        <a:xfrm>
          <a:off x="0" y="43746"/>
          <a:ext cx="4831490" cy="1479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MY" sz="2100" b="1" kern="1200" dirty="0">
              <a:latin typeface="Arial Nova" panose="020B0504020202020204" pitchFamily="34" charset="0"/>
            </a:rPr>
            <a:t>Propose to emulate other TWGs, e.g. MPA &amp; TSWG pool of experts; OR</a:t>
          </a:r>
          <a:endParaRPr lang="en-US" sz="2100" kern="1200" dirty="0">
            <a:latin typeface="Arial Nova" panose="020B0504020202020204" pitchFamily="34" charset="0"/>
          </a:endParaRPr>
        </a:p>
      </dsp:txBody>
      <dsp:txXfrm>
        <a:off x="72227" y="115973"/>
        <a:ext cx="4687036" cy="1335120"/>
      </dsp:txXfrm>
    </dsp:sp>
    <dsp:sp modelId="{BAA7E687-3048-4314-BBBE-1A392D54A9A3}">
      <dsp:nvSpPr>
        <dsp:cNvPr id="0" name=""/>
        <dsp:cNvSpPr/>
      </dsp:nvSpPr>
      <dsp:spPr>
        <a:xfrm>
          <a:off x="0" y="1583801"/>
          <a:ext cx="4831490" cy="147957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MY" sz="2100" b="1" kern="1200">
              <a:latin typeface="Arial Nova" panose="020B0504020202020204" pitchFamily="34" charset="0"/>
            </a:rPr>
            <a:t>Similar to IOC OceanExpert Database (proposed added feature in CT Atlas) – no additional cost implication</a:t>
          </a:r>
          <a:endParaRPr lang="en-US" sz="2100" b="1" kern="1200" dirty="0">
            <a:latin typeface="Arial Nova" panose="020B0504020202020204" pitchFamily="34" charset="0"/>
          </a:endParaRPr>
        </a:p>
      </dsp:txBody>
      <dsp:txXfrm>
        <a:off x="72227" y="1656028"/>
        <a:ext cx="4687036" cy="133512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A26ED-4498-4D3F-8647-83291E515A2C}"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D827B-008C-41F1-A2E9-B290E032ADE4}" type="slidenum">
              <a:rPr lang="en-US" smtClean="0"/>
              <a:t>‹#›</a:t>
            </a:fld>
            <a:endParaRPr lang="en-US"/>
          </a:p>
        </p:txBody>
      </p:sp>
    </p:spTree>
    <p:extLst>
      <p:ext uri="{BB962C8B-B14F-4D97-AF65-F5344CB8AC3E}">
        <p14:creationId xmlns:p14="http://schemas.microsoft.com/office/powerpoint/2010/main" val="390833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Propose to consider free database of pool of experts, as done by  </a:t>
            </a:r>
            <a:endParaRPr lang="en-US" dirty="0"/>
          </a:p>
        </p:txBody>
      </p:sp>
      <p:sp>
        <p:nvSpPr>
          <p:cNvPr id="4" name="Slide Number Placeholder 3"/>
          <p:cNvSpPr>
            <a:spLocks noGrp="1"/>
          </p:cNvSpPr>
          <p:nvPr>
            <p:ph type="sldNum" sz="quarter" idx="5"/>
          </p:nvPr>
        </p:nvSpPr>
        <p:spPr/>
        <p:txBody>
          <a:bodyPr/>
          <a:lstStyle/>
          <a:p>
            <a:fld id="{3BA8FA88-CDF9-4CEF-96AF-B7FE5DCA4DEA}" type="slidenum">
              <a:rPr lang="en-US" smtClean="0"/>
              <a:t>10</a:t>
            </a:fld>
            <a:endParaRPr lang="en-US"/>
          </a:p>
        </p:txBody>
      </p:sp>
    </p:spTree>
    <p:extLst>
      <p:ext uri="{BB962C8B-B14F-4D97-AF65-F5344CB8AC3E}">
        <p14:creationId xmlns:p14="http://schemas.microsoft.com/office/powerpoint/2010/main" val="352215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100000"/>
              </a:lnSpc>
              <a:spcAft>
                <a:spcPts val="400"/>
              </a:spcAft>
              <a:buFont typeface="+mj-lt"/>
              <a:buAutoNum type="arabicPeriod"/>
            </a:pPr>
            <a:r>
              <a:rPr lang="en-PH" sz="1200" strike="sngStrike" dirty="0"/>
              <a:t>Recommend a principle that any transboundary project conducted under the auspices of the CTI includes provision for appropriate collaborative research by countries concerned in support of project objectives;</a:t>
            </a:r>
          </a:p>
        </p:txBody>
      </p:sp>
      <p:sp>
        <p:nvSpPr>
          <p:cNvPr id="4" name="Slide Number Placeholder 3"/>
          <p:cNvSpPr>
            <a:spLocks noGrp="1"/>
          </p:cNvSpPr>
          <p:nvPr>
            <p:ph type="sldNum" sz="quarter" idx="10"/>
          </p:nvPr>
        </p:nvSpPr>
        <p:spPr/>
        <p:txBody>
          <a:bodyPr/>
          <a:lstStyle/>
          <a:p>
            <a:fld id="{3BA8FA88-CDF9-4CEF-96AF-B7FE5DCA4DEA}" type="slidenum">
              <a:rPr lang="en-US" smtClean="0"/>
              <a:t>12</a:t>
            </a:fld>
            <a:endParaRPr lang="en-US"/>
          </a:p>
        </p:txBody>
      </p:sp>
    </p:spTree>
    <p:extLst>
      <p:ext uri="{BB962C8B-B14F-4D97-AF65-F5344CB8AC3E}">
        <p14:creationId xmlns:p14="http://schemas.microsoft.com/office/powerpoint/2010/main" val="330932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11503" y="2257749"/>
            <a:ext cx="12191999" cy="1473842"/>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5600" indent="-355600"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  SESSION 11.3: SCIENTIFIC ADVISORY GROUP &amp; UNIVERSITY PARTNERSHIP</a:t>
            </a:r>
          </a:p>
        </p:txBody>
      </p:sp>
      <p:sp>
        <p:nvSpPr>
          <p:cNvPr id="5" name="Subtitle 2"/>
          <p:cNvSpPr txBox="1">
            <a:spLocks/>
          </p:cNvSpPr>
          <p:nvPr/>
        </p:nvSpPr>
        <p:spPr>
          <a:xfrm>
            <a:off x="373427" y="375897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Presented by Regional Secretariat</a:t>
            </a:r>
          </a:p>
        </p:txBody>
      </p:sp>
      <p:sp>
        <p:nvSpPr>
          <p:cNvPr id="7" name="TextBox 6"/>
          <p:cNvSpPr txBox="1"/>
          <p:nvPr/>
        </p:nvSpPr>
        <p:spPr>
          <a:xfrm>
            <a:off x="6217155" y="5831652"/>
            <a:ext cx="2263636" cy="307777"/>
          </a:xfrm>
          <a:prstGeom prst="rect">
            <a:avLst/>
          </a:prstGeom>
          <a:noFill/>
        </p:spPr>
        <p:txBody>
          <a:bodyPr wrap="square" rtlCol="0">
            <a:spAutoFit/>
          </a:bodyPr>
          <a:lstStyle/>
          <a:p>
            <a:pPr algn="ctr"/>
            <a:r>
              <a:rPr lang="en-PH" sz="1400" dirty="0">
                <a:latin typeface="Arial" panose="020B0604020202020204" pitchFamily="34" charset="0"/>
                <a:cs typeface="Arial" panose="020B0604020202020204" pitchFamily="34" charset="0"/>
              </a:rPr>
              <a:t>Place here Country Logo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271" y="5494077"/>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965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53E9D3-97BB-4DE2-91E3-4452F9AD2C6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66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6104" y="365125"/>
            <a:ext cx="10717696" cy="1325563"/>
          </a:xfrm>
        </p:spPr>
        <p:txBody>
          <a:bodyPr/>
          <a:lstStyle/>
          <a:p>
            <a:r>
              <a:rPr lang="en-PH" dirty="0"/>
              <a:t>2019 WORKPLAN</a:t>
            </a:r>
          </a:p>
        </p:txBody>
      </p:sp>
      <p:sp>
        <p:nvSpPr>
          <p:cNvPr id="3" name="Content Placeholder 2"/>
          <p:cNvSpPr>
            <a:spLocks noGrp="1"/>
          </p:cNvSpPr>
          <p:nvPr>
            <p:ph idx="1"/>
          </p:nvPr>
        </p:nvSpPr>
        <p:spPr>
          <a:xfrm>
            <a:off x="738809" y="1497633"/>
            <a:ext cx="10515600" cy="4351338"/>
          </a:xfrm>
        </p:spPr>
        <p:txBody>
          <a:bodyPr>
            <a:noAutofit/>
          </a:bodyPr>
          <a:lstStyle/>
          <a:p>
            <a:pPr marL="514350" indent="-514350" algn="just">
              <a:lnSpc>
                <a:spcPct val="100000"/>
              </a:lnSpc>
              <a:spcAft>
                <a:spcPts val="800"/>
              </a:spcAft>
              <a:buFont typeface="+mj-lt"/>
              <a:buAutoNum type="arabicPeriod"/>
            </a:pPr>
            <a:r>
              <a:rPr lang="en-PH" sz="2200" dirty="0"/>
              <a:t>Using existing proposal for membership qualification presented in SOM13, review membership criteria and approval mechanisms (consult with NCCs, TWGs and University Partnership), for example:</a:t>
            </a:r>
          </a:p>
          <a:p>
            <a:pPr lvl="1" algn="just">
              <a:lnSpc>
                <a:spcPct val="100000"/>
              </a:lnSpc>
              <a:spcAft>
                <a:spcPts val="800"/>
              </a:spcAft>
            </a:pPr>
            <a:r>
              <a:rPr lang="en-PH" sz="2200" dirty="0">
                <a:solidFill>
                  <a:srgbClr val="0070C0"/>
                </a:solidFill>
              </a:rPr>
              <a:t>NCCs, University Partnership and TWGs may nominate members for SAG based on the approved criteria and to go through the approval mechanism.</a:t>
            </a:r>
          </a:p>
          <a:p>
            <a:pPr marL="514350" indent="-514350" algn="just">
              <a:lnSpc>
                <a:spcPct val="100000"/>
              </a:lnSpc>
              <a:spcAft>
                <a:spcPts val="800"/>
              </a:spcAft>
              <a:buFont typeface="+mj-lt"/>
              <a:buAutoNum type="arabicPeriod"/>
            </a:pPr>
            <a:r>
              <a:rPr lang="en-PH" sz="2200" dirty="0"/>
              <a:t>Seek CSO’s approval for the membership criteria and approval mechanism. </a:t>
            </a:r>
          </a:p>
          <a:p>
            <a:pPr marL="514350" indent="-514350" algn="just">
              <a:lnSpc>
                <a:spcPct val="100000"/>
              </a:lnSpc>
              <a:spcAft>
                <a:spcPts val="800"/>
              </a:spcAft>
              <a:buFont typeface="+mj-lt"/>
              <a:buAutoNum type="arabicPeriod"/>
            </a:pPr>
            <a:r>
              <a:rPr lang="en-PH" sz="2200" dirty="0"/>
              <a:t>Ensure the development of the SAG database is part of the redesign of CT Atlas program; and</a:t>
            </a:r>
          </a:p>
          <a:p>
            <a:pPr marL="514350" indent="-514350" algn="just">
              <a:lnSpc>
                <a:spcPct val="100000"/>
              </a:lnSpc>
              <a:spcAft>
                <a:spcPts val="800"/>
              </a:spcAft>
              <a:buFont typeface="+mj-lt"/>
              <a:buAutoNum type="arabicPeriod"/>
            </a:pPr>
            <a:r>
              <a:rPr lang="en-PH" sz="2200" dirty="0"/>
              <a:t>Request for Regional Secretariat to assist SAG/UP to be recognized in NCCs. </a:t>
            </a:r>
          </a:p>
        </p:txBody>
      </p:sp>
    </p:spTree>
    <p:extLst>
      <p:ext uri="{BB962C8B-B14F-4D97-AF65-F5344CB8AC3E}">
        <p14:creationId xmlns:p14="http://schemas.microsoft.com/office/powerpoint/2010/main" val="189657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973"/>
            <a:ext cx="10515600" cy="1325563"/>
          </a:xfrm>
        </p:spPr>
        <p:txBody>
          <a:bodyPr>
            <a:normAutofit/>
          </a:bodyPr>
          <a:lstStyle/>
          <a:p>
            <a:r>
              <a:rPr lang="en-PH" sz="4000" dirty="0"/>
              <a:t>SOM14 Recommendations</a:t>
            </a:r>
          </a:p>
        </p:txBody>
      </p:sp>
      <p:sp>
        <p:nvSpPr>
          <p:cNvPr id="3" name="Content Placeholder 2"/>
          <p:cNvSpPr>
            <a:spLocks noGrp="1"/>
          </p:cNvSpPr>
          <p:nvPr>
            <p:ph idx="1"/>
          </p:nvPr>
        </p:nvSpPr>
        <p:spPr>
          <a:xfrm>
            <a:off x="917712" y="1367624"/>
            <a:ext cx="10515600" cy="4829452"/>
          </a:xfrm>
        </p:spPr>
        <p:txBody>
          <a:bodyPr>
            <a:noAutofit/>
          </a:bodyPr>
          <a:lstStyle/>
          <a:p>
            <a:pPr marL="514350" indent="-514350" algn="just">
              <a:lnSpc>
                <a:spcPct val="100000"/>
              </a:lnSpc>
              <a:spcAft>
                <a:spcPts val="400"/>
              </a:spcAft>
              <a:buFont typeface="+mj-lt"/>
              <a:buAutoNum type="arabicPeriod"/>
            </a:pPr>
            <a:r>
              <a:rPr lang="en-PH" sz="1400" dirty="0">
                <a:highlight>
                  <a:srgbClr val="FFFFFF"/>
                </a:highlight>
              </a:rPr>
              <a:t>Acknowledge and appreciate University Partnership’s effort and contribution in the transboundary workshops for SSME and BSSE, as supported by the Australian Government;</a:t>
            </a:r>
          </a:p>
          <a:p>
            <a:pPr marL="514350" indent="-514350" algn="just">
              <a:lnSpc>
                <a:spcPct val="100000"/>
              </a:lnSpc>
              <a:spcAft>
                <a:spcPts val="400"/>
              </a:spcAft>
              <a:buFont typeface="+mj-lt"/>
              <a:buAutoNum type="arabicPeriod"/>
            </a:pPr>
            <a:r>
              <a:rPr lang="en-MY" sz="1400" dirty="0">
                <a:highlight>
                  <a:srgbClr val="FFFFFF"/>
                </a:highlight>
              </a:rPr>
              <a:t>Task RS to recall SOM-10 to develop a list of experts in the field of coral reefs, fisheries and food security and allied fields of discipline pertaining to the RPOA goals or expertise within Coral Triangle area, subject to CT Atlas funding approval;</a:t>
            </a:r>
          </a:p>
          <a:p>
            <a:pPr marL="514350" indent="-514350" algn="just">
              <a:lnSpc>
                <a:spcPct val="100000"/>
              </a:lnSpc>
              <a:spcAft>
                <a:spcPts val="400"/>
              </a:spcAft>
              <a:buFont typeface="+mj-lt"/>
              <a:buAutoNum type="arabicPeriod"/>
            </a:pPr>
            <a:r>
              <a:rPr lang="en-MY" sz="1400" dirty="0">
                <a:highlight>
                  <a:srgbClr val="FFFFFF"/>
                </a:highlight>
              </a:rPr>
              <a:t>Task Regional Secretariat to coordinate with NCCs in establishing SAG before the 2</a:t>
            </a:r>
            <a:r>
              <a:rPr lang="en-MY" sz="1400" baseline="30000" dirty="0">
                <a:highlight>
                  <a:srgbClr val="FFFFFF"/>
                </a:highlight>
              </a:rPr>
              <a:t>nd</a:t>
            </a:r>
            <a:r>
              <a:rPr lang="en-MY" sz="1400" dirty="0">
                <a:highlight>
                  <a:srgbClr val="FFFFFF"/>
                </a:highlight>
              </a:rPr>
              <a:t> Leaders’ Summit;</a:t>
            </a:r>
          </a:p>
          <a:p>
            <a:pPr marL="514350" indent="-514350" algn="just">
              <a:lnSpc>
                <a:spcPct val="100000"/>
              </a:lnSpc>
              <a:spcAft>
                <a:spcPts val="400"/>
              </a:spcAft>
              <a:buFont typeface="+mj-lt"/>
              <a:buAutoNum type="arabicPeriod"/>
            </a:pPr>
            <a:r>
              <a:rPr lang="en-PH" sz="1400" dirty="0">
                <a:highlight>
                  <a:srgbClr val="FFFFFF"/>
                </a:highlight>
              </a:rPr>
              <a:t>Task </a:t>
            </a:r>
            <a:r>
              <a:rPr lang="en-MY" sz="1400" dirty="0">
                <a:highlight>
                  <a:srgbClr val="FFFFFF"/>
                </a:highlight>
              </a:rPr>
              <a:t>Regional Secretariat</a:t>
            </a:r>
            <a:r>
              <a:rPr lang="en-PH" sz="1400" dirty="0">
                <a:highlight>
                  <a:srgbClr val="FFFFFF"/>
                </a:highlight>
              </a:rPr>
              <a:t> to communicate with NCCs University Partnership with regards to research collaborations and training opportunities; </a:t>
            </a:r>
          </a:p>
          <a:p>
            <a:pPr marL="514350" indent="-514350" algn="just">
              <a:lnSpc>
                <a:spcPct val="100000"/>
              </a:lnSpc>
              <a:spcAft>
                <a:spcPts val="400"/>
              </a:spcAft>
              <a:buFont typeface="+mj-lt"/>
              <a:buAutoNum type="arabicPeriod"/>
            </a:pPr>
            <a:r>
              <a:rPr lang="en-PH" sz="1400" dirty="0">
                <a:highlight>
                  <a:srgbClr val="FFFFFF"/>
                </a:highlight>
              </a:rPr>
              <a:t>Task Regional Secretariat to develop guidelines for any transboundary project conducted under the auspices of the CTI includes provision for appropriate collaborative research by countries concerned in support of project objectives;</a:t>
            </a:r>
          </a:p>
          <a:p>
            <a:pPr marL="514350" indent="-514350" algn="just">
              <a:lnSpc>
                <a:spcPct val="100000"/>
              </a:lnSpc>
              <a:spcAft>
                <a:spcPts val="400"/>
              </a:spcAft>
              <a:buFont typeface="+mj-lt"/>
              <a:buAutoNum type="arabicPeriod"/>
            </a:pPr>
            <a:r>
              <a:rPr lang="en-MY" sz="1400" dirty="0">
                <a:highlight>
                  <a:srgbClr val="FFFFFF"/>
                </a:highlight>
              </a:rPr>
              <a:t>Task the Regional Secretariat to provide to NCCs the status of implementation status of each MOU signed under the University Partnership;</a:t>
            </a:r>
          </a:p>
          <a:p>
            <a:pPr marL="514350" indent="-514350" algn="just">
              <a:lnSpc>
                <a:spcPct val="100000"/>
              </a:lnSpc>
              <a:spcAft>
                <a:spcPts val="400"/>
              </a:spcAft>
              <a:buFont typeface="+mj-lt"/>
              <a:buAutoNum type="arabicPeriod"/>
            </a:pPr>
            <a:r>
              <a:rPr lang="en-MY" sz="1400" dirty="0">
                <a:highlight>
                  <a:srgbClr val="FFFFFF"/>
                </a:highlight>
              </a:rPr>
              <a:t>Task the Regional Secretariat to furnish the NCCs with draft MOUs in the pipeline for assessments and evaluation to ensure that the content of the MoU is in line with RPOA and NPOA goals;</a:t>
            </a:r>
          </a:p>
          <a:p>
            <a:pPr marL="514350" indent="-514350" algn="just">
              <a:lnSpc>
                <a:spcPct val="100000"/>
              </a:lnSpc>
              <a:spcAft>
                <a:spcPts val="400"/>
              </a:spcAft>
              <a:buFont typeface="+mj-lt"/>
              <a:buAutoNum type="arabicPeriod"/>
            </a:pPr>
            <a:r>
              <a:rPr lang="en-MY" sz="1400" dirty="0">
                <a:highlight>
                  <a:srgbClr val="FFFFFF"/>
                </a:highlight>
              </a:rPr>
              <a:t>Task the Regional Secretariat to provide status of the University Partnership in terms of how it operates within the CTI-CFF structure and mechanism.</a:t>
            </a:r>
          </a:p>
          <a:p>
            <a:pPr marL="514350" indent="-514350" algn="just">
              <a:lnSpc>
                <a:spcPct val="100000"/>
              </a:lnSpc>
              <a:spcAft>
                <a:spcPts val="400"/>
              </a:spcAft>
              <a:buFont typeface="+mj-lt"/>
              <a:buAutoNum type="arabicPeriod"/>
            </a:pPr>
            <a:endParaRPr lang="en-PH" sz="1400" dirty="0">
              <a:highlight>
                <a:srgbClr val="FFFFFF"/>
              </a:highlight>
            </a:endParaRPr>
          </a:p>
          <a:p>
            <a:pPr marL="0" indent="0" algn="just">
              <a:lnSpc>
                <a:spcPct val="100000"/>
              </a:lnSpc>
              <a:spcAft>
                <a:spcPts val="400"/>
              </a:spcAft>
              <a:buNone/>
            </a:pPr>
            <a:endParaRPr lang="en-PH" sz="1400" dirty="0">
              <a:highlight>
                <a:srgbClr val="FFFFFF"/>
              </a:highlight>
            </a:endParaRPr>
          </a:p>
          <a:p>
            <a:pPr marL="0" indent="0" algn="just">
              <a:lnSpc>
                <a:spcPct val="100000"/>
              </a:lnSpc>
              <a:spcAft>
                <a:spcPts val="400"/>
              </a:spcAft>
              <a:buNone/>
            </a:pPr>
            <a:endParaRPr lang="en-PH" sz="1400" dirty="0">
              <a:highlight>
                <a:srgbClr val="FFFFFF"/>
              </a:highlight>
            </a:endParaRPr>
          </a:p>
        </p:txBody>
      </p:sp>
    </p:spTree>
    <p:extLst>
      <p:ext uri="{BB962C8B-B14F-4D97-AF65-F5344CB8AC3E}">
        <p14:creationId xmlns:p14="http://schemas.microsoft.com/office/powerpoint/2010/main" val="387732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952791" y="1420426"/>
            <a:ext cx="10515600" cy="1325563"/>
          </a:xfrm>
        </p:spPr>
        <p:txBody>
          <a:bodyPr>
            <a:normAutofit/>
          </a:bodyPr>
          <a:lstStyle/>
          <a:p>
            <a:r>
              <a:rPr lang="en-PH" sz="36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Outline</a:t>
            </a:r>
          </a:p>
        </p:txBody>
      </p:sp>
      <p:sp>
        <p:nvSpPr>
          <p:cNvPr id="2" name="TextBox 1">
            <a:extLst>
              <a:ext uri="{FF2B5EF4-FFF2-40B4-BE49-F238E27FC236}">
                <a16:creationId xmlns:a16="http://schemas.microsoft.com/office/drawing/2014/main" id="{ABFC62F1-8232-4475-9C41-CCAA88795F8A}"/>
              </a:ext>
            </a:extLst>
          </p:cNvPr>
          <p:cNvSpPr txBox="1"/>
          <p:nvPr/>
        </p:nvSpPr>
        <p:spPr>
          <a:xfrm>
            <a:off x="1083364" y="2745989"/>
            <a:ext cx="10674627" cy="2821285"/>
          </a:xfrm>
          <a:prstGeom prst="rect">
            <a:avLst/>
          </a:prstGeom>
          <a:noFill/>
        </p:spPr>
        <p:txBody>
          <a:bodyPr wrap="square" rtlCol="0">
            <a:spAutoFit/>
          </a:bodyPr>
          <a:lstStyle/>
          <a:p>
            <a:pPr marL="342900" indent="-342900">
              <a:spcAft>
                <a:spcPts val="800"/>
              </a:spcAft>
              <a:buFont typeface="+mj-lt"/>
              <a:buAutoNum type="arabicPeriod"/>
            </a:pPr>
            <a:r>
              <a:rPr lang="en-MY" sz="2400" dirty="0"/>
              <a:t>SOM13 Decisions</a:t>
            </a:r>
          </a:p>
          <a:p>
            <a:pPr marL="342900" indent="-342900">
              <a:spcAft>
                <a:spcPts val="800"/>
              </a:spcAft>
              <a:buFont typeface="+mj-lt"/>
              <a:buAutoNum type="arabicPeriod"/>
            </a:pPr>
            <a:r>
              <a:rPr lang="en-MY" sz="2400" dirty="0"/>
              <a:t>Background and Updates</a:t>
            </a:r>
          </a:p>
          <a:p>
            <a:pPr marL="342900" indent="-342900">
              <a:spcAft>
                <a:spcPts val="800"/>
              </a:spcAft>
              <a:buFont typeface="+mj-lt"/>
              <a:buAutoNum type="arabicPeriod"/>
            </a:pPr>
            <a:r>
              <a:rPr lang="en-MY" sz="2400" dirty="0"/>
              <a:t>Activities in 2018</a:t>
            </a:r>
          </a:p>
          <a:p>
            <a:pPr marL="342900" indent="-342900">
              <a:spcAft>
                <a:spcPts val="800"/>
              </a:spcAft>
              <a:buFont typeface="+mj-lt"/>
              <a:buAutoNum type="arabicPeriod"/>
            </a:pPr>
            <a:r>
              <a:rPr lang="en-MY" sz="2400"/>
              <a:t>SOM14 </a:t>
            </a:r>
            <a:r>
              <a:rPr lang="en-MY" sz="2400" dirty="0"/>
              <a:t>Recommendations</a:t>
            </a:r>
          </a:p>
          <a:p>
            <a:pPr marL="342900" indent="-342900">
              <a:spcAft>
                <a:spcPts val="800"/>
              </a:spcAft>
              <a:buFont typeface="+mj-lt"/>
              <a:buAutoNum type="arabicPeriod"/>
            </a:pPr>
            <a:endParaRPr lang="en-MY" sz="2400" dirty="0"/>
          </a:p>
          <a:p>
            <a:pPr>
              <a:spcAft>
                <a:spcPts val="800"/>
              </a:spcAft>
            </a:pPr>
            <a:endParaRPr lang="en-US" sz="2400" dirty="0"/>
          </a:p>
        </p:txBody>
      </p:sp>
    </p:spTree>
    <p:extLst>
      <p:ext uri="{BB962C8B-B14F-4D97-AF65-F5344CB8AC3E}">
        <p14:creationId xmlns:p14="http://schemas.microsoft.com/office/powerpoint/2010/main" val="116955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9E9C-C8E2-4343-BE8B-F28B55E6EF1C}"/>
              </a:ext>
            </a:extLst>
          </p:cNvPr>
          <p:cNvSpPr>
            <a:spLocks noGrp="1"/>
          </p:cNvSpPr>
          <p:nvPr>
            <p:ph type="title"/>
          </p:nvPr>
        </p:nvSpPr>
        <p:spPr>
          <a:xfrm>
            <a:off x="838200" y="871752"/>
            <a:ext cx="10515600" cy="1325563"/>
          </a:xfrm>
        </p:spPr>
        <p:txBody>
          <a:bodyPr/>
          <a:lstStyle/>
          <a:p>
            <a:r>
              <a:rPr lang="en-MY" dirty="0"/>
              <a:t>SOM13 DECISIONS</a:t>
            </a:r>
            <a:br>
              <a:rPr lang="en-MY" dirty="0"/>
            </a:br>
            <a:r>
              <a:rPr lang="en-MY" sz="3000" b="1" dirty="0">
                <a:latin typeface="+mn-lt"/>
              </a:rPr>
              <a:t>Scientific Advisory Group (SAG)</a:t>
            </a:r>
            <a:endParaRPr lang="en-US" sz="3000" b="1" dirty="0">
              <a:latin typeface="+mn-lt"/>
            </a:endParaRPr>
          </a:p>
        </p:txBody>
      </p:sp>
      <p:sp>
        <p:nvSpPr>
          <p:cNvPr id="3" name="Content Placeholder 2">
            <a:extLst>
              <a:ext uri="{FF2B5EF4-FFF2-40B4-BE49-F238E27FC236}">
                <a16:creationId xmlns:a16="http://schemas.microsoft.com/office/drawing/2014/main" id="{C9BAC188-0211-4D7A-804E-CCD4BDB75B06}"/>
              </a:ext>
            </a:extLst>
          </p:cNvPr>
          <p:cNvSpPr>
            <a:spLocks noGrp="1"/>
          </p:cNvSpPr>
          <p:nvPr>
            <p:ph idx="1"/>
          </p:nvPr>
        </p:nvSpPr>
        <p:spPr>
          <a:xfrm>
            <a:off x="838200" y="2372497"/>
            <a:ext cx="10515600" cy="3804466"/>
          </a:xfrm>
        </p:spPr>
        <p:txBody>
          <a:bodyPr>
            <a:normAutofit/>
          </a:bodyPr>
          <a:lstStyle/>
          <a:p>
            <a:pPr marL="514350" indent="-514350" algn="just">
              <a:buFont typeface="+mj-lt"/>
              <a:buAutoNum type="arabicPeriod"/>
            </a:pPr>
            <a:r>
              <a:rPr lang="en-MY" sz="2400" dirty="0"/>
              <a:t>Appreciated and acknowledged the progress made by the Regional Secretariat with regards to the establishment of the Scientific Advisory Group (SAG) based on the SOM-12 </a:t>
            </a:r>
            <a:r>
              <a:rPr lang="en-US" sz="2400" dirty="0"/>
              <a:t>decision;</a:t>
            </a:r>
          </a:p>
          <a:p>
            <a:pPr marL="514350" indent="-514350" algn="just">
              <a:buFont typeface="+mj-lt"/>
              <a:buAutoNum type="arabicPeriod"/>
            </a:pPr>
            <a:r>
              <a:rPr lang="en-MY" sz="2400" dirty="0">
                <a:highlight>
                  <a:srgbClr val="FFFFFF"/>
                </a:highlight>
              </a:rPr>
              <a:t>Recognized the </a:t>
            </a:r>
            <a:r>
              <a:rPr lang="en-MY" sz="2400" dirty="0"/>
              <a:t>proposed Terms of Reference (TOR) for the establishment of SAG based on the developed mechanism of the utilization of experts;</a:t>
            </a:r>
          </a:p>
          <a:p>
            <a:pPr marL="514350" indent="-514350" algn="just">
              <a:buFont typeface="+mj-lt"/>
              <a:buAutoNum type="arabicPeriod"/>
            </a:pPr>
            <a:r>
              <a:rPr lang="en-MY" sz="2400" dirty="0"/>
              <a:t>Endorsed the CTI-CFF Experts Form; </a:t>
            </a:r>
            <a:r>
              <a:rPr lang="en-US" sz="2400" dirty="0"/>
              <a:t>and</a:t>
            </a:r>
          </a:p>
          <a:p>
            <a:pPr marL="514350" indent="-514350" algn="just">
              <a:buFont typeface="+mj-lt"/>
              <a:buAutoNum type="arabicPeriod"/>
            </a:pPr>
            <a:r>
              <a:rPr lang="en-MY" sz="2400" dirty="0"/>
              <a:t>Endorsed the 2018 Workplan.</a:t>
            </a:r>
            <a:endParaRPr lang="en-US" sz="2400" dirty="0"/>
          </a:p>
        </p:txBody>
      </p:sp>
    </p:spTree>
    <p:extLst>
      <p:ext uri="{BB962C8B-B14F-4D97-AF65-F5344CB8AC3E}">
        <p14:creationId xmlns:p14="http://schemas.microsoft.com/office/powerpoint/2010/main" val="362160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6A71-F171-4E0A-850B-38F618EEE8D9}"/>
              </a:ext>
            </a:extLst>
          </p:cNvPr>
          <p:cNvSpPr>
            <a:spLocks noGrp="1"/>
          </p:cNvSpPr>
          <p:nvPr>
            <p:ph type="title"/>
          </p:nvPr>
        </p:nvSpPr>
        <p:spPr>
          <a:xfrm>
            <a:off x="838200" y="657524"/>
            <a:ext cx="10515600" cy="1325563"/>
          </a:xfrm>
        </p:spPr>
        <p:txBody>
          <a:bodyPr/>
          <a:lstStyle/>
          <a:p>
            <a:pPr>
              <a:spcAft>
                <a:spcPts val="600"/>
              </a:spcAft>
            </a:pPr>
            <a:r>
              <a:rPr lang="en-MY" dirty="0"/>
              <a:t>SOM-13 Decisions</a:t>
            </a:r>
            <a:br>
              <a:rPr lang="en-MY" dirty="0"/>
            </a:br>
            <a:r>
              <a:rPr lang="en-MY" sz="3000" b="1" dirty="0">
                <a:latin typeface="+mn-lt"/>
              </a:rPr>
              <a:t>University Partnership</a:t>
            </a:r>
            <a:r>
              <a:rPr lang="en-MY" sz="3000" b="1" dirty="0"/>
              <a:t> </a:t>
            </a:r>
            <a:endParaRPr lang="en-US" sz="3000" b="1" dirty="0"/>
          </a:p>
        </p:txBody>
      </p:sp>
      <p:sp>
        <p:nvSpPr>
          <p:cNvPr id="3" name="Content Placeholder 2">
            <a:extLst>
              <a:ext uri="{FF2B5EF4-FFF2-40B4-BE49-F238E27FC236}">
                <a16:creationId xmlns:a16="http://schemas.microsoft.com/office/drawing/2014/main" id="{D1448402-724F-4CE6-8CC9-CC0A6D0FC169}"/>
              </a:ext>
            </a:extLst>
          </p:cNvPr>
          <p:cNvSpPr>
            <a:spLocks noGrp="1"/>
          </p:cNvSpPr>
          <p:nvPr>
            <p:ph idx="1"/>
          </p:nvPr>
        </p:nvSpPr>
        <p:spPr>
          <a:xfrm>
            <a:off x="838200" y="1983087"/>
            <a:ext cx="10515600" cy="4509788"/>
          </a:xfrm>
        </p:spPr>
        <p:txBody>
          <a:bodyPr>
            <a:noAutofit/>
          </a:bodyPr>
          <a:lstStyle/>
          <a:p>
            <a:pPr marL="514350" indent="-514350">
              <a:buFont typeface="+mj-lt"/>
              <a:buAutoNum type="arabicPeriod"/>
            </a:pPr>
            <a:r>
              <a:rPr lang="en-MY" sz="2000" dirty="0"/>
              <a:t>Acknowledged and recognized the efforts made by the Regional Secretariat in reaching out to potential entities in its effort to seek additional / alternative funding sources;</a:t>
            </a:r>
          </a:p>
          <a:p>
            <a:pPr marL="514350" indent="-514350">
              <a:buFont typeface="+mj-lt"/>
              <a:buAutoNum type="arabicPeriod"/>
            </a:pPr>
            <a:r>
              <a:rPr lang="en-MY" sz="2000" dirty="0"/>
              <a:t>Urged the Regional Secretariat to be more strategic in pursuing cooperation to secure more funding and technical support;</a:t>
            </a:r>
          </a:p>
          <a:p>
            <a:pPr marL="514350" indent="-514350">
              <a:buFont typeface="+mj-lt"/>
              <a:buAutoNum type="arabicPeriod"/>
            </a:pPr>
            <a:r>
              <a:rPr lang="en-MY" sz="2000" dirty="0">
                <a:highlight>
                  <a:srgbClr val="FFFF00"/>
                </a:highlight>
              </a:rPr>
              <a:t>Urged the Regional Secretariat to share and disseminate to NCCs the signed copies of Memorandum of Understandings (MOUs);</a:t>
            </a:r>
          </a:p>
          <a:p>
            <a:pPr marL="514350" indent="-514350">
              <a:buFont typeface="+mj-lt"/>
              <a:buAutoNum type="arabicPeriod"/>
            </a:pPr>
            <a:r>
              <a:rPr lang="en-MY" sz="2000" dirty="0">
                <a:highlight>
                  <a:srgbClr val="FFFF00"/>
                </a:highlight>
              </a:rPr>
              <a:t>Tasked the Regional Secretariat to furnish the NCCs with draft MOUs in the pipeline for assessments and evaluation to ensure that the content of the MoU is in line with RPOA and NPOA goals;</a:t>
            </a:r>
          </a:p>
          <a:p>
            <a:pPr marL="514350" indent="-514350">
              <a:buFont typeface="+mj-lt"/>
              <a:buAutoNum type="arabicPeriod"/>
            </a:pPr>
            <a:r>
              <a:rPr lang="en-MY" sz="2000" dirty="0"/>
              <a:t>Encouraged the Regional Secretariat to strategize and identify the institutions / universities before initiating cooperation </a:t>
            </a:r>
            <a:r>
              <a:rPr lang="en-US" sz="2000" dirty="0"/>
              <a:t>arrangements; and</a:t>
            </a:r>
          </a:p>
          <a:p>
            <a:pPr marL="514350" indent="-514350">
              <a:buFont typeface="+mj-lt"/>
              <a:buAutoNum type="arabicPeriod"/>
            </a:pPr>
            <a:r>
              <a:rPr lang="en-MY" sz="2000" dirty="0"/>
              <a:t>Tasked the Regional Secretariat to determine a mechanism framework for going into signing of Memorandum of </a:t>
            </a:r>
            <a:r>
              <a:rPr lang="en-US" sz="2000" dirty="0"/>
              <a:t>Understandings.</a:t>
            </a:r>
          </a:p>
        </p:txBody>
      </p:sp>
    </p:spTree>
    <p:extLst>
      <p:ext uri="{BB962C8B-B14F-4D97-AF65-F5344CB8AC3E}">
        <p14:creationId xmlns:p14="http://schemas.microsoft.com/office/powerpoint/2010/main" val="283640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127DF4-FD20-49C5-8EAD-4D6D824F4E7F}"/>
              </a:ext>
            </a:extLst>
          </p:cNvPr>
          <p:cNvPicPr>
            <a:picLocks noChangeAspect="1"/>
          </p:cNvPicPr>
          <p:nvPr/>
        </p:nvPicPr>
        <p:blipFill rotWithShape="1">
          <a:blip r:embed="rId2"/>
          <a:srcRect l="889" r="-1" b="-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C1CE07F-C3A5-42BD-9491-66C20B0F862D}"/>
              </a:ext>
            </a:extLst>
          </p:cNvPr>
          <p:cNvSpPr txBox="1"/>
          <p:nvPr/>
        </p:nvSpPr>
        <p:spPr>
          <a:xfrm>
            <a:off x="149087" y="184666"/>
            <a:ext cx="11410122" cy="461665"/>
          </a:xfrm>
          <a:prstGeom prst="rect">
            <a:avLst/>
          </a:prstGeom>
          <a:noFill/>
        </p:spPr>
        <p:txBody>
          <a:bodyPr wrap="square" rtlCol="0">
            <a:spAutoFit/>
          </a:bodyPr>
          <a:lstStyle/>
          <a:p>
            <a:r>
              <a:rPr lang="en-MY" sz="2400" b="1" dirty="0"/>
              <a:t>UNIVERSITY PARTNERSHIP CURRENT MEMBERS</a:t>
            </a:r>
            <a:endParaRPr lang="en-US" sz="2400" b="1" dirty="0"/>
          </a:p>
        </p:txBody>
      </p:sp>
    </p:spTree>
    <p:extLst>
      <p:ext uri="{BB962C8B-B14F-4D97-AF65-F5344CB8AC3E}">
        <p14:creationId xmlns:p14="http://schemas.microsoft.com/office/powerpoint/2010/main" val="368410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7BB2-6F14-4339-9C27-06B7E212EFBE}"/>
              </a:ext>
            </a:extLst>
          </p:cNvPr>
          <p:cNvSpPr>
            <a:spLocks noGrp="1"/>
          </p:cNvSpPr>
          <p:nvPr>
            <p:ph type="title"/>
          </p:nvPr>
        </p:nvSpPr>
        <p:spPr>
          <a:xfrm>
            <a:off x="836612" y="891467"/>
            <a:ext cx="9799380" cy="1325563"/>
          </a:xfrm>
        </p:spPr>
        <p:txBody>
          <a:bodyPr>
            <a:normAutofit/>
          </a:bodyPr>
          <a:lstStyle/>
          <a:p>
            <a:r>
              <a:rPr lang="en-MY" sz="4000" dirty="0"/>
              <a:t>Constraints in implementation (2018)</a:t>
            </a:r>
            <a:endParaRPr lang="en-US" sz="4000" dirty="0"/>
          </a:p>
        </p:txBody>
      </p:sp>
      <p:sp>
        <p:nvSpPr>
          <p:cNvPr id="3" name="Text Placeholder 2">
            <a:extLst>
              <a:ext uri="{FF2B5EF4-FFF2-40B4-BE49-F238E27FC236}">
                <a16:creationId xmlns:a16="http://schemas.microsoft.com/office/drawing/2014/main" id="{18BF987D-AAB9-424A-8BD6-2399AA84CEE5}"/>
              </a:ext>
            </a:extLst>
          </p:cNvPr>
          <p:cNvSpPr>
            <a:spLocks noGrp="1"/>
          </p:cNvSpPr>
          <p:nvPr>
            <p:ph type="body" idx="1"/>
          </p:nvPr>
        </p:nvSpPr>
        <p:spPr>
          <a:xfrm>
            <a:off x="839788" y="1940660"/>
            <a:ext cx="5157787" cy="823912"/>
          </a:xfrm>
        </p:spPr>
        <p:txBody>
          <a:bodyPr/>
          <a:lstStyle/>
          <a:p>
            <a:r>
              <a:rPr lang="en-MY" dirty="0"/>
              <a:t>Scientific Advisory Group (SAG)</a:t>
            </a:r>
            <a:endParaRPr lang="en-US" dirty="0"/>
          </a:p>
        </p:txBody>
      </p:sp>
      <p:sp>
        <p:nvSpPr>
          <p:cNvPr id="4" name="Content Placeholder 3">
            <a:extLst>
              <a:ext uri="{FF2B5EF4-FFF2-40B4-BE49-F238E27FC236}">
                <a16:creationId xmlns:a16="http://schemas.microsoft.com/office/drawing/2014/main" id="{C366221B-058D-4A84-98A2-929B2AF1EF46}"/>
              </a:ext>
            </a:extLst>
          </p:cNvPr>
          <p:cNvSpPr>
            <a:spLocks noGrp="1"/>
          </p:cNvSpPr>
          <p:nvPr>
            <p:ph sz="half" idx="2"/>
          </p:nvPr>
        </p:nvSpPr>
        <p:spPr>
          <a:xfrm>
            <a:off x="839788" y="2891486"/>
            <a:ext cx="5157787" cy="3557674"/>
          </a:xfrm>
        </p:spPr>
        <p:txBody>
          <a:bodyPr>
            <a:normAutofit/>
          </a:bodyPr>
          <a:lstStyle/>
          <a:p>
            <a:pPr marL="514350" indent="-514350">
              <a:buFont typeface="+mj-lt"/>
              <a:buAutoNum type="arabicPeriod"/>
            </a:pPr>
            <a:r>
              <a:rPr lang="en-MY" sz="2400" dirty="0"/>
              <a:t>Funds not allocated in RS 2018 budget.</a:t>
            </a:r>
          </a:p>
          <a:p>
            <a:pPr marL="514350" indent="-514350">
              <a:buFont typeface="+mj-lt"/>
              <a:buAutoNum type="arabicPeriod"/>
            </a:pPr>
            <a:r>
              <a:rPr lang="en-MY" sz="2400" dirty="0"/>
              <a:t>Blanket budget was imposed (Jan – July 2018).</a:t>
            </a:r>
          </a:p>
          <a:p>
            <a:pPr marL="514350" indent="-514350">
              <a:buFont typeface="+mj-lt"/>
              <a:buAutoNum type="arabicPeriod"/>
            </a:pPr>
            <a:r>
              <a:rPr lang="en-MY" sz="2400" dirty="0"/>
              <a:t>Transition period staff not sufficient to implement proposed activities</a:t>
            </a:r>
          </a:p>
          <a:p>
            <a:endParaRPr lang="en-US" sz="2400" dirty="0"/>
          </a:p>
          <a:p>
            <a:endParaRPr lang="en-US" sz="2400" dirty="0"/>
          </a:p>
        </p:txBody>
      </p:sp>
      <p:sp>
        <p:nvSpPr>
          <p:cNvPr id="5" name="Text Placeholder 4">
            <a:extLst>
              <a:ext uri="{FF2B5EF4-FFF2-40B4-BE49-F238E27FC236}">
                <a16:creationId xmlns:a16="http://schemas.microsoft.com/office/drawing/2014/main" id="{ED61CCAA-5B59-416A-BF80-CFAD4C151749}"/>
              </a:ext>
            </a:extLst>
          </p:cNvPr>
          <p:cNvSpPr>
            <a:spLocks noGrp="1"/>
          </p:cNvSpPr>
          <p:nvPr>
            <p:ph type="body" sz="quarter" idx="3"/>
          </p:nvPr>
        </p:nvSpPr>
        <p:spPr>
          <a:xfrm>
            <a:off x="6172200" y="1940660"/>
            <a:ext cx="5183188" cy="823912"/>
          </a:xfrm>
        </p:spPr>
        <p:txBody>
          <a:bodyPr/>
          <a:lstStyle/>
          <a:p>
            <a:r>
              <a:rPr lang="en-MY" dirty="0"/>
              <a:t>University Partnership</a:t>
            </a:r>
            <a:endParaRPr lang="en-US" dirty="0"/>
          </a:p>
        </p:txBody>
      </p:sp>
      <p:sp>
        <p:nvSpPr>
          <p:cNvPr id="6" name="Content Placeholder 5">
            <a:extLst>
              <a:ext uri="{FF2B5EF4-FFF2-40B4-BE49-F238E27FC236}">
                <a16:creationId xmlns:a16="http://schemas.microsoft.com/office/drawing/2014/main" id="{D59DCA7C-2B75-40CF-A8E4-F81635D111B1}"/>
              </a:ext>
            </a:extLst>
          </p:cNvPr>
          <p:cNvSpPr>
            <a:spLocks noGrp="1"/>
          </p:cNvSpPr>
          <p:nvPr>
            <p:ph sz="quarter" idx="4"/>
          </p:nvPr>
        </p:nvSpPr>
        <p:spPr>
          <a:xfrm>
            <a:off x="6172200" y="2891486"/>
            <a:ext cx="5183188" cy="3557674"/>
          </a:xfrm>
        </p:spPr>
        <p:txBody>
          <a:bodyPr>
            <a:normAutofit/>
          </a:bodyPr>
          <a:lstStyle/>
          <a:p>
            <a:pPr marL="514350" indent="-514350">
              <a:buFont typeface="+mj-lt"/>
              <a:buAutoNum type="arabicPeriod"/>
            </a:pPr>
            <a:r>
              <a:rPr lang="en-MY" sz="2400" dirty="0"/>
              <a:t>Funds not allocated in RS 2018 budget.</a:t>
            </a:r>
          </a:p>
          <a:p>
            <a:pPr marL="514350" indent="-514350">
              <a:buFont typeface="+mj-lt"/>
              <a:buAutoNum type="arabicPeriod"/>
            </a:pPr>
            <a:r>
              <a:rPr lang="en-MY" sz="2400" dirty="0"/>
              <a:t>Blanket budget was imposed (Jan – July 2018).</a:t>
            </a:r>
          </a:p>
          <a:p>
            <a:pPr marL="514350" indent="-514350">
              <a:buFont typeface="+mj-lt"/>
              <a:buAutoNum type="arabicPeriod"/>
            </a:pPr>
            <a:r>
              <a:rPr lang="en-MY" sz="2400" dirty="0"/>
              <a:t>Transition period staff not sufficient to implement proposed activities</a:t>
            </a:r>
          </a:p>
          <a:p>
            <a:endParaRPr lang="en-US" sz="2400" dirty="0"/>
          </a:p>
          <a:p>
            <a:endParaRPr lang="en-US" sz="2400" dirty="0"/>
          </a:p>
        </p:txBody>
      </p:sp>
    </p:spTree>
    <p:extLst>
      <p:ext uri="{BB962C8B-B14F-4D97-AF65-F5344CB8AC3E}">
        <p14:creationId xmlns:p14="http://schemas.microsoft.com/office/powerpoint/2010/main" val="310211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E030-ACD0-432B-BF9F-2C7348B0AC3F}"/>
              </a:ext>
            </a:extLst>
          </p:cNvPr>
          <p:cNvSpPr>
            <a:spLocks noGrp="1"/>
          </p:cNvSpPr>
          <p:nvPr>
            <p:ph type="title"/>
          </p:nvPr>
        </p:nvSpPr>
        <p:spPr/>
        <p:txBody>
          <a:bodyPr>
            <a:normAutofit/>
          </a:bodyPr>
          <a:lstStyle/>
          <a:p>
            <a:r>
              <a:rPr lang="en-MY" sz="4000" dirty="0"/>
              <a:t>University Partnership </a:t>
            </a:r>
            <a:br>
              <a:rPr lang="en-MY" sz="4000" dirty="0"/>
            </a:br>
            <a:r>
              <a:rPr lang="en-MY" sz="4000" dirty="0"/>
              <a:t>2018 Activities</a:t>
            </a:r>
            <a:endParaRPr lang="en-US" sz="4000" dirty="0"/>
          </a:p>
        </p:txBody>
      </p:sp>
      <p:graphicFrame>
        <p:nvGraphicFramePr>
          <p:cNvPr id="6" name="Content Placeholder 5">
            <a:extLst>
              <a:ext uri="{FF2B5EF4-FFF2-40B4-BE49-F238E27FC236}">
                <a16:creationId xmlns:a16="http://schemas.microsoft.com/office/drawing/2014/main" id="{AC047431-1030-45FC-8922-35A2E1E628A5}"/>
              </a:ext>
            </a:extLst>
          </p:cNvPr>
          <p:cNvGraphicFramePr>
            <a:graphicFrameLocks noGrp="1"/>
          </p:cNvGraphicFramePr>
          <p:nvPr>
            <p:ph idx="1"/>
            <p:extLst>
              <p:ext uri="{D42A27DB-BD31-4B8C-83A1-F6EECF244321}">
                <p14:modId xmlns:p14="http://schemas.microsoft.com/office/powerpoint/2010/main" val="2996057343"/>
              </p:ext>
            </p:extLst>
          </p:nvPr>
        </p:nvGraphicFramePr>
        <p:xfrm>
          <a:off x="540026" y="1272208"/>
          <a:ext cx="11426687" cy="5326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07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4A49-9E13-47B2-A88F-27758B5AE40E}"/>
              </a:ext>
            </a:extLst>
          </p:cNvPr>
          <p:cNvSpPr>
            <a:spLocks noGrp="1"/>
          </p:cNvSpPr>
          <p:nvPr>
            <p:ph type="title"/>
          </p:nvPr>
        </p:nvSpPr>
        <p:spPr>
          <a:xfrm>
            <a:off x="838200" y="568625"/>
            <a:ext cx="8169876" cy="1325563"/>
          </a:xfrm>
        </p:spPr>
        <p:txBody>
          <a:bodyPr/>
          <a:lstStyle/>
          <a:p>
            <a:r>
              <a:rPr lang="en-MY" dirty="0"/>
              <a:t>Proposed establishment of the SAG</a:t>
            </a:r>
            <a:endParaRPr lang="en-US" dirty="0"/>
          </a:p>
        </p:txBody>
      </p:sp>
      <p:sp>
        <p:nvSpPr>
          <p:cNvPr id="3" name="Content Placeholder 2">
            <a:extLst>
              <a:ext uri="{FF2B5EF4-FFF2-40B4-BE49-F238E27FC236}">
                <a16:creationId xmlns:a16="http://schemas.microsoft.com/office/drawing/2014/main" id="{A572B727-A2CE-470F-81EA-B07193FE771B}"/>
              </a:ext>
            </a:extLst>
          </p:cNvPr>
          <p:cNvSpPr>
            <a:spLocks noGrp="1"/>
          </p:cNvSpPr>
          <p:nvPr>
            <p:ph sz="half" idx="1"/>
          </p:nvPr>
        </p:nvSpPr>
        <p:spPr>
          <a:xfrm>
            <a:off x="838200" y="1973906"/>
            <a:ext cx="5896232" cy="4667250"/>
          </a:xfrm>
        </p:spPr>
        <p:txBody>
          <a:bodyPr>
            <a:noAutofit/>
          </a:bodyPr>
          <a:lstStyle/>
          <a:p>
            <a:pPr marL="0" indent="0" algn="just">
              <a:lnSpc>
                <a:spcPct val="100000"/>
              </a:lnSpc>
              <a:spcAft>
                <a:spcPts val="600"/>
              </a:spcAft>
              <a:buNone/>
            </a:pPr>
            <a:r>
              <a:rPr lang="en-MY" b="1" dirty="0"/>
              <a:t>SOM10 Decisions </a:t>
            </a:r>
            <a:endParaRPr lang="en-MY" b="1" i="1" dirty="0"/>
          </a:p>
          <a:p>
            <a:pPr marL="457200" indent="-457200" algn="just">
              <a:lnSpc>
                <a:spcPct val="100000"/>
              </a:lnSpc>
              <a:spcAft>
                <a:spcPts val="600"/>
              </a:spcAft>
              <a:buFont typeface="+mj-lt"/>
              <a:buAutoNum type="arabicPeriod"/>
            </a:pPr>
            <a:r>
              <a:rPr lang="en-MY" sz="2100" dirty="0"/>
              <a:t>Tasked the Regional Secretariat to develop a list of experts in the field of coral reefs, fisheries and food security and allied fields of discipline pertaining to the RPOA goals or expertise within Coral Triangle area.</a:t>
            </a:r>
          </a:p>
          <a:p>
            <a:pPr marL="457200" indent="-457200" algn="just">
              <a:lnSpc>
                <a:spcPct val="100000"/>
              </a:lnSpc>
              <a:spcAft>
                <a:spcPts val="600"/>
              </a:spcAft>
              <a:buFont typeface="+mj-lt"/>
              <a:buAutoNum type="arabicPeriod"/>
            </a:pPr>
            <a:r>
              <a:rPr lang="en-MY" sz="2100" dirty="0"/>
              <a:t>Tasked the Regional Secretariat to formulate a mechanism to use and optimize the pool of experts and present the proposed mechanism in the </a:t>
            </a:r>
            <a:r>
              <a:rPr lang="en-US" sz="2100" dirty="0"/>
              <a:t>next SOM.</a:t>
            </a:r>
          </a:p>
        </p:txBody>
      </p:sp>
      <p:graphicFrame>
        <p:nvGraphicFramePr>
          <p:cNvPr id="11" name="Content Placeholder 10">
            <a:extLst>
              <a:ext uri="{FF2B5EF4-FFF2-40B4-BE49-F238E27FC236}">
                <a16:creationId xmlns:a16="http://schemas.microsoft.com/office/drawing/2014/main" id="{EFFE4404-F9F6-44F9-A64A-FDD5D5F18B4E}"/>
              </a:ext>
            </a:extLst>
          </p:cNvPr>
          <p:cNvGraphicFramePr>
            <a:graphicFrameLocks noGrp="1"/>
          </p:cNvGraphicFramePr>
          <p:nvPr>
            <p:ph sz="half" idx="2"/>
            <p:extLst/>
          </p:nvPr>
        </p:nvGraphicFramePr>
        <p:xfrm>
          <a:off x="7030995" y="2441060"/>
          <a:ext cx="4831491" cy="3107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8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social media post&#10;&#10;Description automatically generated">
            <a:extLst>
              <a:ext uri="{FF2B5EF4-FFF2-40B4-BE49-F238E27FC236}">
                <a16:creationId xmlns:a16="http://schemas.microsoft.com/office/drawing/2014/main" id="{E5EFD6EC-7BAD-42AE-A0CA-3BF67AE7A5A8}"/>
              </a:ext>
            </a:extLst>
          </p:cNvPr>
          <p:cNvPicPr>
            <a:picLocks noChangeAspect="1"/>
          </p:cNvPicPr>
          <p:nvPr/>
        </p:nvPicPr>
        <p:blipFill rotWithShape="1">
          <a:blip r:embed="rId2"/>
          <a:srcRect b="2174"/>
          <a:stretch/>
        </p:blipFill>
        <p:spPr>
          <a:xfrm>
            <a:off x="20" y="10"/>
            <a:ext cx="12191980" cy="6857990"/>
          </a:xfrm>
          <a:prstGeom prst="rect">
            <a:avLst/>
          </a:prstGeom>
        </p:spPr>
      </p:pic>
    </p:spTree>
    <p:extLst>
      <p:ext uri="{BB962C8B-B14F-4D97-AF65-F5344CB8AC3E}">
        <p14:creationId xmlns:p14="http://schemas.microsoft.com/office/powerpoint/2010/main" val="1518818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863</Words>
  <Application>Microsoft Office PowerPoint</Application>
  <PresentationFormat>Widescreen</PresentationFormat>
  <Paragraphs>65</Paragraphs>
  <Slides>13</Slides>
  <Notes>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Arial Nova</vt:lpstr>
      <vt:lpstr>Calibri</vt:lpstr>
      <vt:lpstr>Open Sans</vt:lpstr>
      <vt:lpstr>Open Sans Extrabold</vt:lpstr>
      <vt:lpstr>Office Theme</vt:lpstr>
      <vt:lpstr>PowerPoint Presentation</vt:lpstr>
      <vt:lpstr>Outline</vt:lpstr>
      <vt:lpstr>SOM13 DECISIONS Scientific Advisory Group (SAG)</vt:lpstr>
      <vt:lpstr>SOM-13 Decisions University Partnership </vt:lpstr>
      <vt:lpstr>PowerPoint Presentation</vt:lpstr>
      <vt:lpstr>Constraints in implementation (2018)</vt:lpstr>
      <vt:lpstr>University Partnership  2018 Activities</vt:lpstr>
      <vt:lpstr>Proposed establishment of the SAG</vt:lpstr>
      <vt:lpstr>PowerPoint Presentation</vt:lpstr>
      <vt:lpstr>PowerPoint Presentation</vt:lpstr>
      <vt:lpstr>2019 WORKPLAN</vt:lpstr>
      <vt:lpstr>SOM14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66</cp:revision>
  <dcterms:created xsi:type="dcterms:W3CDTF">2018-11-08T04:12:31Z</dcterms:created>
  <dcterms:modified xsi:type="dcterms:W3CDTF">2018-12-13T13:39:59Z</dcterms:modified>
</cp:coreProperties>
</file>