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Quattrocento Sans"/>
      <p:regular r:id="rId15"/>
      <p:bold r:id="rId16"/>
      <p:italic r:id="rId17"/>
      <p:boldItalic r:id="rId18"/>
    </p:embeddedFont>
    <p:embeddedFont>
      <p:font typeface="Open Sans ExtraBold"/>
      <p:bold r:id="rId19"/>
      <p:boldItalic r:id="rId20"/>
    </p:embeddedFont>
    <p:embeddedFont>
      <p:font typeface="Arial Black"/>
      <p:regular r:id="rId21"/>
    </p:embeddedFont>
    <p:embeddedFont>
      <p:font typeface="Rambla"/>
      <p:regular r:id="rId22"/>
      <p:bold r:id="rId23"/>
      <p:italic r:id="rId24"/>
      <p:boldItalic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11D806E-49A6-4559-B992-1D0D77D8B342}">
  <a:tblStyle styleId="{C11D806E-49A6-4559-B992-1D0D77D8B34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CC2C0AB-61C4-4A87-BEA8-D07D094267DC}"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OpenSansExtraBold-boldItalic.fntdata"/><Relationship Id="rId22" Type="http://schemas.openxmlformats.org/officeDocument/2006/relationships/font" Target="fonts/Rambla-regular.fntdata"/><Relationship Id="rId21" Type="http://schemas.openxmlformats.org/officeDocument/2006/relationships/font" Target="fonts/ArialBlack-regular.fntdata"/><Relationship Id="rId24" Type="http://schemas.openxmlformats.org/officeDocument/2006/relationships/font" Target="fonts/Rambla-italic.fntdata"/><Relationship Id="rId23" Type="http://schemas.openxmlformats.org/officeDocument/2006/relationships/font" Target="fonts/Rambla-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regular.fntdata"/><Relationship Id="rId25" Type="http://schemas.openxmlformats.org/officeDocument/2006/relationships/font" Target="fonts/Rambla-boldItalic.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QuattrocentoSans-regular.fntdata"/><Relationship Id="rId14" Type="http://schemas.openxmlformats.org/officeDocument/2006/relationships/slide" Target="slides/slide9.xml"/><Relationship Id="rId17" Type="http://schemas.openxmlformats.org/officeDocument/2006/relationships/font" Target="fonts/QuattrocentoSans-italic.fntdata"/><Relationship Id="rId16" Type="http://schemas.openxmlformats.org/officeDocument/2006/relationships/font" Target="fonts/QuattrocentoSans-bold.fntdata"/><Relationship Id="rId19" Type="http://schemas.openxmlformats.org/officeDocument/2006/relationships/font" Target="fonts/OpenSansExtraBold-bold.fntdata"/><Relationship Id="rId18" Type="http://schemas.openxmlformats.org/officeDocument/2006/relationships/font" Target="fonts/QuattrocentoSans-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Arial Bla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1" name="Shape 71"/>
        <p:cNvGrpSpPr/>
        <p:nvPr/>
      </p:nvGrpSpPr>
      <p:grpSpPr>
        <a:xfrm>
          <a:off x="0" y="0"/>
          <a:ext cx="0" cy="0"/>
          <a:chOff x="0" y="0"/>
          <a:chExt cx="0" cy="0"/>
        </a:xfrm>
      </p:grpSpPr>
      <p:sp>
        <p:nvSpPr>
          <p:cNvPr id="72" name="Google Shape;72;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7" name="Shape 77"/>
        <p:cNvGrpSpPr/>
        <p:nvPr/>
      </p:nvGrpSpPr>
      <p:grpSpPr>
        <a:xfrm>
          <a:off x="0" y="0"/>
          <a:ext cx="0" cy="0"/>
          <a:chOff x="0" y="0"/>
          <a:chExt cx="0" cy="0"/>
        </a:xfrm>
      </p:grpSpPr>
      <p:sp>
        <p:nvSpPr>
          <p:cNvPr id="78" name="Google Shape;78;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9" name="Shape 19"/>
        <p:cNvGrpSpPr/>
        <p:nvPr/>
      </p:nvGrpSpPr>
      <p:grpSpPr>
        <a:xfrm>
          <a:off x="0" y="0"/>
          <a:ext cx="0" cy="0"/>
          <a:chOff x="0" y="0"/>
          <a:chExt cx="0" cy="0"/>
        </a:xfrm>
      </p:grpSpPr>
      <p:sp>
        <p:nvSpPr>
          <p:cNvPr id="20" name="Google Shape;2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4" name="Shape 24"/>
        <p:cNvGrpSpPr/>
        <p:nvPr/>
      </p:nvGrpSpPr>
      <p:grpSpPr>
        <a:xfrm>
          <a:off x="0" y="0"/>
          <a:ext cx="0" cy="0"/>
          <a:chOff x="0" y="0"/>
          <a:chExt cx="0" cy="0"/>
        </a:xfrm>
      </p:grpSpPr>
      <p:sp>
        <p:nvSpPr>
          <p:cNvPr id="25" name="Google Shape;25;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30" name="Google Shape;30;p4"/>
          <p:cNvPicPr preferRelativeResize="0"/>
          <p:nvPr/>
        </p:nvPicPr>
        <p:blipFill rotWithShape="1">
          <a:blip r:embed="rId2">
            <a:alphaModFix/>
          </a:blip>
          <a:srcRect b="89" l="10913" r="7644" t="92857"/>
          <a:stretch/>
        </p:blipFill>
        <p:spPr>
          <a:xfrm>
            <a:off x="-27215" y="6590805"/>
            <a:ext cx="12219215" cy="2610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Bla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7" name="Shape 57"/>
        <p:cNvGrpSpPr/>
        <p:nvPr/>
      </p:nvGrpSpPr>
      <p:grpSpPr>
        <a:xfrm>
          <a:off x="0" y="0"/>
          <a:ext cx="0" cy="0"/>
          <a:chOff x="0" y="0"/>
          <a:chExt cx="0" cy="0"/>
        </a:xfrm>
      </p:grpSpPr>
      <p:sp>
        <p:nvSpPr>
          <p:cNvPr id="58" name="Google Shape;58;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0" name="Google Shape;60;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1" name="Google Shape;6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4" name="Shape 64"/>
        <p:cNvGrpSpPr/>
        <p:nvPr/>
      </p:nvGrpSpPr>
      <p:grpSpPr>
        <a:xfrm>
          <a:off x="0" y="0"/>
          <a:ext cx="0" cy="0"/>
          <a:chOff x="0" y="0"/>
          <a:chExt cx="0" cy="0"/>
        </a:xfrm>
      </p:grpSpPr>
      <p:sp>
        <p:nvSpPr>
          <p:cNvPr id="65" name="Google Shape;65;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7" name="Google Shape;67;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jp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Black"/>
              <a:buNone/>
              <a:defRPr b="0" i="0" sz="4400" u="none" cap="none" strike="noStrik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1"/>
          <p:cNvPicPr preferRelativeResize="0"/>
          <p:nvPr/>
        </p:nvPicPr>
        <p:blipFill rotWithShape="1">
          <a:blip r:embed="rId1">
            <a:alphaModFix/>
          </a:blip>
          <a:srcRect b="0" l="0" r="0" t="0"/>
          <a:stretch/>
        </p:blipFill>
        <p:spPr>
          <a:xfrm>
            <a:off x="10482109" y="365125"/>
            <a:ext cx="1276350" cy="1181100"/>
          </a:xfrm>
          <a:prstGeom prst="rect">
            <a:avLst/>
          </a:prstGeom>
          <a:noFill/>
          <a:ln>
            <a:noFill/>
          </a:ln>
        </p:spPr>
      </p:pic>
      <p:pic>
        <p:nvPicPr>
          <p:cNvPr id="12" name="Google Shape;12;p1"/>
          <p:cNvPicPr preferRelativeResize="0"/>
          <p:nvPr/>
        </p:nvPicPr>
        <p:blipFill rotWithShape="1">
          <a:blip r:embed="rId2">
            <a:alphaModFix/>
          </a:blip>
          <a:srcRect b="89" l="10913" r="7644" t="92857"/>
          <a:stretch/>
        </p:blipFill>
        <p:spPr>
          <a:xfrm>
            <a:off x="-27215" y="6590805"/>
            <a:ext cx="12219215" cy="2610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11.png"/><Relationship Id="rId5" Type="http://schemas.openxmlformats.org/officeDocument/2006/relationships/image" Target="../media/image10.jpg"/><Relationship Id="rId6"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9.jpg"/><Relationship Id="rId6"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id="87" name="Google Shape;87;p13"/>
          <p:cNvPicPr preferRelativeResize="0"/>
          <p:nvPr/>
        </p:nvPicPr>
        <p:blipFill rotWithShape="1">
          <a:blip r:embed="rId3">
            <a:alphaModFix/>
          </a:blip>
          <a:srcRect b="19582" l="490" r="19927" t="26818"/>
          <a:stretch/>
        </p:blipFill>
        <p:spPr>
          <a:xfrm>
            <a:off x="1" y="-41901"/>
            <a:ext cx="12215004" cy="5467995"/>
          </a:xfrm>
          <a:prstGeom prst="rect">
            <a:avLst/>
          </a:prstGeom>
          <a:noFill/>
          <a:ln>
            <a:noFill/>
          </a:ln>
        </p:spPr>
      </p:pic>
      <p:sp>
        <p:nvSpPr>
          <p:cNvPr id="88" name="Google Shape;88;p13"/>
          <p:cNvSpPr txBox="1"/>
          <p:nvPr/>
        </p:nvSpPr>
        <p:spPr>
          <a:xfrm>
            <a:off x="318621" y="400176"/>
            <a:ext cx="2643672" cy="8617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5000" u="none" cap="none" strike="noStrike">
                <a:solidFill>
                  <a:schemeClr val="lt1"/>
                </a:solidFill>
                <a:latin typeface="Arial Black"/>
                <a:ea typeface="Arial Black"/>
                <a:cs typeface="Arial Black"/>
                <a:sym typeface="Arial Black"/>
              </a:rPr>
              <a:t>SOM14</a:t>
            </a:r>
            <a:endParaRPr/>
          </a:p>
        </p:txBody>
      </p:sp>
      <p:sp>
        <p:nvSpPr>
          <p:cNvPr id="89" name="Google Shape;89;p13"/>
          <p:cNvSpPr txBox="1"/>
          <p:nvPr/>
        </p:nvSpPr>
        <p:spPr>
          <a:xfrm>
            <a:off x="353550" y="1114039"/>
            <a:ext cx="3599062"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14</a:t>
            </a:r>
            <a:r>
              <a:rPr b="1" baseline="30000" lang="en-US" sz="1800">
                <a:solidFill>
                  <a:schemeClr val="lt1"/>
                </a:solidFill>
                <a:latin typeface="Open Sans ExtraBold"/>
                <a:ea typeface="Open Sans ExtraBold"/>
                <a:cs typeface="Open Sans ExtraBold"/>
                <a:sym typeface="Open Sans ExtraBold"/>
              </a:rPr>
              <a:t>th</a:t>
            </a:r>
            <a:r>
              <a:rPr b="1" lang="en-US" sz="1800">
                <a:solidFill>
                  <a:schemeClr val="lt1"/>
                </a:solidFill>
                <a:latin typeface="Open Sans ExtraBold"/>
                <a:ea typeface="Open Sans ExtraBold"/>
                <a:cs typeface="Open Sans ExtraBold"/>
                <a:sym typeface="Open Sans ExtraBold"/>
              </a:rPr>
              <a:t> Senior Officials’ Meeting</a:t>
            </a:r>
            <a:endParaRPr/>
          </a:p>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12 - 13 December 2018</a:t>
            </a:r>
            <a:endParaRPr/>
          </a:p>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Manila, Philippines</a:t>
            </a:r>
            <a:endParaRPr/>
          </a:p>
        </p:txBody>
      </p:sp>
      <p:sp>
        <p:nvSpPr>
          <p:cNvPr id="90" name="Google Shape;90;p13"/>
          <p:cNvSpPr txBox="1"/>
          <p:nvPr/>
        </p:nvSpPr>
        <p:spPr>
          <a:xfrm>
            <a:off x="0" y="2270901"/>
            <a:ext cx="12191999" cy="1390744"/>
          </a:xfrm>
          <a:prstGeom prst="rect">
            <a:avLst/>
          </a:prstGeom>
          <a:solidFill>
            <a:srgbClr val="90C42F">
              <a:alpha val="60000"/>
            </a:srgbClr>
          </a:solidFill>
          <a:ln>
            <a:noFill/>
          </a:ln>
        </p:spPr>
        <p:txBody>
          <a:bodyPr anchorCtr="0" anchor="b" bIns="45700" lIns="91425" spcFirstLastPara="1" rIns="91425" wrap="square" tIns="45700">
            <a:noAutofit/>
          </a:bodyPr>
          <a:lstStyle/>
          <a:p>
            <a:pPr indent="-357188" lvl="0" marL="357188" marR="0" rtl="0" algn="l">
              <a:lnSpc>
                <a:spcPct val="90000"/>
              </a:lnSpc>
              <a:spcBef>
                <a:spcPts val="0"/>
              </a:spcBef>
              <a:spcAft>
                <a:spcPts val="0"/>
              </a:spcAft>
              <a:buClr>
                <a:schemeClr val="lt1"/>
              </a:buClr>
              <a:buSzPts val="4300"/>
              <a:buFont typeface="Arial Black"/>
              <a:buNone/>
            </a:pPr>
            <a:r>
              <a:rPr b="1" lang="en-US" sz="4300" u="none">
                <a:solidFill>
                  <a:schemeClr val="lt1"/>
                </a:solidFill>
                <a:latin typeface="Arial Black"/>
                <a:ea typeface="Arial Black"/>
                <a:cs typeface="Arial Black"/>
                <a:sym typeface="Arial Black"/>
              </a:rPr>
              <a:t>  </a:t>
            </a:r>
            <a:r>
              <a:rPr b="1" lang="en-US" sz="4200" u="none">
                <a:solidFill>
                  <a:schemeClr val="lt1"/>
                </a:solidFill>
                <a:latin typeface="Arial Black"/>
                <a:ea typeface="Arial Black"/>
                <a:cs typeface="Arial Black"/>
                <a:sym typeface="Arial Black"/>
              </a:rPr>
              <a:t>SESSION 11.2: </a:t>
            </a:r>
            <a:r>
              <a:rPr b="1" lang="en-US" sz="4400" u="none">
                <a:solidFill>
                  <a:schemeClr val="lt1"/>
                </a:solidFill>
                <a:latin typeface="Open Sans ExtraBold"/>
                <a:ea typeface="Open Sans ExtraBold"/>
                <a:cs typeface="Open Sans ExtraBold"/>
                <a:sym typeface="Open Sans ExtraBold"/>
              </a:rPr>
              <a:t>MARITIME LOCAL GOVERNMENT NETWORK</a:t>
            </a:r>
            <a:endParaRPr b="1" sz="4200" u="none">
              <a:solidFill>
                <a:schemeClr val="lt1"/>
              </a:solidFill>
              <a:latin typeface="Arial Black"/>
              <a:ea typeface="Arial Black"/>
              <a:cs typeface="Arial Black"/>
              <a:sym typeface="Arial Black"/>
            </a:endParaRPr>
          </a:p>
        </p:txBody>
      </p:sp>
      <p:sp>
        <p:nvSpPr>
          <p:cNvPr id="91" name="Google Shape;91;p13"/>
          <p:cNvSpPr txBox="1"/>
          <p:nvPr/>
        </p:nvSpPr>
        <p:spPr>
          <a:xfrm>
            <a:off x="353549" y="3888267"/>
            <a:ext cx="7490135" cy="7167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Arial"/>
              <a:buNone/>
            </a:pPr>
            <a:r>
              <a:rPr b="1" lang="en-US" sz="2000" u="none">
                <a:solidFill>
                  <a:schemeClr val="lt1"/>
                </a:solidFill>
                <a:latin typeface="Open Sans"/>
                <a:ea typeface="Open Sans"/>
                <a:cs typeface="Open Sans"/>
                <a:sym typeface="Open Sans"/>
              </a:rPr>
              <a:t>Presented by Chair of MARITIME LGN</a:t>
            </a:r>
            <a:endParaRPr/>
          </a:p>
        </p:txBody>
      </p:sp>
      <p:sp>
        <p:nvSpPr>
          <p:cNvPr id="92" name="Google Shape;92;p13"/>
          <p:cNvSpPr txBox="1"/>
          <p:nvPr/>
        </p:nvSpPr>
        <p:spPr>
          <a:xfrm>
            <a:off x="6217155" y="5831652"/>
            <a:ext cx="2263636"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Place here Country Logo</a:t>
            </a:r>
            <a:endParaRPr/>
          </a:p>
        </p:txBody>
      </p:sp>
      <p:pic>
        <p:nvPicPr>
          <p:cNvPr id="93" name="Google Shape;93;p13"/>
          <p:cNvPicPr preferRelativeResize="0"/>
          <p:nvPr/>
        </p:nvPicPr>
        <p:blipFill rotWithShape="1">
          <a:blip r:embed="rId4">
            <a:alphaModFix/>
          </a:blip>
          <a:srcRect b="0" l="0" r="0" t="0"/>
          <a:stretch/>
        </p:blipFill>
        <p:spPr>
          <a:xfrm>
            <a:off x="8991271" y="5494077"/>
            <a:ext cx="977676" cy="982928"/>
          </a:xfrm>
          <a:prstGeom prst="rect">
            <a:avLst/>
          </a:prstGeom>
          <a:noFill/>
          <a:ln>
            <a:noFill/>
          </a:ln>
        </p:spPr>
      </p:pic>
      <p:pic>
        <p:nvPicPr>
          <p:cNvPr id="94" name="Google Shape;94;p13"/>
          <p:cNvPicPr preferRelativeResize="0"/>
          <p:nvPr/>
        </p:nvPicPr>
        <p:blipFill rotWithShape="1">
          <a:blip r:embed="rId5">
            <a:alphaModFix/>
          </a:blip>
          <a:srcRect b="0" l="0" r="0" t="0"/>
          <a:stretch/>
        </p:blipFill>
        <p:spPr>
          <a:xfrm>
            <a:off x="3178053" y="5471923"/>
            <a:ext cx="2601779" cy="1102426"/>
          </a:xfrm>
          <a:prstGeom prst="rect">
            <a:avLst/>
          </a:prstGeom>
          <a:noFill/>
          <a:ln>
            <a:noFill/>
          </a:ln>
        </p:spPr>
      </p:pic>
      <p:pic>
        <p:nvPicPr>
          <p:cNvPr descr="A close up of a sign&#10;&#10;Description automatically generated" id="95" name="Google Shape;95;p13"/>
          <p:cNvPicPr preferRelativeResize="0"/>
          <p:nvPr/>
        </p:nvPicPr>
        <p:blipFill rotWithShape="1">
          <a:blip r:embed="rId6">
            <a:alphaModFix/>
          </a:blip>
          <a:srcRect b="0" l="0" r="0" t="0"/>
          <a:stretch/>
        </p:blipFill>
        <p:spPr>
          <a:xfrm>
            <a:off x="161401" y="5577175"/>
            <a:ext cx="2844315" cy="928985"/>
          </a:xfrm>
          <a:prstGeom prst="rect">
            <a:avLst/>
          </a:prstGeom>
          <a:noFill/>
          <a:ln>
            <a:noFill/>
          </a:ln>
        </p:spPr>
      </p:pic>
      <p:sp>
        <p:nvSpPr>
          <p:cNvPr id="96" name="Google Shape;96;p13"/>
          <p:cNvSpPr txBox="1"/>
          <p:nvPr/>
        </p:nvSpPr>
        <p:spPr>
          <a:xfrm>
            <a:off x="353549" y="3814169"/>
            <a:ext cx="7490135" cy="7167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000"/>
              <a:buFont typeface="Arial"/>
              <a:buNone/>
            </a:pPr>
            <a:r>
              <a:t/>
            </a:r>
            <a:endParaRPr b="0" sz="3000" u="none">
              <a:solidFill>
                <a:schemeClr val="lt1"/>
              </a:solidFill>
              <a:latin typeface="Open Sans ExtraBold"/>
              <a:ea typeface="Open Sans ExtraBold"/>
              <a:cs typeface="Open Sans ExtraBold"/>
              <a:sym typeface="Open Sans ExtraBold"/>
            </a:endParaRPr>
          </a:p>
        </p:txBody>
      </p:sp>
      <p:sp>
        <p:nvSpPr>
          <p:cNvPr id="97" name="Google Shape;97;p13"/>
          <p:cNvSpPr txBox="1"/>
          <p:nvPr/>
        </p:nvSpPr>
        <p:spPr>
          <a:xfrm>
            <a:off x="353549" y="3812726"/>
            <a:ext cx="10430408" cy="7167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000"/>
              <a:buFont typeface="Arial"/>
              <a:buNone/>
            </a:pPr>
            <a:r>
              <a:t/>
            </a:r>
            <a:endParaRPr b="1" sz="3000" u="non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655092" y="462489"/>
            <a:ext cx="10515600" cy="8313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Black"/>
              <a:buNone/>
            </a:pPr>
            <a:r>
              <a:rPr lang="en-US" sz="3200"/>
              <a:t>Outline</a:t>
            </a:r>
            <a:endParaRPr sz="3200"/>
          </a:p>
        </p:txBody>
      </p:sp>
      <p:sp>
        <p:nvSpPr>
          <p:cNvPr id="103" name="Google Shape;103;p14"/>
          <p:cNvSpPr txBox="1"/>
          <p:nvPr/>
        </p:nvSpPr>
        <p:spPr>
          <a:xfrm>
            <a:off x="655093" y="1293836"/>
            <a:ext cx="8633346"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Rambla"/>
                <a:ea typeface="Rambla"/>
                <a:cs typeface="Rambla"/>
                <a:sym typeface="Rambla"/>
              </a:rPr>
              <a:t>∙ SOM13 RECOMMENDATIONS:</a:t>
            </a:r>
            <a:br>
              <a:rPr lang="en-US" sz="2000">
                <a:solidFill>
                  <a:schemeClr val="dk1"/>
                </a:solidFill>
                <a:latin typeface="Rambla"/>
                <a:ea typeface="Rambla"/>
                <a:cs typeface="Rambla"/>
                <a:sym typeface="Rambla"/>
              </a:rPr>
            </a:br>
            <a:r>
              <a:rPr b="1" lang="en-US" sz="2000">
                <a:solidFill>
                  <a:schemeClr val="dk1"/>
                </a:solidFill>
                <a:latin typeface="Rambla"/>
                <a:ea typeface="Rambla"/>
                <a:cs typeface="Rambla"/>
                <a:sym typeface="Rambla"/>
              </a:rPr>
              <a:t>    </a:t>
            </a:r>
            <a:r>
              <a:rPr lang="en-US" sz="2000">
                <a:solidFill>
                  <a:schemeClr val="dk1"/>
                </a:solidFill>
                <a:latin typeface="Lucida Sans"/>
                <a:ea typeface="Lucida Sans"/>
                <a:cs typeface="Lucida Sans"/>
                <a:sym typeface="Lucida Sans"/>
              </a:rPr>
              <a:t>1. ACTIVITIES IMPLEMENTED </a:t>
            </a:r>
            <a:br>
              <a:rPr b="1" lang="en-US" sz="2000">
                <a:solidFill>
                  <a:schemeClr val="dk1"/>
                </a:solidFill>
                <a:latin typeface="Quattrocento Sans"/>
                <a:ea typeface="Quattrocento Sans"/>
                <a:cs typeface="Quattrocento Sans"/>
                <a:sym typeface="Quattrocento Sans"/>
              </a:rPr>
            </a:br>
            <a:r>
              <a:rPr b="1" lang="en-US" sz="2000">
                <a:solidFill>
                  <a:schemeClr val="dk1"/>
                </a:solidFill>
                <a:latin typeface="Quattrocento Sans"/>
                <a:ea typeface="Quattrocento Sans"/>
                <a:cs typeface="Quattrocento Sans"/>
                <a:sym typeface="Quattrocento Sans"/>
              </a:rPr>
              <a:t>     </a:t>
            </a:r>
            <a:r>
              <a:rPr lang="en-US" sz="2000">
                <a:solidFill>
                  <a:schemeClr val="dk1"/>
                </a:solidFill>
                <a:latin typeface="Lucida Sans"/>
                <a:ea typeface="Lucida Sans"/>
                <a:cs typeface="Lucida Sans"/>
                <a:sym typeface="Lucida Sans"/>
              </a:rPr>
              <a:t>2. CTI-CFF ALIGNMENT</a:t>
            </a:r>
            <a:endParaRPr/>
          </a:p>
        </p:txBody>
      </p:sp>
      <p:sp>
        <p:nvSpPr>
          <p:cNvPr id="104" name="Google Shape;104;p14"/>
          <p:cNvSpPr txBox="1"/>
          <p:nvPr/>
        </p:nvSpPr>
        <p:spPr>
          <a:xfrm>
            <a:off x="655093" y="2370211"/>
            <a:ext cx="8756015"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Rambla"/>
                <a:ea typeface="Rambla"/>
                <a:cs typeface="Rambla"/>
                <a:sym typeface="Rambla"/>
              </a:rPr>
              <a:t>∙ </a:t>
            </a:r>
            <a:r>
              <a:rPr lang="en-US" sz="2000">
                <a:solidFill>
                  <a:schemeClr val="dk1"/>
                </a:solidFill>
                <a:latin typeface="Lucida Sans"/>
                <a:ea typeface="Lucida Sans"/>
                <a:cs typeface="Lucida Sans"/>
                <a:sym typeface="Lucida Sans"/>
              </a:rPr>
              <a:t>WORKPLAN AND PROPOSED BUDGET 2019  </a:t>
            </a:r>
            <a:endParaRPr/>
          </a:p>
        </p:txBody>
      </p:sp>
      <p:sp>
        <p:nvSpPr>
          <p:cNvPr id="105" name="Google Shape;105;p14"/>
          <p:cNvSpPr txBox="1"/>
          <p:nvPr/>
        </p:nvSpPr>
        <p:spPr>
          <a:xfrm>
            <a:off x="655092" y="2831033"/>
            <a:ext cx="8756015"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Rambla"/>
                <a:ea typeface="Rambla"/>
                <a:cs typeface="Rambla"/>
                <a:sym typeface="Rambla"/>
              </a:rPr>
              <a:t>∙ </a:t>
            </a:r>
            <a:r>
              <a:rPr lang="en-US" sz="2000">
                <a:solidFill>
                  <a:schemeClr val="dk1"/>
                </a:solidFill>
                <a:latin typeface="Lucida Sans"/>
                <a:ea typeface="Lucida Sans"/>
                <a:cs typeface="Lucida Sans"/>
                <a:sym typeface="Lucida Sans"/>
              </a:rPr>
              <a:t>AGREEMENT ON SOM-14 RECOMMENDATIONS</a:t>
            </a:r>
            <a:endParaRPr/>
          </a:p>
        </p:txBody>
      </p:sp>
      <p:sp>
        <p:nvSpPr>
          <p:cNvPr id="106" name="Google Shape;106;p14"/>
          <p:cNvSpPr txBox="1"/>
          <p:nvPr/>
        </p:nvSpPr>
        <p:spPr>
          <a:xfrm>
            <a:off x="475847" y="3902519"/>
            <a:ext cx="6439908" cy="10926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300">
                <a:solidFill>
                  <a:srgbClr val="002060"/>
                </a:solidFill>
                <a:latin typeface="Lucida Sans"/>
                <a:ea typeface="Lucida Sans"/>
                <a:cs typeface="Lucida Sans"/>
                <a:sym typeface="Lucida Sans"/>
              </a:rPr>
              <a:t>MARITIME LGN VISION:</a:t>
            </a:r>
            <a:br>
              <a:rPr b="1" lang="en-US" sz="1300">
                <a:solidFill>
                  <a:srgbClr val="002060"/>
                </a:solidFill>
                <a:latin typeface="Lucida Sans"/>
                <a:ea typeface="Lucida Sans"/>
                <a:cs typeface="Lucida Sans"/>
                <a:sym typeface="Lucida Sans"/>
              </a:rPr>
            </a:br>
            <a:r>
              <a:rPr lang="en-US" sz="1300">
                <a:solidFill>
                  <a:srgbClr val="002060"/>
                </a:solidFill>
                <a:latin typeface="Lucida Sans"/>
                <a:ea typeface="Lucida Sans"/>
                <a:cs typeface="Lucida Sans"/>
                <a:sym typeface="Lucida Sans"/>
              </a:rPr>
              <a:t>By 2020, we see ourselves as </a:t>
            </a:r>
            <a:r>
              <a:rPr b="1" lang="en-US" sz="1300">
                <a:solidFill>
                  <a:srgbClr val="002060"/>
                </a:solidFill>
                <a:latin typeface="Lucida Sans"/>
                <a:ea typeface="Lucida Sans"/>
                <a:cs typeface="Lucida Sans"/>
                <a:sym typeface="Lucida Sans"/>
              </a:rPr>
              <a:t>resourced, innovative, informed, and effective local governments </a:t>
            </a:r>
            <a:r>
              <a:rPr lang="en-US" sz="1300">
                <a:solidFill>
                  <a:srgbClr val="002060"/>
                </a:solidFill>
                <a:latin typeface="Lucida Sans"/>
                <a:ea typeface="Lucida Sans"/>
                <a:cs typeface="Lucida Sans"/>
                <a:sym typeface="Lucida Sans"/>
              </a:rPr>
              <a:t>collaborating, sharing information, experience, and expertise, and advocating policies </a:t>
            </a:r>
            <a:r>
              <a:rPr b="1" lang="en-US" sz="1300">
                <a:solidFill>
                  <a:srgbClr val="002060"/>
                </a:solidFill>
                <a:latin typeface="Lucida Sans"/>
                <a:ea typeface="Lucida Sans"/>
                <a:cs typeface="Lucida Sans"/>
                <a:sym typeface="Lucida Sans"/>
              </a:rPr>
              <a:t>to achieve the goals of the Coral Triangle Initiative on Coral Reefs, Fisheries and Food Security</a:t>
            </a:r>
            <a:r>
              <a:rPr lang="en-US" sz="1300">
                <a:solidFill>
                  <a:srgbClr val="002060"/>
                </a:solidFill>
                <a:latin typeface="Lucida Sans"/>
                <a:ea typeface="Lucida Sans"/>
                <a:cs typeface="Lucida Sans"/>
                <a:sym typeface="Lucida Sans"/>
              </a:rPr>
              <a:t>.   </a:t>
            </a:r>
            <a:endParaRPr/>
          </a:p>
        </p:txBody>
      </p:sp>
      <p:sp>
        <p:nvSpPr>
          <p:cNvPr id="107" name="Google Shape;107;p14"/>
          <p:cNvSpPr txBox="1"/>
          <p:nvPr/>
        </p:nvSpPr>
        <p:spPr>
          <a:xfrm>
            <a:off x="7175063" y="3902519"/>
            <a:ext cx="4725785" cy="10926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300">
                <a:solidFill>
                  <a:srgbClr val="002060"/>
                </a:solidFill>
                <a:latin typeface="Lucida Sans"/>
                <a:ea typeface="Lucida Sans"/>
                <a:cs typeface="Lucida Sans"/>
                <a:sym typeface="Lucida Sans"/>
              </a:rPr>
              <a:t>MARITIME LGN MISSION:</a:t>
            </a:r>
            <a:br>
              <a:rPr b="1" lang="en-US" sz="1300">
                <a:solidFill>
                  <a:srgbClr val="002060"/>
                </a:solidFill>
                <a:latin typeface="Lucida Sans"/>
                <a:ea typeface="Lucida Sans"/>
                <a:cs typeface="Lucida Sans"/>
                <a:sym typeface="Lucida Sans"/>
              </a:rPr>
            </a:br>
            <a:r>
              <a:rPr lang="en-US" sz="1300">
                <a:solidFill>
                  <a:srgbClr val="002060"/>
                </a:solidFill>
                <a:latin typeface="Lucida Sans"/>
                <a:ea typeface="Lucida Sans"/>
                <a:cs typeface="Lucida Sans"/>
                <a:sym typeface="Lucida Sans"/>
              </a:rPr>
              <a:t>A </a:t>
            </a:r>
            <a:r>
              <a:rPr b="1" lang="en-US" sz="1300">
                <a:solidFill>
                  <a:srgbClr val="002060"/>
                </a:solidFill>
                <a:latin typeface="Lucida Sans"/>
                <a:ea typeface="Lucida Sans"/>
                <a:cs typeface="Lucida Sans"/>
                <a:sym typeface="Lucida Sans"/>
              </a:rPr>
              <a:t>network of local government champions </a:t>
            </a:r>
            <a:r>
              <a:rPr lang="en-US" sz="1300">
                <a:solidFill>
                  <a:srgbClr val="002060"/>
                </a:solidFill>
                <a:latin typeface="Lucida Sans"/>
                <a:ea typeface="Lucida Sans"/>
                <a:cs typeface="Lucida Sans"/>
                <a:sym typeface="Lucida Sans"/>
              </a:rPr>
              <a:t>identified and empowered </a:t>
            </a:r>
            <a:r>
              <a:rPr b="1" lang="en-US" sz="1300">
                <a:solidFill>
                  <a:srgbClr val="002060"/>
                </a:solidFill>
                <a:latin typeface="Lucida Sans"/>
                <a:ea typeface="Lucida Sans"/>
                <a:cs typeface="Lucida Sans"/>
                <a:sym typeface="Lucida Sans"/>
              </a:rPr>
              <a:t>who promote and implement the goals of the CTI-CFF at the community level through collaboration and partnership</a:t>
            </a:r>
            <a:r>
              <a:rPr lang="en-US" sz="1300">
                <a:solidFill>
                  <a:srgbClr val="002060"/>
                </a:solidFill>
                <a:latin typeface="Lucida Sans"/>
                <a:ea typeface="Lucida Sans"/>
                <a:cs typeface="Lucida Sans"/>
                <a:sym typeface="Lucida Sans"/>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id="112" name="Google Shape;112;p15"/>
          <p:cNvPicPr preferRelativeResize="0"/>
          <p:nvPr/>
        </p:nvPicPr>
        <p:blipFill rotWithShape="1">
          <a:blip r:embed="rId3">
            <a:alphaModFix/>
          </a:blip>
          <a:srcRect b="0" l="0" r="0" t="0"/>
          <a:stretch/>
        </p:blipFill>
        <p:spPr>
          <a:xfrm>
            <a:off x="9116704" y="4443019"/>
            <a:ext cx="2852384" cy="1853354"/>
          </a:xfrm>
          <a:prstGeom prst="rect">
            <a:avLst/>
          </a:prstGeom>
          <a:noFill/>
          <a:ln>
            <a:noFill/>
          </a:ln>
        </p:spPr>
      </p:pic>
      <p:sp>
        <p:nvSpPr>
          <p:cNvPr id="113" name="Google Shape;113;p15"/>
          <p:cNvSpPr txBox="1"/>
          <p:nvPr/>
        </p:nvSpPr>
        <p:spPr>
          <a:xfrm>
            <a:off x="424916" y="628426"/>
            <a:ext cx="11021897" cy="218521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Lucida Sans"/>
                <a:ea typeface="Lucida Sans"/>
                <a:cs typeface="Lucida Sans"/>
                <a:sym typeface="Lucida Sans"/>
              </a:rPr>
              <a:t>SOM-13 Recommendations</a:t>
            </a:r>
            <a:endParaRPr b="1" sz="1600">
              <a:solidFill>
                <a:schemeClr val="dk1"/>
              </a:solidFill>
              <a:latin typeface="Lucida Sans"/>
              <a:ea typeface="Lucida Sans"/>
              <a:cs typeface="Lucida Sans"/>
              <a:sym typeface="Lucida Sans"/>
            </a:endParaRPr>
          </a:p>
          <a:p>
            <a:pPr indent="0" lvl="1" marL="457200" marR="0" rtl="0" algn="l">
              <a:spcBef>
                <a:spcPts val="0"/>
              </a:spcBef>
              <a:spcAft>
                <a:spcPts val="0"/>
              </a:spcAft>
              <a:buNone/>
            </a:pPr>
            <a:r>
              <a:rPr b="0" i="0" lang="en-US" sz="1500" u="none" cap="none" strike="noStrike">
                <a:solidFill>
                  <a:schemeClr val="dk1"/>
                </a:solidFill>
                <a:latin typeface="Lucida Sans"/>
                <a:ea typeface="Lucida Sans"/>
                <a:cs typeface="Lucida Sans"/>
                <a:sym typeface="Lucida Sans"/>
              </a:rPr>
              <a:t>⇒ Endorsed the Maritime Local Government Network’s Workplan 2018 funded by USAID-DOI</a:t>
            </a:r>
            <a:br>
              <a:rPr b="0" i="0" lang="en-US" sz="1500" u="none" cap="none" strike="noStrike">
                <a:solidFill>
                  <a:schemeClr val="dk1"/>
                </a:solidFill>
                <a:latin typeface="Lucida Sans"/>
                <a:ea typeface="Lucida Sans"/>
                <a:cs typeface="Lucida Sans"/>
                <a:sym typeface="Lucida Sans"/>
              </a:rPr>
            </a:br>
            <a:r>
              <a:rPr b="0" i="0" lang="en-US" sz="1500" u="none" cap="none" strike="noStrike">
                <a:solidFill>
                  <a:schemeClr val="dk1"/>
                </a:solidFill>
                <a:latin typeface="Lucida Sans"/>
                <a:ea typeface="Lucida Sans"/>
                <a:cs typeface="Lucida Sans"/>
                <a:sym typeface="Lucida Sans"/>
              </a:rPr>
              <a:t>⇒ Endorsed the LGN to increase the membership from LG members (as full member) and partners (as associate member)</a:t>
            </a:r>
            <a:br>
              <a:rPr b="0" i="0" lang="en-US" sz="1500" u="none" cap="none" strike="noStrike">
                <a:solidFill>
                  <a:schemeClr val="dk1"/>
                </a:solidFill>
                <a:latin typeface="Lucida Sans"/>
                <a:ea typeface="Lucida Sans"/>
                <a:cs typeface="Lucida Sans"/>
                <a:sym typeface="Lucida Sans"/>
              </a:rPr>
            </a:br>
            <a:r>
              <a:rPr b="0" i="0" lang="en-US" sz="1500" u="none" cap="none" strike="noStrike">
                <a:solidFill>
                  <a:schemeClr val="dk1"/>
                </a:solidFill>
                <a:latin typeface="Lucida Sans"/>
                <a:ea typeface="Lucida Sans"/>
                <a:cs typeface="Lucida Sans"/>
                <a:sym typeface="Lucida Sans"/>
              </a:rPr>
              <a:t>⇒ Agreed to include LGN as part of the review of the RPOA process</a:t>
            </a:r>
            <a:br>
              <a:rPr b="0" i="0" lang="en-US" sz="1500" u="none" cap="none" strike="noStrike">
                <a:solidFill>
                  <a:schemeClr val="dk1"/>
                </a:solidFill>
                <a:latin typeface="Lucida Sans"/>
                <a:ea typeface="Lucida Sans"/>
                <a:cs typeface="Lucida Sans"/>
                <a:sym typeface="Lucida Sans"/>
              </a:rPr>
            </a:br>
            <a:r>
              <a:rPr b="0" i="0" lang="en-US" sz="1500" u="none" cap="none" strike="noStrike">
                <a:solidFill>
                  <a:schemeClr val="dk1"/>
                </a:solidFill>
                <a:latin typeface="Lucida Sans"/>
                <a:ea typeface="Lucida Sans"/>
                <a:cs typeface="Lucida Sans"/>
                <a:sym typeface="Lucida Sans"/>
              </a:rPr>
              <a:t>⇒ Regional Secretariat to provide support in strengthening the position of LGN in relevant events in CT6 countries</a:t>
            </a:r>
            <a:br>
              <a:rPr b="0" i="0" lang="en-US" sz="1500" u="none" cap="none" strike="noStrike">
                <a:solidFill>
                  <a:schemeClr val="dk1"/>
                </a:solidFill>
                <a:latin typeface="Lucida Sans"/>
                <a:ea typeface="Lucida Sans"/>
                <a:cs typeface="Lucida Sans"/>
                <a:sym typeface="Lucida Sans"/>
              </a:rPr>
            </a:br>
            <a:r>
              <a:rPr b="0" i="0" lang="en-US" sz="1500" u="none" cap="none" strike="noStrike">
                <a:solidFill>
                  <a:schemeClr val="dk1"/>
                </a:solidFill>
                <a:latin typeface="Lucida Sans"/>
                <a:ea typeface="Lucida Sans"/>
                <a:cs typeface="Lucida Sans"/>
                <a:sym typeface="Lucida Sans"/>
              </a:rPr>
              <a:t>⇒ The NCCs recommend local government champions to promote LGN in CT6 countries</a:t>
            </a:r>
            <a:br>
              <a:rPr b="0" i="0" lang="en-US" sz="1500" u="none" cap="none" strike="noStrike">
                <a:solidFill>
                  <a:schemeClr val="dk1"/>
                </a:solidFill>
                <a:latin typeface="Lucida Sans"/>
                <a:ea typeface="Lucida Sans"/>
                <a:cs typeface="Lucida Sans"/>
                <a:sym typeface="Lucida Sans"/>
              </a:rPr>
            </a:br>
            <a:r>
              <a:rPr b="0" i="0" lang="en-US" sz="1500" u="none" cap="none" strike="noStrike">
                <a:solidFill>
                  <a:schemeClr val="dk1"/>
                </a:solidFill>
                <a:latin typeface="Lucida Sans"/>
                <a:ea typeface="Lucida Sans"/>
                <a:cs typeface="Lucida Sans"/>
                <a:sym typeface="Lucida Sans"/>
              </a:rPr>
              <a:t>⇒ Recommend TWGs to involve LGN in program development and activities  </a:t>
            </a:r>
            <a:endParaRPr b="0" i="0" sz="1500" u="none" cap="none" strike="noStrike">
              <a:solidFill>
                <a:srgbClr val="000000"/>
              </a:solidFill>
              <a:latin typeface="Lucida Sans"/>
              <a:ea typeface="Lucida Sans"/>
              <a:cs typeface="Lucida Sans"/>
              <a:sym typeface="Lucida Sans"/>
            </a:endParaRPr>
          </a:p>
        </p:txBody>
      </p:sp>
      <p:sp>
        <p:nvSpPr>
          <p:cNvPr id="114" name="Google Shape;114;p15"/>
          <p:cNvSpPr txBox="1"/>
          <p:nvPr/>
        </p:nvSpPr>
        <p:spPr>
          <a:xfrm>
            <a:off x="424916" y="3119163"/>
            <a:ext cx="10750779" cy="3231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500">
                <a:solidFill>
                  <a:schemeClr val="dk1"/>
                </a:solidFill>
                <a:latin typeface="Lucida Sans"/>
                <a:ea typeface="Lucida Sans"/>
                <a:cs typeface="Lucida Sans"/>
                <a:sym typeface="Lucida Sans"/>
              </a:rPr>
              <a:t>1. ACTIVITIES IMPLEMENTED</a:t>
            </a:r>
            <a:endParaRPr b="1" sz="1500">
              <a:solidFill>
                <a:schemeClr val="dk1"/>
              </a:solidFill>
              <a:latin typeface="Lucida Sans"/>
              <a:ea typeface="Lucida Sans"/>
              <a:cs typeface="Lucida Sans"/>
              <a:sym typeface="Lucida Sans"/>
            </a:endParaRPr>
          </a:p>
        </p:txBody>
      </p:sp>
      <p:sp>
        <p:nvSpPr>
          <p:cNvPr id="115" name="Google Shape;115;p15"/>
          <p:cNvSpPr/>
          <p:nvPr/>
        </p:nvSpPr>
        <p:spPr>
          <a:xfrm>
            <a:off x="659641" y="3487331"/>
            <a:ext cx="8457063" cy="3231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500">
                <a:solidFill>
                  <a:schemeClr val="dk1"/>
                </a:solidFill>
                <a:latin typeface="Lucida Sans"/>
                <a:ea typeface="Lucida Sans"/>
                <a:cs typeface="Lucida Sans"/>
                <a:sym typeface="Lucida Sans"/>
              </a:rPr>
              <a:t>▪ </a:t>
            </a:r>
            <a:r>
              <a:rPr lang="en-US" sz="1500">
                <a:solidFill>
                  <a:schemeClr val="dk1"/>
                </a:solidFill>
                <a:latin typeface="Lucida Sans"/>
                <a:ea typeface="Lucida Sans"/>
                <a:cs typeface="Lucida Sans"/>
                <a:sym typeface="Lucida Sans"/>
              </a:rPr>
              <a:t>Established the Maritime Local Government Network Secretariat Office</a:t>
            </a:r>
            <a:endParaRPr sz="1500">
              <a:solidFill>
                <a:schemeClr val="dk1"/>
              </a:solidFill>
              <a:latin typeface="Lucida Sans"/>
              <a:ea typeface="Lucida Sans"/>
              <a:cs typeface="Lucida Sans"/>
              <a:sym typeface="Lucida Sans"/>
            </a:endParaRPr>
          </a:p>
        </p:txBody>
      </p:sp>
      <p:sp>
        <p:nvSpPr>
          <p:cNvPr id="116" name="Google Shape;116;p15"/>
          <p:cNvSpPr/>
          <p:nvPr/>
        </p:nvSpPr>
        <p:spPr>
          <a:xfrm>
            <a:off x="659640" y="4106548"/>
            <a:ext cx="7242413" cy="7848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500">
                <a:solidFill>
                  <a:schemeClr val="dk1"/>
                </a:solidFill>
                <a:latin typeface="Lucida Sans"/>
                <a:ea typeface="Lucida Sans"/>
                <a:cs typeface="Lucida Sans"/>
                <a:sym typeface="Lucida Sans"/>
              </a:rPr>
              <a:t>▪ Registration of Legal Entity of Maritime LGN</a:t>
            </a:r>
            <a:br>
              <a:rPr lang="en-US" sz="1500">
                <a:solidFill>
                  <a:schemeClr val="dk1"/>
                </a:solidFill>
                <a:latin typeface="Lucida Sans"/>
                <a:ea typeface="Lucida Sans"/>
                <a:cs typeface="Lucida Sans"/>
                <a:sym typeface="Lucida Sans"/>
              </a:rPr>
            </a:br>
            <a:r>
              <a:rPr lang="en-US" sz="1500">
                <a:solidFill>
                  <a:schemeClr val="dk1"/>
                </a:solidFill>
                <a:latin typeface="Lucida Sans"/>
                <a:ea typeface="Lucida Sans"/>
                <a:cs typeface="Lucida Sans"/>
                <a:sym typeface="Lucida Sans"/>
              </a:rPr>
              <a:t>  </a:t>
            </a:r>
            <a:r>
              <a:rPr b="1" lang="en-US" sz="1500">
                <a:solidFill>
                  <a:schemeClr val="dk1"/>
                </a:solidFill>
                <a:latin typeface="Lucida Sans"/>
                <a:ea typeface="Lucida Sans"/>
                <a:cs typeface="Lucida Sans"/>
                <a:sym typeface="Lucida Sans"/>
              </a:rPr>
              <a:t>Purpose:</a:t>
            </a:r>
            <a:r>
              <a:rPr lang="en-US" sz="1500">
                <a:solidFill>
                  <a:schemeClr val="dk1"/>
                </a:solidFill>
                <a:latin typeface="Lucida Sans"/>
                <a:ea typeface="Lucida Sans"/>
                <a:cs typeface="Lucida Sans"/>
                <a:sym typeface="Lucida Sans"/>
              </a:rPr>
              <a:t> </a:t>
            </a:r>
            <a:r>
              <a:rPr b="1" lang="en-US" sz="1500">
                <a:solidFill>
                  <a:schemeClr val="dk1"/>
                </a:solidFill>
                <a:latin typeface="Lucida Sans"/>
                <a:ea typeface="Lucida Sans"/>
                <a:cs typeface="Lucida Sans"/>
                <a:sym typeface="Lucida Sans"/>
              </a:rPr>
              <a:t>To be able to access external funding (i.e. funding agencies, partners and LGN members   </a:t>
            </a:r>
            <a:endParaRPr b="1" sz="1500">
              <a:solidFill>
                <a:schemeClr val="dk1"/>
              </a:solidFill>
              <a:latin typeface="Lucida Sans"/>
              <a:ea typeface="Lucida Sans"/>
              <a:cs typeface="Lucida Sans"/>
              <a:sym typeface="Lucida Sans"/>
            </a:endParaRPr>
          </a:p>
        </p:txBody>
      </p:sp>
      <p:sp>
        <p:nvSpPr>
          <p:cNvPr id="117" name="Google Shape;117;p15"/>
          <p:cNvSpPr/>
          <p:nvPr/>
        </p:nvSpPr>
        <p:spPr>
          <a:xfrm>
            <a:off x="659641" y="3806539"/>
            <a:ext cx="10691640" cy="3231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500">
                <a:solidFill>
                  <a:schemeClr val="dk1"/>
                </a:solidFill>
                <a:latin typeface="Lucida Sans"/>
                <a:ea typeface="Lucida Sans"/>
                <a:cs typeface="Lucida Sans"/>
                <a:sym typeface="Lucida Sans"/>
              </a:rPr>
              <a:t>▪ </a:t>
            </a:r>
            <a:r>
              <a:rPr lang="en-US" sz="1500">
                <a:solidFill>
                  <a:schemeClr val="dk1"/>
                </a:solidFill>
                <a:latin typeface="Lucida Sans"/>
                <a:ea typeface="Lucida Sans"/>
                <a:cs typeface="Lucida Sans"/>
                <a:sym typeface="Lucida Sans"/>
              </a:rPr>
              <a:t>Hired the secretariat staff (Program Development Specialist, Coordinator, Assistant for Admin and Logistics) </a:t>
            </a:r>
            <a:endParaRPr sz="1500">
              <a:solidFill>
                <a:schemeClr val="dk1"/>
              </a:solidFill>
              <a:latin typeface="Lucida Sans"/>
              <a:ea typeface="Lucida Sans"/>
              <a:cs typeface="Lucida Sans"/>
              <a:sym typeface="Lucida Sans"/>
            </a:endParaRPr>
          </a:p>
        </p:txBody>
      </p:sp>
      <p:sp>
        <p:nvSpPr>
          <p:cNvPr id="118" name="Google Shape;118;p15"/>
          <p:cNvSpPr/>
          <p:nvPr/>
        </p:nvSpPr>
        <p:spPr>
          <a:xfrm>
            <a:off x="646909" y="4872930"/>
            <a:ext cx="10691640" cy="3231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500">
                <a:solidFill>
                  <a:schemeClr val="dk1"/>
                </a:solidFill>
                <a:latin typeface="Lucida Sans"/>
                <a:ea typeface="Lucida Sans"/>
                <a:cs typeface="Lucida Sans"/>
                <a:sym typeface="Lucida Sans"/>
              </a:rPr>
              <a:t>▪ Received membership applications from Indonesia and Philippines local governments </a:t>
            </a:r>
            <a:endParaRPr/>
          </a:p>
        </p:txBody>
      </p:sp>
      <p:sp>
        <p:nvSpPr>
          <p:cNvPr id="119" name="Google Shape;119;p15"/>
          <p:cNvSpPr txBox="1"/>
          <p:nvPr/>
        </p:nvSpPr>
        <p:spPr>
          <a:xfrm>
            <a:off x="880278" y="5115081"/>
            <a:ext cx="5656999"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500">
                <a:solidFill>
                  <a:schemeClr val="dk1"/>
                </a:solidFill>
                <a:latin typeface="Lucida Sans"/>
                <a:ea typeface="Lucida Sans"/>
                <a:cs typeface="Lucida Sans"/>
                <a:sym typeface="Lucida Sans"/>
              </a:rPr>
              <a:t>a. Karangasem Regency, BALI - INDONESIA</a:t>
            </a:r>
            <a:br>
              <a:rPr lang="en-US" sz="1500">
                <a:solidFill>
                  <a:schemeClr val="dk1"/>
                </a:solidFill>
                <a:latin typeface="Lucida Sans"/>
                <a:ea typeface="Lucida Sans"/>
                <a:cs typeface="Lucida Sans"/>
                <a:sym typeface="Lucida Sans"/>
              </a:rPr>
            </a:br>
            <a:r>
              <a:rPr lang="en-US" sz="1500">
                <a:solidFill>
                  <a:schemeClr val="dk1"/>
                </a:solidFill>
                <a:latin typeface="Lucida Sans"/>
                <a:ea typeface="Lucida Sans"/>
                <a:cs typeface="Lucida Sans"/>
                <a:sym typeface="Lucida Sans"/>
              </a:rPr>
              <a:t>b. Klungkung Regency, BALI -  INDONESIA</a:t>
            </a:r>
            <a:br>
              <a:rPr lang="en-US" sz="1500">
                <a:solidFill>
                  <a:schemeClr val="dk1"/>
                </a:solidFill>
                <a:latin typeface="Lucida Sans"/>
                <a:ea typeface="Lucida Sans"/>
                <a:cs typeface="Lucida Sans"/>
                <a:sym typeface="Lucida Sans"/>
              </a:rPr>
            </a:br>
            <a:r>
              <a:rPr lang="en-US" sz="1500">
                <a:solidFill>
                  <a:schemeClr val="dk1"/>
                </a:solidFill>
                <a:latin typeface="Lucida Sans"/>
                <a:ea typeface="Lucida Sans"/>
                <a:cs typeface="Lucida Sans"/>
                <a:sym typeface="Lucida Sans"/>
              </a:rPr>
              <a:t>c. Kupang City, EAST NUSA TENGGARA (NTT) INDONESIA </a:t>
            </a:r>
            <a:br>
              <a:rPr lang="en-US" sz="1500">
                <a:solidFill>
                  <a:schemeClr val="dk1"/>
                </a:solidFill>
                <a:latin typeface="Lucida Sans"/>
                <a:ea typeface="Lucida Sans"/>
                <a:cs typeface="Lucida Sans"/>
                <a:sym typeface="Lucida Sans"/>
              </a:rPr>
            </a:br>
            <a:r>
              <a:rPr lang="en-US" sz="1500">
                <a:solidFill>
                  <a:schemeClr val="dk1"/>
                </a:solidFill>
                <a:latin typeface="Lucida Sans"/>
                <a:ea typeface="Lucida Sans"/>
                <a:cs typeface="Lucida Sans"/>
                <a:sym typeface="Lucida Sans"/>
              </a:rPr>
              <a:t>d. Corcuera Municipality, ROMBLON - PHILIPPINES</a:t>
            </a:r>
            <a:endParaRPr sz="1500">
              <a:solidFill>
                <a:schemeClr val="dk1"/>
              </a:solidFill>
              <a:latin typeface="Lucida Sans"/>
              <a:ea typeface="Lucida Sans"/>
              <a:cs typeface="Lucida Sans"/>
              <a:sym typeface="Lucid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6"/>
          <p:cNvSpPr/>
          <p:nvPr/>
        </p:nvSpPr>
        <p:spPr>
          <a:xfrm>
            <a:off x="291150" y="257310"/>
            <a:ext cx="1012209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 </a:t>
            </a:r>
            <a:r>
              <a:rPr lang="en-US" sz="1500">
                <a:solidFill>
                  <a:schemeClr val="dk1"/>
                </a:solidFill>
                <a:latin typeface="Lucida Sans"/>
                <a:ea typeface="Lucida Sans"/>
                <a:cs typeface="Lucida Sans"/>
                <a:sym typeface="Lucida Sans"/>
              </a:rPr>
              <a:t>Capacity Development of Local Governments in aligning the local program and CTI-CFF Goals and Plans</a:t>
            </a:r>
            <a:endParaRPr sz="1500">
              <a:solidFill>
                <a:schemeClr val="dk1"/>
              </a:solidFill>
              <a:latin typeface="Lucida Sans"/>
              <a:ea typeface="Lucida Sans"/>
              <a:cs typeface="Lucida Sans"/>
              <a:sym typeface="Lucida Sans"/>
            </a:endParaRPr>
          </a:p>
        </p:txBody>
      </p:sp>
      <p:sp>
        <p:nvSpPr>
          <p:cNvPr id="125" name="Google Shape;125;p16"/>
          <p:cNvSpPr/>
          <p:nvPr/>
        </p:nvSpPr>
        <p:spPr>
          <a:xfrm>
            <a:off x="291149" y="3471824"/>
            <a:ext cx="2403453" cy="30469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Side Meeting of Maritime LGN to align Local Government and their programs in accordance to the RPOA and respective NPOAs during the CTI-CFF SOM-13, 28 November 2017, Manila, Philippines</a:t>
            </a:r>
            <a:br>
              <a:rPr lang="en-US" sz="1200">
                <a:solidFill>
                  <a:schemeClr val="dk1"/>
                </a:solidFill>
                <a:latin typeface="Lucida Sans"/>
                <a:ea typeface="Lucida Sans"/>
                <a:cs typeface="Lucida Sans"/>
                <a:sym typeface="Lucida Sans"/>
              </a:rPr>
            </a:br>
            <a:r>
              <a:rPr b="1" lang="en-US" sz="1200">
                <a:solidFill>
                  <a:schemeClr val="dk1"/>
                </a:solidFill>
                <a:latin typeface="Lucida Sans"/>
                <a:ea typeface="Lucida Sans"/>
                <a:cs typeface="Lucida Sans"/>
                <a:sym typeface="Lucida Sans"/>
              </a:rPr>
              <a:t>Supporting Institutions/</a:t>
            </a:r>
            <a:br>
              <a:rPr b="1" lang="en-US" sz="1200">
                <a:solidFill>
                  <a:schemeClr val="dk1"/>
                </a:solidFill>
                <a:latin typeface="Lucida Sans"/>
                <a:ea typeface="Lucida Sans"/>
                <a:cs typeface="Lucida Sans"/>
                <a:sym typeface="Lucida Sans"/>
              </a:rPr>
            </a:br>
            <a:r>
              <a:rPr b="1" lang="en-US" sz="1200">
                <a:solidFill>
                  <a:schemeClr val="dk1"/>
                </a:solidFill>
                <a:latin typeface="Lucida Sans"/>
                <a:ea typeface="Lucida Sans"/>
                <a:cs typeface="Lucida Sans"/>
                <a:sym typeface="Lucida Sans"/>
              </a:rPr>
              <a:t>Organizations:</a:t>
            </a:r>
            <a:br>
              <a:rPr b="1" lang="en-US" sz="1200">
                <a:solidFill>
                  <a:schemeClr val="dk1"/>
                </a:solidFill>
                <a:latin typeface="Lucida Sans"/>
                <a:ea typeface="Lucida Sans"/>
                <a:cs typeface="Lucida Sans"/>
                <a:sym typeface="Lucida Sans"/>
              </a:rPr>
            </a:br>
            <a:r>
              <a:rPr lang="en-US" sz="1200">
                <a:solidFill>
                  <a:schemeClr val="dk1"/>
                </a:solidFill>
                <a:latin typeface="Lucida Sans"/>
                <a:ea typeface="Lucida Sans"/>
                <a:cs typeface="Lucida Sans"/>
                <a:sym typeface="Lucida Sans"/>
              </a:rPr>
              <a:t>  </a:t>
            </a:r>
            <a:r>
              <a:rPr lang="en-US" sz="1200">
                <a:solidFill>
                  <a:schemeClr val="dk1"/>
                </a:solidFill>
                <a:latin typeface="Rambla"/>
                <a:ea typeface="Rambla"/>
                <a:cs typeface="Rambla"/>
                <a:sym typeface="Rambla"/>
              </a:rPr>
              <a:t>∙</a:t>
            </a:r>
            <a:r>
              <a:rPr lang="en-US" sz="1200">
                <a:solidFill>
                  <a:schemeClr val="dk1"/>
                </a:solidFill>
                <a:latin typeface="Lucida Sans"/>
                <a:ea typeface="Lucida Sans"/>
                <a:cs typeface="Lucida Sans"/>
                <a:sym typeface="Lucida Sans"/>
              </a:rPr>
              <a:t> CTI-CFF Regional Secretariat </a:t>
            </a:r>
            <a:br>
              <a:rPr lang="en-US" sz="1200">
                <a:solidFill>
                  <a:schemeClr val="dk1"/>
                </a:solidFill>
                <a:latin typeface="Lucida Sans"/>
                <a:ea typeface="Lucida Sans"/>
                <a:cs typeface="Lucida Sans"/>
                <a:sym typeface="Lucida Sans"/>
              </a:rPr>
            </a:br>
            <a:r>
              <a:rPr lang="en-US" sz="1200">
                <a:solidFill>
                  <a:schemeClr val="dk1"/>
                </a:solidFill>
                <a:latin typeface="Lucida Sans"/>
                <a:ea typeface="Lucida Sans"/>
                <a:cs typeface="Lucida Sans"/>
                <a:sym typeface="Lucida Sans"/>
              </a:rPr>
              <a:t> </a:t>
            </a:r>
            <a:r>
              <a:rPr lang="en-US" sz="1200">
                <a:solidFill>
                  <a:schemeClr val="dk1"/>
                </a:solidFill>
                <a:latin typeface="Rambla"/>
                <a:ea typeface="Rambla"/>
                <a:cs typeface="Rambla"/>
                <a:sym typeface="Rambla"/>
              </a:rPr>
              <a:t> ∙</a:t>
            </a:r>
            <a:r>
              <a:rPr lang="en-US" sz="1200">
                <a:solidFill>
                  <a:schemeClr val="dk1"/>
                </a:solidFill>
                <a:latin typeface="Lucida Sans"/>
                <a:ea typeface="Lucida Sans"/>
                <a:cs typeface="Lucida Sans"/>
                <a:sym typeface="Lucida Sans"/>
              </a:rPr>
              <a:t> USAID-RDMA</a:t>
            </a:r>
            <a:br>
              <a:rPr lang="en-US" sz="1200">
                <a:solidFill>
                  <a:schemeClr val="dk1"/>
                </a:solidFill>
                <a:latin typeface="Lucida Sans"/>
                <a:ea typeface="Lucida Sans"/>
                <a:cs typeface="Lucida Sans"/>
                <a:sym typeface="Lucida Sans"/>
              </a:rPr>
            </a:br>
            <a:r>
              <a:rPr lang="en-US" sz="1200">
                <a:solidFill>
                  <a:schemeClr val="dk1"/>
                </a:solidFill>
                <a:latin typeface="Lucida Sans"/>
                <a:ea typeface="Lucida Sans"/>
                <a:cs typeface="Lucida Sans"/>
                <a:sym typeface="Lucida Sans"/>
              </a:rPr>
              <a:t>  </a:t>
            </a:r>
            <a:r>
              <a:rPr lang="en-US" sz="1200">
                <a:solidFill>
                  <a:schemeClr val="dk1"/>
                </a:solidFill>
                <a:latin typeface="Rambla"/>
                <a:ea typeface="Rambla"/>
                <a:cs typeface="Rambla"/>
                <a:sym typeface="Rambla"/>
              </a:rPr>
              <a:t>∙</a:t>
            </a:r>
            <a:r>
              <a:rPr lang="en-US" sz="1200">
                <a:solidFill>
                  <a:schemeClr val="dk1"/>
                </a:solidFill>
                <a:latin typeface="Lucida Sans"/>
                <a:ea typeface="Lucida Sans"/>
                <a:cs typeface="Lucida Sans"/>
                <a:sym typeface="Lucida Sans"/>
              </a:rPr>
              <a:t> USDOI</a:t>
            </a:r>
            <a:br>
              <a:rPr lang="en-US" sz="1200">
                <a:solidFill>
                  <a:schemeClr val="dk1"/>
                </a:solidFill>
                <a:latin typeface="Lucida Sans"/>
                <a:ea typeface="Lucida Sans"/>
                <a:cs typeface="Lucida Sans"/>
                <a:sym typeface="Lucida Sans"/>
              </a:rPr>
            </a:br>
            <a:r>
              <a:rPr lang="en-US" sz="1200">
                <a:solidFill>
                  <a:schemeClr val="dk1"/>
                </a:solidFill>
                <a:latin typeface="Lucida Sans"/>
                <a:ea typeface="Lucida Sans"/>
                <a:cs typeface="Lucida Sans"/>
                <a:sym typeface="Lucida Sans"/>
              </a:rPr>
              <a:t>  </a:t>
            </a:r>
            <a:r>
              <a:rPr lang="en-US" sz="1200">
                <a:solidFill>
                  <a:schemeClr val="dk1"/>
                </a:solidFill>
                <a:latin typeface="Rambla"/>
                <a:ea typeface="Rambla"/>
                <a:cs typeface="Rambla"/>
                <a:sym typeface="Rambla"/>
              </a:rPr>
              <a:t>∙</a:t>
            </a:r>
            <a:r>
              <a:rPr lang="en-US" sz="1200">
                <a:solidFill>
                  <a:schemeClr val="dk1"/>
                </a:solidFill>
                <a:latin typeface="Lucida Sans"/>
                <a:ea typeface="Lucida Sans"/>
                <a:cs typeface="Lucida Sans"/>
                <a:sym typeface="Lucida Sans"/>
              </a:rPr>
              <a:t> Coral Triangle Center (CTC)</a:t>
            </a:r>
            <a:endParaRPr sz="1200">
              <a:solidFill>
                <a:schemeClr val="dk1"/>
              </a:solidFill>
              <a:latin typeface="Lucida Sans"/>
              <a:ea typeface="Lucida Sans"/>
              <a:cs typeface="Lucida Sans"/>
              <a:sym typeface="Lucida Sans"/>
            </a:endParaRPr>
          </a:p>
        </p:txBody>
      </p:sp>
      <p:sp>
        <p:nvSpPr>
          <p:cNvPr id="126" name="Google Shape;126;p16"/>
          <p:cNvSpPr/>
          <p:nvPr/>
        </p:nvSpPr>
        <p:spPr>
          <a:xfrm>
            <a:off x="2769978" y="4062306"/>
            <a:ext cx="5678411"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The Maritime Local Government Network Workshop on The Role of Local Governments in Sustainable Fisheries Management in Coral Triangle Region, 8 May 2018, Jakarta, Indonesia</a:t>
            </a:r>
            <a:br>
              <a:rPr lang="en-US" sz="1200">
                <a:solidFill>
                  <a:schemeClr val="dk1"/>
                </a:solidFill>
                <a:latin typeface="Lucida Sans"/>
                <a:ea typeface="Lucida Sans"/>
                <a:cs typeface="Lucida Sans"/>
                <a:sym typeface="Lucida Sans"/>
              </a:rPr>
            </a:br>
            <a:r>
              <a:rPr b="1" lang="en-US" sz="1200">
                <a:solidFill>
                  <a:schemeClr val="dk1"/>
                </a:solidFill>
                <a:latin typeface="Lucida Sans"/>
                <a:ea typeface="Lucida Sans"/>
                <a:cs typeface="Lucida Sans"/>
                <a:sym typeface="Lucida Sans"/>
              </a:rPr>
              <a:t>RESULT: </a:t>
            </a:r>
            <a:br>
              <a:rPr b="1" lang="en-US" sz="1200">
                <a:solidFill>
                  <a:schemeClr val="dk1"/>
                </a:solidFill>
                <a:latin typeface="Lucida Sans"/>
                <a:ea typeface="Lucida Sans"/>
                <a:cs typeface="Lucida Sans"/>
                <a:sym typeface="Lucida Sans"/>
              </a:rPr>
            </a:br>
            <a:r>
              <a:rPr lang="en-US" sz="1200">
                <a:solidFill>
                  <a:schemeClr val="dk1"/>
                </a:solidFill>
                <a:latin typeface="Lucida Sans"/>
                <a:ea typeface="Lucida Sans"/>
                <a:cs typeface="Lucida Sans"/>
                <a:sym typeface="Lucida Sans"/>
              </a:rPr>
              <a:t>  </a:t>
            </a:r>
            <a:r>
              <a:rPr lang="en-US" sz="1200">
                <a:solidFill>
                  <a:schemeClr val="dk1"/>
                </a:solidFill>
                <a:latin typeface="Rambla"/>
                <a:ea typeface="Rambla"/>
                <a:cs typeface="Rambla"/>
                <a:sym typeface="Rambla"/>
              </a:rPr>
              <a:t>∙ </a:t>
            </a:r>
            <a:r>
              <a:rPr lang="en-US" sz="1200">
                <a:solidFill>
                  <a:schemeClr val="dk1"/>
                </a:solidFill>
                <a:latin typeface="Lucida Sans"/>
                <a:ea typeface="Lucida Sans"/>
                <a:cs typeface="Lucida Sans"/>
                <a:sym typeface="Lucida Sans"/>
              </a:rPr>
              <a:t>JAKARTA JOINT STATEMENT </a:t>
            </a:r>
            <a:br>
              <a:rPr lang="en-US" sz="1200">
                <a:solidFill>
                  <a:schemeClr val="dk1"/>
                </a:solidFill>
                <a:latin typeface="Lucida Sans"/>
                <a:ea typeface="Lucida Sans"/>
                <a:cs typeface="Lucida Sans"/>
                <a:sym typeface="Lucida Sans"/>
              </a:rPr>
            </a:br>
            <a:r>
              <a:rPr lang="en-US" sz="1200">
                <a:solidFill>
                  <a:schemeClr val="dk1"/>
                </a:solidFill>
                <a:latin typeface="Lucida Sans"/>
                <a:ea typeface="Lucida Sans"/>
                <a:cs typeface="Lucida Sans"/>
                <a:sym typeface="Lucida Sans"/>
              </a:rPr>
              <a:t>  </a:t>
            </a:r>
            <a:r>
              <a:rPr lang="en-US" sz="1200">
                <a:solidFill>
                  <a:schemeClr val="dk1"/>
                </a:solidFill>
                <a:latin typeface="Rambla"/>
                <a:ea typeface="Rambla"/>
                <a:cs typeface="Rambla"/>
                <a:sym typeface="Rambla"/>
              </a:rPr>
              <a:t>∙ </a:t>
            </a:r>
            <a:r>
              <a:rPr lang="en-US" sz="1200">
                <a:solidFill>
                  <a:schemeClr val="dk1"/>
                </a:solidFill>
                <a:latin typeface="Lucida Sans"/>
                <a:ea typeface="Lucida Sans"/>
                <a:cs typeface="Lucida Sans"/>
                <a:sym typeface="Lucida Sans"/>
              </a:rPr>
              <a:t>DRAFT LOCAL GOVERNMENT PLAN OF ACTION (LgPOA)</a:t>
            </a:r>
            <a:br>
              <a:rPr lang="en-US" sz="1200">
                <a:solidFill>
                  <a:schemeClr val="dk1"/>
                </a:solidFill>
                <a:latin typeface="Lucida Sans"/>
                <a:ea typeface="Lucida Sans"/>
                <a:cs typeface="Lucida Sans"/>
                <a:sym typeface="Lucida Sans"/>
              </a:rPr>
            </a:br>
            <a:r>
              <a:rPr b="1" lang="en-US" sz="1200">
                <a:solidFill>
                  <a:schemeClr val="dk1"/>
                </a:solidFill>
                <a:latin typeface="Lucida Sans"/>
                <a:ea typeface="Lucida Sans"/>
                <a:cs typeface="Lucida Sans"/>
                <a:sym typeface="Lucida Sans"/>
              </a:rPr>
              <a:t>Supporting Institutions/Organizations:</a:t>
            </a:r>
            <a:br>
              <a:rPr b="1" lang="en-US" sz="1200">
                <a:solidFill>
                  <a:schemeClr val="dk1"/>
                </a:solidFill>
                <a:latin typeface="Lucida Sans"/>
                <a:ea typeface="Lucida Sans"/>
                <a:cs typeface="Lucida Sans"/>
                <a:sym typeface="Lucida Sans"/>
              </a:rPr>
            </a:br>
            <a:r>
              <a:rPr lang="en-US" sz="1200">
                <a:solidFill>
                  <a:schemeClr val="dk1"/>
                </a:solidFill>
                <a:latin typeface="Lucida Sans"/>
                <a:ea typeface="Lucida Sans"/>
                <a:cs typeface="Lucida Sans"/>
                <a:sym typeface="Lucida Sans"/>
              </a:rPr>
              <a:t>  </a:t>
            </a:r>
            <a:r>
              <a:rPr lang="en-US" sz="1200">
                <a:solidFill>
                  <a:schemeClr val="dk1"/>
                </a:solidFill>
                <a:latin typeface="Rambla"/>
                <a:ea typeface="Rambla"/>
                <a:cs typeface="Rambla"/>
                <a:sym typeface="Rambla"/>
              </a:rPr>
              <a:t>∙ </a:t>
            </a:r>
            <a:r>
              <a:rPr lang="en-US" sz="1200">
                <a:solidFill>
                  <a:schemeClr val="dk1"/>
                </a:solidFill>
                <a:latin typeface="Lucida Sans"/>
                <a:ea typeface="Lucida Sans"/>
                <a:cs typeface="Lucida Sans"/>
                <a:sym typeface="Lucida Sans"/>
              </a:rPr>
              <a:t>The Coordinating Ministry for Maritime Affairs, Indonesia</a:t>
            </a:r>
            <a:br>
              <a:rPr lang="en-US" sz="1200">
                <a:solidFill>
                  <a:schemeClr val="dk1"/>
                </a:solidFill>
                <a:latin typeface="Lucida Sans"/>
                <a:ea typeface="Lucida Sans"/>
                <a:cs typeface="Lucida Sans"/>
                <a:sym typeface="Lucida Sans"/>
              </a:rPr>
            </a:br>
            <a:r>
              <a:rPr lang="en-US" sz="1200">
                <a:solidFill>
                  <a:schemeClr val="dk1"/>
                </a:solidFill>
                <a:latin typeface="Lucida Sans"/>
                <a:ea typeface="Lucida Sans"/>
                <a:cs typeface="Lucida Sans"/>
                <a:sym typeface="Lucida Sans"/>
              </a:rPr>
              <a:t> </a:t>
            </a:r>
            <a:r>
              <a:rPr lang="en-US" sz="1200">
                <a:solidFill>
                  <a:schemeClr val="dk1"/>
                </a:solidFill>
                <a:latin typeface="Rambla"/>
                <a:ea typeface="Rambla"/>
                <a:cs typeface="Rambla"/>
                <a:sym typeface="Rambla"/>
              </a:rPr>
              <a:t> ∙</a:t>
            </a:r>
            <a:r>
              <a:rPr lang="en-US" sz="1200">
                <a:solidFill>
                  <a:schemeClr val="dk1"/>
                </a:solidFill>
                <a:latin typeface="Lucida Sans"/>
                <a:ea typeface="Lucida Sans"/>
                <a:cs typeface="Lucida Sans"/>
                <a:sym typeface="Lucida Sans"/>
              </a:rPr>
              <a:t> The Ministry of Marine Affairs and Fisheries, Indonesia </a:t>
            </a:r>
            <a:br>
              <a:rPr lang="en-US" sz="1200">
                <a:solidFill>
                  <a:schemeClr val="dk1"/>
                </a:solidFill>
                <a:latin typeface="Lucida Sans"/>
                <a:ea typeface="Lucida Sans"/>
                <a:cs typeface="Lucida Sans"/>
                <a:sym typeface="Lucida Sans"/>
              </a:rPr>
            </a:br>
            <a:r>
              <a:rPr lang="en-US" sz="1200">
                <a:solidFill>
                  <a:schemeClr val="dk1"/>
                </a:solidFill>
                <a:latin typeface="Lucida Sans"/>
                <a:ea typeface="Lucida Sans"/>
                <a:cs typeface="Lucida Sans"/>
                <a:sym typeface="Lucida Sans"/>
              </a:rPr>
              <a:t>  </a:t>
            </a:r>
            <a:r>
              <a:rPr lang="en-US" sz="1200">
                <a:solidFill>
                  <a:schemeClr val="dk1"/>
                </a:solidFill>
                <a:latin typeface="Rambla"/>
                <a:ea typeface="Rambla"/>
                <a:cs typeface="Rambla"/>
                <a:sym typeface="Rambla"/>
              </a:rPr>
              <a:t>∙</a:t>
            </a:r>
            <a:r>
              <a:rPr lang="en-US" sz="1200">
                <a:solidFill>
                  <a:schemeClr val="dk1"/>
                </a:solidFill>
                <a:latin typeface="Lucida Sans"/>
                <a:ea typeface="Lucida Sans"/>
                <a:cs typeface="Lucida Sans"/>
                <a:sym typeface="Lucida Sans"/>
              </a:rPr>
              <a:t> CTI-CFF Regional Secretariat </a:t>
            </a:r>
            <a:br>
              <a:rPr lang="en-US" sz="1200">
                <a:solidFill>
                  <a:schemeClr val="dk1"/>
                </a:solidFill>
                <a:latin typeface="Lucida Sans"/>
                <a:ea typeface="Lucida Sans"/>
                <a:cs typeface="Lucida Sans"/>
                <a:sym typeface="Lucida Sans"/>
              </a:rPr>
            </a:br>
            <a:r>
              <a:rPr lang="en-US" sz="1200">
                <a:solidFill>
                  <a:schemeClr val="dk1"/>
                </a:solidFill>
                <a:latin typeface="Lucida Sans"/>
                <a:ea typeface="Lucida Sans"/>
                <a:cs typeface="Lucida Sans"/>
                <a:sym typeface="Lucida Sans"/>
              </a:rPr>
              <a:t> </a:t>
            </a:r>
            <a:r>
              <a:rPr lang="en-US" sz="1200">
                <a:solidFill>
                  <a:schemeClr val="dk1"/>
                </a:solidFill>
                <a:latin typeface="Rambla"/>
                <a:ea typeface="Rambla"/>
                <a:cs typeface="Rambla"/>
                <a:sym typeface="Rambla"/>
              </a:rPr>
              <a:t> ∙</a:t>
            </a:r>
            <a:r>
              <a:rPr lang="en-US" sz="1200">
                <a:solidFill>
                  <a:schemeClr val="dk1"/>
                </a:solidFill>
                <a:latin typeface="Lucida Sans"/>
                <a:ea typeface="Lucida Sans"/>
                <a:cs typeface="Lucida Sans"/>
                <a:sym typeface="Lucida Sans"/>
              </a:rPr>
              <a:t> USAID-RDMA</a:t>
            </a:r>
            <a:br>
              <a:rPr lang="en-US" sz="1200">
                <a:solidFill>
                  <a:schemeClr val="dk1"/>
                </a:solidFill>
                <a:latin typeface="Lucida Sans"/>
                <a:ea typeface="Lucida Sans"/>
                <a:cs typeface="Lucida Sans"/>
                <a:sym typeface="Lucida Sans"/>
              </a:rPr>
            </a:br>
            <a:r>
              <a:rPr lang="en-US" sz="1200">
                <a:solidFill>
                  <a:schemeClr val="dk1"/>
                </a:solidFill>
                <a:latin typeface="Lucida Sans"/>
                <a:ea typeface="Lucida Sans"/>
                <a:cs typeface="Lucida Sans"/>
                <a:sym typeface="Lucida Sans"/>
              </a:rPr>
              <a:t>  </a:t>
            </a:r>
            <a:r>
              <a:rPr lang="en-US" sz="1200">
                <a:solidFill>
                  <a:schemeClr val="dk1"/>
                </a:solidFill>
                <a:latin typeface="Rambla"/>
                <a:ea typeface="Rambla"/>
                <a:cs typeface="Rambla"/>
                <a:sym typeface="Rambla"/>
              </a:rPr>
              <a:t>∙</a:t>
            </a:r>
            <a:r>
              <a:rPr lang="en-US" sz="1200">
                <a:solidFill>
                  <a:schemeClr val="dk1"/>
                </a:solidFill>
                <a:latin typeface="Lucida Sans"/>
                <a:ea typeface="Lucida Sans"/>
                <a:cs typeface="Lucida Sans"/>
                <a:sym typeface="Lucida Sans"/>
              </a:rPr>
              <a:t> USDOI</a:t>
            </a:r>
            <a:br>
              <a:rPr lang="en-US" sz="1200">
                <a:solidFill>
                  <a:schemeClr val="dk1"/>
                </a:solidFill>
                <a:latin typeface="Lucida Sans"/>
                <a:ea typeface="Lucida Sans"/>
                <a:cs typeface="Lucida Sans"/>
                <a:sym typeface="Lucida Sans"/>
              </a:rPr>
            </a:br>
            <a:r>
              <a:rPr lang="en-US" sz="1200">
                <a:solidFill>
                  <a:schemeClr val="dk1"/>
                </a:solidFill>
                <a:latin typeface="Lucida Sans"/>
                <a:ea typeface="Lucida Sans"/>
                <a:cs typeface="Lucida Sans"/>
                <a:sym typeface="Lucida Sans"/>
              </a:rPr>
              <a:t>  </a:t>
            </a:r>
            <a:r>
              <a:rPr lang="en-US" sz="1200">
                <a:solidFill>
                  <a:schemeClr val="dk1"/>
                </a:solidFill>
                <a:latin typeface="Rambla"/>
                <a:ea typeface="Rambla"/>
                <a:cs typeface="Rambla"/>
                <a:sym typeface="Rambla"/>
              </a:rPr>
              <a:t>∙</a:t>
            </a:r>
            <a:r>
              <a:rPr lang="en-US" sz="1200">
                <a:solidFill>
                  <a:schemeClr val="dk1"/>
                </a:solidFill>
                <a:latin typeface="Lucida Sans"/>
                <a:ea typeface="Lucida Sans"/>
                <a:cs typeface="Lucida Sans"/>
                <a:sym typeface="Lucida Sans"/>
              </a:rPr>
              <a:t> Coral Triangle Center (CTC)</a:t>
            </a:r>
            <a:endParaRPr/>
          </a:p>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  </a:t>
            </a:r>
            <a:r>
              <a:rPr lang="en-US" sz="1200">
                <a:solidFill>
                  <a:schemeClr val="dk1"/>
                </a:solidFill>
                <a:latin typeface="Rambla"/>
                <a:ea typeface="Rambla"/>
                <a:cs typeface="Rambla"/>
                <a:sym typeface="Rambla"/>
              </a:rPr>
              <a:t>∙</a:t>
            </a:r>
            <a:r>
              <a:rPr lang="en-US" sz="1200">
                <a:solidFill>
                  <a:schemeClr val="dk1"/>
                </a:solidFill>
                <a:latin typeface="Lucida Sans"/>
                <a:ea typeface="Lucida Sans"/>
                <a:cs typeface="Lucida Sans"/>
                <a:sym typeface="Lucida Sans"/>
              </a:rPr>
              <a:t> WWF Indonesia  </a:t>
            </a:r>
            <a:r>
              <a:rPr lang="en-US" sz="1200">
                <a:solidFill>
                  <a:schemeClr val="dk1"/>
                </a:solidFill>
                <a:latin typeface="Rambla"/>
                <a:ea typeface="Rambla"/>
                <a:cs typeface="Rambla"/>
                <a:sym typeface="Rambla"/>
              </a:rPr>
              <a:t>∙</a:t>
            </a:r>
            <a:r>
              <a:rPr lang="en-US" sz="1200">
                <a:solidFill>
                  <a:schemeClr val="dk1"/>
                </a:solidFill>
                <a:latin typeface="Lucida Sans"/>
                <a:ea typeface="Lucida Sans"/>
                <a:cs typeface="Lucida Sans"/>
                <a:sym typeface="Lucida Sans"/>
              </a:rPr>
              <a:t> TNC Indonesia  </a:t>
            </a:r>
            <a:r>
              <a:rPr lang="en-US" sz="1200">
                <a:solidFill>
                  <a:schemeClr val="dk1"/>
                </a:solidFill>
                <a:latin typeface="Rambla"/>
                <a:ea typeface="Rambla"/>
                <a:cs typeface="Rambla"/>
                <a:sym typeface="Rambla"/>
              </a:rPr>
              <a:t>∙</a:t>
            </a:r>
            <a:r>
              <a:rPr lang="en-US" sz="1200">
                <a:solidFill>
                  <a:schemeClr val="dk1"/>
                </a:solidFill>
                <a:latin typeface="Lucida Sans"/>
                <a:ea typeface="Lucida Sans"/>
                <a:cs typeface="Lucida Sans"/>
                <a:sym typeface="Lucida Sans"/>
              </a:rPr>
              <a:t> RARE Indonesia   </a:t>
            </a:r>
            <a:endParaRPr sz="1200">
              <a:solidFill>
                <a:schemeClr val="dk1"/>
              </a:solidFill>
              <a:latin typeface="Lucida Sans"/>
              <a:ea typeface="Lucida Sans"/>
              <a:cs typeface="Lucida Sans"/>
              <a:sym typeface="Lucida Sans"/>
            </a:endParaRPr>
          </a:p>
        </p:txBody>
      </p:sp>
      <p:sp>
        <p:nvSpPr>
          <p:cNvPr id="127" name="Google Shape;127;p16"/>
          <p:cNvSpPr/>
          <p:nvPr/>
        </p:nvSpPr>
        <p:spPr>
          <a:xfrm>
            <a:off x="8657120" y="3794077"/>
            <a:ext cx="3395779" cy="24776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The Maritime Local Government Network Workshop on Human Resource Capacity Development for Organizational Effectiveness, 1-3 October 2018, Jakarta, Indonesia </a:t>
            </a:r>
            <a:br>
              <a:rPr lang="en-US" sz="1200">
                <a:solidFill>
                  <a:schemeClr val="dk1"/>
                </a:solidFill>
                <a:latin typeface="Lucida Sans"/>
                <a:ea typeface="Lucida Sans"/>
                <a:cs typeface="Lucida Sans"/>
                <a:sym typeface="Lucida Sans"/>
              </a:rPr>
            </a:br>
            <a:r>
              <a:rPr b="1" lang="en-US" sz="1200">
                <a:solidFill>
                  <a:schemeClr val="dk1"/>
                </a:solidFill>
                <a:latin typeface="Lucida Sans"/>
                <a:ea typeface="Lucida Sans"/>
                <a:cs typeface="Lucida Sans"/>
                <a:sym typeface="Lucida Sans"/>
              </a:rPr>
              <a:t>Supporting Institutions/Organizations:</a:t>
            </a:r>
            <a:br>
              <a:rPr b="1" lang="en-US" sz="1200">
                <a:solidFill>
                  <a:schemeClr val="dk1"/>
                </a:solidFill>
                <a:latin typeface="Lucida Sans"/>
                <a:ea typeface="Lucida Sans"/>
                <a:cs typeface="Lucida Sans"/>
                <a:sym typeface="Lucida Sans"/>
              </a:rPr>
            </a:br>
            <a:r>
              <a:rPr lang="en-US" sz="1200">
                <a:solidFill>
                  <a:schemeClr val="dk1"/>
                </a:solidFill>
                <a:latin typeface="Lucida Sans"/>
                <a:ea typeface="Lucida Sans"/>
                <a:cs typeface="Lucida Sans"/>
                <a:sym typeface="Lucida Sans"/>
              </a:rPr>
              <a:t>    </a:t>
            </a:r>
            <a:r>
              <a:rPr lang="en-US" sz="1200">
                <a:solidFill>
                  <a:schemeClr val="dk1"/>
                </a:solidFill>
                <a:latin typeface="Rambla"/>
                <a:ea typeface="Rambla"/>
                <a:cs typeface="Rambla"/>
                <a:sym typeface="Rambla"/>
              </a:rPr>
              <a:t>∙</a:t>
            </a:r>
            <a:r>
              <a:rPr lang="en-US" sz="1200">
                <a:solidFill>
                  <a:schemeClr val="dk1"/>
                </a:solidFill>
                <a:latin typeface="Lucida Sans"/>
                <a:ea typeface="Lucida Sans"/>
                <a:cs typeface="Lucida Sans"/>
                <a:sym typeface="Lucida Sans"/>
              </a:rPr>
              <a:t> USAID-RDMA</a:t>
            </a:r>
            <a:br>
              <a:rPr lang="en-US" sz="1200">
                <a:solidFill>
                  <a:schemeClr val="dk1"/>
                </a:solidFill>
                <a:latin typeface="Lucida Sans"/>
                <a:ea typeface="Lucida Sans"/>
                <a:cs typeface="Lucida Sans"/>
                <a:sym typeface="Lucida Sans"/>
              </a:rPr>
            </a:br>
            <a:r>
              <a:rPr lang="en-US" sz="1200">
                <a:solidFill>
                  <a:schemeClr val="dk1"/>
                </a:solidFill>
                <a:latin typeface="Lucida Sans"/>
                <a:ea typeface="Lucida Sans"/>
                <a:cs typeface="Lucida Sans"/>
                <a:sym typeface="Lucida Sans"/>
              </a:rPr>
              <a:t>    </a:t>
            </a:r>
            <a:r>
              <a:rPr lang="en-US" sz="1200">
                <a:solidFill>
                  <a:schemeClr val="dk1"/>
                </a:solidFill>
                <a:latin typeface="Rambla"/>
                <a:ea typeface="Rambla"/>
                <a:cs typeface="Rambla"/>
                <a:sym typeface="Rambla"/>
              </a:rPr>
              <a:t>∙ </a:t>
            </a:r>
            <a:r>
              <a:rPr lang="en-US" sz="1200">
                <a:solidFill>
                  <a:schemeClr val="dk1"/>
                </a:solidFill>
                <a:latin typeface="Lucida Sans"/>
                <a:ea typeface="Lucida Sans"/>
                <a:cs typeface="Lucida Sans"/>
                <a:sym typeface="Lucida Sans"/>
              </a:rPr>
              <a:t>USDOI</a:t>
            </a:r>
            <a:br>
              <a:rPr lang="en-US" sz="1200">
                <a:solidFill>
                  <a:schemeClr val="dk1"/>
                </a:solidFill>
                <a:latin typeface="Lucida Sans"/>
                <a:ea typeface="Lucida Sans"/>
                <a:cs typeface="Lucida Sans"/>
                <a:sym typeface="Lucida Sans"/>
              </a:rPr>
            </a:br>
            <a:r>
              <a:rPr lang="en-US" sz="1200">
                <a:solidFill>
                  <a:schemeClr val="dk1"/>
                </a:solidFill>
                <a:latin typeface="Lucida Sans"/>
                <a:ea typeface="Lucida Sans"/>
                <a:cs typeface="Lucida Sans"/>
                <a:sym typeface="Lucida Sans"/>
              </a:rPr>
              <a:t>    </a:t>
            </a:r>
            <a:r>
              <a:rPr lang="en-US" sz="1200">
                <a:solidFill>
                  <a:schemeClr val="dk1"/>
                </a:solidFill>
                <a:latin typeface="Rambla"/>
                <a:ea typeface="Rambla"/>
                <a:cs typeface="Rambla"/>
                <a:sym typeface="Rambla"/>
              </a:rPr>
              <a:t>∙ </a:t>
            </a:r>
            <a:r>
              <a:rPr lang="en-US" sz="1200">
                <a:solidFill>
                  <a:schemeClr val="dk1"/>
                </a:solidFill>
                <a:latin typeface="Lucida Sans"/>
                <a:ea typeface="Lucida Sans"/>
                <a:cs typeface="Lucida Sans"/>
                <a:sym typeface="Lucida Sans"/>
              </a:rPr>
              <a:t>The Ministry of Marine Affairs and Fisheries, Indonesia</a:t>
            </a:r>
            <a:br>
              <a:rPr lang="en-US" sz="1200">
                <a:solidFill>
                  <a:schemeClr val="dk1"/>
                </a:solidFill>
                <a:latin typeface="Lucida Sans"/>
                <a:ea typeface="Lucida Sans"/>
                <a:cs typeface="Lucida Sans"/>
                <a:sym typeface="Lucida Sans"/>
              </a:rPr>
            </a:br>
            <a:r>
              <a:rPr lang="en-US" sz="1200">
                <a:solidFill>
                  <a:schemeClr val="dk1"/>
                </a:solidFill>
                <a:latin typeface="Lucida Sans"/>
                <a:ea typeface="Lucida Sans"/>
                <a:cs typeface="Lucida Sans"/>
                <a:sym typeface="Lucida Sans"/>
              </a:rPr>
              <a:t>    </a:t>
            </a:r>
            <a:r>
              <a:rPr lang="en-US" sz="1200">
                <a:solidFill>
                  <a:schemeClr val="dk1"/>
                </a:solidFill>
                <a:latin typeface="Rambla"/>
                <a:ea typeface="Rambla"/>
                <a:cs typeface="Rambla"/>
                <a:sym typeface="Rambla"/>
              </a:rPr>
              <a:t>∙ </a:t>
            </a:r>
            <a:r>
              <a:rPr lang="en-US" sz="1200">
                <a:solidFill>
                  <a:schemeClr val="dk1"/>
                </a:solidFill>
                <a:latin typeface="Lucida Sans"/>
                <a:ea typeface="Lucida Sans"/>
                <a:cs typeface="Lucida Sans"/>
                <a:sym typeface="Lucida Sans"/>
              </a:rPr>
              <a:t>NCC CTI-CFF Indonesia</a:t>
            </a:r>
            <a:br>
              <a:rPr lang="en-US" sz="1200">
                <a:solidFill>
                  <a:schemeClr val="dk1"/>
                </a:solidFill>
                <a:latin typeface="Lucida Sans"/>
                <a:ea typeface="Lucida Sans"/>
                <a:cs typeface="Lucida Sans"/>
                <a:sym typeface="Lucida Sans"/>
              </a:rPr>
            </a:br>
            <a:r>
              <a:rPr lang="en-US" sz="1200">
                <a:solidFill>
                  <a:schemeClr val="dk1"/>
                </a:solidFill>
                <a:latin typeface="Lucida Sans"/>
                <a:ea typeface="Lucida Sans"/>
                <a:cs typeface="Lucida Sans"/>
                <a:sym typeface="Lucida Sans"/>
              </a:rPr>
              <a:t>    </a:t>
            </a:r>
            <a:r>
              <a:rPr lang="en-US" sz="1200">
                <a:solidFill>
                  <a:schemeClr val="dk1"/>
                </a:solidFill>
                <a:latin typeface="Rambla"/>
                <a:ea typeface="Rambla"/>
                <a:cs typeface="Rambla"/>
                <a:sym typeface="Rambla"/>
              </a:rPr>
              <a:t>∙</a:t>
            </a:r>
            <a:r>
              <a:rPr lang="en-US" sz="1200">
                <a:solidFill>
                  <a:schemeClr val="dk1"/>
                </a:solidFill>
                <a:latin typeface="Lucida Sans"/>
                <a:ea typeface="Lucida Sans"/>
                <a:cs typeface="Lucida Sans"/>
                <a:sym typeface="Lucida Sans"/>
              </a:rPr>
              <a:t> Coral Triangle Center (CTC)</a:t>
            </a:r>
            <a:br>
              <a:rPr lang="en-US" sz="1200">
                <a:solidFill>
                  <a:schemeClr val="dk1"/>
                </a:solidFill>
                <a:latin typeface="Lucida Sans"/>
                <a:ea typeface="Lucida Sans"/>
                <a:cs typeface="Lucida Sans"/>
                <a:sym typeface="Lucida Sans"/>
              </a:rPr>
            </a:br>
            <a:r>
              <a:rPr lang="en-US" sz="1100">
                <a:solidFill>
                  <a:schemeClr val="dk1"/>
                </a:solidFill>
                <a:latin typeface="Rambla"/>
                <a:ea typeface="Rambla"/>
                <a:cs typeface="Rambla"/>
                <a:sym typeface="Rambla"/>
              </a:rPr>
              <a:t>   </a:t>
            </a:r>
            <a:endParaRPr sz="1100">
              <a:solidFill>
                <a:schemeClr val="dk1"/>
              </a:solidFill>
              <a:latin typeface="Arial"/>
              <a:ea typeface="Arial"/>
              <a:cs typeface="Arial"/>
              <a:sym typeface="Arial"/>
            </a:endParaRPr>
          </a:p>
        </p:txBody>
      </p:sp>
      <p:pic>
        <p:nvPicPr>
          <p:cNvPr id="128" name="Google Shape;128;p16"/>
          <p:cNvPicPr preferRelativeResize="0"/>
          <p:nvPr/>
        </p:nvPicPr>
        <p:blipFill rotWithShape="1">
          <a:blip r:embed="rId3">
            <a:alphaModFix/>
          </a:blip>
          <a:srcRect b="0" l="0" r="0" t="0"/>
          <a:stretch/>
        </p:blipFill>
        <p:spPr>
          <a:xfrm>
            <a:off x="2819259" y="626642"/>
            <a:ext cx="5579850" cy="3435664"/>
          </a:xfrm>
          <a:prstGeom prst="rect">
            <a:avLst/>
          </a:prstGeom>
          <a:noFill/>
          <a:ln>
            <a:noFill/>
          </a:ln>
        </p:spPr>
      </p:pic>
      <p:pic>
        <p:nvPicPr>
          <p:cNvPr id="129" name="Google Shape;129;p16"/>
          <p:cNvPicPr preferRelativeResize="0"/>
          <p:nvPr/>
        </p:nvPicPr>
        <p:blipFill rotWithShape="1">
          <a:blip r:embed="rId4">
            <a:alphaModFix/>
          </a:blip>
          <a:srcRect b="0" l="0" r="0" t="0"/>
          <a:stretch/>
        </p:blipFill>
        <p:spPr>
          <a:xfrm>
            <a:off x="8732497" y="1365980"/>
            <a:ext cx="3245027" cy="2428097"/>
          </a:xfrm>
          <a:prstGeom prst="rect">
            <a:avLst/>
          </a:prstGeom>
          <a:noFill/>
          <a:ln>
            <a:noFill/>
          </a:ln>
        </p:spPr>
      </p:pic>
      <p:pic>
        <p:nvPicPr>
          <p:cNvPr id="130" name="Google Shape;130;p16"/>
          <p:cNvPicPr preferRelativeResize="0"/>
          <p:nvPr/>
        </p:nvPicPr>
        <p:blipFill rotWithShape="1">
          <a:blip r:embed="rId5">
            <a:alphaModFix/>
          </a:blip>
          <a:srcRect b="0" l="0" r="0" t="0"/>
          <a:stretch/>
        </p:blipFill>
        <p:spPr>
          <a:xfrm>
            <a:off x="414103" y="1194920"/>
            <a:ext cx="2254927" cy="23125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7"/>
          <p:cNvSpPr/>
          <p:nvPr/>
        </p:nvSpPr>
        <p:spPr>
          <a:xfrm>
            <a:off x="482221" y="2921779"/>
            <a:ext cx="998561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 </a:t>
            </a:r>
            <a:r>
              <a:rPr lang="en-US" sz="1500">
                <a:solidFill>
                  <a:schemeClr val="dk1"/>
                </a:solidFill>
                <a:latin typeface="Lucida Sans"/>
                <a:ea typeface="Lucida Sans"/>
                <a:cs typeface="Lucida Sans"/>
                <a:sym typeface="Lucida Sans"/>
              </a:rPr>
              <a:t>Participation and Representation at partners’ events/meetings </a:t>
            </a:r>
            <a:endParaRPr sz="1500">
              <a:solidFill>
                <a:schemeClr val="dk1"/>
              </a:solidFill>
              <a:latin typeface="Lucida Sans"/>
              <a:ea typeface="Lucida Sans"/>
              <a:cs typeface="Lucida Sans"/>
              <a:sym typeface="Lucida Sans"/>
            </a:endParaRPr>
          </a:p>
        </p:txBody>
      </p:sp>
      <p:sp>
        <p:nvSpPr>
          <p:cNvPr id="136" name="Google Shape;136;p17"/>
          <p:cNvSpPr/>
          <p:nvPr/>
        </p:nvSpPr>
        <p:spPr>
          <a:xfrm>
            <a:off x="629318" y="5576884"/>
            <a:ext cx="2645630"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UNESCO’s Regional Strategic Coordination Meeting “Science to Enable and Empower Asia and the Pacific for SDGs”, 30 July-1 August 2018, Jakarta, Indonesia</a:t>
            </a:r>
            <a:endParaRPr sz="1200">
              <a:solidFill>
                <a:schemeClr val="dk1"/>
              </a:solidFill>
              <a:latin typeface="Lucida Sans"/>
              <a:ea typeface="Lucida Sans"/>
              <a:cs typeface="Lucida Sans"/>
              <a:sym typeface="Lucida Sans"/>
            </a:endParaRPr>
          </a:p>
        </p:txBody>
      </p:sp>
      <p:sp>
        <p:nvSpPr>
          <p:cNvPr id="137" name="Google Shape;137;p17"/>
          <p:cNvSpPr/>
          <p:nvPr/>
        </p:nvSpPr>
        <p:spPr>
          <a:xfrm>
            <a:off x="3463131" y="5552475"/>
            <a:ext cx="2933387"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National Workshop on Management of Coastal and Marine Biodiversity, 30 July 2018, Jakarta, Indonesia, organised by the Coordinating Ministry for Maritime Affairs of the Republic of Indonesia</a:t>
            </a:r>
            <a:endParaRPr sz="1200">
              <a:solidFill>
                <a:schemeClr val="dk1"/>
              </a:solidFill>
              <a:latin typeface="Lucida Sans"/>
              <a:ea typeface="Lucida Sans"/>
              <a:cs typeface="Lucida Sans"/>
              <a:sym typeface="Lucida Sans"/>
            </a:endParaRPr>
          </a:p>
        </p:txBody>
      </p:sp>
      <p:sp>
        <p:nvSpPr>
          <p:cNvPr id="138" name="Google Shape;138;p17"/>
          <p:cNvSpPr/>
          <p:nvPr/>
        </p:nvSpPr>
        <p:spPr>
          <a:xfrm>
            <a:off x="6486013" y="5485050"/>
            <a:ext cx="5017443"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UNESCO’s Expert Meeting on Establishment of the Regional Platform on the Member State’s SETI Capacity for the Implementation of SDGs in UNESCO Site, 17-18 October 2018, Jakarta, Indonesia</a:t>
            </a:r>
            <a:endParaRPr sz="1200">
              <a:solidFill>
                <a:schemeClr val="dk1"/>
              </a:solidFill>
              <a:latin typeface="Lucida Sans"/>
              <a:ea typeface="Lucida Sans"/>
              <a:cs typeface="Lucida Sans"/>
              <a:sym typeface="Lucida Sans"/>
            </a:endParaRPr>
          </a:p>
        </p:txBody>
      </p:sp>
      <p:sp>
        <p:nvSpPr>
          <p:cNvPr id="139" name="Google Shape;139;p17"/>
          <p:cNvSpPr/>
          <p:nvPr/>
        </p:nvSpPr>
        <p:spPr>
          <a:xfrm>
            <a:off x="482221" y="317326"/>
            <a:ext cx="9985612" cy="3231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500">
                <a:solidFill>
                  <a:schemeClr val="dk1"/>
                </a:solidFill>
                <a:latin typeface="Lucida Sans"/>
                <a:ea typeface="Lucida Sans"/>
                <a:cs typeface="Lucida Sans"/>
                <a:sym typeface="Lucida Sans"/>
              </a:rPr>
              <a:t>▪ Membership Strengthening </a:t>
            </a:r>
            <a:endParaRPr sz="1500">
              <a:solidFill>
                <a:schemeClr val="dk1"/>
              </a:solidFill>
              <a:latin typeface="Lucida Sans"/>
              <a:ea typeface="Lucida Sans"/>
              <a:cs typeface="Lucida Sans"/>
              <a:sym typeface="Lucida Sans"/>
            </a:endParaRPr>
          </a:p>
        </p:txBody>
      </p:sp>
      <p:graphicFrame>
        <p:nvGraphicFramePr>
          <p:cNvPr id="140" name="Google Shape;140;p17"/>
          <p:cNvGraphicFramePr/>
          <p:nvPr/>
        </p:nvGraphicFramePr>
        <p:xfrm>
          <a:off x="724856" y="936967"/>
          <a:ext cx="3000000" cy="3000000"/>
        </p:xfrm>
        <a:graphic>
          <a:graphicData uri="http://schemas.openxmlformats.org/drawingml/2006/table">
            <a:tbl>
              <a:tblPr>
                <a:noFill/>
                <a:tableStyleId>{C11D806E-49A6-4559-B992-1D0D77D8B342}</a:tableStyleId>
              </a:tblPr>
              <a:tblGrid>
                <a:gridCol w="1895525"/>
                <a:gridCol w="1364775"/>
                <a:gridCol w="1787850"/>
                <a:gridCol w="1637725"/>
                <a:gridCol w="1672100"/>
                <a:gridCol w="1480525"/>
              </a:tblGrid>
              <a:tr h="160225">
                <a:tc>
                  <a:txBody>
                    <a:bodyPr/>
                    <a:lstStyle/>
                    <a:p>
                      <a:pPr indent="0" lvl="0" marL="0" marR="107315" rtl="0" algn="ctr">
                        <a:spcBef>
                          <a:spcPts val="0"/>
                        </a:spcBef>
                        <a:spcAft>
                          <a:spcPts val="0"/>
                        </a:spcAft>
                        <a:buNone/>
                      </a:pPr>
                      <a:r>
                        <a:rPr b="1" lang="en-US" sz="1000" u="none" cap="none" strike="noStrike">
                          <a:solidFill>
                            <a:srgbClr val="FFFFFF"/>
                          </a:solidFill>
                          <a:latin typeface="Arial"/>
                          <a:ea typeface="Arial"/>
                          <a:cs typeface="Arial"/>
                          <a:sym typeface="Arial"/>
                        </a:rPr>
                        <a:t>INDONESIA</a:t>
                      </a:r>
                      <a:endParaRPr sz="1000" u="none" cap="none" strike="noStrike">
                        <a:solidFill>
                          <a:srgbClr val="212120"/>
                        </a:solidFill>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222A35"/>
                    </a:solidFill>
                  </a:tcPr>
                </a:tc>
                <a:tc>
                  <a:txBody>
                    <a:bodyPr/>
                    <a:lstStyle/>
                    <a:p>
                      <a:pPr indent="0" lvl="0" marL="0" marR="107315" rtl="0" algn="ctr">
                        <a:spcBef>
                          <a:spcPts val="0"/>
                        </a:spcBef>
                        <a:spcAft>
                          <a:spcPts val="0"/>
                        </a:spcAft>
                        <a:buNone/>
                      </a:pPr>
                      <a:r>
                        <a:rPr b="1" lang="en-US" sz="1000" u="none" cap="none" strike="noStrike">
                          <a:solidFill>
                            <a:srgbClr val="FFFFFF"/>
                          </a:solidFill>
                          <a:latin typeface="Arial"/>
                          <a:ea typeface="Arial"/>
                          <a:cs typeface="Arial"/>
                          <a:sym typeface="Arial"/>
                        </a:rPr>
                        <a:t>MALAYSIA</a:t>
                      </a:r>
                      <a:endParaRPr sz="1000" u="none" cap="none" strike="noStrike">
                        <a:solidFill>
                          <a:srgbClr val="212120"/>
                        </a:solidFill>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222A35"/>
                    </a:solidFill>
                  </a:tcPr>
                </a:tc>
                <a:tc>
                  <a:txBody>
                    <a:bodyPr/>
                    <a:lstStyle/>
                    <a:p>
                      <a:pPr indent="0" lvl="0" marL="0" marR="107315" rtl="0" algn="ctr">
                        <a:spcBef>
                          <a:spcPts val="0"/>
                        </a:spcBef>
                        <a:spcAft>
                          <a:spcPts val="0"/>
                        </a:spcAft>
                        <a:buNone/>
                      </a:pPr>
                      <a:r>
                        <a:rPr b="1" lang="en-US" sz="1000" u="none" cap="none" strike="noStrike">
                          <a:solidFill>
                            <a:srgbClr val="FFFFFF"/>
                          </a:solidFill>
                          <a:latin typeface="Arial"/>
                          <a:ea typeface="Arial"/>
                          <a:cs typeface="Arial"/>
                          <a:sym typeface="Arial"/>
                        </a:rPr>
                        <a:t>PAPUA NEW GUINEA</a:t>
                      </a:r>
                      <a:endParaRPr sz="1000" u="none" cap="none" strike="noStrike">
                        <a:solidFill>
                          <a:srgbClr val="212120"/>
                        </a:solidFill>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222A35"/>
                    </a:solidFill>
                  </a:tcPr>
                </a:tc>
                <a:tc>
                  <a:txBody>
                    <a:bodyPr/>
                    <a:lstStyle/>
                    <a:p>
                      <a:pPr indent="0" lvl="0" marL="0" marR="107315" rtl="0" algn="ctr">
                        <a:spcBef>
                          <a:spcPts val="0"/>
                        </a:spcBef>
                        <a:spcAft>
                          <a:spcPts val="0"/>
                        </a:spcAft>
                        <a:buNone/>
                      </a:pPr>
                      <a:r>
                        <a:rPr b="1" lang="en-US" sz="1000" u="none" cap="none" strike="noStrike">
                          <a:solidFill>
                            <a:srgbClr val="FFFFFF"/>
                          </a:solidFill>
                          <a:latin typeface="Arial"/>
                          <a:ea typeface="Arial"/>
                          <a:cs typeface="Arial"/>
                          <a:sym typeface="Arial"/>
                        </a:rPr>
                        <a:t>PHILIPPINES</a:t>
                      </a:r>
                      <a:endParaRPr sz="1000" u="none" cap="none" strike="noStrike">
                        <a:solidFill>
                          <a:srgbClr val="212120"/>
                        </a:solidFill>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222A35"/>
                    </a:solidFill>
                  </a:tcPr>
                </a:tc>
                <a:tc>
                  <a:txBody>
                    <a:bodyPr/>
                    <a:lstStyle/>
                    <a:p>
                      <a:pPr indent="0" lvl="0" marL="0" marR="107315" rtl="0" algn="ctr">
                        <a:spcBef>
                          <a:spcPts val="0"/>
                        </a:spcBef>
                        <a:spcAft>
                          <a:spcPts val="0"/>
                        </a:spcAft>
                        <a:buNone/>
                      </a:pPr>
                      <a:r>
                        <a:rPr b="1" lang="en-US" sz="1000" u="none" cap="none" strike="noStrike">
                          <a:solidFill>
                            <a:srgbClr val="FFFFFF"/>
                          </a:solidFill>
                          <a:latin typeface="Arial"/>
                          <a:ea typeface="Arial"/>
                          <a:cs typeface="Arial"/>
                          <a:sym typeface="Arial"/>
                        </a:rPr>
                        <a:t>SOLOMON ISLANDS</a:t>
                      </a:r>
                      <a:endParaRPr sz="1000" u="none" cap="none" strike="noStrike">
                        <a:solidFill>
                          <a:srgbClr val="212120"/>
                        </a:solidFill>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222A35"/>
                    </a:solidFill>
                  </a:tcPr>
                </a:tc>
                <a:tc>
                  <a:txBody>
                    <a:bodyPr/>
                    <a:lstStyle/>
                    <a:p>
                      <a:pPr indent="0" lvl="0" marL="0" marR="107315" rtl="0" algn="ctr">
                        <a:spcBef>
                          <a:spcPts val="0"/>
                        </a:spcBef>
                        <a:spcAft>
                          <a:spcPts val="0"/>
                        </a:spcAft>
                        <a:buNone/>
                      </a:pPr>
                      <a:r>
                        <a:rPr b="1" lang="en-US" sz="1000" u="none" cap="none" strike="noStrike">
                          <a:solidFill>
                            <a:srgbClr val="FFFFFF"/>
                          </a:solidFill>
                          <a:latin typeface="Arial"/>
                          <a:ea typeface="Arial"/>
                          <a:cs typeface="Arial"/>
                          <a:sym typeface="Arial"/>
                        </a:rPr>
                        <a:t>TIMOR LESTE</a:t>
                      </a:r>
                      <a:endParaRPr sz="1000" u="none" cap="none" strike="noStrike">
                        <a:solidFill>
                          <a:srgbClr val="212120"/>
                        </a:solidFill>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222A35"/>
                    </a:solidFill>
                  </a:tcPr>
                </a:tc>
              </a:tr>
              <a:tr h="1666150">
                <a:tc>
                  <a:txBody>
                    <a:bodyPr/>
                    <a:lstStyle/>
                    <a:p>
                      <a:pPr indent="0" lvl="0" marL="0" marR="107315" rtl="0" algn="l">
                        <a:spcBef>
                          <a:spcPts val="0"/>
                        </a:spcBef>
                        <a:spcAft>
                          <a:spcPts val="0"/>
                        </a:spcAft>
                        <a:buNone/>
                      </a:pPr>
                      <a:r>
                        <a:rPr b="1" lang="en-US" sz="1000" u="none" cap="none" strike="noStrike">
                          <a:solidFill>
                            <a:srgbClr val="222A35"/>
                          </a:solidFill>
                          <a:latin typeface="Arial"/>
                          <a:ea typeface="Arial"/>
                          <a:cs typeface="Arial"/>
                          <a:sym typeface="Arial"/>
                        </a:rPr>
                        <a:t>1. Ambon City</a:t>
                      </a:r>
                      <a:br>
                        <a:rPr b="1" lang="en-US" sz="1000" u="none" cap="none" strike="noStrike">
                          <a:solidFill>
                            <a:srgbClr val="222A35"/>
                          </a:solidFill>
                          <a:latin typeface="Arial"/>
                          <a:ea typeface="Arial"/>
                          <a:cs typeface="Arial"/>
                          <a:sym typeface="Arial"/>
                        </a:rPr>
                      </a:br>
                      <a:br>
                        <a:rPr b="1" lang="en-US" sz="1000" u="none" cap="none" strike="noStrike">
                          <a:solidFill>
                            <a:srgbClr val="222A35"/>
                          </a:solidFill>
                          <a:latin typeface="Arial"/>
                          <a:ea typeface="Arial"/>
                          <a:cs typeface="Arial"/>
                          <a:sym typeface="Arial"/>
                        </a:rPr>
                      </a:br>
                      <a:r>
                        <a:rPr b="1" lang="en-US" sz="1000" u="none" cap="none" strike="noStrike">
                          <a:solidFill>
                            <a:srgbClr val="222A35"/>
                          </a:solidFill>
                          <a:latin typeface="Arial"/>
                          <a:ea typeface="Arial"/>
                          <a:cs typeface="Arial"/>
                          <a:sym typeface="Arial"/>
                        </a:rPr>
                        <a:t>2. Buleleng Regency</a:t>
                      </a:r>
                      <a:br>
                        <a:rPr b="1" lang="en-US" sz="1000" u="none" cap="none" strike="noStrike">
                          <a:solidFill>
                            <a:srgbClr val="222A35"/>
                          </a:solidFill>
                          <a:latin typeface="Arial"/>
                          <a:ea typeface="Arial"/>
                          <a:cs typeface="Arial"/>
                          <a:sym typeface="Arial"/>
                        </a:rPr>
                      </a:br>
                      <a:br>
                        <a:rPr b="1" lang="en-US" sz="1000" u="none" cap="none" strike="noStrike">
                          <a:solidFill>
                            <a:srgbClr val="222A35"/>
                          </a:solidFill>
                          <a:latin typeface="Arial"/>
                          <a:ea typeface="Arial"/>
                          <a:cs typeface="Arial"/>
                          <a:sym typeface="Arial"/>
                        </a:rPr>
                      </a:br>
                      <a:r>
                        <a:rPr b="1" lang="en-US" sz="1000" u="none" cap="none" strike="noStrike">
                          <a:solidFill>
                            <a:srgbClr val="222A35"/>
                          </a:solidFill>
                          <a:latin typeface="Arial"/>
                          <a:ea typeface="Arial"/>
                          <a:cs typeface="Arial"/>
                          <a:sym typeface="Arial"/>
                        </a:rPr>
                        <a:t>3. Wakatobi Regency</a:t>
                      </a:r>
                      <a:br>
                        <a:rPr b="1" lang="en-US" sz="1000" u="none" cap="none" strike="noStrike">
                          <a:solidFill>
                            <a:srgbClr val="222A35"/>
                          </a:solidFill>
                          <a:latin typeface="Arial"/>
                          <a:ea typeface="Arial"/>
                          <a:cs typeface="Arial"/>
                          <a:sym typeface="Arial"/>
                        </a:rPr>
                      </a:br>
                      <a:br>
                        <a:rPr b="1" lang="en-US" sz="1000" u="none" cap="none" strike="noStrike">
                          <a:solidFill>
                            <a:srgbClr val="222A35"/>
                          </a:solidFill>
                          <a:latin typeface="Arial"/>
                          <a:ea typeface="Arial"/>
                          <a:cs typeface="Arial"/>
                          <a:sym typeface="Arial"/>
                        </a:rPr>
                      </a:br>
                      <a:r>
                        <a:rPr b="1" lang="en-US" sz="1000" u="none" cap="none" strike="noStrike">
                          <a:solidFill>
                            <a:srgbClr val="222A35"/>
                          </a:solidFill>
                          <a:latin typeface="Arial"/>
                          <a:ea typeface="Arial"/>
                          <a:cs typeface="Arial"/>
                          <a:sym typeface="Arial"/>
                        </a:rPr>
                        <a:t>4. Southeast Sulawesi </a:t>
                      </a:r>
                      <a:br>
                        <a:rPr b="1" lang="en-US" sz="1000" u="none" cap="none" strike="noStrike">
                          <a:solidFill>
                            <a:srgbClr val="222A35"/>
                          </a:solidFill>
                          <a:latin typeface="Arial"/>
                          <a:ea typeface="Arial"/>
                          <a:cs typeface="Arial"/>
                          <a:sym typeface="Arial"/>
                        </a:rPr>
                      </a:br>
                      <a:r>
                        <a:rPr b="1" lang="en-US" sz="1000" u="none" cap="none" strike="noStrike">
                          <a:solidFill>
                            <a:srgbClr val="222A35"/>
                          </a:solidFill>
                          <a:latin typeface="Arial"/>
                          <a:ea typeface="Arial"/>
                          <a:cs typeface="Arial"/>
                          <a:sym typeface="Arial"/>
                        </a:rPr>
                        <a:t>Province</a:t>
                      </a:r>
                      <a:br>
                        <a:rPr b="1" lang="en-US" sz="1000" u="none" cap="none" strike="noStrike">
                          <a:solidFill>
                            <a:srgbClr val="222A35"/>
                          </a:solidFill>
                          <a:latin typeface="Arial"/>
                          <a:ea typeface="Arial"/>
                          <a:cs typeface="Arial"/>
                          <a:sym typeface="Arial"/>
                        </a:rPr>
                      </a:br>
                      <a:br>
                        <a:rPr b="1" lang="en-US" sz="1000" u="none" cap="none" strike="noStrike">
                          <a:solidFill>
                            <a:srgbClr val="222A35"/>
                          </a:solidFill>
                          <a:latin typeface="Arial"/>
                          <a:ea typeface="Arial"/>
                          <a:cs typeface="Arial"/>
                          <a:sym typeface="Arial"/>
                        </a:rPr>
                      </a:br>
                      <a:r>
                        <a:rPr b="1" lang="en-US" sz="1000" u="none" cap="none" strike="noStrike">
                          <a:solidFill>
                            <a:srgbClr val="222A35"/>
                          </a:solidFill>
                          <a:latin typeface="Arial"/>
                          <a:ea typeface="Arial"/>
                          <a:cs typeface="Arial"/>
                          <a:sym typeface="Arial"/>
                        </a:rPr>
                        <a:t>5. Gianyar Province</a:t>
                      </a:r>
                      <a:br>
                        <a:rPr b="1" lang="en-US" sz="1000" u="none" cap="none" strike="noStrike">
                          <a:solidFill>
                            <a:srgbClr val="222A35"/>
                          </a:solidFill>
                          <a:latin typeface="Arial"/>
                          <a:ea typeface="Arial"/>
                          <a:cs typeface="Arial"/>
                          <a:sym typeface="Arial"/>
                        </a:rPr>
                      </a:br>
                      <a:br>
                        <a:rPr b="1" lang="en-US" sz="1000" u="none" cap="none" strike="noStrike">
                          <a:solidFill>
                            <a:srgbClr val="222A35"/>
                          </a:solidFill>
                          <a:latin typeface="Arial"/>
                          <a:ea typeface="Arial"/>
                          <a:cs typeface="Arial"/>
                          <a:sym typeface="Arial"/>
                        </a:rPr>
                      </a:br>
                      <a:r>
                        <a:rPr b="1" lang="en-US" sz="1000" u="none" cap="none" strike="noStrike">
                          <a:solidFill>
                            <a:srgbClr val="222A35"/>
                          </a:solidFill>
                          <a:latin typeface="Arial"/>
                          <a:ea typeface="Arial"/>
                          <a:cs typeface="Arial"/>
                          <a:sym typeface="Arial"/>
                        </a:rPr>
                        <a:t>6. Fakfak Regency</a:t>
                      </a:r>
                      <a:endParaRPr sz="1000" u="none" cap="none" strike="noStrike">
                        <a:solidFill>
                          <a:srgbClr val="212120"/>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EEAF6"/>
                    </a:solidFill>
                  </a:tcPr>
                </a:tc>
                <a:tc>
                  <a:txBody>
                    <a:bodyPr/>
                    <a:lstStyle/>
                    <a:p>
                      <a:pPr indent="0" lvl="0" marL="0" marR="107315" rtl="0" algn="l">
                        <a:spcBef>
                          <a:spcPts val="0"/>
                        </a:spcBef>
                        <a:spcAft>
                          <a:spcPts val="0"/>
                        </a:spcAft>
                        <a:buNone/>
                      </a:pPr>
                      <a:r>
                        <a:rPr b="1" lang="en-US" sz="1000" u="none" cap="none" strike="noStrike">
                          <a:solidFill>
                            <a:srgbClr val="222A35"/>
                          </a:solidFill>
                          <a:latin typeface="Arial"/>
                          <a:ea typeface="Arial"/>
                          <a:cs typeface="Arial"/>
                          <a:sym typeface="Arial"/>
                        </a:rPr>
                        <a:t>1. Sabah</a:t>
                      </a:r>
                      <a:endParaRPr sz="1000" u="none" cap="none" strike="noStrike">
                        <a:solidFill>
                          <a:srgbClr val="212120"/>
                        </a:solidFill>
                        <a:latin typeface="Times New Roman"/>
                        <a:ea typeface="Times New Roman"/>
                        <a:cs typeface="Times New Roman"/>
                        <a:sym typeface="Times New Roman"/>
                      </a:endParaRPr>
                    </a:p>
                    <a:p>
                      <a:pPr indent="0" lvl="0" marL="0" marR="107315" rtl="0" algn="l">
                        <a:spcBef>
                          <a:spcPts val="0"/>
                        </a:spcBef>
                        <a:spcAft>
                          <a:spcPts val="0"/>
                        </a:spcAft>
                        <a:buNone/>
                      </a:pPr>
                      <a:r>
                        <a:rPr b="1" lang="en-US" sz="1000" u="none" cap="none" strike="noStrike">
                          <a:solidFill>
                            <a:srgbClr val="222A35"/>
                          </a:solidFill>
                          <a:latin typeface="Arial"/>
                          <a:ea typeface="Arial"/>
                          <a:cs typeface="Arial"/>
                          <a:sym typeface="Arial"/>
                        </a:rPr>
                        <a:t> </a:t>
                      </a:r>
                      <a:endParaRPr sz="1000" u="none" cap="none" strike="noStrike">
                        <a:solidFill>
                          <a:srgbClr val="212120"/>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EEAF6"/>
                    </a:solidFill>
                  </a:tcPr>
                </a:tc>
                <a:tc>
                  <a:txBody>
                    <a:bodyPr/>
                    <a:lstStyle/>
                    <a:p>
                      <a:pPr indent="0" lvl="0" marL="0" marR="107315" rtl="0" algn="l">
                        <a:spcBef>
                          <a:spcPts val="0"/>
                        </a:spcBef>
                        <a:spcAft>
                          <a:spcPts val="0"/>
                        </a:spcAft>
                        <a:buNone/>
                      </a:pPr>
                      <a:r>
                        <a:rPr b="1" lang="en-US" sz="1000" u="none" cap="none" strike="noStrike">
                          <a:solidFill>
                            <a:srgbClr val="222A35"/>
                          </a:solidFill>
                          <a:latin typeface="Arial"/>
                          <a:ea typeface="Arial"/>
                          <a:cs typeface="Arial"/>
                          <a:sym typeface="Arial"/>
                        </a:rPr>
                        <a:t>1. Manus Province</a:t>
                      </a:r>
                      <a:br>
                        <a:rPr b="1" lang="en-US" sz="1000" u="none" cap="none" strike="noStrike">
                          <a:solidFill>
                            <a:srgbClr val="222A35"/>
                          </a:solidFill>
                          <a:latin typeface="Arial"/>
                          <a:ea typeface="Arial"/>
                          <a:cs typeface="Arial"/>
                          <a:sym typeface="Arial"/>
                        </a:rPr>
                      </a:br>
                      <a:br>
                        <a:rPr b="1" lang="en-US" sz="1000" u="none" cap="none" strike="noStrike">
                          <a:solidFill>
                            <a:srgbClr val="222A35"/>
                          </a:solidFill>
                          <a:latin typeface="Arial"/>
                          <a:ea typeface="Arial"/>
                          <a:cs typeface="Arial"/>
                          <a:sym typeface="Arial"/>
                        </a:rPr>
                      </a:br>
                      <a:r>
                        <a:rPr b="1" lang="en-US" sz="1000" u="none" cap="none" strike="noStrike">
                          <a:solidFill>
                            <a:srgbClr val="222A35"/>
                          </a:solidFill>
                          <a:latin typeface="Arial"/>
                          <a:ea typeface="Arial"/>
                          <a:cs typeface="Arial"/>
                          <a:sym typeface="Arial"/>
                        </a:rPr>
                        <a:t>2. Balopa LLG</a:t>
                      </a:r>
                      <a:br>
                        <a:rPr b="1" lang="en-US" sz="1000" u="none" cap="none" strike="noStrike">
                          <a:solidFill>
                            <a:srgbClr val="222A35"/>
                          </a:solidFill>
                          <a:latin typeface="Arial"/>
                          <a:ea typeface="Arial"/>
                          <a:cs typeface="Arial"/>
                          <a:sym typeface="Arial"/>
                        </a:rPr>
                      </a:br>
                      <a:br>
                        <a:rPr b="1" lang="en-US" sz="1000" u="none" cap="none" strike="noStrike">
                          <a:solidFill>
                            <a:srgbClr val="222A35"/>
                          </a:solidFill>
                          <a:latin typeface="Arial"/>
                          <a:ea typeface="Arial"/>
                          <a:cs typeface="Arial"/>
                          <a:sym typeface="Arial"/>
                        </a:rPr>
                      </a:br>
                      <a:r>
                        <a:rPr b="1" lang="en-US" sz="1000" u="none" cap="none" strike="noStrike">
                          <a:solidFill>
                            <a:srgbClr val="222A35"/>
                          </a:solidFill>
                          <a:latin typeface="Arial"/>
                          <a:ea typeface="Arial"/>
                          <a:cs typeface="Arial"/>
                          <a:sym typeface="Arial"/>
                        </a:rPr>
                        <a:t>3. Nali Sopat Penabu LLG</a:t>
                      </a:r>
                      <a:br>
                        <a:rPr b="1" lang="en-US" sz="1000" u="none" cap="none" strike="noStrike">
                          <a:solidFill>
                            <a:srgbClr val="222A35"/>
                          </a:solidFill>
                          <a:latin typeface="Arial"/>
                          <a:ea typeface="Arial"/>
                          <a:cs typeface="Arial"/>
                          <a:sym typeface="Arial"/>
                        </a:rPr>
                      </a:br>
                      <a:br>
                        <a:rPr b="1" lang="en-US" sz="1000" u="none" cap="none" strike="noStrike">
                          <a:solidFill>
                            <a:srgbClr val="222A35"/>
                          </a:solidFill>
                          <a:latin typeface="Arial"/>
                          <a:ea typeface="Arial"/>
                          <a:cs typeface="Arial"/>
                          <a:sym typeface="Arial"/>
                        </a:rPr>
                      </a:br>
                      <a:r>
                        <a:rPr b="1" lang="en-US" sz="1000" u="none" cap="none" strike="noStrike">
                          <a:solidFill>
                            <a:srgbClr val="222A35"/>
                          </a:solidFill>
                          <a:latin typeface="Arial"/>
                          <a:ea typeface="Arial"/>
                          <a:cs typeface="Arial"/>
                          <a:sym typeface="Arial"/>
                        </a:rPr>
                        <a:t>4. Bialla LLG</a:t>
                      </a:r>
                      <a:br>
                        <a:rPr b="1" lang="en-US" sz="1000" u="none" cap="none" strike="noStrike">
                          <a:solidFill>
                            <a:srgbClr val="222A35"/>
                          </a:solidFill>
                          <a:latin typeface="Arial"/>
                          <a:ea typeface="Arial"/>
                          <a:cs typeface="Arial"/>
                          <a:sym typeface="Arial"/>
                        </a:rPr>
                      </a:br>
                      <a:br>
                        <a:rPr b="1" lang="en-US" sz="1000" u="none" cap="none" strike="noStrike">
                          <a:solidFill>
                            <a:srgbClr val="222A35"/>
                          </a:solidFill>
                          <a:latin typeface="Arial"/>
                          <a:ea typeface="Arial"/>
                          <a:cs typeface="Arial"/>
                          <a:sym typeface="Arial"/>
                        </a:rPr>
                      </a:br>
                      <a:r>
                        <a:rPr b="1" lang="en-US" sz="1000" u="none" cap="none" strike="noStrike">
                          <a:solidFill>
                            <a:srgbClr val="222A35"/>
                          </a:solidFill>
                          <a:latin typeface="Arial"/>
                          <a:ea typeface="Arial"/>
                          <a:cs typeface="Arial"/>
                          <a:sym typeface="Arial"/>
                        </a:rPr>
                        <a:t>5. Alotau Urban Local Level Government</a:t>
                      </a:r>
                      <a:br>
                        <a:rPr b="1" lang="en-US" sz="1000" u="none" cap="none" strike="noStrike">
                          <a:solidFill>
                            <a:srgbClr val="222A35"/>
                          </a:solidFill>
                          <a:latin typeface="Arial"/>
                          <a:ea typeface="Arial"/>
                          <a:cs typeface="Arial"/>
                          <a:sym typeface="Arial"/>
                        </a:rPr>
                      </a:br>
                      <a:br>
                        <a:rPr b="1" lang="en-US" sz="1000" u="none" cap="none" strike="noStrike">
                          <a:solidFill>
                            <a:srgbClr val="222A35"/>
                          </a:solidFill>
                          <a:latin typeface="Arial"/>
                          <a:ea typeface="Arial"/>
                          <a:cs typeface="Arial"/>
                          <a:sym typeface="Arial"/>
                        </a:rPr>
                      </a:br>
                      <a:r>
                        <a:rPr b="1" lang="en-US" sz="1000" u="none" cap="none" strike="noStrike">
                          <a:solidFill>
                            <a:srgbClr val="222A35"/>
                          </a:solidFill>
                          <a:latin typeface="Arial"/>
                          <a:ea typeface="Arial"/>
                          <a:cs typeface="Arial"/>
                          <a:sym typeface="Arial"/>
                        </a:rPr>
                        <a:t>6. Milne Bay Province</a:t>
                      </a:r>
                      <a:endParaRPr sz="1000" u="none" cap="none" strike="noStrike">
                        <a:solidFill>
                          <a:srgbClr val="212120"/>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EEAF6"/>
                    </a:solidFill>
                  </a:tcPr>
                </a:tc>
                <a:tc>
                  <a:txBody>
                    <a:bodyPr/>
                    <a:lstStyle/>
                    <a:p>
                      <a:pPr indent="0" lvl="0" marL="0" marR="107315" rtl="0" algn="l">
                        <a:spcBef>
                          <a:spcPts val="0"/>
                        </a:spcBef>
                        <a:spcAft>
                          <a:spcPts val="0"/>
                        </a:spcAft>
                        <a:buNone/>
                      </a:pPr>
                      <a:r>
                        <a:rPr b="1" lang="en-US" sz="1000" u="none" cap="none" strike="noStrike">
                          <a:solidFill>
                            <a:srgbClr val="222A35"/>
                          </a:solidFill>
                          <a:latin typeface="Arial"/>
                          <a:ea typeface="Arial"/>
                          <a:cs typeface="Arial"/>
                          <a:sym typeface="Arial"/>
                        </a:rPr>
                        <a:t>1. Calbiga Municipality</a:t>
                      </a:r>
                      <a:br>
                        <a:rPr b="1" lang="en-US" sz="1000" u="none" cap="none" strike="noStrike">
                          <a:solidFill>
                            <a:srgbClr val="222A35"/>
                          </a:solidFill>
                          <a:latin typeface="Arial"/>
                          <a:ea typeface="Arial"/>
                          <a:cs typeface="Arial"/>
                          <a:sym typeface="Arial"/>
                        </a:rPr>
                      </a:br>
                      <a:br>
                        <a:rPr b="1" lang="en-US" sz="1000" u="none" cap="none" strike="noStrike">
                          <a:solidFill>
                            <a:srgbClr val="222A35"/>
                          </a:solidFill>
                          <a:latin typeface="Arial"/>
                          <a:ea typeface="Arial"/>
                          <a:cs typeface="Arial"/>
                          <a:sym typeface="Arial"/>
                        </a:rPr>
                      </a:br>
                      <a:r>
                        <a:rPr b="1" lang="en-US" sz="1000" u="none" cap="none" strike="noStrike">
                          <a:solidFill>
                            <a:srgbClr val="222A35"/>
                          </a:solidFill>
                          <a:latin typeface="Arial"/>
                          <a:ea typeface="Arial"/>
                          <a:cs typeface="Arial"/>
                          <a:sym typeface="Arial"/>
                        </a:rPr>
                        <a:t>2. Cortes Municipality</a:t>
                      </a:r>
                      <a:br>
                        <a:rPr b="1" lang="en-US" sz="1000" u="none" cap="none" strike="noStrike">
                          <a:solidFill>
                            <a:srgbClr val="222A35"/>
                          </a:solidFill>
                          <a:latin typeface="Arial"/>
                          <a:ea typeface="Arial"/>
                          <a:cs typeface="Arial"/>
                          <a:sym typeface="Arial"/>
                        </a:rPr>
                      </a:br>
                      <a:br>
                        <a:rPr b="1" lang="en-US" sz="1000" u="none" cap="none" strike="noStrike">
                          <a:solidFill>
                            <a:srgbClr val="222A35"/>
                          </a:solidFill>
                          <a:latin typeface="Arial"/>
                          <a:ea typeface="Arial"/>
                          <a:cs typeface="Arial"/>
                          <a:sym typeface="Arial"/>
                        </a:rPr>
                      </a:br>
                      <a:r>
                        <a:rPr b="1" lang="en-US" sz="1000" u="none" cap="none" strike="noStrike">
                          <a:solidFill>
                            <a:srgbClr val="222A35"/>
                          </a:solidFill>
                          <a:latin typeface="Arial"/>
                          <a:ea typeface="Arial"/>
                          <a:cs typeface="Arial"/>
                          <a:sym typeface="Arial"/>
                        </a:rPr>
                        <a:t>3. Lubang Municipality</a:t>
                      </a:r>
                      <a:br>
                        <a:rPr b="1" lang="en-US" sz="1000" u="none" cap="none" strike="noStrike">
                          <a:solidFill>
                            <a:srgbClr val="222A35"/>
                          </a:solidFill>
                          <a:latin typeface="Arial"/>
                          <a:ea typeface="Arial"/>
                          <a:cs typeface="Arial"/>
                          <a:sym typeface="Arial"/>
                        </a:rPr>
                      </a:br>
                      <a:br>
                        <a:rPr b="1" lang="en-US" sz="1000" u="none" cap="none" strike="noStrike">
                          <a:solidFill>
                            <a:srgbClr val="222A35"/>
                          </a:solidFill>
                          <a:latin typeface="Arial"/>
                          <a:ea typeface="Arial"/>
                          <a:cs typeface="Arial"/>
                          <a:sym typeface="Arial"/>
                        </a:rPr>
                      </a:br>
                      <a:r>
                        <a:rPr b="1" lang="en-US" sz="1000" u="none" cap="none" strike="noStrike">
                          <a:solidFill>
                            <a:srgbClr val="222A35"/>
                          </a:solidFill>
                          <a:latin typeface="Arial"/>
                          <a:ea typeface="Arial"/>
                          <a:cs typeface="Arial"/>
                          <a:sym typeface="Arial"/>
                        </a:rPr>
                        <a:t>4. Ubay Municipality</a:t>
                      </a:r>
                      <a:br>
                        <a:rPr b="1" lang="en-US" sz="1000" u="none" cap="none" strike="noStrike">
                          <a:solidFill>
                            <a:srgbClr val="222A35"/>
                          </a:solidFill>
                          <a:latin typeface="Arial"/>
                          <a:ea typeface="Arial"/>
                          <a:cs typeface="Arial"/>
                          <a:sym typeface="Arial"/>
                        </a:rPr>
                      </a:br>
                      <a:br>
                        <a:rPr b="1" lang="en-US" sz="1000" u="none" cap="none" strike="noStrike">
                          <a:solidFill>
                            <a:srgbClr val="222A35"/>
                          </a:solidFill>
                          <a:latin typeface="Arial"/>
                          <a:ea typeface="Arial"/>
                          <a:cs typeface="Arial"/>
                          <a:sym typeface="Arial"/>
                        </a:rPr>
                      </a:br>
                      <a:r>
                        <a:rPr b="1" lang="en-US" sz="1000" u="none" cap="none" strike="noStrike">
                          <a:solidFill>
                            <a:srgbClr val="222A35"/>
                          </a:solidFill>
                          <a:latin typeface="Arial"/>
                          <a:ea typeface="Arial"/>
                          <a:cs typeface="Arial"/>
                          <a:sym typeface="Arial"/>
                        </a:rPr>
                        <a:t>5. Municipality of Mabini, Batangas</a:t>
                      </a:r>
                      <a:endParaRPr sz="1000" u="none" cap="none" strike="noStrike">
                        <a:solidFill>
                          <a:srgbClr val="212120"/>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EEAF6"/>
                    </a:solidFill>
                  </a:tcPr>
                </a:tc>
                <a:tc>
                  <a:txBody>
                    <a:bodyPr/>
                    <a:lstStyle/>
                    <a:p>
                      <a:pPr indent="0" lvl="0" marL="0" marR="107315" rtl="0" algn="l">
                        <a:spcBef>
                          <a:spcPts val="0"/>
                        </a:spcBef>
                        <a:spcAft>
                          <a:spcPts val="0"/>
                        </a:spcAft>
                        <a:buNone/>
                      </a:pPr>
                      <a:r>
                        <a:rPr b="1" lang="en-US" sz="1000" u="none" cap="none" strike="noStrike">
                          <a:solidFill>
                            <a:srgbClr val="222A35"/>
                          </a:solidFill>
                          <a:latin typeface="Arial"/>
                          <a:ea typeface="Arial"/>
                          <a:cs typeface="Arial"/>
                          <a:sym typeface="Arial"/>
                        </a:rPr>
                        <a:t>1. Central Islands Province</a:t>
                      </a:r>
                      <a:br>
                        <a:rPr b="1" lang="en-US" sz="1000" u="none" cap="none" strike="noStrike">
                          <a:solidFill>
                            <a:srgbClr val="222A35"/>
                          </a:solidFill>
                          <a:latin typeface="Arial"/>
                          <a:ea typeface="Arial"/>
                          <a:cs typeface="Arial"/>
                          <a:sym typeface="Arial"/>
                        </a:rPr>
                      </a:br>
                      <a:br>
                        <a:rPr b="1" lang="en-US" sz="1000" u="none" cap="none" strike="noStrike">
                          <a:solidFill>
                            <a:srgbClr val="222A35"/>
                          </a:solidFill>
                          <a:latin typeface="Arial"/>
                          <a:ea typeface="Arial"/>
                          <a:cs typeface="Arial"/>
                          <a:sym typeface="Arial"/>
                        </a:rPr>
                      </a:br>
                      <a:r>
                        <a:rPr b="1" lang="en-US" sz="1000" u="none" cap="none" strike="noStrike">
                          <a:solidFill>
                            <a:srgbClr val="222A35"/>
                          </a:solidFill>
                          <a:latin typeface="Arial"/>
                          <a:ea typeface="Arial"/>
                          <a:cs typeface="Arial"/>
                          <a:sym typeface="Arial"/>
                        </a:rPr>
                        <a:t>2. Western Province</a:t>
                      </a:r>
                      <a:br>
                        <a:rPr b="1" lang="en-US" sz="1000" u="none" cap="none" strike="noStrike">
                          <a:solidFill>
                            <a:srgbClr val="222A35"/>
                          </a:solidFill>
                          <a:latin typeface="Arial"/>
                          <a:ea typeface="Arial"/>
                          <a:cs typeface="Arial"/>
                          <a:sym typeface="Arial"/>
                        </a:rPr>
                      </a:br>
                      <a:br>
                        <a:rPr b="1" lang="en-US" sz="1000" u="none" cap="none" strike="noStrike">
                          <a:solidFill>
                            <a:srgbClr val="222A35"/>
                          </a:solidFill>
                          <a:latin typeface="Arial"/>
                          <a:ea typeface="Arial"/>
                          <a:cs typeface="Arial"/>
                          <a:sym typeface="Arial"/>
                        </a:rPr>
                      </a:br>
                      <a:r>
                        <a:rPr b="1" lang="en-US" sz="1000" u="none" cap="none" strike="noStrike">
                          <a:solidFill>
                            <a:srgbClr val="222A35"/>
                          </a:solidFill>
                          <a:latin typeface="Arial"/>
                          <a:ea typeface="Arial"/>
                          <a:cs typeface="Arial"/>
                          <a:sym typeface="Arial"/>
                        </a:rPr>
                        <a:t>3. Choiseul Province</a:t>
                      </a:r>
                      <a:br>
                        <a:rPr b="1" lang="en-US" sz="1000" u="none" cap="none" strike="noStrike">
                          <a:solidFill>
                            <a:srgbClr val="222A35"/>
                          </a:solidFill>
                          <a:latin typeface="Arial"/>
                          <a:ea typeface="Arial"/>
                          <a:cs typeface="Arial"/>
                          <a:sym typeface="Arial"/>
                        </a:rPr>
                      </a:br>
                      <a:br>
                        <a:rPr b="1" lang="en-US" sz="1000" u="none" cap="none" strike="noStrike">
                          <a:solidFill>
                            <a:srgbClr val="222A35"/>
                          </a:solidFill>
                          <a:latin typeface="Arial"/>
                          <a:ea typeface="Arial"/>
                          <a:cs typeface="Arial"/>
                          <a:sym typeface="Arial"/>
                        </a:rPr>
                      </a:br>
                      <a:r>
                        <a:rPr b="1" lang="en-US" sz="1000" u="none" cap="none" strike="noStrike">
                          <a:solidFill>
                            <a:srgbClr val="222A35"/>
                          </a:solidFill>
                          <a:latin typeface="Arial"/>
                          <a:ea typeface="Arial"/>
                          <a:cs typeface="Arial"/>
                          <a:sym typeface="Arial"/>
                        </a:rPr>
                        <a:t>4. Isabel Province</a:t>
                      </a:r>
                      <a:endParaRPr sz="1000" u="none" cap="none" strike="noStrike">
                        <a:solidFill>
                          <a:srgbClr val="212120"/>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EEAF6"/>
                    </a:solidFill>
                  </a:tcPr>
                </a:tc>
                <a:tc>
                  <a:txBody>
                    <a:bodyPr/>
                    <a:lstStyle/>
                    <a:p>
                      <a:pPr indent="0" lvl="0" marL="0" marR="107315" rtl="0" algn="l">
                        <a:spcBef>
                          <a:spcPts val="0"/>
                        </a:spcBef>
                        <a:spcAft>
                          <a:spcPts val="0"/>
                        </a:spcAft>
                        <a:buNone/>
                      </a:pPr>
                      <a:r>
                        <a:rPr b="1" lang="en-US" sz="1000" u="none" cap="none" strike="noStrike">
                          <a:solidFill>
                            <a:srgbClr val="222A35"/>
                          </a:solidFill>
                          <a:latin typeface="Arial"/>
                          <a:ea typeface="Arial"/>
                          <a:cs typeface="Arial"/>
                          <a:sym typeface="Arial"/>
                        </a:rPr>
                        <a:t>1. Atauro Sub-district</a:t>
                      </a:r>
                      <a:br>
                        <a:rPr b="1" lang="en-US" sz="1000" u="none" cap="none" strike="noStrike">
                          <a:solidFill>
                            <a:srgbClr val="222A35"/>
                          </a:solidFill>
                          <a:latin typeface="Arial"/>
                          <a:ea typeface="Arial"/>
                          <a:cs typeface="Arial"/>
                          <a:sym typeface="Arial"/>
                        </a:rPr>
                      </a:br>
                      <a:br>
                        <a:rPr b="1" lang="en-US" sz="1000" u="none" cap="none" strike="noStrike">
                          <a:solidFill>
                            <a:srgbClr val="222A35"/>
                          </a:solidFill>
                          <a:latin typeface="Arial"/>
                          <a:ea typeface="Arial"/>
                          <a:cs typeface="Arial"/>
                          <a:sym typeface="Arial"/>
                        </a:rPr>
                      </a:br>
                      <a:r>
                        <a:rPr b="1" lang="en-US" sz="1000" u="none" cap="none" strike="noStrike">
                          <a:solidFill>
                            <a:srgbClr val="222A35"/>
                          </a:solidFill>
                          <a:latin typeface="Arial"/>
                          <a:ea typeface="Arial"/>
                          <a:cs typeface="Arial"/>
                          <a:sym typeface="Arial"/>
                        </a:rPr>
                        <a:t>2. Bobonaro District</a:t>
                      </a:r>
                      <a:br>
                        <a:rPr b="1" lang="en-US" sz="1000" u="none" cap="none" strike="noStrike">
                          <a:solidFill>
                            <a:srgbClr val="222A35"/>
                          </a:solidFill>
                          <a:latin typeface="Arial"/>
                          <a:ea typeface="Arial"/>
                          <a:cs typeface="Arial"/>
                          <a:sym typeface="Arial"/>
                        </a:rPr>
                      </a:br>
                      <a:br>
                        <a:rPr b="1" lang="en-US" sz="1000" u="none" cap="none" strike="noStrike">
                          <a:solidFill>
                            <a:srgbClr val="222A35"/>
                          </a:solidFill>
                          <a:latin typeface="Arial"/>
                          <a:ea typeface="Arial"/>
                          <a:cs typeface="Arial"/>
                          <a:sym typeface="Arial"/>
                        </a:rPr>
                      </a:br>
                      <a:r>
                        <a:rPr b="1" lang="en-US" sz="1000" u="none" cap="none" strike="noStrike">
                          <a:solidFill>
                            <a:srgbClr val="222A35"/>
                          </a:solidFill>
                          <a:latin typeface="Arial"/>
                          <a:ea typeface="Arial"/>
                          <a:cs typeface="Arial"/>
                          <a:sym typeface="Arial"/>
                        </a:rPr>
                        <a:t>3. Lautem District</a:t>
                      </a:r>
                      <a:endParaRPr sz="1000" u="none" cap="none" strike="noStrike">
                        <a:solidFill>
                          <a:srgbClr val="212120"/>
                        </a:solidFill>
                        <a:latin typeface="Times New Roman"/>
                        <a:ea typeface="Times New Roman"/>
                        <a:cs typeface="Times New Roman"/>
                        <a:sym typeface="Times New Roman"/>
                      </a:endParaRPr>
                    </a:p>
                    <a:p>
                      <a:pPr indent="0" lvl="0" marL="0" marR="107315" rtl="0" algn="l">
                        <a:spcBef>
                          <a:spcPts val="0"/>
                        </a:spcBef>
                        <a:spcAft>
                          <a:spcPts val="0"/>
                        </a:spcAft>
                        <a:buNone/>
                      </a:pPr>
                      <a:r>
                        <a:rPr b="1" lang="en-US" sz="1000" u="none" cap="none" strike="noStrike">
                          <a:solidFill>
                            <a:srgbClr val="222A35"/>
                          </a:solidFill>
                          <a:latin typeface="Arial"/>
                          <a:ea typeface="Arial"/>
                          <a:cs typeface="Arial"/>
                          <a:sym typeface="Arial"/>
                        </a:rPr>
                        <a:t> </a:t>
                      </a:r>
                      <a:endParaRPr sz="1000" u="none" cap="none" strike="noStrike">
                        <a:solidFill>
                          <a:srgbClr val="212120"/>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EEAF6"/>
                    </a:solidFill>
                  </a:tcPr>
                </a:tc>
              </a:tr>
            </a:tbl>
          </a:graphicData>
        </a:graphic>
      </p:graphicFrame>
      <p:sp>
        <p:nvSpPr>
          <p:cNvPr id="141" name="Google Shape;141;p17"/>
          <p:cNvSpPr txBox="1"/>
          <p:nvPr/>
        </p:nvSpPr>
        <p:spPr>
          <a:xfrm>
            <a:off x="629318" y="665991"/>
            <a:ext cx="3152636"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100">
                <a:solidFill>
                  <a:schemeClr val="dk1"/>
                </a:solidFill>
                <a:latin typeface="Lucida Sans"/>
                <a:ea typeface="Lucida Sans"/>
                <a:cs typeface="Lucida Sans"/>
                <a:sym typeface="Lucida Sans"/>
              </a:rPr>
              <a:t>EXISTING MEMBERS OF MARITIME LGN :</a:t>
            </a:r>
            <a:endParaRPr/>
          </a:p>
        </p:txBody>
      </p:sp>
      <p:pic>
        <p:nvPicPr>
          <p:cNvPr id="142" name="Google Shape;142;p17"/>
          <p:cNvPicPr preferRelativeResize="0"/>
          <p:nvPr/>
        </p:nvPicPr>
        <p:blipFill rotWithShape="1">
          <a:blip r:embed="rId3">
            <a:alphaModFix/>
          </a:blip>
          <a:srcRect b="0" l="0" r="0" t="0"/>
          <a:stretch/>
        </p:blipFill>
        <p:spPr>
          <a:xfrm>
            <a:off x="706923" y="3247074"/>
            <a:ext cx="2346179" cy="2346179"/>
          </a:xfrm>
          <a:prstGeom prst="rect">
            <a:avLst/>
          </a:prstGeom>
          <a:noFill/>
          <a:ln>
            <a:noFill/>
          </a:ln>
        </p:spPr>
      </p:pic>
      <p:pic>
        <p:nvPicPr>
          <p:cNvPr id="143" name="Google Shape;143;p17"/>
          <p:cNvPicPr preferRelativeResize="0"/>
          <p:nvPr/>
        </p:nvPicPr>
        <p:blipFill rotWithShape="1">
          <a:blip r:embed="rId4">
            <a:alphaModFix/>
          </a:blip>
          <a:srcRect b="0" l="0" r="0" t="0"/>
          <a:stretch/>
        </p:blipFill>
        <p:spPr>
          <a:xfrm>
            <a:off x="3499791" y="3288224"/>
            <a:ext cx="2539533" cy="2264251"/>
          </a:xfrm>
          <a:prstGeom prst="rect">
            <a:avLst/>
          </a:prstGeom>
          <a:noFill/>
          <a:ln>
            <a:noFill/>
          </a:ln>
        </p:spPr>
      </p:pic>
      <p:pic>
        <p:nvPicPr>
          <p:cNvPr id="144" name="Google Shape;144;p17"/>
          <p:cNvPicPr preferRelativeResize="0"/>
          <p:nvPr/>
        </p:nvPicPr>
        <p:blipFill rotWithShape="1">
          <a:blip r:embed="rId5">
            <a:alphaModFix/>
          </a:blip>
          <a:srcRect b="0" l="0" r="0" t="0"/>
          <a:stretch/>
        </p:blipFill>
        <p:spPr>
          <a:xfrm>
            <a:off x="6486013" y="3355276"/>
            <a:ext cx="5494682" cy="21297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8"/>
          <p:cNvSpPr/>
          <p:nvPr/>
        </p:nvSpPr>
        <p:spPr>
          <a:xfrm>
            <a:off x="577821" y="4363465"/>
            <a:ext cx="2404826" cy="3231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500">
                <a:solidFill>
                  <a:schemeClr val="dk1"/>
                </a:solidFill>
                <a:latin typeface="Lucida Sans"/>
                <a:ea typeface="Lucida Sans"/>
                <a:cs typeface="Lucida Sans"/>
                <a:sym typeface="Lucida Sans"/>
              </a:rPr>
              <a:t>2. CTI-CFF ALIGNMENT</a:t>
            </a:r>
            <a:endParaRPr b="1" sz="1500">
              <a:solidFill>
                <a:schemeClr val="dk1"/>
              </a:solidFill>
              <a:latin typeface="Lucida Sans"/>
              <a:ea typeface="Lucida Sans"/>
              <a:cs typeface="Lucida Sans"/>
              <a:sym typeface="Lucida Sans"/>
            </a:endParaRPr>
          </a:p>
        </p:txBody>
      </p:sp>
      <p:sp>
        <p:nvSpPr>
          <p:cNvPr id="150" name="Google Shape;150;p18"/>
          <p:cNvSpPr/>
          <p:nvPr/>
        </p:nvSpPr>
        <p:spPr>
          <a:xfrm>
            <a:off x="878006" y="4817380"/>
            <a:ext cx="9753600" cy="17081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500">
                <a:solidFill>
                  <a:srgbClr val="000000"/>
                </a:solidFill>
                <a:latin typeface="Lucida Sans"/>
                <a:ea typeface="Lucida Sans"/>
                <a:cs typeface="Lucida Sans"/>
                <a:sym typeface="Lucida Sans"/>
              </a:rPr>
              <a:t>(1) Regional Secretariat to provide support in strengthening the position of Maritime LGN in relevant events in CT6 countries </a:t>
            </a:r>
            <a:br>
              <a:rPr lang="en-US" sz="1500">
                <a:solidFill>
                  <a:srgbClr val="000000"/>
                </a:solidFill>
                <a:latin typeface="Lucida Sans"/>
                <a:ea typeface="Lucida Sans"/>
                <a:cs typeface="Lucida Sans"/>
                <a:sym typeface="Lucida Sans"/>
              </a:rPr>
            </a:br>
            <a:br>
              <a:rPr lang="en-US" sz="1500">
                <a:solidFill>
                  <a:srgbClr val="000000"/>
                </a:solidFill>
                <a:latin typeface="Lucida Sans"/>
                <a:ea typeface="Lucida Sans"/>
                <a:cs typeface="Lucida Sans"/>
                <a:sym typeface="Lucida Sans"/>
              </a:rPr>
            </a:br>
            <a:r>
              <a:rPr lang="en-US" sz="1500">
                <a:solidFill>
                  <a:srgbClr val="000000"/>
                </a:solidFill>
                <a:latin typeface="Lucida Sans"/>
                <a:ea typeface="Lucida Sans"/>
                <a:cs typeface="Lucida Sans"/>
                <a:sym typeface="Lucida Sans"/>
              </a:rPr>
              <a:t>(2) The NCCs to recommend local government champions for promotion of the Network in CT6 countries</a:t>
            </a:r>
            <a:br>
              <a:rPr lang="en-US" sz="1500">
                <a:solidFill>
                  <a:srgbClr val="000000"/>
                </a:solidFill>
                <a:latin typeface="Lucida Sans"/>
                <a:ea typeface="Lucida Sans"/>
                <a:cs typeface="Lucida Sans"/>
                <a:sym typeface="Lucida Sans"/>
              </a:rPr>
            </a:br>
            <a:br>
              <a:rPr lang="en-US" sz="1500">
                <a:solidFill>
                  <a:srgbClr val="000000"/>
                </a:solidFill>
                <a:latin typeface="Lucida Sans"/>
                <a:ea typeface="Lucida Sans"/>
                <a:cs typeface="Lucida Sans"/>
                <a:sym typeface="Lucida Sans"/>
              </a:rPr>
            </a:br>
            <a:r>
              <a:rPr lang="en-US" sz="1500">
                <a:solidFill>
                  <a:srgbClr val="000000"/>
                </a:solidFill>
                <a:latin typeface="Lucida Sans"/>
                <a:ea typeface="Lucida Sans"/>
                <a:cs typeface="Lucida Sans"/>
                <a:sym typeface="Lucida Sans"/>
              </a:rPr>
              <a:t>(3) </a:t>
            </a:r>
            <a:r>
              <a:rPr lang="en-US" sz="1500">
                <a:solidFill>
                  <a:schemeClr val="dk1"/>
                </a:solidFill>
                <a:latin typeface="Lucida Sans"/>
                <a:ea typeface="Lucida Sans"/>
                <a:cs typeface="Lucida Sans"/>
                <a:sym typeface="Lucida Sans"/>
              </a:rPr>
              <a:t>TWGs to involve LGN in program development and activities</a:t>
            </a:r>
            <a:endParaRPr sz="1500">
              <a:solidFill>
                <a:schemeClr val="dk1"/>
              </a:solidFill>
              <a:latin typeface="Lucida Sans"/>
              <a:ea typeface="Lucida Sans"/>
              <a:cs typeface="Lucida Sans"/>
              <a:sym typeface="Lucida Sans"/>
            </a:endParaRPr>
          </a:p>
        </p:txBody>
      </p:sp>
      <p:sp>
        <p:nvSpPr>
          <p:cNvPr id="151" name="Google Shape;151;p18"/>
          <p:cNvSpPr/>
          <p:nvPr/>
        </p:nvSpPr>
        <p:spPr>
          <a:xfrm>
            <a:off x="454925" y="838978"/>
            <a:ext cx="888014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 </a:t>
            </a:r>
            <a:r>
              <a:rPr lang="en-US" sz="1500">
                <a:solidFill>
                  <a:schemeClr val="dk1"/>
                </a:solidFill>
                <a:latin typeface="Lucida Sans"/>
                <a:ea typeface="Lucida Sans"/>
                <a:cs typeface="Lucida Sans"/>
                <a:sym typeface="Lucida Sans"/>
              </a:rPr>
              <a:t>Partnership Strengthening </a:t>
            </a:r>
            <a:endParaRPr sz="1500">
              <a:solidFill>
                <a:schemeClr val="dk1"/>
              </a:solidFill>
              <a:latin typeface="Lucida Sans"/>
              <a:ea typeface="Lucida Sans"/>
              <a:cs typeface="Lucida Sans"/>
              <a:sym typeface="Lucida Sans"/>
            </a:endParaRPr>
          </a:p>
        </p:txBody>
      </p:sp>
      <p:sp>
        <p:nvSpPr>
          <p:cNvPr id="152" name="Google Shape;152;p18"/>
          <p:cNvSpPr/>
          <p:nvPr/>
        </p:nvSpPr>
        <p:spPr>
          <a:xfrm>
            <a:off x="533866" y="3418508"/>
            <a:ext cx="30480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The Coordinating Ministry for Maritime Affairs of the Republic of Indonesia (4 April 2018)</a:t>
            </a:r>
            <a:endParaRPr sz="1200">
              <a:solidFill>
                <a:schemeClr val="dk1"/>
              </a:solidFill>
              <a:latin typeface="Lucida Sans"/>
              <a:ea typeface="Lucida Sans"/>
              <a:cs typeface="Lucida Sans"/>
              <a:sym typeface="Lucida Sans"/>
            </a:endParaRPr>
          </a:p>
        </p:txBody>
      </p:sp>
      <p:sp>
        <p:nvSpPr>
          <p:cNvPr id="153" name="Google Shape;153;p18"/>
          <p:cNvSpPr/>
          <p:nvPr/>
        </p:nvSpPr>
        <p:spPr>
          <a:xfrm>
            <a:off x="3838951" y="3680116"/>
            <a:ext cx="1876865"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UNESCO Jakarta (30 May 2018)</a:t>
            </a:r>
            <a:endParaRPr sz="1200">
              <a:solidFill>
                <a:schemeClr val="dk1"/>
              </a:solidFill>
              <a:latin typeface="Lucida Sans"/>
              <a:ea typeface="Lucida Sans"/>
              <a:cs typeface="Lucida Sans"/>
              <a:sym typeface="Lucida Sans"/>
            </a:endParaRPr>
          </a:p>
        </p:txBody>
      </p:sp>
      <p:sp>
        <p:nvSpPr>
          <p:cNvPr id="154" name="Google Shape;154;p18"/>
          <p:cNvSpPr/>
          <p:nvPr/>
        </p:nvSpPr>
        <p:spPr>
          <a:xfrm>
            <a:off x="6006582" y="3264619"/>
            <a:ext cx="3126947"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Indonesia Climate Change Trust Fund/ICCTF (31 July 2018) </a:t>
            </a:r>
            <a:endParaRPr sz="1200">
              <a:solidFill>
                <a:schemeClr val="dk1"/>
              </a:solidFill>
              <a:latin typeface="Lucida Sans"/>
              <a:ea typeface="Lucida Sans"/>
              <a:cs typeface="Lucida Sans"/>
              <a:sym typeface="Lucida Sans"/>
            </a:endParaRPr>
          </a:p>
        </p:txBody>
      </p:sp>
      <p:sp>
        <p:nvSpPr>
          <p:cNvPr id="155" name="Google Shape;155;p18"/>
          <p:cNvSpPr/>
          <p:nvPr/>
        </p:nvSpPr>
        <p:spPr>
          <a:xfrm>
            <a:off x="9189838" y="3495450"/>
            <a:ext cx="306619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Lucida Sans"/>
                <a:ea typeface="Lucida Sans"/>
                <a:cs typeface="Lucida Sans"/>
                <a:sym typeface="Lucida Sans"/>
              </a:rPr>
              <a:t>The Ministry of Foreign Affairs of the Republic of Indonesia (5 October 2018)</a:t>
            </a:r>
            <a:endParaRPr sz="1200">
              <a:solidFill>
                <a:schemeClr val="dk1"/>
              </a:solidFill>
              <a:latin typeface="Lucida Sans"/>
              <a:ea typeface="Lucida Sans"/>
              <a:cs typeface="Lucida Sans"/>
              <a:sym typeface="Lucida Sans"/>
            </a:endParaRPr>
          </a:p>
        </p:txBody>
      </p:sp>
      <p:pic>
        <p:nvPicPr>
          <p:cNvPr id="156" name="Google Shape;156;p18"/>
          <p:cNvPicPr preferRelativeResize="0"/>
          <p:nvPr/>
        </p:nvPicPr>
        <p:blipFill rotWithShape="1">
          <a:blip r:embed="rId3">
            <a:alphaModFix/>
          </a:blip>
          <a:srcRect b="0" l="0" r="0" t="0"/>
          <a:stretch/>
        </p:blipFill>
        <p:spPr>
          <a:xfrm>
            <a:off x="612189" y="1277293"/>
            <a:ext cx="2969009" cy="2133785"/>
          </a:xfrm>
          <a:prstGeom prst="rect">
            <a:avLst/>
          </a:prstGeom>
          <a:noFill/>
          <a:ln>
            <a:noFill/>
          </a:ln>
        </p:spPr>
      </p:pic>
      <p:pic>
        <p:nvPicPr>
          <p:cNvPr id="157" name="Google Shape;157;p18"/>
          <p:cNvPicPr preferRelativeResize="0"/>
          <p:nvPr/>
        </p:nvPicPr>
        <p:blipFill rotWithShape="1">
          <a:blip r:embed="rId4">
            <a:alphaModFix/>
          </a:blip>
          <a:srcRect b="0" l="0" r="0" t="0"/>
          <a:stretch/>
        </p:blipFill>
        <p:spPr>
          <a:xfrm>
            <a:off x="3928947" y="1161221"/>
            <a:ext cx="1888540" cy="2515852"/>
          </a:xfrm>
          <a:prstGeom prst="rect">
            <a:avLst/>
          </a:prstGeom>
          <a:noFill/>
          <a:ln>
            <a:noFill/>
          </a:ln>
        </p:spPr>
      </p:pic>
      <p:pic>
        <p:nvPicPr>
          <p:cNvPr id="158" name="Google Shape;158;p18"/>
          <p:cNvPicPr preferRelativeResize="0"/>
          <p:nvPr/>
        </p:nvPicPr>
        <p:blipFill rotWithShape="1">
          <a:blip r:embed="rId5">
            <a:alphaModFix/>
          </a:blip>
          <a:srcRect b="0" l="0" r="0" t="0"/>
          <a:stretch/>
        </p:blipFill>
        <p:spPr>
          <a:xfrm>
            <a:off x="6105681" y="1677802"/>
            <a:ext cx="2962580" cy="1586817"/>
          </a:xfrm>
          <a:prstGeom prst="rect">
            <a:avLst/>
          </a:prstGeom>
          <a:noFill/>
          <a:ln>
            <a:noFill/>
          </a:ln>
        </p:spPr>
      </p:pic>
      <p:pic>
        <p:nvPicPr>
          <p:cNvPr id="159" name="Google Shape;159;p18"/>
          <p:cNvPicPr preferRelativeResize="0"/>
          <p:nvPr/>
        </p:nvPicPr>
        <p:blipFill rotWithShape="1">
          <a:blip r:embed="rId6">
            <a:alphaModFix/>
          </a:blip>
          <a:srcRect b="0" l="0" r="0" t="0"/>
          <a:stretch/>
        </p:blipFill>
        <p:spPr>
          <a:xfrm>
            <a:off x="9291509" y="1471136"/>
            <a:ext cx="2718521" cy="20421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9"/>
          <p:cNvSpPr txBox="1"/>
          <p:nvPr/>
        </p:nvSpPr>
        <p:spPr>
          <a:xfrm>
            <a:off x="354842" y="692966"/>
            <a:ext cx="580712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Quattrocento Sans"/>
                <a:ea typeface="Quattrocento Sans"/>
                <a:cs typeface="Quattrocento Sans"/>
                <a:sym typeface="Quattrocento Sans"/>
              </a:rPr>
              <a:t>WORKPLAN AND PROPOSED BUDGET 2019 </a:t>
            </a:r>
            <a:endParaRPr sz="1800">
              <a:solidFill>
                <a:schemeClr val="dk1"/>
              </a:solidFill>
              <a:latin typeface="Quattrocento Sans"/>
              <a:ea typeface="Quattrocento Sans"/>
              <a:cs typeface="Quattrocento Sans"/>
              <a:sym typeface="Quattrocento Sans"/>
            </a:endParaRPr>
          </a:p>
        </p:txBody>
      </p:sp>
      <p:graphicFrame>
        <p:nvGraphicFramePr>
          <p:cNvPr id="165" name="Google Shape;165;p19"/>
          <p:cNvGraphicFramePr/>
          <p:nvPr/>
        </p:nvGraphicFramePr>
        <p:xfrm>
          <a:off x="354842" y="1391693"/>
          <a:ext cx="3000000" cy="3000000"/>
        </p:xfrm>
        <a:graphic>
          <a:graphicData uri="http://schemas.openxmlformats.org/drawingml/2006/table">
            <a:tbl>
              <a:tblPr bandRow="1">
                <a:noFill/>
                <a:tableStyleId>{BCC2C0AB-61C4-4A87-BEA8-D07D094267DC}</a:tableStyleId>
              </a:tblPr>
              <a:tblGrid>
                <a:gridCol w="9389650"/>
                <a:gridCol w="2224575"/>
              </a:tblGrid>
              <a:tr h="585300">
                <a:tc>
                  <a:txBody>
                    <a:bodyPr/>
                    <a:lstStyle/>
                    <a:p>
                      <a:pPr indent="0" lvl="0" marL="0" marR="0" rtl="0" algn="ctr">
                        <a:lnSpc>
                          <a:spcPct val="107000"/>
                        </a:lnSpc>
                        <a:spcBef>
                          <a:spcPts val="0"/>
                        </a:spcBef>
                        <a:spcAft>
                          <a:spcPts val="0"/>
                        </a:spcAft>
                        <a:buNone/>
                      </a:pPr>
                      <a:r>
                        <a:rPr b="1" lang="en-US" sz="1600" u="none" cap="none" strike="noStrike">
                          <a:latin typeface="Lucida Sans"/>
                          <a:ea typeface="Lucida Sans"/>
                          <a:cs typeface="Lucida Sans"/>
                          <a:sym typeface="Lucida Sans"/>
                        </a:rPr>
                        <a:t>Proposed Activities</a:t>
                      </a:r>
                      <a:endParaRPr b="1" sz="1600" u="none" cap="none" strike="noStrike">
                        <a:latin typeface="Lucida Sans"/>
                        <a:ea typeface="Lucida Sans"/>
                        <a:cs typeface="Lucida Sans"/>
                        <a:sym typeface="Lucida Sans"/>
                      </a:endParaRPr>
                    </a:p>
                  </a:txBody>
                  <a:tcPr marT="0" marB="0" marR="68575" marL="68575"/>
                </a:tc>
                <a:tc>
                  <a:txBody>
                    <a:bodyPr/>
                    <a:lstStyle/>
                    <a:p>
                      <a:pPr indent="0" lvl="0" marL="0" marR="0" rtl="0" algn="ctr">
                        <a:lnSpc>
                          <a:spcPct val="107000"/>
                        </a:lnSpc>
                        <a:spcBef>
                          <a:spcPts val="0"/>
                        </a:spcBef>
                        <a:spcAft>
                          <a:spcPts val="0"/>
                        </a:spcAft>
                        <a:buNone/>
                      </a:pPr>
                      <a:r>
                        <a:rPr b="1" lang="en-US" sz="1600" u="none" cap="none" strike="noStrike">
                          <a:latin typeface="Lucida Sans"/>
                          <a:ea typeface="Lucida Sans"/>
                          <a:cs typeface="Lucida Sans"/>
                          <a:sym typeface="Lucida Sans"/>
                        </a:rPr>
                        <a:t>Expense/</a:t>
                      </a:r>
                      <a:br>
                        <a:rPr b="1" lang="en-US" sz="1600" u="none" cap="none" strike="noStrike">
                          <a:latin typeface="Lucida Sans"/>
                          <a:ea typeface="Lucida Sans"/>
                          <a:cs typeface="Lucida Sans"/>
                          <a:sym typeface="Lucida Sans"/>
                        </a:rPr>
                      </a:br>
                      <a:r>
                        <a:rPr b="1" lang="en-US" sz="1600" u="none" cap="none" strike="noStrike">
                          <a:latin typeface="Lucida Sans"/>
                          <a:ea typeface="Lucida Sans"/>
                          <a:cs typeface="Lucida Sans"/>
                          <a:sym typeface="Lucida Sans"/>
                        </a:rPr>
                        <a:t>Budget Estimation</a:t>
                      </a:r>
                      <a:endParaRPr/>
                    </a:p>
                  </a:txBody>
                  <a:tcPr marT="0" marB="0" marR="68575" marL="68575"/>
                </a:tc>
              </a:tr>
              <a:tr h="260150">
                <a:tc gridSpan="2">
                  <a:txBody>
                    <a:bodyPr/>
                    <a:lstStyle/>
                    <a:p>
                      <a:pPr indent="0" lvl="0" marL="0" marR="0" rtl="0" algn="l">
                        <a:lnSpc>
                          <a:spcPct val="107000"/>
                        </a:lnSpc>
                        <a:spcBef>
                          <a:spcPts val="0"/>
                        </a:spcBef>
                        <a:spcAft>
                          <a:spcPts val="0"/>
                        </a:spcAft>
                        <a:buNone/>
                      </a:pPr>
                      <a:r>
                        <a:rPr b="1" lang="en-US" sz="1600" u="none" cap="none" strike="noStrike">
                          <a:latin typeface="Lucida Sans"/>
                          <a:ea typeface="Lucida Sans"/>
                          <a:cs typeface="Lucida Sans"/>
                          <a:sym typeface="Lucida Sans"/>
                        </a:rPr>
                        <a:t>Activity 1. Institutional Framework Development of Maritime Local Government Network Secretariat</a:t>
                      </a:r>
                      <a:endParaRPr b="1" sz="1600" u="none" cap="none" strike="noStrike">
                        <a:latin typeface="Lucida Sans"/>
                        <a:ea typeface="Lucida Sans"/>
                        <a:cs typeface="Lucida Sans"/>
                        <a:sym typeface="Lucida Sans"/>
                      </a:endParaRPr>
                    </a:p>
                  </a:txBody>
                  <a:tcPr marT="0" marB="0" marR="68575" marL="68575"/>
                </a:tc>
                <a:tc hMerge="1"/>
              </a:tr>
              <a:tr h="286250">
                <a:tc>
                  <a:txBody>
                    <a:bodyPr/>
                    <a:lstStyle/>
                    <a:p>
                      <a:pPr indent="0" lvl="1" marL="0" marR="0" rtl="0" algn="l">
                        <a:lnSpc>
                          <a:spcPct val="107000"/>
                        </a:lnSpc>
                        <a:spcBef>
                          <a:spcPts val="0"/>
                        </a:spcBef>
                        <a:spcAft>
                          <a:spcPts val="0"/>
                        </a:spcAft>
                        <a:buClr>
                          <a:schemeClr val="dk1"/>
                        </a:buClr>
                        <a:buSzPts val="1600"/>
                        <a:buFont typeface="Arial Black"/>
                        <a:buNone/>
                      </a:pPr>
                      <a:r>
                        <a:rPr lang="en-US" sz="1600" u="none" cap="none" strike="noStrike">
                          <a:latin typeface="Lucida Sans"/>
                          <a:ea typeface="Lucida Sans"/>
                          <a:cs typeface="Lucida Sans"/>
                          <a:sym typeface="Lucida Sans"/>
                        </a:rPr>
                        <a:t>1.1. Establishment of Maritime LGN Secretariat Office</a:t>
                      </a:r>
                      <a:endParaRPr sz="1600" u="none" cap="none" strike="noStrike">
                        <a:latin typeface="Lucida Sans"/>
                        <a:ea typeface="Lucida Sans"/>
                        <a:cs typeface="Lucida Sans"/>
                        <a:sym typeface="Lucida Sans"/>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latin typeface="Lucida Sans"/>
                          <a:ea typeface="Lucida Sans"/>
                          <a:cs typeface="Lucida Sans"/>
                          <a:sym typeface="Lucida Sans"/>
                        </a:rPr>
                        <a:t>38,144</a:t>
                      </a:r>
                      <a:endParaRPr sz="1600" u="none" cap="none" strike="noStrike">
                        <a:latin typeface="Lucida Sans"/>
                        <a:ea typeface="Lucida Sans"/>
                        <a:cs typeface="Lucida Sans"/>
                        <a:sym typeface="Lucida Sans"/>
                      </a:endParaRPr>
                    </a:p>
                  </a:txBody>
                  <a:tcPr marT="0" marB="0" marR="68575" marL="68575"/>
                </a:tc>
              </a:tr>
              <a:tr h="286250">
                <a:tc>
                  <a:txBody>
                    <a:bodyPr/>
                    <a:lstStyle/>
                    <a:p>
                      <a:pPr indent="0" lvl="1" marL="0" marR="0" rtl="0" algn="l">
                        <a:lnSpc>
                          <a:spcPct val="107000"/>
                        </a:lnSpc>
                        <a:spcBef>
                          <a:spcPts val="0"/>
                        </a:spcBef>
                        <a:spcAft>
                          <a:spcPts val="0"/>
                        </a:spcAft>
                        <a:buClr>
                          <a:schemeClr val="dk1"/>
                        </a:buClr>
                        <a:buSzPts val="1600"/>
                        <a:buFont typeface="Arial Black"/>
                        <a:buNone/>
                      </a:pPr>
                      <a:r>
                        <a:rPr lang="en-US" sz="1600" u="none" cap="none" strike="noStrike">
                          <a:latin typeface="Lucida Sans"/>
                          <a:ea typeface="Lucida Sans"/>
                          <a:cs typeface="Lucida Sans"/>
                          <a:sym typeface="Lucida Sans"/>
                        </a:rPr>
                        <a:t>1.2. Expert Consultancy for institutional strengthening of the Maritime LGN*</a:t>
                      </a:r>
                      <a:endParaRPr sz="1600" u="none" cap="none" strike="noStrike">
                        <a:latin typeface="Lucida Sans"/>
                        <a:ea typeface="Lucida Sans"/>
                        <a:cs typeface="Lucida Sans"/>
                        <a:sym typeface="Lucida Sans"/>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latin typeface="Lucida Sans"/>
                          <a:ea typeface="Lucida Sans"/>
                          <a:cs typeface="Lucida Sans"/>
                          <a:sym typeface="Lucida Sans"/>
                        </a:rPr>
                        <a:t>0</a:t>
                      </a:r>
                      <a:endParaRPr sz="1600" u="none" cap="none" strike="noStrike">
                        <a:latin typeface="Lucida Sans"/>
                        <a:ea typeface="Lucida Sans"/>
                        <a:cs typeface="Lucida Sans"/>
                        <a:sym typeface="Lucida Sans"/>
                      </a:endParaRPr>
                    </a:p>
                  </a:txBody>
                  <a:tcPr marT="0" marB="0" marR="68575" marL="68575"/>
                </a:tc>
              </a:tr>
              <a:tr h="286250">
                <a:tc>
                  <a:txBody>
                    <a:bodyPr/>
                    <a:lstStyle/>
                    <a:p>
                      <a:pPr indent="0" lvl="1" marL="0" marR="0" rtl="0" algn="l">
                        <a:lnSpc>
                          <a:spcPct val="107000"/>
                        </a:lnSpc>
                        <a:spcBef>
                          <a:spcPts val="0"/>
                        </a:spcBef>
                        <a:spcAft>
                          <a:spcPts val="0"/>
                        </a:spcAft>
                        <a:buClr>
                          <a:schemeClr val="dk1"/>
                        </a:buClr>
                        <a:buSzPts val="1600"/>
                        <a:buFont typeface="Arial Black"/>
                        <a:buNone/>
                      </a:pPr>
                      <a:r>
                        <a:rPr lang="en-US" sz="1600" u="none" cap="none" strike="noStrike">
                          <a:latin typeface="Lucida Sans"/>
                          <a:ea typeface="Lucida Sans"/>
                          <a:cs typeface="Lucida Sans"/>
                          <a:sym typeface="Lucida Sans"/>
                        </a:rPr>
                        <a:t>1.3. 2</a:t>
                      </a:r>
                      <a:r>
                        <a:rPr baseline="30000" lang="en-US" sz="1600" u="none" cap="none" strike="noStrike">
                          <a:latin typeface="Lucida Sans"/>
                          <a:ea typeface="Lucida Sans"/>
                          <a:cs typeface="Lucida Sans"/>
                          <a:sym typeface="Lucida Sans"/>
                        </a:rPr>
                        <a:t>nd</a:t>
                      </a:r>
                      <a:r>
                        <a:rPr lang="en-US" sz="1600" u="none" cap="none" strike="noStrike">
                          <a:latin typeface="Lucida Sans"/>
                          <a:ea typeface="Lucida Sans"/>
                          <a:cs typeface="Lucida Sans"/>
                          <a:sym typeface="Lucida Sans"/>
                        </a:rPr>
                        <a:t> General Assembly </a:t>
                      </a:r>
                      <a:endParaRPr sz="1600" u="none" cap="none" strike="noStrike">
                        <a:latin typeface="Lucida Sans"/>
                        <a:ea typeface="Lucida Sans"/>
                        <a:cs typeface="Lucida Sans"/>
                        <a:sym typeface="Lucida Sans"/>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latin typeface="Lucida Sans"/>
                          <a:ea typeface="Lucida Sans"/>
                          <a:cs typeface="Lucida Sans"/>
                          <a:sym typeface="Lucida Sans"/>
                        </a:rPr>
                        <a:t>18,500</a:t>
                      </a:r>
                      <a:endParaRPr sz="1600" u="none" cap="none" strike="noStrike">
                        <a:latin typeface="Lucida Sans"/>
                        <a:ea typeface="Lucida Sans"/>
                        <a:cs typeface="Lucida Sans"/>
                        <a:sym typeface="Lucida Sans"/>
                      </a:endParaRPr>
                    </a:p>
                  </a:txBody>
                  <a:tcPr marT="0" marB="0" marR="68575" marL="68575"/>
                </a:tc>
              </a:tr>
              <a:tr h="260150">
                <a:tc gridSpan="2">
                  <a:txBody>
                    <a:bodyPr/>
                    <a:lstStyle/>
                    <a:p>
                      <a:pPr indent="0" lvl="0" marL="0" marR="0" rtl="0" algn="l">
                        <a:lnSpc>
                          <a:spcPct val="107000"/>
                        </a:lnSpc>
                        <a:spcBef>
                          <a:spcPts val="0"/>
                        </a:spcBef>
                        <a:spcAft>
                          <a:spcPts val="0"/>
                        </a:spcAft>
                        <a:buNone/>
                      </a:pPr>
                      <a:r>
                        <a:rPr b="1" lang="en-US" sz="1600" u="none" cap="none" strike="noStrike">
                          <a:latin typeface="Lucida Sans"/>
                          <a:ea typeface="Lucida Sans"/>
                          <a:cs typeface="Lucida Sans"/>
                          <a:sym typeface="Lucida Sans"/>
                        </a:rPr>
                        <a:t>Activity 2. Development of Partnership Program among Local Governments</a:t>
                      </a:r>
                      <a:endParaRPr b="1" sz="1600" u="none" cap="none" strike="noStrike">
                        <a:latin typeface="Lucida Sans"/>
                        <a:ea typeface="Lucida Sans"/>
                        <a:cs typeface="Lucida Sans"/>
                        <a:sym typeface="Lucida Sans"/>
                      </a:endParaRPr>
                    </a:p>
                  </a:txBody>
                  <a:tcPr marT="0" marB="0" marR="68575" marL="68575"/>
                </a:tc>
                <a:tc hMerge="1"/>
              </a:tr>
              <a:tr h="286250">
                <a:tc>
                  <a:txBody>
                    <a:bodyPr/>
                    <a:lstStyle/>
                    <a:p>
                      <a:pPr indent="0" lvl="0" marL="0" marR="0" rtl="0" algn="l">
                        <a:lnSpc>
                          <a:spcPct val="107000"/>
                        </a:lnSpc>
                        <a:spcBef>
                          <a:spcPts val="0"/>
                        </a:spcBef>
                        <a:spcAft>
                          <a:spcPts val="0"/>
                        </a:spcAft>
                        <a:buNone/>
                      </a:pPr>
                      <a:r>
                        <a:rPr lang="en-US" sz="1600" u="none" cap="none" strike="noStrike">
                          <a:latin typeface="Lucida Sans"/>
                          <a:ea typeface="Lucida Sans"/>
                          <a:cs typeface="Lucida Sans"/>
                          <a:sym typeface="Lucida Sans"/>
                        </a:rPr>
                        <a:t>2.1. 3</a:t>
                      </a:r>
                      <a:r>
                        <a:rPr baseline="30000" lang="en-US" sz="1600" u="none" cap="none" strike="noStrike">
                          <a:latin typeface="Lucida Sans"/>
                          <a:ea typeface="Lucida Sans"/>
                          <a:cs typeface="Lucida Sans"/>
                          <a:sym typeface="Lucida Sans"/>
                        </a:rPr>
                        <a:t>rd</a:t>
                      </a:r>
                      <a:r>
                        <a:rPr lang="en-US" sz="1600" u="none" cap="none" strike="noStrike">
                          <a:latin typeface="Lucida Sans"/>
                          <a:ea typeface="Lucida Sans"/>
                          <a:cs typeface="Lucida Sans"/>
                          <a:sym typeface="Lucida Sans"/>
                        </a:rPr>
                        <a:t> Executive Committee Meeting** </a:t>
                      </a:r>
                      <a:endParaRPr sz="1600" u="none" cap="none" strike="noStrike">
                        <a:latin typeface="Lucida Sans"/>
                        <a:ea typeface="Lucida Sans"/>
                        <a:cs typeface="Lucida Sans"/>
                        <a:sym typeface="Lucida Sans"/>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latin typeface="Lucida Sans"/>
                          <a:ea typeface="Lucida Sans"/>
                          <a:cs typeface="Lucida Sans"/>
                          <a:sym typeface="Lucida Sans"/>
                        </a:rPr>
                        <a:t>8,500</a:t>
                      </a:r>
                      <a:endParaRPr sz="1600" u="none" cap="none" strike="noStrike">
                        <a:latin typeface="Lucida Sans"/>
                        <a:ea typeface="Lucida Sans"/>
                        <a:cs typeface="Lucida Sans"/>
                        <a:sym typeface="Lucida Sans"/>
                      </a:endParaRPr>
                    </a:p>
                  </a:txBody>
                  <a:tcPr marT="0" marB="0" marR="68575" marL="68575"/>
                </a:tc>
              </a:tr>
              <a:tr h="260150">
                <a:tc gridSpan="2">
                  <a:txBody>
                    <a:bodyPr/>
                    <a:lstStyle/>
                    <a:p>
                      <a:pPr indent="0" lvl="0" marL="0" marR="0" rtl="0" algn="l">
                        <a:lnSpc>
                          <a:spcPct val="107000"/>
                        </a:lnSpc>
                        <a:spcBef>
                          <a:spcPts val="0"/>
                        </a:spcBef>
                        <a:spcAft>
                          <a:spcPts val="0"/>
                        </a:spcAft>
                        <a:buNone/>
                      </a:pPr>
                      <a:r>
                        <a:rPr b="1" lang="en-US" sz="1600" u="none" cap="none" strike="noStrike">
                          <a:latin typeface="Lucida Sans"/>
                          <a:ea typeface="Lucida Sans"/>
                          <a:cs typeface="Lucida Sans"/>
                          <a:sym typeface="Lucida Sans"/>
                        </a:rPr>
                        <a:t>Activity 3. Capacity Development of Local Government in aligning the local program and CTI-CFF goals </a:t>
                      </a:r>
                      <a:endParaRPr b="1" sz="1600" u="none" cap="none" strike="noStrike">
                        <a:latin typeface="Lucida Sans"/>
                        <a:ea typeface="Lucida Sans"/>
                        <a:cs typeface="Lucida Sans"/>
                        <a:sym typeface="Lucida Sans"/>
                      </a:endParaRPr>
                    </a:p>
                  </a:txBody>
                  <a:tcPr marT="0" marB="0" marR="68575" marL="68575"/>
                </a:tc>
                <a:tc hMerge="1"/>
              </a:tr>
              <a:tr h="804650">
                <a:tc>
                  <a:txBody>
                    <a:bodyPr/>
                    <a:lstStyle/>
                    <a:p>
                      <a:pPr indent="0" lvl="0" marL="0" marR="0" rtl="0" algn="l">
                        <a:lnSpc>
                          <a:spcPct val="107000"/>
                        </a:lnSpc>
                        <a:spcBef>
                          <a:spcPts val="0"/>
                        </a:spcBef>
                        <a:spcAft>
                          <a:spcPts val="0"/>
                        </a:spcAft>
                        <a:buNone/>
                      </a:pPr>
                      <a:r>
                        <a:rPr lang="en-US" sz="1600" u="none" cap="none" strike="noStrike">
                          <a:latin typeface="Lucida Sans"/>
                          <a:ea typeface="Lucida Sans"/>
                          <a:cs typeface="Lucida Sans"/>
                          <a:sym typeface="Lucida Sans"/>
                        </a:rPr>
                        <a:t>3.1. SEA-Local Government Network Meeting: Strengthening the Leadership Role and Capacity of Local Governments to Promote Marine Conservation and Sustainable Fishing (Focused Area: Indonesia FMA-715 – Maluku, North Maluku &amp; West Papua)***</a:t>
                      </a:r>
                      <a:endParaRPr sz="1600" u="none" cap="none" strike="noStrike">
                        <a:latin typeface="Lucida Sans"/>
                        <a:ea typeface="Lucida Sans"/>
                        <a:cs typeface="Lucida Sans"/>
                        <a:sym typeface="Lucida Sans"/>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latin typeface="Lucida Sans"/>
                          <a:ea typeface="Lucida Sans"/>
                          <a:cs typeface="Lucida Sans"/>
                          <a:sym typeface="Lucida Sans"/>
                        </a:rPr>
                        <a:t>0</a:t>
                      </a:r>
                      <a:endParaRPr sz="1600" u="none" cap="none" strike="noStrike">
                        <a:latin typeface="Lucida Sans"/>
                        <a:ea typeface="Lucida Sans"/>
                        <a:cs typeface="Lucida Sans"/>
                        <a:sym typeface="Lucida Sans"/>
                      </a:endParaRPr>
                    </a:p>
                  </a:txBody>
                  <a:tcPr marT="0" marB="0" marR="68575" marL="68575"/>
                </a:tc>
              </a:tr>
              <a:tr h="532400">
                <a:tc>
                  <a:txBody>
                    <a:bodyPr/>
                    <a:lstStyle/>
                    <a:p>
                      <a:pPr indent="0" lvl="0" marL="0" marR="0" rtl="0" algn="l">
                        <a:lnSpc>
                          <a:spcPct val="107000"/>
                        </a:lnSpc>
                        <a:spcBef>
                          <a:spcPts val="0"/>
                        </a:spcBef>
                        <a:spcAft>
                          <a:spcPts val="0"/>
                        </a:spcAft>
                        <a:buNone/>
                      </a:pPr>
                      <a:r>
                        <a:rPr lang="en-US" sz="1600" u="none" cap="none" strike="noStrike">
                          <a:latin typeface="Lucida Sans"/>
                          <a:ea typeface="Lucida Sans"/>
                          <a:cs typeface="Lucida Sans"/>
                          <a:sym typeface="Lucida Sans"/>
                        </a:rPr>
                        <a:t>3.2. Regional Workshop on Measuring the Responsiveness of local program/project to Sustainable Development Goals (SDGs)</a:t>
                      </a:r>
                      <a:endParaRPr sz="1600" u="none" cap="none" strike="noStrike">
                        <a:latin typeface="Lucida Sans"/>
                        <a:ea typeface="Lucida Sans"/>
                        <a:cs typeface="Lucida Sans"/>
                        <a:sym typeface="Lucida Sans"/>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latin typeface="Lucida Sans"/>
                          <a:ea typeface="Lucida Sans"/>
                          <a:cs typeface="Lucida Sans"/>
                          <a:sym typeface="Lucida Sans"/>
                        </a:rPr>
                        <a:t>21,500</a:t>
                      </a:r>
                      <a:endParaRPr sz="1600" u="none" cap="none" strike="noStrike">
                        <a:latin typeface="Lucida Sans"/>
                        <a:ea typeface="Lucida Sans"/>
                        <a:cs typeface="Lucida Sans"/>
                        <a:sym typeface="Lucida Sans"/>
                      </a:endParaRPr>
                    </a:p>
                  </a:txBody>
                  <a:tcPr marT="0" marB="0" marR="68575" marL="68575"/>
                </a:tc>
              </a:tr>
              <a:tr h="286250">
                <a:tc>
                  <a:txBody>
                    <a:bodyPr/>
                    <a:lstStyle/>
                    <a:p>
                      <a:pPr indent="0" lvl="0" marL="0" marR="0" rtl="0" algn="l">
                        <a:lnSpc>
                          <a:spcPct val="107000"/>
                        </a:lnSpc>
                        <a:spcBef>
                          <a:spcPts val="0"/>
                        </a:spcBef>
                        <a:spcAft>
                          <a:spcPts val="0"/>
                        </a:spcAft>
                        <a:buNone/>
                      </a:pPr>
                      <a:r>
                        <a:rPr b="1" lang="en-US" sz="1600" u="none" cap="none" strike="noStrike">
                          <a:latin typeface="Lucida Sans"/>
                          <a:ea typeface="Lucida Sans"/>
                          <a:cs typeface="Lucida Sans"/>
                          <a:sym typeface="Lucida Sans"/>
                        </a:rPr>
                        <a:t>A. TOTAL EXPENSES </a:t>
                      </a:r>
                      <a:endParaRPr b="1" sz="1600" u="none" cap="none" strike="noStrike">
                        <a:latin typeface="Lucida Sans"/>
                        <a:ea typeface="Lucida Sans"/>
                        <a:cs typeface="Lucida Sans"/>
                        <a:sym typeface="Lucida Sans"/>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latin typeface="Lucida Sans"/>
                          <a:ea typeface="Lucida Sans"/>
                          <a:cs typeface="Lucida Sans"/>
                          <a:sym typeface="Lucida Sans"/>
                        </a:rPr>
                        <a:t>US$ 86,644</a:t>
                      </a:r>
                      <a:endParaRPr sz="1600" u="none" cap="none" strike="noStrike">
                        <a:latin typeface="Lucida Sans"/>
                        <a:ea typeface="Lucida Sans"/>
                        <a:cs typeface="Lucida Sans"/>
                        <a:sym typeface="Lucida Sans"/>
                      </a:endParaRPr>
                    </a:p>
                  </a:txBody>
                  <a:tcPr marT="0" marB="0" marR="68575" marL="68575"/>
                </a:tc>
              </a:tr>
              <a:tr h="286250">
                <a:tc>
                  <a:txBody>
                    <a:bodyPr/>
                    <a:lstStyle/>
                    <a:p>
                      <a:pPr indent="0" lvl="0" marL="0" marR="0" rtl="0" algn="l">
                        <a:lnSpc>
                          <a:spcPct val="107000"/>
                        </a:lnSpc>
                        <a:spcBef>
                          <a:spcPts val="0"/>
                        </a:spcBef>
                        <a:spcAft>
                          <a:spcPts val="0"/>
                        </a:spcAft>
                        <a:buNone/>
                      </a:pPr>
                      <a:r>
                        <a:rPr b="1" lang="en-US" sz="1600" u="none" cap="none" strike="noStrike">
                          <a:latin typeface="Lucida Sans"/>
                          <a:ea typeface="Lucida Sans"/>
                          <a:cs typeface="Lucida Sans"/>
                          <a:sym typeface="Lucida Sans"/>
                        </a:rPr>
                        <a:t>B. AVAILABLE BUDGET/Grant Funds Remaining (USDOI-ITAP Project)</a:t>
                      </a:r>
                      <a:endParaRPr b="1" sz="1600" u="none" cap="none" strike="noStrike">
                        <a:latin typeface="Lucida Sans"/>
                        <a:ea typeface="Lucida Sans"/>
                        <a:cs typeface="Lucida Sans"/>
                        <a:sym typeface="Lucida Sans"/>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latin typeface="Lucida Sans"/>
                          <a:ea typeface="Lucida Sans"/>
                          <a:cs typeface="Lucida Sans"/>
                          <a:sym typeface="Lucida Sans"/>
                        </a:rPr>
                        <a:t>US$ 28,032  </a:t>
                      </a:r>
                      <a:endParaRPr sz="1600" u="none" cap="none" strike="noStrike">
                        <a:latin typeface="Lucida Sans"/>
                        <a:ea typeface="Lucida Sans"/>
                        <a:cs typeface="Lucida Sans"/>
                        <a:sym typeface="Lucida Sans"/>
                      </a:endParaRPr>
                    </a:p>
                  </a:txBody>
                  <a:tcPr marT="0" marB="0" marR="68575" marL="68575"/>
                </a:tc>
              </a:tr>
              <a:tr h="286250">
                <a:tc>
                  <a:txBody>
                    <a:bodyPr/>
                    <a:lstStyle/>
                    <a:p>
                      <a:pPr indent="0" lvl="0" marL="0" marR="0" rtl="0" algn="l">
                        <a:lnSpc>
                          <a:spcPct val="107000"/>
                        </a:lnSpc>
                        <a:spcBef>
                          <a:spcPts val="0"/>
                        </a:spcBef>
                        <a:spcAft>
                          <a:spcPts val="0"/>
                        </a:spcAft>
                        <a:buNone/>
                      </a:pPr>
                      <a:r>
                        <a:rPr b="1" lang="en-US" sz="1600" u="none" cap="none" strike="noStrike">
                          <a:latin typeface="Lucida Sans"/>
                          <a:ea typeface="Lucida Sans"/>
                          <a:cs typeface="Lucida Sans"/>
                          <a:sym typeface="Lucida Sans"/>
                        </a:rPr>
                        <a:t>C. PENDING AVAILABLE BUDGET  (A – B)</a:t>
                      </a:r>
                      <a:endParaRPr b="1" sz="1600" u="none" cap="none" strike="noStrike">
                        <a:latin typeface="Lucida Sans"/>
                        <a:ea typeface="Lucida Sans"/>
                        <a:cs typeface="Lucida Sans"/>
                        <a:sym typeface="Lucida Sans"/>
                      </a:endParaRPr>
                    </a:p>
                  </a:txBody>
                  <a:tcPr marT="0" marB="0" marR="68575" marL="68575"/>
                </a:tc>
                <a:tc>
                  <a:txBody>
                    <a:bodyPr/>
                    <a:lstStyle/>
                    <a:p>
                      <a:pPr indent="0" lvl="0" marL="0" marR="0" rtl="0" algn="ctr">
                        <a:lnSpc>
                          <a:spcPct val="107000"/>
                        </a:lnSpc>
                        <a:spcBef>
                          <a:spcPts val="0"/>
                        </a:spcBef>
                        <a:spcAft>
                          <a:spcPts val="0"/>
                        </a:spcAft>
                        <a:buNone/>
                      </a:pPr>
                      <a:r>
                        <a:rPr lang="en-US" sz="1600" u="none" cap="none" strike="noStrike">
                          <a:latin typeface="Lucida Sans"/>
                          <a:ea typeface="Lucida Sans"/>
                          <a:cs typeface="Lucida Sans"/>
                          <a:sym typeface="Lucida Sans"/>
                        </a:rPr>
                        <a:t>US$ 58,612</a:t>
                      </a:r>
                      <a:endParaRPr sz="1600" u="none" cap="none" strike="noStrike">
                        <a:latin typeface="Lucida Sans"/>
                        <a:ea typeface="Lucida Sans"/>
                        <a:cs typeface="Lucida Sans"/>
                        <a:sym typeface="Lucida Sans"/>
                      </a:endParaRPr>
                    </a:p>
                  </a:txBody>
                  <a:tcPr marT="0" marB="0" marR="68575" marL="6857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0"/>
          <p:cNvSpPr txBox="1"/>
          <p:nvPr/>
        </p:nvSpPr>
        <p:spPr>
          <a:xfrm>
            <a:off x="464023" y="1124308"/>
            <a:ext cx="10298212" cy="5324535"/>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500"/>
              <a:buFont typeface="Arial Black"/>
              <a:buAutoNum type="arabicPeriod"/>
            </a:pPr>
            <a:r>
              <a:rPr b="1" lang="en-US" sz="1500">
                <a:solidFill>
                  <a:schemeClr val="dk1"/>
                </a:solidFill>
                <a:latin typeface="Arial"/>
                <a:ea typeface="Arial"/>
                <a:cs typeface="Arial"/>
                <a:sym typeface="Arial"/>
              </a:rPr>
              <a:t>Acknowledge the following:</a:t>
            </a:r>
            <a:endParaRPr/>
          </a:p>
          <a:p>
            <a:pPr indent="-342900" lvl="1" marL="800100" marR="0" rtl="0" algn="l">
              <a:spcBef>
                <a:spcPts val="600"/>
              </a:spcBef>
              <a:spcAft>
                <a:spcPts val="0"/>
              </a:spcAft>
              <a:buClr>
                <a:schemeClr val="dk1"/>
              </a:buClr>
              <a:buSzPts val="1500"/>
              <a:buFont typeface="Arial Black"/>
              <a:buAutoNum type="alphaLcPeriod"/>
            </a:pPr>
            <a:r>
              <a:rPr b="0" i="0" lang="en-US" sz="1500" u="none" cap="none" strike="noStrike">
                <a:solidFill>
                  <a:schemeClr val="dk1"/>
                </a:solidFill>
                <a:latin typeface="Arial"/>
                <a:ea typeface="Arial"/>
                <a:cs typeface="Arial"/>
                <a:sym typeface="Arial"/>
              </a:rPr>
              <a:t>Financial support from USAID-USDOI will end in August 2019. The Maritime LGN needs to explore potential external funding (e.g. joint project proposal with partners) </a:t>
            </a:r>
            <a:endParaRPr/>
          </a:p>
          <a:p>
            <a:pPr indent="-342900" lvl="1" marL="800100" marR="0" rtl="0" algn="l">
              <a:spcBef>
                <a:spcPts val="600"/>
              </a:spcBef>
              <a:spcAft>
                <a:spcPts val="0"/>
              </a:spcAft>
              <a:buClr>
                <a:schemeClr val="dk1"/>
              </a:buClr>
              <a:buSzPts val="1500"/>
              <a:buFont typeface="Arial Black"/>
              <a:buAutoNum type="alphaLcPeriod"/>
            </a:pPr>
            <a:r>
              <a:rPr b="0" i="0" lang="en-US" sz="1500" u="none" cap="none" strike="noStrike">
                <a:solidFill>
                  <a:schemeClr val="dk1"/>
                </a:solidFill>
                <a:latin typeface="Arial"/>
                <a:ea typeface="Arial"/>
                <a:cs typeface="Arial"/>
                <a:sym typeface="Arial"/>
              </a:rPr>
              <a:t>Maritime LGN to continue to advocate for support of local governments in the goals and objectives of CTI members and partners and seeking voluntary budget from members, partners, and supporting countries.</a:t>
            </a:r>
            <a:endParaRPr/>
          </a:p>
          <a:p>
            <a:pPr indent="-342900" lvl="1" marL="800100" marR="0" rtl="0" algn="l">
              <a:spcBef>
                <a:spcPts val="600"/>
              </a:spcBef>
              <a:spcAft>
                <a:spcPts val="0"/>
              </a:spcAft>
              <a:buClr>
                <a:schemeClr val="dk1"/>
              </a:buClr>
              <a:buSzPts val="1500"/>
              <a:buFont typeface="Arial Black"/>
              <a:buAutoNum type="alphaLcPeriod"/>
            </a:pPr>
            <a:r>
              <a:rPr b="0" i="0" lang="en-US" sz="1500" u="none" cap="none" strike="noStrike">
                <a:solidFill>
                  <a:schemeClr val="dk1"/>
                </a:solidFill>
                <a:latin typeface="Arial"/>
                <a:ea typeface="Arial"/>
                <a:cs typeface="Arial"/>
                <a:sym typeface="Arial"/>
              </a:rPr>
              <a:t>The conduct of election for new chairmanship of Maritime LGN (2019-2022) to take place in 2019</a:t>
            </a:r>
            <a:br>
              <a:rPr b="0" i="0" lang="en-US" sz="1500" u="none" cap="none" strike="noStrike">
                <a:solidFill>
                  <a:schemeClr val="dk1"/>
                </a:solidFill>
                <a:latin typeface="Arial"/>
                <a:ea typeface="Arial"/>
                <a:cs typeface="Arial"/>
                <a:sym typeface="Arial"/>
              </a:rPr>
            </a:br>
            <a:r>
              <a:rPr b="0" i="0" lang="en-US" sz="1500" u="none" cap="none" strike="noStrike">
                <a:solidFill>
                  <a:schemeClr val="dk1"/>
                </a:solidFill>
                <a:latin typeface="Arial"/>
                <a:ea typeface="Arial"/>
                <a:cs typeface="Arial"/>
                <a:sym typeface="Arial"/>
              </a:rPr>
              <a:t>Approval of new members of Maritime LGN  </a:t>
            </a:r>
            <a:endParaRPr/>
          </a:p>
          <a:p>
            <a:pPr indent="-342900" lvl="0" marL="342900" marR="0" rtl="0" algn="l">
              <a:spcBef>
                <a:spcPts val="600"/>
              </a:spcBef>
              <a:spcAft>
                <a:spcPts val="0"/>
              </a:spcAft>
              <a:buClr>
                <a:schemeClr val="dk1"/>
              </a:buClr>
              <a:buSzPts val="1500"/>
              <a:buFont typeface="Arial Black"/>
              <a:buAutoNum type="arabicPeriod"/>
            </a:pPr>
            <a:r>
              <a:rPr b="1" lang="en-US" sz="1500">
                <a:solidFill>
                  <a:schemeClr val="dk1"/>
                </a:solidFill>
                <a:latin typeface="Arial"/>
                <a:ea typeface="Arial"/>
                <a:cs typeface="Arial"/>
                <a:sym typeface="Arial"/>
              </a:rPr>
              <a:t>Endorse the Local Government Plan of Action (LgPOA)</a:t>
            </a:r>
            <a:r>
              <a:rPr lang="en-US" sz="1500">
                <a:solidFill>
                  <a:schemeClr val="dk1"/>
                </a:solidFill>
                <a:latin typeface="Arial"/>
                <a:ea typeface="Arial"/>
                <a:cs typeface="Arial"/>
                <a:sym typeface="Arial"/>
              </a:rPr>
              <a:t> for effective implementation of CTI-CFF Goals and Plans at local level</a:t>
            </a:r>
            <a:endParaRPr/>
          </a:p>
          <a:p>
            <a:pPr indent="-342900" lvl="0" marL="342900" marR="0" rtl="0" algn="l">
              <a:spcBef>
                <a:spcPts val="600"/>
              </a:spcBef>
              <a:spcAft>
                <a:spcPts val="0"/>
              </a:spcAft>
              <a:buClr>
                <a:schemeClr val="dk1"/>
              </a:buClr>
              <a:buSzPts val="1500"/>
              <a:buFont typeface="Arial Black"/>
              <a:buAutoNum type="arabicPeriod"/>
            </a:pPr>
            <a:r>
              <a:rPr lang="en-US" sz="1500">
                <a:solidFill>
                  <a:schemeClr val="dk1"/>
                </a:solidFill>
                <a:latin typeface="Arial"/>
                <a:ea typeface="Arial"/>
                <a:cs typeface="Arial"/>
                <a:sym typeface="Arial"/>
              </a:rPr>
              <a:t>Endorse the </a:t>
            </a:r>
            <a:r>
              <a:rPr b="1" lang="en-US" sz="1500">
                <a:solidFill>
                  <a:schemeClr val="dk1"/>
                </a:solidFill>
                <a:latin typeface="Arial"/>
                <a:ea typeface="Arial"/>
                <a:cs typeface="Arial"/>
                <a:sym typeface="Arial"/>
              </a:rPr>
              <a:t>proposed Maritime Local Government Network’s Work Plan 2019 </a:t>
            </a:r>
            <a:r>
              <a:rPr lang="en-US" sz="1500">
                <a:solidFill>
                  <a:schemeClr val="dk1"/>
                </a:solidFill>
                <a:latin typeface="Arial"/>
                <a:ea typeface="Arial"/>
                <a:cs typeface="Arial"/>
                <a:sym typeface="Arial"/>
              </a:rPr>
              <a:t>supported by USAID-USDOI and Others (LGN Members &amp; Partners): </a:t>
            </a:r>
            <a:br>
              <a:rPr lang="en-US" sz="1500">
                <a:solidFill>
                  <a:schemeClr val="dk1"/>
                </a:solidFill>
                <a:latin typeface="Arial"/>
                <a:ea typeface="Arial"/>
                <a:cs typeface="Arial"/>
                <a:sym typeface="Arial"/>
              </a:rPr>
            </a:br>
            <a:r>
              <a:rPr lang="en-US" sz="1500">
                <a:solidFill>
                  <a:schemeClr val="dk1"/>
                </a:solidFill>
                <a:latin typeface="Arial"/>
                <a:ea typeface="Arial"/>
                <a:cs typeface="Arial"/>
                <a:sym typeface="Arial"/>
              </a:rPr>
              <a:t>    	TOTAL EXPENSES/BUDGET ESTIMATION	:  US$ 86,644</a:t>
            </a:r>
            <a:br>
              <a:rPr lang="en-US" sz="1500">
                <a:solidFill>
                  <a:schemeClr val="dk1"/>
                </a:solidFill>
                <a:latin typeface="Arial"/>
                <a:ea typeface="Arial"/>
                <a:cs typeface="Arial"/>
                <a:sym typeface="Arial"/>
              </a:rPr>
            </a:br>
            <a:r>
              <a:rPr lang="en-US" sz="1500">
                <a:solidFill>
                  <a:schemeClr val="dk1"/>
                </a:solidFill>
                <a:latin typeface="Arial"/>
                <a:ea typeface="Arial"/>
                <a:cs typeface="Arial"/>
                <a:sym typeface="Arial"/>
              </a:rPr>
              <a:t>    	AVAILABLE BUDGET				:  US$ 28,032</a:t>
            </a:r>
            <a:br>
              <a:rPr lang="en-US" sz="1500">
                <a:solidFill>
                  <a:schemeClr val="dk1"/>
                </a:solidFill>
                <a:latin typeface="Arial"/>
                <a:ea typeface="Arial"/>
                <a:cs typeface="Arial"/>
                <a:sym typeface="Arial"/>
              </a:rPr>
            </a:br>
            <a:r>
              <a:rPr lang="en-US" sz="1500">
                <a:solidFill>
                  <a:schemeClr val="dk1"/>
                </a:solidFill>
                <a:latin typeface="Arial"/>
                <a:ea typeface="Arial"/>
                <a:cs typeface="Arial"/>
                <a:sym typeface="Arial"/>
              </a:rPr>
              <a:t>    	PENDING AVAILABLE BUDGET			:  US$ 58,612  </a:t>
            </a:r>
            <a:endParaRPr/>
          </a:p>
          <a:p>
            <a:pPr indent="-342900" lvl="0" marL="342900" marR="0" rtl="0" algn="l">
              <a:spcBef>
                <a:spcPts val="600"/>
              </a:spcBef>
              <a:spcAft>
                <a:spcPts val="0"/>
              </a:spcAft>
              <a:buClr>
                <a:schemeClr val="dk1"/>
              </a:buClr>
              <a:buSzPts val="1500"/>
              <a:buFont typeface="Arial Black"/>
              <a:buAutoNum type="arabicPeriod"/>
            </a:pPr>
            <a:r>
              <a:rPr lang="en-US" sz="1500">
                <a:solidFill>
                  <a:schemeClr val="dk1"/>
                </a:solidFill>
                <a:latin typeface="Arial"/>
                <a:ea typeface="Arial"/>
                <a:cs typeface="Arial"/>
                <a:sym typeface="Arial"/>
              </a:rPr>
              <a:t>Encourage NCCs to recommend local government champions for promotion of Maritime LGN in CT6 countries and to support the activities/programs of Maritime LGN;</a:t>
            </a:r>
            <a:endParaRPr/>
          </a:p>
          <a:p>
            <a:pPr indent="-342900" lvl="0" marL="342900" marR="0" rtl="0" algn="l">
              <a:spcBef>
                <a:spcPts val="600"/>
              </a:spcBef>
              <a:spcAft>
                <a:spcPts val="0"/>
              </a:spcAft>
              <a:buClr>
                <a:schemeClr val="dk1"/>
              </a:buClr>
              <a:buSzPts val="1500"/>
              <a:buFont typeface="Arial Black"/>
              <a:buAutoNum type="arabicPeriod"/>
            </a:pPr>
            <a:r>
              <a:rPr lang="en-US" sz="1500">
                <a:solidFill>
                  <a:schemeClr val="dk1"/>
                </a:solidFill>
                <a:latin typeface="Arial"/>
                <a:ea typeface="Arial"/>
                <a:cs typeface="Arial"/>
                <a:sym typeface="Arial"/>
              </a:rPr>
              <a:t>The CTI-CFF Regional Secretariat to support the activities and programs planned by Maritime Local Government Network for the year 2019 and to strengthen the position of Maritime LGN in relevant events in CT6 countries; </a:t>
            </a:r>
            <a:endParaRPr/>
          </a:p>
          <a:p>
            <a:pPr indent="-342900" lvl="0" marL="342900" marR="0" rtl="0" algn="l">
              <a:spcBef>
                <a:spcPts val="600"/>
              </a:spcBef>
              <a:spcAft>
                <a:spcPts val="0"/>
              </a:spcAft>
              <a:buClr>
                <a:schemeClr val="dk1"/>
              </a:buClr>
              <a:buSzPts val="1500"/>
              <a:buFont typeface="Arial Black"/>
              <a:buAutoNum type="arabicPeriod"/>
            </a:pPr>
            <a:r>
              <a:rPr lang="en-US" sz="1500">
                <a:solidFill>
                  <a:schemeClr val="dk1"/>
                </a:solidFill>
                <a:latin typeface="Arial"/>
                <a:ea typeface="Arial"/>
                <a:cs typeface="Arial"/>
                <a:sym typeface="Arial"/>
              </a:rPr>
              <a:t>The CTI-CFF Regional Secretariat to involve Maritime LGN in TWG’s program development and activities recommended in SOM13th, be endorsed.</a:t>
            </a:r>
            <a:endParaRPr/>
          </a:p>
        </p:txBody>
      </p:sp>
      <p:sp>
        <p:nvSpPr>
          <p:cNvPr id="171" name="Google Shape;171;p20"/>
          <p:cNvSpPr txBox="1"/>
          <p:nvPr>
            <p:ph type="title"/>
          </p:nvPr>
        </p:nvSpPr>
        <p:spPr>
          <a:xfrm>
            <a:off x="464023" y="438557"/>
            <a:ext cx="7298438" cy="68575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500"/>
              <a:buFont typeface="Arial Black"/>
              <a:buNone/>
            </a:pPr>
            <a:r>
              <a:rPr b="1" lang="en-US" sz="3500"/>
              <a:t>SOM-14 Recommendations</a:t>
            </a:r>
            <a:endParaRPr b="1" sz="3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id="176" name="Google Shape;176;p21"/>
          <p:cNvPicPr preferRelativeResize="0"/>
          <p:nvPr>
            <p:ph idx="1" type="body"/>
          </p:nvPr>
        </p:nvPicPr>
        <p:blipFill rotWithShape="1">
          <a:blip r:embed="rId3">
            <a:alphaModFix/>
          </a:blip>
          <a:srcRect b="15427" l="9628" r="0" t="8505"/>
          <a:stretch/>
        </p:blipFill>
        <p:spPr>
          <a:xfrm>
            <a:off x="-32658" y="-16329"/>
            <a:ext cx="12224658" cy="6858000"/>
          </a:xfrm>
          <a:prstGeom prst="rect">
            <a:avLst/>
          </a:prstGeom>
          <a:noFill/>
          <a:ln>
            <a:noFill/>
          </a:ln>
        </p:spPr>
      </p:pic>
      <p:grpSp>
        <p:nvGrpSpPr>
          <p:cNvPr id="177" name="Google Shape;177;p21"/>
          <p:cNvGrpSpPr/>
          <p:nvPr/>
        </p:nvGrpSpPr>
        <p:grpSpPr>
          <a:xfrm>
            <a:off x="2070914" y="2655776"/>
            <a:ext cx="7805149" cy="4383657"/>
            <a:chOff x="2070914" y="2655776"/>
            <a:chExt cx="7805149" cy="4383657"/>
          </a:xfrm>
        </p:grpSpPr>
        <p:sp>
          <p:nvSpPr>
            <p:cNvPr id="178" name="Google Shape;178;p21"/>
            <p:cNvSpPr/>
            <p:nvPr/>
          </p:nvSpPr>
          <p:spPr>
            <a:xfrm>
              <a:off x="2070914" y="2655776"/>
              <a:ext cx="7805149" cy="423125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9" name="Google Shape;179;p21"/>
            <p:cNvSpPr/>
            <p:nvPr/>
          </p:nvSpPr>
          <p:spPr>
            <a:xfrm>
              <a:off x="2188029" y="2792186"/>
              <a:ext cx="7527471" cy="4094847"/>
            </a:xfrm>
            <a:prstGeom prst="rect">
              <a:avLst/>
            </a:prstGeom>
            <a:solidFill>
              <a:srgbClr val="33CC33"/>
            </a:solidFill>
            <a:ln cap="flat" cmpd="sng" w="12700">
              <a:solidFill>
                <a:srgbClr val="33CC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0" name="Google Shape;180;p21"/>
            <p:cNvSpPr/>
            <p:nvPr/>
          </p:nvSpPr>
          <p:spPr>
            <a:xfrm>
              <a:off x="2351314" y="2922814"/>
              <a:ext cx="7200900" cy="411661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1" name="Google Shape;181;p21"/>
            <p:cNvSpPr txBox="1"/>
            <p:nvPr/>
          </p:nvSpPr>
          <p:spPr>
            <a:xfrm>
              <a:off x="2445844" y="3254865"/>
              <a:ext cx="7106370" cy="172625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cap="none">
                  <a:solidFill>
                    <a:srgbClr val="474443"/>
                  </a:solidFill>
                  <a:latin typeface="Arial Black"/>
                  <a:ea typeface="Arial Black"/>
                  <a:cs typeface="Arial Black"/>
                  <a:sym typeface="Arial Black"/>
                </a:rPr>
                <a:t>TERIMA KASIH -  MARAMING SALAMAT                TANK IU- OBRIGADO TAGIO TUMAS</a:t>
              </a:r>
              <a:endParaRPr b="1" sz="2000" cap="none">
                <a:solidFill>
                  <a:srgbClr val="474443"/>
                </a:solidFill>
                <a:latin typeface="Arial Black"/>
                <a:ea typeface="Arial Black"/>
                <a:cs typeface="Arial Black"/>
                <a:sym typeface="Arial Black"/>
              </a:endParaRPr>
            </a:p>
          </p:txBody>
        </p:sp>
      </p:grpSp>
      <p:pic>
        <p:nvPicPr>
          <p:cNvPr id="182" name="Google Shape;182;p21"/>
          <p:cNvPicPr preferRelativeResize="0"/>
          <p:nvPr/>
        </p:nvPicPr>
        <p:blipFill rotWithShape="1">
          <a:blip r:embed="rId4">
            <a:alphaModFix/>
          </a:blip>
          <a:srcRect b="0" l="0" r="0" t="0"/>
          <a:stretch/>
        </p:blipFill>
        <p:spPr>
          <a:xfrm>
            <a:off x="3507539" y="5313174"/>
            <a:ext cx="1690042" cy="752596"/>
          </a:xfrm>
          <a:prstGeom prst="rect">
            <a:avLst/>
          </a:prstGeom>
          <a:noFill/>
          <a:ln>
            <a:noFill/>
          </a:ln>
        </p:spPr>
      </p:pic>
      <p:pic>
        <p:nvPicPr>
          <p:cNvPr id="183" name="Google Shape;183;p21"/>
          <p:cNvPicPr preferRelativeResize="0"/>
          <p:nvPr/>
        </p:nvPicPr>
        <p:blipFill rotWithShape="1">
          <a:blip r:embed="rId5">
            <a:alphaModFix/>
          </a:blip>
          <a:srcRect b="0" l="0" r="0" t="0"/>
          <a:stretch/>
        </p:blipFill>
        <p:spPr>
          <a:xfrm>
            <a:off x="5404346" y="5351237"/>
            <a:ext cx="1605080" cy="676470"/>
          </a:xfrm>
          <a:prstGeom prst="rect">
            <a:avLst/>
          </a:prstGeom>
          <a:noFill/>
          <a:ln>
            <a:noFill/>
          </a:ln>
        </p:spPr>
      </p:pic>
      <p:pic>
        <p:nvPicPr>
          <p:cNvPr id="184" name="Google Shape;184;p21"/>
          <p:cNvPicPr preferRelativeResize="0"/>
          <p:nvPr/>
        </p:nvPicPr>
        <p:blipFill rotWithShape="1">
          <a:blip r:embed="rId6">
            <a:alphaModFix/>
          </a:blip>
          <a:srcRect b="0" l="0" r="0" t="0"/>
          <a:stretch/>
        </p:blipFill>
        <p:spPr>
          <a:xfrm>
            <a:off x="7672227" y="5356689"/>
            <a:ext cx="671018" cy="671018"/>
          </a:xfrm>
          <a:prstGeom prst="rect">
            <a:avLst/>
          </a:prstGeom>
          <a:noFill/>
          <a:ln>
            <a:noFill/>
          </a:ln>
        </p:spPr>
      </p:pic>
      <p:sp>
        <p:nvSpPr>
          <p:cNvPr id="185" name="Google Shape;185;p21"/>
          <p:cNvSpPr txBox="1"/>
          <p:nvPr/>
        </p:nvSpPr>
        <p:spPr>
          <a:xfrm>
            <a:off x="2445843" y="6465009"/>
            <a:ext cx="8588188"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000">
                <a:solidFill>
                  <a:schemeClr val="dk1"/>
                </a:solidFill>
                <a:latin typeface="Open Sans"/>
                <a:ea typeface="Open Sans"/>
                <a:cs typeface="Open Sans"/>
                <a:sym typeface="Open Sans"/>
              </a:rPr>
              <a:t>Photo credits: Pixabay &amp; IYOR Bank/JayneJenkins/FabriceDudenhofer/Yen-YiLee</a:t>
            </a:r>
            <a:endParaRPr i="1" sz="100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