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69" r:id="rId16"/>
    <p:sldId id="270" r:id="rId17"/>
    <p:sldId id="274" r:id="rId18"/>
    <p:sldId id="2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42F"/>
    <a:srgbClr val="FFFFFF"/>
    <a:srgbClr val="47444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700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6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7EE5D-454A-4B0F-9265-FFE8A556E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75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469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71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0102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4647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19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011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9BF7-5BE7-4D6C-A296-2834D83179B3}" type="datetimeFigureOut">
              <a:rPr lang="en-PH" smtClean="0"/>
              <a:pPr/>
              <a:t>13/12/2018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AEBB7-597A-4881-AA7D-95292C3E0706}" type="slidenum">
              <a:rPr lang="en-PH" smtClean="0"/>
              <a:pPr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93045-CD0D-4401-A7BF-ED91C46282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09" y="365125"/>
            <a:ext cx="127635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E5EDA-C3FD-46D9-A2C8-ADD330F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89A6FE-30E2-4676-8B01-42866E9406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26818" r="19927" b="19583"/>
          <a:stretch/>
        </p:blipFill>
        <p:spPr>
          <a:xfrm>
            <a:off x="11503" y="0"/>
            <a:ext cx="12215004" cy="5467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621" y="400176"/>
            <a:ext cx="2643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SOM14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550" y="1114039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</a:t>
            </a:r>
            <a:r>
              <a:rPr lang="en-PH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Senior Officials’ Meeting</a:t>
            </a:r>
          </a:p>
          <a:p>
            <a:r>
              <a:rPr lang="en-PH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12 - 13 </a:t>
            </a:r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December 2018</a:t>
            </a:r>
          </a:p>
          <a:p>
            <a:r>
              <a:rPr lang="en-P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Manila, Philippines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503" y="2855910"/>
            <a:ext cx="12191999" cy="723284"/>
          </a:xfrm>
          <a:prstGeom prst="rect">
            <a:avLst/>
          </a:prstGeom>
          <a:solidFill>
            <a:srgbClr val="90C42F">
              <a:alpha val="60000"/>
            </a:srgbClr>
          </a:solidFill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PH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SESSION 8: TECHNICAL WG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427" y="4351634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Ir. </a:t>
            </a:r>
            <a:r>
              <a:rPr lang="en-PH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Suharyanto</a:t>
            </a:r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M. Sc</a:t>
            </a:r>
          </a:p>
          <a:p>
            <a:pPr algn="l"/>
            <a:r>
              <a:rPr lang="en-P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 of CTI-CFF Seascapes Working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31672"/>
            <a:ext cx="977676" cy="98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3" y="5471923"/>
            <a:ext cx="2601779" cy="1102426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73824A2-69A7-4DFE-9A65-5F9EED9A9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1" y="5577175"/>
            <a:ext cx="2844315" cy="92898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A54EE3B-3FA6-42E3-83FA-5A635BA249AA}"/>
              </a:ext>
            </a:extLst>
          </p:cNvPr>
          <p:cNvSpPr txBox="1">
            <a:spLocks/>
          </p:cNvSpPr>
          <p:nvPr/>
        </p:nvSpPr>
        <p:spPr>
          <a:xfrm>
            <a:off x="353549" y="3814169"/>
            <a:ext cx="7490135" cy="716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PH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AF4C3F-EA2D-41BB-A6FB-1EFFDD80F466}"/>
              </a:ext>
            </a:extLst>
          </p:cNvPr>
          <p:cNvSpPr txBox="1">
            <a:spLocks/>
          </p:cNvSpPr>
          <p:nvPr/>
        </p:nvSpPr>
        <p:spPr>
          <a:xfrm>
            <a:off x="353549" y="3812726"/>
            <a:ext cx="10430408" cy="71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P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SEASCAPES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096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7">
            <a:extLst>
              <a:ext uri="{FF2B5EF4-FFF2-40B4-BE49-F238E27FC236}">
                <a16:creationId xmlns:a16="http://schemas.microsoft.com/office/drawing/2014/main" id="{191D1B9E-44CF-442F-B22A-9145ED8D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1" y="150306"/>
            <a:ext cx="11341767" cy="704133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6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Activities since SOM1</a:t>
            </a:r>
            <a:r>
              <a:rPr lang="id-ID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endParaRPr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9299"/>
            <a:ext cx="6239649" cy="261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TATA RUANG\Dropbox\CTI-CFF SWG\THE 5TH SWG MEETING_18-19 OCT 2018\MEETING REPORTS\WhatsApp Image 2018-10-18 at 8.57.50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053" y="3582648"/>
            <a:ext cx="5830947" cy="3275351"/>
          </a:xfrm>
          <a:prstGeom prst="rect">
            <a:avLst/>
          </a:prstGeom>
          <a:noFill/>
        </p:spPr>
      </p:pic>
      <p:pic>
        <p:nvPicPr>
          <p:cNvPr id="1027" name="Picture 3" descr="C:\Users\TATA RUANG\Dropbox\CTI-CFF SWG\P_20180420_094945_vHDR_A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4562" y="150306"/>
            <a:ext cx="5817438" cy="327008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34733C-5E95-4C17-826A-91BCCCC8341F}"/>
              </a:ext>
            </a:extLst>
          </p:cNvPr>
          <p:cNvSpPr txBox="1"/>
          <p:nvPr/>
        </p:nvSpPr>
        <p:spPr>
          <a:xfrm>
            <a:off x="6374562" y="3035672"/>
            <a:ext cx="5817438" cy="46166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1200" b="1" dirty="0"/>
              <a:t>Multilateral Meeting on the Nomination of Lesser </a:t>
            </a:r>
            <a:r>
              <a:rPr lang="en-US" sz="1200" b="1" dirty="0" err="1"/>
              <a:t>Sunda</a:t>
            </a:r>
            <a:r>
              <a:rPr lang="en-US" sz="1200" b="1" dirty="0"/>
              <a:t> and BSSE </a:t>
            </a:r>
            <a:endParaRPr lang="id-ID" sz="1200" b="1" dirty="0"/>
          </a:p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1200" b="1" dirty="0"/>
              <a:t>as Priority Seascapes</a:t>
            </a:r>
            <a:r>
              <a:rPr lang="id-ID" sz="1200" b="1" dirty="0"/>
              <a:t>, 20 April 2018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4733C-5E95-4C17-826A-91BCCCC8341F}"/>
              </a:ext>
            </a:extLst>
          </p:cNvPr>
          <p:cNvSpPr txBox="1"/>
          <p:nvPr/>
        </p:nvSpPr>
        <p:spPr>
          <a:xfrm>
            <a:off x="0" y="5248580"/>
            <a:ext cx="5817438" cy="2769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id-ID" sz="1200" b="1" dirty="0"/>
              <a:t>Sulu-Sulawesi Seascape Regional Convergence Meeting, 3-6 July 2018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34733C-5E95-4C17-826A-91BCCCC8341F}"/>
              </a:ext>
            </a:extLst>
          </p:cNvPr>
          <p:cNvSpPr txBox="1"/>
          <p:nvPr/>
        </p:nvSpPr>
        <p:spPr>
          <a:xfrm>
            <a:off x="6374562" y="6534835"/>
            <a:ext cx="5817438" cy="27699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>
              <a:defRPr sz="1800" b="0">
                <a:solidFill>
                  <a:srgbClr val="000000"/>
                </a:solidFill>
              </a:defRPr>
            </a:pPr>
            <a:r>
              <a:rPr lang="en-US" sz="1200" b="1" dirty="0"/>
              <a:t>The 5th </a:t>
            </a:r>
            <a:r>
              <a:rPr lang="en-US" sz="1200" b="1" dirty="0">
                <a:solidFill>
                  <a:schemeClr val="tx1"/>
                </a:solidFill>
              </a:rPr>
              <a:t>CTI-CFF Seascapes Working Group Meeting</a:t>
            </a:r>
            <a:r>
              <a:rPr lang="id-ID" sz="1200" b="1" dirty="0">
                <a:solidFill>
                  <a:schemeClr val="tx1"/>
                </a:solidFill>
              </a:rPr>
              <a:t>, 18-19 Oct 2018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357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584617" y="179882"/>
            <a:ext cx="9338872" cy="68418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pPr algn="l"/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Achievements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3388" y="971186"/>
            <a:ext cx="11258862" cy="512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Translation </a:t>
            </a:r>
            <a:r>
              <a:rPr lang="id-ID" sz="2400" b="1" dirty="0"/>
              <a:t>&amp; p</a:t>
            </a:r>
            <a:r>
              <a:rPr lang="en-US" sz="2400" b="1" dirty="0" err="1"/>
              <a:t>rinting</a:t>
            </a:r>
            <a:r>
              <a:rPr lang="en-US" sz="2400" b="1" dirty="0"/>
              <a:t> </a:t>
            </a:r>
            <a:r>
              <a:rPr lang="id-ID" sz="2400" b="1" dirty="0"/>
              <a:t>and socialization </a:t>
            </a:r>
            <a:r>
              <a:rPr lang="en-US" sz="2400" b="1" dirty="0"/>
              <a:t>of the Seascapes</a:t>
            </a:r>
            <a:r>
              <a:rPr lang="id-ID" sz="2400" b="1" dirty="0"/>
              <a:t> D</a:t>
            </a:r>
            <a:r>
              <a:rPr lang="en-US" sz="2400" b="1" dirty="0" err="1"/>
              <a:t>ocument</a:t>
            </a:r>
            <a:endParaRPr lang="id-ID" sz="2400" b="1" dirty="0"/>
          </a:p>
          <a:p>
            <a:pPr>
              <a:buNone/>
            </a:pPr>
            <a:endParaRPr lang="id-ID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267" y="1424066"/>
            <a:ext cx="3724690" cy="50666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0028" y="1415244"/>
            <a:ext cx="3829803" cy="50904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4813" y="960099"/>
            <a:ext cx="11907187" cy="91367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b="1" dirty="0"/>
              <a:t>Progress and endorse</a:t>
            </a:r>
            <a:r>
              <a:rPr lang="id-ID" sz="2400" b="1" dirty="0"/>
              <a:t> Lesser Sunda and BSSE </a:t>
            </a:r>
            <a:endParaRPr lang="en-US" sz="2400" b="1" dirty="0"/>
          </a:p>
          <a:p>
            <a:pPr lvl="0">
              <a:buNone/>
            </a:pPr>
            <a:r>
              <a:rPr lang="id-ID" sz="2400" b="1" dirty="0"/>
              <a:t>as CTI-CFF priority seascapes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83" y="2528863"/>
            <a:ext cx="3070033" cy="34212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014" y="2542132"/>
            <a:ext cx="2726986" cy="349796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51016" y="2507659"/>
            <a:ext cx="2883107" cy="356191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2943" y="2527464"/>
            <a:ext cx="2773182" cy="356247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3" name="Shape 136"/>
          <p:cNvSpPr>
            <a:spLocks noGrp="1"/>
          </p:cNvSpPr>
          <p:nvPr>
            <p:ph type="title"/>
          </p:nvPr>
        </p:nvSpPr>
        <p:spPr>
          <a:xfrm>
            <a:off x="299804" y="140221"/>
            <a:ext cx="9338872" cy="68418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pPr algn="l"/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Achievements to Date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6701" y="684186"/>
            <a:ext cx="10477500" cy="1214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Finalize the Rules of Procedures of the CTI-CFF Seascapes Working Group</a:t>
            </a:r>
            <a:r>
              <a:rPr lang="id-ID" sz="2000" b="1" dirty="0"/>
              <a:t>, including </a:t>
            </a:r>
            <a:r>
              <a:rPr lang="en-US" sz="2000" b="1" dirty="0">
                <a:solidFill>
                  <a:srgbClr val="000000"/>
                </a:solidFill>
                <a:sym typeface="Calibri"/>
              </a:rPr>
              <a:t>the development of sub-working groups of priority seascapes under the CTI-CFF Seascapes Working Group</a:t>
            </a:r>
            <a:endParaRPr lang="id-ID" sz="2000" b="1" dirty="0"/>
          </a:p>
        </p:txBody>
      </p:sp>
      <p:sp>
        <p:nvSpPr>
          <p:cNvPr id="7" name="Shape 136"/>
          <p:cNvSpPr>
            <a:spLocks noGrp="1"/>
          </p:cNvSpPr>
          <p:nvPr>
            <p:ph type="title"/>
          </p:nvPr>
        </p:nvSpPr>
        <p:spPr>
          <a:xfrm>
            <a:off x="402237" y="0"/>
            <a:ext cx="9338872" cy="68418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pPr algn="l"/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Achievements to Date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1677627"/>
            <a:ext cx="7077388" cy="488744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928139" y="456993"/>
            <a:ext cx="3793763" cy="1325564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Challenges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xfrm>
            <a:off x="838198" y="1825625"/>
            <a:ext cx="10862392" cy="435133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id-ID" sz="3200" dirty="0">
                <a:solidFill>
                  <a:schemeClr val="tx1"/>
                </a:solidFill>
                <a:latin typeface="+mn-lt"/>
              </a:rPr>
              <a:t>Finding e</a:t>
            </a:r>
            <a:r>
              <a:rPr sz="3200" dirty="0" err="1">
                <a:solidFill>
                  <a:schemeClr val="tx1"/>
                </a:solidFill>
                <a:latin typeface="+mn-lt"/>
              </a:rPr>
              <a:t>ffective</a:t>
            </a:r>
            <a:r>
              <a:rPr sz="3200" dirty="0">
                <a:solidFill>
                  <a:schemeClr val="tx1"/>
                </a:solidFill>
                <a:latin typeface="+mn-lt"/>
              </a:rPr>
              <a:t> communication channel among SWG members and get high engagement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Effective coordination among the TWGs on Seascapes concerns and/or issues </a:t>
            </a:r>
            <a:endParaRPr sz="32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sz="3200" dirty="0">
                <a:solidFill>
                  <a:schemeClr val="tx1"/>
                </a:solidFill>
                <a:latin typeface="+mn-lt"/>
              </a:rPr>
              <a:t>Identifying funding resources to support the SWG to strengthen and/or initiate seascapes related activities, particularly those related to Priority Seascapes</a:t>
            </a:r>
            <a:endParaRPr sz="3200" dirty="0"/>
          </a:p>
          <a:p>
            <a:pPr marL="280735" indent="-280735">
              <a:buNone/>
              <a:defRPr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219844" y="94965"/>
            <a:ext cx="5739237" cy="816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 Plan for 2019</a:t>
            </a:r>
          </a:p>
        </p:txBody>
      </p:sp>
      <p:graphicFrame>
        <p:nvGraphicFramePr>
          <p:cNvPr id="145" name="Table 145"/>
          <p:cNvGraphicFramePr/>
          <p:nvPr>
            <p:extLst>
              <p:ext uri="{D42A27DB-BD31-4B8C-83A1-F6EECF244321}">
                <p14:modId xmlns:p14="http://schemas.microsoft.com/office/powerpoint/2010/main" val="1834403302"/>
              </p:ext>
            </p:extLst>
          </p:nvPr>
        </p:nvGraphicFramePr>
        <p:xfrm>
          <a:off x="219074" y="1101996"/>
          <a:ext cx="11753082" cy="48153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00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327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Activities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Timeframe</a:t>
                      </a:r>
                      <a:endParaRPr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376">
                <a:tc>
                  <a:txBody>
                    <a:bodyPr/>
                    <a:lstStyle/>
                    <a:p>
                      <a:pPr marL="1190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Work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with RS and CT6 to integrate and update SWG targets and goals into RPOA 2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.0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development and process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Q1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76">
                <a:tc>
                  <a:txBody>
                    <a:bodyPr/>
                    <a:lstStyle/>
                    <a:p>
                      <a:pPr marL="1190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Establish the sub-working groups for each priority seascape, including the TOR 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Q2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194972947"/>
                  </a:ext>
                </a:extLst>
              </a:tr>
              <a:tr h="619376">
                <a:tc>
                  <a:txBody>
                    <a:bodyPr/>
                    <a:lstStyle/>
                    <a:p>
                      <a:pPr marL="1190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Initiate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t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he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planning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each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priority seascape (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Sulu-Sulawesi,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Lesser Sunda, Bismarck Solomon Seas)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Q3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514399615"/>
                  </a:ext>
                </a:extLst>
              </a:tr>
              <a:tr h="619376">
                <a:tc>
                  <a:txBody>
                    <a:bodyPr/>
                    <a:lstStyle/>
                    <a:p>
                      <a:pPr marL="1190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6th CTI-CFF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Seascapes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Working Group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Annual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Meeting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Q4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3648388219"/>
                  </a:ext>
                </a:extLst>
              </a:tr>
              <a:tr h="606176">
                <a:tc>
                  <a:txBody>
                    <a:bodyPr/>
                    <a:lstStyle/>
                    <a:p>
                      <a:pPr marL="1190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su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itable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partners to collaborate for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financial mechanism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on 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the management of priority seascapes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throughout 2019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492">
                <a:tc>
                  <a:txBody>
                    <a:bodyPr/>
                    <a:lstStyle/>
                    <a:p>
                      <a:pPr marL="1190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Work with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other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TWG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s,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Partners, and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University Partnership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the management of priority seascapes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throughout 2019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278255" y="1386093"/>
            <a:ext cx="11362545" cy="57459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7116" lvl="1" indent="-457200" algn="just" fontAlgn="base">
              <a:buFont typeface="+mj-lt"/>
              <a:buAutoNum type="arabicPeriod"/>
            </a:pPr>
            <a:r>
              <a:rPr lang="en-MY" dirty="0">
                <a:latin typeface="+mn-lt"/>
              </a:rPr>
              <a:t>Recognize and appreciate the leadership of Indonesia and Philippines as Chair and Vice Chair of the SWG; </a:t>
            </a:r>
            <a:r>
              <a:rPr lang="en-MY" strike="sngStrike" dirty="0">
                <a:latin typeface="+mn-lt"/>
              </a:rPr>
              <a:t>2009-2018;</a:t>
            </a:r>
          </a:p>
          <a:p>
            <a:pPr marL="547116" lvl="1" indent="-457200" algn="just" fontAlgn="base">
              <a:buFont typeface="+mj-lt"/>
              <a:buAutoNum type="arabicPeriod"/>
            </a:pPr>
            <a:r>
              <a:rPr lang="id-ID" dirty="0">
                <a:latin typeface="+mn-lt"/>
              </a:rPr>
              <a:t>Adopt </a:t>
            </a:r>
            <a:r>
              <a:rPr lang="en-US" dirty="0">
                <a:latin typeface="+mn-lt"/>
              </a:rPr>
              <a:t>Lesser </a:t>
            </a:r>
            <a:r>
              <a:rPr lang="en-US" dirty="0" err="1">
                <a:latin typeface="+mn-lt"/>
              </a:rPr>
              <a:t>Sunda</a:t>
            </a:r>
            <a:r>
              <a:rPr lang="en-US" dirty="0">
                <a:latin typeface="+mn-lt"/>
              </a:rPr>
              <a:t> and Bismarck Solomon Sea </a:t>
            </a:r>
            <a:r>
              <a:rPr lang="id-ID" dirty="0">
                <a:latin typeface="+mn-lt"/>
              </a:rPr>
              <a:t>Ecoregion</a:t>
            </a:r>
            <a:r>
              <a:rPr lang="en-US" dirty="0">
                <a:latin typeface="+mn-lt"/>
              </a:rPr>
              <a:t> </a:t>
            </a:r>
            <a:r>
              <a:rPr lang="id-ID" dirty="0">
                <a:latin typeface="+mn-lt"/>
              </a:rPr>
              <a:t>(BSSE) as CTI-CFF P</a:t>
            </a:r>
            <a:r>
              <a:rPr lang="en-US" dirty="0" err="1">
                <a:latin typeface="+mn-lt"/>
              </a:rPr>
              <a:t>riority</a:t>
            </a:r>
            <a:r>
              <a:rPr lang="en-US" dirty="0">
                <a:latin typeface="+mn-lt"/>
              </a:rPr>
              <a:t> </a:t>
            </a:r>
            <a:r>
              <a:rPr lang="id-ID" dirty="0">
                <a:latin typeface="+mn-lt"/>
              </a:rPr>
              <a:t>S</a:t>
            </a:r>
            <a:r>
              <a:rPr lang="en-US" dirty="0" err="1">
                <a:latin typeface="+mn-lt"/>
              </a:rPr>
              <a:t>eascap</a:t>
            </a:r>
            <a:r>
              <a:rPr lang="id-ID" dirty="0">
                <a:latin typeface="+mn-lt"/>
              </a:rPr>
              <a:t>es</a:t>
            </a:r>
            <a:r>
              <a:rPr lang="en-US" dirty="0">
                <a:latin typeface="+mn-lt"/>
              </a:rPr>
              <a:t>, and progress discussions with donors, collaborators and partners;</a:t>
            </a:r>
            <a:endParaRPr lang="id-ID" dirty="0">
              <a:latin typeface="+mn-lt"/>
            </a:endParaRPr>
          </a:p>
          <a:p>
            <a:pPr marL="547116" lvl="1" indent="-457200" algn="just" fontAlgn="base">
              <a:buFont typeface="+mj-lt"/>
              <a:buAutoNum type="arabicPeriod"/>
            </a:pPr>
            <a:r>
              <a:rPr lang="id-ID" dirty="0">
                <a:latin typeface="+mn-lt"/>
              </a:rPr>
              <a:t>Adopt </a:t>
            </a:r>
            <a:r>
              <a:rPr lang="en-US" dirty="0">
                <a:latin typeface="+mn-lt"/>
              </a:rPr>
              <a:t>the Rules </a:t>
            </a:r>
            <a:r>
              <a:rPr lang="id-ID" dirty="0">
                <a:latin typeface="+mn-lt"/>
              </a:rPr>
              <a:t>of </a:t>
            </a:r>
            <a:r>
              <a:rPr lang="en-US" dirty="0">
                <a:latin typeface="+mn-lt"/>
              </a:rPr>
              <a:t>Procedure</a:t>
            </a:r>
            <a:r>
              <a:rPr lang="id-ID" dirty="0">
                <a:latin typeface="+mn-lt"/>
              </a:rPr>
              <a:t> of the CTI-CFF Seascapes Working Grou</a:t>
            </a:r>
            <a:r>
              <a:rPr lang="en-US" dirty="0">
                <a:latin typeface="+mn-lt"/>
              </a:rPr>
              <a:t>p</a:t>
            </a:r>
            <a:r>
              <a:rPr lang="id-ID" dirty="0">
                <a:latin typeface="+mn-lt"/>
              </a:rPr>
              <a:t>;</a:t>
            </a:r>
          </a:p>
          <a:p>
            <a:pPr marL="547116" lvl="1" indent="-457200" algn="just" fontAlgn="base">
              <a:buFont typeface="+mj-lt"/>
              <a:buAutoNum type="arabicPeriod"/>
            </a:pPr>
            <a:r>
              <a:rPr lang="id-ID" dirty="0">
                <a:latin typeface="+mn-lt"/>
              </a:rPr>
              <a:t>Approve the sub-working groups of Sulu-Sulawesi, Lesser Sunda, and BSSE under the structure and coordination mechanism of CTI-CFF Seascapes Working Group;</a:t>
            </a:r>
          </a:p>
          <a:p>
            <a:pPr marL="547116" lvl="1" indent="-457200" algn="just" fontAlgn="base">
              <a:buFont typeface="+mj-lt"/>
              <a:buAutoNum type="arabicPeriod"/>
            </a:pPr>
            <a:r>
              <a:rPr lang="en-US" dirty="0">
                <a:latin typeface="+mn-lt"/>
              </a:rPr>
              <a:t>Acknowledge the support of partners in the </a:t>
            </a:r>
            <a:r>
              <a:rPr lang="id-ID" dirty="0">
                <a:latin typeface="+mn-lt"/>
              </a:rPr>
              <a:t>finalization</a:t>
            </a:r>
            <a:r>
              <a:rPr lang="en-US" dirty="0">
                <a:latin typeface="+mn-lt"/>
              </a:rPr>
              <a:t> of the Rules </a:t>
            </a:r>
            <a:r>
              <a:rPr lang="id-ID" dirty="0">
                <a:latin typeface="+mn-lt"/>
              </a:rPr>
              <a:t>of </a:t>
            </a:r>
            <a:r>
              <a:rPr lang="en-US" dirty="0">
                <a:latin typeface="+mn-lt"/>
              </a:rPr>
              <a:t>Procedure</a:t>
            </a:r>
            <a:r>
              <a:rPr lang="id-ID" dirty="0">
                <a:latin typeface="+mn-lt"/>
              </a:rPr>
              <a:t> of the CTI-CFF Seascapes Working Group;</a:t>
            </a:r>
          </a:p>
          <a:p>
            <a:pPr marL="547116" lvl="1" indent="-457200" algn="just" fontAlgn="base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Call on development partners to support </a:t>
            </a:r>
            <a:r>
              <a:rPr lang="id-ID" dirty="0">
                <a:latin typeface="+mn-lt"/>
              </a:rPr>
              <a:t>the management of priority seascapes, including collaborative programs and activities involving related countries;</a:t>
            </a:r>
          </a:p>
          <a:p>
            <a:pPr marL="0" indent="0" defTabSz="822959">
              <a:spcBef>
                <a:spcPts val="900"/>
              </a:spcBef>
              <a:buNone/>
              <a:defRPr sz="2520">
                <a:solidFill>
                  <a:schemeClr val="accent6"/>
                </a:solidFill>
                <a:latin typeface="Futura"/>
                <a:ea typeface="Futura"/>
                <a:cs typeface="Futura"/>
                <a:sym typeface="Futura"/>
              </a:defRPr>
            </a:pPr>
            <a:endParaRPr sz="2400" dirty="0">
              <a:latin typeface="+mn-lt"/>
            </a:endParaRPr>
          </a:p>
        </p:txBody>
      </p:sp>
      <p:sp>
        <p:nvSpPr>
          <p:cNvPr id="6" name="Shape 144">
            <a:extLst>
              <a:ext uri="{FF2B5EF4-FFF2-40B4-BE49-F238E27FC236}">
                <a16:creationId xmlns:a16="http://schemas.microsoft.com/office/drawing/2014/main" id="{297D583D-9D79-4A27-8DB6-C56043150677}"/>
              </a:ext>
            </a:extLst>
          </p:cNvPr>
          <p:cNvSpPr txBox="1">
            <a:spLocks/>
          </p:cNvSpPr>
          <p:nvPr/>
        </p:nvSpPr>
        <p:spPr>
          <a:xfrm>
            <a:off x="278255" y="569562"/>
            <a:ext cx="10238282" cy="81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Futura-Bold"/>
                <a:ea typeface="Futura-Bold"/>
                <a:cs typeface="Futura-Bold"/>
                <a:sym typeface="Futura-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Recommendations for SOM1</a:t>
            </a:r>
            <a:r>
              <a:rPr lang="id-ID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Consideration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278255" y="890389"/>
            <a:ext cx="11635490" cy="5729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715963" lvl="1" indent="-627063" algn="just" fontAlgn="base">
              <a:buFont typeface="+mj-lt"/>
              <a:buAutoNum type="arabicPeriod" startAt="7"/>
            </a:pPr>
            <a:r>
              <a:rPr lang="id-ID" sz="2600" dirty="0">
                <a:latin typeface="+mn-lt"/>
              </a:rPr>
              <a:t>Task the SWG to </a:t>
            </a:r>
            <a:r>
              <a:rPr lang="en-US" sz="2600" dirty="0">
                <a:latin typeface="+mn-lt"/>
              </a:rPr>
              <a:t>work with </a:t>
            </a:r>
            <a:r>
              <a:rPr lang="id-ID" sz="2600" dirty="0">
                <a:latin typeface="+mn-lt"/>
              </a:rPr>
              <a:t>other </a:t>
            </a:r>
            <a:r>
              <a:rPr lang="en-US" sz="2600" dirty="0">
                <a:latin typeface="+mn-lt"/>
              </a:rPr>
              <a:t>TWG</a:t>
            </a:r>
            <a:r>
              <a:rPr lang="id-ID" sz="2600" dirty="0">
                <a:latin typeface="+mn-lt"/>
              </a:rPr>
              <a:t>s</a:t>
            </a:r>
            <a:r>
              <a:rPr lang="en-US" sz="2600" dirty="0">
                <a:latin typeface="+mn-lt"/>
              </a:rPr>
              <a:t> </a:t>
            </a:r>
            <a:r>
              <a:rPr lang="id-ID" sz="2600" dirty="0">
                <a:latin typeface="+mn-lt"/>
              </a:rPr>
              <a:t>and University Partnership program </a:t>
            </a:r>
            <a:r>
              <a:rPr lang="en-US" sz="2600" dirty="0">
                <a:latin typeface="+mn-lt"/>
              </a:rPr>
              <a:t>in</a:t>
            </a:r>
            <a:r>
              <a:rPr lang="id-ID" sz="2600" dirty="0">
                <a:latin typeface="+mn-lt"/>
              </a:rPr>
              <a:t> the management of priority seascapes;</a:t>
            </a:r>
            <a:endParaRPr lang="en-US" sz="2600" dirty="0">
              <a:latin typeface="+mn-lt"/>
            </a:endParaRPr>
          </a:p>
          <a:p>
            <a:pPr marL="715963" lvl="1" indent="-627063" algn="just" fontAlgn="base">
              <a:buFont typeface="+mj-lt"/>
              <a:buAutoNum type="arabicPeriod" startAt="7"/>
            </a:pPr>
            <a:r>
              <a:rPr lang="en-US" sz="2600" dirty="0">
                <a:latin typeface="+mn-lt"/>
              </a:rPr>
              <a:t>Task the NCCs of Indonesia, Malaysia, and Philippines to review the proposed project on Transboundary Sulu-Sulawesi Seascape climate change and reefs fisheries</a:t>
            </a:r>
            <a:endParaRPr lang="id-ID" sz="2600" dirty="0">
              <a:latin typeface="+mn-lt"/>
            </a:endParaRPr>
          </a:p>
          <a:p>
            <a:pPr marL="715963" lvl="1" indent="-627063" algn="just" fontAlgn="base">
              <a:buFont typeface="+mj-lt"/>
              <a:buAutoNum type="arabicPeriod" startAt="7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Support the recommendation of the 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WG to turnover the Chairmanship from 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Indonesia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to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 Malaysia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and the turnover of the Co-Chairmanship from 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Philippines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Solomon Islands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 based on the provisions stipulated in the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dirty="0">
                <a:latin typeface="+mn-lt"/>
              </a:rPr>
              <a:t>Rules </a:t>
            </a:r>
            <a:r>
              <a:rPr lang="id-ID" sz="2600" dirty="0">
                <a:latin typeface="+mn-lt"/>
              </a:rPr>
              <a:t>of </a:t>
            </a:r>
            <a:r>
              <a:rPr lang="en-US" sz="2600" dirty="0">
                <a:latin typeface="+mn-lt"/>
              </a:rPr>
              <a:t>Procedure</a:t>
            </a:r>
            <a:r>
              <a:rPr lang="id-ID" sz="2600" dirty="0">
                <a:latin typeface="+mn-lt"/>
              </a:rPr>
              <a:t> of the CTI-CFF Seascapes Working Group</a:t>
            </a:r>
            <a:r>
              <a:rPr lang="id-ID" sz="2600" dirty="0">
                <a:solidFill>
                  <a:schemeClr val="tx1"/>
                </a:solidFill>
                <a:latin typeface="+mn-lt"/>
              </a:rPr>
              <a:t>;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  <a:p>
            <a:pPr marL="715963" lvl="1" indent="-627063" algn="just" fontAlgn="base">
              <a:buFont typeface="+mj-lt"/>
              <a:buAutoNum type="arabicPeriod" startAt="7"/>
            </a:pPr>
            <a:r>
              <a:rPr lang="en-US" sz="2600" dirty="0"/>
              <a:t>Acknowledge the successful implementation of Sulu-Sulawesi Seascapes Project supported by BMU in partnership with the Government of Indonesia, Malaysia and Philippines, CI Philippines and CTI-CFF Regional Secretariat;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  <a:p>
            <a:pPr marL="715963" lvl="1" indent="-627063" algn="just" fontAlgn="base">
              <a:buFont typeface="+mj-lt"/>
              <a:buAutoNum type="arabicPeriod" startAt="7"/>
            </a:pPr>
            <a:r>
              <a:rPr lang="en-US" sz="2600" dirty="0">
                <a:latin typeface="+mn-lt"/>
              </a:rPr>
              <a:t>Approve the 201</a:t>
            </a:r>
            <a:r>
              <a:rPr lang="id-ID" sz="2600" dirty="0">
                <a:latin typeface="+mn-lt"/>
              </a:rPr>
              <a:t>9</a:t>
            </a:r>
            <a:r>
              <a:rPr lang="en-US" sz="2600" dirty="0">
                <a:latin typeface="+mn-lt"/>
              </a:rPr>
              <a:t> SWG Work Plan, subject to the availability of funding support.</a:t>
            </a:r>
          </a:p>
        </p:txBody>
      </p:sp>
      <p:sp>
        <p:nvSpPr>
          <p:cNvPr id="6" name="Shape 144">
            <a:extLst>
              <a:ext uri="{FF2B5EF4-FFF2-40B4-BE49-F238E27FC236}">
                <a16:creationId xmlns:a16="http://schemas.microsoft.com/office/drawing/2014/main" id="{297D583D-9D79-4A27-8DB6-C56043150677}"/>
              </a:ext>
            </a:extLst>
          </p:cNvPr>
          <p:cNvSpPr txBox="1">
            <a:spLocks/>
          </p:cNvSpPr>
          <p:nvPr/>
        </p:nvSpPr>
        <p:spPr>
          <a:xfrm>
            <a:off x="278255" y="73858"/>
            <a:ext cx="10238282" cy="81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Futura-Bold"/>
                <a:ea typeface="Futura-Bold"/>
                <a:cs typeface="Futura-Bold"/>
                <a:sym typeface="Futura-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Recommendations for SOM1</a:t>
            </a:r>
            <a:r>
              <a:rPr lang="id-ID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Consideration</a:t>
            </a:r>
          </a:p>
        </p:txBody>
      </p:sp>
    </p:spTree>
    <p:extLst>
      <p:ext uri="{BB962C8B-B14F-4D97-AF65-F5344CB8AC3E}">
        <p14:creationId xmlns:p14="http://schemas.microsoft.com/office/powerpoint/2010/main" val="97014773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9" y="5313174"/>
            <a:ext cx="1690042" cy="752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46" y="5351237"/>
            <a:ext cx="1605080" cy="6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27" y="5356689"/>
            <a:ext cx="671018" cy="671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CD944-3941-4F8F-950D-5EB3A05B0A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527"/>
            <a:ext cx="12192000" cy="61162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2981C-28CF-4D86-8427-FAFA59C409B1}"/>
              </a:ext>
            </a:extLst>
          </p:cNvPr>
          <p:cNvGrpSpPr/>
          <p:nvPr/>
        </p:nvGrpSpPr>
        <p:grpSpPr>
          <a:xfrm>
            <a:off x="1975664" y="4904880"/>
            <a:ext cx="7805149" cy="1967928"/>
            <a:chOff x="2070914" y="2655776"/>
            <a:chExt cx="7805149" cy="42312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10D90F-2050-4C9B-BCF5-90109F6EB9A9}"/>
                </a:ext>
              </a:extLst>
            </p:cNvPr>
            <p:cNvSpPr/>
            <p:nvPr/>
          </p:nvSpPr>
          <p:spPr>
            <a:xfrm>
              <a:off x="2070914" y="2655776"/>
              <a:ext cx="7805149" cy="4231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8" name="Marcador de texto 3">
              <a:extLst>
                <a:ext uri="{FF2B5EF4-FFF2-40B4-BE49-F238E27FC236}">
                  <a16:creationId xmlns:a16="http://schemas.microsoft.com/office/drawing/2014/main" id="{CB3E04D0-4450-45A4-84BE-01B1FE744C83}"/>
                </a:ext>
              </a:extLst>
            </p:cNvPr>
            <p:cNvSpPr txBox="1">
              <a:spLocks/>
            </p:cNvSpPr>
            <p:nvPr/>
          </p:nvSpPr>
          <p:spPr>
            <a:xfrm>
              <a:off x="2445844" y="3254865"/>
              <a:ext cx="7106370" cy="1726258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Terima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Kasih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-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Maraming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Salamat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              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Tank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Iu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-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Obrigado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Tagio</a:t>
              </a:r>
              <a:r>
                <a:rPr lang="es-ES_tradnl" sz="2000" b="1" cap="all" dirty="0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 </a:t>
              </a:r>
              <a:r>
                <a:rPr lang="es-ES_tradnl" sz="2000" b="1" cap="all" dirty="0" err="1">
                  <a:solidFill>
                    <a:srgbClr val="474443"/>
                  </a:solidFill>
                  <a:latin typeface="Arial Black" panose="020B0A04020102020204" pitchFamily="34" charset="0"/>
                  <a:ea typeface="Roboto" panose="02000000000000000000" pitchFamily="2" charset="0"/>
                </a:rPr>
                <a:t>Tumas</a:t>
              </a:r>
              <a:endParaRPr lang="es-ES_tradnl" sz="2000" b="1" cap="all" dirty="0">
                <a:solidFill>
                  <a:srgbClr val="474443"/>
                </a:solidFill>
                <a:latin typeface="Arial Black" panose="020B0A04020102020204" pitchFamily="34" charset="0"/>
                <a:ea typeface="Roboto" panose="02000000000000000000" pitchFamily="2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1B065C35-5AC5-4E2E-B079-D9F3E2FE3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14" y="6143467"/>
            <a:ext cx="1690042" cy="7525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2B0FAF-5513-4EFB-9653-4BEF7A7F0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21" y="6181530"/>
            <a:ext cx="1605080" cy="6764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8C3F40-E07F-4DC2-B786-8EC5F23FF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02" y="6186982"/>
            <a:ext cx="671018" cy="67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t="92857" r="7644" b="89"/>
          <a:stretch/>
        </p:blipFill>
        <p:spPr>
          <a:xfrm>
            <a:off x="-27215" y="6590805"/>
            <a:ext cx="12219215" cy="2610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9098"/>
          </a:xfrm>
        </p:spPr>
        <p:txBody>
          <a:bodyPr>
            <a:normAutofit/>
          </a:bodyPr>
          <a:lstStyle/>
          <a:p>
            <a:r>
              <a:rPr lang="en-PH" sz="3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24065"/>
            <a:ext cx="10515600" cy="4752897"/>
          </a:xfrm>
        </p:spPr>
        <p:txBody>
          <a:bodyPr>
            <a:normAutofit/>
          </a:bodyPr>
          <a:lstStyle/>
          <a:p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Focal Points &amp;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/Institutions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Status on Decisions Endorsed by SOM 1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Updates on the Goals and Targets of SWG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Activities since SOM1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Achievements to Date</a:t>
            </a:r>
          </a:p>
          <a:p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Work Plan for 2019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Recommendations for SOM1</a:t>
            </a:r>
            <a:r>
              <a:rPr lang="id-ID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Consideration</a:t>
            </a:r>
          </a:p>
          <a:p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5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87524" y="224298"/>
            <a:ext cx="10515601" cy="76474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Focal Points</a:t>
            </a:r>
          </a:p>
        </p:txBody>
      </p:sp>
      <p:graphicFrame>
        <p:nvGraphicFramePr>
          <p:cNvPr id="116" name="Table 116"/>
          <p:cNvGraphicFramePr/>
          <p:nvPr>
            <p:extLst>
              <p:ext uri="{D42A27DB-BD31-4B8C-83A1-F6EECF244321}">
                <p14:modId xmlns:p14="http://schemas.microsoft.com/office/powerpoint/2010/main" val="2936628840"/>
              </p:ext>
            </p:extLst>
          </p:nvPr>
        </p:nvGraphicFramePr>
        <p:xfrm>
          <a:off x="570892" y="1316687"/>
          <a:ext cx="11278207" cy="46162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5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494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Member Country 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Focal Points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05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Indonesia (Chair)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700" b="1"/>
                      </a:pPr>
                      <a:r>
                        <a:rPr sz="2000" b="0" dirty="0" err="1"/>
                        <a:t>Suharyanto</a:t>
                      </a:r>
                      <a:r>
                        <a:rPr sz="2000" b="0" dirty="0"/>
                        <a:t>, Director of Marine Spatial Planning, MMAF</a:t>
                      </a:r>
                      <a:r>
                        <a:rPr lang="en-US" sz="2000" b="0" dirty="0"/>
                        <a:t> / </a:t>
                      </a:r>
                      <a:r>
                        <a:rPr lang="en-US" sz="2000" b="0" u="none" strike="noStrike" cap="none" spc="0" baseline="0" dirty="0" err="1">
                          <a:ln>
                            <a:noFill/>
                          </a:ln>
                          <a:uFillTx/>
                          <a:sym typeface="Calibri"/>
                        </a:rPr>
                        <a:t>Okto</a:t>
                      </a:r>
                      <a:r>
                        <a:rPr lang="en-US" sz="2000" b="0" u="none" strike="noStrike" cap="none" spc="0" baseline="0" dirty="0">
                          <a:ln>
                            <a:noFill/>
                          </a:ln>
                          <a:uFillTx/>
                          <a:sym typeface="Calibri"/>
                        </a:rPr>
                        <a:t> </a:t>
                      </a:r>
                      <a:r>
                        <a:rPr lang="en-US" sz="2000" b="0" u="none" strike="noStrike" cap="none" spc="0" baseline="0" dirty="0" err="1">
                          <a:ln>
                            <a:noFill/>
                          </a:ln>
                          <a:uFillTx/>
                          <a:sym typeface="Calibri"/>
                        </a:rPr>
                        <a:t>Irianto</a:t>
                      </a:r>
                      <a:r>
                        <a:rPr lang="en-US" sz="2000" b="0" u="none" strike="noStrike" cap="none" spc="0" baseline="0" dirty="0">
                          <a:ln>
                            <a:noFill/>
                          </a:ln>
                          <a:uFillTx/>
                          <a:sym typeface="Calibri"/>
                        </a:rPr>
                        <a:t>, Deputy Assistant for Marine Service , Coordinating Ministry of Maritime Affairs </a:t>
                      </a:r>
                      <a:endParaRPr lang="en-US" sz="2000" b="0" dirty="0"/>
                    </a:p>
                    <a:p>
                      <a:pPr algn="l">
                        <a:defRPr sz="1700" b="1"/>
                      </a:pPr>
                      <a:endParaRPr sz="2000" b="0" dirty="0"/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05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Philippines (Co-Chair)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700" b="1"/>
                      </a:pPr>
                      <a:r>
                        <a:rPr sz="2000" b="0" dirty="0" err="1"/>
                        <a:t>Crisanta</a:t>
                      </a:r>
                      <a:r>
                        <a:rPr sz="2000" b="0" baseline="0" dirty="0"/>
                        <a:t> Marlene P. Rodriguez, Director of Biodiversity Management Bureau, DENR</a:t>
                      </a:r>
                      <a:r>
                        <a:rPr lang="en-US" sz="2000" b="0" baseline="0" dirty="0"/>
                        <a:t> / </a:t>
                      </a:r>
                      <a:r>
                        <a:rPr lang="en-ID" sz="2000" b="0" dirty="0"/>
                        <a:t>Nilda Baling, Biodiversity Management Bureau, DENR</a:t>
                      </a:r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14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Malaysia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700" b="1"/>
                      </a:pPr>
                      <a:r>
                        <a:rPr sz="2000" b="0" dirty="0"/>
                        <a:t>Norasma Dacho, Assistant Director for Conservation and International Office,</a:t>
                      </a:r>
                      <a:r>
                        <a:rPr lang="en-US" sz="2000" b="0" dirty="0"/>
                        <a:t> </a:t>
                      </a:r>
                      <a:r>
                        <a:rPr sz="2000" b="0" dirty="0"/>
                        <a:t>DOF-Sabah</a:t>
                      </a:r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05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Papua New Guinea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700" b="1"/>
                      </a:pPr>
                      <a:r>
                        <a:rPr sz="2000" b="0" dirty="0"/>
                        <a:t>Yvonne </a:t>
                      </a:r>
                      <a:r>
                        <a:rPr sz="2000" b="0" dirty="0" err="1"/>
                        <a:t>Tio</a:t>
                      </a:r>
                      <a:r>
                        <a:rPr sz="2000" b="0" dirty="0"/>
                        <a:t>, Executive Manager, CEPA</a:t>
                      </a:r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05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Solomon Islands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700" b="1"/>
                      </a:pPr>
                      <a:r>
                        <a:rPr sz="2000" b="0" dirty="0" err="1"/>
                        <a:t>Agnetha</a:t>
                      </a:r>
                      <a:r>
                        <a:rPr sz="2000" b="0" dirty="0"/>
                        <a:t> </a:t>
                      </a:r>
                      <a:r>
                        <a:rPr sz="2000" b="0" dirty="0" err="1"/>
                        <a:t>Vave-Karamui</a:t>
                      </a:r>
                      <a:r>
                        <a:rPr sz="2000" b="0" dirty="0"/>
                        <a:t>, Chief Conservation Officer, MECDM</a:t>
                      </a:r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054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Timor-Leste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700" b="1"/>
                      </a:pPr>
                      <a:r>
                        <a:rPr sz="2000" b="0" dirty="0"/>
                        <a:t>Antonio de Jesus, Program Officer, MAF</a:t>
                      </a:r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838200" y="882315"/>
            <a:ext cx="10515600" cy="8083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Supporting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Organisations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/ Institutions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19" name="Table 119"/>
          <p:cNvGraphicFramePr/>
          <p:nvPr>
            <p:extLst>
              <p:ext uri="{D42A27DB-BD31-4B8C-83A1-F6EECF244321}">
                <p14:modId xmlns:p14="http://schemas.microsoft.com/office/powerpoint/2010/main" val="1732645812"/>
              </p:ext>
            </p:extLst>
          </p:nvPr>
        </p:nvGraphicFramePr>
        <p:xfrm>
          <a:off x="838200" y="1892892"/>
          <a:ext cx="10515600" cy="23973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7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3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 dirty="0"/>
                        <a:t>Role</a:t>
                      </a:r>
                      <a:endParaRPr sz="21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100" b="1" dirty="0" err="1">
                          <a:solidFill>
                            <a:schemeClr val="tx1"/>
                          </a:solidFill>
                        </a:rPr>
                        <a:t>Organisations</a:t>
                      </a:r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2100" b="1" dirty="0" err="1">
                          <a:solidFill>
                            <a:schemeClr val="tx1"/>
                          </a:solidFill>
                        </a:rPr>
                        <a:t>Insitutions</a:t>
                      </a:r>
                      <a:endParaRPr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5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dirty="0"/>
                        <a:t>Technical</a:t>
                      </a:r>
                      <a:r>
                        <a:rPr sz="2100" baseline="0" dirty="0"/>
                        <a:t> Assistance</a:t>
                      </a:r>
                      <a:endParaRPr sz="21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 dirty="0"/>
                        <a:t>CI, TNC, WWF, WCS, RARE</a:t>
                      </a:r>
                      <a:r>
                        <a:rPr lang="en-US" sz="2100" dirty="0"/>
                        <a:t>, GIZ</a:t>
                      </a:r>
                      <a:endParaRPr sz="2100" b="1" dirty="0"/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55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d-ID" sz="2100" dirty="0"/>
                        <a:t>Funding</a:t>
                      </a:r>
                      <a:r>
                        <a:rPr sz="2100" baseline="0" dirty="0"/>
                        <a:t> </a:t>
                      </a:r>
                      <a:r>
                        <a:rPr sz="2100" dirty="0"/>
                        <a:t>Support</a:t>
                      </a:r>
                      <a:endParaRPr sz="21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100" dirty="0"/>
                        <a:t>Government of Australia</a:t>
                      </a:r>
                      <a:r>
                        <a:rPr lang="en-US" sz="2100" dirty="0"/>
                        <a:t>, USAID Oceans, BMU</a:t>
                      </a:r>
                      <a:endParaRPr sz="2100" b="1" dirty="0"/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402105" y="494676"/>
            <a:ext cx="10225921" cy="7644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Status on Decisions Endorsed by SOM 13</a:t>
            </a:r>
          </a:p>
        </p:txBody>
      </p:sp>
      <p:graphicFrame>
        <p:nvGraphicFramePr>
          <p:cNvPr id="122" name="Table 122"/>
          <p:cNvGraphicFramePr/>
          <p:nvPr>
            <p:extLst>
              <p:ext uri="{D42A27DB-BD31-4B8C-83A1-F6EECF244321}">
                <p14:modId xmlns:p14="http://schemas.microsoft.com/office/powerpoint/2010/main" val="3077267987"/>
              </p:ext>
            </p:extLst>
          </p:nvPr>
        </p:nvGraphicFramePr>
        <p:xfrm>
          <a:off x="518250" y="1690688"/>
          <a:ext cx="11155500" cy="44617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8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882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Decisions Endorsed by SOM 13</a:t>
                      </a:r>
                      <a:endParaRPr sz="24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Status</a:t>
                      </a:r>
                      <a:endParaRPr sz="24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705">
                <a:tc>
                  <a:txBody>
                    <a:bodyPr/>
                    <a:lstStyle/>
                    <a:p>
                      <a:pPr marL="179388" lvl="1" indent="-7938" algn="l" defTabSz="928688" fontAlgn="base">
                        <a:buFont typeface="+mj-lt"/>
                        <a:buNone/>
                        <a:tabLst/>
                      </a:pPr>
                      <a:r>
                        <a:rPr lang="id-ID" sz="2400" dirty="0"/>
                        <a:t>A</a:t>
                      </a:r>
                      <a:r>
                        <a:rPr lang="en-US" sz="2400" dirty="0" err="1"/>
                        <a:t>dopt</a:t>
                      </a:r>
                      <a:r>
                        <a:rPr lang="en-US" sz="2400" dirty="0"/>
                        <a:t> the CTI-CFF Seascapes General Model and Regional Framework for Priority Seascapes which contains Seascapes Monitoring and Evaluation Indicators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d-ID" sz="2400" dirty="0"/>
                        <a:t>Completed</a:t>
                      </a:r>
                      <a:endParaRPr lang="id-ID" sz="240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272">
                <a:tc>
                  <a:txBody>
                    <a:bodyPr/>
                    <a:lstStyle/>
                    <a:p>
                      <a:pPr marL="179388" lvl="1" indent="-7938" algn="l" fontAlgn="base">
                        <a:buFont typeface="+mj-lt"/>
                        <a:buNone/>
                      </a:pPr>
                      <a:r>
                        <a:rPr lang="en-US" sz="2400" dirty="0"/>
                        <a:t>Acknowledge the support of the partners in the development of the CTI-CFF Seascapes General Model and Regional Framework for Priority Seascapes</a:t>
                      </a:r>
                      <a:endParaRPr lang="en-US" sz="240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/>
                        <a:t>Completed</a:t>
                      </a:r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8884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/>
                        <a:t>Task the SWG to facilitate the socialization of the General Model and Regional Framework in each member state for adoption and implementation</a:t>
                      </a:r>
                      <a:endParaRPr sz="24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/>
                        <a:t>Completed</a:t>
                      </a:r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Table 122"/>
          <p:cNvGraphicFramePr/>
          <p:nvPr>
            <p:extLst>
              <p:ext uri="{D42A27DB-BD31-4B8C-83A1-F6EECF244321}">
                <p14:modId xmlns:p14="http://schemas.microsoft.com/office/powerpoint/2010/main" val="177017335"/>
              </p:ext>
            </p:extLst>
          </p:nvPr>
        </p:nvGraphicFramePr>
        <p:xfrm>
          <a:off x="443298" y="1345921"/>
          <a:ext cx="11615352" cy="493626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834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46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Decisions Endorsed by SOM 13</a:t>
                      </a:r>
                      <a:endParaRPr sz="24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Status</a:t>
                      </a:r>
                      <a:endParaRPr sz="240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369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/>
                        <a:t>Support each member state to establish national and </a:t>
                      </a:r>
                      <a:r>
                        <a:rPr lang="en-US" sz="2400" dirty="0" err="1"/>
                        <a:t>transboundary</a:t>
                      </a:r>
                      <a:r>
                        <a:rPr lang="en-US" sz="2400" dirty="0"/>
                        <a:t> seascapes and provide for an operational coordinating mechanism</a:t>
                      </a:r>
                      <a:endParaRPr sz="2400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D" sz="2400"/>
                        <a:t>Completed</a:t>
                      </a:r>
                      <a:endParaRPr lang="en-ID" sz="2400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0978">
                <a:tc>
                  <a:txBody>
                    <a:bodyPr/>
                    <a:lstStyle/>
                    <a:p>
                      <a:pPr marL="179388" lvl="1" indent="-7938" algn="l" fontAlgn="base">
                        <a:buFont typeface="+mj-lt"/>
                        <a:buNone/>
                      </a:pPr>
                      <a:r>
                        <a:rPr lang="id-ID" sz="2400" dirty="0"/>
                        <a:t>S</a:t>
                      </a:r>
                      <a:r>
                        <a:rPr lang="en-US" sz="2400" dirty="0" err="1"/>
                        <a:t>upport</a:t>
                      </a:r>
                      <a:r>
                        <a:rPr lang="en-US" sz="2400" dirty="0"/>
                        <a:t> the continued progress of the Lesser </a:t>
                      </a:r>
                      <a:r>
                        <a:rPr lang="en-US" sz="2400" dirty="0" err="1"/>
                        <a:t>Sunda</a:t>
                      </a:r>
                      <a:r>
                        <a:rPr lang="en-US" sz="2400" dirty="0"/>
                        <a:t> Seascape and the Bismarck Solomon Sea Seascape towards “priority seascape” nomination. 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ID" sz="2400" dirty="0"/>
                        <a:t>Completed</a:t>
                      </a:r>
                      <a:endParaRPr lang="en-ID" sz="2400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077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/>
                        <a:t>Task the Seascapes Working Group to finalize the Updated Rules and Procedure in time for SOM14</a:t>
                      </a:r>
                      <a:endParaRPr sz="2400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dirty="0"/>
                        <a:t>Completed</a:t>
                      </a:r>
                      <a:endParaRPr sz="2400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077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400" dirty="0"/>
                        <a:t>Approve the 2018 SWG Work Plan</a:t>
                      </a:r>
                      <a:endParaRPr sz="2400" b="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id-ID" sz="2400" dirty="0"/>
                        <a:t>Completed</a:t>
                      </a:r>
                    </a:p>
                    <a:p>
                      <a:pPr algn="ctr">
                        <a:defRPr sz="1800"/>
                      </a:pPr>
                      <a:endParaRPr sz="2400" b="0" dirty="0"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hape 121"/>
          <p:cNvSpPr>
            <a:spLocks noGrp="1"/>
          </p:cNvSpPr>
          <p:nvPr>
            <p:ph type="title"/>
          </p:nvPr>
        </p:nvSpPr>
        <p:spPr>
          <a:xfrm>
            <a:off x="443298" y="193561"/>
            <a:ext cx="10225921" cy="7644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sz="3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Status on Decisions Endorsed by SOM 13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34518" y="224852"/>
            <a:ext cx="9938479" cy="1004341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6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Updates on the Goals and Targets of SWG</a:t>
            </a:r>
          </a:p>
        </p:txBody>
      </p:sp>
      <p:graphicFrame>
        <p:nvGraphicFramePr>
          <p:cNvPr id="128" name="Table 128"/>
          <p:cNvGraphicFramePr/>
          <p:nvPr>
            <p:extLst>
              <p:ext uri="{D42A27DB-BD31-4B8C-83A1-F6EECF244321}">
                <p14:modId xmlns:p14="http://schemas.microsoft.com/office/powerpoint/2010/main" val="2417620624"/>
              </p:ext>
            </p:extLst>
          </p:nvPr>
        </p:nvGraphicFramePr>
        <p:xfrm>
          <a:off x="765308" y="1475798"/>
          <a:ext cx="10720838" cy="446383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75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9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693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GOAL 1: Priority Seascapes Designated and Effectively Managed</a:t>
                      </a:r>
                      <a:endParaRPr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910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b="1" dirty="0"/>
                        <a:t>Target 1: Priority Seascapes designated with investment plans completed and sequenced</a:t>
                      </a:r>
                      <a:endParaRPr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/>
                        <a:t>Status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617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dirty="0"/>
                        <a:t>RA 1: Through regional collaboration, conduct Rapid Seascape Assessments for the entire region, in order to delineate seascapes and identify priority seascapes for investment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400" dirty="0"/>
                        <a:t>Completed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1617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dirty="0"/>
                        <a:t>RA 2: Develop investment plans for all identified priority seascapes, including joint investment plans for those seascapes involving two or more countries.</a:t>
                      </a:r>
                      <a:endParaRPr sz="24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d-ID" sz="2400" dirty="0"/>
                        <a:t>Not initated</a:t>
                      </a:r>
                      <a:endParaRPr sz="24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Table 130"/>
          <p:cNvGraphicFramePr/>
          <p:nvPr>
            <p:extLst>
              <p:ext uri="{D42A27DB-BD31-4B8C-83A1-F6EECF244321}">
                <p14:modId xmlns:p14="http://schemas.microsoft.com/office/powerpoint/2010/main" val="3237613462"/>
              </p:ext>
            </p:extLst>
          </p:nvPr>
        </p:nvGraphicFramePr>
        <p:xfrm>
          <a:off x="421912" y="1183441"/>
          <a:ext cx="11348176" cy="531514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261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421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/>
                        <a:t>GOAL 1: Priority Seascapes Designated and Effectively Managed</a:t>
                      </a:r>
                      <a:endParaRPr sz="2400" b="1" dirty="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579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b="1" dirty="0"/>
                        <a:t>Target 2: Marine and coastal resources within all “priority seascapes” are being sustainably managed</a:t>
                      </a:r>
                      <a:endParaRPr sz="24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/>
                        <a:t>Status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347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dirty="0"/>
                        <a:t>RA 1: Adopt a general ‘model’ for the sustainable management of seascapes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2000" dirty="0"/>
                        <a:t>Completed</a:t>
                      </a:r>
                      <a:endParaRPr sz="2000" dirty="0"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153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dirty="0"/>
                        <a:t>RA 2: Establish seascape capacity-building and learning mechanisms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/>
                        <a:t>Completed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134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dirty="0"/>
                        <a:t>RA 3: Through joint and single-country efforts, start to mobilize the financial resources necessary to support ‘priority seascape’ programs (based on Seascape Investment plans)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Ongoing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2144">
                <a:tc>
                  <a:txBody>
                    <a:bodyPr/>
                    <a:lstStyle/>
                    <a:p>
                      <a:pPr marL="119063" indent="0" algn="l">
                        <a:tabLst/>
                        <a:defRPr sz="1800"/>
                      </a:pPr>
                      <a:r>
                        <a:rPr sz="2400" dirty="0"/>
                        <a:t>RA 4: Conduct periodic monitoring and evaluation of priority seascape programs</a:t>
                      </a:r>
                      <a:endParaRPr sz="24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Not initiated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hape 127"/>
          <p:cNvSpPr>
            <a:spLocks noGrp="1"/>
          </p:cNvSpPr>
          <p:nvPr>
            <p:ph type="title"/>
          </p:nvPr>
        </p:nvSpPr>
        <p:spPr>
          <a:xfrm>
            <a:off x="329784" y="239842"/>
            <a:ext cx="9938479" cy="588833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6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Updates on the Goals and Targets of SWG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Table 134"/>
          <p:cNvGraphicFramePr/>
          <p:nvPr>
            <p:extLst>
              <p:ext uri="{D42A27DB-BD31-4B8C-83A1-F6EECF244321}">
                <p14:modId xmlns:p14="http://schemas.microsoft.com/office/powerpoint/2010/main" val="2421195026"/>
              </p:ext>
            </p:extLst>
          </p:nvPr>
        </p:nvGraphicFramePr>
        <p:xfrm>
          <a:off x="225641" y="708532"/>
          <a:ext cx="11722307" cy="59442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2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79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9295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Activities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Venue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Date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 dirty="0"/>
                        <a:t>Participant</a:t>
                      </a:r>
                      <a:endParaRPr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/>
                        <a:t>Funding Support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32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Multilateral</a:t>
                      </a:r>
                      <a:r>
                        <a:rPr sz="2000" baseline="0" dirty="0"/>
                        <a:t> Meeting on the Nomination of Lesser </a:t>
                      </a:r>
                      <a:r>
                        <a:rPr sz="2000" baseline="0" dirty="0" err="1"/>
                        <a:t>Sunda</a:t>
                      </a:r>
                      <a:r>
                        <a:rPr sz="2000" baseline="0" dirty="0"/>
                        <a:t> and BSSE as Priority Seascapes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Jakarta, Indonesia</a:t>
                      </a: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20 April 2018</a:t>
                      </a: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sz="1600" dirty="0"/>
                        <a:t>Indonesia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sz="1600" dirty="0"/>
                        <a:t>Malaysia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sz="1600" dirty="0"/>
                        <a:t>Papua</a:t>
                      </a:r>
                      <a:r>
                        <a:rPr sz="1600" baseline="0" dirty="0"/>
                        <a:t> </a:t>
                      </a:r>
                      <a:r>
                        <a:rPr sz="1600" dirty="0"/>
                        <a:t>New Guinea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x-none" sz="1600" baseline="0"/>
                        <a:t>T</a:t>
                      </a:r>
                      <a:r>
                        <a:rPr sz="1600" baseline="0" dirty="0" err="1"/>
                        <a:t>imor</a:t>
                      </a:r>
                      <a:r>
                        <a:rPr sz="1600" baseline="0" dirty="0"/>
                        <a:t> </a:t>
                      </a:r>
                      <a:r>
                        <a:rPr sz="1600" baseline="0" dirty="0" err="1"/>
                        <a:t>Leste</a:t>
                      </a:r>
                      <a:endParaRPr sz="1600" baseline="0" dirty="0"/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x-none" sz="1600" baseline="0"/>
                        <a:t>S</a:t>
                      </a:r>
                      <a:r>
                        <a:rPr sz="1600" baseline="0" dirty="0" err="1"/>
                        <a:t>olomon</a:t>
                      </a:r>
                      <a:r>
                        <a:rPr sz="1600" baseline="0" dirty="0"/>
                        <a:t> Islands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x-none" sz="1600" baseline="0"/>
                        <a:t>Development partners</a:t>
                      </a:r>
                      <a:endParaRPr sz="1600" dirty="0"/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id-ID" sz="1600" dirty="0"/>
                        <a:t>Government of Indonesia</a:t>
                      </a:r>
                      <a:endParaRPr sz="1600" dirty="0"/>
                    </a:p>
                  </a:txBody>
                  <a:tcPr marL="108000" marR="72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327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aseline="0" dirty="0"/>
                        <a:t>Sulu-Sulawesi Seascape Regional Convergence Meeting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Cebu,</a:t>
                      </a:r>
                      <a:r>
                        <a:rPr sz="2000" baseline="0" dirty="0"/>
                        <a:t> Philippines</a:t>
                      </a:r>
                      <a:endParaRPr sz="2000" dirty="0"/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3-6 July 2018</a:t>
                      </a: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Indonesia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Malaysia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Philippines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Development</a:t>
                      </a:r>
                      <a:r>
                        <a:rPr lang="id-ID" sz="1600" baseline="0" dirty="0"/>
                        <a:t> partners</a:t>
                      </a:r>
                      <a:endParaRPr lang="id-ID" sz="1600" dirty="0"/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USAID Oceans</a:t>
                      </a:r>
                      <a:r>
                        <a:rPr lang="id-ID" sz="1600" baseline="0" dirty="0"/>
                        <a:t> and Fisheries Partnership</a:t>
                      </a:r>
                      <a:endParaRPr lang="id-ID" sz="1600" dirty="0"/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CI</a:t>
                      </a:r>
                      <a:r>
                        <a:rPr lang="id-ID" sz="1600" baseline="0" dirty="0"/>
                        <a:t> Philippines</a:t>
                      </a:r>
                      <a:endParaRPr lang="id-ID" sz="1600" dirty="0"/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The Sulu-Sulawesi</a:t>
                      </a:r>
                      <a:r>
                        <a:rPr lang="id-ID" sz="1600" baseline="0" dirty="0"/>
                        <a:t> Seascape Project</a:t>
                      </a:r>
                      <a:endParaRPr lang="id-ID" sz="1600" dirty="0"/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baseline="0" dirty="0"/>
                        <a:t>GIZ</a:t>
                      </a:r>
                    </a:p>
                  </a:txBody>
                  <a:tcPr marL="108000" marR="72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359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dirty="0"/>
                        <a:t>The</a:t>
                      </a:r>
                      <a:r>
                        <a:rPr sz="2000" baseline="0" dirty="0"/>
                        <a:t> </a:t>
                      </a:r>
                      <a:r>
                        <a:rPr sz="2000" dirty="0"/>
                        <a:t>5th CTI-CFF Seascapes Working</a:t>
                      </a:r>
                      <a:r>
                        <a:rPr sz="2000" baseline="0" dirty="0"/>
                        <a:t> Group</a:t>
                      </a:r>
                      <a:r>
                        <a:rPr sz="2000" dirty="0"/>
                        <a:t> Meeting</a:t>
                      </a:r>
                      <a:endParaRPr sz="2000" b="1" dirty="0">
                        <a:solidFill>
                          <a:srgbClr val="FFFFFF"/>
                        </a:solidFill>
                      </a:endParaRP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id-ID" sz="2000" dirty="0"/>
                        <a:t>B</a:t>
                      </a:r>
                      <a:r>
                        <a:rPr sz="2000" dirty="0" err="1"/>
                        <a:t>anten</a:t>
                      </a:r>
                      <a:r>
                        <a:rPr sz="2000" dirty="0"/>
                        <a:t>, Indonesia</a:t>
                      </a: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dirty="0"/>
                        <a:t>18-19 Oct 2018</a:t>
                      </a:r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Indonesia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Malaysia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dirty="0"/>
                        <a:t>Philippines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baseline="0" dirty="0"/>
                        <a:t>Timor Leste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baseline="0" dirty="0"/>
                        <a:t>Solomon Islands</a:t>
                      </a:r>
                    </a:p>
                    <a:p>
                      <a:pPr marL="360363" indent="-269875" algn="l">
                        <a:buFont typeface="Wingdings" pitchFamily="2" charset="2"/>
                        <a:buChar char="§"/>
                        <a:defRPr sz="1800"/>
                      </a:pPr>
                      <a:r>
                        <a:rPr lang="id-ID" sz="1600" baseline="0" dirty="0"/>
                        <a:t>Development partners</a:t>
                      </a:r>
                      <a:endParaRPr lang="id-ID" sz="1600" dirty="0"/>
                    </a:p>
                  </a:txBody>
                  <a:tcPr marL="108000" marR="72000" marT="0" marB="0" anchor="ctr" horzOverflow="overflow"/>
                </a:tc>
                <a:tc>
                  <a:txBody>
                    <a:bodyPr/>
                    <a:lstStyle/>
                    <a:p>
                      <a:pPr marL="360363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 sz="1800"/>
                      </a:pPr>
                      <a:r>
                        <a:rPr lang="id-ID" sz="1600" dirty="0"/>
                        <a:t>Government of Indonesia</a:t>
                      </a:r>
                    </a:p>
                    <a:p>
                      <a:pPr marL="360363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 sz="1800"/>
                      </a:pPr>
                      <a:r>
                        <a:rPr sz="1600" dirty="0"/>
                        <a:t>Government of Australia</a:t>
                      </a:r>
                    </a:p>
                  </a:txBody>
                  <a:tcPr marL="108000" marR="7200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hape 127">
            <a:extLst>
              <a:ext uri="{FF2B5EF4-FFF2-40B4-BE49-F238E27FC236}">
                <a16:creationId xmlns:a16="http://schemas.microsoft.com/office/drawing/2014/main" id="{591EB5DD-5A9E-40FA-8FEB-CFCD3995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1" y="44970"/>
            <a:ext cx="11341767" cy="554232"/>
          </a:xfrm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600" b="1">
                <a:solidFill>
                  <a:schemeClr val="accent6"/>
                </a:solidFill>
                <a:latin typeface="Futura-Bold"/>
                <a:ea typeface="Futura-Bold"/>
                <a:cs typeface="Futura-Bold"/>
                <a:sym typeface="Futura-Bold"/>
              </a:defRPr>
            </a:lvl1pPr>
          </a:lstStyle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Activities since SOM1</a:t>
            </a:r>
            <a:r>
              <a:rPr lang="id-ID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1184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Futura</vt:lpstr>
      <vt:lpstr>Open Sans</vt:lpstr>
      <vt:lpstr>Open Sans Extrabold</vt:lpstr>
      <vt:lpstr>Wingdings</vt:lpstr>
      <vt:lpstr>Office Theme</vt:lpstr>
      <vt:lpstr>PowerPoint Presentation</vt:lpstr>
      <vt:lpstr>Outline</vt:lpstr>
      <vt:lpstr>Focal Points</vt:lpstr>
      <vt:lpstr>Supporting Organisations / Institutions</vt:lpstr>
      <vt:lpstr>Status on Decisions Endorsed by SOM 13</vt:lpstr>
      <vt:lpstr>Status on Decisions Endorsed by SOM 13</vt:lpstr>
      <vt:lpstr>Updates on the Goals and Targets of SWG</vt:lpstr>
      <vt:lpstr>Updates on the Goals and Targets of SWG</vt:lpstr>
      <vt:lpstr>Activities since SOM13</vt:lpstr>
      <vt:lpstr>Activities since SOM13</vt:lpstr>
      <vt:lpstr>Achievements to Date</vt:lpstr>
      <vt:lpstr>Achievements to Date</vt:lpstr>
      <vt:lpstr>Achievements to Date</vt:lpstr>
      <vt:lpstr>Challenges</vt:lpstr>
      <vt:lpstr>Work Plan for 2019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janet</dc:creator>
  <cp:lastModifiedBy>Jasmin Saad</cp:lastModifiedBy>
  <cp:revision>112</cp:revision>
  <dcterms:created xsi:type="dcterms:W3CDTF">2018-11-08T04:12:31Z</dcterms:created>
  <dcterms:modified xsi:type="dcterms:W3CDTF">2018-12-13T05:41:49Z</dcterms:modified>
</cp:coreProperties>
</file>