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74" r:id="rId2"/>
    <p:sldId id="275" r:id="rId3"/>
    <p:sldId id="276" r:id="rId4"/>
    <p:sldId id="27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3117" autoAdjust="0"/>
  </p:normalViewPr>
  <p:slideViewPr>
    <p:cSldViewPr snapToGrid="0">
      <p:cViewPr varScale="1">
        <p:scale>
          <a:sx n="80" d="100"/>
          <a:sy n="80" d="100"/>
        </p:scale>
        <p:origin x="739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8BE282-6DAD-4B55-A668-92AFC27B5396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7C94DA-472E-41D9-B0A0-8B903CAAE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390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C94DA-472E-41D9-B0A0-8B903CAAEE2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41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MEL Plan is presented in nine sections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C94DA-472E-41D9-B0A0-8B903CAAEE2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805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C94DA-472E-41D9-B0A0-8B903CAAEE2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64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DEC59B1-88D6-4D91-B507-037B0537F44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4108-391D-4C74-B137-304FAE420BF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6255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C59B1-88D6-4D91-B507-037B0537F44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4108-391D-4C74-B137-304FAE420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58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C59B1-88D6-4D91-B507-037B0537F44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4108-391D-4C74-B137-304FAE420BFB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0691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C59B1-88D6-4D91-B507-037B0537F44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4108-391D-4C74-B137-304FAE420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08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C59B1-88D6-4D91-B507-037B0537F44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4108-391D-4C74-B137-304FAE420BF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7542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C59B1-88D6-4D91-B507-037B0537F44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4108-391D-4C74-B137-304FAE420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422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C59B1-88D6-4D91-B507-037B0537F44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4108-391D-4C74-B137-304FAE420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881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C59B1-88D6-4D91-B507-037B0537F44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4108-391D-4C74-B137-304FAE420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101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C59B1-88D6-4D91-B507-037B0537F44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4108-391D-4C74-B137-304FAE420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522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C59B1-88D6-4D91-B507-037B0537F44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4108-391D-4C74-B137-304FAE420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7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C59B1-88D6-4D91-B507-037B0537F44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4108-391D-4C74-B137-304FAE420BF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50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DEC59B1-88D6-4D91-B507-037B0537F44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7814108-391D-4C74-B137-304FAE420BFB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2892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123F2-6A68-567D-463A-C89C991A8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suFia</a:t>
            </a:r>
            <a:r>
              <a:rPr lang="en-US" dirty="0"/>
              <a:t> </a:t>
            </a:r>
            <a:r>
              <a:rPr lang="en-US" dirty="0" err="1"/>
              <a:t>ts</a:t>
            </a:r>
            <a:r>
              <a:rPr lang="en-US" dirty="0"/>
              <a:t> MEL update  - October 2022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10B5C-A800-A60B-A0CB-23AE174A51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634472" cy="4023360"/>
          </a:xfrm>
        </p:spPr>
        <p:txBody>
          <a:bodyPr>
            <a:normAutofit/>
          </a:bodyPr>
          <a:lstStyle/>
          <a:p>
            <a:r>
              <a:rPr lang="en-US" sz="2400" dirty="0"/>
              <a:t>- The MEL plan serves as a performance management tool and operational guide to monitor, evaluate, and report on Activity performance and progress toward achieving Activity results</a:t>
            </a:r>
          </a:p>
          <a:p>
            <a:r>
              <a:rPr lang="en-US" sz="2400" dirty="0"/>
              <a:t>- The MEL plan utilizes standard F indicators relating to the expected results and custom indicators.</a:t>
            </a:r>
          </a:p>
          <a:p>
            <a:r>
              <a:rPr lang="en-US" sz="2400" dirty="0"/>
              <a:t>- Received minimal revisions from USAID RDMA on the MEL plan submitted in September. </a:t>
            </a:r>
          </a:p>
        </p:txBody>
      </p:sp>
    </p:spTree>
    <p:extLst>
      <p:ext uri="{BB962C8B-B14F-4D97-AF65-F5344CB8AC3E}">
        <p14:creationId xmlns:p14="http://schemas.microsoft.com/office/powerpoint/2010/main" val="520518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0C392-A7AE-18E5-F5BA-A2F5813D1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 sections in the </a:t>
            </a:r>
            <a:r>
              <a:rPr lang="en-US" dirty="0" err="1"/>
              <a:t>sufia</a:t>
            </a:r>
            <a:r>
              <a:rPr lang="en-US" dirty="0"/>
              <a:t> </a:t>
            </a:r>
            <a:r>
              <a:rPr lang="en-US" dirty="0" err="1"/>
              <a:t>ts</a:t>
            </a:r>
            <a:r>
              <a:rPr lang="en-US" dirty="0"/>
              <a:t> </a:t>
            </a:r>
            <a:r>
              <a:rPr lang="en-US" dirty="0" err="1"/>
              <a:t>mel</a:t>
            </a:r>
            <a:r>
              <a:rPr lang="en-US" dirty="0"/>
              <a:t> plan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831AE-09A4-077F-8CDB-E7687097EF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894114"/>
            <a:ext cx="10732443" cy="46863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1) Introduction</a:t>
            </a:r>
          </a:p>
          <a:p>
            <a:r>
              <a:rPr lang="en-US" dirty="0"/>
              <a:t>2) Activity Theory of Change (TOC) and Logic Model using results chain</a:t>
            </a:r>
          </a:p>
          <a:p>
            <a:r>
              <a:rPr lang="en-US" dirty="0">
                <a:solidFill>
                  <a:srgbClr val="FF0000"/>
                </a:solidFill>
              </a:rPr>
              <a:t>3) Learning plan and learning questions </a:t>
            </a:r>
          </a:p>
          <a:p>
            <a:r>
              <a:rPr lang="en-US" dirty="0"/>
              <a:t>4) Plan for Activity Monitoring and evaluation and collaborating, learning, and adapting (CLA) </a:t>
            </a:r>
          </a:p>
          <a:p>
            <a:r>
              <a:rPr lang="en-US" dirty="0"/>
              <a:t>5) Monitoring data quality and flow:  data sources, collection, management, analysis, and reporting</a:t>
            </a:r>
          </a:p>
          <a:p>
            <a:r>
              <a:rPr lang="en-US" dirty="0"/>
              <a:t>6) Plan for special studies</a:t>
            </a:r>
          </a:p>
          <a:p>
            <a:r>
              <a:rPr lang="en-US" dirty="0"/>
              <a:t>7) Plan for Learning and Adapting</a:t>
            </a:r>
          </a:p>
          <a:p>
            <a:r>
              <a:rPr lang="en-US" dirty="0"/>
              <a:t>8) Schedule for MEL Tasks </a:t>
            </a:r>
          </a:p>
          <a:p>
            <a:r>
              <a:rPr lang="en-US" dirty="0"/>
              <a:t>9)  MEL Budget </a:t>
            </a:r>
          </a:p>
          <a:p>
            <a:r>
              <a:rPr lang="en-US" dirty="0"/>
              <a:t>10) Change log</a:t>
            </a:r>
          </a:p>
          <a:p>
            <a:r>
              <a:rPr lang="en-US" dirty="0"/>
              <a:t>11) Annexes (I. Activity MEL Summary Table; II. </a:t>
            </a:r>
            <a:r>
              <a:rPr lang="en-US" dirty="0">
                <a:solidFill>
                  <a:srgbClr val="FF0000"/>
                </a:solidFill>
              </a:rPr>
              <a:t>Performance Indicator Reference Sheets (PIRS); </a:t>
            </a:r>
            <a:r>
              <a:rPr lang="en-US" dirty="0"/>
              <a:t>III. Data Collection Instruments; IV. Plan for special studies and evaluation). </a:t>
            </a:r>
          </a:p>
        </p:txBody>
      </p:sp>
    </p:spTree>
    <p:extLst>
      <p:ext uri="{BB962C8B-B14F-4D97-AF65-F5344CB8AC3E}">
        <p14:creationId xmlns:p14="http://schemas.microsoft.com/office/powerpoint/2010/main" val="2440102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imeline&#10;&#10;Description automatically generated">
            <a:extLst>
              <a:ext uri="{FF2B5EF4-FFF2-40B4-BE49-F238E27FC236}">
                <a16:creationId xmlns:a16="http://schemas.microsoft.com/office/drawing/2014/main" id="{D29574EC-F3DD-EC43-D9DB-93277384FF8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02" r="2128"/>
          <a:stretch/>
        </p:blipFill>
        <p:spPr bwMode="auto">
          <a:xfrm>
            <a:off x="1354593" y="0"/>
            <a:ext cx="9482814" cy="68028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048967C-5DA4-7B3E-2955-5491466F7B00}"/>
              </a:ext>
            </a:extLst>
          </p:cNvPr>
          <p:cNvCxnSpPr>
            <a:cxnSpLocks/>
          </p:cNvCxnSpPr>
          <p:nvPr/>
        </p:nvCxnSpPr>
        <p:spPr>
          <a:xfrm>
            <a:off x="1181528" y="4262063"/>
            <a:ext cx="440076" cy="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85D98AD-AF98-9A3B-7FC8-3BDC580D606C}"/>
              </a:ext>
            </a:extLst>
          </p:cNvPr>
          <p:cNvCxnSpPr>
            <a:cxnSpLocks/>
          </p:cNvCxnSpPr>
          <p:nvPr/>
        </p:nvCxnSpPr>
        <p:spPr>
          <a:xfrm flipH="1">
            <a:off x="8681663" y="2496620"/>
            <a:ext cx="421240" cy="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D93B963-16A6-D42C-E885-EF7F905105D7}"/>
              </a:ext>
            </a:extLst>
          </p:cNvPr>
          <p:cNvCxnSpPr>
            <a:cxnSpLocks/>
          </p:cNvCxnSpPr>
          <p:nvPr/>
        </p:nvCxnSpPr>
        <p:spPr>
          <a:xfrm>
            <a:off x="7397393" y="4238090"/>
            <a:ext cx="428089" cy="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0675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0C2E6-9F2E-5A79-8002-81F2C4F85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7" y="609730"/>
            <a:ext cx="10698685" cy="1499616"/>
          </a:xfrm>
        </p:spPr>
        <p:txBody>
          <a:bodyPr/>
          <a:lstStyle/>
          <a:p>
            <a:r>
              <a:rPr lang="en-US" dirty="0"/>
              <a:t>Baseline assessment – November-December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68237-EC65-E080-8660-E80D23892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964987"/>
            <a:ext cx="10600425" cy="4575113"/>
          </a:xfrm>
        </p:spPr>
        <p:txBody>
          <a:bodyPr>
            <a:normAutofit lnSpcReduction="10000"/>
          </a:bodyPr>
          <a:lstStyle/>
          <a:p>
            <a:r>
              <a:rPr lang="en-US" b="1" u="sng" dirty="0">
                <a:latin typeface="Arial Narrow" panose="020B0606020202030204" pitchFamily="34" charset="0"/>
              </a:rPr>
              <a:t>Proposed methodology: TBD with RETT team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latin typeface="Arial Narrow" panose="020B0606020202030204" pitchFamily="34" charset="0"/>
              </a:rPr>
              <a:t>Ind.3. % of USG-assisted orgs with improved performance </a:t>
            </a:r>
            <a:r>
              <a:rPr lang="en-US" dirty="0">
                <a:latin typeface="Arial Narrow" panose="020B0606020202030204" pitchFamily="34" charset="0"/>
              </a:rPr>
              <a:t>(CTI-CFF, RPOA-IUU, ASEAN Sec.):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>
                <a:latin typeface="Arial Narrow" panose="020B0606020202030204" pitchFamily="34" charset="0"/>
              </a:rPr>
              <a:t>    Key informant interviews (KIIs) with key senior level staff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>
                <a:latin typeface="Arial Narrow" panose="020B0606020202030204" pitchFamily="34" charset="0"/>
              </a:rPr>
              <a:t>    Focus group discussions (FGDs) OR online survey with practitioner-level staff 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b="1" dirty="0">
                <a:latin typeface="Arial Narrow" panose="020B0606020202030204" pitchFamily="34" charset="0"/>
              </a:rPr>
              <a:t>Ind.5. % change in an adoption of fair labor and sus. fishing practices by businesses </a:t>
            </a:r>
          </a:p>
          <a:p>
            <a:pPr marL="459486" lvl="1" indent="-2857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>
                <a:latin typeface="Arial Narrow" panose="020B0606020202030204" pitchFamily="34" charset="0"/>
              </a:rPr>
              <a:t>KIIs with key businesses focal points engaged under </a:t>
            </a:r>
            <a:r>
              <a:rPr lang="en-US" dirty="0" err="1">
                <a:latin typeface="Arial Narrow" panose="020B0606020202030204" pitchFamily="34" charset="0"/>
              </a:rPr>
              <a:t>SuFiA</a:t>
            </a:r>
            <a:r>
              <a:rPr lang="en-US" dirty="0">
                <a:latin typeface="Arial Narrow" panose="020B0606020202030204" pitchFamily="34" charset="0"/>
              </a:rPr>
              <a:t> TS</a:t>
            </a:r>
          </a:p>
          <a:p>
            <a:pPr marL="459486" lvl="1" indent="-2857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>
                <a:latin typeface="Arial Narrow" panose="020B0606020202030204" pitchFamily="34" charset="0"/>
              </a:rPr>
              <a:t>FGDs with SSFs, SFs engaged with selected businesses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b="1" dirty="0">
                <a:latin typeface="Arial Narrow" panose="020B0606020202030204" pitchFamily="34" charset="0"/>
              </a:rPr>
              <a:t>Ind.6. $ amount of industry investments in fair labor and sus. fishing practices </a:t>
            </a:r>
          </a:p>
          <a:p>
            <a:pPr marL="459486" lvl="1" indent="-2857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>
                <a:latin typeface="Arial Narrow" panose="020B0606020202030204" pitchFamily="34" charset="0"/>
              </a:rPr>
              <a:t>KIIs with key businesses focal points engaged under </a:t>
            </a:r>
            <a:r>
              <a:rPr lang="en-US" dirty="0" err="1">
                <a:latin typeface="Arial Narrow" panose="020B0606020202030204" pitchFamily="34" charset="0"/>
              </a:rPr>
              <a:t>SuFiA</a:t>
            </a:r>
            <a:r>
              <a:rPr lang="en-US" dirty="0">
                <a:latin typeface="Arial Narrow" panose="020B0606020202030204" pitchFamily="34" charset="0"/>
              </a:rPr>
              <a:t> TS </a:t>
            </a:r>
          </a:p>
          <a:p>
            <a:pPr marL="642366" lvl="2" indent="-2857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</a:rPr>
              <a:t>Give them a form to fill the estimated amount and type of investments (cash or in-kind)</a:t>
            </a:r>
          </a:p>
          <a:p>
            <a:pPr marL="459486" lvl="1" indent="-2857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>
                <a:latin typeface="Arial Narrow" panose="020B0606020202030204" pitchFamily="34" charset="0"/>
              </a:rPr>
              <a:t>Desk review of relevant documents from relevant businesses </a:t>
            </a:r>
          </a:p>
          <a:p>
            <a:pPr marL="642366" lvl="2" indent="-2857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</a:rPr>
              <a:t>Request for support document of calc. of that amount. TBD on accessibility to those docs) </a:t>
            </a:r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dirty="0">
              <a:latin typeface="Arial Narrow" panose="020B0606020202030204" pitchFamily="34" charset="0"/>
            </a:endParaRPr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dirty="0">
              <a:latin typeface="Arial Narrow" panose="020B0606020202030204" pitchFamily="34" charset="0"/>
            </a:endParaRPr>
          </a:p>
          <a:p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4954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6186</TotalTime>
  <Words>376</Words>
  <Application>Microsoft Office PowerPoint</Application>
  <PresentationFormat>Widescreen</PresentationFormat>
  <Paragraphs>34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 Narrow</vt:lpstr>
      <vt:lpstr>Calibri</vt:lpstr>
      <vt:lpstr>Tw Cen MT</vt:lpstr>
      <vt:lpstr>Tw Cen MT Condensed</vt:lpstr>
      <vt:lpstr>Wingdings</vt:lpstr>
      <vt:lpstr>Wingdings 3</vt:lpstr>
      <vt:lpstr>Integral</vt:lpstr>
      <vt:lpstr>suFia ts MEL update  - October 2022 </vt:lpstr>
      <vt:lpstr>9 sections in the sufia ts mel plan </vt:lpstr>
      <vt:lpstr>PowerPoint Presentation</vt:lpstr>
      <vt:lpstr>Baseline assessment – November-December 2022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MEL Discussion items</dc:title>
  <dc:creator>Otwong, Abhilawan</dc:creator>
  <cp:lastModifiedBy>Otwong, Abhilawan</cp:lastModifiedBy>
  <cp:revision>24</cp:revision>
  <dcterms:created xsi:type="dcterms:W3CDTF">2022-08-25T07:02:50Z</dcterms:created>
  <dcterms:modified xsi:type="dcterms:W3CDTF">2022-11-01T03:54:46Z</dcterms:modified>
</cp:coreProperties>
</file>