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97" r:id="rId3"/>
    <p:sldId id="285" r:id="rId4"/>
    <p:sldId id="301" r:id="rId5"/>
    <p:sldId id="294" r:id="rId6"/>
    <p:sldId id="282" r:id="rId7"/>
    <p:sldId id="303" r:id="rId8"/>
    <p:sldId id="293" r:id="rId9"/>
    <p:sldId id="295" r:id="rId10"/>
    <p:sldId id="272" r:id="rId11"/>
    <p:sldId id="304" r:id="rId12"/>
    <p:sldId id="305" r:id="rId13"/>
    <p:sldId id="291" r:id="rId14"/>
    <p:sldId id="306" r:id="rId15"/>
    <p:sldId id="302" r:id="rId16"/>
    <p:sldId id="288" r:id="rId17"/>
    <p:sldId id="258" r:id="rId18"/>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6186"/>
    <a:srgbClr val="197885"/>
    <a:srgbClr val="88CA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596D9B-C27F-4479-86CD-D37F500B7DCF}" v="16" dt="2019-11-04T05:27:40.607"/>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49" autoAdjust="0"/>
    <p:restoredTop sz="67976" autoAdjust="0"/>
  </p:normalViewPr>
  <p:slideViewPr>
    <p:cSldViewPr snapToGrid="0" snapToObjects="1">
      <p:cViewPr varScale="1">
        <p:scale>
          <a:sx n="57" d="100"/>
          <a:sy n="57" d="100"/>
        </p:scale>
        <p:origin x="1251"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mam Fitrianto" userId="0e0d79f801e58854" providerId="LiveId" clId="{3C596D9B-C27F-4479-86CD-D37F500B7DCF}"/>
    <pc:docChg chg="undo custSel modSld">
      <pc:chgData name="Imam Fitrianto" userId="0e0d79f801e58854" providerId="LiveId" clId="{3C596D9B-C27F-4479-86CD-D37F500B7DCF}" dt="2019-11-04T05:28:44.464" v="560" actId="20577"/>
      <pc:docMkLst>
        <pc:docMk/>
      </pc:docMkLst>
      <pc:sldChg chg="modSp">
        <pc:chgData name="Imam Fitrianto" userId="0e0d79f801e58854" providerId="LiveId" clId="{3C596D9B-C27F-4479-86CD-D37F500B7DCF}" dt="2019-11-04T05:23:57.030" v="516" actId="20577"/>
        <pc:sldMkLst>
          <pc:docMk/>
          <pc:sldMk cId="982906996" sldId="256"/>
        </pc:sldMkLst>
        <pc:spChg chg="mod">
          <ac:chgData name="Imam Fitrianto" userId="0e0d79f801e58854" providerId="LiveId" clId="{3C596D9B-C27F-4479-86CD-D37F500B7DCF}" dt="2019-11-04T05:23:08.439" v="442" actId="20577"/>
          <ac:spMkLst>
            <pc:docMk/>
            <pc:sldMk cId="982906996" sldId="256"/>
            <ac:spMk id="5" creationId="{00000000-0000-0000-0000-000000000000}"/>
          </ac:spMkLst>
        </pc:spChg>
        <pc:spChg chg="mod">
          <ac:chgData name="Imam Fitrianto" userId="0e0d79f801e58854" providerId="LiveId" clId="{3C596D9B-C27F-4479-86CD-D37F500B7DCF}" dt="2019-11-04T05:23:57.030" v="516" actId="20577"/>
          <ac:spMkLst>
            <pc:docMk/>
            <pc:sldMk cId="982906996" sldId="256"/>
            <ac:spMk id="6" creationId="{00000000-0000-0000-0000-000000000000}"/>
          </ac:spMkLst>
        </pc:spChg>
      </pc:sldChg>
      <pc:sldChg chg="modNotesTx">
        <pc:chgData name="Imam Fitrianto" userId="0e0d79f801e58854" providerId="LiveId" clId="{3C596D9B-C27F-4479-86CD-D37F500B7DCF}" dt="2019-10-31T17:15:20.379" v="131" actId="5793"/>
        <pc:sldMkLst>
          <pc:docMk/>
          <pc:sldMk cId="4945398" sldId="272"/>
        </pc:sldMkLst>
      </pc:sldChg>
      <pc:sldChg chg="modNotesTx">
        <pc:chgData name="Imam Fitrianto" userId="0e0d79f801e58854" providerId="LiveId" clId="{3C596D9B-C27F-4479-86CD-D37F500B7DCF}" dt="2019-10-31T17:18:15.897" v="427" actId="207"/>
        <pc:sldMkLst>
          <pc:docMk/>
          <pc:sldMk cId="371078286" sldId="282"/>
        </pc:sldMkLst>
      </pc:sldChg>
      <pc:sldChg chg="modSp">
        <pc:chgData name="Imam Fitrianto" userId="0e0d79f801e58854" providerId="LiveId" clId="{3C596D9B-C27F-4479-86CD-D37F500B7DCF}" dt="2019-11-04T05:28:44.464" v="560" actId="20577"/>
        <pc:sldMkLst>
          <pc:docMk/>
          <pc:sldMk cId="2041378829" sldId="285"/>
        </pc:sldMkLst>
        <pc:graphicFrameChg chg="modGraphic">
          <ac:chgData name="Imam Fitrianto" userId="0e0d79f801e58854" providerId="LiveId" clId="{3C596D9B-C27F-4479-86CD-D37F500B7DCF}" dt="2019-11-04T05:28:44.464" v="560" actId="20577"/>
          <ac:graphicFrameMkLst>
            <pc:docMk/>
            <pc:sldMk cId="2041378829" sldId="285"/>
            <ac:graphicFrameMk id="5" creationId="{00000000-0000-0000-0000-000000000000}"/>
          </ac:graphicFrameMkLst>
        </pc:graphicFrameChg>
      </pc:sldChg>
      <pc:sldChg chg="addSp modSp modNotesTx">
        <pc:chgData name="Imam Fitrianto" userId="0e0d79f801e58854" providerId="LiveId" clId="{3C596D9B-C27F-4479-86CD-D37F500B7DCF}" dt="2019-10-31T17:17:48.158" v="424" actId="20577"/>
        <pc:sldMkLst>
          <pc:docMk/>
          <pc:sldMk cId="3827129208" sldId="288"/>
        </pc:sldMkLst>
        <pc:spChg chg="add mod">
          <ac:chgData name="Imam Fitrianto" userId="0e0d79f801e58854" providerId="LiveId" clId="{3C596D9B-C27F-4479-86CD-D37F500B7DCF}" dt="2019-10-31T09:57:21.634" v="115" actId="20577"/>
          <ac:spMkLst>
            <pc:docMk/>
            <pc:sldMk cId="3827129208" sldId="288"/>
            <ac:spMk id="3" creationId="{6D2DDD16-87FE-48DC-94EE-504B4A222A1E}"/>
          </ac:spMkLst>
        </pc:spChg>
      </pc:sldChg>
      <pc:sldChg chg="modNotesTx">
        <pc:chgData name="Imam Fitrianto" userId="0e0d79f801e58854" providerId="LiveId" clId="{3C596D9B-C27F-4479-86CD-D37F500B7DCF}" dt="2019-10-31T17:03:19.912" v="120" actId="20577"/>
        <pc:sldMkLst>
          <pc:docMk/>
          <pc:sldMk cId="1742781934" sldId="291"/>
        </pc:sldMkLst>
      </pc:sldChg>
      <pc:sldChg chg="addSp delSp modSp modNotesTx">
        <pc:chgData name="Imam Fitrianto" userId="0e0d79f801e58854" providerId="LiveId" clId="{3C596D9B-C27F-4479-86CD-D37F500B7DCF}" dt="2019-11-04T05:27:40.606" v="541" actId="1076"/>
        <pc:sldMkLst>
          <pc:docMk/>
          <pc:sldMk cId="2112674744" sldId="293"/>
        </pc:sldMkLst>
        <pc:graphicFrameChg chg="del">
          <ac:chgData name="Imam Fitrianto" userId="0e0d79f801e58854" providerId="LiveId" clId="{3C596D9B-C27F-4479-86CD-D37F500B7DCF}" dt="2019-11-04T05:27:28.381" v="539" actId="478"/>
          <ac:graphicFrameMkLst>
            <pc:docMk/>
            <pc:sldMk cId="2112674744" sldId="293"/>
            <ac:graphicFrameMk id="40" creationId="{00000000-0000-0000-0000-000000000000}"/>
          </ac:graphicFrameMkLst>
        </pc:graphicFrameChg>
        <pc:graphicFrameChg chg="add mod">
          <ac:chgData name="Imam Fitrianto" userId="0e0d79f801e58854" providerId="LiveId" clId="{3C596D9B-C27F-4479-86CD-D37F500B7DCF}" dt="2019-11-04T05:27:40.606" v="541" actId="1076"/>
          <ac:graphicFrameMkLst>
            <pc:docMk/>
            <pc:sldMk cId="2112674744" sldId="293"/>
            <ac:graphicFrameMk id="53" creationId="{8E3F1139-00B6-4947-9EB5-F50F84CA353F}"/>
          </ac:graphicFrameMkLst>
        </pc:graphicFrameChg>
      </pc:sldChg>
      <pc:sldChg chg="modNotesTx">
        <pc:chgData name="Imam Fitrianto" userId="0e0d79f801e58854" providerId="LiveId" clId="{3C596D9B-C27F-4479-86CD-D37F500B7DCF}" dt="2019-10-31T17:19:20.624" v="430" actId="2711"/>
        <pc:sldMkLst>
          <pc:docMk/>
          <pc:sldMk cId="1836551226" sldId="294"/>
        </pc:sldMkLst>
      </pc:sldChg>
      <pc:sldChg chg="modSp modNotesTx">
        <pc:chgData name="Imam Fitrianto" userId="0e0d79f801e58854" providerId="LiveId" clId="{3C596D9B-C27F-4479-86CD-D37F500B7DCF}" dt="2019-10-31T17:18:39.903" v="429" actId="207"/>
        <pc:sldMkLst>
          <pc:docMk/>
          <pc:sldMk cId="2125682802" sldId="301"/>
        </pc:sldMkLst>
        <pc:picChg chg="mod">
          <ac:chgData name="Imam Fitrianto" userId="0e0d79f801e58854" providerId="LiveId" clId="{3C596D9B-C27F-4479-86CD-D37F500B7DCF}" dt="2019-10-31T17:01:57.824" v="117" actId="1076"/>
          <ac:picMkLst>
            <pc:docMk/>
            <pc:sldMk cId="2125682802" sldId="301"/>
            <ac:picMk id="7" creationId="{00000000-0000-0000-0000-000000000000}"/>
          </ac:picMkLst>
        </pc:picChg>
      </pc:sldChg>
      <pc:sldChg chg="modNotesTx">
        <pc:chgData name="Imam Fitrianto" userId="0e0d79f801e58854" providerId="LiveId" clId="{3C596D9B-C27F-4479-86CD-D37F500B7DCF}" dt="2019-10-31T17:18:07.327" v="426" actId="207"/>
        <pc:sldMkLst>
          <pc:docMk/>
          <pc:sldMk cId="3495726816" sldId="303"/>
        </pc:sldMkLst>
      </pc:sldChg>
      <pc:sldChg chg="modNotesTx">
        <pc:chgData name="Imam Fitrianto" userId="0e0d79f801e58854" providerId="LiveId" clId="{3C596D9B-C27F-4479-86CD-D37F500B7DCF}" dt="2019-10-31T17:15:28.344" v="132" actId="20577"/>
        <pc:sldMkLst>
          <pc:docMk/>
          <pc:sldMk cId="1696173167" sldId="306"/>
        </pc:sldMkLst>
      </pc:sldChg>
    </pc:docChg>
  </pc:docChgLst>
  <pc:docChgLst>
    <pc:chgData name="Imam Fitrianto" userId="0e0d79f801e58854" providerId="LiveId" clId="{B02B071D-C014-4557-B38A-B4C09288B279}"/>
    <pc:docChg chg="undo custSel addSld delSld modSld">
      <pc:chgData name="Imam Fitrianto" userId="0e0d79f801e58854" providerId="LiveId" clId="{B02B071D-C014-4557-B38A-B4C09288B279}" dt="2019-10-31T09:44:37.192" v="630" actId="20577"/>
      <pc:docMkLst>
        <pc:docMk/>
      </pc:docMkLst>
      <pc:sldChg chg="modSp">
        <pc:chgData name="Imam Fitrianto" userId="0e0d79f801e58854" providerId="LiveId" clId="{B02B071D-C014-4557-B38A-B4C09288B279}" dt="2019-10-31T09:39:56.336" v="483" actId="166"/>
        <pc:sldMkLst>
          <pc:docMk/>
          <pc:sldMk cId="1876054035" sldId="274"/>
        </pc:sldMkLst>
        <pc:picChg chg="mod">
          <ac:chgData name="Imam Fitrianto" userId="0e0d79f801e58854" providerId="LiveId" clId="{B02B071D-C014-4557-B38A-B4C09288B279}" dt="2019-10-31T09:39:56.336" v="483" actId="166"/>
          <ac:picMkLst>
            <pc:docMk/>
            <pc:sldMk cId="1876054035" sldId="274"/>
            <ac:picMk id="7" creationId="{00000000-0000-0000-0000-000000000000}"/>
          </ac:picMkLst>
        </pc:picChg>
      </pc:sldChg>
      <pc:sldChg chg="modSp">
        <pc:chgData name="Imam Fitrianto" userId="0e0d79f801e58854" providerId="LiveId" clId="{B02B071D-C014-4557-B38A-B4C09288B279}" dt="2019-10-31T09:44:37.192" v="630" actId="20577"/>
        <pc:sldMkLst>
          <pc:docMk/>
          <pc:sldMk cId="2912014592" sldId="290"/>
        </pc:sldMkLst>
        <pc:graphicFrameChg chg="mod modGraphic">
          <ac:chgData name="Imam Fitrianto" userId="0e0d79f801e58854" providerId="LiveId" clId="{B02B071D-C014-4557-B38A-B4C09288B279}" dt="2019-10-31T09:44:37.192" v="630" actId="20577"/>
          <ac:graphicFrameMkLst>
            <pc:docMk/>
            <pc:sldMk cId="2912014592" sldId="290"/>
            <ac:graphicFrameMk id="4" creationId="{00000000-0000-0000-0000-000000000000}"/>
          </ac:graphicFrameMkLst>
        </pc:graphicFrameChg>
      </pc:sldChg>
      <pc:sldChg chg="modSp modNotesTx">
        <pc:chgData name="Imam Fitrianto" userId="0e0d79f801e58854" providerId="LiveId" clId="{B02B071D-C014-4557-B38A-B4C09288B279}" dt="2019-10-31T09:40:50.932" v="489" actId="20577"/>
        <pc:sldMkLst>
          <pc:docMk/>
          <pc:sldMk cId="1742781934" sldId="291"/>
        </pc:sldMkLst>
        <pc:graphicFrameChg chg="mod modGraphic">
          <ac:chgData name="Imam Fitrianto" userId="0e0d79f801e58854" providerId="LiveId" clId="{B02B071D-C014-4557-B38A-B4C09288B279}" dt="2019-10-31T09:40:50.932" v="489" actId="20577"/>
          <ac:graphicFrameMkLst>
            <pc:docMk/>
            <pc:sldMk cId="1742781934" sldId="291"/>
            <ac:graphicFrameMk id="4" creationId="{00000000-0000-0000-0000-000000000000}"/>
          </ac:graphicFrameMkLst>
        </pc:graphicFrameChg>
      </pc:sldChg>
      <pc:sldChg chg="del">
        <pc:chgData name="Imam Fitrianto" userId="0e0d79f801e58854" providerId="LiveId" clId="{B02B071D-C014-4557-B38A-B4C09288B279}" dt="2019-10-31T09:25:12.442" v="289" actId="2696"/>
        <pc:sldMkLst>
          <pc:docMk/>
          <pc:sldMk cId="2714082037" sldId="292"/>
        </pc:sldMkLst>
      </pc:sldChg>
      <pc:sldChg chg="modSp">
        <pc:chgData name="Imam Fitrianto" userId="0e0d79f801e58854" providerId="LiveId" clId="{B02B071D-C014-4557-B38A-B4C09288B279}" dt="2019-10-31T09:44:02.300" v="559" actId="20577"/>
        <pc:sldMkLst>
          <pc:docMk/>
          <pc:sldMk cId="3405701468" sldId="298"/>
        </pc:sldMkLst>
        <pc:graphicFrameChg chg="modGraphic">
          <ac:chgData name="Imam Fitrianto" userId="0e0d79f801e58854" providerId="LiveId" clId="{B02B071D-C014-4557-B38A-B4C09288B279}" dt="2019-10-31T09:44:02.300" v="559" actId="20577"/>
          <ac:graphicFrameMkLst>
            <pc:docMk/>
            <pc:sldMk cId="3405701468" sldId="298"/>
            <ac:graphicFrameMk id="4" creationId="{D04126E2-1939-41D6-A1F3-8161A820438A}"/>
          </ac:graphicFrameMkLst>
        </pc:graphicFrameChg>
      </pc:sldChg>
      <pc:sldChg chg="addSp delSp modSp">
        <pc:chgData name="Imam Fitrianto" userId="0e0d79f801e58854" providerId="LiveId" clId="{B02B071D-C014-4557-B38A-B4C09288B279}" dt="2019-10-31T09:24:32.852" v="287" actId="478"/>
        <pc:sldMkLst>
          <pc:docMk/>
          <pc:sldMk cId="2125682802" sldId="301"/>
        </pc:sldMkLst>
        <pc:spChg chg="add del mod">
          <ac:chgData name="Imam Fitrianto" userId="0e0d79f801e58854" providerId="LiveId" clId="{B02B071D-C014-4557-B38A-B4C09288B279}" dt="2019-10-31T09:24:32.852" v="287" actId="478"/>
          <ac:spMkLst>
            <pc:docMk/>
            <pc:sldMk cId="2125682802" sldId="301"/>
            <ac:spMk id="3" creationId="{62BD0D82-57B2-415D-8254-993E9087195F}"/>
          </ac:spMkLst>
        </pc:spChg>
        <pc:spChg chg="del">
          <ac:chgData name="Imam Fitrianto" userId="0e0d79f801e58854" providerId="LiveId" clId="{B02B071D-C014-4557-B38A-B4C09288B279}" dt="2019-10-31T09:24:18.287" v="284" actId="478"/>
          <ac:spMkLst>
            <pc:docMk/>
            <pc:sldMk cId="2125682802" sldId="301"/>
            <ac:spMk id="12" creationId="{00000000-0000-0000-0000-000000000000}"/>
          </ac:spMkLst>
        </pc:spChg>
        <pc:spChg chg="del">
          <ac:chgData name="Imam Fitrianto" userId="0e0d79f801e58854" providerId="LiveId" clId="{B02B071D-C014-4557-B38A-B4C09288B279}" dt="2019-10-31T09:24:18.287" v="284" actId="478"/>
          <ac:spMkLst>
            <pc:docMk/>
            <pc:sldMk cId="2125682802" sldId="301"/>
            <ac:spMk id="13" creationId="{00000000-0000-0000-0000-000000000000}"/>
          </ac:spMkLst>
        </pc:spChg>
        <pc:spChg chg="del">
          <ac:chgData name="Imam Fitrianto" userId="0e0d79f801e58854" providerId="LiveId" clId="{B02B071D-C014-4557-B38A-B4C09288B279}" dt="2019-10-31T09:24:18.287" v="284" actId="478"/>
          <ac:spMkLst>
            <pc:docMk/>
            <pc:sldMk cId="2125682802" sldId="301"/>
            <ac:spMk id="14" creationId="{00000000-0000-0000-0000-000000000000}"/>
          </ac:spMkLst>
        </pc:spChg>
        <pc:spChg chg="del">
          <ac:chgData name="Imam Fitrianto" userId="0e0d79f801e58854" providerId="LiveId" clId="{B02B071D-C014-4557-B38A-B4C09288B279}" dt="2019-10-31T09:24:18.287" v="284" actId="478"/>
          <ac:spMkLst>
            <pc:docMk/>
            <pc:sldMk cId="2125682802" sldId="301"/>
            <ac:spMk id="15" creationId="{00000000-0000-0000-0000-000000000000}"/>
          </ac:spMkLst>
        </pc:spChg>
        <pc:spChg chg="del">
          <ac:chgData name="Imam Fitrianto" userId="0e0d79f801e58854" providerId="LiveId" clId="{B02B071D-C014-4557-B38A-B4C09288B279}" dt="2019-10-31T09:24:18.287" v="284" actId="478"/>
          <ac:spMkLst>
            <pc:docMk/>
            <pc:sldMk cId="2125682802" sldId="301"/>
            <ac:spMk id="16" creationId="{00000000-0000-0000-0000-000000000000}"/>
          </ac:spMkLst>
        </pc:spChg>
        <pc:spChg chg="del">
          <ac:chgData name="Imam Fitrianto" userId="0e0d79f801e58854" providerId="LiveId" clId="{B02B071D-C014-4557-B38A-B4C09288B279}" dt="2019-10-31T09:24:18.287" v="284" actId="478"/>
          <ac:spMkLst>
            <pc:docMk/>
            <pc:sldMk cId="2125682802" sldId="301"/>
            <ac:spMk id="19" creationId="{00000000-0000-0000-0000-000000000000}"/>
          </ac:spMkLst>
        </pc:spChg>
        <pc:spChg chg="add">
          <ac:chgData name="Imam Fitrianto" userId="0e0d79f801e58854" providerId="LiveId" clId="{B02B071D-C014-4557-B38A-B4C09288B279}" dt="2019-10-31T09:24:19.590" v="285"/>
          <ac:spMkLst>
            <pc:docMk/>
            <pc:sldMk cId="2125682802" sldId="301"/>
            <ac:spMk id="74" creationId="{5727016B-9186-42D5-871F-79F07E64091C}"/>
          </ac:spMkLst>
        </pc:spChg>
        <pc:spChg chg="del">
          <ac:chgData name="Imam Fitrianto" userId="0e0d79f801e58854" providerId="LiveId" clId="{B02B071D-C014-4557-B38A-B4C09288B279}" dt="2019-10-31T09:24:18.287" v="284" actId="478"/>
          <ac:spMkLst>
            <pc:docMk/>
            <pc:sldMk cId="2125682802" sldId="301"/>
            <ac:spMk id="75" creationId="{00000000-0000-0000-0000-000000000000}"/>
          </ac:spMkLst>
        </pc:spChg>
        <pc:spChg chg="add">
          <ac:chgData name="Imam Fitrianto" userId="0e0d79f801e58854" providerId="LiveId" clId="{B02B071D-C014-4557-B38A-B4C09288B279}" dt="2019-10-31T09:24:19.590" v="285"/>
          <ac:spMkLst>
            <pc:docMk/>
            <pc:sldMk cId="2125682802" sldId="301"/>
            <ac:spMk id="76" creationId="{42624AF5-A5DA-4D14-8165-4FA5E6524E79}"/>
          </ac:spMkLst>
        </pc:spChg>
        <pc:spChg chg="add">
          <ac:chgData name="Imam Fitrianto" userId="0e0d79f801e58854" providerId="LiveId" clId="{B02B071D-C014-4557-B38A-B4C09288B279}" dt="2019-10-31T09:24:19.590" v="285"/>
          <ac:spMkLst>
            <pc:docMk/>
            <pc:sldMk cId="2125682802" sldId="301"/>
            <ac:spMk id="77" creationId="{92484FA3-D94E-41C3-B6B7-75F8C82C2C2C}"/>
          </ac:spMkLst>
        </pc:spChg>
        <pc:spChg chg="add">
          <ac:chgData name="Imam Fitrianto" userId="0e0d79f801e58854" providerId="LiveId" clId="{B02B071D-C014-4557-B38A-B4C09288B279}" dt="2019-10-31T09:24:19.590" v="285"/>
          <ac:spMkLst>
            <pc:docMk/>
            <pc:sldMk cId="2125682802" sldId="301"/>
            <ac:spMk id="78" creationId="{ADC305B9-6ED1-4AE9-8A85-9F8CE9D38028}"/>
          </ac:spMkLst>
        </pc:spChg>
        <pc:spChg chg="add">
          <ac:chgData name="Imam Fitrianto" userId="0e0d79f801e58854" providerId="LiveId" clId="{B02B071D-C014-4557-B38A-B4C09288B279}" dt="2019-10-31T09:24:19.590" v="285"/>
          <ac:spMkLst>
            <pc:docMk/>
            <pc:sldMk cId="2125682802" sldId="301"/>
            <ac:spMk id="79" creationId="{431EC6BE-FF6B-4084-978E-927D5189EA76}"/>
          </ac:spMkLst>
        </pc:spChg>
        <pc:spChg chg="add">
          <ac:chgData name="Imam Fitrianto" userId="0e0d79f801e58854" providerId="LiveId" clId="{B02B071D-C014-4557-B38A-B4C09288B279}" dt="2019-10-31T09:24:19.590" v="285"/>
          <ac:spMkLst>
            <pc:docMk/>
            <pc:sldMk cId="2125682802" sldId="301"/>
            <ac:spMk id="80" creationId="{14FEF822-2792-405B-AE1F-B12CAA19EA02}"/>
          </ac:spMkLst>
        </pc:spChg>
        <pc:spChg chg="add">
          <ac:chgData name="Imam Fitrianto" userId="0e0d79f801e58854" providerId="LiveId" clId="{B02B071D-C014-4557-B38A-B4C09288B279}" dt="2019-10-31T09:24:19.590" v="285"/>
          <ac:spMkLst>
            <pc:docMk/>
            <pc:sldMk cId="2125682802" sldId="301"/>
            <ac:spMk id="81" creationId="{E33CC0BA-6630-4C3D-BD39-95F2EBF1AFC4}"/>
          </ac:spMkLst>
        </pc:spChg>
        <pc:spChg chg="add">
          <ac:chgData name="Imam Fitrianto" userId="0e0d79f801e58854" providerId="LiveId" clId="{B02B071D-C014-4557-B38A-B4C09288B279}" dt="2019-10-31T09:24:19.590" v="285"/>
          <ac:spMkLst>
            <pc:docMk/>
            <pc:sldMk cId="2125682802" sldId="301"/>
            <ac:spMk id="82" creationId="{62C3F5BB-9F2E-446C-8879-3D88D5D84E16}"/>
          </ac:spMkLst>
        </pc:spChg>
        <pc:spChg chg="add">
          <ac:chgData name="Imam Fitrianto" userId="0e0d79f801e58854" providerId="LiveId" clId="{B02B071D-C014-4557-B38A-B4C09288B279}" dt="2019-10-31T09:24:19.590" v="285"/>
          <ac:spMkLst>
            <pc:docMk/>
            <pc:sldMk cId="2125682802" sldId="301"/>
            <ac:spMk id="83" creationId="{C6672FCA-4492-45FC-9C9F-8820EDCC193A}"/>
          </ac:spMkLst>
        </pc:spChg>
        <pc:spChg chg="add">
          <ac:chgData name="Imam Fitrianto" userId="0e0d79f801e58854" providerId="LiveId" clId="{B02B071D-C014-4557-B38A-B4C09288B279}" dt="2019-10-31T09:24:19.590" v="285"/>
          <ac:spMkLst>
            <pc:docMk/>
            <pc:sldMk cId="2125682802" sldId="301"/>
            <ac:spMk id="84" creationId="{98223F3F-5331-46EA-803C-C9EEE92B2DD5}"/>
          </ac:spMkLst>
        </pc:spChg>
        <pc:spChg chg="add">
          <ac:chgData name="Imam Fitrianto" userId="0e0d79f801e58854" providerId="LiveId" clId="{B02B071D-C014-4557-B38A-B4C09288B279}" dt="2019-10-31T09:24:19.590" v="285"/>
          <ac:spMkLst>
            <pc:docMk/>
            <pc:sldMk cId="2125682802" sldId="301"/>
            <ac:spMk id="85" creationId="{6E44B7B8-99A5-4A96-AB7C-A9EF47261ED3}"/>
          </ac:spMkLst>
        </pc:spChg>
        <pc:spChg chg="add">
          <ac:chgData name="Imam Fitrianto" userId="0e0d79f801e58854" providerId="LiveId" clId="{B02B071D-C014-4557-B38A-B4C09288B279}" dt="2019-10-31T09:24:19.590" v="285"/>
          <ac:spMkLst>
            <pc:docMk/>
            <pc:sldMk cId="2125682802" sldId="301"/>
            <ac:spMk id="86" creationId="{9830FFE8-0A07-43ED-B1FA-9B31C9013F17}"/>
          </ac:spMkLst>
        </pc:spChg>
        <pc:spChg chg="add">
          <ac:chgData name="Imam Fitrianto" userId="0e0d79f801e58854" providerId="LiveId" clId="{B02B071D-C014-4557-B38A-B4C09288B279}" dt="2019-10-31T09:24:19.590" v="285"/>
          <ac:spMkLst>
            <pc:docMk/>
            <pc:sldMk cId="2125682802" sldId="301"/>
            <ac:spMk id="87" creationId="{CA40F311-18FE-4A6F-864B-C72A86210B98}"/>
          </ac:spMkLst>
        </pc:spChg>
        <pc:spChg chg="add">
          <ac:chgData name="Imam Fitrianto" userId="0e0d79f801e58854" providerId="LiveId" clId="{B02B071D-C014-4557-B38A-B4C09288B279}" dt="2019-10-31T09:24:19.590" v="285"/>
          <ac:spMkLst>
            <pc:docMk/>
            <pc:sldMk cId="2125682802" sldId="301"/>
            <ac:spMk id="88" creationId="{C5907C20-AB30-4F61-9BE3-13C643227900}"/>
          </ac:spMkLst>
        </pc:spChg>
        <pc:spChg chg="add">
          <ac:chgData name="Imam Fitrianto" userId="0e0d79f801e58854" providerId="LiveId" clId="{B02B071D-C014-4557-B38A-B4C09288B279}" dt="2019-10-31T09:24:19.590" v="285"/>
          <ac:spMkLst>
            <pc:docMk/>
            <pc:sldMk cId="2125682802" sldId="301"/>
            <ac:spMk id="89" creationId="{B5F5658B-2367-4191-B206-62D4FC9506B3}"/>
          </ac:spMkLst>
        </pc:spChg>
        <pc:spChg chg="add">
          <ac:chgData name="Imam Fitrianto" userId="0e0d79f801e58854" providerId="LiveId" clId="{B02B071D-C014-4557-B38A-B4C09288B279}" dt="2019-10-31T09:24:19.590" v="285"/>
          <ac:spMkLst>
            <pc:docMk/>
            <pc:sldMk cId="2125682802" sldId="301"/>
            <ac:spMk id="90" creationId="{ECA160A5-FF29-47CD-9614-B9EA90BCBB6B}"/>
          </ac:spMkLst>
        </pc:spChg>
        <pc:spChg chg="add">
          <ac:chgData name="Imam Fitrianto" userId="0e0d79f801e58854" providerId="LiveId" clId="{B02B071D-C014-4557-B38A-B4C09288B279}" dt="2019-10-31T09:24:19.590" v="285"/>
          <ac:spMkLst>
            <pc:docMk/>
            <pc:sldMk cId="2125682802" sldId="301"/>
            <ac:spMk id="91" creationId="{A6192D72-D2AD-4D52-9AD3-7F89FFEC5AC5}"/>
          </ac:spMkLst>
        </pc:spChg>
        <pc:spChg chg="add">
          <ac:chgData name="Imam Fitrianto" userId="0e0d79f801e58854" providerId="LiveId" clId="{B02B071D-C014-4557-B38A-B4C09288B279}" dt="2019-10-31T09:24:19.590" v="285"/>
          <ac:spMkLst>
            <pc:docMk/>
            <pc:sldMk cId="2125682802" sldId="301"/>
            <ac:spMk id="92" creationId="{4F4F9353-6854-45E3-B5E7-1B35090E4196}"/>
          </ac:spMkLst>
        </pc:spChg>
        <pc:spChg chg="add">
          <ac:chgData name="Imam Fitrianto" userId="0e0d79f801e58854" providerId="LiveId" clId="{B02B071D-C014-4557-B38A-B4C09288B279}" dt="2019-10-31T09:24:19.590" v="285"/>
          <ac:spMkLst>
            <pc:docMk/>
            <pc:sldMk cId="2125682802" sldId="301"/>
            <ac:spMk id="93" creationId="{3B19F13A-C076-402B-822C-1E25BF77EB49}"/>
          </ac:spMkLst>
        </pc:spChg>
        <pc:spChg chg="add">
          <ac:chgData name="Imam Fitrianto" userId="0e0d79f801e58854" providerId="LiveId" clId="{B02B071D-C014-4557-B38A-B4C09288B279}" dt="2019-10-31T09:24:19.590" v="285"/>
          <ac:spMkLst>
            <pc:docMk/>
            <pc:sldMk cId="2125682802" sldId="301"/>
            <ac:spMk id="94" creationId="{A81FA884-06AF-475D-8017-A2DB3EB1AF77}"/>
          </ac:spMkLst>
        </pc:spChg>
        <pc:spChg chg="add">
          <ac:chgData name="Imam Fitrianto" userId="0e0d79f801e58854" providerId="LiveId" clId="{B02B071D-C014-4557-B38A-B4C09288B279}" dt="2019-10-31T09:24:19.590" v="285"/>
          <ac:spMkLst>
            <pc:docMk/>
            <pc:sldMk cId="2125682802" sldId="301"/>
            <ac:spMk id="95" creationId="{2EAC7A45-DBED-4ECB-A1AC-0AAD3077FDA0}"/>
          </ac:spMkLst>
        </pc:spChg>
        <pc:spChg chg="add">
          <ac:chgData name="Imam Fitrianto" userId="0e0d79f801e58854" providerId="LiveId" clId="{B02B071D-C014-4557-B38A-B4C09288B279}" dt="2019-10-31T09:24:19.590" v="285"/>
          <ac:spMkLst>
            <pc:docMk/>
            <pc:sldMk cId="2125682802" sldId="301"/>
            <ac:spMk id="96" creationId="{BA8AD0AC-E357-43A3-8426-00485622CA11}"/>
          </ac:spMkLst>
        </pc:spChg>
        <pc:spChg chg="add">
          <ac:chgData name="Imam Fitrianto" userId="0e0d79f801e58854" providerId="LiveId" clId="{B02B071D-C014-4557-B38A-B4C09288B279}" dt="2019-10-31T09:24:19.590" v="285"/>
          <ac:spMkLst>
            <pc:docMk/>
            <pc:sldMk cId="2125682802" sldId="301"/>
            <ac:spMk id="97" creationId="{1D52B76A-97BA-42A6-893D-DD23BD9953F3}"/>
          </ac:spMkLst>
        </pc:spChg>
        <pc:spChg chg="add">
          <ac:chgData name="Imam Fitrianto" userId="0e0d79f801e58854" providerId="LiveId" clId="{B02B071D-C014-4557-B38A-B4C09288B279}" dt="2019-10-31T09:24:19.590" v="285"/>
          <ac:spMkLst>
            <pc:docMk/>
            <pc:sldMk cId="2125682802" sldId="301"/>
            <ac:spMk id="98" creationId="{09DCF7F2-3493-4F13-9647-813A520E378B}"/>
          </ac:spMkLst>
        </pc:spChg>
        <pc:spChg chg="add">
          <ac:chgData name="Imam Fitrianto" userId="0e0d79f801e58854" providerId="LiveId" clId="{B02B071D-C014-4557-B38A-B4C09288B279}" dt="2019-10-31T09:24:19.590" v="285"/>
          <ac:spMkLst>
            <pc:docMk/>
            <pc:sldMk cId="2125682802" sldId="301"/>
            <ac:spMk id="99" creationId="{F789B507-FFA9-4B09-AE63-2504E6972882}"/>
          </ac:spMkLst>
        </pc:spChg>
        <pc:spChg chg="add">
          <ac:chgData name="Imam Fitrianto" userId="0e0d79f801e58854" providerId="LiveId" clId="{B02B071D-C014-4557-B38A-B4C09288B279}" dt="2019-10-31T09:24:19.590" v="285"/>
          <ac:spMkLst>
            <pc:docMk/>
            <pc:sldMk cId="2125682802" sldId="301"/>
            <ac:spMk id="100" creationId="{C9342B7E-8F2B-476D-98B8-CCA39434BCD5}"/>
          </ac:spMkLst>
        </pc:spChg>
        <pc:spChg chg="add">
          <ac:chgData name="Imam Fitrianto" userId="0e0d79f801e58854" providerId="LiveId" clId="{B02B071D-C014-4557-B38A-B4C09288B279}" dt="2019-10-31T09:24:19.590" v="285"/>
          <ac:spMkLst>
            <pc:docMk/>
            <pc:sldMk cId="2125682802" sldId="301"/>
            <ac:spMk id="101" creationId="{86FD05B9-2370-4CB3-911C-B1A59D347962}"/>
          </ac:spMkLst>
        </pc:spChg>
        <pc:spChg chg="add">
          <ac:chgData name="Imam Fitrianto" userId="0e0d79f801e58854" providerId="LiveId" clId="{B02B071D-C014-4557-B38A-B4C09288B279}" dt="2019-10-31T09:24:19.590" v="285"/>
          <ac:spMkLst>
            <pc:docMk/>
            <pc:sldMk cId="2125682802" sldId="301"/>
            <ac:spMk id="102" creationId="{52546898-EDC2-41FD-8A9B-9969AA747997}"/>
          </ac:spMkLst>
        </pc:spChg>
        <pc:spChg chg="add">
          <ac:chgData name="Imam Fitrianto" userId="0e0d79f801e58854" providerId="LiveId" clId="{B02B071D-C014-4557-B38A-B4C09288B279}" dt="2019-10-31T09:24:19.590" v="285"/>
          <ac:spMkLst>
            <pc:docMk/>
            <pc:sldMk cId="2125682802" sldId="301"/>
            <ac:spMk id="103" creationId="{9FE4B899-9E5C-40F5-B90A-A46F3CB98970}"/>
          </ac:spMkLst>
        </pc:spChg>
        <pc:spChg chg="add">
          <ac:chgData name="Imam Fitrianto" userId="0e0d79f801e58854" providerId="LiveId" clId="{B02B071D-C014-4557-B38A-B4C09288B279}" dt="2019-10-31T09:24:19.590" v="285"/>
          <ac:spMkLst>
            <pc:docMk/>
            <pc:sldMk cId="2125682802" sldId="301"/>
            <ac:spMk id="104" creationId="{B164FA8E-6A9F-407C-931C-0848B1DB4F7D}"/>
          </ac:spMkLst>
        </pc:spChg>
        <pc:spChg chg="add">
          <ac:chgData name="Imam Fitrianto" userId="0e0d79f801e58854" providerId="LiveId" clId="{B02B071D-C014-4557-B38A-B4C09288B279}" dt="2019-10-31T09:24:19.590" v="285"/>
          <ac:spMkLst>
            <pc:docMk/>
            <pc:sldMk cId="2125682802" sldId="301"/>
            <ac:spMk id="105" creationId="{8D3E08C8-A9A5-4A50-B45F-2A42F0BED1E2}"/>
          </ac:spMkLst>
        </pc:spChg>
        <pc:spChg chg="add">
          <ac:chgData name="Imam Fitrianto" userId="0e0d79f801e58854" providerId="LiveId" clId="{B02B071D-C014-4557-B38A-B4C09288B279}" dt="2019-10-31T09:24:19.590" v="285"/>
          <ac:spMkLst>
            <pc:docMk/>
            <pc:sldMk cId="2125682802" sldId="301"/>
            <ac:spMk id="106" creationId="{A414F1EA-DA6B-4059-AB02-A54E459497F8}"/>
          </ac:spMkLst>
        </pc:spChg>
        <pc:spChg chg="add">
          <ac:chgData name="Imam Fitrianto" userId="0e0d79f801e58854" providerId="LiveId" clId="{B02B071D-C014-4557-B38A-B4C09288B279}" dt="2019-10-31T09:24:19.590" v="285"/>
          <ac:spMkLst>
            <pc:docMk/>
            <pc:sldMk cId="2125682802" sldId="301"/>
            <ac:spMk id="107" creationId="{10953623-84B0-47CF-8FBD-2168ED62702D}"/>
          </ac:spMkLst>
        </pc:spChg>
        <pc:spChg chg="add">
          <ac:chgData name="Imam Fitrianto" userId="0e0d79f801e58854" providerId="LiveId" clId="{B02B071D-C014-4557-B38A-B4C09288B279}" dt="2019-10-31T09:24:19.590" v="285"/>
          <ac:spMkLst>
            <pc:docMk/>
            <pc:sldMk cId="2125682802" sldId="301"/>
            <ac:spMk id="108" creationId="{E36A75ED-B9AC-47F3-A5D3-31511E1D4C5B}"/>
          </ac:spMkLst>
        </pc:spChg>
        <pc:spChg chg="add">
          <ac:chgData name="Imam Fitrianto" userId="0e0d79f801e58854" providerId="LiveId" clId="{B02B071D-C014-4557-B38A-B4C09288B279}" dt="2019-10-31T09:24:19.590" v="285"/>
          <ac:spMkLst>
            <pc:docMk/>
            <pc:sldMk cId="2125682802" sldId="301"/>
            <ac:spMk id="109" creationId="{499EC9FD-7191-4C66-BE15-B9FB8C9D8ED7}"/>
          </ac:spMkLst>
        </pc:spChg>
        <pc:spChg chg="add">
          <ac:chgData name="Imam Fitrianto" userId="0e0d79f801e58854" providerId="LiveId" clId="{B02B071D-C014-4557-B38A-B4C09288B279}" dt="2019-10-31T09:24:19.590" v="285"/>
          <ac:spMkLst>
            <pc:docMk/>
            <pc:sldMk cId="2125682802" sldId="301"/>
            <ac:spMk id="110" creationId="{37DFE5E2-5DB9-4A57-A672-E9B45CC4887D}"/>
          </ac:spMkLst>
        </pc:spChg>
        <pc:spChg chg="add">
          <ac:chgData name="Imam Fitrianto" userId="0e0d79f801e58854" providerId="LiveId" clId="{B02B071D-C014-4557-B38A-B4C09288B279}" dt="2019-10-31T09:24:19.590" v="285"/>
          <ac:spMkLst>
            <pc:docMk/>
            <pc:sldMk cId="2125682802" sldId="301"/>
            <ac:spMk id="111" creationId="{D1BEAD3B-8EAF-4331-8B68-2F68D1EBFC6E}"/>
          </ac:spMkLst>
        </pc:spChg>
        <pc:spChg chg="add">
          <ac:chgData name="Imam Fitrianto" userId="0e0d79f801e58854" providerId="LiveId" clId="{B02B071D-C014-4557-B38A-B4C09288B279}" dt="2019-10-31T09:24:19.590" v="285"/>
          <ac:spMkLst>
            <pc:docMk/>
            <pc:sldMk cId="2125682802" sldId="301"/>
            <ac:spMk id="112" creationId="{92B171FA-EF50-4D55-B7E2-D5FBD08089BF}"/>
          </ac:spMkLst>
        </pc:spChg>
        <pc:spChg chg="add">
          <ac:chgData name="Imam Fitrianto" userId="0e0d79f801e58854" providerId="LiveId" clId="{B02B071D-C014-4557-B38A-B4C09288B279}" dt="2019-10-31T09:24:19.590" v="285"/>
          <ac:spMkLst>
            <pc:docMk/>
            <pc:sldMk cId="2125682802" sldId="301"/>
            <ac:spMk id="113" creationId="{A6DA86DB-0000-4017-BA29-728F9B76AF66}"/>
          </ac:spMkLst>
        </pc:spChg>
        <pc:spChg chg="add">
          <ac:chgData name="Imam Fitrianto" userId="0e0d79f801e58854" providerId="LiveId" clId="{B02B071D-C014-4557-B38A-B4C09288B279}" dt="2019-10-31T09:24:19.590" v="285"/>
          <ac:spMkLst>
            <pc:docMk/>
            <pc:sldMk cId="2125682802" sldId="301"/>
            <ac:spMk id="114" creationId="{E3D33571-A995-40E8-8296-5743915A80C9}"/>
          </ac:spMkLst>
        </pc:spChg>
        <pc:spChg chg="add">
          <ac:chgData name="Imam Fitrianto" userId="0e0d79f801e58854" providerId="LiveId" clId="{B02B071D-C014-4557-B38A-B4C09288B279}" dt="2019-10-31T09:24:19.590" v="285"/>
          <ac:spMkLst>
            <pc:docMk/>
            <pc:sldMk cId="2125682802" sldId="301"/>
            <ac:spMk id="116" creationId="{695C58AE-B3BE-4BCB-80FB-0C7231926EE7}"/>
          </ac:spMkLst>
        </pc:spChg>
        <pc:spChg chg="add">
          <ac:chgData name="Imam Fitrianto" userId="0e0d79f801e58854" providerId="LiveId" clId="{B02B071D-C014-4557-B38A-B4C09288B279}" dt="2019-10-31T09:24:19.590" v="285"/>
          <ac:spMkLst>
            <pc:docMk/>
            <pc:sldMk cId="2125682802" sldId="301"/>
            <ac:spMk id="117" creationId="{A3D66EBB-2C0E-4FD3-9FFB-C75467C6DB3E}"/>
          </ac:spMkLst>
        </pc:spChg>
        <pc:spChg chg="add">
          <ac:chgData name="Imam Fitrianto" userId="0e0d79f801e58854" providerId="LiveId" clId="{B02B071D-C014-4557-B38A-B4C09288B279}" dt="2019-10-31T09:24:19.590" v="285"/>
          <ac:spMkLst>
            <pc:docMk/>
            <pc:sldMk cId="2125682802" sldId="301"/>
            <ac:spMk id="118" creationId="{BDEF0264-DA96-4DC9-ADAD-1CF45B96304A}"/>
          </ac:spMkLst>
        </pc:spChg>
        <pc:spChg chg="add">
          <ac:chgData name="Imam Fitrianto" userId="0e0d79f801e58854" providerId="LiveId" clId="{B02B071D-C014-4557-B38A-B4C09288B279}" dt="2019-10-31T09:24:19.590" v="285"/>
          <ac:spMkLst>
            <pc:docMk/>
            <pc:sldMk cId="2125682802" sldId="301"/>
            <ac:spMk id="119" creationId="{1E847485-0946-4E34-A8AF-3583A4FCB838}"/>
          </ac:spMkLst>
        </pc:spChg>
        <pc:spChg chg="add">
          <ac:chgData name="Imam Fitrianto" userId="0e0d79f801e58854" providerId="LiveId" clId="{B02B071D-C014-4557-B38A-B4C09288B279}" dt="2019-10-31T09:24:19.590" v="285"/>
          <ac:spMkLst>
            <pc:docMk/>
            <pc:sldMk cId="2125682802" sldId="301"/>
            <ac:spMk id="120" creationId="{54FB86B6-916D-42F6-A01E-6A0761BDDBEB}"/>
          </ac:spMkLst>
        </pc:spChg>
        <pc:spChg chg="add">
          <ac:chgData name="Imam Fitrianto" userId="0e0d79f801e58854" providerId="LiveId" clId="{B02B071D-C014-4557-B38A-B4C09288B279}" dt="2019-10-31T09:24:19.590" v="285"/>
          <ac:spMkLst>
            <pc:docMk/>
            <pc:sldMk cId="2125682802" sldId="301"/>
            <ac:spMk id="121" creationId="{041A2798-A2F9-42FA-8EBD-BB777057CB8E}"/>
          </ac:spMkLst>
        </pc:spChg>
        <pc:spChg chg="add">
          <ac:chgData name="Imam Fitrianto" userId="0e0d79f801e58854" providerId="LiveId" clId="{B02B071D-C014-4557-B38A-B4C09288B279}" dt="2019-10-31T09:24:19.590" v="285"/>
          <ac:spMkLst>
            <pc:docMk/>
            <pc:sldMk cId="2125682802" sldId="301"/>
            <ac:spMk id="122" creationId="{6D08FDA1-1E1F-46CF-BC2B-BFB49A71FE91}"/>
          </ac:spMkLst>
        </pc:spChg>
        <pc:spChg chg="add">
          <ac:chgData name="Imam Fitrianto" userId="0e0d79f801e58854" providerId="LiveId" clId="{B02B071D-C014-4557-B38A-B4C09288B279}" dt="2019-10-31T09:24:19.590" v="285"/>
          <ac:spMkLst>
            <pc:docMk/>
            <pc:sldMk cId="2125682802" sldId="301"/>
            <ac:spMk id="123" creationId="{004C0343-D44C-411C-AF49-28997EE0F45A}"/>
          </ac:spMkLst>
        </pc:spChg>
        <pc:spChg chg="add">
          <ac:chgData name="Imam Fitrianto" userId="0e0d79f801e58854" providerId="LiveId" clId="{B02B071D-C014-4557-B38A-B4C09288B279}" dt="2019-10-31T09:24:19.590" v="285"/>
          <ac:spMkLst>
            <pc:docMk/>
            <pc:sldMk cId="2125682802" sldId="301"/>
            <ac:spMk id="125" creationId="{574A8BEC-3154-4432-B1C7-EF3C855C8809}"/>
          </ac:spMkLst>
        </pc:spChg>
        <pc:spChg chg="add">
          <ac:chgData name="Imam Fitrianto" userId="0e0d79f801e58854" providerId="LiveId" clId="{B02B071D-C014-4557-B38A-B4C09288B279}" dt="2019-10-31T09:24:19.590" v="285"/>
          <ac:spMkLst>
            <pc:docMk/>
            <pc:sldMk cId="2125682802" sldId="301"/>
            <ac:spMk id="126" creationId="{71EE4108-081B-47FD-BB2D-351CF303C0E1}"/>
          </ac:spMkLst>
        </pc:spChg>
        <pc:spChg chg="add">
          <ac:chgData name="Imam Fitrianto" userId="0e0d79f801e58854" providerId="LiveId" clId="{B02B071D-C014-4557-B38A-B4C09288B279}" dt="2019-10-31T09:24:19.590" v="285"/>
          <ac:spMkLst>
            <pc:docMk/>
            <pc:sldMk cId="2125682802" sldId="301"/>
            <ac:spMk id="127" creationId="{5425C74D-E576-4CE8-8796-5630C70FE36F}"/>
          </ac:spMkLst>
        </pc:spChg>
        <pc:spChg chg="del">
          <ac:chgData name="Imam Fitrianto" userId="0e0d79f801e58854" providerId="LiveId" clId="{B02B071D-C014-4557-B38A-B4C09288B279}" dt="2019-10-31T09:24:18.287" v="284" actId="478"/>
          <ac:spMkLst>
            <pc:docMk/>
            <pc:sldMk cId="2125682802" sldId="301"/>
            <ac:spMk id="153" creationId="{DF580E7E-3F61-4E6C-BBD6-6C5ABCF70DC4}"/>
          </ac:spMkLst>
        </pc:spChg>
        <pc:spChg chg="del">
          <ac:chgData name="Imam Fitrianto" userId="0e0d79f801e58854" providerId="LiveId" clId="{B02B071D-C014-4557-B38A-B4C09288B279}" dt="2019-10-31T09:24:18.287" v="284" actId="478"/>
          <ac:spMkLst>
            <pc:docMk/>
            <pc:sldMk cId="2125682802" sldId="301"/>
            <ac:spMk id="156" creationId="{96AC2D4E-DCDE-4C8E-9C79-4E6AD05317B7}"/>
          </ac:spMkLst>
        </pc:spChg>
        <pc:spChg chg="del">
          <ac:chgData name="Imam Fitrianto" userId="0e0d79f801e58854" providerId="LiveId" clId="{B02B071D-C014-4557-B38A-B4C09288B279}" dt="2019-10-31T09:24:18.287" v="284" actId="478"/>
          <ac:spMkLst>
            <pc:docMk/>
            <pc:sldMk cId="2125682802" sldId="301"/>
            <ac:spMk id="158" creationId="{2DD1295F-0FFA-4C60-9216-D7948F52C4D3}"/>
          </ac:spMkLst>
        </pc:spChg>
        <pc:spChg chg="del">
          <ac:chgData name="Imam Fitrianto" userId="0e0d79f801e58854" providerId="LiveId" clId="{B02B071D-C014-4557-B38A-B4C09288B279}" dt="2019-10-31T09:24:18.287" v="284" actId="478"/>
          <ac:spMkLst>
            <pc:docMk/>
            <pc:sldMk cId="2125682802" sldId="301"/>
            <ac:spMk id="161" creationId="{C744813F-E8C1-46BE-95DE-62D509503CFE}"/>
          </ac:spMkLst>
        </pc:spChg>
        <pc:spChg chg="del">
          <ac:chgData name="Imam Fitrianto" userId="0e0d79f801e58854" providerId="LiveId" clId="{B02B071D-C014-4557-B38A-B4C09288B279}" dt="2019-10-31T09:24:18.287" v="284" actId="478"/>
          <ac:spMkLst>
            <pc:docMk/>
            <pc:sldMk cId="2125682802" sldId="301"/>
            <ac:spMk id="162" creationId="{330827A4-AFEE-4C8F-9F6F-A9A32026C68E}"/>
          </ac:spMkLst>
        </pc:spChg>
        <pc:spChg chg="del">
          <ac:chgData name="Imam Fitrianto" userId="0e0d79f801e58854" providerId="LiveId" clId="{B02B071D-C014-4557-B38A-B4C09288B279}" dt="2019-10-31T09:24:18.287" v="284" actId="478"/>
          <ac:spMkLst>
            <pc:docMk/>
            <pc:sldMk cId="2125682802" sldId="301"/>
            <ac:spMk id="164" creationId="{D4F86540-863A-49A4-9F34-5265450358E1}"/>
          </ac:spMkLst>
        </pc:spChg>
        <pc:spChg chg="del">
          <ac:chgData name="Imam Fitrianto" userId="0e0d79f801e58854" providerId="LiveId" clId="{B02B071D-C014-4557-B38A-B4C09288B279}" dt="2019-10-31T09:24:18.287" v="284" actId="478"/>
          <ac:spMkLst>
            <pc:docMk/>
            <pc:sldMk cId="2125682802" sldId="301"/>
            <ac:spMk id="166" creationId="{31F126F9-BAFE-4ABA-B101-6753F1F9AE41}"/>
          </ac:spMkLst>
        </pc:spChg>
        <pc:spChg chg="del">
          <ac:chgData name="Imam Fitrianto" userId="0e0d79f801e58854" providerId="LiveId" clId="{B02B071D-C014-4557-B38A-B4C09288B279}" dt="2019-10-31T09:24:18.287" v="284" actId="478"/>
          <ac:spMkLst>
            <pc:docMk/>
            <pc:sldMk cId="2125682802" sldId="301"/>
            <ac:spMk id="169" creationId="{528BF9A0-A06D-4893-A1E2-0E562A2B8AEC}"/>
          </ac:spMkLst>
        </pc:spChg>
        <pc:spChg chg="del">
          <ac:chgData name="Imam Fitrianto" userId="0e0d79f801e58854" providerId="LiveId" clId="{B02B071D-C014-4557-B38A-B4C09288B279}" dt="2019-10-31T09:24:18.287" v="284" actId="478"/>
          <ac:spMkLst>
            <pc:docMk/>
            <pc:sldMk cId="2125682802" sldId="301"/>
            <ac:spMk id="172" creationId="{D8CCB836-A87B-4E01-B9C0-3B29C3C61333}"/>
          </ac:spMkLst>
        </pc:spChg>
        <pc:spChg chg="del">
          <ac:chgData name="Imam Fitrianto" userId="0e0d79f801e58854" providerId="LiveId" clId="{B02B071D-C014-4557-B38A-B4C09288B279}" dt="2019-10-31T09:24:18.287" v="284" actId="478"/>
          <ac:spMkLst>
            <pc:docMk/>
            <pc:sldMk cId="2125682802" sldId="301"/>
            <ac:spMk id="173" creationId="{F7B016DE-31BD-451C-ABE1-3C64CE87CFFE}"/>
          </ac:spMkLst>
        </pc:spChg>
        <pc:spChg chg="del">
          <ac:chgData name="Imam Fitrianto" userId="0e0d79f801e58854" providerId="LiveId" clId="{B02B071D-C014-4557-B38A-B4C09288B279}" dt="2019-10-31T09:24:18.287" v="284" actId="478"/>
          <ac:spMkLst>
            <pc:docMk/>
            <pc:sldMk cId="2125682802" sldId="301"/>
            <ac:spMk id="174" creationId="{62FE2959-23AB-40F4-B359-695CABE59F81}"/>
          </ac:spMkLst>
        </pc:spChg>
        <pc:spChg chg="del">
          <ac:chgData name="Imam Fitrianto" userId="0e0d79f801e58854" providerId="LiveId" clId="{B02B071D-C014-4557-B38A-B4C09288B279}" dt="2019-10-31T09:24:18.287" v="284" actId="478"/>
          <ac:spMkLst>
            <pc:docMk/>
            <pc:sldMk cId="2125682802" sldId="301"/>
            <ac:spMk id="175" creationId="{297911F1-8690-44EC-9C6C-A6C4F8D491EC}"/>
          </ac:spMkLst>
        </pc:spChg>
        <pc:spChg chg="del">
          <ac:chgData name="Imam Fitrianto" userId="0e0d79f801e58854" providerId="LiveId" clId="{B02B071D-C014-4557-B38A-B4C09288B279}" dt="2019-10-31T09:24:18.287" v="284" actId="478"/>
          <ac:spMkLst>
            <pc:docMk/>
            <pc:sldMk cId="2125682802" sldId="301"/>
            <ac:spMk id="177" creationId="{00000000-0000-0000-0000-000000000000}"/>
          </ac:spMkLst>
        </pc:spChg>
        <pc:spChg chg="del">
          <ac:chgData name="Imam Fitrianto" userId="0e0d79f801e58854" providerId="LiveId" clId="{B02B071D-C014-4557-B38A-B4C09288B279}" dt="2019-10-31T09:24:18.287" v="284" actId="478"/>
          <ac:spMkLst>
            <pc:docMk/>
            <pc:sldMk cId="2125682802" sldId="301"/>
            <ac:spMk id="178" creationId="{00000000-0000-0000-0000-000000000000}"/>
          </ac:spMkLst>
        </pc:spChg>
        <pc:spChg chg="del">
          <ac:chgData name="Imam Fitrianto" userId="0e0d79f801e58854" providerId="LiveId" clId="{B02B071D-C014-4557-B38A-B4C09288B279}" dt="2019-10-31T09:24:18.287" v="284" actId="478"/>
          <ac:spMkLst>
            <pc:docMk/>
            <pc:sldMk cId="2125682802" sldId="301"/>
            <ac:spMk id="179" creationId="{00000000-0000-0000-0000-000000000000}"/>
          </ac:spMkLst>
        </pc:spChg>
        <pc:spChg chg="del">
          <ac:chgData name="Imam Fitrianto" userId="0e0d79f801e58854" providerId="LiveId" clId="{B02B071D-C014-4557-B38A-B4C09288B279}" dt="2019-10-31T09:24:18.287" v="284" actId="478"/>
          <ac:spMkLst>
            <pc:docMk/>
            <pc:sldMk cId="2125682802" sldId="301"/>
            <ac:spMk id="181" creationId="{00000000-0000-0000-0000-000000000000}"/>
          </ac:spMkLst>
        </pc:spChg>
        <pc:spChg chg="del">
          <ac:chgData name="Imam Fitrianto" userId="0e0d79f801e58854" providerId="LiveId" clId="{B02B071D-C014-4557-B38A-B4C09288B279}" dt="2019-10-31T09:24:18.287" v="284" actId="478"/>
          <ac:spMkLst>
            <pc:docMk/>
            <pc:sldMk cId="2125682802" sldId="301"/>
            <ac:spMk id="182" creationId="{E59C308E-B4D1-4C86-8EEF-2095D70DA6C3}"/>
          </ac:spMkLst>
        </pc:spChg>
        <pc:spChg chg="del">
          <ac:chgData name="Imam Fitrianto" userId="0e0d79f801e58854" providerId="LiveId" clId="{B02B071D-C014-4557-B38A-B4C09288B279}" dt="2019-10-31T09:24:18.287" v="284" actId="478"/>
          <ac:spMkLst>
            <pc:docMk/>
            <pc:sldMk cId="2125682802" sldId="301"/>
            <ac:spMk id="184" creationId="{00000000-0000-0000-0000-000000000000}"/>
          </ac:spMkLst>
        </pc:spChg>
        <pc:spChg chg="del">
          <ac:chgData name="Imam Fitrianto" userId="0e0d79f801e58854" providerId="LiveId" clId="{B02B071D-C014-4557-B38A-B4C09288B279}" dt="2019-10-31T09:24:18.287" v="284" actId="478"/>
          <ac:spMkLst>
            <pc:docMk/>
            <pc:sldMk cId="2125682802" sldId="301"/>
            <ac:spMk id="185" creationId="{00000000-0000-0000-0000-000000000000}"/>
          </ac:spMkLst>
        </pc:spChg>
        <pc:spChg chg="del">
          <ac:chgData name="Imam Fitrianto" userId="0e0d79f801e58854" providerId="LiveId" clId="{B02B071D-C014-4557-B38A-B4C09288B279}" dt="2019-10-31T09:24:18.287" v="284" actId="478"/>
          <ac:spMkLst>
            <pc:docMk/>
            <pc:sldMk cId="2125682802" sldId="301"/>
            <ac:spMk id="186" creationId="{00000000-0000-0000-0000-000000000000}"/>
          </ac:spMkLst>
        </pc:spChg>
        <pc:spChg chg="del">
          <ac:chgData name="Imam Fitrianto" userId="0e0d79f801e58854" providerId="LiveId" clId="{B02B071D-C014-4557-B38A-B4C09288B279}" dt="2019-10-31T09:24:18.287" v="284" actId="478"/>
          <ac:spMkLst>
            <pc:docMk/>
            <pc:sldMk cId="2125682802" sldId="301"/>
            <ac:spMk id="187" creationId="{00000000-0000-0000-0000-000000000000}"/>
          </ac:spMkLst>
        </pc:spChg>
        <pc:spChg chg="del">
          <ac:chgData name="Imam Fitrianto" userId="0e0d79f801e58854" providerId="LiveId" clId="{B02B071D-C014-4557-B38A-B4C09288B279}" dt="2019-10-31T09:24:18.287" v="284" actId="478"/>
          <ac:spMkLst>
            <pc:docMk/>
            <pc:sldMk cId="2125682802" sldId="301"/>
            <ac:spMk id="189" creationId="{2DD1295F-0FFA-4C60-9216-D7948F52C4D3}"/>
          </ac:spMkLst>
        </pc:spChg>
        <pc:spChg chg="del">
          <ac:chgData name="Imam Fitrianto" userId="0e0d79f801e58854" providerId="LiveId" clId="{B02B071D-C014-4557-B38A-B4C09288B279}" dt="2019-10-31T09:24:18.287" v="284" actId="478"/>
          <ac:spMkLst>
            <pc:docMk/>
            <pc:sldMk cId="2125682802" sldId="301"/>
            <ac:spMk id="190" creationId="{2DD1295F-0FFA-4C60-9216-D7948F52C4D3}"/>
          </ac:spMkLst>
        </pc:spChg>
        <pc:spChg chg="del">
          <ac:chgData name="Imam Fitrianto" userId="0e0d79f801e58854" providerId="LiveId" clId="{B02B071D-C014-4557-B38A-B4C09288B279}" dt="2019-10-31T09:24:18.287" v="284" actId="478"/>
          <ac:spMkLst>
            <pc:docMk/>
            <pc:sldMk cId="2125682802" sldId="301"/>
            <ac:spMk id="191" creationId="{2DD1295F-0FFA-4C60-9216-D7948F52C4D3}"/>
          </ac:spMkLst>
        </pc:spChg>
        <pc:spChg chg="del">
          <ac:chgData name="Imam Fitrianto" userId="0e0d79f801e58854" providerId="LiveId" clId="{B02B071D-C014-4557-B38A-B4C09288B279}" dt="2019-10-31T09:24:18.287" v="284" actId="478"/>
          <ac:spMkLst>
            <pc:docMk/>
            <pc:sldMk cId="2125682802" sldId="301"/>
            <ac:spMk id="192" creationId="{2DD1295F-0FFA-4C60-9216-D7948F52C4D3}"/>
          </ac:spMkLst>
        </pc:spChg>
        <pc:spChg chg="del">
          <ac:chgData name="Imam Fitrianto" userId="0e0d79f801e58854" providerId="LiveId" clId="{B02B071D-C014-4557-B38A-B4C09288B279}" dt="2019-10-31T09:24:18.287" v="284" actId="478"/>
          <ac:spMkLst>
            <pc:docMk/>
            <pc:sldMk cId="2125682802" sldId="301"/>
            <ac:spMk id="193" creationId="{2DD1295F-0FFA-4C60-9216-D7948F52C4D3}"/>
          </ac:spMkLst>
        </pc:spChg>
        <pc:spChg chg="del">
          <ac:chgData name="Imam Fitrianto" userId="0e0d79f801e58854" providerId="LiveId" clId="{B02B071D-C014-4557-B38A-B4C09288B279}" dt="2019-10-31T09:24:18.287" v="284" actId="478"/>
          <ac:spMkLst>
            <pc:docMk/>
            <pc:sldMk cId="2125682802" sldId="301"/>
            <ac:spMk id="195" creationId="{2DD1295F-0FFA-4C60-9216-D7948F52C4D3}"/>
          </ac:spMkLst>
        </pc:spChg>
        <pc:spChg chg="del">
          <ac:chgData name="Imam Fitrianto" userId="0e0d79f801e58854" providerId="LiveId" clId="{B02B071D-C014-4557-B38A-B4C09288B279}" dt="2019-10-31T09:24:18.287" v="284" actId="478"/>
          <ac:spMkLst>
            <pc:docMk/>
            <pc:sldMk cId="2125682802" sldId="301"/>
            <ac:spMk id="196" creationId="{2DD1295F-0FFA-4C60-9216-D7948F52C4D3}"/>
          </ac:spMkLst>
        </pc:spChg>
        <pc:spChg chg="del">
          <ac:chgData name="Imam Fitrianto" userId="0e0d79f801e58854" providerId="LiveId" clId="{B02B071D-C014-4557-B38A-B4C09288B279}" dt="2019-10-31T09:24:18.287" v="284" actId="478"/>
          <ac:spMkLst>
            <pc:docMk/>
            <pc:sldMk cId="2125682802" sldId="301"/>
            <ac:spMk id="199" creationId="{2DD1295F-0FFA-4C60-9216-D7948F52C4D3}"/>
          </ac:spMkLst>
        </pc:spChg>
        <pc:spChg chg="del">
          <ac:chgData name="Imam Fitrianto" userId="0e0d79f801e58854" providerId="LiveId" clId="{B02B071D-C014-4557-B38A-B4C09288B279}" dt="2019-10-31T09:24:18.287" v="284" actId="478"/>
          <ac:spMkLst>
            <pc:docMk/>
            <pc:sldMk cId="2125682802" sldId="301"/>
            <ac:spMk id="201" creationId="{2DD1295F-0FFA-4C60-9216-D7948F52C4D3}"/>
          </ac:spMkLst>
        </pc:spChg>
        <pc:spChg chg="del">
          <ac:chgData name="Imam Fitrianto" userId="0e0d79f801e58854" providerId="LiveId" clId="{B02B071D-C014-4557-B38A-B4C09288B279}" dt="2019-10-31T09:24:18.287" v="284" actId="478"/>
          <ac:spMkLst>
            <pc:docMk/>
            <pc:sldMk cId="2125682802" sldId="301"/>
            <ac:spMk id="203" creationId="{2DD1295F-0FFA-4C60-9216-D7948F52C4D3}"/>
          </ac:spMkLst>
        </pc:spChg>
        <pc:spChg chg="del">
          <ac:chgData name="Imam Fitrianto" userId="0e0d79f801e58854" providerId="LiveId" clId="{B02B071D-C014-4557-B38A-B4C09288B279}" dt="2019-10-31T09:24:18.287" v="284" actId="478"/>
          <ac:spMkLst>
            <pc:docMk/>
            <pc:sldMk cId="2125682802" sldId="301"/>
            <ac:spMk id="204" creationId="{2DD1295F-0FFA-4C60-9216-D7948F52C4D3}"/>
          </ac:spMkLst>
        </pc:spChg>
        <pc:spChg chg="del">
          <ac:chgData name="Imam Fitrianto" userId="0e0d79f801e58854" providerId="LiveId" clId="{B02B071D-C014-4557-B38A-B4C09288B279}" dt="2019-10-31T09:24:18.287" v="284" actId="478"/>
          <ac:spMkLst>
            <pc:docMk/>
            <pc:sldMk cId="2125682802" sldId="301"/>
            <ac:spMk id="207" creationId="{2DD1295F-0FFA-4C60-9216-D7948F52C4D3}"/>
          </ac:spMkLst>
        </pc:spChg>
        <pc:spChg chg="del">
          <ac:chgData name="Imam Fitrianto" userId="0e0d79f801e58854" providerId="LiveId" clId="{B02B071D-C014-4557-B38A-B4C09288B279}" dt="2019-10-31T09:24:18.287" v="284" actId="478"/>
          <ac:spMkLst>
            <pc:docMk/>
            <pc:sldMk cId="2125682802" sldId="301"/>
            <ac:spMk id="208" creationId="{2DD1295F-0FFA-4C60-9216-D7948F52C4D3}"/>
          </ac:spMkLst>
        </pc:spChg>
        <pc:spChg chg="del">
          <ac:chgData name="Imam Fitrianto" userId="0e0d79f801e58854" providerId="LiveId" clId="{B02B071D-C014-4557-B38A-B4C09288B279}" dt="2019-10-31T09:24:18.287" v="284" actId="478"/>
          <ac:spMkLst>
            <pc:docMk/>
            <pc:sldMk cId="2125682802" sldId="301"/>
            <ac:spMk id="211" creationId="{2DD1295F-0FFA-4C60-9216-D7948F52C4D3}"/>
          </ac:spMkLst>
        </pc:spChg>
        <pc:spChg chg="del">
          <ac:chgData name="Imam Fitrianto" userId="0e0d79f801e58854" providerId="LiveId" clId="{B02B071D-C014-4557-B38A-B4C09288B279}" dt="2019-10-31T09:24:18.287" v="284" actId="478"/>
          <ac:spMkLst>
            <pc:docMk/>
            <pc:sldMk cId="2125682802" sldId="301"/>
            <ac:spMk id="213" creationId="{2DD1295F-0FFA-4C60-9216-D7948F52C4D3}"/>
          </ac:spMkLst>
        </pc:spChg>
        <pc:spChg chg="del">
          <ac:chgData name="Imam Fitrianto" userId="0e0d79f801e58854" providerId="LiveId" clId="{B02B071D-C014-4557-B38A-B4C09288B279}" dt="2019-10-31T09:24:18.287" v="284" actId="478"/>
          <ac:spMkLst>
            <pc:docMk/>
            <pc:sldMk cId="2125682802" sldId="301"/>
            <ac:spMk id="214" creationId="{2DD1295F-0FFA-4C60-9216-D7948F52C4D3}"/>
          </ac:spMkLst>
        </pc:spChg>
        <pc:spChg chg="del">
          <ac:chgData name="Imam Fitrianto" userId="0e0d79f801e58854" providerId="LiveId" clId="{B02B071D-C014-4557-B38A-B4C09288B279}" dt="2019-10-31T09:24:18.287" v="284" actId="478"/>
          <ac:spMkLst>
            <pc:docMk/>
            <pc:sldMk cId="2125682802" sldId="301"/>
            <ac:spMk id="216" creationId="{2DD1295F-0FFA-4C60-9216-D7948F52C4D3}"/>
          </ac:spMkLst>
        </pc:spChg>
        <pc:spChg chg="del">
          <ac:chgData name="Imam Fitrianto" userId="0e0d79f801e58854" providerId="LiveId" clId="{B02B071D-C014-4557-B38A-B4C09288B279}" dt="2019-10-31T09:24:18.287" v="284" actId="478"/>
          <ac:spMkLst>
            <pc:docMk/>
            <pc:sldMk cId="2125682802" sldId="301"/>
            <ac:spMk id="218" creationId="{2DD1295F-0FFA-4C60-9216-D7948F52C4D3}"/>
          </ac:spMkLst>
        </pc:spChg>
        <pc:spChg chg="del">
          <ac:chgData name="Imam Fitrianto" userId="0e0d79f801e58854" providerId="LiveId" clId="{B02B071D-C014-4557-B38A-B4C09288B279}" dt="2019-10-31T09:24:18.287" v="284" actId="478"/>
          <ac:spMkLst>
            <pc:docMk/>
            <pc:sldMk cId="2125682802" sldId="301"/>
            <ac:spMk id="220" creationId="{2DD1295F-0FFA-4C60-9216-D7948F52C4D3}"/>
          </ac:spMkLst>
        </pc:spChg>
        <pc:spChg chg="del">
          <ac:chgData name="Imam Fitrianto" userId="0e0d79f801e58854" providerId="LiveId" clId="{B02B071D-C014-4557-B38A-B4C09288B279}" dt="2019-10-31T09:24:18.287" v="284" actId="478"/>
          <ac:spMkLst>
            <pc:docMk/>
            <pc:sldMk cId="2125682802" sldId="301"/>
            <ac:spMk id="221" creationId="{2DD1295F-0FFA-4C60-9216-D7948F52C4D3}"/>
          </ac:spMkLst>
        </pc:spChg>
        <pc:spChg chg="del">
          <ac:chgData name="Imam Fitrianto" userId="0e0d79f801e58854" providerId="LiveId" clId="{B02B071D-C014-4557-B38A-B4C09288B279}" dt="2019-10-31T09:24:18.287" v="284" actId="478"/>
          <ac:spMkLst>
            <pc:docMk/>
            <pc:sldMk cId="2125682802" sldId="301"/>
            <ac:spMk id="224" creationId="{2DD1295F-0FFA-4C60-9216-D7948F52C4D3}"/>
          </ac:spMkLst>
        </pc:spChg>
        <pc:spChg chg="del">
          <ac:chgData name="Imam Fitrianto" userId="0e0d79f801e58854" providerId="LiveId" clId="{B02B071D-C014-4557-B38A-B4C09288B279}" dt="2019-10-31T09:24:18.287" v="284" actId="478"/>
          <ac:spMkLst>
            <pc:docMk/>
            <pc:sldMk cId="2125682802" sldId="301"/>
            <ac:spMk id="226" creationId="{2DD1295F-0FFA-4C60-9216-D7948F52C4D3}"/>
          </ac:spMkLst>
        </pc:spChg>
        <pc:spChg chg="del">
          <ac:chgData name="Imam Fitrianto" userId="0e0d79f801e58854" providerId="LiveId" clId="{B02B071D-C014-4557-B38A-B4C09288B279}" dt="2019-10-31T09:24:18.287" v="284" actId="478"/>
          <ac:spMkLst>
            <pc:docMk/>
            <pc:sldMk cId="2125682802" sldId="301"/>
            <ac:spMk id="227" creationId="{2DD1295F-0FFA-4C60-9216-D7948F52C4D3}"/>
          </ac:spMkLst>
        </pc:spChg>
        <pc:spChg chg="del">
          <ac:chgData name="Imam Fitrianto" userId="0e0d79f801e58854" providerId="LiveId" clId="{B02B071D-C014-4557-B38A-B4C09288B279}" dt="2019-10-31T09:24:18.287" v="284" actId="478"/>
          <ac:spMkLst>
            <pc:docMk/>
            <pc:sldMk cId="2125682802" sldId="301"/>
            <ac:spMk id="228" creationId="{2DD1295F-0FFA-4C60-9216-D7948F52C4D3}"/>
          </ac:spMkLst>
        </pc:spChg>
        <pc:spChg chg="del">
          <ac:chgData name="Imam Fitrianto" userId="0e0d79f801e58854" providerId="LiveId" clId="{B02B071D-C014-4557-B38A-B4C09288B279}" dt="2019-10-31T09:24:18.287" v="284" actId="478"/>
          <ac:spMkLst>
            <pc:docMk/>
            <pc:sldMk cId="2125682802" sldId="301"/>
            <ac:spMk id="229" creationId="{2DD1295F-0FFA-4C60-9216-D7948F52C4D3}"/>
          </ac:spMkLst>
        </pc:spChg>
        <pc:spChg chg="del">
          <ac:chgData name="Imam Fitrianto" userId="0e0d79f801e58854" providerId="LiveId" clId="{B02B071D-C014-4557-B38A-B4C09288B279}" dt="2019-10-31T09:24:18.287" v="284" actId="478"/>
          <ac:spMkLst>
            <pc:docMk/>
            <pc:sldMk cId="2125682802" sldId="301"/>
            <ac:spMk id="230" creationId="{2DD1295F-0FFA-4C60-9216-D7948F52C4D3}"/>
          </ac:spMkLst>
        </pc:spChg>
        <pc:spChg chg="del">
          <ac:chgData name="Imam Fitrianto" userId="0e0d79f801e58854" providerId="LiveId" clId="{B02B071D-C014-4557-B38A-B4C09288B279}" dt="2019-10-31T09:24:18.287" v="284" actId="478"/>
          <ac:spMkLst>
            <pc:docMk/>
            <pc:sldMk cId="2125682802" sldId="301"/>
            <ac:spMk id="231" creationId="{2DD1295F-0FFA-4C60-9216-D7948F52C4D3}"/>
          </ac:spMkLst>
        </pc:spChg>
        <pc:spChg chg="del">
          <ac:chgData name="Imam Fitrianto" userId="0e0d79f801e58854" providerId="LiveId" clId="{B02B071D-C014-4557-B38A-B4C09288B279}" dt="2019-10-31T09:24:18.287" v="284" actId="478"/>
          <ac:spMkLst>
            <pc:docMk/>
            <pc:sldMk cId="2125682802" sldId="301"/>
            <ac:spMk id="232" creationId="{2DD1295F-0FFA-4C60-9216-D7948F52C4D3}"/>
          </ac:spMkLst>
        </pc:spChg>
        <pc:spChg chg="del">
          <ac:chgData name="Imam Fitrianto" userId="0e0d79f801e58854" providerId="LiveId" clId="{B02B071D-C014-4557-B38A-B4C09288B279}" dt="2019-10-31T09:24:18.287" v="284" actId="478"/>
          <ac:spMkLst>
            <pc:docMk/>
            <pc:sldMk cId="2125682802" sldId="301"/>
            <ac:spMk id="235" creationId="{D8CCB836-A87B-4E01-B9C0-3B29C3C61333}"/>
          </ac:spMkLst>
        </pc:spChg>
        <pc:spChg chg="del">
          <ac:chgData name="Imam Fitrianto" userId="0e0d79f801e58854" providerId="LiveId" clId="{B02B071D-C014-4557-B38A-B4C09288B279}" dt="2019-10-31T09:24:18.287" v="284" actId="478"/>
          <ac:spMkLst>
            <pc:docMk/>
            <pc:sldMk cId="2125682802" sldId="301"/>
            <ac:spMk id="236" creationId="{D8CCB836-A87B-4E01-B9C0-3B29C3C61333}"/>
          </ac:spMkLst>
        </pc:spChg>
        <pc:spChg chg="del">
          <ac:chgData name="Imam Fitrianto" userId="0e0d79f801e58854" providerId="LiveId" clId="{B02B071D-C014-4557-B38A-B4C09288B279}" dt="2019-10-31T09:24:18.287" v="284" actId="478"/>
          <ac:spMkLst>
            <pc:docMk/>
            <pc:sldMk cId="2125682802" sldId="301"/>
            <ac:spMk id="237" creationId="{D8CCB836-A87B-4E01-B9C0-3B29C3C61333}"/>
          </ac:spMkLst>
        </pc:spChg>
        <pc:spChg chg="del">
          <ac:chgData name="Imam Fitrianto" userId="0e0d79f801e58854" providerId="LiveId" clId="{B02B071D-C014-4557-B38A-B4C09288B279}" dt="2019-10-31T09:24:18.287" v="284" actId="478"/>
          <ac:spMkLst>
            <pc:docMk/>
            <pc:sldMk cId="2125682802" sldId="301"/>
            <ac:spMk id="238" creationId="{D4F86540-863A-49A4-9F34-5265450358E1}"/>
          </ac:spMkLst>
        </pc:spChg>
        <pc:spChg chg="del">
          <ac:chgData name="Imam Fitrianto" userId="0e0d79f801e58854" providerId="LiveId" clId="{B02B071D-C014-4557-B38A-B4C09288B279}" dt="2019-10-31T09:24:18.287" v="284" actId="478"/>
          <ac:spMkLst>
            <pc:docMk/>
            <pc:sldMk cId="2125682802" sldId="301"/>
            <ac:spMk id="239" creationId="{00000000-0000-0000-0000-000000000000}"/>
          </ac:spMkLst>
        </pc:spChg>
        <pc:picChg chg="del">
          <ac:chgData name="Imam Fitrianto" userId="0e0d79f801e58854" providerId="LiveId" clId="{B02B071D-C014-4557-B38A-B4C09288B279}" dt="2019-10-31T09:24:18.287" v="284" actId="478"/>
          <ac:picMkLst>
            <pc:docMk/>
            <pc:sldMk cId="2125682802" sldId="301"/>
            <ac:picMk id="5" creationId="{00000000-0000-0000-0000-000000000000}"/>
          </ac:picMkLst>
        </pc:picChg>
        <pc:picChg chg="add">
          <ac:chgData name="Imam Fitrianto" userId="0e0d79f801e58854" providerId="LiveId" clId="{B02B071D-C014-4557-B38A-B4C09288B279}" dt="2019-10-31T09:24:19.590" v="285"/>
          <ac:picMkLst>
            <pc:docMk/>
            <pc:sldMk cId="2125682802" sldId="301"/>
            <ac:picMk id="73" creationId="{37451915-DA86-4C2A-83AB-12CCB4C20A3F}"/>
          </ac:picMkLst>
        </pc:picChg>
        <pc:picChg chg="add mod">
          <ac:chgData name="Imam Fitrianto" userId="0e0d79f801e58854" providerId="LiveId" clId="{B02B071D-C014-4557-B38A-B4C09288B279}" dt="2019-10-31T09:24:26.380" v="286" actId="1076"/>
          <ac:picMkLst>
            <pc:docMk/>
            <pc:sldMk cId="2125682802" sldId="301"/>
            <ac:picMk id="115" creationId="{012272BD-0AD7-4F2D-9D42-5476404BA374}"/>
          </ac:picMkLst>
        </pc:picChg>
        <pc:picChg chg="del">
          <ac:chgData name="Imam Fitrianto" userId="0e0d79f801e58854" providerId="LiveId" clId="{B02B071D-C014-4557-B38A-B4C09288B279}" dt="2019-10-31T09:24:18.287" v="284" actId="478"/>
          <ac:picMkLst>
            <pc:docMk/>
            <pc:sldMk cId="2125682802" sldId="301"/>
            <ac:picMk id="233" creationId="{00000000-0000-0000-0000-000000000000}"/>
          </ac:picMkLst>
        </pc:picChg>
        <pc:cxnChg chg="del">
          <ac:chgData name="Imam Fitrianto" userId="0e0d79f801e58854" providerId="LiveId" clId="{B02B071D-C014-4557-B38A-B4C09288B279}" dt="2019-10-31T09:24:18.287" v="284" actId="478"/>
          <ac:cxnSpMkLst>
            <pc:docMk/>
            <pc:sldMk cId="2125682802" sldId="301"/>
            <ac:cxnSpMk id="18" creationId="{00000000-0000-0000-0000-000000000000}"/>
          </ac:cxnSpMkLst>
        </pc:cxnChg>
        <pc:cxnChg chg="add">
          <ac:chgData name="Imam Fitrianto" userId="0e0d79f801e58854" providerId="LiveId" clId="{B02B071D-C014-4557-B38A-B4C09288B279}" dt="2019-10-31T09:24:19.590" v="285"/>
          <ac:cxnSpMkLst>
            <pc:docMk/>
            <pc:sldMk cId="2125682802" sldId="301"/>
            <ac:cxnSpMk id="124" creationId="{D0B61CD3-A176-46F8-AEAF-A88FD3BEDA81}"/>
          </ac:cxnSpMkLst>
        </pc:cxnChg>
      </pc:sldChg>
      <pc:sldChg chg="addSp delSp modSp">
        <pc:chgData name="Imam Fitrianto" userId="0e0d79f801e58854" providerId="LiveId" clId="{B02B071D-C014-4557-B38A-B4C09288B279}" dt="2019-10-31T09:32:06.920" v="400" actId="20577"/>
        <pc:sldMkLst>
          <pc:docMk/>
          <pc:sldMk cId="3156889949" sldId="302"/>
        </pc:sldMkLst>
        <pc:spChg chg="del mod">
          <ac:chgData name="Imam Fitrianto" userId="0e0d79f801e58854" providerId="LiveId" clId="{B02B071D-C014-4557-B38A-B4C09288B279}" dt="2019-10-31T09:14:21.961" v="234" actId="478"/>
          <ac:spMkLst>
            <pc:docMk/>
            <pc:sldMk cId="3156889949" sldId="302"/>
            <ac:spMk id="3" creationId="{47D47C3B-54FA-4545-81F8-C6B0A1162012}"/>
          </ac:spMkLst>
        </pc:spChg>
        <pc:spChg chg="mod">
          <ac:chgData name="Imam Fitrianto" userId="0e0d79f801e58854" providerId="LiveId" clId="{B02B071D-C014-4557-B38A-B4C09288B279}" dt="2019-10-31T09:32:06.920" v="400" actId="20577"/>
          <ac:spMkLst>
            <pc:docMk/>
            <pc:sldMk cId="3156889949" sldId="302"/>
            <ac:spMk id="5" creationId="{53E24639-E126-406E-AC88-58A97CDC3F5C}"/>
          </ac:spMkLst>
        </pc:spChg>
        <pc:spChg chg="add mod">
          <ac:chgData name="Imam Fitrianto" userId="0e0d79f801e58854" providerId="LiveId" clId="{B02B071D-C014-4557-B38A-B4C09288B279}" dt="2019-10-31T09:23:35.088" v="283" actId="1076"/>
          <ac:spMkLst>
            <pc:docMk/>
            <pc:sldMk cId="3156889949" sldId="302"/>
            <ac:spMk id="8" creationId="{B49371C6-EFAC-4259-BEDA-1EB8E18F7236}"/>
          </ac:spMkLst>
        </pc:spChg>
        <pc:picChg chg="del mod">
          <ac:chgData name="Imam Fitrianto" userId="0e0d79f801e58854" providerId="LiveId" clId="{B02B071D-C014-4557-B38A-B4C09288B279}" dt="2019-10-31T09:14:18.055" v="233" actId="478"/>
          <ac:picMkLst>
            <pc:docMk/>
            <pc:sldMk cId="3156889949" sldId="302"/>
            <ac:picMk id="4" creationId="{27E4B476-DA79-4148-AC67-9709F60574B2}"/>
          </ac:picMkLst>
        </pc:picChg>
        <pc:picChg chg="add mod ord modCrop">
          <ac:chgData name="Imam Fitrianto" userId="0e0d79f801e58854" providerId="LiveId" clId="{B02B071D-C014-4557-B38A-B4C09288B279}" dt="2019-10-31T09:17:46.180" v="268" actId="1076"/>
          <ac:picMkLst>
            <pc:docMk/>
            <pc:sldMk cId="3156889949" sldId="302"/>
            <ac:picMk id="6" creationId="{A9A5C4FB-1EBC-402E-A547-E8239DD2A2C7}"/>
          </ac:picMkLst>
        </pc:picChg>
        <pc:picChg chg="add mod">
          <ac:chgData name="Imam Fitrianto" userId="0e0d79f801e58854" providerId="LiveId" clId="{B02B071D-C014-4557-B38A-B4C09288B279}" dt="2019-10-31T09:17:49.642" v="269" actId="1076"/>
          <ac:picMkLst>
            <pc:docMk/>
            <pc:sldMk cId="3156889949" sldId="302"/>
            <ac:picMk id="7" creationId="{DBD39465-8A58-4F38-8B6F-297E6F90F11B}"/>
          </ac:picMkLst>
        </pc:picChg>
        <pc:picChg chg="add mod">
          <ac:chgData name="Imam Fitrianto" userId="0e0d79f801e58854" providerId="LiveId" clId="{B02B071D-C014-4557-B38A-B4C09288B279}" dt="2019-10-31T09:18:00.325" v="271" actId="1076"/>
          <ac:picMkLst>
            <pc:docMk/>
            <pc:sldMk cId="3156889949" sldId="302"/>
            <ac:picMk id="9" creationId="{BB4AC7DB-AC4C-4C97-A85E-1E4412D38E30}"/>
          </ac:picMkLst>
        </pc:picChg>
        <pc:picChg chg="add mod ord">
          <ac:chgData name="Imam Fitrianto" userId="0e0d79f801e58854" providerId="LiveId" clId="{B02B071D-C014-4557-B38A-B4C09288B279}" dt="2019-10-31T09:18:35.998" v="276" actId="167"/>
          <ac:picMkLst>
            <pc:docMk/>
            <pc:sldMk cId="3156889949" sldId="302"/>
            <ac:picMk id="10" creationId="{5BEBF794-BF3D-43B8-9A09-5EC5CCC8791C}"/>
          </ac:picMkLst>
        </pc:picChg>
      </pc:sldChg>
      <pc:sldChg chg="add">
        <pc:chgData name="Imam Fitrianto" userId="0e0d79f801e58854" providerId="LiveId" clId="{B02B071D-C014-4557-B38A-B4C09288B279}" dt="2019-10-31T09:25:09.440" v="288"/>
        <pc:sldMkLst>
          <pc:docMk/>
          <pc:sldMk cId="3495726816" sldId="30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RAPAT%20CTI%2010%20OKTOBER%202019\UPLOADData%20Stranded%20Lumba-lumba%20%20(2006-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CTI%20stuffs\RAPAT%20CTI%2010%20OKTOBER%202019\Graph%20for%20SOM.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ID"/>
              <a:t>NPOA</a:t>
            </a:r>
            <a:r>
              <a:rPr lang="en-ID" baseline="0"/>
              <a:t> Implementation Progress</a:t>
            </a:r>
            <a:endParaRPr lang="en-ID"/>
          </a:p>
        </c:rich>
      </c:tx>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Sheet1!$J$12</c:f>
              <c:strCache>
                <c:ptCount val="1"/>
                <c:pt idx="0">
                  <c:v>Strategy/programs Planned</c:v>
                </c:pt>
              </c:strCache>
            </c:strRef>
          </c:tx>
          <c:spPr>
            <a:noFill/>
            <a:ln w="9525" cap="flat" cmpd="sng" algn="ctr">
              <a:solidFill>
                <a:schemeClr val="accent1"/>
              </a:solidFill>
              <a:miter lim="800000"/>
            </a:ln>
            <a:effectLst>
              <a:glow rad="63500">
                <a:schemeClr val="accent1">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Sheet1!$I$13:$I$23</c:f>
              <c:strCache>
                <c:ptCount val="11"/>
                <c:pt idx="0">
                  <c:v>Sea Turtles</c:v>
                </c:pt>
                <c:pt idx="3">
                  <c:v>Sharks &amp; Rays</c:v>
                </c:pt>
                <c:pt idx="6">
                  <c:v>Cetaceans</c:v>
                </c:pt>
                <c:pt idx="8">
                  <c:v>Manta Rays</c:v>
                </c:pt>
                <c:pt idx="10">
                  <c:v>Dugong*</c:v>
                </c:pt>
              </c:strCache>
            </c:strRef>
          </c:cat>
          <c:val>
            <c:numRef>
              <c:f>Sheet1!$J$13:$J$23</c:f>
              <c:numCache>
                <c:formatCode>General</c:formatCode>
                <c:ptCount val="11"/>
                <c:pt idx="0">
                  <c:v>7</c:v>
                </c:pt>
                <c:pt idx="3">
                  <c:v>9</c:v>
                </c:pt>
                <c:pt idx="6">
                  <c:v>16</c:v>
                </c:pt>
                <c:pt idx="8">
                  <c:v>7</c:v>
                </c:pt>
                <c:pt idx="10">
                  <c:v>17</c:v>
                </c:pt>
              </c:numCache>
            </c:numRef>
          </c:val>
          <c:extLst>
            <c:ext xmlns:c16="http://schemas.microsoft.com/office/drawing/2014/chart" uri="{C3380CC4-5D6E-409C-BE32-E72D297353CC}">
              <c16:uniqueId val="{00000000-6347-4D77-B84C-740CA2C03B5C}"/>
            </c:ext>
          </c:extLst>
        </c:ser>
        <c:ser>
          <c:idx val="1"/>
          <c:order val="1"/>
          <c:tx>
            <c:strRef>
              <c:f>Sheet1!$K$12</c:f>
              <c:strCache>
                <c:ptCount val="1"/>
                <c:pt idx="0">
                  <c:v>Completed</c:v>
                </c:pt>
              </c:strCache>
            </c:strRef>
          </c:tx>
          <c:spPr>
            <a:noFill/>
            <a:ln w="9525" cap="flat" cmpd="sng" algn="ctr">
              <a:solidFill>
                <a:schemeClr val="accent2"/>
              </a:solidFill>
              <a:miter lim="800000"/>
            </a:ln>
            <a:effectLst>
              <a:glow rad="63500">
                <a:schemeClr val="accent2">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Sheet1!$I$13:$I$23</c:f>
              <c:strCache>
                <c:ptCount val="11"/>
                <c:pt idx="0">
                  <c:v>Sea Turtles</c:v>
                </c:pt>
                <c:pt idx="3">
                  <c:v>Sharks &amp; Rays</c:v>
                </c:pt>
                <c:pt idx="6">
                  <c:v>Cetaceans</c:v>
                </c:pt>
                <c:pt idx="8">
                  <c:v>Manta Rays</c:v>
                </c:pt>
                <c:pt idx="10">
                  <c:v>Dugong*</c:v>
                </c:pt>
              </c:strCache>
            </c:strRef>
          </c:cat>
          <c:val>
            <c:numRef>
              <c:f>Sheet1!$K$13:$K$23</c:f>
              <c:numCache>
                <c:formatCode>General</c:formatCode>
                <c:ptCount val="11"/>
                <c:pt idx="0">
                  <c:v>6</c:v>
                </c:pt>
                <c:pt idx="3">
                  <c:v>8</c:v>
                </c:pt>
                <c:pt idx="6">
                  <c:v>14</c:v>
                </c:pt>
                <c:pt idx="8">
                  <c:v>6</c:v>
                </c:pt>
                <c:pt idx="10">
                  <c:v>5</c:v>
                </c:pt>
              </c:numCache>
            </c:numRef>
          </c:val>
          <c:extLst>
            <c:ext xmlns:c16="http://schemas.microsoft.com/office/drawing/2014/chart" uri="{C3380CC4-5D6E-409C-BE32-E72D297353CC}">
              <c16:uniqueId val="{00000001-6347-4D77-B84C-740CA2C03B5C}"/>
            </c:ext>
          </c:extLst>
        </c:ser>
        <c:dLbls>
          <c:dLblPos val="outEnd"/>
          <c:showLegendKey val="0"/>
          <c:showVal val="1"/>
          <c:showCatName val="0"/>
          <c:showSerName val="0"/>
          <c:showPercent val="0"/>
          <c:showBubbleSize val="0"/>
        </c:dLbls>
        <c:gapWidth val="182"/>
        <c:overlap val="-50"/>
        <c:axId val="-1293787344"/>
        <c:axId val="-1293914192"/>
      </c:barChart>
      <c:catAx>
        <c:axId val="-1293787344"/>
        <c:scaling>
          <c:orientation val="minMax"/>
        </c:scaling>
        <c:delete val="0"/>
        <c:axPos val="l"/>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1293914192"/>
        <c:crosses val="autoZero"/>
        <c:auto val="1"/>
        <c:lblAlgn val="ctr"/>
        <c:lblOffset val="100"/>
        <c:noMultiLvlLbl val="0"/>
      </c:catAx>
      <c:valAx>
        <c:axId val="-1293914192"/>
        <c:scaling>
          <c:orientation val="minMax"/>
        </c:scaling>
        <c:delete val="0"/>
        <c:axPos val="b"/>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12937873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D" dirty="0"/>
              <a:t>Number of Event Stranded</a:t>
            </a:r>
            <a:r>
              <a:rPr lang="en-ID" baseline="0" dirty="0"/>
              <a:t> Cetaceans</a:t>
            </a:r>
            <a:endParaRPr lang="en-ID"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'2006-2013'!$E$37</c:f>
              <c:strCache>
                <c:ptCount val="1"/>
                <c:pt idx="0">
                  <c:v>Dolphins</c:v>
                </c:pt>
              </c:strCache>
            </c:strRef>
          </c:tx>
          <c:spPr>
            <a:ln w="28575" cap="rnd">
              <a:solidFill>
                <a:schemeClr val="accent1"/>
              </a:solidFill>
              <a:round/>
            </a:ln>
            <a:effectLst/>
          </c:spPr>
          <c:marker>
            <c:symbol val="none"/>
          </c:marker>
          <c:cat>
            <c:strRef>
              <c:f>'2006-2013'!$D$38:$D$44</c:f>
              <c:strCache>
                <c:ptCount val="7"/>
                <c:pt idx="0">
                  <c:v>up to 2013</c:v>
                </c:pt>
                <c:pt idx="1">
                  <c:v>2014</c:v>
                </c:pt>
                <c:pt idx="2">
                  <c:v>2015</c:v>
                </c:pt>
                <c:pt idx="3">
                  <c:v>2016</c:v>
                </c:pt>
                <c:pt idx="4">
                  <c:v>2017</c:v>
                </c:pt>
                <c:pt idx="5">
                  <c:v>2018</c:v>
                </c:pt>
                <c:pt idx="6">
                  <c:v>mid 2019</c:v>
                </c:pt>
              </c:strCache>
            </c:strRef>
          </c:cat>
          <c:val>
            <c:numRef>
              <c:f>'2006-2013'!$E$38:$E$44</c:f>
              <c:numCache>
                <c:formatCode>General</c:formatCode>
                <c:ptCount val="7"/>
                <c:pt idx="0">
                  <c:v>31</c:v>
                </c:pt>
                <c:pt idx="1">
                  <c:v>9</c:v>
                </c:pt>
                <c:pt idx="2">
                  <c:v>16</c:v>
                </c:pt>
                <c:pt idx="3">
                  <c:v>31</c:v>
                </c:pt>
                <c:pt idx="4">
                  <c:v>42</c:v>
                </c:pt>
                <c:pt idx="5">
                  <c:v>41</c:v>
                </c:pt>
                <c:pt idx="6">
                  <c:v>20</c:v>
                </c:pt>
              </c:numCache>
            </c:numRef>
          </c:val>
          <c:smooth val="0"/>
          <c:extLst>
            <c:ext xmlns:c16="http://schemas.microsoft.com/office/drawing/2014/chart" uri="{C3380CC4-5D6E-409C-BE32-E72D297353CC}">
              <c16:uniqueId val="{00000000-5FD1-48A3-8536-4BAF99D6BE28}"/>
            </c:ext>
          </c:extLst>
        </c:ser>
        <c:ser>
          <c:idx val="1"/>
          <c:order val="1"/>
          <c:tx>
            <c:strRef>
              <c:f>'2006-2013'!$F$37</c:f>
              <c:strCache>
                <c:ptCount val="1"/>
                <c:pt idx="0">
                  <c:v>Whales</c:v>
                </c:pt>
              </c:strCache>
            </c:strRef>
          </c:tx>
          <c:spPr>
            <a:ln w="28575" cap="rnd">
              <a:solidFill>
                <a:schemeClr val="accent2"/>
              </a:solidFill>
              <a:round/>
            </a:ln>
            <a:effectLst/>
          </c:spPr>
          <c:marker>
            <c:symbol val="none"/>
          </c:marker>
          <c:cat>
            <c:strRef>
              <c:f>'2006-2013'!$D$38:$D$44</c:f>
              <c:strCache>
                <c:ptCount val="7"/>
                <c:pt idx="0">
                  <c:v>up to 2013</c:v>
                </c:pt>
                <c:pt idx="1">
                  <c:v>2014</c:v>
                </c:pt>
                <c:pt idx="2">
                  <c:v>2015</c:v>
                </c:pt>
                <c:pt idx="3">
                  <c:v>2016</c:v>
                </c:pt>
                <c:pt idx="4">
                  <c:v>2017</c:v>
                </c:pt>
                <c:pt idx="5">
                  <c:v>2018</c:v>
                </c:pt>
                <c:pt idx="6">
                  <c:v>mid 2019</c:v>
                </c:pt>
              </c:strCache>
            </c:strRef>
          </c:cat>
          <c:val>
            <c:numRef>
              <c:f>'2006-2013'!$F$38:$F$44</c:f>
              <c:numCache>
                <c:formatCode>General</c:formatCode>
                <c:ptCount val="7"/>
                <c:pt idx="0">
                  <c:v>22</c:v>
                </c:pt>
                <c:pt idx="1">
                  <c:v>11</c:v>
                </c:pt>
                <c:pt idx="2">
                  <c:v>19</c:v>
                </c:pt>
                <c:pt idx="3">
                  <c:v>25</c:v>
                </c:pt>
                <c:pt idx="4">
                  <c:v>34</c:v>
                </c:pt>
                <c:pt idx="5">
                  <c:v>37</c:v>
                </c:pt>
                <c:pt idx="6">
                  <c:v>26</c:v>
                </c:pt>
              </c:numCache>
            </c:numRef>
          </c:val>
          <c:smooth val="0"/>
          <c:extLst>
            <c:ext xmlns:c16="http://schemas.microsoft.com/office/drawing/2014/chart" uri="{C3380CC4-5D6E-409C-BE32-E72D297353CC}">
              <c16:uniqueId val="{00000001-5FD1-48A3-8536-4BAF99D6BE28}"/>
            </c:ext>
          </c:extLst>
        </c:ser>
        <c:ser>
          <c:idx val="2"/>
          <c:order val="2"/>
          <c:tx>
            <c:strRef>
              <c:f>'2006-2013'!$G$37</c:f>
              <c:strCache>
                <c:ptCount val="1"/>
                <c:pt idx="0">
                  <c:v>Dugongs</c:v>
                </c:pt>
              </c:strCache>
            </c:strRef>
          </c:tx>
          <c:spPr>
            <a:ln w="28575" cap="rnd">
              <a:solidFill>
                <a:schemeClr val="accent3"/>
              </a:solidFill>
              <a:round/>
            </a:ln>
            <a:effectLst/>
          </c:spPr>
          <c:marker>
            <c:symbol val="none"/>
          </c:marker>
          <c:cat>
            <c:strRef>
              <c:f>'2006-2013'!$D$38:$D$44</c:f>
              <c:strCache>
                <c:ptCount val="7"/>
                <c:pt idx="0">
                  <c:v>up to 2013</c:v>
                </c:pt>
                <c:pt idx="1">
                  <c:v>2014</c:v>
                </c:pt>
                <c:pt idx="2">
                  <c:v>2015</c:v>
                </c:pt>
                <c:pt idx="3">
                  <c:v>2016</c:v>
                </c:pt>
                <c:pt idx="4">
                  <c:v>2017</c:v>
                </c:pt>
                <c:pt idx="5">
                  <c:v>2018</c:v>
                </c:pt>
                <c:pt idx="6">
                  <c:v>mid 2019</c:v>
                </c:pt>
              </c:strCache>
            </c:strRef>
          </c:cat>
          <c:val>
            <c:numRef>
              <c:f>'2006-2013'!$G$38:$G$44</c:f>
              <c:numCache>
                <c:formatCode>General</c:formatCode>
                <c:ptCount val="7"/>
                <c:pt idx="0">
                  <c:v>36</c:v>
                </c:pt>
                <c:pt idx="1">
                  <c:v>13</c:v>
                </c:pt>
                <c:pt idx="2">
                  <c:v>50</c:v>
                </c:pt>
                <c:pt idx="3">
                  <c:v>56</c:v>
                </c:pt>
                <c:pt idx="4">
                  <c:v>41</c:v>
                </c:pt>
                <c:pt idx="5">
                  <c:v>34</c:v>
                </c:pt>
                <c:pt idx="6">
                  <c:v>14</c:v>
                </c:pt>
              </c:numCache>
            </c:numRef>
          </c:val>
          <c:smooth val="0"/>
          <c:extLst>
            <c:ext xmlns:c16="http://schemas.microsoft.com/office/drawing/2014/chart" uri="{C3380CC4-5D6E-409C-BE32-E72D297353CC}">
              <c16:uniqueId val="{00000002-5FD1-48A3-8536-4BAF99D6BE28}"/>
            </c:ext>
          </c:extLst>
        </c:ser>
        <c:dLbls>
          <c:showLegendKey val="0"/>
          <c:showVal val="0"/>
          <c:showCatName val="0"/>
          <c:showSerName val="0"/>
          <c:showPercent val="0"/>
          <c:showBubbleSize val="0"/>
        </c:dLbls>
        <c:smooth val="0"/>
        <c:axId val="-1257813360"/>
        <c:axId val="-1257811040"/>
      </c:lineChart>
      <c:catAx>
        <c:axId val="-125781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7811040"/>
        <c:crosses val="autoZero"/>
        <c:auto val="1"/>
        <c:lblAlgn val="ctr"/>
        <c:lblOffset val="100"/>
        <c:noMultiLvlLbl val="0"/>
      </c:catAx>
      <c:valAx>
        <c:axId val="-1257811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781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D"/>
              <a:t>Number of Sea</a:t>
            </a:r>
            <a:r>
              <a:rPr lang="en-ID" baseline="0"/>
              <a:t> Turtles Release** </a:t>
            </a:r>
            <a:endParaRPr lang="en-ID"/>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Sheet1!$N$37:$N$40</c:f>
              <c:numCache>
                <c:formatCode>General</c:formatCode>
                <c:ptCount val="4"/>
                <c:pt idx="0">
                  <c:v>2015</c:v>
                </c:pt>
                <c:pt idx="1">
                  <c:v>2016</c:v>
                </c:pt>
                <c:pt idx="2">
                  <c:v>2017</c:v>
                </c:pt>
                <c:pt idx="3">
                  <c:v>2018</c:v>
                </c:pt>
              </c:numCache>
            </c:numRef>
          </c:cat>
          <c:val>
            <c:numRef>
              <c:f>Sheet1!$O$37:$O$40</c:f>
              <c:numCache>
                <c:formatCode>General</c:formatCode>
                <c:ptCount val="4"/>
                <c:pt idx="0">
                  <c:v>1377</c:v>
                </c:pt>
                <c:pt idx="1">
                  <c:v>2774</c:v>
                </c:pt>
                <c:pt idx="2">
                  <c:v>13488</c:v>
                </c:pt>
                <c:pt idx="3">
                  <c:v>12665</c:v>
                </c:pt>
              </c:numCache>
            </c:numRef>
          </c:val>
          <c:smooth val="0"/>
          <c:extLst>
            <c:ext xmlns:c16="http://schemas.microsoft.com/office/drawing/2014/chart" uri="{C3380CC4-5D6E-409C-BE32-E72D297353CC}">
              <c16:uniqueId val="{00000000-B3DA-43E6-A481-F99BFFB41D30}"/>
            </c:ext>
          </c:extLst>
        </c:ser>
        <c:dLbls>
          <c:showLegendKey val="0"/>
          <c:showVal val="0"/>
          <c:showCatName val="0"/>
          <c:showSerName val="0"/>
          <c:showPercent val="0"/>
          <c:showBubbleSize val="0"/>
        </c:dLbls>
        <c:smooth val="0"/>
        <c:axId val="1302814768"/>
        <c:axId val="1302809872"/>
      </c:lineChart>
      <c:catAx>
        <c:axId val="130281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2809872"/>
        <c:crosses val="autoZero"/>
        <c:auto val="1"/>
        <c:lblAlgn val="ctr"/>
        <c:lblOffset val="100"/>
        <c:noMultiLvlLbl val="0"/>
      </c:catAx>
      <c:valAx>
        <c:axId val="1302809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2814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9">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dk1">
                <a:lumMod val="65000"/>
                <a:lumOff val="35000"/>
              </a:schemeClr>
            </a:gs>
            <a:gs pos="100000">
              <a:schemeClr val="dk1">
                <a:lumMod val="75000"/>
                <a:lumOff val="25000"/>
              </a:schemeClr>
            </a:gs>
          </a:gsLst>
          <a:lin ang="10800000" scaled="0"/>
        </a:gradFill>
        <a:round/>
      </a:ln>
      <a:effectLst/>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8475"/>
          </a:xfrm>
          <a:prstGeom prst="rect">
            <a:avLst/>
          </a:prstGeom>
        </p:spPr>
        <p:txBody>
          <a:bodyPr vert="horz" lIns="91429" tIns="45715" rIns="91429" bIns="45715" rtlCol="0"/>
          <a:lstStyle>
            <a:lvl1pPr algn="l">
              <a:defRPr sz="1200"/>
            </a:lvl1pPr>
          </a:lstStyle>
          <a:p>
            <a:endParaRPr lang="id-ID"/>
          </a:p>
        </p:txBody>
      </p:sp>
      <p:sp>
        <p:nvSpPr>
          <p:cNvPr id="3" name="Date Placeholder 2"/>
          <p:cNvSpPr>
            <a:spLocks noGrp="1"/>
          </p:cNvSpPr>
          <p:nvPr>
            <p:ph type="dt" sz="quarter" idx="1"/>
          </p:nvPr>
        </p:nvSpPr>
        <p:spPr>
          <a:xfrm>
            <a:off x="3849689" y="1"/>
            <a:ext cx="2946400" cy="498475"/>
          </a:xfrm>
          <a:prstGeom prst="rect">
            <a:avLst/>
          </a:prstGeom>
        </p:spPr>
        <p:txBody>
          <a:bodyPr vert="horz" lIns="91429" tIns="45715" rIns="91429" bIns="45715" rtlCol="0"/>
          <a:lstStyle>
            <a:lvl1pPr algn="r">
              <a:defRPr sz="1200"/>
            </a:lvl1pPr>
          </a:lstStyle>
          <a:p>
            <a:fld id="{D14DD4B5-2A7F-43AC-ABEC-CC14F1CD9821}" type="datetimeFigureOut">
              <a:rPr lang="id-ID" smtClean="0"/>
              <a:t>04/11/2019</a:t>
            </a:fld>
            <a:endParaRPr lang="id-ID"/>
          </a:p>
        </p:txBody>
      </p:sp>
      <p:sp>
        <p:nvSpPr>
          <p:cNvPr id="4" name="Footer Placeholder 3"/>
          <p:cNvSpPr>
            <a:spLocks noGrp="1"/>
          </p:cNvSpPr>
          <p:nvPr>
            <p:ph type="ftr" sz="quarter" idx="2"/>
          </p:nvPr>
        </p:nvSpPr>
        <p:spPr>
          <a:xfrm>
            <a:off x="0" y="9429751"/>
            <a:ext cx="2946400" cy="498475"/>
          </a:xfrm>
          <a:prstGeom prst="rect">
            <a:avLst/>
          </a:prstGeom>
        </p:spPr>
        <p:txBody>
          <a:bodyPr vert="horz" lIns="91429" tIns="45715" rIns="91429" bIns="45715" rtlCol="0" anchor="b"/>
          <a:lstStyle>
            <a:lvl1pPr algn="l">
              <a:defRPr sz="1200"/>
            </a:lvl1pPr>
          </a:lstStyle>
          <a:p>
            <a:endParaRPr lang="id-ID"/>
          </a:p>
        </p:txBody>
      </p:sp>
      <p:sp>
        <p:nvSpPr>
          <p:cNvPr id="5" name="Slide Number Placeholder 4"/>
          <p:cNvSpPr>
            <a:spLocks noGrp="1"/>
          </p:cNvSpPr>
          <p:nvPr>
            <p:ph type="sldNum" sz="quarter" idx="3"/>
          </p:nvPr>
        </p:nvSpPr>
        <p:spPr>
          <a:xfrm>
            <a:off x="3849689" y="9429751"/>
            <a:ext cx="2946400" cy="498475"/>
          </a:xfrm>
          <a:prstGeom prst="rect">
            <a:avLst/>
          </a:prstGeom>
        </p:spPr>
        <p:txBody>
          <a:bodyPr vert="horz" lIns="91429" tIns="45715" rIns="91429" bIns="45715" rtlCol="0" anchor="b"/>
          <a:lstStyle>
            <a:lvl1pPr algn="r">
              <a:defRPr sz="1200"/>
            </a:lvl1pPr>
          </a:lstStyle>
          <a:p>
            <a:fld id="{1C3F0200-B071-482E-B361-C7D03C7E4416}" type="slidenum">
              <a:rPr lang="id-ID" smtClean="0"/>
              <a:t>‹#›</a:t>
            </a:fld>
            <a:endParaRPr lang="id-ID"/>
          </a:p>
        </p:txBody>
      </p:sp>
    </p:spTree>
    <p:extLst>
      <p:ext uri="{BB962C8B-B14F-4D97-AF65-F5344CB8AC3E}">
        <p14:creationId xmlns:p14="http://schemas.microsoft.com/office/powerpoint/2010/main" val="1385694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337A6FBE-97B3-4685-AD68-8F18DF934C35}" type="datetimeFigureOut">
              <a:rPr lang="en-US" smtClean="0"/>
              <a:t>11/4/2019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E4BE5F89-2623-4FBC-ADCA-A87797D0E98B}" type="slidenum">
              <a:rPr lang="en-US" smtClean="0"/>
              <a:t>‹#›</a:t>
            </a:fld>
            <a:endParaRPr lang="en-US"/>
          </a:p>
        </p:txBody>
      </p:sp>
    </p:spTree>
    <p:extLst>
      <p:ext uri="{BB962C8B-B14F-4D97-AF65-F5344CB8AC3E}">
        <p14:creationId xmlns:p14="http://schemas.microsoft.com/office/powerpoint/2010/main" val="2230680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BE5F89-2623-4FBC-ADCA-A87797D0E98B}" type="slidenum">
              <a:rPr lang="en-US" smtClean="0"/>
              <a:t>1</a:t>
            </a:fld>
            <a:endParaRPr lang="en-US"/>
          </a:p>
        </p:txBody>
      </p:sp>
    </p:spTree>
    <p:extLst>
      <p:ext uri="{BB962C8B-B14F-4D97-AF65-F5344CB8AC3E}">
        <p14:creationId xmlns:p14="http://schemas.microsoft.com/office/powerpoint/2010/main" val="264791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E4BE5F89-2623-4FBC-ADCA-A87797D0E98B}" type="slidenum">
              <a:rPr lang="en-US" smtClean="0"/>
              <a:t>10</a:t>
            </a:fld>
            <a:endParaRPr lang="en-US"/>
          </a:p>
        </p:txBody>
      </p:sp>
    </p:spTree>
    <p:extLst>
      <p:ext uri="{BB962C8B-B14F-4D97-AF65-F5344CB8AC3E}">
        <p14:creationId xmlns:p14="http://schemas.microsoft.com/office/powerpoint/2010/main" val="3560829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BE5F89-2623-4FBC-ADCA-A87797D0E98B}" type="slidenum">
              <a:rPr lang="en-US" smtClean="0"/>
              <a:t>11</a:t>
            </a:fld>
            <a:endParaRPr lang="en-US"/>
          </a:p>
        </p:txBody>
      </p:sp>
    </p:spTree>
    <p:extLst>
      <p:ext uri="{BB962C8B-B14F-4D97-AF65-F5344CB8AC3E}">
        <p14:creationId xmlns:p14="http://schemas.microsoft.com/office/powerpoint/2010/main" val="3892521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E4BE5F89-2623-4FBC-ADCA-A87797D0E98B}" type="slidenum">
              <a:rPr lang="en-US" smtClean="0"/>
              <a:t>12</a:t>
            </a:fld>
            <a:endParaRPr lang="en-US"/>
          </a:p>
        </p:txBody>
      </p:sp>
    </p:spTree>
    <p:extLst>
      <p:ext uri="{BB962C8B-B14F-4D97-AF65-F5344CB8AC3E}">
        <p14:creationId xmlns:p14="http://schemas.microsoft.com/office/powerpoint/2010/main" val="3276261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E5F89-2623-4FBC-ADCA-A87797D0E98B}" type="slidenum">
              <a:rPr lang="en-US" smtClean="0"/>
              <a:t>13</a:t>
            </a:fld>
            <a:endParaRPr lang="en-US"/>
          </a:p>
        </p:txBody>
      </p:sp>
    </p:spTree>
    <p:extLst>
      <p:ext uri="{BB962C8B-B14F-4D97-AF65-F5344CB8AC3E}">
        <p14:creationId xmlns:p14="http://schemas.microsoft.com/office/powerpoint/2010/main" val="148181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BE5F89-2623-4FBC-ADCA-A87797D0E98B}" type="slidenum">
              <a:rPr lang="en-US" smtClean="0"/>
              <a:t>14</a:t>
            </a:fld>
            <a:endParaRPr lang="en-US"/>
          </a:p>
        </p:txBody>
      </p:sp>
    </p:spTree>
    <p:extLst>
      <p:ext uri="{BB962C8B-B14F-4D97-AF65-F5344CB8AC3E}">
        <p14:creationId xmlns:p14="http://schemas.microsoft.com/office/powerpoint/2010/main" val="3553771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BE5F89-2623-4FBC-ADCA-A87797D0E98B}" type="slidenum">
              <a:rPr lang="en-US" smtClean="0"/>
              <a:t>15</a:t>
            </a:fld>
            <a:endParaRPr lang="en-US"/>
          </a:p>
        </p:txBody>
      </p:sp>
    </p:spTree>
    <p:extLst>
      <p:ext uri="{BB962C8B-B14F-4D97-AF65-F5344CB8AC3E}">
        <p14:creationId xmlns:p14="http://schemas.microsoft.com/office/powerpoint/2010/main" val="1443860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E4BE5F89-2623-4FBC-ADCA-A87797D0E98B}" type="slidenum">
              <a:rPr lang="en-US" smtClean="0"/>
              <a:t>16</a:t>
            </a:fld>
            <a:endParaRPr lang="en-US"/>
          </a:p>
        </p:txBody>
      </p:sp>
    </p:spTree>
    <p:extLst>
      <p:ext uri="{BB962C8B-B14F-4D97-AF65-F5344CB8AC3E}">
        <p14:creationId xmlns:p14="http://schemas.microsoft.com/office/powerpoint/2010/main" val="1578486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BE5F89-2623-4FBC-ADCA-A87797D0E98B}" type="slidenum">
              <a:rPr lang="en-US" smtClean="0"/>
              <a:t>17</a:t>
            </a:fld>
            <a:endParaRPr lang="en-US"/>
          </a:p>
        </p:txBody>
      </p:sp>
    </p:spTree>
    <p:extLst>
      <p:ext uri="{BB962C8B-B14F-4D97-AF65-F5344CB8AC3E}">
        <p14:creationId xmlns:p14="http://schemas.microsoft.com/office/powerpoint/2010/main" val="3723974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BE5F89-2623-4FBC-ADCA-A87797D0E98B}" type="slidenum">
              <a:rPr lang="en-US" smtClean="0"/>
              <a:t>2</a:t>
            </a:fld>
            <a:endParaRPr lang="en-US"/>
          </a:p>
        </p:txBody>
      </p:sp>
    </p:spTree>
    <p:extLst>
      <p:ext uri="{BB962C8B-B14F-4D97-AF65-F5344CB8AC3E}">
        <p14:creationId xmlns:p14="http://schemas.microsoft.com/office/powerpoint/2010/main" val="2062893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BE5F89-2623-4FBC-ADCA-A87797D0E98B}" type="slidenum">
              <a:rPr lang="en-US" smtClean="0"/>
              <a:t>3</a:t>
            </a:fld>
            <a:endParaRPr lang="en-US"/>
          </a:p>
        </p:txBody>
      </p:sp>
    </p:spTree>
    <p:extLst>
      <p:ext uri="{BB962C8B-B14F-4D97-AF65-F5344CB8AC3E}">
        <p14:creationId xmlns:p14="http://schemas.microsoft.com/office/powerpoint/2010/main" val="875199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b="1" kern="1200" dirty="0">
                <a:solidFill>
                  <a:schemeClr val="tx1"/>
                </a:solidFill>
                <a:effectLst/>
                <a:latin typeface="+mn-lt"/>
                <a:ea typeface="+mn-ea"/>
                <a:cs typeface="+mn-cs"/>
              </a:rPr>
              <a:t>Managing the Ocean</a:t>
            </a:r>
            <a:endParaRPr lang="id-ID" sz="1200" kern="1200" dirty="0">
              <a:solidFill>
                <a:schemeClr val="tx1"/>
              </a:solidFill>
              <a:effectLst/>
              <a:latin typeface="+mn-lt"/>
              <a:ea typeface="+mn-ea"/>
              <a:cs typeface="+mn-cs"/>
            </a:endParaRPr>
          </a:p>
          <a:p>
            <a:r>
              <a:rPr lang="id-ID" sz="1200" kern="1200" dirty="0">
                <a:solidFill>
                  <a:schemeClr val="tx1"/>
                </a:solidFill>
                <a:effectLst/>
                <a:latin typeface="+mn-lt"/>
                <a:ea typeface="+mn-ea"/>
                <a:cs typeface="+mn-cs"/>
              </a:rPr>
              <a:t>In managing ocean, we need planning at the first place that will lead the way on how this ocean management will be conducted. Basically, there are two types of planning, namely spatial planning and non-spatial planning/generic planning. </a:t>
            </a:r>
            <a:endParaRPr lang="en-US" sz="1200" kern="1200" dirty="0">
              <a:solidFill>
                <a:schemeClr val="tx1"/>
              </a:solidFill>
              <a:effectLst/>
              <a:latin typeface="+mn-lt"/>
              <a:ea typeface="+mn-ea"/>
              <a:cs typeface="+mn-cs"/>
            </a:endParaRPr>
          </a:p>
          <a:p>
            <a:endParaRPr lang="id-ID" sz="1200" kern="1200" dirty="0">
              <a:solidFill>
                <a:schemeClr val="tx1"/>
              </a:solidFill>
              <a:effectLst/>
              <a:latin typeface="+mn-lt"/>
              <a:ea typeface="+mn-ea"/>
              <a:cs typeface="+mn-cs"/>
            </a:endParaRPr>
          </a:p>
          <a:p>
            <a:r>
              <a:rPr lang="id-ID" sz="1200" b="1" kern="1200" dirty="0">
                <a:solidFill>
                  <a:schemeClr val="tx1"/>
                </a:solidFill>
                <a:effectLst/>
                <a:latin typeface="+mn-lt"/>
                <a:ea typeface="+mn-ea"/>
                <a:cs typeface="+mn-cs"/>
              </a:rPr>
              <a:t>MSP as a Management tools</a:t>
            </a:r>
            <a:endParaRPr lang="id-ID" sz="1200" kern="1200" dirty="0">
              <a:solidFill>
                <a:schemeClr val="tx1"/>
              </a:solidFill>
              <a:effectLst/>
              <a:latin typeface="+mn-lt"/>
              <a:ea typeface="+mn-ea"/>
              <a:cs typeface="+mn-cs"/>
            </a:endParaRPr>
          </a:p>
          <a:p>
            <a:r>
              <a:rPr lang="id-ID" sz="1200" kern="1200" dirty="0">
                <a:solidFill>
                  <a:schemeClr val="tx1"/>
                </a:solidFill>
                <a:effectLst/>
                <a:latin typeface="+mn-lt"/>
                <a:ea typeface="+mn-ea"/>
                <a:cs typeface="+mn-cs"/>
              </a:rPr>
              <a:t>Marine Spatial Planning (MSP) as a Management tools in Indonesia, answer the question where the activities will be taken place and also consider the spatial compatibility of activities.</a:t>
            </a:r>
          </a:p>
          <a:p>
            <a:r>
              <a:rPr lang="id-ID" sz="1200" kern="1200" dirty="0">
                <a:solidFill>
                  <a:schemeClr val="tx1"/>
                </a:solidFill>
                <a:effectLst/>
                <a:latin typeface="+mn-lt"/>
                <a:ea typeface="+mn-ea"/>
                <a:cs typeface="+mn-cs"/>
              </a:rPr>
              <a:t> </a:t>
            </a:r>
          </a:p>
          <a:p>
            <a:r>
              <a:rPr lang="id-ID" sz="1200" b="1" kern="1200" dirty="0">
                <a:solidFill>
                  <a:schemeClr val="tx1"/>
                </a:solidFill>
                <a:effectLst/>
                <a:latin typeface="+mn-lt"/>
                <a:ea typeface="+mn-ea"/>
                <a:cs typeface="+mn-cs"/>
              </a:rPr>
              <a:t>Benefit of MSP</a:t>
            </a:r>
            <a:endParaRPr lang="id-ID" sz="1200" kern="1200" dirty="0">
              <a:solidFill>
                <a:schemeClr val="tx1"/>
              </a:solidFill>
              <a:effectLst/>
              <a:latin typeface="+mn-lt"/>
              <a:ea typeface="+mn-ea"/>
              <a:cs typeface="+mn-cs"/>
            </a:endParaRPr>
          </a:p>
          <a:p>
            <a:r>
              <a:rPr lang="id-ID" sz="1200" kern="1200" dirty="0">
                <a:solidFill>
                  <a:schemeClr val="tx1"/>
                </a:solidFill>
                <a:effectLst/>
                <a:latin typeface="+mn-lt"/>
                <a:ea typeface="+mn-ea"/>
                <a:cs typeface="+mn-cs"/>
              </a:rPr>
              <a:t>Reduce spatial use conflicts, optimize resource use, provides legal certainty and as the basis for permits.</a:t>
            </a:r>
          </a:p>
          <a:p>
            <a:r>
              <a:rPr lang="id-ID" sz="1200" kern="1200" dirty="0">
                <a:solidFill>
                  <a:schemeClr val="tx1"/>
                </a:solidFill>
                <a:effectLst/>
                <a:latin typeface="+mn-lt"/>
                <a:ea typeface="+mn-ea"/>
                <a:cs typeface="+mn-cs"/>
              </a:rPr>
              <a:t> </a:t>
            </a:r>
          </a:p>
          <a:p>
            <a:r>
              <a:rPr lang="id-ID" sz="1200" b="1" kern="1200" dirty="0">
                <a:solidFill>
                  <a:schemeClr val="tx1"/>
                </a:solidFill>
                <a:effectLst/>
                <a:latin typeface="+mn-lt"/>
                <a:ea typeface="+mn-ea"/>
                <a:cs typeface="+mn-cs"/>
              </a:rPr>
              <a:t>Legal basis:</a:t>
            </a:r>
            <a:endParaRPr lang="id-ID" sz="1200" kern="1200" dirty="0">
              <a:solidFill>
                <a:schemeClr val="tx1"/>
              </a:solidFill>
              <a:effectLst/>
              <a:latin typeface="+mn-lt"/>
              <a:ea typeface="+mn-ea"/>
              <a:cs typeface="+mn-cs"/>
            </a:endParaRPr>
          </a:p>
          <a:p>
            <a:pPr lvl="0"/>
            <a:r>
              <a:rPr lang="id-ID" sz="1200" kern="1200" dirty="0">
                <a:solidFill>
                  <a:schemeClr val="tx1"/>
                </a:solidFill>
                <a:effectLst/>
                <a:latin typeface="+mn-lt"/>
                <a:ea typeface="+mn-ea"/>
                <a:cs typeface="+mn-cs"/>
              </a:rPr>
              <a:t>Indonesian Law</a:t>
            </a:r>
            <a:r>
              <a:rPr lang="en-US" sz="1200" kern="1200" dirty="0">
                <a:solidFill>
                  <a:schemeClr val="tx1"/>
                </a:solidFill>
                <a:effectLst/>
                <a:latin typeface="+mn-lt"/>
                <a:ea typeface="+mn-ea"/>
                <a:cs typeface="+mn-cs"/>
              </a:rPr>
              <a:t> N</a:t>
            </a:r>
            <a:r>
              <a:rPr lang="id-ID" sz="1200" kern="12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 27/2007 </a:t>
            </a:r>
            <a:r>
              <a:rPr lang="id-ID" sz="1200" kern="1200" dirty="0">
                <a:solidFill>
                  <a:schemeClr val="tx1"/>
                </a:solidFill>
                <a:effectLst/>
                <a:latin typeface="+mn-lt"/>
                <a:ea typeface="+mn-ea"/>
                <a:cs typeface="+mn-cs"/>
              </a:rPr>
              <a:t>on Management of Coastal and small Islands </a:t>
            </a:r>
          </a:p>
          <a:p>
            <a:pPr lvl="0"/>
            <a:r>
              <a:rPr lang="id-ID" sz="1200" kern="1200" dirty="0">
                <a:solidFill>
                  <a:schemeClr val="tx1"/>
                </a:solidFill>
                <a:effectLst/>
                <a:latin typeface="+mn-lt"/>
                <a:ea typeface="+mn-ea"/>
                <a:cs typeface="+mn-cs"/>
              </a:rPr>
              <a:t>Indonesian Law</a:t>
            </a:r>
            <a:r>
              <a:rPr lang="en-US" sz="1200" kern="1200" dirty="0">
                <a:solidFill>
                  <a:schemeClr val="tx1"/>
                </a:solidFill>
                <a:effectLst/>
                <a:latin typeface="+mn-lt"/>
                <a:ea typeface="+mn-ea"/>
                <a:cs typeface="+mn-cs"/>
              </a:rPr>
              <a:t> N</a:t>
            </a:r>
            <a:r>
              <a:rPr lang="id-ID" sz="1200" kern="12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 32/2014 </a:t>
            </a:r>
            <a:r>
              <a:rPr lang="id-ID" sz="1200" kern="1200" dirty="0">
                <a:solidFill>
                  <a:schemeClr val="tx1"/>
                </a:solidFill>
                <a:effectLst/>
                <a:latin typeface="+mn-lt"/>
                <a:ea typeface="+mn-ea"/>
                <a:cs typeface="+mn-cs"/>
              </a:rPr>
              <a:t>on Marine Affairs</a:t>
            </a:r>
          </a:p>
          <a:p>
            <a:pPr lvl="0"/>
            <a:r>
              <a:rPr lang="id-ID" sz="1200" kern="1200" dirty="0">
                <a:solidFill>
                  <a:schemeClr val="tx1"/>
                </a:solidFill>
                <a:effectLst/>
                <a:latin typeface="+mn-lt"/>
                <a:ea typeface="+mn-ea"/>
                <a:cs typeface="+mn-cs"/>
              </a:rPr>
              <a:t>Indonesian Government Regulation No. 32/2019 on Marine Spatial Plan </a:t>
            </a:r>
          </a:p>
          <a:p>
            <a:r>
              <a:rPr lang="id-ID" sz="1200" kern="1200" dirty="0">
                <a:solidFill>
                  <a:schemeClr val="tx1"/>
                </a:solidFill>
                <a:effectLst/>
                <a:latin typeface="+mn-lt"/>
                <a:ea typeface="+mn-ea"/>
                <a:cs typeface="+mn-cs"/>
              </a:rPr>
              <a:t> </a:t>
            </a:r>
          </a:p>
          <a:p>
            <a:r>
              <a:rPr lang="id-ID" sz="1200" b="1" kern="1200" dirty="0">
                <a:solidFill>
                  <a:schemeClr val="tx1"/>
                </a:solidFill>
                <a:effectLst/>
                <a:latin typeface="+mn-lt"/>
                <a:ea typeface="+mn-ea"/>
                <a:cs typeface="+mn-cs"/>
              </a:rPr>
              <a:t>Guideline:</a:t>
            </a:r>
            <a:r>
              <a:rPr lang="id-ID" sz="1200" kern="1200" dirty="0">
                <a:solidFill>
                  <a:schemeClr val="tx1"/>
                </a:solidFill>
                <a:effectLst/>
                <a:latin typeface="+mn-lt"/>
                <a:ea typeface="+mn-ea"/>
                <a:cs typeface="+mn-cs"/>
              </a:rPr>
              <a:t> </a:t>
            </a:r>
          </a:p>
          <a:p>
            <a:r>
              <a:rPr lang="id-ID" sz="1200" kern="1200" dirty="0">
                <a:solidFill>
                  <a:schemeClr val="tx1"/>
                </a:solidFill>
                <a:effectLst/>
                <a:latin typeface="+mn-lt"/>
                <a:ea typeface="+mn-ea"/>
                <a:cs typeface="+mn-cs"/>
              </a:rPr>
              <a:t>Minister of MMAF Regulation No. 23/2016 on Planning for Management of Coastal Areas and small Islands	</a:t>
            </a:r>
          </a:p>
          <a:p>
            <a:r>
              <a:rPr lang="id-ID" sz="1200" kern="1200" dirty="0">
                <a:solidFill>
                  <a:schemeClr val="tx1"/>
                </a:solidFill>
                <a:effectLst/>
                <a:latin typeface="+mn-lt"/>
                <a:ea typeface="+mn-ea"/>
                <a:cs typeface="+mn-cs"/>
              </a:rPr>
              <a:t> </a:t>
            </a:r>
            <a:endParaRPr lang="id-ID"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id-ID" sz="1200" b="1" kern="1200" dirty="0">
                <a:solidFill>
                  <a:schemeClr val="tx1"/>
                </a:solidFill>
                <a:effectLst/>
                <a:latin typeface="+mn-lt"/>
                <a:ea typeface="+mn-ea"/>
                <a:cs typeface="+mn-cs"/>
              </a:rPr>
              <a:t>Achievements:</a:t>
            </a:r>
            <a:endParaRPr lang="id-ID" sz="1200" kern="1200" dirty="0">
              <a:solidFill>
                <a:schemeClr val="tx1"/>
              </a:solidFill>
              <a:effectLst/>
              <a:latin typeface="+mn-lt"/>
              <a:ea typeface="+mn-ea"/>
              <a:cs typeface="+mn-cs"/>
            </a:endParaRPr>
          </a:p>
          <a:p>
            <a:endParaRPr lang="id-ID" sz="1200" b="1" kern="1200" dirty="0">
              <a:solidFill>
                <a:schemeClr val="tx1"/>
              </a:solidFill>
              <a:effectLst/>
              <a:latin typeface="+mn-lt"/>
              <a:ea typeface="+mn-ea"/>
              <a:cs typeface="+mn-cs"/>
            </a:endParaRPr>
          </a:p>
          <a:p>
            <a:r>
              <a:rPr lang="id-ID" sz="1200" b="1" kern="1200" dirty="0">
                <a:solidFill>
                  <a:schemeClr val="tx1"/>
                </a:solidFill>
                <a:effectLst/>
                <a:latin typeface="+mn-lt"/>
                <a:ea typeface="+mn-ea"/>
                <a:cs typeface="+mn-cs"/>
              </a:rPr>
              <a:t>Activity	                                          Total Action   Completed  On-Going  Not Started</a:t>
            </a:r>
            <a:endParaRPr lang="id-ID" sz="1200" kern="1200" dirty="0">
              <a:solidFill>
                <a:schemeClr val="tx1"/>
              </a:solidFill>
              <a:effectLst/>
              <a:latin typeface="+mn-lt"/>
              <a:ea typeface="+mn-ea"/>
              <a:cs typeface="+mn-cs"/>
            </a:endParaRPr>
          </a:p>
          <a:p>
            <a:r>
              <a:rPr lang="id-ID" sz="1200" kern="1200" dirty="0">
                <a:solidFill>
                  <a:schemeClr val="tx1"/>
                </a:solidFill>
                <a:effectLst/>
                <a:latin typeface="+mn-lt"/>
                <a:ea typeface="+mn-ea"/>
                <a:cs typeface="+mn-cs"/>
              </a:rPr>
              <a:t>National MSP	                                                   1	    1	0	0</a:t>
            </a:r>
          </a:p>
          <a:p>
            <a:r>
              <a:rPr lang="id-ID" sz="1200" kern="1200" dirty="0">
                <a:solidFill>
                  <a:schemeClr val="tx1"/>
                </a:solidFill>
                <a:effectLst/>
                <a:latin typeface="+mn-lt"/>
                <a:ea typeface="+mn-ea"/>
                <a:cs typeface="+mn-cs"/>
              </a:rPr>
              <a:t>Inter-Region MSP	                          20	    0	 9	11</a:t>
            </a:r>
          </a:p>
          <a:p>
            <a:r>
              <a:rPr lang="id-ID" sz="1200" kern="1200" dirty="0">
                <a:solidFill>
                  <a:schemeClr val="tx1"/>
                </a:solidFill>
                <a:effectLst/>
                <a:latin typeface="+mn-lt"/>
                <a:ea typeface="+mn-ea"/>
                <a:cs typeface="+mn-cs"/>
              </a:rPr>
              <a:t>Particular National Strategic Area MSP	 111	    4	</a:t>
            </a:r>
            <a:r>
              <a:rPr lang="id-ID" sz="1200" kern="1200" baseline="0" dirty="0">
                <a:solidFill>
                  <a:schemeClr val="tx1"/>
                </a:solidFill>
                <a:effectLst/>
                <a:latin typeface="+mn-lt"/>
                <a:ea typeface="+mn-ea"/>
                <a:cs typeface="+mn-cs"/>
              </a:rPr>
              <a:t> </a:t>
            </a:r>
            <a:r>
              <a:rPr lang="id-ID" sz="1200" kern="1200" dirty="0">
                <a:solidFill>
                  <a:schemeClr val="tx1"/>
                </a:solidFill>
                <a:effectLst/>
                <a:latin typeface="+mn-lt"/>
                <a:ea typeface="+mn-ea"/>
                <a:cs typeface="+mn-cs"/>
              </a:rPr>
              <a:t>47	60</a:t>
            </a:r>
          </a:p>
          <a:p>
            <a:r>
              <a:rPr lang="id-ID" sz="1200" kern="1200" dirty="0">
                <a:solidFill>
                  <a:schemeClr val="tx1"/>
                </a:solidFill>
                <a:effectLst/>
                <a:latin typeface="+mn-lt"/>
                <a:ea typeface="+mn-ea"/>
                <a:cs typeface="+mn-cs"/>
              </a:rPr>
              <a:t>National Strategic Area MSP	                          38	    0	 15	23</a:t>
            </a:r>
          </a:p>
          <a:p>
            <a:r>
              <a:rPr lang="id-ID" sz="1200" kern="1200" dirty="0">
                <a:solidFill>
                  <a:schemeClr val="tx1"/>
                </a:solidFill>
                <a:effectLst/>
                <a:latin typeface="+mn-lt"/>
                <a:ea typeface="+mn-ea"/>
                <a:cs typeface="+mn-cs"/>
              </a:rPr>
              <a:t>Provincial MSP	                                                   34	    22                  12	 0</a:t>
            </a:r>
          </a:p>
          <a:p>
            <a:r>
              <a:rPr lang="id-ID" dirty="0"/>
              <a:t>	</a:t>
            </a:r>
          </a:p>
          <a:p>
            <a:r>
              <a:rPr lang="id-ID" sz="1200" kern="1200" dirty="0">
                <a:solidFill>
                  <a:schemeClr val="tx1"/>
                </a:solidFill>
                <a:effectLst/>
                <a:latin typeface="+mn-lt"/>
                <a:ea typeface="+mn-ea"/>
                <a:cs typeface="+mn-cs"/>
              </a:rPr>
              <a:t>Seascape can play the role as the geographical scope of MSP. On the other hand, MSP can play the role as the tools for achieving the Seascape goals and objectives. Thus, the relationship between Seascape and MSP can go either way. </a:t>
            </a:r>
          </a:p>
          <a:p>
            <a:endParaRPr lang="id-ID" sz="1200" b="1" kern="1200" dirty="0">
              <a:solidFill>
                <a:schemeClr val="tx1"/>
              </a:solidFill>
              <a:effectLst/>
              <a:latin typeface="+mn-lt"/>
              <a:ea typeface="+mn-ea"/>
              <a:cs typeface="+mn-cs"/>
            </a:endParaRPr>
          </a:p>
          <a:p>
            <a:r>
              <a:rPr lang="id-ID" sz="1200" b="1" kern="1200" dirty="0">
                <a:solidFill>
                  <a:schemeClr val="tx1"/>
                </a:solidFill>
                <a:effectLst/>
                <a:latin typeface="+mn-lt"/>
                <a:ea typeface="+mn-ea"/>
                <a:cs typeface="+mn-cs"/>
              </a:rPr>
              <a:t>Priority Seascape and 5 TWGs CTI-CFF</a:t>
            </a:r>
            <a:endParaRPr lang="id-ID" sz="1200" kern="1200" dirty="0">
              <a:solidFill>
                <a:schemeClr val="tx1"/>
              </a:solidFill>
              <a:effectLst/>
              <a:latin typeface="+mn-lt"/>
              <a:ea typeface="+mn-ea"/>
              <a:cs typeface="+mn-cs"/>
            </a:endParaRPr>
          </a:p>
          <a:p>
            <a:r>
              <a:rPr lang="id-ID" sz="1200" kern="1200" dirty="0">
                <a:solidFill>
                  <a:schemeClr val="tx1"/>
                </a:solidFill>
                <a:effectLst/>
                <a:latin typeface="+mn-lt"/>
                <a:ea typeface="+mn-ea"/>
                <a:cs typeface="+mn-cs"/>
              </a:rPr>
              <a:t>The activities of the 5 CTI - CFF TWGs is expected to be focused on these 3 priority seascapes, (Sulu Sulawesi Seascape, Lesser Sunda Sescape, Bismarck Solomon Sea Ecoregion).</a:t>
            </a:r>
          </a:p>
          <a:p>
            <a:endParaRPr lang="id-ID" sz="1200" b="1" kern="1200" dirty="0">
              <a:solidFill>
                <a:schemeClr val="tx1"/>
              </a:solidFill>
              <a:effectLst/>
              <a:latin typeface="+mn-lt"/>
              <a:ea typeface="+mn-ea"/>
              <a:cs typeface="+mn-cs"/>
            </a:endParaRPr>
          </a:p>
          <a:p>
            <a:r>
              <a:rPr lang="id-ID" sz="1200" b="1" kern="1200" dirty="0">
                <a:solidFill>
                  <a:schemeClr val="tx1"/>
                </a:solidFill>
                <a:effectLst/>
                <a:latin typeface="+mn-lt"/>
                <a:ea typeface="+mn-ea"/>
                <a:cs typeface="+mn-cs"/>
              </a:rPr>
              <a:t>What Indonesian Offer</a:t>
            </a:r>
            <a:endParaRPr lang="id-ID" sz="1200" kern="1200" dirty="0">
              <a:solidFill>
                <a:schemeClr val="tx1"/>
              </a:solidFill>
              <a:effectLst/>
              <a:latin typeface="+mn-lt"/>
              <a:ea typeface="+mn-ea"/>
              <a:cs typeface="+mn-cs"/>
            </a:endParaRPr>
          </a:p>
          <a:p>
            <a:r>
              <a:rPr lang="id-ID" sz="1200" kern="1200" dirty="0">
                <a:solidFill>
                  <a:schemeClr val="tx1"/>
                </a:solidFill>
                <a:effectLst/>
                <a:latin typeface="+mn-lt"/>
                <a:ea typeface="+mn-ea"/>
                <a:cs typeface="+mn-cs"/>
              </a:rPr>
              <a:t>Capacity building for MSP.</a:t>
            </a:r>
          </a:p>
          <a:p>
            <a:endParaRPr lang="id-ID" dirty="0"/>
          </a:p>
        </p:txBody>
      </p:sp>
      <p:sp>
        <p:nvSpPr>
          <p:cNvPr id="4" name="Slide Number Placeholder 3"/>
          <p:cNvSpPr>
            <a:spLocks noGrp="1"/>
          </p:cNvSpPr>
          <p:nvPr>
            <p:ph type="sldNum" sz="quarter" idx="10"/>
          </p:nvPr>
        </p:nvSpPr>
        <p:spPr/>
        <p:txBody>
          <a:bodyPr/>
          <a:lstStyle/>
          <a:p>
            <a:fld id="{7061982B-236B-4424-A1BE-576ADFDB205D}" type="slidenum">
              <a:rPr lang="id-ID" smtClean="0"/>
              <a:t>4</a:t>
            </a:fld>
            <a:endParaRPr lang="id-ID"/>
          </a:p>
        </p:txBody>
      </p:sp>
    </p:spTree>
    <p:extLst>
      <p:ext uri="{BB962C8B-B14F-4D97-AF65-F5344CB8AC3E}">
        <p14:creationId xmlns:p14="http://schemas.microsoft.com/office/powerpoint/2010/main" val="2283900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chemeClr val="tx1"/>
                </a:solidFill>
                <a:latin typeface="+mn-lt"/>
                <a:cs typeface="Arial" panose="020B0604020202020204" pitchFamily="34" charset="0"/>
              </a:rPr>
              <a:t>Regulation to support EAFM implementation</a:t>
            </a:r>
          </a:p>
          <a:p>
            <a:pPr marL="171450" indent="-171450">
              <a:buFont typeface="Arial" panose="020B0604020202020204" pitchFamily="34" charset="0"/>
              <a:buChar char="•"/>
            </a:pPr>
            <a:r>
              <a:rPr lang="en-US" dirty="0">
                <a:solidFill>
                  <a:schemeClr val="tx1"/>
                </a:solidFill>
                <a:latin typeface="+mn-lt"/>
                <a:ea typeface="Calibri" pitchFamily="34" charset="0"/>
                <a:cs typeface="Arial" panose="020B0604020202020204" pitchFamily="34" charset="0"/>
              </a:rPr>
              <a:t>Indonesia Fisheries Management Area (FMA): </a:t>
            </a:r>
            <a:r>
              <a:rPr lang="en-US" b="1" dirty="0">
                <a:solidFill>
                  <a:schemeClr val="tx1"/>
                </a:solidFill>
                <a:latin typeface="+mn-lt"/>
                <a:ea typeface="Calibri" pitchFamily="34" charset="0"/>
                <a:cs typeface="Arial" panose="020B0604020202020204" pitchFamily="34" charset="0"/>
              </a:rPr>
              <a:t>11 FMAs</a:t>
            </a:r>
          </a:p>
          <a:p>
            <a:pPr marL="171450" indent="-171450">
              <a:buFont typeface="Arial" panose="020B0604020202020204" pitchFamily="34" charset="0"/>
              <a:buChar char="•"/>
            </a:pPr>
            <a:r>
              <a:rPr lang="en-US" dirty="0">
                <a:solidFill>
                  <a:schemeClr val="tx1"/>
                </a:solidFill>
                <a:latin typeface="+mn-lt"/>
                <a:ea typeface="Calibri" pitchFamily="34" charset="0"/>
                <a:cs typeface="Arial" panose="020B0604020202020204" pitchFamily="34" charset="0"/>
              </a:rPr>
              <a:t>Fish stock status (MSY, TAC and Utilization Level) </a:t>
            </a:r>
            <a:r>
              <a:rPr lang="en-US" b="1" dirty="0">
                <a:solidFill>
                  <a:schemeClr val="tx1"/>
                </a:solidFill>
                <a:latin typeface="+mn-lt"/>
                <a:ea typeface="Calibri" pitchFamily="34" charset="0"/>
                <a:cs typeface="Arial" panose="020B0604020202020204" pitchFamily="34" charset="0"/>
              </a:rPr>
              <a:t>in each FMA</a:t>
            </a:r>
          </a:p>
          <a:p>
            <a:pPr marL="171450" indent="-171450">
              <a:buFont typeface="Arial" panose="020B0604020202020204" pitchFamily="34" charset="0"/>
              <a:buChar char="•"/>
            </a:pPr>
            <a:r>
              <a:rPr lang="en-US" dirty="0">
                <a:solidFill>
                  <a:schemeClr val="tx1"/>
                </a:solidFill>
                <a:latin typeface="+mn-lt"/>
                <a:cs typeface="Arial" panose="020B0604020202020204" pitchFamily="34" charset="0"/>
              </a:rPr>
              <a:t>Protection and empowerment small scale fishers</a:t>
            </a:r>
          </a:p>
          <a:p>
            <a:pPr marL="171450" indent="-171450">
              <a:buFont typeface="Arial" panose="020B0604020202020204" pitchFamily="34" charset="0"/>
              <a:buChar char="•"/>
            </a:pPr>
            <a:r>
              <a:rPr lang="en-US" dirty="0">
                <a:solidFill>
                  <a:schemeClr val="tx1"/>
                </a:solidFill>
                <a:latin typeface="+mn-lt"/>
                <a:ea typeface="Calibri" pitchFamily="34" charset="0"/>
                <a:cs typeface="Arial" panose="020B0604020202020204" pitchFamily="34" charset="0"/>
              </a:rPr>
              <a:t>Fisheries Management Plan </a:t>
            </a:r>
            <a:r>
              <a:rPr lang="en-US" b="1" dirty="0">
                <a:solidFill>
                  <a:schemeClr val="tx1"/>
                </a:solidFill>
                <a:latin typeface="+mn-lt"/>
                <a:ea typeface="Calibri" pitchFamily="34" charset="0"/>
                <a:cs typeface="Arial" panose="020B0604020202020204" pitchFamily="34" charset="0"/>
              </a:rPr>
              <a:t>in 11 FMAs</a:t>
            </a:r>
          </a:p>
          <a:p>
            <a:pPr marL="171450" indent="-171450">
              <a:buFont typeface="Arial" panose="020B0604020202020204" pitchFamily="34" charset="0"/>
              <a:buChar char="•"/>
            </a:pPr>
            <a:r>
              <a:rPr lang="id-ID" dirty="0">
                <a:solidFill>
                  <a:schemeClr val="tx1"/>
                </a:solidFill>
                <a:latin typeface="+mn-lt"/>
                <a:ea typeface="Calibri" pitchFamily="34" charset="0"/>
                <a:cs typeface="Arial" panose="020B0604020202020204" pitchFamily="34" charset="0"/>
              </a:rPr>
              <a:t>Fisheries Management Council in </a:t>
            </a:r>
            <a:r>
              <a:rPr lang="id-ID" b="1" dirty="0">
                <a:solidFill>
                  <a:schemeClr val="tx1"/>
                </a:solidFill>
                <a:latin typeface="+mn-lt"/>
                <a:ea typeface="Calibri" pitchFamily="34" charset="0"/>
                <a:cs typeface="Arial" panose="020B0604020202020204" pitchFamily="34" charset="0"/>
              </a:rPr>
              <a:t>11 FMAs</a:t>
            </a:r>
            <a:endParaRPr lang="en-US" b="1" dirty="0">
              <a:solidFill>
                <a:schemeClr val="tx1"/>
              </a:solidFill>
              <a:latin typeface="+mn-lt"/>
              <a:ea typeface="Calibri" pitchFamily="34" charset="0"/>
              <a:cs typeface="Arial" panose="020B0604020202020204" pitchFamily="34" charset="0"/>
            </a:endParaRPr>
          </a:p>
          <a:p>
            <a:pPr marL="171450" indent="-171450">
              <a:buFont typeface="Arial" panose="020B0604020202020204" pitchFamily="34" charset="0"/>
              <a:buChar char="•"/>
            </a:pPr>
            <a:r>
              <a:rPr lang="en-US" dirty="0">
                <a:solidFill>
                  <a:schemeClr val="tx1"/>
                </a:solidFill>
                <a:latin typeface="+mn-lt"/>
                <a:cs typeface="Arial" panose="020B0604020202020204" pitchFamily="34" charset="0"/>
              </a:rPr>
              <a:t>Fishing Logbook (including innovation to digitalize fishing logbook implementation through electronic logbook/e-logbook)</a:t>
            </a:r>
          </a:p>
          <a:p>
            <a:pPr marL="171450" indent="-171450">
              <a:buFont typeface="Arial" panose="020B0604020202020204" pitchFamily="34" charset="0"/>
              <a:buChar char="•"/>
            </a:pPr>
            <a:r>
              <a:rPr lang="en-US" dirty="0">
                <a:solidFill>
                  <a:schemeClr val="tx1"/>
                </a:solidFill>
                <a:latin typeface="+mn-lt"/>
                <a:cs typeface="Arial" panose="020B0604020202020204" pitchFamily="34" charset="0"/>
              </a:rPr>
              <a:t>NPOA IUU Fishing</a:t>
            </a:r>
            <a:endParaRPr lang="en-US" dirty="0">
              <a:solidFill>
                <a:schemeClr val="tx1"/>
              </a:solidFill>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chemeClr val="tx1"/>
                </a:solidFill>
                <a:latin typeface="+mn-lt"/>
                <a:cs typeface="Arial" panose="020B0604020202020204" pitchFamily="34" charset="0"/>
              </a:rPr>
              <a:t>Enforcement of IUU Fishing regulation</a:t>
            </a:r>
          </a:p>
          <a:p>
            <a:pPr marL="171450" indent="-171450">
              <a:buFont typeface="Arial" panose="020B0604020202020204" pitchFamily="34" charset="0"/>
              <a:buChar char="•"/>
            </a:pPr>
            <a:r>
              <a:rPr lang="en-US" dirty="0">
                <a:solidFill>
                  <a:schemeClr val="tx1"/>
                </a:solidFill>
                <a:latin typeface="+mn-lt"/>
                <a:ea typeface="Calibri" pitchFamily="34" charset="0"/>
                <a:cs typeface="Arial" panose="020B0604020202020204" pitchFamily="34" charset="0"/>
              </a:rPr>
              <a:t>Joint patrol program: </a:t>
            </a:r>
          </a:p>
          <a:p>
            <a:pPr marL="171450" indent="-171450">
              <a:buFont typeface="Arial" panose="020B0604020202020204" pitchFamily="34" charset="0"/>
              <a:buChar char="•"/>
            </a:pPr>
            <a:r>
              <a:rPr lang="en-US" dirty="0">
                <a:solidFill>
                  <a:schemeClr val="tx1"/>
                </a:solidFill>
                <a:latin typeface="+mn-lt"/>
                <a:ea typeface="Calibri" pitchFamily="34" charset="0"/>
                <a:cs typeface="Arial" panose="020B0604020202020204" pitchFamily="34" charset="0"/>
              </a:rPr>
              <a:t>Enforcement and punishment : drowning &gt;550 unit illegal vessel</a:t>
            </a:r>
          </a:p>
          <a:p>
            <a:pPr marL="171450" indent="-171450">
              <a:buFont typeface="Arial" panose="020B0604020202020204" pitchFamily="34" charset="0"/>
              <a:buChar char="•"/>
            </a:pPr>
            <a:r>
              <a:rPr lang="en-US" dirty="0">
                <a:solidFill>
                  <a:schemeClr val="tx1"/>
                </a:solidFill>
                <a:latin typeface="+mn-lt"/>
                <a:ea typeface="Calibri" pitchFamily="34" charset="0"/>
                <a:cs typeface="Arial" panose="020B0604020202020204" pitchFamily="34" charset="0"/>
              </a:rPr>
              <a:t>Implementation, and evaluation on fishing logbook compliance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chemeClr val="tx1"/>
                </a:solidFill>
                <a:latin typeface="+mn-lt"/>
                <a:cs typeface="Arial" panose="020B0604020202020204" pitchFamily="34" charset="0"/>
              </a:rPr>
              <a:t>Sustainable Tuna Management  </a:t>
            </a:r>
          </a:p>
          <a:p>
            <a:pPr marL="171450" indent="-171450">
              <a:buFont typeface="Arial" panose="020B0604020202020204" pitchFamily="34" charset="0"/>
              <a:buChar char="•"/>
            </a:pPr>
            <a:r>
              <a:rPr lang="en-US" dirty="0">
                <a:solidFill>
                  <a:schemeClr val="tx1"/>
                </a:solidFill>
                <a:latin typeface="+mn-lt"/>
                <a:ea typeface="Calibri" pitchFamily="34" charset="0"/>
                <a:cs typeface="Arial" panose="020B0604020202020204" pitchFamily="34" charset="0"/>
              </a:rPr>
              <a:t>Fisheries Management Plan for coastal tuna in FMA 713, 714 and 715</a:t>
            </a:r>
          </a:p>
          <a:p>
            <a:pPr marL="171450" indent="-171450">
              <a:buFont typeface="Arial" panose="020B0604020202020204" pitchFamily="34" charset="0"/>
              <a:buChar char="•"/>
            </a:pPr>
            <a:r>
              <a:rPr lang="en-US" dirty="0">
                <a:solidFill>
                  <a:schemeClr val="tx1"/>
                </a:solidFill>
                <a:latin typeface="+mn-lt"/>
                <a:ea typeface="Calibri" pitchFamily="34" charset="0"/>
                <a:cs typeface="Arial" panose="020B0604020202020204" pitchFamily="34" charset="0"/>
              </a:rPr>
              <a:t>Harvest Strategy (HS) Framework for </a:t>
            </a:r>
            <a:r>
              <a:rPr lang="en-US" dirty="0" err="1">
                <a:solidFill>
                  <a:schemeClr val="tx1"/>
                </a:solidFill>
                <a:latin typeface="+mn-lt"/>
                <a:ea typeface="Calibri" pitchFamily="34" charset="0"/>
                <a:cs typeface="Arial" panose="020B0604020202020204" pitchFamily="34" charset="0"/>
              </a:rPr>
              <a:t>Yellowfin</a:t>
            </a:r>
            <a:r>
              <a:rPr lang="en-US" dirty="0">
                <a:solidFill>
                  <a:schemeClr val="tx1"/>
                </a:solidFill>
                <a:latin typeface="+mn-lt"/>
                <a:ea typeface="Calibri" pitchFamily="34" charset="0"/>
                <a:cs typeface="Arial" panose="020B0604020202020204" pitchFamily="34" charset="0"/>
              </a:rPr>
              <a:t> Tuna, </a:t>
            </a:r>
            <a:r>
              <a:rPr lang="en-US" dirty="0" err="1">
                <a:solidFill>
                  <a:schemeClr val="tx1"/>
                </a:solidFill>
                <a:latin typeface="+mn-lt"/>
                <a:ea typeface="Calibri" pitchFamily="34" charset="0"/>
                <a:cs typeface="Arial" panose="020B0604020202020204" pitchFamily="34" charset="0"/>
              </a:rPr>
              <a:t>Bigeye</a:t>
            </a:r>
            <a:r>
              <a:rPr lang="en-US" dirty="0">
                <a:solidFill>
                  <a:schemeClr val="tx1"/>
                </a:solidFill>
                <a:latin typeface="+mn-lt"/>
                <a:ea typeface="Calibri" pitchFamily="34" charset="0"/>
                <a:cs typeface="Arial" panose="020B0604020202020204" pitchFamily="34" charset="0"/>
              </a:rPr>
              <a:t> Tuna and Skipjack in FMA 713, 714 and 715</a:t>
            </a:r>
          </a:p>
          <a:p>
            <a:pPr marL="171450" indent="-171450">
              <a:buFont typeface="Arial" panose="020B0604020202020204" pitchFamily="34" charset="0"/>
              <a:buChar char="•"/>
            </a:pPr>
            <a:r>
              <a:rPr lang="en-US" dirty="0">
                <a:solidFill>
                  <a:schemeClr val="tx1"/>
                </a:solidFill>
                <a:latin typeface="+mn-lt"/>
                <a:ea typeface="Calibri" pitchFamily="34" charset="0"/>
                <a:cs typeface="Arial" panose="020B0604020202020204" pitchFamily="34" charset="0"/>
              </a:rPr>
              <a:t>Adoption international and regional rules &amp; regulation into national tuna management scheme:</a:t>
            </a:r>
            <a:br>
              <a:rPr lang="en-US" dirty="0">
                <a:solidFill>
                  <a:schemeClr val="tx1"/>
                </a:solidFill>
                <a:latin typeface="+mn-lt"/>
                <a:ea typeface="Calibri" pitchFamily="34" charset="0"/>
                <a:cs typeface="Arial" panose="020B0604020202020204" pitchFamily="34" charset="0"/>
              </a:rPr>
            </a:br>
            <a:r>
              <a:rPr lang="en-US" sz="1200" dirty="0">
                <a:solidFill>
                  <a:schemeClr val="tx1"/>
                </a:solidFill>
                <a:latin typeface="+mn-lt"/>
                <a:ea typeface="Calibri" pitchFamily="34" charset="0"/>
                <a:cs typeface="Arial" panose="020B0604020202020204" pitchFamily="34" charset="0"/>
              </a:rPr>
              <a:t>Indonesia observer on-board program for tunas has been acknowledge by RFMOs;</a:t>
            </a:r>
          </a:p>
          <a:p>
            <a:pPr marL="171450" indent="-171450">
              <a:buFont typeface="Arial" panose="020B0604020202020204" pitchFamily="34" charset="0"/>
              <a:buChar char="•"/>
            </a:pPr>
            <a:r>
              <a:rPr lang="en-US" sz="1200" dirty="0">
                <a:solidFill>
                  <a:schemeClr val="tx1"/>
                </a:solidFill>
                <a:latin typeface="+mn-lt"/>
                <a:ea typeface="Calibri" pitchFamily="34" charset="0"/>
                <a:cs typeface="Arial" panose="020B0604020202020204" pitchFamily="34" charset="0"/>
              </a:rPr>
              <a:t>Increasing Indonesia compliance level on fulfilling RFMOs Resolution and Conservation &amp; Management Measures (CMM) for last 2 years (77% of IOTC resolution &amp; 80%&gt; of WPCFC CMM have been fulfilled by Indonesia);</a:t>
            </a:r>
          </a:p>
          <a:p>
            <a:pPr marL="171450" indent="-171450">
              <a:buFont typeface="Arial" panose="020B0604020202020204" pitchFamily="34" charset="0"/>
              <a:buChar char="•"/>
            </a:pPr>
            <a:r>
              <a:rPr lang="en-US" sz="1200" dirty="0">
                <a:solidFill>
                  <a:schemeClr val="tx1"/>
                </a:solidFill>
                <a:latin typeface="+mn-lt"/>
                <a:ea typeface="Calibri" pitchFamily="34" charset="0"/>
                <a:cs typeface="Arial" panose="020B0604020202020204" pitchFamily="34" charset="0"/>
              </a:rPr>
              <a:t>The first time Marine Stewardship Council (MSC) certification for Indonesia has been awarded to an Indonesia Tuna Exporter company, PT. Citra Raja </a:t>
            </a:r>
            <a:r>
              <a:rPr lang="en-US" sz="1200" dirty="0" err="1">
                <a:solidFill>
                  <a:schemeClr val="tx1"/>
                </a:solidFill>
                <a:latin typeface="+mn-lt"/>
                <a:ea typeface="Calibri" pitchFamily="34" charset="0"/>
                <a:cs typeface="Arial" panose="020B0604020202020204" pitchFamily="34" charset="0"/>
              </a:rPr>
              <a:t>Ampat</a:t>
            </a:r>
            <a:r>
              <a:rPr lang="en-US" sz="1200" dirty="0">
                <a:solidFill>
                  <a:schemeClr val="tx1"/>
                </a:solidFill>
                <a:latin typeface="+mn-lt"/>
                <a:ea typeface="Calibri" pitchFamily="34" charset="0"/>
                <a:cs typeface="Arial" panose="020B0604020202020204" pitchFamily="34" charset="0"/>
              </a:rPr>
              <a:t> Canning</a:t>
            </a:r>
          </a:p>
          <a:p>
            <a:pPr marL="171450" indent="-171450">
              <a:buFont typeface="Arial" panose="020B0604020202020204" pitchFamily="34" charset="0"/>
              <a:buChar char="•"/>
            </a:pPr>
            <a:r>
              <a:rPr lang="en-US" sz="1200" dirty="0">
                <a:solidFill>
                  <a:schemeClr val="tx1"/>
                </a:solidFill>
                <a:latin typeface="+mn-lt"/>
                <a:ea typeface="Calibri" pitchFamily="34" charset="0"/>
                <a:cs typeface="Arial" panose="020B0604020202020204" pitchFamily="34" charset="0"/>
              </a:rPr>
              <a:t>FAIR TRADE certification for tuna product of small scale fishers in Maluku and North Maluku Provinces (Buru, </a:t>
            </a:r>
            <a:r>
              <a:rPr lang="en-US" sz="1200" dirty="0" err="1">
                <a:solidFill>
                  <a:schemeClr val="tx1"/>
                </a:solidFill>
                <a:latin typeface="+mn-lt"/>
                <a:ea typeface="Calibri" pitchFamily="34" charset="0"/>
                <a:cs typeface="Arial" panose="020B0604020202020204" pitchFamily="34" charset="0"/>
              </a:rPr>
              <a:t>Seram</a:t>
            </a:r>
            <a:r>
              <a:rPr lang="en-US" sz="1200" dirty="0">
                <a:solidFill>
                  <a:schemeClr val="tx1"/>
                </a:solidFill>
                <a:latin typeface="+mn-lt"/>
                <a:ea typeface="Calibri" pitchFamily="34" charset="0"/>
                <a:cs typeface="Arial" panose="020B0604020202020204" pitchFamily="34" charset="0"/>
              </a:rPr>
              <a:t> , </a:t>
            </a:r>
            <a:r>
              <a:rPr lang="en-US" sz="1200" dirty="0" err="1">
                <a:solidFill>
                  <a:schemeClr val="tx1"/>
                </a:solidFill>
                <a:latin typeface="+mn-lt"/>
                <a:ea typeface="Calibri" pitchFamily="34" charset="0"/>
                <a:cs typeface="Arial" panose="020B0604020202020204" pitchFamily="34" charset="0"/>
              </a:rPr>
              <a:t>Sanana</a:t>
            </a:r>
            <a:r>
              <a:rPr lang="en-US" sz="1200" dirty="0">
                <a:solidFill>
                  <a:schemeClr val="tx1"/>
                </a:solidFill>
                <a:latin typeface="+mn-lt"/>
                <a:ea typeface="Calibri" pitchFamily="34" charset="0"/>
                <a:cs typeface="Arial" panose="020B0604020202020204" pitchFamily="34" charset="0"/>
              </a:rPr>
              <a:t>, and </a:t>
            </a:r>
            <a:r>
              <a:rPr lang="en-US" sz="1200" dirty="0" err="1">
                <a:solidFill>
                  <a:schemeClr val="tx1"/>
                </a:solidFill>
                <a:latin typeface="+mn-lt"/>
                <a:ea typeface="Calibri" pitchFamily="34" charset="0"/>
                <a:cs typeface="Arial" panose="020B0604020202020204" pitchFamily="34" charset="0"/>
              </a:rPr>
              <a:t>Morotai</a:t>
            </a:r>
            <a:r>
              <a:rPr lang="en-US" sz="1200" dirty="0">
                <a:solidFill>
                  <a:schemeClr val="tx1"/>
                </a:solidFill>
                <a:latin typeface="+mn-lt"/>
                <a:ea typeface="Calibri" pitchFamily="34" charset="0"/>
                <a:cs typeface="Arial" panose="020B0604020202020204" pitchFamily="34" charset="0"/>
              </a:rPr>
              <a:t> Island).</a:t>
            </a:r>
          </a:p>
          <a:p>
            <a:pPr marL="171450" indent="-171450">
              <a:buFont typeface="Arial" panose="020B0604020202020204" pitchFamily="34" charset="0"/>
              <a:buChar char="•"/>
            </a:pPr>
            <a:endParaRPr lang="en-US" sz="1200" dirty="0">
              <a:solidFill>
                <a:schemeClr val="tx1"/>
              </a:solidFill>
              <a:latin typeface="+mn-lt"/>
              <a:ea typeface="Calibri"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chemeClr val="tx1"/>
                </a:solidFill>
                <a:latin typeface="+mn-lt"/>
                <a:cs typeface="Arial" panose="020B0604020202020204" pitchFamily="34" charset="0"/>
              </a:rPr>
              <a:t>Sustainable Reef Fish Management </a:t>
            </a:r>
          </a:p>
          <a:p>
            <a:pPr marL="171450" indent="-171450">
              <a:buFont typeface="Arial" panose="020B0604020202020204" pitchFamily="34" charset="0"/>
              <a:buChar char="•"/>
            </a:pPr>
            <a:r>
              <a:rPr lang="en-US" dirty="0">
                <a:solidFill>
                  <a:schemeClr val="tx1"/>
                </a:solidFill>
                <a:latin typeface="+mn-lt"/>
                <a:ea typeface="Calibri" pitchFamily="34" charset="0"/>
                <a:cs typeface="Arial" panose="020B0604020202020204" pitchFamily="34" charset="0"/>
              </a:rPr>
              <a:t>Initial draft of Grouper and Snapper Fisheries Management Plan</a:t>
            </a:r>
          </a:p>
          <a:p>
            <a:pPr marL="171450" indent="-171450">
              <a:buFont typeface="Arial" panose="020B0604020202020204" pitchFamily="34" charset="0"/>
              <a:buChar char="•"/>
            </a:pPr>
            <a:r>
              <a:rPr lang="en-US" dirty="0">
                <a:solidFill>
                  <a:schemeClr val="tx1"/>
                </a:solidFill>
                <a:latin typeface="+mn-lt"/>
                <a:cs typeface="Arial" panose="020B0604020202020204" pitchFamily="34" charset="0"/>
              </a:rPr>
              <a:t>Initial draft of Harvest Strategy for Grouper and Snapper Fisheries in FMA 713</a:t>
            </a:r>
          </a:p>
          <a:p>
            <a:pPr marL="171450" indent="-171450">
              <a:buFont typeface="Arial" panose="020B0604020202020204" pitchFamily="34" charset="0"/>
              <a:buChar char="•"/>
            </a:pPr>
            <a:endParaRPr lang="en-US" sz="1200" dirty="0">
              <a:solidFill>
                <a:schemeClr val="tx1"/>
              </a:solidFill>
              <a:latin typeface="+mn-lt"/>
              <a:ea typeface="Calibri"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solidFill>
                  <a:schemeClr val="tx1"/>
                </a:solidFill>
                <a:latin typeface="+mn-lt"/>
                <a:cs typeface="Arial" panose="020B0604020202020204" pitchFamily="34" charset="0"/>
              </a:rPr>
              <a:t>Coastfish</a:t>
            </a:r>
            <a:r>
              <a:rPr lang="en-GB" sz="1200" b="1" dirty="0">
                <a:solidFill>
                  <a:schemeClr val="tx1"/>
                </a:solidFill>
                <a:latin typeface="+mn-lt"/>
                <a:cs typeface="Arial" panose="020B0604020202020204" pitchFamily="34" charset="0"/>
              </a:rPr>
              <a:t> Program</a:t>
            </a:r>
            <a:endParaRPr lang="en-US" dirty="0">
              <a:solidFill>
                <a:schemeClr val="tx1"/>
              </a:solidFill>
              <a:latin typeface="+mn-lt"/>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latin typeface="+mn-lt"/>
                <a:ea typeface="Calibri" pitchFamily="34" charset="0"/>
                <a:cs typeface="Arial" panose="020B0604020202020204" pitchFamily="34" charset="0"/>
              </a:rPr>
              <a:t>Fishers Insurance; Fishers land rights certificates;</a:t>
            </a:r>
            <a:r>
              <a:rPr lang="id-ID" dirty="0">
                <a:solidFill>
                  <a:schemeClr val="tx1"/>
                </a:solidFill>
                <a:latin typeface="+mn-lt"/>
                <a:ea typeface="Calibri" pitchFamily="34" charset="0"/>
                <a:cs typeface="Arial" panose="020B0604020202020204" pitchFamily="34" charset="0"/>
              </a:rPr>
              <a:t> </a:t>
            </a:r>
            <a:r>
              <a:rPr lang="en-US" dirty="0">
                <a:solidFill>
                  <a:schemeClr val="tx1"/>
                </a:solidFill>
                <a:latin typeface="+mn-lt"/>
                <a:ea typeface="Calibri" pitchFamily="34" charset="0"/>
                <a:cs typeface="Arial" panose="020B0604020202020204" pitchFamily="34" charset="0"/>
              </a:rPr>
              <a:t>Fishers access to funding support;</a:t>
            </a:r>
            <a:r>
              <a:rPr lang="id-ID" dirty="0">
                <a:solidFill>
                  <a:schemeClr val="tx1"/>
                </a:solidFill>
                <a:latin typeface="+mn-lt"/>
                <a:ea typeface="Calibri" pitchFamily="34" charset="0"/>
                <a:cs typeface="Arial" panose="020B0604020202020204" pitchFamily="34" charset="0"/>
              </a:rPr>
              <a:t> </a:t>
            </a:r>
            <a:r>
              <a:rPr lang="en-US" dirty="0">
                <a:solidFill>
                  <a:schemeClr val="tx1"/>
                </a:solidFill>
                <a:latin typeface="+mn-lt"/>
                <a:ea typeface="Calibri" pitchFamily="34" charset="0"/>
                <a:cs typeface="Arial" panose="020B0604020202020204" pitchFamily="34" charset="0"/>
              </a:rPr>
              <a:t>Fishers small scale enterprises development and diversification; Revamping of fishers village</a:t>
            </a:r>
            <a:endParaRPr lang="en-US" dirty="0">
              <a:solidFill>
                <a:schemeClr val="tx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6">
                  <a:lumMod val="75000"/>
                </a:schemeClr>
              </a:solidFill>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4BE5F89-2623-4FBC-ADCA-A87797D0E98B}" type="slidenum">
              <a:rPr lang="en-US" smtClean="0"/>
              <a:t>5</a:t>
            </a:fld>
            <a:endParaRPr lang="en-US"/>
          </a:p>
        </p:txBody>
      </p:sp>
    </p:spTree>
    <p:extLst>
      <p:ext uri="{BB962C8B-B14F-4D97-AF65-F5344CB8AC3E}">
        <p14:creationId xmlns:p14="http://schemas.microsoft.com/office/powerpoint/2010/main" val="2597956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solidFill>
                  <a:schemeClr val="tx1"/>
                </a:solidFill>
              </a:rPr>
              <a:t>Indonesia committed to adopted the global mandates such as Aichi Target 11, CBD, and SDG 14.5 to preserve 10% of country Marine Area as Marine Protected Area (MPA).</a:t>
            </a:r>
          </a:p>
          <a:p>
            <a:pPr marL="228600" indent="-228600">
              <a:buFont typeface="+mj-lt"/>
              <a:buAutoNum type="arabicPeriod"/>
            </a:pPr>
            <a:r>
              <a:rPr lang="en-US" dirty="0">
                <a:solidFill>
                  <a:schemeClr val="tx1"/>
                </a:solidFill>
              </a:rPr>
              <a:t>The total of marine territorial area in Indonesia is 325 Million Hectare. Thus, if following to Global mandates Indonesia must to conserve 10 % of marine territorial areas as MPA which equal to 32.5 Million Hectare.</a:t>
            </a:r>
          </a:p>
          <a:p>
            <a:pPr marL="228600" indent="-228600">
              <a:buFont typeface="+mj-lt"/>
              <a:buAutoNum type="arabicPeriod"/>
            </a:pPr>
            <a:r>
              <a:rPr lang="en-US" dirty="0">
                <a:solidFill>
                  <a:schemeClr val="tx1"/>
                </a:solidFill>
              </a:rPr>
              <a:t>Until 2019, Indonesia was establish 195 MPAs with the total area 22,68 Million Hectare or equal to preserve 6,98 % of Marine Area. </a:t>
            </a:r>
          </a:p>
          <a:p>
            <a:pPr marL="228600" indent="-228600">
              <a:buFont typeface="+mj-lt"/>
              <a:buAutoNum type="arabicPeriod"/>
            </a:pPr>
            <a:r>
              <a:rPr lang="en-US" dirty="0">
                <a:solidFill>
                  <a:schemeClr val="tx1"/>
                </a:solidFill>
              </a:rPr>
              <a:t>Indonesia committed to achieve 32.5 Million Hectare of MPA in 2030. Thus, in the next decades, Indonesia must develop 9,9 million hectare marine area to develop as MPA.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solidFill>
              </a:rPr>
              <a:t>To overcome this challenge, Indonesia has develop the analysis of the potential marine location that appropriate for new MPAs.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solidFill>
              </a:rPr>
              <a:t>Currently, the result of analysis was adopted by National Roadmap Development Plan on MPA in achieving 32.5 Million Hectare of MPA in 2030 and SDG 1.54 target.</a:t>
            </a:r>
            <a:endParaRPr lang="en-GB" dirty="0">
              <a:solidFill>
                <a:schemeClr val="tx1"/>
              </a:solidFill>
            </a:endParaRPr>
          </a:p>
          <a:p>
            <a:pPr marL="228600" indent="-228600">
              <a:buFont typeface="+mj-lt"/>
              <a:buAutoNum type="arabicPeriod"/>
            </a:pPr>
            <a:r>
              <a:rPr lang="en-US" dirty="0">
                <a:solidFill>
                  <a:schemeClr val="tx1"/>
                </a:solidFill>
              </a:rPr>
              <a:t>Meanwhile, in term of MPA in CTI region, Indonesia already contributed 117 MPAs with total area 16.28 million hectare, and it consist protect 49% of coral reef. (more than half of MPAs in Indonesia located in CTI boundary)</a:t>
            </a:r>
          </a:p>
          <a:p>
            <a:pPr marL="228600" indent="-228600">
              <a:buFont typeface="+mj-lt"/>
              <a:buAutoNum type="arabicPeriod"/>
            </a:pPr>
            <a:r>
              <a:rPr lang="en-US" dirty="0">
                <a:solidFill>
                  <a:schemeClr val="tx1"/>
                </a:solidFill>
              </a:rPr>
              <a:t>Beyond to protect marine coastal ecosystem, MPAs that existed also have functions for protection of </a:t>
            </a:r>
            <a:r>
              <a:rPr lang="en-GB" dirty="0">
                <a:solidFill>
                  <a:schemeClr val="tx1"/>
                </a:solidFill>
              </a:rPr>
              <a:t>various marine endangered and threatened species, that are: Sea Turtle, Cetaceans, Dugong, Manta Ray, Dugong,  Sharks, </a:t>
            </a:r>
            <a:r>
              <a:rPr lang="en-GB" dirty="0" err="1">
                <a:solidFill>
                  <a:schemeClr val="tx1"/>
                </a:solidFill>
              </a:rPr>
              <a:t>Mola-mola</a:t>
            </a:r>
            <a:r>
              <a:rPr lang="en-GB" dirty="0">
                <a:solidFill>
                  <a:schemeClr val="tx1"/>
                </a:solidFill>
              </a:rPr>
              <a:t>, and </a:t>
            </a:r>
            <a:r>
              <a:rPr lang="en-GB" dirty="0" err="1">
                <a:solidFill>
                  <a:schemeClr val="tx1"/>
                </a:solidFill>
              </a:rPr>
              <a:t>Banggai</a:t>
            </a:r>
            <a:r>
              <a:rPr lang="en-GB" dirty="0">
                <a:solidFill>
                  <a:schemeClr val="tx1"/>
                </a:solidFill>
              </a:rPr>
              <a:t> cardinal fish.</a:t>
            </a:r>
          </a:p>
          <a:p>
            <a:pPr marL="228600" indent="-228600">
              <a:buFont typeface="+mj-lt"/>
              <a:buAutoNum type="arabicPeriod"/>
            </a:pPr>
            <a:r>
              <a:rPr lang="en-GB" dirty="0">
                <a:solidFill>
                  <a:schemeClr val="tx1"/>
                </a:solidFill>
              </a:rPr>
              <a:t>Therefore, with regard the MPA commitment,  Indonesia commit to achieve global mandates and also CTI CFF goals in order to support sustainable marine environment and sustainable fisheries.</a:t>
            </a:r>
            <a:endParaRPr lang="en-ID" dirty="0">
              <a:solidFill>
                <a:schemeClr val="tx1"/>
              </a:solidFill>
            </a:endParaRPr>
          </a:p>
          <a:p>
            <a:endParaRPr lang="en-ID" dirty="0"/>
          </a:p>
        </p:txBody>
      </p:sp>
      <p:sp>
        <p:nvSpPr>
          <p:cNvPr id="4" name="Slide Number Placeholder 3"/>
          <p:cNvSpPr>
            <a:spLocks noGrp="1"/>
          </p:cNvSpPr>
          <p:nvPr>
            <p:ph type="sldNum" sz="quarter" idx="5"/>
          </p:nvPr>
        </p:nvSpPr>
        <p:spPr/>
        <p:txBody>
          <a:bodyPr/>
          <a:lstStyle/>
          <a:p>
            <a:fld id="{6641C523-0B95-4AB2-BE32-5E6A0B56A869}" type="slidenum">
              <a:rPr lang="en-ID" smtClean="0">
                <a:solidFill>
                  <a:prstClr val="black"/>
                </a:solidFill>
              </a:rPr>
              <a:pPr/>
              <a:t>6</a:t>
            </a:fld>
            <a:endParaRPr lang="en-ID">
              <a:solidFill>
                <a:prstClr val="black"/>
              </a:solidFill>
            </a:endParaRPr>
          </a:p>
        </p:txBody>
      </p:sp>
    </p:spTree>
    <p:extLst>
      <p:ext uri="{BB962C8B-B14F-4D97-AF65-F5344CB8AC3E}">
        <p14:creationId xmlns:p14="http://schemas.microsoft.com/office/powerpoint/2010/main" val="1694212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solidFill>
                  <a:schemeClr val="tx1"/>
                </a:solidFill>
              </a:rPr>
              <a:t>PROKLIM since 2012 (CCA Program  that encompasses all type ecosystems and communities). Coastal</a:t>
            </a:r>
            <a:r>
              <a:rPr lang="en-US" baseline="0" dirty="0">
                <a:solidFill>
                  <a:schemeClr val="tx1"/>
                </a:solidFill>
              </a:rPr>
              <a:t> </a:t>
            </a:r>
            <a:r>
              <a:rPr lang="en-US" baseline="0" dirty="0" err="1">
                <a:solidFill>
                  <a:schemeClr val="tx1"/>
                </a:solidFill>
              </a:rPr>
              <a:t>Proklim</a:t>
            </a:r>
            <a:r>
              <a:rPr lang="en-US" baseline="0" dirty="0">
                <a:solidFill>
                  <a:schemeClr val="tx1"/>
                </a:solidFill>
              </a:rPr>
              <a:t> is located in  the coastal villages and the number tends to increase each year.</a:t>
            </a:r>
          </a:p>
          <a:p>
            <a:pPr marL="228600" indent="-228600">
              <a:buAutoNum type="arabicPeriod"/>
            </a:pPr>
            <a:r>
              <a:rPr lang="en-US" baseline="0" dirty="0">
                <a:solidFill>
                  <a:schemeClr val="tx1"/>
                </a:solidFill>
              </a:rPr>
              <a:t>Indonesian Coastal Education: since 2012; awareness movement the communities towards coastal and marine environment</a:t>
            </a:r>
          </a:p>
          <a:p>
            <a:pPr marL="228600" indent="-228600">
              <a:buAutoNum type="arabicPeriod"/>
            </a:pPr>
            <a:r>
              <a:rPr lang="en-US" baseline="0" dirty="0">
                <a:solidFill>
                  <a:schemeClr val="tx1"/>
                </a:solidFill>
              </a:rPr>
              <a:t>Mangrove Adaptation to Climate Change: Info Brief and Policy recommendation that supports ecosystem based adaptation (</a:t>
            </a:r>
            <a:r>
              <a:rPr lang="en-US" baseline="0" dirty="0" err="1">
                <a:solidFill>
                  <a:schemeClr val="tx1"/>
                </a:solidFill>
              </a:rPr>
              <a:t>EbA</a:t>
            </a:r>
            <a:r>
              <a:rPr lang="en-US" baseline="0" dirty="0">
                <a:solidFill>
                  <a:schemeClr val="tx1"/>
                </a:solidFill>
              </a:rPr>
              <a:t>) and climate action on national level (RAN-API)</a:t>
            </a:r>
          </a:p>
          <a:p>
            <a:pPr marL="228600" indent="-228600">
              <a:buAutoNum type="arabicPeriod"/>
            </a:pPr>
            <a:r>
              <a:rPr lang="en-US" dirty="0">
                <a:solidFill>
                  <a:schemeClr val="tx1"/>
                </a:solidFill>
              </a:rPr>
              <a:t>Initiation of Roadmap about Mitigation and Adaptation of Land Subsidence in Coastal Lowland : Reducing disaster risk of land subsidence in coastal lowlands area</a:t>
            </a:r>
          </a:p>
          <a:p>
            <a:pPr marL="228600" indent="-228600">
              <a:buAutoNum type="arabicPeriod"/>
            </a:pPr>
            <a:r>
              <a:rPr lang="en-US" dirty="0">
                <a:solidFill>
                  <a:schemeClr val="tx1"/>
                </a:solidFill>
              </a:rPr>
              <a:t>Ocean Health Index: Increasing health of ocean in order to solve climate change problem</a:t>
            </a:r>
          </a:p>
          <a:p>
            <a:pPr marL="228600" indent="-228600">
              <a:buAutoNum type="arabicPeriod"/>
            </a:pPr>
            <a:r>
              <a:rPr lang="en-US" dirty="0">
                <a:solidFill>
                  <a:schemeClr val="tx1"/>
                </a:solidFill>
              </a:rPr>
              <a:t>Indonesia Mangrove Society: Accelerating of mangrove rehabilitation activity and Increasing economic income for coastal communities</a:t>
            </a:r>
          </a:p>
          <a:p>
            <a:pPr marL="228600" indent="-228600">
              <a:buAutoNum type="arabicPeriod"/>
            </a:pPr>
            <a:endParaRPr lang="en-US" dirty="0">
              <a:solidFill>
                <a:schemeClr val="tx1"/>
              </a:solidFill>
            </a:endParaRP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C9A3CE6-B883-4C5F-A751-3407BF766D69}" type="slidenum">
              <a:rPr lang="en-US" smtClean="0"/>
              <a:t>7</a:t>
            </a:fld>
            <a:endParaRPr lang="en-US"/>
          </a:p>
        </p:txBody>
      </p:sp>
    </p:spTree>
    <p:extLst>
      <p:ext uri="{BB962C8B-B14F-4D97-AF65-F5344CB8AC3E}">
        <p14:creationId xmlns:p14="http://schemas.microsoft.com/office/powerpoint/2010/main" val="553054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solidFill>
                  <a:schemeClr val="tx1"/>
                </a:solidFill>
              </a:rPr>
              <a:t>Indonesia is home to 35 species of marine mammals that are entirely protected under the government law.</a:t>
            </a:r>
            <a:r>
              <a:rPr lang="en-US" baseline="0" dirty="0">
                <a:solidFill>
                  <a:schemeClr val="tx1"/>
                </a:solidFill>
              </a:rPr>
              <a:t> That means any kind of direct use of the species is prohibited. Likewise, of 5 species of sea turtles reported land in the country, all of which are entirely protected. </a:t>
            </a:r>
            <a:endParaRPr lang="en-US"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solidFill>
                  <a:schemeClr val="tx1"/>
                </a:solidFill>
              </a:rPr>
              <a:t>However, with regard to sharks and rays. Of 117 species identified sharks and more than 200 known rays inhabiting Indonesian waters, it is only the whale sharks and manta rays that to date are entirely protected under national law. Yes, that </a:t>
            </a:r>
            <a:r>
              <a:rPr lang="en-US" dirty="0">
                <a:solidFill>
                  <a:schemeClr val="tx1"/>
                </a:solidFill>
              </a:rPr>
              <a:t>our national legislation have allowed us to even harder implement the international concern toward threatened species though manta rays and whale sharks is actually listed under appendix 2 of CITES. </a:t>
            </a:r>
          </a:p>
          <a:p>
            <a:pPr marL="228600" indent="-228600">
              <a:buAutoNum type="arabicPeriod"/>
            </a:pPr>
            <a:r>
              <a:rPr lang="en-US" dirty="0">
                <a:solidFill>
                  <a:schemeClr val="tx1"/>
                </a:solidFill>
              </a:rPr>
              <a:t>Most of strategy/programs listed in the NPOA have been accomplished, except for Dugong NPOA that</a:t>
            </a:r>
            <a:r>
              <a:rPr lang="en-US" baseline="0" dirty="0">
                <a:solidFill>
                  <a:schemeClr val="tx1"/>
                </a:solidFill>
              </a:rPr>
              <a:t> started in 2018 through a UNEP-assisted program called the dugong and </a:t>
            </a:r>
            <a:r>
              <a:rPr lang="en-US" baseline="0" dirty="0" err="1">
                <a:solidFill>
                  <a:schemeClr val="tx1"/>
                </a:solidFill>
              </a:rPr>
              <a:t>seagrass</a:t>
            </a:r>
            <a:r>
              <a:rPr lang="en-US" baseline="0" dirty="0">
                <a:solidFill>
                  <a:schemeClr val="tx1"/>
                </a:solidFill>
              </a:rPr>
              <a:t> conservation project. In addition, </a:t>
            </a:r>
            <a:r>
              <a:rPr lang="en-US" dirty="0">
                <a:solidFill>
                  <a:schemeClr val="tx1"/>
                </a:solidFill>
              </a:rPr>
              <a:t>we are now on our way to complete the development of Whale sharks national plan of action.</a:t>
            </a:r>
          </a:p>
          <a:p>
            <a:pPr marL="228600" indent="-228600">
              <a:buAutoNum type="arabicPeriod"/>
            </a:pPr>
            <a:r>
              <a:rPr lang="en-US" dirty="0">
                <a:solidFill>
                  <a:schemeClr val="tx1"/>
                </a:solidFill>
              </a:rPr>
              <a:t>The implementation of the national action</a:t>
            </a:r>
            <a:r>
              <a:rPr lang="en-US" baseline="0" dirty="0">
                <a:solidFill>
                  <a:schemeClr val="tx1"/>
                </a:solidFill>
              </a:rPr>
              <a:t> plans </a:t>
            </a:r>
            <a:r>
              <a:rPr lang="en-US" dirty="0">
                <a:solidFill>
                  <a:schemeClr val="tx1"/>
                </a:solidFill>
              </a:rPr>
              <a:t> have certainly contributed to the sustainability of the threatened</a:t>
            </a:r>
            <a:r>
              <a:rPr lang="en-US" baseline="0" dirty="0">
                <a:solidFill>
                  <a:schemeClr val="tx1"/>
                </a:solidFill>
              </a:rPr>
              <a:t> species. For instance, it is reported that thousands of sea turtles individuals have been released to the oceans in Sulawesi, on of CTI Hotspot for sea turtles. Of these numbers, 95% are baby turtles that will ensure the sustainability of this wild animals.  </a:t>
            </a:r>
            <a:endParaRPr lang="en-US" dirty="0">
              <a:solidFill>
                <a:schemeClr val="tx1"/>
              </a:solidFill>
            </a:endParaRPr>
          </a:p>
          <a:p>
            <a:pPr marL="228600" indent="-228600">
              <a:buAutoNum type="arabicPeriod"/>
            </a:pPr>
            <a:r>
              <a:rPr lang="en-US" dirty="0">
                <a:solidFill>
                  <a:schemeClr val="tx1"/>
                </a:solidFill>
              </a:rPr>
              <a:t>Our</a:t>
            </a:r>
            <a:r>
              <a:rPr lang="en-US" baseline="0" dirty="0">
                <a:solidFill>
                  <a:schemeClr val="tx1"/>
                </a:solidFill>
              </a:rPr>
              <a:t> national first response actions to handle the stranded marine biota have also helped marine mammals to sustain their lives. In cooperation with veterinarians community (the flying vet) we found fact that across 2018-2019, 96% of stranded biota which found alive in coastal area have been successfully released back to the oceans. </a:t>
            </a:r>
            <a:endParaRPr lang="en-US" dirty="0">
              <a:solidFill>
                <a:schemeClr val="tx1"/>
              </a:solidFill>
            </a:endParaRPr>
          </a:p>
          <a:p>
            <a:pPr marL="228600" indent="-228600">
              <a:buAutoNum type="arabicPeriod"/>
            </a:pPr>
            <a:r>
              <a:rPr lang="en-US" dirty="0">
                <a:solidFill>
                  <a:schemeClr val="tx1"/>
                </a:solidFill>
              </a:rPr>
              <a:t>Despite the full protection status, it is important to note that community based ecotourism maybe developed in order to improve coastal community income.</a:t>
            </a:r>
            <a:r>
              <a:rPr lang="en-US" baseline="0" dirty="0">
                <a:solidFill>
                  <a:schemeClr val="tx1"/>
                </a:solidFill>
              </a:rPr>
              <a:t> A good example of whale sharks ecotourism is shown in Saleh Bay, west </a:t>
            </a:r>
            <a:r>
              <a:rPr lang="en-US" baseline="0" dirty="0" err="1">
                <a:solidFill>
                  <a:schemeClr val="tx1"/>
                </a:solidFill>
              </a:rPr>
              <a:t>nusa</a:t>
            </a:r>
            <a:r>
              <a:rPr lang="en-US" baseline="0" dirty="0">
                <a:solidFill>
                  <a:schemeClr val="tx1"/>
                </a:solidFill>
              </a:rPr>
              <a:t> </a:t>
            </a:r>
            <a:r>
              <a:rPr lang="en-US" baseline="0" dirty="0" err="1">
                <a:solidFill>
                  <a:schemeClr val="tx1"/>
                </a:solidFill>
              </a:rPr>
              <a:t>tenggara</a:t>
            </a:r>
            <a:r>
              <a:rPr lang="en-US" baseline="0" dirty="0">
                <a:solidFill>
                  <a:schemeClr val="tx1"/>
                </a:solidFill>
              </a:rPr>
              <a:t> where the village can derived additional income as much as US$14.500 last year. A quite number of income for the local community!</a:t>
            </a:r>
            <a:endParaRPr lang="en-US" dirty="0">
              <a:solidFill>
                <a:schemeClr val="tx1"/>
              </a:solidFill>
            </a:endParaRPr>
          </a:p>
          <a:p>
            <a:pPr marL="228600" indent="-228600">
              <a:buAutoNum type="arabicPeriod"/>
            </a:pPr>
            <a:r>
              <a:rPr lang="en-US" dirty="0">
                <a:solidFill>
                  <a:schemeClr val="tx1"/>
                </a:solidFill>
              </a:rPr>
              <a:t>A number of guideline for the 3 groups of threatened species (sharks</a:t>
            </a:r>
            <a:r>
              <a:rPr lang="en-US" baseline="0" dirty="0">
                <a:solidFill>
                  <a:schemeClr val="tx1"/>
                </a:solidFill>
              </a:rPr>
              <a:t> n rays, marine mammals and sea turtles) have also been developed. Including </a:t>
            </a:r>
            <a:r>
              <a:rPr lang="en-US" baseline="0" dirty="0" err="1">
                <a:solidFill>
                  <a:schemeClr val="tx1"/>
                </a:solidFill>
              </a:rPr>
              <a:t>bycatch</a:t>
            </a:r>
            <a:r>
              <a:rPr lang="en-US" baseline="0" dirty="0">
                <a:solidFill>
                  <a:schemeClr val="tx1"/>
                </a:solidFill>
              </a:rPr>
              <a:t> mitigation guideline for sea turtles and </a:t>
            </a:r>
            <a:r>
              <a:rPr lang="en-US" baseline="0" dirty="0" err="1">
                <a:solidFill>
                  <a:schemeClr val="tx1"/>
                </a:solidFill>
              </a:rPr>
              <a:t>etc</a:t>
            </a:r>
            <a:endParaRPr lang="en-US" baseline="0" dirty="0">
              <a:solidFill>
                <a:schemeClr val="tx1"/>
              </a:solidFill>
            </a:endParaRPr>
          </a:p>
        </p:txBody>
      </p:sp>
    </p:spTree>
    <p:extLst>
      <p:ext uri="{BB962C8B-B14F-4D97-AF65-F5344CB8AC3E}">
        <p14:creationId xmlns:p14="http://schemas.microsoft.com/office/powerpoint/2010/main" val="515972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BE5F89-2623-4FBC-ADCA-A87797D0E98B}" type="slidenum">
              <a:rPr lang="en-US" smtClean="0"/>
              <a:t>9</a:t>
            </a:fld>
            <a:endParaRPr lang="en-US"/>
          </a:p>
        </p:txBody>
      </p:sp>
    </p:spTree>
    <p:extLst>
      <p:ext uri="{BB962C8B-B14F-4D97-AF65-F5344CB8AC3E}">
        <p14:creationId xmlns:p14="http://schemas.microsoft.com/office/powerpoint/2010/main" val="223196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6269F3-9B99-7849-947A-9C397A59C57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42999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6269F3-9B99-7849-947A-9C397A59C57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2007905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6269F3-9B99-7849-947A-9C397A59C57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146983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6269F3-9B99-7849-947A-9C397A59C57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2084420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6269F3-9B99-7849-947A-9C397A59C57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364228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6269F3-9B99-7849-947A-9C397A59C576}"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1947346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6269F3-9B99-7849-947A-9C397A59C576}" type="datetimeFigureOut">
              <a:rPr lang="en-US" smtClean="0"/>
              <a:t>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221558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6269F3-9B99-7849-947A-9C397A59C576}" type="datetimeFigureOut">
              <a:rPr lang="en-US" smtClean="0"/>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27074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269F3-9B99-7849-947A-9C397A59C576}" type="datetimeFigureOut">
              <a:rPr lang="en-US" smtClean="0"/>
              <a:t>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1063958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6269F3-9B99-7849-947A-9C397A59C576}"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163310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6269F3-9B99-7849-947A-9C397A59C576}"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2114738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269F3-9B99-7849-947A-9C397A59C576}" type="datetimeFigureOut">
              <a:rPr lang="en-US" smtClean="0"/>
              <a:t>11/4/2019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06447-03BD-F542-A7DA-8EA16064ABD3}" type="slidenum">
              <a:rPr lang="en-US" smtClean="0"/>
              <a:t>‹#›</a:t>
            </a:fld>
            <a:endParaRPr lang="en-US"/>
          </a:p>
        </p:txBody>
      </p:sp>
    </p:spTree>
    <p:extLst>
      <p:ext uri="{BB962C8B-B14F-4D97-AF65-F5344CB8AC3E}">
        <p14:creationId xmlns:p14="http://schemas.microsoft.com/office/powerpoint/2010/main" val="137806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icriforum.org/ITMEMS6" TargetMode="Externa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13.svg"/><Relationship Id="rId12"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chart" Target="../charts/chart3.xml"/><Relationship Id="rId3" Type="http://schemas.openxmlformats.org/officeDocument/2006/relationships/image" Target="../media/image4.jpg"/><Relationship Id="rId7" Type="http://schemas.openxmlformats.org/officeDocument/2006/relationships/image" Target="../media/image26.jpeg"/><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8.JPG"/><Relationship Id="rId5" Type="http://schemas.openxmlformats.org/officeDocument/2006/relationships/image" Target="../media/image24.png"/><Relationship Id="rId10" Type="http://schemas.openxmlformats.org/officeDocument/2006/relationships/chart" Target="../charts/chart2.xml"/><Relationship Id="rId4" Type="http://schemas.openxmlformats.org/officeDocument/2006/relationships/image" Target="../media/image23.png"/><Relationship Id="rId9"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090556" y="1223156"/>
            <a:ext cx="5700156" cy="692497"/>
          </a:xfrm>
          <a:prstGeom prst="rect">
            <a:avLst/>
          </a:prstGeom>
          <a:noFill/>
        </p:spPr>
        <p:txBody>
          <a:bodyPr wrap="square" rtlCol="0">
            <a:spAutoFit/>
          </a:bodyPr>
          <a:lstStyle/>
          <a:p>
            <a:r>
              <a:rPr lang="en-US" sz="3900" b="1" dirty="0">
                <a:solidFill>
                  <a:srgbClr val="176186"/>
                </a:solidFill>
                <a:latin typeface="Optima" charset="0"/>
                <a:ea typeface="Optima" charset="0"/>
                <a:cs typeface="Optima" charset="0"/>
              </a:rPr>
              <a:t>INDONESIA</a:t>
            </a:r>
          </a:p>
        </p:txBody>
      </p:sp>
      <p:sp>
        <p:nvSpPr>
          <p:cNvPr id="5" name="TextBox 4"/>
          <p:cNvSpPr txBox="1"/>
          <p:nvPr/>
        </p:nvSpPr>
        <p:spPr>
          <a:xfrm>
            <a:off x="5078681" y="1785302"/>
            <a:ext cx="5700156" cy="600164"/>
          </a:xfrm>
          <a:prstGeom prst="rect">
            <a:avLst/>
          </a:prstGeom>
          <a:noFill/>
        </p:spPr>
        <p:txBody>
          <a:bodyPr wrap="square" rtlCol="0">
            <a:spAutoFit/>
          </a:bodyPr>
          <a:lstStyle/>
          <a:p>
            <a:r>
              <a:rPr lang="en-US" sz="3300" dirty="0">
                <a:solidFill>
                  <a:srgbClr val="176186"/>
                </a:solidFill>
                <a:latin typeface="Optima" charset="0"/>
                <a:ea typeface="Optima" charset="0"/>
                <a:cs typeface="Optima" charset="0"/>
              </a:rPr>
              <a:t>Andi </a:t>
            </a:r>
            <a:r>
              <a:rPr lang="en-US" sz="3300" dirty="0" err="1">
                <a:solidFill>
                  <a:srgbClr val="176186"/>
                </a:solidFill>
                <a:latin typeface="Optima" charset="0"/>
                <a:ea typeface="Optima" charset="0"/>
                <a:cs typeface="Optima" charset="0"/>
              </a:rPr>
              <a:t>Rusandi</a:t>
            </a:r>
            <a:endParaRPr lang="en-US" sz="3300" dirty="0">
              <a:solidFill>
                <a:srgbClr val="176186"/>
              </a:solidFill>
              <a:latin typeface="Optima" charset="0"/>
              <a:ea typeface="Optima" charset="0"/>
              <a:cs typeface="Optima" charset="0"/>
            </a:endParaRPr>
          </a:p>
        </p:txBody>
      </p:sp>
      <p:sp>
        <p:nvSpPr>
          <p:cNvPr id="6" name="TextBox 5"/>
          <p:cNvSpPr txBox="1"/>
          <p:nvPr/>
        </p:nvSpPr>
        <p:spPr>
          <a:xfrm>
            <a:off x="5090556" y="2302341"/>
            <a:ext cx="5700156" cy="830997"/>
          </a:xfrm>
          <a:prstGeom prst="rect">
            <a:avLst/>
          </a:prstGeom>
          <a:noFill/>
        </p:spPr>
        <p:txBody>
          <a:bodyPr wrap="square" rtlCol="0">
            <a:spAutoFit/>
          </a:bodyPr>
          <a:lstStyle/>
          <a:p>
            <a:r>
              <a:rPr lang="en-US" sz="2400" dirty="0">
                <a:solidFill>
                  <a:srgbClr val="176186"/>
                </a:solidFill>
                <a:latin typeface="Optima" charset="0"/>
                <a:ea typeface="Optima" charset="0"/>
                <a:cs typeface="Optima" charset="0"/>
              </a:rPr>
              <a:t>Director of Marine Conservation and Biodiversity, MMAF</a:t>
            </a:r>
          </a:p>
        </p:txBody>
      </p:sp>
      <p:pic>
        <p:nvPicPr>
          <p:cNvPr id="7" name="Picture 2" desc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2813" y="251720"/>
            <a:ext cx="959620" cy="71971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Shape 61">
            <a:extLst>
              <a:ext uri="{FF2B5EF4-FFF2-40B4-BE49-F238E27FC236}">
                <a16:creationId xmlns:a16="http://schemas.microsoft.com/office/drawing/2014/main" id="{42598885-6DC6-482D-8FCB-15BFC0FCD86C}"/>
              </a:ext>
            </a:extLst>
          </p:cNvPr>
          <p:cNvPicPr preferRelativeResize="0"/>
          <p:nvPr/>
        </p:nvPicPr>
        <p:blipFill rotWithShape="1">
          <a:blip r:embed="rId5">
            <a:alphaModFix/>
          </a:blip>
          <a:srcRect/>
          <a:stretch/>
        </p:blipFill>
        <p:spPr>
          <a:xfrm>
            <a:off x="10025616" y="169732"/>
            <a:ext cx="796572" cy="883693"/>
          </a:xfrm>
          <a:prstGeom prst="rect">
            <a:avLst/>
          </a:prstGeom>
          <a:noFill/>
          <a:ln>
            <a:noFill/>
          </a:ln>
        </p:spPr>
      </p:pic>
    </p:spTree>
    <p:extLst>
      <p:ext uri="{BB962C8B-B14F-4D97-AF65-F5344CB8AC3E}">
        <p14:creationId xmlns:p14="http://schemas.microsoft.com/office/powerpoint/2010/main" val="982906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id-ID"/>
          </a:p>
        </p:txBody>
      </p:sp>
      <p:sp>
        <p:nvSpPr>
          <p:cNvPr id="9" name="Content Placeholder 8"/>
          <p:cNvSpPr>
            <a:spLocks noGrp="1"/>
          </p:cNvSpPr>
          <p:nvPr>
            <p:ph idx="1"/>
          </p:nvPr>
        </p:nvSpPr>
        <p:spPr/>
        <p:txBody>
          <a:bodyPr/>
          <a:lstStyle/>
          <a:p>
            <a:endParaRPr lang="id-ID"/>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12192000" cy="7086600"/>
          </a:xfrm>
          <a:prstGeom prst="rect">
            <a:avLst/>
          </a:prstGeom>
        </p:spPr>
      </p:pic>
      <p:sp>
        <p:nvSpPr>
          <p:cNvPr id="5" name="TextBox 4"/>
          <p:cNvSpPr txBox="1"/>
          <p:nvPr/>
        </p:nvSpPr>
        <p:spPr>
          <a:xfrm>
            <a:off x="662712" y="27165"/>
            <a:ext cx="11038508" cy="523220"/>
          </a:xfrm>
          <a:prstGeom prst="rect">
            <a:avLst/>
          </a:prstGeom>
          <a:solidFill>
            <a:schemeClr val="accent6">
              <a:lumMod val="20000"/>
              <a:lumOff val="80000"/>
            </a:schemeClr>
          </a:solidFill>
        </p:spPr>
        <p:txBody>
          <a:bodyPr wrap="square" rtlCol="0">
            <a:spAutoFit/>
          </a:bodyPr>
          <a:lstStyle/>
          <a:p>
            <a:r>
              <a:rPr lang="en-US" sz="2800" b="1" dirty="0">
                <a:solidFill>
                  <a:srgbClr val="176186"/>
                </a:solidFill>
                <a:latin typeface="Optima" charset="0"/>
                <a:ea typeface="Optima" charset="0"/>
                <a:cs typeface="Optima" charset="0"/>
              </a:rPr>
              <a:t>II. Challenges/Constraints Affecting Implementation of Activities</a:t>
            </a:r>
          </a:p>
        </p:txBody>
      </p:sp>
      <p:sp>
        <p:nvSpPr>
          <p:cNvPr id="10" name="TextBox 9"/>
          <p:cNvSpPr txBox="1"/>
          <p:nvPr/>
        </p:nvSpPr>
        <p:spPr>
          <a:xfrm>
            <a:off x="660024" y="822088"/>
            <a:ext cx="10392987" cy="6186309"/>
          </a:xfrm>
          <a:prstGeom prst="rect">
            <a:avLst/>
          </a:prstGeom>
          <a:noFill/>
        </p:spPr>
        <p:txBody>
          <a:bodyPr wrap="square" rtlCol="0">
            <a:spAutoFit/>
          </a:bodyPr>
          <a:lstStyle/>
          <a:p>
            <a:pPr algn="just"/>
            <a:r>
              <a:rPr lang="en-US" sz="2200" b="1" dirty="0">
                <a:solidFill>
                  <a:srgbClr val="176186"/>
                </a:solidFill>
                <a:latin typeface="Arial" panose="020B0604020202020204" pitchFamily="34" charset="0"/>
                <a:cs typeface="Arial" panose="020B0604020202020204" pitchFamily="34" charset="0"/>
              </a:rPr>
              <a:t>Local Issues</a:t>
            </a:r>
          </a:p>
          <a:p>
            <a:pPr marL="457200" indent="-457200" algn="just">
              <a:buFont typeface="+mj-lt"/>
              <a:buAutoNum type="arabicPeriod"/>
            </a:pPr>
            <a:r>
              <a:rPr lang="en-US" sz="2200" dirty="0">
                <a:solidFill>
                  <a:srgbClr val="176186"/>
                </a:solidFill>
                <a:latin typeface="Arial" panose="020B0604020202020204" pitchFamily="34" charset="0"/>
                <a:cs typeface="Arial" panose="020B0604020202020204" pitchFamily="34" charset="0"/>
              </a:rPr>
              <a:t>Local community support, participation and compliance, and co-management</a:t>
            </a:r>
          </a:p>
          <a:p>
            <a:pPr marL="457200" indent="-457200" algn="just">
              <a:buFont typeface="+mj-lt"/>
              <a:buAutoNum type="arabicPeriod"/>
            </a:pPr>
            <a:r>
              <a:rPr lang="en-US" sz="2200" dirty="0">
                <a:solidFill>
                  <a:srgbClr val="176186"/>
                </a:solidFill>
                <a:latin typeface="Arial" panose="020B0604020202020204" pitchFamily="34" charset="0"/>
                <a:cs typeface="Arial" panose="020B0604020202020204" pitchFamily="34" charset="0"/>
              </a:rPr>
              <a:t>Public awareness towards threatened species remains low, particularly in (some) remote area</a:t>
            </a:r>
          </a:p>
          <a:p>
            <a:pPr algn="just"/>
            <a:endParaRPr lang="en-US" sz="2200" b="1" dirty="0">
              <a:solidFill>
                <a:srgbClr val="176186"/>
              </a:solidFill>
              <a:latin typeface="Arial" panose="020B0604020202020204" pitchFamily="34" charset="0"/>
              <a:cs typeface="Arial" panose="020B0604020202020204" pitchFamily="34" charset="0"/>
            </a:endParaRPr>
          </a:p>
          <a:p>
            <a:pPr algn="just"/>
            <a:r>
              <a:rPr lang="en-US" sz="2200" b="1" dirty="0">
                <a:solidFill>
                  <a:srgbClr val="176186"/>
                </a:solidFill>
                <a:latin typeface="Arial" panose="020B0604020202020204" pitchFamily="34" charset="0"/>
                <a:cs typeface="Arial" panose="020B0604020202020204" pitchFamily="34" charset="0"/>
              </a:rPr>
              <a:t>National Issues</a:t>
            </a:r>
          </a:p>
          <a:p>
            <a:pPr marL="457200" indent="-457200" algn="just">
              <a:buFont typeface="+mj-lt"/>
              <a:buAutoNum type="arabicPeriod"/>
            </a:pPr>
            <a:r>
              <a:rPr lang="en-US" sz="2200" dirty="0">
                <a:solidFill>
                  <a:srgbClr val="176186"/>
                </a:solidFill>
                <a:latin typeface="Arial" panose="020B0604020202020204" pitchFamily="34" charset="0"/>
                <a:cs typeface="Arial" panose="020B0604020202020204" pitchFamily="34" charset="0"/>
              </a:rPr>
              <a:t>C</a:t>
            </a:r>
            <a:r>
              <a:rPr lang="id-ID" sz="2200" dirty="0">
                <a:solidFill>
                  <a:srgbClr val="176186"/>
                </a:solidFill>
                <a:latin typeface="Arial" panose="020B0604020202020204" pitchFamily="34" charset="0"/>
                <a:cs typeface="Arial" panose="020B0604020202020204" pitchFamily="34" charset="0"/>
              </a:rPr>
              <a:t>ommunication and coordination among </a:t>
            </a:r>
            <a:r>
              <a:rPr lang="en-US" sz="2200" dirty="0">
                <a:solidFill>
                  <a:srgbClr val="176186"/>
                </a:solidFill>
                <a:latin typeface="Arial" panose="020B0604020202020204" pitchFamily="34" charset="0"/>
                <a:cs typeface="Arial" panose="020B0604020202020204" pitchFamily="34" charset="0"/>
              </a:rPr>
              <a:t>stakeholders</a:t>
            </a:r>
            <a:endParaRPr lang="id-ID" sz="2200" dirty="0">
              <a:solidFill>
                <a:srgbClr val="176186"/>
              </a:solidFill>
              <a:latin typeface="Arial" panose="020B0604020202020204" pitchFamily="34" charset="0"/>
              <a:cs typeface="Arial" panose="020B0604020202020204" pitchFamily="34" charset="0"/>
            </a:endParaRPr>
          </a:p>
          <a:p>
            <a:pPr marL="457200" indent="-457200" algn="just">
              <a:buFont typeface="+mj-lt"/>
              <a:buAutoNum type="arabicPeriod"/>
            </a:pPr>
            <a:r>
              <a:rPr lang="id-ID" sz="2200" dirty="0">
                <a:solidFill>
                  <a:srgbClr val="176186"/>
                </a:solidFill>
                <a:latin typeface="Arial" panose="020B0604020202020204" pitchFamily="34" charset="0"/>
                <a:cs typeface="Arial" panose="020B0604020202020204" pitchFamily="34" charset="0"/>
              </a:rPr>
              <a:t>Synergize program/activities between tematic WG</a:t>
            </a:r>
            <a:endParaRPr lang="en-US" sz="2200" dirty="0">
              <a:solidFill>
                <a:srgbClr val="176186"/>
              </a:solidFill>
              <a:latin typeface="Arial" panose="020B0604020202020204" pitchFamily="34" charset="0"/>
              <a:cs typeface="Arial" panose="020B0604020202020204" pitchFamily="34" charset="0"/>
            </a:endParaRPr>
          </a:p>
          <a:p>
            <a:pPr marL="457200" indent="-457200" algn="just">
              <a:buFont typeface="+mj-lt"/>
              <a:buAutoNum type="arabicPeriod"/>
            </a:pPr>
            <a:r>
              <a:rPr lang="en-US" sz="2200" dirty="0">
                <a:solidFill>
                  <a:srgbClr val="176186"/>
                </a:solidFill>
                <a:latin typeface="Arial" panose="020B0604020202020204" pitchFamily="34" charset="0"/>
                <a:cs typeface="Arial" panose="020B0604020202020204" pitchFamily="34" charset="0"/>
              </a:rPr>
              <a:t>Population increase in coastal areas</a:t>
            </a:r>
          </a:p>
          <a:p>
            <a:pPr marL="457200" indent="-457200" algn="just">
              <a:buFont typeface="+mj-lt"/>
              <a:buAutoNum type="arabicPeriod"/>
            </a:pPr>
            <a:r>
              <a:rPr lang="en-US" sz="2200" dirty="0">
                <a:solidFill>
                  <a:srgbClr val="176186"/>
                </a:solidFill>
                <a:latin typeface="Arial" panose="020B0604020202020204" pitchFamily="34" charset="0"/>
                <a:cs typeface="Arial" panose="020B0604020202020204" pitchFamily="34" charset="0"/>
              </a:rPr>
              <a:t>Harmonize regulations and authorities among sectors and government levels</a:t>
            </a:r>
          </a:p>
          <a:p>
            <a:pPr algn="just"/>
            <a:endParaRPr lang="en-US" sz="2200" dirty="0">
              <a:solidFill>
                <a:srgbClr val="176186"/>
              </a:solidFill>
              <a:latin typeface="Arial" panose="020B0604020202020204" pitchFamily="34" charset="0"/>
              <a:cs typeface="Arial" panose="020B0604020202020204" pitchFamily="34" charset="0"/>
            </a:endParaRPr>
          </a:p>
          <a:p>
            <a:pPr algn="just"/>
            <a:r>
              <a:rPr lang="en-US" sz="2200" b="1" dirty="0">
                <a:solidFill>
                  <a:srgbClr val="176186"/>
                </a:solidFill>
                <a:latin typeface="Arial" panose="020B0604020202020204" pitchFamily="34" charset="0"/>
                <a:cs typeface="Arial" panose="020B0604020202020204" pitchFamily="34" charset="0"/>
              </a:rPr>
              <a:t>Regional Issues</a:t>
            </a:r>
          </a:p>
          <a:p>
            <a:pPr marL="457200" indent="-457200" algn="just">
              <a:buFont typeface="+mj-lt"/>
              <a:buAutoNum type="arabicPeriod"/>
            </a:pPr>
            <a:r>
              <a:rPr lang="en-US" sz="2200" dirty="0">
                <a:solidFill>
                  <a:srgbClr val="176186"/>
                </a:solidFill>
                <a:latin typeface="Arial" panose="020B0604020202020204" pitchFamily="34" charset="0"/>
                <a:cs typeface="Arial" panose="020B0604020202020204" pitchFamily="34" charset="0"/>
              </a:rPr>
              <a:t>Marine debris and pollution (i.e. plastic, oil spill)</a:t>
            </a:r>
          </a:p>
          <a:p>
            <a:pPr marL="457200" indent="-457200" algn="just">
              <a:buFont typeface="+mj-lt"/>
              <a:buAutoNum type="arabicPeriod"/>
            </a:pPr>
            <a:r>
              <a:rPr lang="en-US" sz="2200" dirty="0">
                <a:solidFill>
                  <a:srgbClr val="176186"/>
                </a:solidFill>
                <a:latin typeface="Arial" panose="020B0604020202020204" pitchFamily="34" charset="0"/>
                <a:cs typeface="Arial" panose="020B0604020202020204" pitchFamily="34" charset="0"/>
              </a:rPr>
              <a:t>Support from research findings in CTI issues</a:t>
            </a:r>
          </a:p>
          <a:p>
            <a:pPr marL="457200" indent="-457200" algn="just">
              <a:buFont typeface="+mj-lt"/>
              <a:buAutoNum type="arabicPeriod"/>
            </a:pPr>
            <a:r>
              <a:rPr lang="en-US" sz="2200" dirty="0">
                <a:solidFill>
                  <a:srgbClr val="176186"/>
                </a:solidFill>
                <a:latin typeface="Arial" panose="020B0604020202020204" pitchFamily="34" charset="0"/>
                <a:cs typeface="Arial" panose="020B0604020202020204" pitchFamily="34" charset="0"/>
              </a:rPr>
              <a:t>CTI CFF contributions to other International Initiatives (</a:t>
            </a:r>
            <a:r>
              <a:rPr lang="en-US" sz="2200" dirty="0" err="1">
                <a:solidFill>
                  <a:srgbClr val="176186"/>
                </a:solidFill>
                <a:latin typeface="Arial" panose="020B0604020202020204" pitchFamily="34" charset="0"/>
                <a:cs typeface="Arial" panose="020B0604020202020204" pitchFamily="34" charset="0"/>
              </a:rPr>
              <a:t>eg</a:t>
            </a:r>
            <a:r>
              <a:rPr lang="en-US" sz="2200" dirty="0">
                <a:solidFill>
                  <a:srgbClr val="176186"/>
                </a:solidFill>
                <a:latin typeface="Arial" panose="020B0604020202020204" pitchFamily="34" charset="0"/>
                <a:cs typeface="Arial" panose="020B0604020202020204" pitchFamily="34" charset="0"/>
              </a:rPr>
              <a:t>. UNFCCC, UNEA, ICRI, </a:t>
            </a:r>
            <a:r>
              <a:rPr lang="en-US" sz="2200" dirty="0" err="1">
                <a:solidFill>
                  <a:srgbClr val="176186"/>
                </a:solidFill>
                <a:latin typeface="Arial" panose="020B0604020202020204" pitchFamily="34" charset="0"/>
                <a:cs typeface="Arial" panose="020B0604020202020204" pitchFamily="34" charset="0"/>
              </a:rPr>
              <a:t>etc</a:t>
            </a:r>
            <a:r>
              <a:rPr lang="en-US" sz="2200" dirty="0">
                <a:solidFill>
                  <a:srgbClr val="176186"/>
                </a:solidFill>
                <a:latin typeface="Arial" panose="020B0604020202020204" pitchFamily="34" charset="0"/>
                <a:cs typeface="Arial" panose="020B0604020202020204" pitchFamily="34" charset="0"/>
              </a:rPr>
              <a:t>)</a:t>
            </a:r>
          </a:p>
          <a:p>
            <a:pPr marL="457200" indent="-457200" algn="just">
              <a:buFont typeface="+mj-lt"/>
              <a:buAutoNum type="arabicPeriod"/>
            </a:pPr>
            <a:r>
              <a:rPr lang="en-US" sz="2200" dirty="0">
                <a:solidFill>
                  <a:srgbClr val="176186"/>
                </a:solidFill>
                <a:latin typeface="Arial" panose="020B0604020202020204" pitchFamily="34" charset="0"/>
                <a:cs typeface="Arial" panose="020B0604020202020204" pitchFamily="34" charset="0"/>
              </a:rPr>
              <a:t>Alternative </a:t>
            </a:r>
            <a:r>
              <a:rPr lang="id-ID" sz="2200" dirty="0">
                <a:solidFill>
                  <a:srgbClr val="176186"/>
                </a:solidFill>
                <a:latin typeface="Arial" panose="020B0604020202020204" pitchFamily="34" charset="0"/>
                <a:cs typeface="Arial" panose="020B0604020202020204" pitchFamily="34" charset="0"/>
              </a:rPr>
              <a:t>financing</a:t>
            </a:r>
            <a:r>
              <a:rPr lang="en-US" sz="2200" dirty="0">
                <a:solidFill>
                  <a:srgbClr val="176186"/>
                </a:solidFill>
                <a:latin typeface="Arial" panose="020B0604020202020204" pitchFamily="34" charset="0"/>
                <a:cs typeface="Arial" panose="020B0604020202020204" pitchFamily="34" charset="0"/>
              </a:rPr>
              <a:t> to support implementation of NPOA</a:t>
            </a:r>
            <a:endParaRPr lang="id-ID" sz="2200" dirty="0">
              <a:solidFill>
                <a:srgbClr val="176186"/>
              </a:solidFill>
              <a:latin typeface="Arial" panose="020B0604020202020204" pitchFamily="34" charset="0"/>
              <a:cs typeface="Arial" panose="020B0604020202020204" pitchFamily="34" charset="0"/>
            </a:endParaRPr>
          </a:p>
          <a:p>
            <a:pPr marL="457200" indent="-457200" algn="just">
              <a:buFont typeface="+mj-lt"/>
              <a:buAutoNum type="arabicPeriod"/>
            </a:pPr>
            <a:endParaRPr lang="id-ID" sz="2200" dirty="0">
              <a:solidFill>
                <a:srgbClr val="1761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45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86BEDB-8CDD-4C47-9601-299A5ADDE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12192000" cy="7086600"/>
          </a:xfrm>
          <a:prstGeom prst="rect">
            <a:avLst/>
          </a:prstGeom>
        </p:spPr>
      </p:pic>
      <p:graphicFrame>
        <p:nvGraphicFramePr>
          <p:cNvPr id="4" name="Google Shape;117;p15">
            <a:extLst>
              <a:ext uri="{FF2B5EF4-FFF2-40B4-BE49-F238E27FC236}">
                <a16:creationId xmlns:a16="http://schemas.microsoft.com/office/drawing/2014/main" id="{D04126E2-1939-41D6-A1F3-8161A820438A}"/>
              </a:ext>
            </a:extLst>
          </p:cNvPr>
          <p:cNvGraphicFramePr/>
          <p:nvPr/>
        </p:nvGraphicFramePr>
        <p:xfrm>
          <a:off x="431370" y="1219293"/>
          <a:ext cx="11329260" cy="5281965"/>
        </p:xfrm>
        <a:graphic>
          <a:graphicData uri="http://schemas.openxmlformats.org/drawingml/2006/table">
            <a:tbl>
              <a:tblPr firstRow="1" bandRow="1">
                <a:tableStyleId>{5A111915-BE36-4E01-A7E5-04B1672EAD32}</a:tableStyleId>
              </a:tblPr>
              <a:tblGrid>
                <a:gridCol w="1782304">
                  <a:extLst>
                    <a:ext uri="{9D8B030D-6E8A-4147-A177-3AD203B41FA5}">
                      <a16:colId xmlns:a16="http://schemas.microsoft.com/office/drawing/2014/main" val="20000"/>
                    </a:ext>
                  </a:extLst>
                </a:gridCol>
                <a:gridCol w="9546956">
                  <a:extLst>
                    <a:ext uri="{9D8B030D-6E8A-4147-A177-3AD203B41FA5}">
                      <a16:colId xmlns:a16="http://schemas.microsoft.com/office/drawing/2014/main" val="20001"/>
                    </a:ext>
                  </a:extLst>
                </a:gridCol>
              </a:tblGrid>
              <a:tr h="4004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rtl="0">
                        <a:spcBef>
                          <a:spcPts val="0"/>
                        </a:spcBef>
                        <a:spcAft>
                          <a:spcPts val="0"/>
                        </a:spcAft>
                        <a:buNone/>
                      </a:pPr>
                      <a:r>
                        <a:rPr lang="en-US" sz="1800" u="none" strike="noStrike" cap="none" dirty="0">
                          <a:latin typeface="Arial" panose="020B0604020202020204" pitchFamily="34" charset="0"/>
                          <a:cs typeface="Arial" panose="020B0604020202020204" pitchFamily="34" charset="0"/>
                        </a:rPr>
                        <a:t>WG</a:t>
                      </a:r>
                      <a:endParaRPr sz="1800" b="1" dirty="0">
                        <a:latin typeface="Arial" panose="020B0604020202020204" pitchFamily="34" charset="0"/>
                        <a:cs typeface="Arial" panose="020B0604020202020204" pitchFamily="34" charset="0"/>
                      </a:endParaRPr>
                    </a:p>
                  </a:txBody>
                  <a:tcPr marL="91450" marR="91450" marT="45725" marB="45725">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rtl="0">
                        <a:spcBef>
                          <a:spcPts val="0"/>
                        </a:spcBef>
                        <a:spcAft>
                          <a:spcPts val="0"/>
                        </a:spcAft>
                        <a:buNone/>
                      </a:pPr>
                      <a:r>
                        <a:rPr lang="en-US" sz="1800" b="1" dirty="0">
                          <a:latin typeface="Arial" panose="020B0604020202020204" pitchFamily="34" charset="0"/>
                          <a:cs typeface="Arial" panose="020B0604020202020204" pitchFamily="34" charset="0"/>
                        </a:rPr>
                        <a:t>Activities</a:t>
                      </a:r>
                      <a:endParaRPr sz="1800" b="1" dirty="0">
                        <a:latin typeface="Arial" panose="020B0604020202020204" pitchFamily="34" charset="0"/>
                        <a:cs typeface="Arial" panose="020B0604020202020204" pitchFamily="34" charset="0"/>
                      </a:endParaRPr>
                    </a:p>
                  </a:txBody>
                  <a:tcPr marL="91450" marR="91450" marT="45725" marB="45725">
                    <a:solidFill>
                      <a:schemeClr val="accent1">
                        <a:lumMod val="40000"/>
                        <a:lumOff val="60000"/>
                      </a:schemeClr>
                    </a:solidFill>
                  </a:tcPr>
                </a:tc>
                <a:extLst>
                  <a:ext uri="{0D108BD9-81ED-4DB2-BD59-A6C34878D82A}">
                    <a16:rowId xmlns:a16="http://schemas.microsoft.com/office/drawing/2014/main" val="10000"/>
                  </a:ext>
                </a:extLst>
              </a:tr>
              <a:tr h="42157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Seascapes</a:t>
                      </a:r>
                      <a:endParaRPr sz="1800" b="1" dirty="0">
                        <a:latin typeface="Arial" panose="020B0604020202020204" pitchFamily="34" charset="0"/>
                        <a:cs typeface="Arial" panose="020B0604020202020204" pitchFamily="34" charset="0"/>
                      </a:endParaRPr>
                    </a:p>
                  </a:txBody>
                  <a:tcPr marL="91450" marR="91450" marT="45725" marB="45725"/>
                </a:tc>
                <a:tc>
                  <a:txBody>
                    <a:bodyPr/>
                    <a:lstStyle/>
                    <a:p>
                      <a:pPr marL="346075" marR="0" lvl="0" indent="-346075" algn="l" defTabSz="914400" rtl="0" eaLnBrk="1" fontAlgn="auto" latinLnBrk="0" hangingPunct="1">
                        <a:lnSpc>
                          <a:spcPct val="100000"/>
                        </a:lnSpc>
                        <a:spcBef>
                          <a:spcPts val="0"/>
                        </a:spcBef>
                        <a:spcAft>
                          <a:spcPts val="0"/>
                        </a:spcAft>
                        <a:buClrTx/>
                        <a:buSzTx/>
                        <a:buFont typeface="+mj-lt"/>
                        <a:buAutoNum type="arabicPeriod"/>
                        <a:tabLst>
                          <a:tab pos="346075" algn="l"/>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Hosting The 7th CTI-CFF Seascapes Working Group Meeting</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a:tabLst>
                          <a:tab pos="346075" algn="l"/>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Design to Develop Seascape Diagnostic Analysis and it's strategic Action Plan (LSS and BSSE)</a:t>
                      </a:r>
                    </a:p>
                  </a:txBody>
                  <a:tcPr marL="108000" marR="0" marT="0" marB="0" horzOverflow="overflow"/>
                </a:tc>
                <a:extLst>
                  <a:ext uri="{0D108BD9-81ED-4DB2-BD59-A6C34878D82A}">
                    <a16:rowId xmlns:a16="http://schemas.microsoft.com/office/drawing/2014/main" val="10001"/>
                  </a:ext>
                </a:extLst>
              </a:tr>
              <a:tr h="278514">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EAFM</a:t>
                      </a:r>
                      <a:endParaRPr sz="1800" b="1" dirty="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Implementation of  e-Logbook for small scale fisheries;</a:t>
                      </a:r>
                    </a:p>
                  </a:txBody>
                  <a:tcPr marL="108000" marR="0" marT="0" marB="0" horzOverflow="overflow"/>
                </a:tc>
                <a:extLst>
                  <a:ext uri="{0D108BD9-81ED-4DB2-BD59-A6C34878D82A}">
                    <a16:rowId xmlns:a16="http://schemas.microsoft.com/office/drawing/2014/main" val="10002"/>
                  </a:ext>
                </a:extLst>
              </a:tr>
              <a:tr h="243108">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MPA</a:t>
                      </a:r>
                      <a:endParaRPr sz="1800" b="1" dirty="0">
                        <a:latin typeface="Arial" panose="020B0604020202020204" pitchFamily="34" charset="0"/>
                        <a:cs typeface="Arial" panose="020B0604020202020204" pitchFamily="34" charset="0"/>
                      </a:endParaRPr>
                    </a:p>
                  </a:txBody>
                  <a:tcPr marL="91450" marR="91450" marT="45725" marB="45725"/>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342900" marR="0" lvl="0" indent="-342900" algn="l" rtl="0">
                        <a:lnSpc>
                          <a:spcPct val="100000"/>
                        </a:lnSpc>
                        <a:spcBef>
                          <a:spcPts val="0"/>
                        </a:spcBef>
                        <a:spcAft>
                          <a:spcPts val="0"/>
                        </a:spcAft>
                        <a:buClr>
                          <a:schemeClr val="dk1"/>
                        </a:buClr>
                        <a:buSzPts val="1800"/>
                        <a:buFont typeface="+mj-lt"/>
                        <a:buAutoNum type="arabicPeriod"/>
                      </a:pPr>
                      <a:r>
                        <a:rPr lang="en-GB" sz="1800" dirty="0">
                          <a:latin typeface="Arial" panose="020B0604020202020204" pitchFamily="34" charset="0"/>
                          <a:cs typeface="Arial" panose="020B0604020202020204" pitchFamily="34" charset="0"/>
                        </a:rPr>
                        <a:t>Develop 700 thousand hectares  of marine area as new MPA</a:t>
                      </a:r>
                    </a:p>
                    <a:p>
                      <a:pPr marL="342900" marR="0" lvl="0" indent="-342900" algn="l" rtl="0">
                        <a:lnSpc>
                          <a:spcPct val="100000"/>
                        </a:lnSpc>
                        <a:spcBef>
                          <a:spcPts val="0"/>
                        </a:spcBef>
                        <a:spcAft>
                          <a:spcPts val="0"/>
                        </a:spcAft>
                        <a:buClr>
                          <a:schemeClr val="dk1"/>
                        </a:buClr>
                        <a:buSzPts val="1800"/>
                        <a:buFont typeface="+mj-lt"/>
                        <a:buAutoNum type="arabicPeriod"/>
                      </a:pPr>
                      <a:r>
                        <a:rPr lang="en-GB" sz="1800" dirty="0">
                          <a:latin typeface="Arial" panose="020B0604020202020204" pitchFamily="34" charset="0"/>
                          <a:cs typeface="Arial" panose="020B0604020202020204" pitchFamily="34" charset="0"/>
                        </a:rPr>
                        <a:t>Develop and finalize document zoning and management plan document</a:t>
                      </a:r>
                    </a:p>
                  </a:txBody>
                  <a:tcPr marL="91450" marR="91450" marT="45725" marB="45725"/>
                </a:tc>
                <a:extLst>
                  <a:ext uri="{0D108BD9-81ED-4DB2-BD59-A6C34878D82A}">
                    <a16:rowId xmlns:a16="http://schemas.microsoft.com/office/drawing/2014/main" val="10003"/>
                  </a:ext>
                </a:extLst>
              </a:tr>
              <a:tr h="400905">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CCA</a:t>
                      </a:r>
                      <a:endParaRPr sz="1800" b="1" dirty="0">
                        <a:latin typeface="Arial" panose="020B0604020202020204" pitchFamily="34" charset="0"/>
                        <a:cs typeface="Arial" panose="020B0604020202020204" pitchFamily="34" charset="0"/>
                      </a:endParaRPr>
                    </a:p>
                  </a:txBody>
                  <a:tcPr marL="91450" marR="91450" marT="45725" marB="45725"/>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Font typeface="+mj-lt"/>
                        <a:buNone/>
                      </a:pPr>
                      <a:r>
                        <a:rPr lang="id-ID" sz="1800" dirty="0">
                          <a:latin typeface="Arial" panose="020B0604020202020204" pitchFamily="34" charset="0"/>
                          <a:cs typeface="Arial" panose="020B0604020202020204" pitchFamily="34" charset="0"/>
                        </a:rPr>
                        <a:t>Coastal Ecosystem</a:t>
                      </a:r>
                      <a:r>
                        <a:rPr lang="en-US" sz="1800" dirty="0">
                          <a:latin typeface="Arial" panose="020B0604020202020204" pitchFamily="34" charset="0"/>
                          <a:cs typeface="Arial" panose="020B0604020202020204" pitchFamily="34" charset="0"/>
                        </a:rPr>
                        <a:t> Adaptation to Climate Change</a:t>
                      </a:r>
                    </a:p>
                  </a:txBody>
                  <a:tcPr marL="91450" marR="91450" marT="45725" marB="45725"/>
                </a:tc>
                <a:extLst>
                  <a:ext uri="{0D108BD9-81ED-4DB2-BD59-A6C34878D82A}">
                    <a16:rowId xmlns:a16="http://schemas.microsoft.com/office/drawing/2014/main" val="10004"/>
                  </a:ext>
                </a:extLst>
              </a:tr>
              <a:tr h="54649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TSWG</a:t>
                      </a:r>
                      <a:endParaRPr sz="1800" b="1" dirty="0">
                        <a:latin typeface="Arial" panose="020B0604020202020204" pitchFamily="34" charset="0"/>
                        <a:cs typeface="Arial" panose="020B0604020202020204" pitchFamily="34" charset="0"/>
                      </a:endParaRPr>
                    </a:p>
                  </a:txBody>
                  <a:tcPr marL="91450" marR="91450" marT="45725" marB="45725"/>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342900" marR="0" lvl="0" indent="-342900" algn="l" rtl="0">
                        <a:lnSpc>
                          <a:spcPct val="100000"/>
                        </a:lnSpc>
                        <a:spcBef>
                          <a:spcPts val="0"/>
                        </a:spcBef>
                        <a:spcAft>
                          <a:spcPts val="0"/>
                        </a:spcAft>
                        <a:buClr>
                          <a:schemeClr val="dk1"/>
                        </a:buClr>
                        <a:buSzPts val="1800"/>
                        <a:buFont typeface="+mj-lt"/>
                        <a:buAutoNum type="arabicPeriod"/>
                      </a:pPr>
                      <a:r>
                        <a:rPr lang="en-GB" sz="1800" dirty="0">
                          <a:latin typeface="Arial" panose="020B0604020202020204" pitchFamily="34" charset="0"/>
                          <a:cs typeface="Arial" panose="020B0604020202020204" pitchFamily="34" charset="0"/>
                        </a:rPr>
                        <a:t>In-situ population monitoring (marine mammals, sea turtles, sharks &amp; rays)</a:t>
                      </a:r>
                    </a:p>
                    <a:p>
                      <a:pPr marL="342900" marR="0" lvl="0" indent="-342900" algn="l" rtl="0">
                        <a:lnSpc>
                          <a:spcPct val="100000"/>
                        </a:lnSpc>
                        <a:spcBef>
                          <a:spcPts val="0"/>
                        </a:spcBef>
                        <a:spcAft>
                          <a:spcPts val="0"/>
                        </a:spcAft>
                        <a:buClr>
                          <a:schemeClr val="dk1"/>
                        </a:buClr>
                        <a:buSzPts val="1800"/>
                        <a:buFont typeface="+mj-lt"/>
                        <a:buAutoNum type="arabicPeriod"/>
                      </a:pPr>
                      <a:r>
                        <a:rPr lang="en-GB" sz="1800" dirty="0">
                          <a:latin typeface="Arial" panose="020B0604020202020204" pitchFamily="34" charset="0"/>
                          <a:cs typeface="Arial" panose="020B0604020202020204" pitchFamily="34" charset="0"/>
                        </a:rPr>
                        <a:t>Conservation awareness-raising program</a:t>
                      </a:r>
                    </a:p>
                    <a:p>
                      <a:pPr marL="342900" marR="0" lvl="0" indent="-342900" algn="l" rtl="0">
                        <a:lnSpc>
                          <a:spcPct val="100000"/>
                        </a:lnSpc>
                        <a:spcBef>
                          <a:spcPts val="0"/>
                        </a:spcBef>
                        <a:spcAft>
                          <a:spcPts val="0"/>
                        </a:spcAft>
                        <a:buClr>
                          <a:schemeClr val="dk1"/>
                        </a:buClr>
                        <a:buSzPts val="1800"/>
                        <a:buFont typeface="+mj-lt"/>
                        <a:buAutoNum type="arabicPeriod"/>
                      </a:pPr>
                      <a:r>
                        <a:rPr lang="en-GB" sz="1800" dirty="0">
                          <a:latin typeface="Arial" panose="020B0604020202020204" pitchFamily="34" charset="0"/>
                          <a:cs typeface="Arial" panose="020B0604020202020204" pitchFamily="34" charset="0"/>
                        </a:rPr>
                        <a:t>First response program for marine mammals stranding</a:t>
                      </a:r>
                    </a:p>
                  </a:txBody>
                  <a:tcPr marL="91450" marR="91450" marT="45725" marB="45725"/>
                </a:tc>
                <a:extLst>
                  <a:ext uri="{0D108BD9-81ED-4DB2-BD59-A6C34878D82A}">
                    <a16:rowId xmlns:a16="http://schemas.microsoft.com/office/drawing/2014/main" val="10005"/>
                  </a:ext>
                </a:extLst>
              </a:tr>
              <a:tr h="546493">
                <a:tc>
                  <a:txBody>
                    <a:body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National</a:t>
                      </a:r>
                      <a:endParaRPr sz="1800" b="1" dirty="0">
                        <a:latin typeface="Arial" panose="020B0604020202020204" pitchFamily="34" charset="0"/>
                        <a:cs typeface="Arial" panose="020B0604020202020204" pitchFamily="34" charset="0"/>
                      </a:endParaRPr>
                    </a:p>
                  </a:txBody>
                  <a:tcPr marL="91450" marR="91450" marT="45725" marB="45725"/>
                </a:tc>
                <a:tc>
                  <a:txBody>
                    <a:bodyPr/>
                    <a:lstStyle/>
                    <a:p>
                      <a:pPr marL="342900" marR="0" lvl="0" indent="-342900" algn="l" defTabSz="914400" rtl="0" eaLnBrk="1" fontAlgn="auto" latinLnBrk="0" hangingPunct="1">
                        <a:lnSpc>
                          <a:spcPct val="100000"/>
                        </a:lnSpc>
                        <a:spcBef>
                          <a:spcPts val="0"/>
                        </a:spcBef>
                        <a:spcAft>
                          <a:spcPts val="0"/>
                        </a:spcAft>
                        <a:buClr>
                          <a:schemeClr val="dk1"/>
                        </a:buClr>
                        <a:buSzPts val="1800"/>
                        <a:buFont typeface="+mj-lt"/>
                        <a:buAutoNum type="arabicPeriod"/>
                        <a:tabLst/>
                        <a:defRPr/>
                      </a:pPr>
                      <a:r>
                        <a:rPr lang="en-US" sz="1800" dirty="0">
                          <a:latin typeface="Arial" panose="020B0604020202020204" pitchFamily="34" charset="0"/>
                          <a:cs typeface="Arial" panose="020B0604020202020204" pitchFamily="34" charset="0"/>
                        </a:rPr>
                        <a:t>Implement SOM 15 Decisions</a:t>
                      </a:r>
                    </a:p>
                    <a:p>
                      <a:pPr marL="342900" marR="0" lvl="0" indent="-342900" algn="l" defTabSz="914400" rtl="0" eaLnBrk="1" fontAlgn="auto" latinLnBrk="0" hangingPunct="1">
                        <a:lnSpc>
                          <a:spcPct val="100000"/>
                        </a:lnSpc>
                        <a:spcBef>
                          <a:spcPts val="0"/>
                        </a:spcBef>
                        <a:spcAft>
                          <a:spcPts val="0"/>
                        </a:spcAft>
                        <a:buClr>
                          <a:schemeClr val="dk1"/>
                        </a:buClr>
                        <a:buSzPts val="1800"/>
                        <a:buFont typeface="+mj-lt"/>
                        <a:buAutoNum type="arabicPeriod"/>
                        <a:tabLst/>
                        <a:defRPr/>
                      </a:pPr>
                      <a:r>
                        <a:rPr lang="en-GB" sz="1800" dirty="0">
                          <a:latin typeface="Arial" panose="020B0604020202020204" pitchFamily="34" charset="0"/>
                          <a:cs typeface="Arial" panose="020B0604020202020204" pitchFamily="34" charset="0"/>
                        </a:rPr>
                        <a:t>RPJMN 2020 – 2024, coastal and fisheries is a priority development sector</a:t>
                      </a:r>
                      <a:endParaRPr lang="en-US" sz="18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dk1"/>
                        </a:buClr>
                        <a:buSzPts val="1800"/>
                        <a:buFont typeface="+mj-lt"/>
                        <a:buAutoNum type="arabicPeriod"/>
                        <a:tabLst/>
                        <a:defRPr/>
                      </a:pPr>
                      <a:r>
                        <a:rPr lang="en-GB" sz="1800" dirty="0">
                          <a:latin typeface="Arial" panose="020B0604020202020204" pitchFamily="34" charset="0"/>
                          <a:cs typeface="Arial" panose="020B0604020202020204" pitchFamily="34" charset="0"/>
                        </a:rPr>
                        <a:t>Develop National Roadmap 2020 after the endorsement of RPOA 2.0</a:t>
                      </a:r>
                    </a:p>
                    <a:p>
                      <a:pPr marL="342900" marR="0" lvl="0" indent="-342900" algn="l" defTabSz="914400" rtl="0" eaLnBrk="1" fontAlgn="auto" latinLnBrk="0" hangingPunct="1">
                        <a:lnSpc>
                          <a:spcPct val="100000"/>
                        </a:lnSpc>
                        <a:spcBef>
                          <a:spcPts val="0"/>
                        </a:spcBef>
                        <a:spcAft>
                          <a:spcPts val="0"/>
                        </a:spcAft>
                        <a:buClr>
                          <a:schemeClr val="dk1"/>
                        </a:buClr>
                        <a:buSzPts val="1800"/>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Funding Resources Workshop </a:t>
                      </a:r>
                    </a:p>
                    <a:p>
                      <a:pPr marL="342900" marR="0" lvl="0" indent="-342900" algn="l" defTabSz="914400" rtl="0" eaLnBrk="1" fontAlgn="auto" latinLnBrk="0" hangingPunct="1">
                        <a:lnSpc>
                          <a:spcPct val="100000"/>
                        </a:lnSpc>
                        <a:spcBef>
                          <a:spcPts val="0"/>
                        </a:spcBef>
                        <a:spcAft>
                          <a:spcPts val="0"/>
                        </a:spcAft>
                        <a:buClr>
                          <a:schemeClr val="dk1"/>
                        </a:buClr>
                        <a:buSzPts val="1800"/>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Public awareness and campaign </a:t>
                      </a:r>
                    </a:p>
                    <a:p>
                      <a:pPr marL="342900" marR="0" lvl="0" indent="-342900" algn="l" defTabSz="914400" rtl="0" eaLnBrk="1" fontAlgn="auto" latinLnBrk="0" hangingPunct="1">
                        <a:lnSpc>
                          <a:spcPct val="100000"/>
                        </a:lnSpc>
                        <a:spcBef>
                          <a:spcPts val="0"/>
                        </a:spcBef>
                        <a:spcAft>
                          <a:spcPts val="0"/>
                        </a:spcAft>
                        <a:buClr>
                          <a:schemeClr val="dk1"/>
                        </a:buClr>
                        <a:buSzPts val="1800"/>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Capacity Building in Marine and Fisheries Sector</a:t>
                      </a:r>
                    </a:p>
                  </a:txBody>
                  <a:tcPr marL="91450" marR="91450" marT="45725" marB="45725"/>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35AD8D59-A4C1-4865-B615-CF6FA59FBF78}"/>
              </a:ext>
            </a:extLst>
          </p:cNvPr>
          <p:cNvSpPr txBox="1"/>
          <p:nvPr/>
        </p:nvSpPr>
        <p:spPr>
          <a:xfrm>
            <a:off x="492022" y="126566"/>
            <a:ext cx="10928847" cy="461665"/>
          </a:xfrm>
          <a:prstGeom prst="rect">
            <a:avLst/>
          </a:prstGeom>
          <a:solidFill>
            <a:schemeClr val="accent6">
              <a:lumMod val="20000"/>
              <a:lumOff val="80000"/>
            </a:schemeClr>
          </a:solidFill>
        </p:spPr>
        <p:txBody>
          <a:bodyPr wrap="square" rtlCol="0">
            <a:spAutoFit/>
          </a:bodyPr>
          <a:lstStyle/>
          <a:p>
            <a:r>
              <a:rPr lang="en-US" sz="2400" b="1" dirty="0">
                <a:solidFill>
                  <a:srgbClr val="176186"/>
                </a:solidFill>
                <a:latin typeface="Optima" charset="0"/>
                <a:ea typeface="Optima" charset="0"/>
                <a:cs typeface="Optima" charset="0"/>
              </a:rPr>
              <a:t>III. National Roadmap 2020</a:t>
            </a:r>
            <a:r>
              <a:rPr lang="id-ID" sz="2400" b="1" dirty="0">
                <a:solidFill>
                  <a:srgbClr val="176186"/>
                </a:solidFill>
                <a:latin typeface="Optima" charset="0"/>
                <a:ea typeface="Optima" charset="0"/>
                <a:cs typeface="Optima" charset="0"/>
              </a:rPr>
              <a:t> </a:t>
            </a:r>
            <a:endParaRPr lang="en-US" sz="2400" b="1" dirty="0">
              <a:solidFill>
                <a:srgbClr val="176186"/>
              </a:solidFill>
              <a:latin typeface="Optima" charset="0"/>
              <a:ea typeface="Optima" charset="0"/>
              <a:cs typeface="Optima" charset="0"/>
            </a:endParaRPr>
          </a:p>
        </p:txBody>
      </p:sp>
      <p:sp>
        <p:nvSpPr>
          <p:cNvPr id="7" name="Rectangle 6">
            <a:extLst>
              <a:ext uri="{FF2B5EF4-FFF2-40B4-BE49-F238E27FC236}">
                <a16:creationId xmlns:a16="http://schemas.microsoft.com/office/drawing/2014/main" id="{94BE77D1-6400-46A0-B315-153A3AEC77DE}"/>
              </a:ext>
            </a:extLst>
          </p:cNvPr>
          <p:cNvSpPr/>
          <p:nvPr/>
        </p:nvSpPr>
        <p:spPr>
          <a:xfrm>
            <a:off x="431370" y="758731"/>
            <a:ext cx="3481659" cy="400110"/>
          </a:xfrm>
          <a:prstGeom prst="rect">
            <a:avLst/>
          </a:prstGeom>
        </p:spPr>
        <p:txBody>
          <a:bodyPr wrap="none">
            <a:spAutoFit/>
          </a:bodyPr>
          <a:lstStyle/>
          <a:p>
            <a:r>
              <a:rPr lang="en-US" sz="2000" b="1" u="sng" dirty="0">
                <a:solidFill>
                  <a:schemeClr val="accent1">
                    <a:lumMod val="50000"/>
                  </a:schemeClr>
                </a:solidFill>
                <a:latin typeface="Corbel" panose="020B0503020204020204" pitchFamily="34" charset="0"/>
                <a:ea typeface="Optima" charset="0"/>
                <a:cs typeface="Optima" charset="0"/>
              </a:rPr>
              <a:t>A. CTI-CFF National Programs</a:t>
            </a:r>
          </a:p>
        </p:txBody>
      </p:sp>
    </p:spTree>
    <p:extLst>
      <p:ext uri="{BB962C8B-B14F-4D97-AF65-F5344CB8AC3E}">
        <p14:creationId xmlns:p14="http://schemas.microsoft.com/office/powerpoint/2010/main" val="1651455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A8641B-50F5-4E0A-BA0F-ADDF8C194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 y="3084"/>
            <a:ext cx="12192000" cy="6858000"/>
          </a:xfrm>
          <a:prstGeom prst="rect">
            <a:avLst/>
          </a:prstGeom>
        </p:spPr>
      </p:pic>
      <p:graphicFrame>
        <p:nvGraphicFramePr>
          <p:cNvPr id="4" name="Google Shape;117;p15"/>
          <p:cNvGraphicFramePr/>
          <p:nvPr>
            <p:extLst>
              <p:ext uri="{D42A27DB-BD31-4B8C-83A1-F6EECF244321}">
                <p14:modId xmlns:p14="http://schemas.microsoft.com/office/powerpoint/2010/main" val="3467488809"/>
              </p:ext>
            </p:extLst>
          </p:nvPr>
        </p:nvGraphicFramePr>
        <p:xfrm>
          <a:off x="464950" y="1146876"/>
          <a:ext cx="11329260" cy="5538047"/>
        </p:xfrm>
        <a:graphic>
          <a:graphicData uri="http://schemas.openxmlformats.org/drawingml/2006/table">
            <a:tbl>
              <a:tblPr firstRow="1" bandRow="1">
                <a:tableStyleId>{5A111915-BE36-4E01-A7E5-04B1672EAD32}</a:tableStyleId>
              </a:tblPr>
              <a:tblGrid>
                <a:gridCol w="1782304">
                  <a:extLst>
                    <a:ext uri="{9D8B030D-6E8A-4147-A177-3AD203B41FA5}">
                      <a16:colId xmlns:a16="http://schemas.microsoft.com/office/drawing/2014/main" val="20000"/>
                    </a:ext>
                  </a:extLst>
                </a:gridCol>
                <a:gridCol w="9546956">
                  <a:extLst>
                    <a:ext uri="{9D8B030D-6E8A-4147-A177-3AD203B41FA5}">
                      <a16:colId xmlns:a16="http://schemas.microsoft.com/office/drawing/2014/main" val="20001"/>
                    </a:ext>
                  </a:extLst>
                </a:gridCol>
              </a:tblGrid>
              <a:tr h="4004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rtl="0">
                        <a:spcBef>
                          <a:spcPts val="0"/>
                        </a:spcBef>
                        <a:spcAft>
                          <a:spcPts val="0"/>
                        </a:spcAft>
                        <a:buNone/>
                      </a:pPr>
                      <a:r>
                        <a:rPr lang="en-US" sz="1800" u="none" strike="noStrike" cap="none" dirty="0">
                          <a:latin typeface="Arial" panose="020B0604020202020204" pitchFamily="34" charset="0"/>
                          <a:cs typeface="Arial" panose="020B0604020202020204" pitchFamily="34" charset="0"/>
                        </a:rPr>
                        <a:t>WG</a:t>
                      </a:r>
                      <a:endParaRPr sz="1800" b="1" dirty="0">
                        <a:latin typeface="Arial" panose="020B0604020202020204" pitchFamily="34" charset="0"/>
                        <a:cs typeface="Arial" panose="020B0604020202020204" pitchFamily="34" charset="0"/>
                      </a:endParaRPr>
                    </a:p>
                  </a:txBody>
                  <a:tcPr marL="91450" marR="91450" marT="45725" marB="45725">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rtl="0">
                        <a:spcBef>
                          <a:spcPts val="0"/>
                        </a:spcBef>
                        <a:spcAft>
                          <a:spcPts val="0"/>
                        </a:spcAft>
                        <a:buNone/>
                      </a:pPr>
                      <a:r>
                        <a:rPr lang="en-US" sz="1800" b="1" dirty="0">
                          <a:latin typeface="Arial" panose="020B0604020202020204" pitchFamily="34" charset="0"/>
                          <a:cs typeface="Arial" panose="020B0604020202020204" pitchFamily="34" charset="0"/>
                        </a:rPr>
                        <a:t>Activities</a:t>
                      </a:r>
                      <a:endParaRPr sz="1800" b="1" dirty="0">
                        <a:latin typeface="Arial" panose="020B0604020202020204" pitchFamily="34" charset="0"/>
                        <a:cs typeface="Arial" panose="020B0604020202020204" pitchFamily="34" charset="0"/>
                      </a:endParaRPr>
                    </a:p>
                  </a:txBody>
                  <a:tcPr marL="91450" marR="91450" marT="45725" marB="45725">
                    <a:solidFill>
                      <a:schemeClr val="accent1">
                        <a:lumMod val="40000"/>
                        <a:lumOff val="60000"/>
                      </a:schemeClr>
                    </a:solidFill>
                  </a:tcPr>
                </a:tc>
                <a:extLst>
                  <a:ext uri="{0D108BD9-81ED-4DB2-BD59-A6C34878D82A}">
                    <a16:rowId xmlns:a16="http://schemas.microsoft.com/office/drawing/2014/main" val="10000"/>
                  </a:ext>
                </a:extLst>
              </a:tr>
              <a:tr h="916897">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Seascapes</a:t>
                      </a:r>
                      <a:endParaRPr sz="1800" b="1" dirty="0">
                        <a:latin typeface="Arial" panose="020B0604020202020204" pitchFamily="34" charset="0"/>
                        <a:cs typeface="Arial" panose="020B0604020202020204" pitchFamily="34" charset="0"/>
                      </a:endParaRPr>
                    </a:p>
                  </a:txBody>
                  <a:tcPr marL="91450" marR="91450" marT="45725" marB="45725"/>
                </a:tc>
                <a:tc>
                  <a:txBody>
                    <a:bodyPr/>
                    <a:lstStyle/>
                    <a:p>
                      <a:pPr marL="346075" marR="0" lvl="0" indent="-346075" algn="l" defTabSz="914400" rtl="0" eaLnBrk="1" fontAlgn="auto" latinLnBrk="0" hangingPunct="1">
                        <a:lnSpc>
                          <a:spcPct val="100000"/>
                        </a:lnSpc>
                        <a:spcBef>
                          <a:spcPts val="0"/>
                        </a:spcBef>
                        <a:spcAft>
                          <a:spcPts val="0"/>
                        </a:spcAft>
                        <a:buClrTx/>
                        <a:buSzTx/>
                        <a:buFont typeface="+mj-lt"/>
                        <a:buAutoNum type="arabicPeriod"/>
                        <a:tabLst>
                          <a:tab pos="346075" algn="l"/>
                        </a:tabLst>
                        <a:defRPr/>
                      </a:pPr>
                      <a:r>
                        <a:rPr kumimoji="0" lang="id-ID"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Development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Provincial Marine Spatial Plan</a:t>
                      </a:r>
                      <a:r>
                        <a:rPr kumimoji="0" lang="id-ID"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 </a:t>
                      </a:r>
                      <a:r>
                        <a:rPr kumimoji="0" lang="id-ID" sz="1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 Papua and West Papua (BSSE).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6075" marR="0" lvl="0" indent="-346075" algn="l" defTabSz="914400" rtl="0" eaLnBrk="1" fontAlgn="auto" latinLnBrk="0" hangingPunct="1">
                        <a:lnSpc>
                          <a:spcPct val="100000"/>
                        </a:lnSpc>
                        <a:spcBef>
                          <a:spcPts val="0"/>
                        </a:spcBef>
                        <a:spcAft>
                          <a:spcPts val="0"/>
                        </a:spcAft>
                        <a:buClrTx/>
                        <a:buSzTx/>
                        <a:buFont typeface="+mj-lt"/>
                        <a:buAutoNum type="arabicPeriod"/>
                        <a:tabLst>
                          <a:tab pos="346075" algn="l"/>
                        </a:tabLst>
                        <a:defRPr/>
                      </a:pPr>
                      <a:r>
                        <a:rPr lang="id-ID" sz="1800" dirty="0">
                          <a:latin typeface="Arial" panose="020B0604020202020204" pitchFamily="34" charset="0"/>
                          <a:cs typeface="Arial" panose="020B0604020202020204" pitchFamily="34" charset="0"/>
                        </a:rPr>
                        <a:t>Preparation</a:t>
                      </a:r>
                      <a:r>
                        <a:rPr lang="en-US" sz="1800" dirty="0">
                          <a:latin typeface="Arial" panose="020B0604020202020204" pitchFamily="34" charset="0"/>
                          <a:cs typeface="Arial" panose="020B0604020202020204" pitchFamily="34" charset="0"/>
                        </a:rPr>
                        <a:t> </a:t>
                      </a:r>
                      <a:r>
                        <a:rPr lang="id-ID" sz="1800" dirty="0">
                          <a:latin typeface="Arial" panose="020B0604020202020204" pitchFamily="34" charset="0"/>
                          <a:cs typeface="Arial" panose="020B0604020202020204" pitchFamily="34" charset="0"/>
                        </a:rPr>
                        <a:t>6 Inter-Regional </a:t>
                      </a:r>
                      <a:r>
                        <a:rPr lang="en-US" sz="1800" dirty="0">
                          <a:latin typeface="Arial" panose="020B0604020202020204" pitchFamily="34" charset="0"/>
                          <a:cs typeface="Arial" panose="020B0604020202020204" pitchFamily="34" charset="0"/>
                        </a:rPr>
                        <a:t> Marine Spatial Plan</a:t>
                      </a:r>
                      <a:r>
                        <a:rPr lang="id-ID" sz="1800" dirty="0">
                          <a:latin typeface="Arial" panose="020B0604020202020204" pitchFamily="34" charset="0"/>
                          <a:cs typeface="Arial" panose="020B0604020202020204" pitchFamily="34" charset="0"/>
                        </a:rPr>
                        <a:t> </a:t>
                      </a:r>
                      <a:r>
                        <a:rPr lang="id-ID" sz="1800" dirty="0">
                          <a:solidFill>
                            <a:schemeClr val="tx1"/>
                          </a:solidFill>
                          <a:latin typeface="Arial" panose="020B0604020202020204" pitchFamily="34" charset="0"/>
                          <a:cs typeface="Arial" panose="020B0604020202020204" pitchFamily="34" charset="0"/>
                        </a:rPr>
                        <a:t>at </a:t>
                      </a:r>
                      <a:r>
                        <a:rPr lang="id-ID" sz="1800" i="1" dirty="0">
                          <a:solidFill>
                            <a:schemeClr val="tx1"/>
                          </a:solidFill>
                          <a:latin typeface="Arial" panose="020B0604020202020204" pitchFamily="34" charset="0"/>
                          <a:cs typeface="Arial" panose="020B0604020202020204" pitchFamily="34" charset="0"/>
                        </a:rPr>
                        <a:t> West Sumatera Sea, (</a:t>
                      </a:r>
                      <a:r>
                        <a:rPr lang="en-US" sz="1800" i="1" dirty="0">
                          <a:solidFill>
                            <a:schemeClr val="tx1"/>
                          </a:solidFill>
                          <a:latin typeface="Arial" panose="020B0604020202020204" pitchFamily="34" charset="0"/>
                          <a:cs typeface="Arial" panose="020B0604020202020204" pitchFamily="34" charset="0"/>
                        </a:rPr>
                        <a:t>B</a:t>
                      </a:r>
                      <a:r>
                        <a:rPr lang="id-ID" sz="1800" i="1" dirty="0">
                          <a:solidFill>
                            <a:schemeClr val="tx1"/>
                          </a:solidFill>
                          <a:latin typeface="Arial" panose="020B0604020202020204" pitchFamily="34" charset="0"/>
                          <a:cs typeface="Arial" panose="020B0604020202020204" pitchFamily="34" charset="0"/>
                        </a:rPr>
                        <a:t>anda Sea, North Papua Sea, Halmahera Sea = BSSE), (Bali Sea, Sawu Sea = Lesses Sunda Seascape)</a:t>
                      </a:r>
                    </a:p>
                  </a:txBody>
                  <a:tcPr marL="108000" marR="0" marT="0" marB="0" horzOverflow="overflow"/>
                </a:tc>
                <a:extLst>
                  <a:ext uri="{0D108BD9-81ED-4DB2-BD59-A6C34878D82A}">
                    <a16:rowId xmlns:a16="http://schemas.microsoft.com/office/drawing/2014/main" val="10001"/>
                  </a:ext>
                </a:extLst>
              </a:tr>
              <a:tr h="656987">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EAFM</a:t>
                      </a:r>
                      <a:endParaRPr sz="1800" b="1" dirty="0">
                        <a:latin typeface="Arial" panose="020B0604020202020204" pitchFamily="34" charset="0"/>
                        <a:cs typeface="Arial" panose="020B0604020202020204" pitchFamily="34" charset="0"/>
                      </a:endParaRPr>
                    </a:p>
                  </a:txBody>
                  <a:tcPr marL="91450" marR="91450" marT="45725" marB="45725"/>
                </a:tc>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Hosting Bali Tuna Conference and Annual IOTC Meeting 2020</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dirty="0">
                          <a:latin typeface="Arial" panose="020B0604020202020204" pitchFamily="34" charset="0"/>
                          <a:ea typeface="Optima" charset="0"/>
                          <a:cs typeface="Arial" panose="020B0604020202020204" pitchFamily="34" charset="0"/>
                        </a:rPr>
                        <a:t>Continues </a:t>
                      </a:r>
                      <a:r>
                        <a:rPr lang="id-ID" sz="1800" dirty="0">
                          <a:latin typeface="Arial" panose="020B0604020202020204" pitchFamily="34" charset="0"/>
                          <a:ea typeface="Optima" charset="0"/>
                          <a:cs typeface="Arial" panose="020B0604020202020204" pitchFamily="34" charset="0"/>
                        </a:rPr>
                        <a:t>COASTFISH implementation</a:t>
                      </a:r>
                    </a:p>
                  </a:txBody>
                  <a:tcPr marL="108000" marR="0" marT="0" marB="0" horzOverflow="overflow"/>
                </a:tc>
                <a:extLst>
                  <a:ext uri="{0D108BD9-81ED-4DB2-BD59-A6C34878D82A}">
                    <a16:rowId xmlns:a16="http://schemas.microsoft.com/office/drawing/2014/main" val="10002"/>
                  </a:ext>
                </a:extLst>
              </a:tr>
              <a:tr h="656987">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MPA</a:t>
                      </a:r>
                      <a:endParaRPr sz="1800" b="1" dirty="0">
                        <a:latin typeface="Arial" panose="020B0604020202020204" pitchFamily="34" charset="0"/>
                        <a:cs typeface="Arial" panose="020B0604020202020204" pitchFamily="34" charset="0"/>
                      </a:endParaRPr>
                    </a:p>
                  </a:txBody>
                  <a:tcPr marL="91450" marR="91450" marT="45725" marB="45725"/>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342900" marR="0" lvl="0" indent="-342900" algn="l" rtl="0">
                        <a:lnSpc>
                          <a:spcPct val="100000"/>
                        </a:lnSpc>
                        <a:spcBef>
                          <a:spcPts val="0"/>
                        </a:spcBef>
                        <a:spcAft>
                          <a:spcPts val="0"/>
                        </a:spcAft>
                        <a:buClr>
                          <a:schemeClr val="dk1"/>
                        </a:buClr>
                        <a:buSzPts val="1800"/>
                        <a:buFont typeface="+mj-lt"/>
                        <a:buAutoNum type="arabicPeriod"/>
                      </a:pPr>
                      <a:r>
                        <a:rPr lang="en-US" sz="1800" dirty="0">
                          <a:latin typeface="Arial" panose="020B0604020202020204" pitchFamily="34" charset="0"/>
                          <a:cs typeface="Arial" panose="020B0604020202020204" pitchFamily="34" charset="0"/>
                        </a:rPr>
                        <a:t>Fulfilment the infrastructures for MPA management </a:t>
                      </a:r>
                    </a:p>
                    <a:p>
                      <a:pPr marL="342900" marR="0" lvl="0" indent="-342900" algn="l" rtl="0">
                        <a:lnSpc>
                          <a:spcPct val="100000"/>
                        </a:lnSpc>
                        <a:spcBef>
                          <a:spcPts val="0"/>
                        </a:spcBef>
                        <a:spcAft>
                          <a:spcPts val="0"/>
                        </a:spcAft>
                        <a:buClr>
                          <a:schemeClr val="dk1"/>
                        </a:buClr>
                        <a:buSzPts val="1800"/>
                        <a:buFont typeface="+mj-lt"/>
                        <a:buAutoNum type="arabicPeriod"/>
                      </a:pPr>
                      <a:r>
                        <a:rPr lang="en-US" sz="1800" dirty="0">
                          <a:latin typeface="Arial" panose="020B0604020202020204" pitchFamily="34" charset="0"/>
                          <a:cs typeface="Arial" panose="020B0604020202020204" pitchFamily="34" charset="0"/>
                        </a:rPr>
                        <a:t>Develop and harmonize regulation for MPA</a:t>
                      </a:r>
                    </a:p>
                    <a:p>
                      <a:pPr marL="342900" marR="0" lvl="0" indent="-342900" algn="l" rtl="0">
                        <a:lnSpc>
                          <a:spcPct val="100000"/>
                        </a:lnSpc>
                        <a:spcBef>
                          <a:spcPts val="0"/>
                        </a:spcBef>
                        <a:spcAft>
                          <a:spcPts val="0"/>
                        </a:spcAft>
                        <a:buClr>
                          <a:schemeClr val="dk1"/>
                        </a:buClr>
                        <a:buSzPts val="1800"/>
                        <a:buFont typeface="+mj-lt"/>
                        <a:buAutoNum type="arabicPeriod"/>
                      </a:pPr>
                      <a:r>
                        <a:rPr lang="en-US" sz="1800" dirty="0">
                          <a:latin typeface="Arial" panose="020B0604020202020204" pitchFamily="34" charset="0"/>
                          <a:cs typeface="Arial" panose="020B0604020202020204" pitchFamily="34" charset="0"/>
                        </a:rPr>
                        <a:t>Enhance MPA </a:t>
                      </a:r>
                      <a:r>
                        <a:rPr lang="en-US" sz="1800">
                          <a:latin typeface="Arial" panose="020B0604020202020204" pitchFamily="34" charset="0"/>
                          <a:cs typeface="Arial" panose="020B0604020202020204" pitchFamily="34" charset="0"/>
                        </a:rPr>
                        <a:t>database system</a:t>
                      </a:r>
                      <a:endParaRPr lang="en-US" sz="1800" dirty="0">
                        <a:latin typeface="Arial" panose="020B0604020202020204" pitchFamily="34" charset="0"/>
                        <a:cs typeface="Arial" panose="020B0604020202020204" pitchFamily="34" charset="0"/>
                      </a:endParaRPr>
                    </a:p>
                  </a:txBody>
                  <a:tcPr marL="91450" marR="91450" marT="45725" marB="45725"/>
                </a:tc>
                <a:extLst>
                  <a:ext uri="{0D108BD9-81ED-4DB2-BD59-A6C34878D82A}">
                    <a16:rowId xmlns:a16="http://schemas.microsoft.com/office/drawing/2014/main" val="10003"/>
                  </a:ext>
                </a:extLst>
              </a:tr>
              <a:tr h="656987">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CCA</a:t>
                      </a:r>
                      <a:endParaRPr sz="1800" b="1" dirty="0">
                        <a:latin typeface="Arial" panose="020B0604020202020204" pitchFamily="34" charset="0"/>
                        <a:cs typeface="Arial" panose="020B0604020202020204" pitchFamily="34" charset="0"/>
                      </a:endParaRPr>
                    </a:p>
                  </a:txBody>
                  <a:tcPr marL="91450" marR="91450" marT="45725" marB="45725"/>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342900" marR="0" lvl="0" indent="-342900" algn="l" rtl="0">
                        <a:spcBef>
                          <a:spcPts val="0"/>
                        </a:spcBef>
                        <a:spcAft>
                          <a:spcPts val="0"/>
                        </a:spcAft>
                        <a:buFont typeface="+mj-lt"/>
                        <a:buAutoNum type="arabicPeriod"/>
                      </a:pPr>
                      <a:r>
                        <a:rPr lang="en-US" sz="1800" dirty="0">
                          <a:latin typeface="Arial" panose="020B0604020202020204" pitchFamily="34" charset="0"/>
                          <a:cs typeface="Arial" panose="020B0604020202020204" pitchFamily="34" charset="0"/>
                        </a:rPr>
                        <a:t>Climate Village Program, </a:t>
                      </a:r>
                    </a:p>
                    <a:p>
                      <a:pPr marL="342900" marR="0" lvl="0" indent="-342900" algn="l" rtl="0">
                        <a:spcBef>
                          <a:spcPts val="0"/>
                        </a:spcBef>
                        <a:spcAft>
                          <a:spcPts val="0"/>
                        </a:spcAft>
                        <a:buFont typeface="+mj-lt"/>
                        <a:buAutoNum type="arabicPeriod"/>
                      </a:pPr>
                      <a:r>
                        <a:rPr lang="en-US" sz="1800" dirty="0">
                          <a:latin typeface="Arial" panose="020B0604020202020204" pitchFamily="34" charset="0"/>
                          <a:cs typeface="Arial" panose="020B0604020202020204" pitchFamily="34" charset="0"/>
                        </a:rPr>
                        <a:t>Coastal Resilience Program, </a:t>
                      </a:r>
                    </a:p>
                    <a:p>
                      <a:pPr marL="342900" marR="0" lvl="0" indent="-342900" algn="l" rtl="0">
                        <a:spcBef>
                          <a:spcPts val="0"/>
                        </a:spcBef>
                        <a:spcAft>
                          <a:spcPts val="0"/>
                        </a:spcAft>
                        <a:buFont typeface="+mj-lt"/>
                        <a:buAutoNum type="arabicPeriod"/>
                      </a:pPr>
                      <a:r>
                        <a:rPr lang="en-US" sz="1800" dirty="0">
                          <a:latin typeface="Arial" panose="020B0604020202020204" pitchFamily="34" charset="0"/>
                          <a:cs typeface="Arial" panose="020B0604020202020204" pitchFamily="34" charset="0"/>
                        </a:rPr>
                        <a:t>Indonesian Coastal Education</a:t>
                      </a:r>
                    </a:p>
                  </a:txBody>
                  <a:tcPr marL="91450" marR="91450" marT="45725" marB="45725"/>
                </a:tc>
                <a:extLst>
                  <a:ext uri="{0D108BD9-81ED-4DB2-BD59-A6C34878D82A}">
                    <a16:rowId xmlns:a16="http://schemas.microsoft.com/office/drawing/2014/main" val="10004"/>
                  </a:ext>
                </a:extLst>
              </a:tr>
              <a:tr h="54649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TSWG</a:t>
                      </a:r>
                      <a:endParaRPr sz="1800" b="1" dirty="0">
                        <a:latin typeface="Arial" panose="020B0604020202020204" pitchFamily="34" charset="0"/>
                        <a:cs typeface="Arial" panose="020B0604020202020204" pitchFamily="34" charset="0"/>
                      </a:endParaRPr>
                    </a:p>
                  </a:txBody>
                  <a:tcPr marL="91450" marR="91450" marT="45725" marB="45725"/>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342900" marR="0" lvl="0" indent="-342900" algn="l" rtl="0">
                        <a:lnSpc>
                          <a:spcPct val="100000"/>
                        </a:lnSpc>
                        <a:spcBef>
                          <a:spcPts val="0"/>
                        </a:spcBef>
                        <a:spcAft>
                          <a:spcPts val="0"/>
                        </a:spcAft>
                        <a:buClr>
                          <a:schemeClr val="dk1"/>
                        </a:buClr>
                        <a:buSzPts val="1800"/>
                        <a:buFont typeface="+mj-lt"/>
                        <a:buAutoNum type="arabicPeriod"/>
                      </a:pPr>
                      <a:r>
                        <a:rPr lang="en-US" sz="1800" dirty="0">
                          <a:latin typeface="Arial" panose="020B0604020202020204" pitchFamily="34" charset="0"/>
                          <a:cs typeface="Arial" panose="020B0604020202020204" pitchFamily="34" charset="0"/>
                        </a:rPr>
                        <a:t>Satellite tagging for </a:t>
                      </a:r>
                      <a:r>
                        <a:rPr lang="en-US" sz="1800" dirty="0" err="1">
                          <a:latin typeface="Arial" panose="020B0604020202020204" pitchFamily="34" charset="0"/>
                          <a:cs typeface="Arial" panose="020B0604020202020204" pitchFamily="34" charset="0"/>
                        </a:rPr>
                        <a:t>whaleshark</a:t>
                      </a:r>
                      <a:r>
                        <a:rPr lang="en-US" sz="1800" baseline="0" dirty="0">
                          <a:latin typeface="Arial" panose="020B0604020202020204" pitchFamily="34" charset="0"/>
                          <a:cs typeface="Arial" panose="020B0604020202020204" pitchFamily="34" charset="0"/>
                        </a:rPr>
                        <a:t> and leatherback turtle</a:t>
                      </a:r>
                    </a:p>
                    <a:p>
                      <a:pPr marL="342900" marR="0" lvl="0" indent="-342900" algn="l" rtl="0">
                        <a:lnSpc>
                          <a:spcPct val="100000"/>
                        </a:lnSpc>
                        <a:spcBef>
                          <a:spcPts val="0"/>
                        </a:spcBef>
                        <a:spcAft>
                          <a:spcPts val="0"/>
                        </a:spcAft>
                        <a:buClr>
                          <a:schemeClr val="dk1"/>
                        </a:buClr>
                        <a:buSzPts val="1800"/>
                        <a:buFont typeface="+mj-lt"/>
                        <a:buAutoNum type="arabicPeriod"/>
                      </a:pPr>
                      <a:r>
                        <a:rPr lang="en-US" sz="1800" dirty="0">
                          <a:latin typeface="Arial" panose="020B0604020202020204" pitchFamily="34" charset="0"/>
                          <a:cs typeface="Arial" panose="020B0604020202020204" pitchFamily="34" charset="0"/>
                        </a:rPr>
                        <a:t>Community Based-Conservation of Dugong and </a:t>
                      </a:r>
                      <a:r>
                        <a:rPr lang="en-US" sz="1800" dirty="0" err="1">
                          <a:latin typeface="Arial" panose="020B0604020202020204" pitchFamily="34" charset="0"/>
                          <a:cs typeface="Arial" panose="020B0604020202020204" pitchFamily="34" charset="0"/>
                        </a:rPr>
                        <a:t>Seagrass</a:t>
                      </a:r>
                      <a:r>
                        <a:rPr lang="en-US" sz="1800" dirty="0">
                          <a:latin typeface="Arial" panose="020B0604020202020204" pitchFamily="34" charset="0"/>
                          <a:cs typeface="Arial" panose="020B0604020202020204" pitchFamily="34" charset="0"/>
                        </a:rPr>
                        <a:t> Habitat</a:t>
                      </a:r>
                    </a:p>
                  </a:txBody>
                  <a:tcPr marL="91450" marR="91450" marT="45725" marB="45725"/>
                </a:tc>
                <a:extLst>
                  <a:ext uri="{0D108BD9-81ED-4DB2-BD59-A6C34878D82A}">
                    <a16:rowId xmlns:a16="http://schemas.microsoft.com/office/drawing/2014/main" val="10005"/>
                  </a:ext>
                </a:extLst>
              </a:tr>
              <a:tr h="546493">
                <a:tc>
                  <a:txBody>
                    <a:body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National</a:t>
                      </a:r>
                      <a:endParaRPr sz="1800" b="1" dirty="0">
                        <a:latin typeface="Arial" panose="020B0604020202020204" pitchFamily="34" charset="0"/>
                        <a:cs typeface="Arial" panose="020B0604020202020204" pitchFamily="34" charset="0"/>
                      </a:endParaRPr>
                    </a:p>
                  </a:txBody>
                  <a:tcPr marL="91450" marR="91450" marT="45725" marB="45725"/>
                </a:tc>
                <a:tc>
                  <a:txBody>
                    <a:bodyPr/>
                    <a:lstStyle/>
                    <a:p>
                      <a:pPr marL="342900" marR="0" lvl="0" indent="-342900" algn="l" defTabSz="914400" rtl="0" eaLnBrk="1" fontAlgn="auto" latinLnBrk="0" hangingPunct="1">
                        <a:lnSpc>
                          <a:spcPct val="100000"/>
                        </a:lnSpc>
                        <a:spcBef>
                          <a:spcPts val="0"/>
                        </a:spcBef>
                        <a:spcAft>
                          <a:spcPts val="0"/>
                        </a:spcAft>
                        <a:buClr>
                          <a:schemeClr val="dk1"/>
                        </a:buClr>
                        <a:buSzPts val="1800"/>
                        <a:buFont typeface="+mj-lt"/>
                        <a:buAutoNum type="arabicPeriod"/>
                        <a:tabLst/>
                        <a:defRPr/>
                      </a:pPr>
                      <a:r>
                        <a:rPr lang="en-US" sz="1800" dirty="0">
                          <a:latin typeface="Arial" panose="020B0604020202020204" pitchFamily="34" charset="0"/>
                          <a:cs typeface="Arial" panose="020B0604020202020204" pitchFamily="34" charset="0"/>
                        </a:rPr>
                        <a:t>Indonesia Aid Program</a:t>
                      </a:r>
                    </a:p>
                    <a:p>
                      <a:pPr marL="342900" marR="0" lvl="0" indent="-342900" algn="l" defTabSz="914400" rtl="0" eaLnBrk="1" fontAlgn="auto" latinLnBrk="0" hangingPunct="1">
                        <a:lnSpc>
                          <a:spcPct val="100000"/>
                        </a:lnSpc>
                        <a:spcBef>
                          <a:spcPts val="0"/>
                        </a:spcBef>
                        <a:spcAft>
                          <a:spcPts val="0"/>
                        </a:spcAft>
                        <a:buClr>
                          <a:schemeClr val="dk1"/>
                        </a:buClr>
                        <a:buSzPts val="1800"/>
                        <a:buFont typeface="+mj-lt"/>
                        <a:buAutoNum type="arabicPeriod"/>
                        <a:tabLst/>
                        <a:defRPr/>
                      </a:pPr>
                      <a:r>
                        <a:rPr lang="en-US" sz="1800" dirty="0">
                          <a:latin typeface="Arial" panose="020B0604020202020204" pitchFamily="34" charset="0"/>
                          <a:cs typeface="Arial" panose="020B0604020202020204" pitchFamily="34" charset="0"/>
                        </a:rPr>
                        <a:t>Hosting the 6th International Tropical Marine Ecosystem Management Symposium (ITMEMS)</a:t>
                      </a:r>
                    </a:p>
                  </a:txBody>
                  <a:tcPr marL="91450" marR="91450" marT="45725" marB="45725"/>
                </a:tc>
                <a:extLst>
                  <a:ext uri="{0D108BD9-81ED-4DB2-BD59-A6C34878D82A}">
                    <a16:rowId xmlns:a16="http://schemas.microsoft.com/office/drawing/2014/main" val="10006"/>
                  </a:ext>
                </a:extLst>
              </a:tr>
            </a:tbl>
          </a:graphicData>
        </a:graphic>
      </p:graphicFrame>
      <p:sp>
        <p:nvSpPr>
          <p:cNvPr id="5" name="TextBox 4"/>
          <p:cNvSpPr txBox="1"/>
          <p:nvPr/>
        </p:nvSpPr>
        <p:spPr>
          <a:xfrm>
            <a:off x="631576" y="169799"/>
            <a:ext cx="10928847" cy="461665"/>
          </a:xfrm>
          <a:prstGeom prst="rect">
            <a:avLst/>
          </a:prstGeom>
          <a:solidFill>
            <a:schemeClr val="accent6">
              <a:lumMod val="20000"/>
              <a:lumOff val="80000"/>
            </a:schemeClr>
          </a:solidFill>
        </p:spPr>
        <p:txBody>
          <a:bodyPr wrap="square" rtlCol="0">
            <a:spAutoFit/>
          </a:bodyPr>
          <a:lstStyle/>
          <a:p>
            <a:r>
              <a:rPr lang="en-US" sz="2400" b="1" dirty="0">
                <a:solidFill>
                  <a:srgbClr val="176186"/>
                </a:solidFill>
                <a:latin typeface="Optima" charset="0"/>
                <a:ea typeface="Optima" charset="0"/>
                <a:cs typeface="Optima" charset="0"/>
              </a:rPr>
              <a:t>III. National Roadmap 2020</a:t>
            </a:r>
            <a:r>
              <a:rPr lang="id-ID" sz="2400" b="1" dirty="0">
                <a:solidFill>
                  <a:srgbClr val="176186"/>
                </a:solidFill>
                <a:latin typeface="Optima" charset="0"/>
                <a:ea typeface="Optima" charset="0"/>
                <a:cs typeface="Optima" charset="0"/>
              </a:rPr>
              <a:t> </a:t>
            </a:r>
            <a:endParaRPr lang="en-US" sz="2400" b="1" dirty="0">
              <a:solidFill>
                <a:srgbClr val="176186"/>
              </a:solidFill>
              <a:latin typeface="Optima" charset="0"/>
              <a:ea typeface="Optima" charset="0"/>
              <a:cs typeface="Optima" charset="0"/>
            </a:endParaRPr>
          </a:p>
        </p:txBody>
      </p:sp>
      <p:sp>
        <p:nvSpPr>
          <p:cNvPr id="6" name="Rectangle 5"/>
          <p:cNvSpPr/>
          <p:nvPr/>
        </p:nvSpPr>
        <p:spPr>
          <a:xfrm>
            <a:off x="216982" y="687308"/>
            <a:ext cx="11840704" cy="400110"/>
          </a:xfrm>
          <a:prstGeom prst="rect">
            <a:avLst/>
          </a:prstGeom>
        </p:spPr>
        <p:txBody>
          <a:bodyPr wrap="square">
            <a:spAutoFit/>
          </a:bodyPr>
          <a:lstStyle/>
          <a:p>
            <a:pPr marL="514350" indent="-514350">
              <a:lnSpc>
                <a:spcPct val="100000"/>
              </a:lnSpc>
              <a:spcBef>
                <a:spcPts val="0"/>
              </a:spcBef>
              <a:buFontTx/>
              <a:buNone/>
            </a:pPr>
            <a:r>
              <a:rPr lang="en-GB" sz="2000" b="1" u="sng" dirty="0">
                <a:solidFill>
                  <a:schemeClr val="accent1">
                    <a:lumMod val="50000"/>
                  </a:schemeClr>
                </a:solidFill>
                <a:latin typeface="Corbel" panose="020B0503020204020204" pitchFamily="34" charset="0"/>
                <a:ea typeface="Optima" charset="0"/>
                <a:cs typeface="Optima" charset="0"/>
              </a:rPr>
              <a:t>B. Programs/projects/activities related to CTI-CFF goals </a:t>
            </a:r>
            <a:r>
              <a:rPr lang="en-GB" sz="2000" b="1" i="1" u="sng" dirty="0">
                <a:solidFill>
                  <a:schemeClr val="accent1">
                    <a:lumMod val="50000"/>
                  </a:schemeClr>
                </a:solidFill>
                <a:latin typeface="Corbel" panose="020B0503020204020204" pitchFamily="34" charset="0"/>
                <a:ea typeface="Optima" charset="0"/>
                <a:cs typeface="Optima" charset="0"/>
              </a:rPr>
              <a:t>(but not directly budgeted under CTI-CFF programs)</a:t>
            </a:r>
          </a:p>
        </p:txBody>
      </p:sp>
    </p:spTree>
    <p:extLst>
      <p:ext uri="{BB962C8B-B14F-4D97-AF65-F5344CB8AC3E}">
        <p14:creationId xmlns:p14="http://schemas.microsoft.com/office/powerpoint/2010/main" val="3774937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7AB414-F4FF-425E-B0E6-4F931D5CC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 y="3084"/>
            <a:ext cx="12192000" cy="6858000"/>
          </a:xfrm>
          <a:prstGeom prst="rect">
            <a:avLst/>
          </a:prstGeom>
        </p:spPr>
      </p:pic>
      <p:graphicFrame>
        <p:nvGraphicFramePr>
          <p:cNvPr id="4" name="Google Shape;117;p15"/>
          <p:cNvGraphicFramePr/>
          <p:nvPr>
            <p:extLst>
              <p:ext uri="{D42A27DB-BD31-4B8C-83A1-F6EECF244321}">
                <p14:modId xmlns:p14="http://schemas.microsoft.com/office/powerpoint/2010/main" val="119836132"/>
              </p:ext>
            </p:extLst>
          </p:nvPr>
        </p:nvGraphicFramePr>
        <p:xfrm>
          <a:off x="325465" y="1224369"/>
          <a:ext cx="11329260" cy="5123123"/>
        </p:xfrm>
        <a:graphic>
          <a:graphicData uri="http://schemas.openxmlformats.org/drawingml/2006/table">
            <a:tbl>
              <a:tblPr firstRow="1" bandRow="1">
                <a:tableStyleId>{5A111915-BE36-4E01-A7E5-04B1672EAD32}</a:tableStyleId>
              </a:tblPr>
              <a:tblGrid>
                <a:gridCol w="1782304">
                  <a:extLst>
                    <a:ext uri="{9D8B030D-6E8A-4147-A177-3AD203B41FA5}">
                      <a16:colId xmlns:a16="http://schemas.microsoft.com/office/drawing/2014/main" val="20000"/>
                    </a:ext>
                  </a:extLst>
                </a:gridCol>
                <a:gridCol w="9546956">
                  <a:extLst>
                    <a:ext uri="{9D8B030D-6E8A-4147-A177-3AD203B41FA5}">
                      <a16:colId xmlns:a16="http://schemas.microsoft.com/office/drawing/2014/main" val="20001"/>
                    </a:ext>
                  </a:extLst>
                </a:gridCol>
              </a:tblGrid>
              <a:tr h="500382">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rtl="0">
                        <a:spcBef>
                          <a:spcPts val="0"/>
                        </a:spcBef>
                        <a:spcAft>
                          <a:spcPts val="0"/>
                        </a:spcAft>
                        <a:buNone/>
                      </a:pPr>
                      <a:r>
                        <a:rPr lang="en-US" sz="1800" u="none" strike="noStrike" cap="none" dirty="0">
                          <a:latin typeface="Arial" panose="020B0604020202020204" pitchFamily="34" charset="0"/>
                          <a:cs typeface="Arial" panose="020B0604020202020204" pitchFamily="34" charset="0"/>
                        </a:rPr>
                        <a:t>WG</a:t>
                      </a:r>
                      <a:endParaRPr sz="1800" b="1" dirty="0">
                        <a:latin typeface="Arial" panose="020B0604020202020204" pitchFamily="34" charset="0"/>
                        <a:cs typeface="Arial" panose="020B0604020202020204" pitchFamily="34" charset="0"/>
                      </a:endParaRPr>
                    </a:p>
                  </a:txBody>
                  <a:tcPr marL="91450" marR="91450" marT="45725" marB="45725">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rtl="0">
                        <a:spcBef>
                          <a:spcPts val="0"/>
                        </a:spcBef>
                        <a:spcAft>
                          <a:spcPts val="0"/>
                        </a:spcAft>
                        <a:buNone/>
                      </a:pPr>
                      <a:r>
                        <a:rPr lang="en-US" sz="1800" b="1" dirty="0">
                          <a:latin typeface="Arial" panose="020B0604020202020204" pitchFamily="34" charset="0"/>
                          <a:cs typeface="Arial" panose="020B0604020202020204" pitchFamily="34" charset="0"/>
                        </a:rPr>
                        <a:t>Activities</a:t>
                      </a:r>
                      <a:endParaRPr sz="1800" b="1" dirty="0">
                        <a:latin typeface="Arial" panose="020B0604020202020204" pitchFamily="34" charset="0"/>
                        <a:cs typeface="Arial" panose="020B0604020202020204" pitchFamily="34" charset="0"/>
                      </a:endParaRPr>
                    </a:p>
                  </a:txBody>
                  <a:tcPr marL="91450" marR="91450" marT="45725" marB="45725">
                    <a:solidFill>
                      <a:schemeClr val="accent1">
                        <a:lumMod val="40000"/>
                        <a:lumOff val="60000"/>
                      </a:schemeClr>
                    </a:solidFill>
                  </a:tcPr>
                </a:tc>
                <a:extLst>
                  <a:ext uri="{0D108BD9-81ED-4DB2-BD59-A6C34878D82A}">
                    <a16:rowId xmlns:a16="http://schemas.microsoft.com/office/drawing/2014/main" val="10000"/>
                  </a:ext>
                </a:extLst>
              </a:tr>
              <a:tr h="630994">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Seascapes</a:t>
                      </a:r>
                      <a:endParaRPr sz="1800" b="1" dirty="0">
                        <a:latin typeface="Arial" panose="020B0604020202020204" pitchFamily="34" charset="0"/>
                        <a:cs typeface="Arial" panose="020B0604020202020204" pitchFamily="34" charset="0"/>
                      </a:endParaRPr>
                    </a:p>
                  </a:txBody>
                  <a:tcPr marL="91450" marR="91450" marT="45725" marB="45725"/>
                </a:tc>
                <a:tc>
                  <a:txBody>
                    <a:bodyPr/>
                    <a:lstStyle/>
                    <a:p>
                      <a:pPr marL="357188" marR="0" lvl="0" indent="-357188" algn="l" defTabSz="914400" rtl="0" eaLnBrk="1" fontAlgn="auto" latinLnBrk="0" hangingPunct="1">
                        <a:lnSpc>
                          <a:spcPct val="100000"/>
                        </a:lnSpc>
                        <a:spcBef>
                          <a:spcPts val="0"/>
                        </a:spcBef>
                        <a:spcAft>
                          <a:spcPts val="0"/>
                        </a:spcAft>
                        <a:buClrTx/>
                        <a:buSzTx/>
                        <a:buFont typeface="+mj-lt"/>
                        <a:buAutoNum type="arabicPeriod"/>
                        <a:tabLst>
                          <a:tab pos="712788" algn="l"/>
                        </a:tabLst>
                        <a:defRPr/>
                      </a:pPr>
                      <a:r>
                        <a:rPr lang="en-US" sz="1800" i="0" dirty="0">
                          <a:latin typeface="Arial" panose="020B0604020202020204" pitchFamily="34" charset="0"/>
                          <a:cs typeface="Arial" panose="020B0604020202020204" pitchFamily="34" charset="0"/>
                        </a:rPr>
                        <a:t>Develop</a:t>
                      </a:r>
                      <a:r>
                        <a:rPr lang="en-US" sz="1800" i="0" baseline="0" dirty="0">
                          <a:latin typeface="Arial" panose="020B0604020202020204" pitchFamily="34" charset="0"/>
                          <a:cs typeface="Arial" panose="020B0604020202020204" pitchFamily="34" charset="0"/>
                        </a:rPr>
                        <a:t> regional Program and funding mechanism for BSSE and Lesser </a:t>
                      </a:r>
                      <a:r>
                        <a:rPr lang="en-US" sz="1800" i="0" baseline="0" dirty="0" err="1">
                          <a:latin typeface="Arial" panose="020B0604020202020204" pitchFamily="34" charset="0"/>
                          <a:cs typeface="Arial" panose="020B0604020202020204" pitchFamily="34" charset="0"/>
                        </a:rPr>
                        <a:t>Sunda</a:t>
                      </a:r>
                      <a:r>
                        <a:rPr lang="en-US" sz="1800" i="0" baseline="0" dirty="0">
                          <a:latin typeface="Arial" panose="020B0604020202020204" pitchFamily="34" charset="0"/>
                          <a:cs typeface="Arial" panose="020B0604020202020204" pitchFamily="34" charset="0"/>
                        </a:rPr>
                        <a:t> Seascape</a:t>
                      </a:r>
                    </a:p>
                    <a:p>
                      <a:pPr marL="357188" marR="0" lvl="0" indent="-357188" algn="l" defTabSz="914400" rtl="0" eaLnBrk="1" fontAlgn="auto" latinLnBrk="0" hangingPunct="1">
                        <a:lnSpc>
                          <a:spcPct val="100000"/>
                        </a:lnSpc>
                        <a:spcBef>
                          <a:spcPts val="0"/>
                        </a:spcBef>
                        <a:spcAft>
                          <a:spcPts val="0"/>
                        </a:spcAft>
                        <a:buClrTx/>
                        <a:buSzTx/>
                        <a:buFont typeface="+mj-lt"/>
                        <a:buAutoNum type="arabicPeriod"/>
                        <a:tabLst>
                          <a:tab pos="712788" algn="l"/>
                        </a:tabLst>
                        <a:defRPr/>
                      </a:pPr>
                      <a:r>
                        <a:rPr lang="en-US" sz="1800" i="0" dirty="0">
                          <a:latin typeface="Arial" panose="020B0604020202020204" pitchFamily="34" charset="0"/>
                          <a:cs typeface="Arial" panose="020B0604020202020204" pitchFamily="34" charset="0"/>
                        </a:rPr>
                        <a:t>TOR and mechanism for Seascapes sub – working group</a:t>
                      </a:r>
                    </a:p>
                  </a:txBody>
                  <a:tcPr marL="108000" marR="0" marT="0" marB="0" horzOverflow="overflow"/>
                </a:tc>
                <a:extLst>
                  <a:ext uri="{0D108BD9-81ED-4DB2-BD59-A6C34878D82A}">
                    <a16:rowId xmlns:a16="http://schemas.microsoft.com/office/drawing/2014/main" val="10001"/>
                  </a:ext>
                </a:extLst>
              </a:tr>
              <a:tr h="656987">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EAFM</a:t>
                      </a:r>
                      <a:endParaRPr sz="1800" b="1" dirty="0">
                        <a:latin typeface="Arial" panose="020B0604020202020204" pitchFamily="34" charset="0"/>
                        <a:cs typeface="Arial" panose="020B0604020202020204" pitchFamily="34" charset="0"/>
                      </a:endParaRPr>
                    </a:p>
                  </a:txBody>
                  <a:tcPr marL="91450" marR="91450" marT="45725" marB="45725"/>
                </a:tc>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dirty="0">
                          <a:latin typeface="Arial" panose="020B0604020202020204" pitchFamily="34" charset="0"/>
                          <a:ea typeface="Optima" charset="0"/>
                          <a:cs typeface="Arial" panose="020B0604020202020204" pitchFamily="34" charset="0"/>
                        </a:rPr>
                        <a:t>Develop and Implement Regional </a:t>
                      </a:r>
                      <a:r>
                        <a:rPr lang="id-ID" sz="1800" dirty="0">
                          <a:latin typeface="Arial" panose="020B0604020202020204" pitchFamily="34" charset="0"/>
                          <a:ea typeface="Optima" charset="0"/>
                          <a:cs typeface="Arial" panose="020B0604020202020204" pitchFamily="34" charset="0"/>
                        </a:rPr>
                        <a:t>COASTFISH Program</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dirty="0">
                          <a:latin typeface="Arial" panose="020B0604020202020204" pitchFamily="34" charset="0"/>
                          <a:ea typeface="Optima" charset="0"/>
                          <a:cs typeface="Arial" panose="020B0604020202020204" pitchFamily="34" charset="0"/>
                        </a:rPr>
                        <a:t>Workshop on EAFM Evaluation Tools</a:t>
                      </a:r>
                    </a:p>
                  </a:txBody>
                  <a:tcPr marL="108000" marR="0" marT="0" marB="0" horzOverflow="overflow"/>
                </a:tc>
                <a:extLst>
                  <a:ext uri="{0D108BD9-81ED-4DB2-BD59-A6C34878D82A}">
                    <a16:rowId xmlns:a16="http://schemas.microsoft.com/office/drawing/2014/main" val="10002"/>
                  </a:ext>
                </a:extLst>
              </a:tr>
              <a:tr h="656987">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MPA</a:t>
                      </a:r>
                      <a:endParaRPr sz="1800" b="1" dirty="0">
                        <a:latin typeface="Arial" panose="020B0604020202020204" pitchFamily="34" charset="0"/>
                        <a:cs typeface="Arial" panose="020B0604020202020204" pitchFamily="34" charset="0"/>
                      </a:endParaRPr>
                    </a:p>
                  </a:txBody>
                  <a:tcPr marL="91450" marR="91450" marT="45725" marB="45725"/>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342900" marR="0" lvl="0" indent="-342900" algn="l" rtl="0">
                        <a:lnSpc>
                          <a:spcPct val="100000"/>
                        </a:lnSpc>
                        <a:spcBef>
                          <a:spcPts val="0"/>
                        </a:spcBef>
                        <a:spcAft>
                          <a:spcPts val="0"/>
                        </a:spcAft>
                        <a:buClr>
                          <a:schemeClr val="dk1"/>
                        </a:buClr>
                        <a:buSzPts val="1800"/>
                        <a:buFont typeface="+mj-lt"/>
                        <a:buAutoNum type="arabicPeriod"/>
                      </a:pPr>
                      <a:r>
                        <a:rPr lang="en-US" sz="1800" dirty="0">
                          <a:latin typeface="Arial" panose="020B0604020202020204" pitchFamily="34" charset="0"/>
                          <a:cs typeface="Arial" panose="020B0604020202020204" pitchFamily="34" charset="0"/>
                        </a:rPr>
                        <a:t>Completion of CTMPAS Certification Process for Category 1, 2, and 3</a:t>
                      </a:r>
                    </a:p>
                    <a:p>
                      <a:pPr marL="342900" marR="0" lvl="0" indent="-342900" algn="l" rtl="0">
                        <a:lnSpc>
                          <a:spcPct val="100000"/>
                        </a:lnSpc>
                        <a:spcBef>
                          <a:spcPts val="0"/>
                        </a:spcBef>
                        <a:spcAft>
                          <a:spcPts val="0"/>
                        </a:spcAft>
                        <a:buClr>
                          <a:schemeClr val="dk1"/>
                        </a:buClr>
                        <a:buSzPts val="1800"/>
                        <a:buFont typeface="+mj-lt"/>
                        <a:buAutoNum type="arabicPeriod"/>
                      </a:pPr>
                      <a:r>
                        <a:rPr lang="en-US" sz="1800" dirty="0">
                          <a:latin typeface="Arial" panose="020B0604020202020204" pitchFamily="34" charset="0"/>
                          <a:cs typeface="Arial" panose="020B0604020202020204" pitchFamily="34" charset="0"/>
                        </a:rPr>
                        <a:t>Develop activities that integrate with other TWG in Priority MPA Sites</a:t>
                      </a:r>
                    </a:p>
                  </a:txBody>
                  <a:tcPr marL="91450" marR="91450" marT="45725" marB="45725"/>
                </a:tc>
                <a:extLst>
                  <a:ext uri="{0D108BD9-81ED-4DB2-BD59-A6C34878D82A}">
                    <a16:rowId xmlns:a16="http://schemas.microsoft.com/office/drawing/2014/main" val="10003"/>
                  </a:ext>
                </a:extLst>
              </a:tr>
              <a:tr h="656987">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CCA</a:t>
                      </a:r>
                      <a:endParaRPr sz="1800" b="1" dirty="0">
                        <a:latin typeface="Arial" panose="020B0604020202020204" pitchFamily="34" charset="0"/>
                        <a:cs typeface="Arial" panose="020B0604020202020204" pitchFamily="34" charset="0"/>
                      </a:endParaRPr>
                    </a:p>
                  </a:txBody>
                  <a:tcPr marL="91450" marR="91450" marT="45725" marB="45725"/>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342900" marR="0" lvl="0" indent="-342900" algn="l" rtl="0">
                        <a:spcBef>
                          <a:spcPts val="0"/>
                        </a:spcBef>
                        <a:spcAft>
                          <a:spcPts val="0"/>
                        </a:spcAft>
                        <a:buFont typeface="+mj-lt"/>
                        <a:buAutoNum type="arabicPeriod"/>
                      </a:pPr>
                      <a:r>
                        <a:rPr lang="en-US" sz="1800" dirty="0">
                          <a:latin typeface="Arial" panose="020B0604020202020204" pitchFamily="34" charset="0"/>
                          <a:cs typeface="Arial" panose="020B0604020202020204" pitchFamily="34" charset="0"/>
                        </a:rPr>
                        <a:t>Executive Course </a:t>
                      </a:r>
                      <a:r>
                        <a:rPr lang="en-US" sz="1800" baseline="0" dirty="0">
                          <a:latin typeface="Arial" panose="020B0604020202020204" pitchFamily="34" charset="0"/>
                          <a:cs typeface="Arial" panose="020B0604020202020204" pitchFamily="34" charset="0"/>
                        </a:rPr>
                        <a:t>on Climate Change Adaptation</a:t>
                      </a:r>
                    </a:p>
                    <a:p>
                      <a:pPr marL="342900" marR="0" lvl="0" indent="-342900" algn="l" rtl="0">
                        <a:spcBef>
                          <a:spcPts val="0"/>
                        </a:spcBef>
                        <a:spcAft>
                          <a:spcPts val="0"/>
                        </a:spcAft>
                        <a:buFont typeface="+mj-lt"/>
                        <a:buAutoNum type="arabicPeriod"/>
                      </a:pPr>
                      <a:r>
                        <a:rPr lang="en-US" sz="1800" dirty="0">
                          <a:latin typeface="Arial" panose="020B0604020202020204" pitchFamily="34" charset="0"/>
                          <a:cs typeface="Arial" panose="020B0604020202020204" pitchFamily="34" charset="0"/>
                        </a:rPr>
                        <a:t>Mapping of Coastal Vulnerability towards Climate Change (Workshops, Training)</a:t>
                      </a:r>
                    </a:p>
                  </a:txBody>
                  <a:tcPr marL="91450" marR="91450" marT="45725" marB="45725"/>
                </a:tc>
                <a:extLst>
                  <a:ext uri="{0D108BD9-81ED-4DB2-BD59-A6C34878D82A}">
                    <a16:rowId xmlns:a16="http://schemas.microsoft.com/office/drawing/2014/main" val="10004"/>
                  </a:ext>
                </a:extLst>
              </a:tr>
              <a:tr h="54649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TSWG</a:t>
                      </a:r>
                      <a:endParaRPr sz="1800" b="1" dirty="0">
                        <a:latin typeface="Arial" panose="020B0604020202020204" pitchFamily="34" charset="0"/>
                        <a:cs typeface="Arial" panose="020B0604020202020204" pitchFamily="34" charset="0"/>
                      </a:endParaRPr>
                    </a:p>
                  </a:txBody>
                  <a:tcPr marL="91450" marR="91450" marT="45725" marB="45725"/>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342900" marR="0" lvl="0" indent="-342900" algn="l" rtl="0">
                        <a:lnSpc>
                          <a:spcPct val="100000"/>
                        </a:lnSpc>
                        <a:spcBef>
                          <a:spcPts val="0"/>
                        </a:spcBef>
                        <a:spcAft>
                          <a:spcPts val="0"/>
                        </a:spcAft>
                        <a:buClr>
                          <a:schemeClr val="dk1"/>
                        </a:buClr>
                        <a:buSzPts val="1800"/>
                        <a:buFont typeface="+mj-lt"/>
                        <a:buAutoNum type="arabicPeriod"/>
                      </a:pPr>
                      <a:r>
                        <a:rPr lang="en-US" sz="1800" dirty="0">
                          <a:latin typeface="Arial" panose="020B0604020202020204" pitchFamily="34" charset="0"/>
                          <a:cs typeface="Arial" panose="020B0604020202020204" pitchFamily="34" charset="0"/>
                        </a:rPr>
                        <a:t>Development of threatened species regional handbook/guideline on marine mammals stranding</a:t>
                      </a:r>
                    </a:p>
                    <a:p>
                      <a:pPr marL="342900" marR="0" lvl="0" indent="-342900" algn="l" rtl="0">
                        <a:lnSpc>
                          <a:spcPct val="100000"/>
                        </a:lnSpc>
                        <a:spcBef>
                          <a:spcPts val="0"/>
                        </a:spcBef>
                        <a:spcAft>
                          <a:spcPts val="0"/>
                        </a:spcAft>
                        <a:buClr>
                          <a:schemeClr val="dk1"/>
                        </a:buClr>
                        <a:buSzPts val="1800"/>
                        <a:buFont typeface="+mj-lt"/>
                        <a:buAutoNum type="arabicPeriod"/>
                      </a:pPr>
                      <a:r>
                        <a:rPr lang="en-US" sz="1800" dirty="0">
                          <a:latin typeface="Arial" panose="020B0604020202020204" pitchFamily="34" charset="0"/>
                          <a:cs typeface="Arial" panose="020B0604020202020204" pitchFamily="34" charset="0"/>
                        </a:rPr>
                        <a:t>Training on sea turtles/marine mammals/sharks and rays stranding/by-catch</a:t>
                      </a:r>
                    </a:p>
                  </a:txBody>
                  <a:tcPr marL="91450" marR="91450" marT="45725" marB="45725"/>
                </a:tc>
                <a:extLst>
                  <a:ext uri="{0D108BD9-81ED-4DB2-BD59-A6C34878D82A}">
                    <a16:rowId xmlns:a16="http://schemas.microsoft.com/office/drawing/2014/main" val="10005"/>
                  </a:ext>
                </a:extLst>
              </a:tr>
              <a:tr h="546493">
                <a:tc>
                  <a:txBody>
                    <a:bodyPr/>
                    <a:lstStyle/>
                    <a:p>
                      <a:pPr marL="0" marR="0" lvl="0" indent="0" algn="l" rtl="0">
                        <a:spcBef>
                          <a:spcPts val="0"/>
                        </a:spcBef>
                        <a:spcAft>
                          <a:spcPts val="0"/>
                        </a:spcAft>
                        <a:buNone/>
                      </a:pPr>
                      <a:r>
                        <a:rPr lang="en-US" sz="1800" b="1" dirty="0">
                          <a:latin typeface="Arial" panose="020B0604020202020204" pitchFamily="34" charset="0"/>
                          <a:cs typeface="Arial" panose="020B0604020202020204" pitchFamily="34" charset="0"/>
                        </a:rPr>
                        <a:t>National</a:t>
                      </a:r>
                      <a:endParaRPr sz="1800" b="1" dirty="0">
                        <a:latin typeface="Arial" panose="020B0604020202020204" pitchFamily="34" charset="0"/>
                        <a:cs typeface="Arial" panose="020B0604020202020204" pitchFamily="34" charset="0"/>
                      </a:endParaRPr>
                    </a:p>
                  </a:txBody>
                  <a:tcPr marL="91450" marR="91450" marT="45725" marB="45725"/>
                </a:tc>
                <a:tc>
                  <a:txBody>
                    <a:bodyPr/>
                    <a:lstStyle/>
                    <a:p>
                      <a:pPr marL="342900" marR="0" lvl="0" indent="-342900" algn="l" rtl="0">
                        <a:lnSpc>
                          <a:spcPct val="100000"/>
                        </a:lnSpc>
                        <a:spcBef>
                          <a:spcPts val="0"/>
                        </a:spcBef>
                        <a:spcAft>
                          <a:spcPts val="0"/>
                        </a:spcAft>
                        <a:buClr>
                          <a:schemeClr val="dk1"/>
                        </a:buClr>
                        <a:buSzPts val="1800"/>
                        <a:buFont typeface="+mj-lt"/>
                        <a:buAutoNum type="arabicPeriod"/>
                      </a:pPr>
                      <a:r>
                        <a:rPr lang="en-US" sz="1800" dirty="0">
                          <a:latin typeface="Arial" panose="020B0604020202020204" pitchFamily="34" charset="0"/>
                          <a:cs typeface="Arial" panose="020B0604020202020204" pitchFamily="34" charset="0"/>
                        </a:rPr>
                        <a:t>CT Atlas Training</a:t>
                      </a:r>
                      <a:endParaRPr lang="en-GB" sz="1800" dirty="0">
                        <a:latin typeface="Arial" panose="020B0604020202020204" pitchFamily="34" charset="0"/>
                        <a:cs typeface="Arial" panose="020B0604020202020204" pitchFamily="34" charset="0"/>
                      </a:endParaRPr>
                    </a:p>
                    <a:p>
                      <a:pPr marL="342900" marR="0" lvl="0" indent="-342900" algn="l" rtl="0">
                        <a:lnSpc>
                          <a:spcPct val="100000"/>
                        </a:lnSpc>
                        <a:spcBef>
                          <a:spcPts val="0"/>
                        </a:spcBef>
                        <a:spcAft>
                          <a:spcPts val="0"/>
                        </a:spcAft>
                        <a:buClr>
                          <a:schemeClr val="dk1"/>
                        </a:buClr>
                        <a:buSzPts val="1800"/>
                        <a:buFont typeface="+mj-lt"/>
                        <a:buAutoNum type="arabicPeriod"/>
                      </a:pPr>
                      <a:r>
                        <a:rPr lang="en-GB" sz="1800" dirty="0">
                          <a:latin typeface="Arial" panose="020B0604020202020204" pitchFamily="34" charset="0"/>
                          <a:cs typeface="Arial" panose="020B0604020202020204" pitchFamily="34" charset="0"/>
                        </a:rPr>
                        <a:t>Establishment of shipping lanes in the Coral Triangle Area</a:t>
                      </a:r>
                    </a:p>
                    <a:p>
                      <a:pPr marL="342900" marR="0" lvl="0" indent="-342900" algn="l" rtl="0">
                        <a:lnSpc>
                          <a:spcPct val="100000"/>
                        </a:lnSpc>
                        <a:spcBef>
                          <a:spcPts val="0"/>
                        </a:spcBef>
                        <a:spcAft>
                          <a:spcPts val="0"/>
                        </a:spcAft>
                        <a:buClr>
                          <a:schemeClr val="dk1"/>
                        </a:buClr>
                        <a:buSzPts val="1800"/>
                        <a:buFont typeface="+mj-lt"/>
                        <a:buAutoNum type="arabicPeriod"/>
                      </a:pPr>
                      <a:r>
                        <a:rPr lang="en-GB" sz="1800" dirty="0">
                          <a:latin typeface="Arial" panose="020B0604020202020204" pitchFamily="34" charset="0"/>
                          <a:cs typeface="Arial" panose="020B0604020202020204" pitchFamily="34" charset="0"/>
                        </a:rPr>
                        <a:t>International Training on Marine Debris Elimination</a:t>
                      </a:r>
                      <a:endParaRPr lang="en-US" sz="1800" dirty="0">
                        <a:latin typeface="Arial" panose="020B0604020202020204" pitchFamily="34" charset="0"/>
                        <a:cs typeface="Arial" panose="020B0604020202020204" pitchFamily="34" charset="0"/>
                      </a:endParaRPr>
                    </a:p>
                  </a:txBody>
                  <a:tcPr marL="91450" marR="91450" marT="45725" marB="45725"/>
                </a:tc>
                <a:extLst>
                  <a:ext uri="{0D108BD9-81ED-4DB2-BD59-A6C34878D82A}">
                    <a16:rowId xmlns:a16="http://schemas.microsoft.com/office/drawing/2014/main" val="10006"/>
                  </a:ext>
                </a:extLst>
              </a:tr>
            </a:tbl>
          </a:graphicData>
        </a:graphic>
      </p:graphicFrame>
      <p:sp>
        <p:nvSpPr>
          <p:cNvPr id="5" name="TextBox 4"/>
          <p:cNvSpPr txBox="1"/>
          <p:nvPr/>
        </p:nvSpPr>
        <p:spPr>
          <a:xfrm>
            <a:off x="589863" y="332942"/>
            <a:ext cx="10928847" cy="523220"/>
          </a:xfrm>
          <a:prstGeom prst="rect">
            <a:avLst/>
          </a:prstGeom>
          <a:solidFill>
            <a:schemeClr val="accent6">
              <a:lumMod val="20000"/>
              <a:lumOff val="80000"/>
            </a:schemeClr>
          </a:solidFill>
        </p:spPr>
        <p:txBody>
          <a:bodyPr wrap="square" rtlCol="0">
            <a:spAutoFit/>
          </a:bodyPr>
          <a:lstStyle/>
          <a:p>
            <a:r>
              <a:rPr lang="en-US" sz="2800" b="1" dirty="0">
                <a:solidFill>
                  <a:srgbClr val="176186"/>
                </a:solidFill>
                <a:latin typeface="Optima" charset="0"/>
                <a:ea typeface="Optima" charset="0"/>
                <a:cs typeface="Optima" charset="0"/>
              </a:rPr>
              <a:t>IV. Potential Regional Program and Support Required</a:t>
            </a:r>
          </a:p>
        </p:txBody>
      </p:sp>
    </p:spTree>
    <p:extLst>
      <p:ext uri="{BB962C8B-B14F-4D97-AF65-F5344CB8AC3E}">
        <p14:creationId xmlns:p14="http://schemas.microsoft.com/office/powerpoint/2010/main" val="1742781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 y="3084"/>
            <a:ext cx="12192000" cy="6858000"/>
          </a:xfrm>
          <a:prstGeom prst="rect">
            <a:avLst/>
          </a:prstGeom>
        </p:spPr>
      </p:pic>
      <p:sp>
        <p:nvSpPr>
          <p:cNvPr id="5" name="TextBox 4"/>
          <p:cNvSpPr txBox="1"/>
          <p:nvPr/>
        </p:nvSpPr>
        <p:spPr>
          <a:xfrm>
            <a:off x="589863" y="130172"/>
            <a:ext cx="10928847" cy="523220"/>
          </a:xfrm>
          <a:prstGeom prst="rect">
            <a:avLst/>
          </a:prstGeom>
          <a:solidFill>
            <a:schemeClr val="accent6">
              <a:lumMod val="20000"/>
              <a:lumOff val="80000"/>
            </a:schemeClr>
          </a:solidFill>
        </p:spPr>
        <p:txBody>
          <a:bodyPr wrap="square" rtlCol="0">
            <a:spAutoFit/>
          </a:bodyPr>
          <a:lstStyle/>
          <a:p>
            <a:r>
              <a:rPr lang="en-US" sz="2800" b="1" dirty="0">
                <a:solidFill>
                  <a:srgbClr val="176186"/>
                </a:solidFill>
                <a:latin typeface="Optima" charset="0"/>
                <a:ea typeface="Optima" charset="0"/>
                <a:cs typeface="Optima" charset="0"/>
              </a:rPr>
              <a:t>V. Documents/Publications</a:t>
            </a:r>
          </a:p>
        </p:txBody>
      </p:sp>
      <p:pic>
        <p:nvPicPr>
          <p:cNvPr id="9" name="Picture 8">
            <a:extLst>
              <a:ext uri="{FF2B5EF4-FFF2-40B4-BE49-F238E27FC236}">
                <a16:creationId xmlns:a16="http://schemas.microsoft.com/office/drawing/2014/main" id="{6E1849DB-B16A-4E4A-8732-B5A171B98CAA}"/>
              </a:ext>
            </a:extLst>
          </p:cNvPr>
          <p:cNvPicPr>
            <a:picLocks noChangeAspect="1"/>
          </p:cNvPicPr>
          <p:nvPr/>
        </p:nvPicPr>
        <p:blipFill>
          <a:blip r:embed="rId4"/>
          <a:stretch>
            <a:fillRect/>
          </a:stretch>
        </p:blipFill>
        <p:spPr>
          <a:xfrm>
            <a:off x="8758861" y="130172"/>
            <a:ext cx="3364564" cy="2018739"/>
          </a:xfrm>
          <a:prstGeom prst="rect">
            <a:avLst/>
          </a:prstGeom>
          <a:ln>
            <a:solidFill>
              <a:schemeClr val="tx1"/>
            </a:solidFill>
          </a:ln>
        </p:spPr>
      </p:pic>
      <p:sp>
        <p:nvSpPr>
          <p:cNvPr id="12" name="TextBox 11">
            <a:extLst>
              <a:ext uri="{FF2B5EF4-FFF2-40B4-BE49-F238E27FC236}">
                <a16:creationId xmlns:a16="http://schemas.microsoft.com/office/drawing/2014/main" id="{188EC12B-E886-2146-9E55-EBD2A6701393}"/>
              </a:ext>
            </a:extLst>
          </p:cNvPr>
          <p:cNvSpPr txBox="1"/>
          <p:nvPr/>
        </p:nvSpPr>
        <p:spPr>
          <a:xfrm>
            <a:off x="151594" y="762922"/>
            <a:ext cx="8255023" cy="6209392"/>
          </a:xfrm>
          <a:prstGeom prst="rect">
            <a:avLst/>
          </a:prstGeom>
          <a:noFill/>
        </p:spPr>
        <p:txBody>
          <a:bodyPr wrap="square" rtlCol="0">
            <a:spAutoFit/>
          </a:bodyPr>
          <a:lstStyle/>
          <a:p>
            <a:pPr>
              <a:spcAft>
                <a:spcPts val="300"/>
              </a:spcAft>
            </a:pPr>
            <a:r>
              <a:rPr lang="en-GB" sz="1500" b="1" dirty="0">
                <a:solidFill>
                  <a:schemeClr val="tx1">
                    <a:lumMod val="75000"/>
                    <a:lumOff val="25000"/>
                  </a:schemeClr>
                </a:solidFill>
                <a:latin typeface="Arial" panose="020B0604020202020204" pitchFamily="34" charset="0"/>
                <a:cs typeface="Arial" panose="020B0604020202020204" pitchFamily="34" charset="0"/>
              </a:rPr>
              <a:t>MMAF</a:t>
            </a:r>
          </a:p>
          <a:p>
            <a:pPr marL="342900" indent="-342900">
              <a:spcAft>
                <a:spcPts val="300"/>
              </a:spcAft>
              <a:buFont typeface="+mj-lt"/>
              <a:buAutoNum type="arabicPeriod"/>
            </a:pPr>
            <a:r>
              <a:rPr lang="en-GB" sz="1500" dirty="0">
                <a:solidFill>
                  <a:schemeClr val="tx1">
                    <a:lumMod val="75000"/>
                    <a:lumOff val="25000"/>
                  </a:schemeClr>
                </a:solidFill>
                <a:latin typeface="Arial" panose="020B0604020202020204" pitchFamily="34" charset="0"/>
                <a:cs typeface="Arial" panose="020B0604020202020204" pitchFamily="34" charset="0"/>
              </a:rPr>
              <a:t>Government Decree Number:</a:t>
            </a:r>
            <a:r>
              <a:rPr lang="id-ID" sz="1500" dirty="0">
                <a:solidFill>
                  <a:schemeClr val="tx1">
                    <a:lumMod val="75000"/>
                    <a:lumOff val="25000"/>
                  </a:schemeClr>
                </a:solidFill>
                <a:latin typeface="Arial" panose="020B0604020202020204" pitchFamily="34" charset="0"/>
                <a:cs typeface="Arial" panose="020B0604020202020204" pitchFamily="34" charset="0"/>
              </a:rPr>
              <a:t> 32 </a:t>
            </a:r>
            <a:r>
              <a:rPr lang="en-GB" sz="1500" dirty="0">
                <a:solidFill>
                  <a:schemeClr val="tx1">
                    <a:lumMod val="75000"/>
                    <a:lumOff val="25000"/>
                  </a:schemeClr>
                </a:solidFill>
                <a:latin typeface="Arial" panose="020B0604020202020204" pitchFamily="34" charset="0"/>
                <a:cs typeface="Arial" panose="020B0604020202020204" pitchFamily="34" charset="0"/>
              </a:rPr>
              <a:t>Year</a:t>
            </a:r>
            <a:r>
              <a:rPr lang="id-ID" sz="1500" dirty="0">
                <a:solidFill>
                  <a:schemeClr val="tx1">
                    <a:lumMod val="75000"/>
                    <a:lumOff val="25000"/>
                  </a:schemeClr>
                </a:solidFill>
                <a:latin typeface="Arial" panose="020B0604020202020204" pitchFamily="34" charset="0"/>
                <a:cs typeface="Arial" panose="020B0604020202020204" pitchFamily="34" charset="0"/>
              </a:rPr>
              <a:t> 2019</a:t>
            </a:r>
            <a:r>
              <a:rPr lang="en-GB" sz="1500" dirty="0">
                <a:solidFill>
                  <a:schemeClr val="tx1">
                    <a:lumMod val="75000"/>
                    <a:lumOff val="25000"/>
                  </a:schemeClr>
                </a:solidFill>
                <a:latin typeface="Arial" panose="020B0604020202020204" pitchFamily="34" charset="0"/>
                <a:cs typeface="Arial" panose="020B0604020202020204" pitchFamily="34" charset="0"/>
              </a:rPr>
              <a:t> on Marine Spatial Planning;</a:t>
            </a:r>
          </a:p>
          <a:p>
            <a:pPr marL="342900" indent="-342900">
              <a:spcAft>
                <a:spcPts val="300"/>
              </a:spcAft>
              <a:buFont typeface="+mj-lt"/>
              <a:buAutoNum type="arabicPeriod"/>
            </a:pPr>
            <a:r>
              <a:rPr lang="en-US" sz="1500" dirty="0">
                <a:solidFill>
                  <a:srgbClr val="212121"/>
                </a:solidFill>
                <a:latin typeface="Arial" panose="020B0604020202020204" pitchFamily="34" charset="0"/>
                <a:cs typeface="Arial" panose="020B0604020202020204" pitchFamily="34" charset="0"/>
              </a:rPr>
              <a:t>Guideline for Survey and Monitoring Dugong and Seagrass, Guideline for Measuring Carbon in the Seagrass Ecosystem, Guideline for Handling Stranded Marine Mammals, Videos on Guideline for Dugong Stranded Event</a:t>
            </a:r>
            <a:endParaRPr lang="id-ID" sz="1500" dirty="0">
              <a:solidFill>
                <a:srgbClr val="212121"/>
              </a:solidFill>
              <a:latin typeface="Arial" panose="020B0604020202020204" pitchFamily="34" charset="0"/>
              <a:cs typeface="Arial" panose="020B0604020202020204" pitchFamily="34" charset="0"/>
            </a:endParaRPr>
          </a:p>
          <a:p>
            <a:pPr marL="342900" indent="-342900">
              <a:spcAft>
                <a:spcPts val="300"/>
              </a:spcAft>
              <a:buFont typeface="+mj-lt"/>
              <a:buAutoNum type="arabicPeriod"/>
            </a:pPr>
            <a:r>
              <a:rPr lang="en-US" sz="1500" dirty="0">
                <a:solidFill>
                  <a:srgbClr val="212121"/>
                </a:solidFill>
                <a:latin typeface="Arial" panose="020B0604020202020204" pitchFamily="34" charset="0"/>
                <a:cs typeface="Arial" panose="020B0604020202020204" pitchFamily="34" charset="0"/>
              </a:rPr>
              <a:t>Manual Book Of Indonesian Coastal Education/</a:t>
            </a:r>
            <a:r>
              <a:rPr lang="en-US" sz="1500" dirty="0" err="1">
                <a:solidFill>
                  <a:srgbClr val="212121"/>
                </a:solidFill>
                <a:latin typeface="Arial" panose="020B0604020202020204" pitchFamily="34" charset="0"/>
                <a:cs typeface="Arial" panose="020B0604020202020204" pitchFamily="34" charset="0"/>
              </a:rPr>
              <a:t>Modul</a:t>
            </a:r>
            <a:r>
              <a:rPr lang="en-US" sz="1500" dirty="0">
                <a:solidFill>
                  <a:srgbClr val="212121"/>
                </a:solidFill>
                <a:latin typeface="Arial" panose="020B0604020202020204" pitchFamily="34" charset="0"/>
                <a:cs typeface="Arial" panose="020B0604020202020204" pitchFamily="34" charset="0"/>
              </a:rPr>
              <a:t> </a:t>
            </a:r>
            <a:r>
              <a:rPr lang="en-US" sz="1500" dirty="0" err="1">
                <a:solidFill>
                  <a:srgbClr val="212121"/>
                </a:solidFill>
                <a:latin typeface="Arial" panose="020B0604020202020204" pitchFamily="34" charset="0"/>
                <a:cs typeface="Arial" panose="020B0604020202020204" pitchFamily="34" charset="0"/>
              </a:rPr>
              <a:t>Sekolah</a:t>
            </a:r>
            <a:r>
              <a:rPr lang="en-US" sz="1500" dirty="0">
                <a:solidFill>
                  <a:srgbClr val="212121"/>
                </a:solidFill>
                <a:latin typeface="Arial" panose="020B0604020202020204" pitchFamily="34" charset="0"/>
                <a:cs typeface="Arial" panose="020B0604020202020204" pitchFamily="34" charset="0"/>
              </a:rPr>
              <a:t> </a:t>
            </a:r>
            <a:r>
              <a:rPr lang="en-US" sz="1500" dirty="0" err="1">
                <a:solidFill>
                  <a:srgbClr val="212121"/>
                </a:solidFill>
                <a:latin typeface="Arial" panose="020B0604020202020204" pitchFamily="34" charset="0"/>
                <a:cs typeface="Arial" panose="020B0604020202020204" pitchFamily="34" charset="0"/>
              </a:rPr>
              <a:t>Pantai</a:t>
            </a:r>
            <a:r>
              <a:rPr lang="en-US" sz="1500" dirty="0">
                <a:solidFill>
                  <a:srgbClr val="212121"/>
                </a:solidFill>
                <a:latin typeface="Arial" panose="020B0604020202020204" pitchFamily="34" charset="0"/>
                <a:cs typeface="Arial" panose="020B0604020202020204" pitchFamily="34" charset="0"/>
              </a:rPr>
              <a:t> Indonesia</a:t>
            </a:r>
          </a:p>
          <a:p>
            <a:pPr marL="342900" indent="-342900">
              <a:spcAft>
                <a:spcPts val="300"/>
              </a:spcAft>
              <a:buFont typeface="+mj-lt"/>
              <a:buAutoNum type="arabicPeriod"/>
            </a:pPr>
            <a:r>
              <a:rPr lang="en-US" sz="1500" dirty="0">
                <a:solidFill>
                  <a:srgbClr val="212121"/>
                </a:solidFill>
                <a:latin typeface="Arial" panose="020B0604020202020204" pitchFamily="34" charset="0"/>
                <a:cs typeface="Arial" panose="020B0604020202020204" pitchFamily="34" charset="0"/>
              </a:rPr>
              <a:t>Mangrove and Climate Change: Guidelines of Mangrove Monitoring Station</a:t>
            </a:r>
          </a:p>
          <a:p>
            <a:pPr marL="342900" indent="-342900">
              <a:spcAft>
                <a:spcPts val="300"/>
              </a:spcAft>
              <a:buFont typeface="+mj-lt"/>
              <a:buAutoNum type="arabicPeriod"/>
            </a:pPr>
            <a:endParaRPr lang="en-GB" sz="1500" dirty="0">
              <a:solidFill>
                <a:schemeClr val="tx1">
                  <a:lumMod val="75000"/>
                  <a:lumOff val="25000"/>
                </a:schemeClr>
              </a:solidFill>
              <a:latin typeface="Arial" panose="020B0604020202020204" pitchFamily="34" charset="0"/>
              <a:cs typeface="Arial" panose="020B0604020202020204" pitchFamily="34" charset="0"/>
            </a:endParaRPr>
          </a:p>
          <a:p>
            <a:pPr>
              <a:spcAft>
                <a:spcPts val="300"/>
              </a:spcAft>
            </a:pPr>
            <a:r>
              <a:rPr lang="en-GB" sz="1500" b="1" dirty="0">
                <a:solidFill>
                  <a:schemeClr val="tx1">
                    <a:lumMod val="75000"/>
                    <a:lumOff val="25000"/>
                  </a:schemeClr>
                </a:solidFill>
                <a:latin typeface="Arial" panose="020B0604020202020204" pitchFamily="34" charset="0"/>
                <a:cs typeface="Arial" panose="020B0604020202020204" pitchFamily="34" charset="0"/>
              </a:rPr>
              <a:t>Coordinating Ministry of Maritime Affairs and Investment</a:t>
            </a:r>
          </a:p>
          <a:p>
            <a:pPr marL="342900" indent="-342900">
              <a:spcAft>
                <a:spcPts val="300"/>
              </a:spcAft>
              <a:buFont typeface="+mj-lt"/>
              <a:buAutoNum type="arabicPeriod"/>
            </a:pPr>
            <a:r>
              <a:rPr lang="en-US" sz="1500" dirty="0">
                <a:solidFill>
                  <a:srgbClr val="212121"/>
                </a:solidFill>
                <a:latin typeface="Arial" panose="020B0604020202020204" pitchFamily="34" charset="0"/>
                <a:cs typeface="Arial" panose="020B0604020202020204" pitchFamily="34" charset="0"/>
              </a:rPr>
              <a:t>President Decree Number 56 Year 2019 on National Plan of Action Integrated management 7 National Marine Park and 10 National MPA Years 2018-2025;</a:t>
            </a:r>
          </a:p>
          <a:p>
            <a:pPr marL="342900" indent="-342900">
              <a:spcAft>
                <a:spcPts val="300"/>
              </a:spcAft>
              <a:buFont typeface="+mj-lt"/>
              <a:buAutoNum type="arabicPeriod"/>
            </a:pPr>
            <a:r>
              <a:rPr lang="en-US" sz="1500" dirty="0">
                <a:solidFill>
                  <a:srgbClr val="212121"/>
                </a:solidFill>
                <a:latin typeface="Arial" panose="020B0604020202020204" pitchFamily="34" charset="0"/>
                <a:cs typeface="Arial" panose="020B0604020202020204" pitchFamily="34" charset="0"/>
              </a:rPr>
              <a:t>Roadmap about Mitigation and Adaptation of Land Subsidence in Coastal Lowland Document</a:t>
            </a:r>
          </a:p>
          <a:p>
            <a:pPr marL="342900" indent="-342900">
              <a:spcAft>
                <a:spcPts val="300"/>
              </a:spcAft>
              <a:buFont typeface="+mj-lt"/>
              <a:buAutoNum type="arabicPeriod"/>
            </a:pPr>
            <a:endParaRPr lang="en-US" sz="1500" dirty="0">
              <a:solidFill>
                <a:srgbClr val="212121"/>
              </a:solidFill>
              <a:latin typeface="Arial" panose="020B0604020202020204" pitchFamily="34" charset="0"/>
              <a:cs typeface="Arial" panose="020B0604020202020204" pitchFamily="34" charset="0"/>
            </a:endParaRPr>
          </a:p>
          <a:p>
            <a:pPr>
              <a:spcAft>
                <a:spcPts val="300"/>
              </a:spcAft>
            </a:pPr>
            <a:r>
              <a:rPr lang="en-US" sz="1500" b="1" dirty="0" err="1">
                <a:solidFill>
                  <a:srgbClr val="212121"/>
                </a:solidFill>
                <a:latin typeface="Arial" panose="020B0604020202020204" pitchFamily="34" charset="0"/>
                <a:cs typeface="Arial" panose="020B0604020202020204" pitchFamily="34" charset="0"/>
              </a:rPr>
              <a:t>MoEF</a:t>
            </a:r>
            <a:endParaRPr lang="en-US" sz="1500" b="1" dirty="0">
              <a:solidFill>
                <a:srgbClr val="212121"/>
              </a:solidFill>
              <a:latin typeface="Arial" panose="020B0604020202020204" pitchFamily="34" charset="0"/>
              <a:cs typeface="Arial" panose="020B0604020202020204" pitchFamily="34" charset="0"/>
            </a:endParaRPr>
          </a:p>
          <a:p>
            <a:pPr marL="342900" indent="-342900">
              <a:spcAft>
                <a:spcPts val="300"/>
              </a:spcAft>
              <a:buFont typeface="+mj-lt"/>
              <a:buAutoNum type="arabicPeriod"/>
            </a:pPr>
            <a:r>
              <a:rPr lang="en-US" sz="1500" dirty="0">
                <a:solidFill>
                  <a:srgbClr val="212121"/>
                </a:solidFill>
                <a:latin typeface="Arial" panose="020B0604020202020204" pitchFamily="34" charset="0"/>
                <a:cs typeface="Arial" panose="020B0604020202020204" pitchFamily="34" charset="0"/>
              </a:rPr>
              <a:t>The Third National Communication (TNC) Document (web : http://ditjenppi.menlhk.go.id/)</a:t>
            </a:r>
          </a:p>
          <a:p>
            <a:pPr marL="342900" indent="-342900">
              <a:spcAft>
                <a:spcPts val="300"/>
              </a:spcAft>
              <a:buFont typeface="+mj-lt"/>
              <a:buAutoNum type="arabicPeriod"/>
            </a:pPr>
            <a:r>
              <a:rPr lang="en-US" sz="1500" dirty="0" err="1">
                <a:solidFill>
                  <a:srgbClr val="212121"/>
                </a:solidFill>
                <a:latin typeface="Arial" panose="020B0604020202020204" pitchFamily="34" charset="0"/>
                <a:cs typeface="Arial" panose="020B0604020202020204" pitchFamily="34" charset="0"/>
              </a:rPr>
              <a:t>Sondaken</a:t>
            </a:r>
            <a:r>
              <a:rPr lang="en-US" sz="1500" dirty="0">
                <a:solidFill>
                  <a:srgbClr val="212121"/>
                </a:solidFill>
                <a:latin typeface="Arial" panose="020B0604020202020204" pitchFamily="34" charset="0"/>
                <a:cs typeface="Arial" panose="020B0604020202020204" pitchFamily="34" charset="0"/>
              </a:rPr>
              <a:t>, </a:t>
            </a:r>
            <a:r>
              <a:rPr lang="en-US" sz="1500" dirty="0" err="1">
                <a:solidFill>
                  <a:srgbClr val="212121"/>
                </a:solidFill>
                <a:latin typeface="Arial" panose="020B0604020202020204" pitchFamily="34" charset="0"/>
                <a:cs typeface="Arial" panose="020B0604020202020204" pitchFamily="34" charset="0"/>
              </a:rPr>
              <a:t>Raprap</a:t>
            </a:r>
            <a:r>
              <a:rPr lang="en-US" sz="1500" dirty="0">
                <a:solidFill>
                  <a:srgbClr val="212121"/>
                </a:solidFill>
                <a:latin typeface="Arial" panose="020B0604020202020204" pitchFamily="34" charset="0"/>
                <a:cs typeface="Arial" panose="020B0604020202020204" pitchFamily="34" charset="0"/>
              </a:rPr>
              <a:t>, and South </a:t>
            </a:r>
            <a:r>
              <a:rPr lang="en-US" sz="1500" dirty="0" err="1">
                <a:solidFill>
                  <a:srgbClr val="212121"/>
                </a:solidFill>
                <a:latin typeface="Arial" panose="020B0604020202020204" pitchFamily="34" charset="0"/>
                <a:cs typeface="Arial" panose="020B0604020202020204" pitchFamily="34" charset="0"/>
              </a:rPr>
              <a:t>Minahasa</a:t>
            </a:r>
            <a:r>
              <a:rPr lang="en-US" sz="1500" dirty="0">
                <a:solidFill>
                  <a:srgbClr val="212121"/>
                </a:solidFill>
                <a:latin typeface="Arial" panose="020B0604020202020204" pitchFamily="34" charset="0"/>
                <a:cs typeface="Arial" panose="020B0604020202020204" pitchFamily="34" charset="0"/>
              </a:rPr>
              <a:t> Vulnerability Assessment of Climate Change document</a:t>
            </a:r>
          </a:p>
          <a:p>
            <a:pPr marL="342900" indent="-342900">
              <a:spcAft>
                <a:spcPts val="300"/>
              </a:spcAft>
              <a:buFont typeface="+mj-lt"/>
              <a:buAutoNum type="arabicPeriod"/>
            </a:pPr>
            <a:r>
              <a:rPr lang="en-US" sz="1500" dirty="0">
                <a:solidFill>
                  <a:srgbClr val="212121"/>
                </a:solidFill>
                <a:latin typeface="Arial" panose="020B0604020202020204" pitchFamily="34" charset="0"/>
                <a:cs typeface="Arial" panose="020B0604020202020204" pitchFamily="34" charset="0"/>
              </a:rPr>
              <a:t>South East Sulawesi and Maluku Adaptation and Resilience to Climate Change document (https://www.dai.com/our-work/projects/indonesia-apik-adaptasi-perubahan-iklim-dan-ketangguhan-or-climate-change-adaption)</a:t>
            </a:r>
          </a:p>
          <a:p>
            <a:pPr marL="342900" indent="-342900">
              <a:spcAft>
                <a:spcPts val="300"/>
              </a:spcAft>
              <a:buFont typeface="+mj-lt"/>
              <a:buAutoNum type="arabicPeriod"/>
            </a:pPr>
            <a:r>
              <a:rPr lang="en-US" sz="1500" dirty="0">
                <a:solidFill>
                  <a:srgbClr val="212121"/>
                </a:solidFill>
                <a:latin typeface="Arial" panose="020B0604020202020204" pitchFamily="34" charset="0"/>
                <a:cs typeface="Arial" panose="020B0604020202020204" pitchFamily="34" charset="0"/>
              </a:rPr>
              <a:t>Strategic Planning and Action To Strengthen Climate Resilience of Rural Communities (SPARC) document (https://adaptation-undp.org/projects/sccf-indonesia)</a:t>
            </a:r>
          </a:p>
          <a:p>
            <a:pPr marL="342900" indent="-342900">
              <a:spcAft>
                <a:spcPts val="300"/>
              </a:spcAft>
              <a:buFont typeface="+mj-lt"/>
              <a:buAutoNum type="arabicPeriod"/>
            </a:pPr>
            <a:endParaRPr lang="en-US" sz="1500" dirty="0">
              <a:solidFill>
                <a:srgbClr val="21212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1318">
            <a:off x="10814519" y="1884147"/>
            <a:ext cx="1331586" cy="1884362"/>
          </a:xfrm>
          <a:prstGeom prst="rect">
            <a:avLst/>
          </a:prstGeom>
        </p:spPr>
      </p:pic>
      <p:pic>
        <p:nvPicPr>
          <p:cNvPr id="11" name="Picture 10">
            <a:extLst>
              <a:ext uri="{FF2B5EF4-FFF2-40B4-BE49-F238E27FC236}">
                <a16:creationId xmlns:a16="http://schemas.microsoft.com/office/drawing/2014/main" id="{D74370B0-46D2-4593-ADBC-89FAFBACA1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877207">
            <a:off x="8450044" y="4679112"/>
            <a:ext cx="1378650" cy="1947762"/>
          </a:xfrm>
          <a:prstGeom prst="rect">
            <a:avLst/>
          </a:prstGeom>
        </p:spPr>
      </p:pic>
      <p:pic>
        <p:nvPicPr>
          <p:cNvPr id="14" name="Picture 13">
            <a:extLst>
              <a:ext uri="{FF2B5EF4-FFF2-40B4-BE49-F238E27FC236}">
                <a16:creationId xmlns:a16="http://schemas.microsoft.com/office/drawing/2014/main" id="{C485A6A5-8064-44D0-A581-6BB85C45AA4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59127">
            <a:off x="10657819" y="4804493"/>
            <a:ext cx="1304218" cy="1851422"/>
          </a:xfrm>
          <a:prstGeom prst="rect">
            <a:avLst/>
          </a:prstGeom>
        </p:spPr>
      </p:pic>
      <p:pic>
        <p:nvPicPr>
          <p:cNvPr id="15" name="Picture 14">
            <a:extLst>
              <a:ext uri="{FF2B5EF4-FFF2-40B4-BE49-F238E27FC236}">
                <a16:creationId xmlns:a16="http://schemas.microsoft.com/office/drawing/2014/main" id="{22950D70-D6E6-4EBF-A648-5CD1728787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06374" y="3344517"/>
            <a:ext cx="1377383" cy="1893846"/>
          </a:xfrm>
          <a:prstGeom prst="rect">
            <a:avLst/>
          </a:prstGeom>
        </p:spPr>
      </p:pic>
      <p:pic>
        <p:nvPicPr>
          <p:cNvPr id="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201172">
            <a:off x="8357030" y="1884147"/>
            <a:ext cx="1408113" cy="188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descr="C:\Users\ETIK-MBL\Downloads\PEER_2019_Buku mangrove SLR_cover_001.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83757" y="3327872"/>
            <a:ext cx="1337031" cy="1910491"/>
          </a:xfrm>
          <a:prstGeom prst="rect">
            <a:avLst/>
          </a:prstGeom>
          <a:noFill/>
          <a:ln>
            <a:noFill/>
          </a:ln>
        </p:spPr>
      </p:pic>
    </p:spTree>
    <p:extLst>
      <p:ext uri="{BB962C8B-B14F-4D97-AF65-F5344CB8AC3E}">
        <p14:creationId xmlns:p14="http://schemas.microsoft.com/office/powerpoint/2010/main" val="1696173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EBF794-BF3D-43B8-9A09-5EC5CCC8791C}"/>
              </a:ext>
            </a:extLst>
          </p:cNvPr>
          <p:cNvPicPr>
            <a:picLocks noChangeAspect="1"/>
          </p:cNvPicPr>
          <p:nvPr/>
        </p:nvPicPr>
        <p:blipFill>
          <a:blip r:embed="rId3"/>
          <a:stretch>
            <a:fillRect/>
          </a:stretch>
        </p:blipFill>
        <p:spPr>
          <a:xfrm>
            <a:off x="199181" y="0"/>
            <a:ext cx="11793637" cy="6858000"/>
          </a:xfrm>
          <a:prstGeom prst="rect">
            <a:avLst/>
          </a:prstGeom>
        </p:spPr>
      </p:pic>
      <p:sp>
        <p:nvSpPr>
          <p:cNvPr id="5" name="Title 1">
            <a:extLst>
              <a:ext uri="{FF2B5EF4-FFF2-40B4-BE49-F238E27FC236}">
                <a16:creationId xmlns:a16="http://schemas.microsoft.com/office/drawing/2014/main" id="{53E24639-E126-406E-AC88-58A97CDC3F5C}"/>
              </a:ext>
            </a:extLst>
          </p:cNvPr>
          <p:cNvSpPr txBox="1">
            <a:spLocks/>
          </p:cNvSpPr>
          <p:nvPr/>
        </p:nvSpPr>
        <p:spPr>
          <a:xfrm>
            <a:off x="235574" y="-58679"/>
            <a:ext cx="11577233" cy="1325563"/>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176186"/>
                </a:solidFill>
                <a:latin typeface="Optima" charset="0"/>
                <a:ea typeface="Optima" charset="0"/>
                <a:cs typeface="Optima" charset="0"/>
              </a:rPr>
              <a:t>Sustainable Coral Reefs Management Resolution - submitted by Indonesia and Monaco in UNEA 4 is accepted (co-sponsor: Rep. of Korea, Philippines, Mexico)</a:t>
            </a:r>
            <a:endParaRPr lang="en-GB" sz="2400" b="1" dirty="0">
              <a:solidFill>
                <a:srgbClr val="176186"/>
              </a:solidFill>
              <a:latin typeface="Optima" charset="0"/>
              <a:ea typeface="Optima" charset="0"/>
              <a:cs typeface="Optima" charset="0"/>
            </a:endParaRPr>
          </a:p>
        </p:txBody>
      </p:sp>
      <p:pic>
        <p:nvPicPr>
          <p:cNvPr id="7" name="Picture 6">
            <a:extLst>
              <a:ext uri="{FF2B5EF4-FFF2-40B4-BE49-F238E27FC236}">
                <a16:creationId xmlns:a16="http://schemas.microsoft.com/office/drawing/2014/main" id="{DBD39465-8A58-4F38-8B6F-297E6F90F11B}"/>
              </a:ext>
            </a:extLst>
          </p:cNvPr>
          <p:cNvPicPr>
            <a:picLocks noChangeAspect="1"/>
          </p:cNvPicPr>
          <p:nvPr/>
        </p:nvPicPr>
        <p:blipFill>
          <a:blip r:embed="rId4"/>
          <a:stretch>
            <a:fillRect/>
          </a:stretch>
        </p:blipFill>
        <p:spPr>
          <a:xfrm rot="330500">
            <a:off x="5589010" y="4520524"/>
            <a:ext cx="4191000" cy="2350889"/>
          </a:xfrm>
          <a:prstGeom prst="rect">
            <a:avLst/>
          </a:prstGeom>
        </p:spPr>
      </p:pic>
      <p:sp>
        <p:nvSpPr>
          <p:cNvPr id="8" name="Rectangle 7">
            <a:extLst>
              <a:ext uri="{FF2B5EF4-FFF2-40B4-BE49-F238E27FC236}">
                <a16:creationId xmlns:a16="http://schemas.microsoft.com/office/drawing/2014/main" id="{B49371C6-EFAC-4259-BEDA-1EB8E18F7236}"/>
              </a:ext>
            </a:extLst>
          </p:cNvPr>
          <p:cNvSpPr/>
          <p:nvPr/>
        </p:nvSpPr>
        <p:spPr>
          <a:xfrm>
            <a:off x="156045" y="966602"/>
            <a:ext cx="4524671" cy="5847755"/>
          </a:xfrm>
          <a:prstGeom prst="rect">
            <a:avLst/>
          </a:prstGeom>
        </p:spPr>
        <p:txBody>
          <a:bodyPr wrap="square">
            <a:spAutoFit/>
          </a:bodyPr>
          <a:lstStyle/>
          <a:p>
            <a:endParaRPr lang="en-GB" sz="1700" dirty="0">
              <a:solidFill>
                <a:srgbClr val="000000"/>
              </a:solidFill>
              <a:latin typeface="Arial" panose="020B0604020202020204" pitchFamily="34" charset="0"/>
              <a:cs typeface="Arial" panose="020B0604020202020204" pitchFamily="34" charset="0"/>
            </a:endParaRPr>
          </a:p>
          <a:p>
            <a:pPr marL="228600" indent="-228600">
              <a:buAutoNum type="arabicPeriod"/>
            </a:pPr>
            <a:r>
              <a:rPr lang="en-GB" sz="1700" dirty="0">
                <a:solidFill>
                  <a:srgbClr val="000000"/>
                </a:solidFill>
                <a:latin typeface="Arial" panose="020B0604020202020204" pitchFamily="34" charset="0"/>
                <a:cs typeface="Arial" panose="020B0604020202020204" pitchFamily="34" charset="0"/>
              </a:rPr>
              <a:t>Enhanced streamlining and coordination of the numerous international policy instruments supporting the conservation and sustainable management of coral reef ecosystems</a:t>
            </a:r>
          </a:p>
          <a:p>
            <a:pPr marL="228600" indent="-228600">
              <a:buAutoNum type="arabicPeriod"/>
            </a:pPr>
            <a:r>
              <a:rPr lang="en-GB" sz="1700" dirty="0">
                <a:solidFill>
                  <a:srgbClr val="000000"/>
                </a:solidFill>
                <a:latin typeface="Arial" panose="020B0604020202020204" pitchFamily="34" charset="0"/>
                <a:cs typeface="Arial" panose="020B0604020202020204" pitchFamily="34" charset="0"/>
              </a:rPr>
              <a:t>Consider the findings in member states efforts to sustainably manage coral reef ecosystems</a:t>
            </a:r>
          </a:p>
          <a:p>
            <a:pPr marL="228600" indent="-228600">
              <a:buAutoNum type="arabicPeriod"/>
            </a:pPr>
            <a:r>
              <a:rPr lang="en-GB" sz="1700" dirty="0">
                <a:solidFill>
                  <a:srgbClr val="000000"/>
                </a:solidFill>
                <a:latin typeface="Arial" panose="020B0604020202020204" pitchFamily="34" charset="0"/>
                <a:cs typeface="Arial" panose="020B0604020202020204" pitchFamily="34" charset="0"/>
              </a:rPr>
              <a:t>Produce the global report on the status of coral reefs in 2020; </a:t>
            </a:r>
          </a:p>
          <a:p>
            <a:pPr marL="228600" indent="-228600">
              <a:buAutoNum type="arabicPeriod"/>
            </a:pPr>
            <a:r>
              <a:rPr lang="en-GB" sz="1700" dirty="0">
                <a:solidFill>
                  <a:srgbClr val="000000"/>
                </a:solidFill>
                <a:latin typeface="Arial" panose="020B0604020202020204" pitchFamily="34" charset="0"/>
                <a:cs typeface="Arial" panose="020B0604020202020204" pitchFamily="34" charset="0"/>
              </a:rPr>
              <a:t>Develop and strengthen the GCRMN, including integrated monitoring and new technologies to understand and communicate the status and trends of coral reefs globally; </a:t>
            </a:r>
          </a:p>
          <a:p>
            <a:pPr marL="228600" indent="-228600">
              <a:buAutoNum type="arabicPeriod"/>
            </a:pPr>
            <a:r>
              <a:rPr lang="en-GB" sz="1700" dirty="0">
                <a:solidFill>
                  <a:srgbClr val="000000"/>
                </a:solidFill>
                <a:latin typeface="Arial" panose="020B0604020202020204" pitchFamily="34" charset="0"/>
                <a:cs typeface="Arial" panose="020B0604020202020204" pitchFamily="34" charset="0"/>
              </a:rPr>
              <a:t>Build on the success of the IYOR 2018 and continue their efforts in strengthening awareness about the ecological, economic, social and cultural value of, and critical threats to, coral reefs and associated ecosystems </a:t>
            </a:r>
          </a:p>
        </p:txBody>
      </p:sp>
      <p:pic>
        <p:nvPicPr>
          <p:cNvPr id="9" name="Picture 8">
            <a:extLst>
              <a:ext uri="{FF2B5EF4-FFF2-40B4-BE49-F238E27FC236}">
                <a16:creationId xmlns:a16="http://schemas.microsoft.com/office/drawing/2014/main" id="{BB4AC7DB-AC4C-4C97-A85E-1E4412D38E30}"/>
              </a:ext>
            </a:extLst>
          </p:cNvPr>
          <p:cNvPicPr>
            <a:picLocks noChangeAspect="1"/>
          </p:cNvPicPr>
          <p:nvPr/>
        </p:nvPicPr>
        <p:blipFill>
          <a:blip r:embed="rId5"/>
          <a:stretch>
            <a:fillRect/>
          </a:stretch>
        </p:blipFill>
        <p:spPr>
          <a:xfrm rot="20018965">
            <a:off x="4743332" y="1927052"/>
            <a:ext cx="4986429" cy="2419197"/>
          </a:xfrm>
          <a:prstGeom prst="rect">
            <a:avLst/>
          </a:prstGeom>
        </p:spPr>
      </p:pic>
      <p:pic>
        <p:nvPicPr>
          <p:cNvPr id="6" name="Picture 5">
            <a:extLst>
              <a:ext uri="{FF2B5EF4-FFF2-40B4-BE49-F238E27FC236}">
                <a16:creationId xmlns:a16="http://schemas.microsoft.com/office/drawing/2014/main" id="{A9A5C4FB-1EBC-402E-A547-E8239DD2A2C7}"/>
              </a:ext>
            </a:extLst>
          </p:cNvPr>
          <p:cNvPicPr>
            <a:picLocks noChangeAspect="1"/>
          </p:cNvPicPr>
          <p:nvPr/>
        </p:nvPicPr>
        <p:blipFill rotWithShape="1">
          <a:blip r:embed="rId6"/>
          <a:srcRect l="24456" t="15269" r="41891" b="13118"/>
          <a:stretch/>
        </p:blipFill>
        <p:spPr>
          <a:xfrm rot="20628132">
            <a:off x="8761413" y="1199742"/>
            <a:ext cx="3105272" cy="4212037"/>
          </a:xfrm>
          <a:prstGeom prst="rect">
            <a:avLst/>
          </a:prstGeom>
        </p:spPr>
      </p:pic>
    </p:spTree>
    <p:extLst>
      <p:ext uri="{BB962C8B-B14F-4D97-AF65-F5344CB8AC3E}">
        <p14:creationId xmlns:p14="http://schemas.microsoft.com/office/powerpoint/2010/main" val="3156889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9C8F99-43D5-4B0C-8BB4-470289E1A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 y="3084"/>
            <a:ext cx="12192000" cy="6858000"/>
          </a:xfrm>
          <a:prstGeom prst="rect">
            <a:avLst/>
          </a:prstGeom>
        </p:spPr>
      </p:pic>
      <p:sp>
        <p:nvSpPr>
          <p:cNvPr id="4" name="TextBox 3"/>
          <p:cNvSpPr txBox="1"/>
          <p:nvPr/>
        </p:nvSpPr>
        <p:spPr>
          <a:xfrm>
            <a:off x="370046" y="104576"/>
            <a:ext cx="11397002" cy="954107"/>
          </a:xfrm>
          <a:prstGeom prst="rect">
            <a:avLst/>
          </a:prstGeom>
          <a:solidFill>
            <a:schemeClr val="accent6">
              <a:lumMod val="20000"/>
              <a:lumOff val="80000"/>
            </a:schemeClr>
          </a:solidFill>
        </p:spPr>
        <p:txBody>
          <a:bodyPr wrap="square" rtlCol="0">
            <a:spAutoFit/>
          </a:bodyPr>
          <a:lstStyle/>
          <a:p>
            <a:r>
              <a:rPr lang="en-US" sz="2800" b="1" dirty="0">
                <a:solidFill>
                  <a:srgbClr val="176186"/>
                </a:solidFill>
                <a:latin typeface="Optima" charset="0"/>
                <a:ea typeface="Optima" charset="0"/>
                <a:cs typeface="Optima" charset="0"/>
              </a:rPr>
              <a:t>The 6th International Tropical Marine Ecosystem Management Symposium (ITMEMS-6)</a:t>
            </a:r>
          </a:p>
        </p:txBody>
      </p:sp>
      <p:pic>
        <p:nvPicPr>
          <p:cNvPr id="2" name="Picture 1">
            <a:extLst>
              <a:ext uri="{FF2B5EF4-FFF2-40B4-BE49-F238E27FC236}">
                <a16:creationId xmlns:a16="http://schemas.microsoft.com/office/drawing/2014/main" id="{A4C27F73-27A9-4DD7-ABDE-F9F42964B214}"/>
              </a:ext>
            </a:extLst>
          </p:cNvPr>
          <p:cNvPicPr>
            <a:picLocks noChangeAspect="1"/>
          </p:cNvPicPr>
          <p:nvPr/>
        </p:nvPicPr>
        <p:blipFill>
          <a:blip r:embed="rId4"/>
          <a:stretch>
            <a:fillRect/>
          </a:stretch>
        </p:blipFill>
        <p:spPr>
          <a:xfrm>
            <a:off x="7711499" y="1025922"/>
            <a:ext cx="4055547" cy="4097728"/>
          </a:xfrm>
          <a:prstGeom prst="rect">
            <a:avLst/>
          </a:prstGeom>
        </p:spPr>
      </p:pic>
      <p:sp>
        <p:nvSpPr>
          <p:cNvPr id="7" name="TextBox 6">
            <a:extLst>
              <a:ext uri="{FF2B5EF4-FFF2-40B4-BE49-F238E27FC236}">
                <a16:creationId xmlns:a16="http://schemas.microsoft.com/office/drawing/2014/main" id="{3AA5081B-5C7C-433F-AED3-DD640A77908B}"/>
              </a:ext>
            </a:extLst>
          </p:cNvPr>
          <p:cNvSpPr txBox="1"/>
          <p:nvPr/>
        </p:nvSpPr>
        <p:spPr>
          <a:xfrm>
            <a:off x="370045" y="1228326"/>
            <a:ext cx="7846141" cy="646331"/>
          </a:xfrm>
          <a:prstGeom prst="rect">
            <a:avLst/>
          </a:prstGeom>
          <a:noFill/>
        </p:spPr>
        <p:txBody>
          <a:bodyPr wrap="square" rtlCol="0">
            <a:spAutoFit/>
          </a:bodyPr>
          <a:lstStyle/>
          <a:p>
            <a:r>
              <a:rPr lang="en-US" dirty="0"/>
              <a:t>Date	: 14-17 April 2020</a:t>
            </a:r>
            <a:br>
              <a:rPr lang="en-US" dirty="0"/>
            </a:br>
            <a:r>
              <a:rPr lang="en-US" dirty="0"/>
              <a:t>Venue	: Novotel </a:t>
            </a:r>
            <a:r>
              <a:rPr lang="en-US" dirty="0" err="1"/>
              <a:t>Kawanua</a:t>
            </a:r>
            <a:r>
              <a:rPr lang="en-US" dirty="0"/>
              <a:t>, Manado, Indonesia</a:t>
            </a:r>
            <a:endParaRPr lang="en-GB" dirty="0"/>
          </a:p>
        </p:txBody>
      </p:sp>
      <p:sp>
        <p:nvSpPr>
          <p:cNvPr id="8" name="TextBox 7">
            <a:extLst>
              <a:ext uri="{FF2B5EF4-FFF2-40B4-BE49-F238E27FC236}">
                <a16:creationId xmlns:a16="http://schemas.microsoft.com/office/drawing/2014/main" id="{3AA5081B-5C7C-433F-AED3-DD640A77908B}"/>
              </a:ext>
            </a:extLst>
          </p:cNvPr>
          <p:cNvSpPr txBox="1"/>
          <p:nvPr/>
        </p:nvSpPr>
        <p:spPr>
          <a:xfrm>
            <a:off x="370044" y="2044608"/>
            <a:ext cx="6961781" cy="4801314"/>
          </a:xfrm>
          <a:prstGeom prst="rect">
            <a:avLst/>
          </a:prstGeom>
          <a:noFill/>
        </p:spPr>
        <p:txBody>
          <a:bodyPr wrap="square" rtlCol="0">
            <a:spAutoFit/>
          </a:bodyPr>
          <a:lstStyle/>
          <a:p>
            <a:r>
              <a:rPr lang="en-US" b="1" dirty="0"/>
              <a:t>Objectives:</a:t>
            </a:r>
          </a:p>
          <a:p>
            <a:r>
              <a:rPr lang="en-US" dirty="0"/>
              <a:t>To expose relevant approaches in Sustainable Coral Reef management and related ecosystems.</a:t>
            </a:r>
          </a:p>
          <a:p>
            <a:endParaRPr lang="en-US" dirty="0"/>
          </a:p>
          <a:p>
            <a:r>
              <a:rPr lang="en-US" b="1" dirty="0"/>
              <a:t>Output:</a:t>
            </a:r>
          </a:p>
          <a:p>
            <a:r>
              <a:rPr lang="en-US" dirty="0"/>
              <a:t>To provide lesson learn and best practices in tackling Coral Reefs management </a:t>
            </a:r>
          </a:p>
          <a:p>
            <a:endParaRPr lang="en-US" dirty="0"/>
          </a:p>
          <a:p>
            <a:r>
              <a:rPr lang="en-US" b="1" dirty="0"/>
              <a:t>Hosted by:</a:t>
            </a:r>
          </a:p>
          <a:p>
            <a:r>
              <a:rPr lang="en-US" dirty="0"/>
              <a:t>MMAF RI and ICRI Secretariat</a:t>
            </a:r>
          </a:p>
          <a:p>
            <a:endParaRPr lang="en-US" dirty="0"/>
          </a:p>
          <a:p>
            <a:r>
              <a:rPr lang="en-US" b="1" dirty="0"/>
              <a:t>Participants:</a:t>
            </a:r>
          </a:p>
          <a:p>
            <a:r>
              <a:rPr lang="en-US" dirty="0"/>
              <a:t>MPA Managers, Local Leaders, Technical Advisors from ICRI members, Regional Organizations, UN Bodies, and NGOs</a:t>
            </a:r>
          </a:p>
          <a:p>
            <a:endParaRPr lang="en-US" dirty="0"/>
          </a:p>
          <a:p>
            <a:r>
              <a:rPr lang="en-US" b="1" dirty="0"/>
              <a:t>Website:</a:t>
            </a:r>
          </a:p>
          <a:p>
            <a:r>
              <a:rPr lang="en-US" dirty="0">
                <a:hlinkClick r:id="rId5"/>
              </a:rPr>
              <a:t>www.icriforum.org/ITMEMS6</a:t>
            </a:r>
            <a:endParaRPr lang="en-US" dirty="0"/>
          </a:p>
        </p:txBody>
      </p:sp>
      <p:sp>
        <p:nvSpPr>
          <p:cNvPr id="3" name="Rectangle 2">
            <a:extLst>
              <a:ext uri="{FF2B5EF4-FFF2-40B4-BE49-F238E27FC236}">
                <a16:creationId xmlns:a16="http://schemas.microsoft.com/office/drawing/2014/main" id="{6D2DDD16-87FE-48DC-94EE-504B4A222A1E}"/>
              </a:ext>
            </a:extLst>
          </p:cNvPr>
          <p:cNvSpPr/>
          <p:nvPr/>
        </p:nvSpPr>
        <p:spPr>
          <a:xfrm>
            <a:off x="3437135" y="6172841"/>
            <a:ext cx="8548728" cy="923330"/>
          </a:xfrm>
          <a:prstGeom prst="rect">
            <a:avLst/>
          </a:prstGeom>
        </p:spPr>
        <p:txBody>
          <a:bodyPr wrap="square">
            <a:spAutoFit/>
          </a:bodyPr>
          <a:lstStyle/>
          <a:p>
            <a:r>
              <a:rPr lang="en-US" b="1" dirty="0"/>
              <a:t>Contact Person:</a:t>
            </a:r>
          </a:p>
          <a:p>
            <a:r>
              <a:rPr lang="en-US" dirty="0" err="1"/>
              <a:t>Fegi</a:t>
            </a:r>
            <a:r>
              <a:rPr lang="en-US" dirty="0"/>
              <a:t> </a:t>
            </a:r>
            <a:r>
              <a:rPr lang="en-US" dirty="0" err="1"/>
              <a:t>Nurhabni</a:t>
            </a:r>
            <a:r>
              <a:rPr lang="en-US" dirty="0"/>
              <a:t> (fegi.nurhabni@kkp.go.id), Claire Rumsey (Claire.Rumsey@icriforum.org)</a:t>
            </a:r>
          </a:p>
          <a:p>
            <a:endParaRPr lang="en-US" dirty="0"/>
          </a:p>
        </p:txBody>
      </p:sp>
    </p:spTree>
    <p:extLst>
      <p:ext uri="{BB962C8B-B14F-4D97-AF65-F5344CB8AC3E}">
        <p14:creationId xmlns:p14="http://schemas.microsoft.com/office/powerpoint/2010/main" val="3827129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1616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D84DB-D121-4000-9626-0DC0B364C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7C381B-700B-4FB2-93BF-E0D31D69CC7B}"/>
              </a:ext>
            </a:extLst>
          </p:cNvPr>
          <p:cNvSpPr>
            <a:spLocks noGrp="1"/>
          </p:cNvSpPr>
          <p:nvPr>
            <p:ph type="title"/>
          </p:nvPr>
        </p:nvSpPr>
        <p:spPr/>
        <p:txBody>
          <a:bodyPr/>
          <a:lstStyle/>
          <a:p>
            <a:r>
              <a:rPr lang="en-US" b="1" dirty="0">
                <a:solidFill>
                  <a:schemeClr val="accent5">
                    <a:lumMod val="50000"/>
                  </a:schemeClr>
                </a:solidFill>
                <a:latin typeface="+mn-lt"/>
              </a:rPr>
              <a:t>Outline</a:t>
            </a:r>
            <a:endParaRPr lang="en-GB" b="1" dirty="0">
              <a:solidFill>
                <a:schemeClr val="accent5">
                  <a:lumMod val="50000"/>
                </a:schemeClr>
              </a:solidFill>
              <a:latin typeface="+mn-lt"/>
            </a:endParaRPr>
          </a:p>
        </p:txBody>
      </p:sp>
      <p:sp>
        <p:nvSpPr>
          <p:cNvPr id="3" name="Content Placeholder 2">
            <a:extLst>
              <a:ext uri="{FF2B5EF4-FFF2-40B4-BE49-F238E27FC236}">
                <a16:creationId xmlns:a16="http://schemas.microsoft.com/office/drawing/2014/main" id="{A44367B2-9205-4675-891B-951FB562C818}"/>
              </a:ext>
            </a:extLst>
          </p:cNvPr>
          <p:cNvSpPr>
            <a:spLocks noGrp="1"/>
          </p:cNvSpPr>
          <p:nvPr>
            <p:ph idx="1"/>
          </p:nvPr>
        </p:nvSpPr>
        <p:spPr>
          <a:xfrm>
            <a:off x="838200" y="1253331"/>
            <a:ext cx="10515600" cy="4351338"/>
          </a:xfrm>
        </p:spPr>
        <p:txBody>
          <a:bodyPr>
            <a:normAutofit/>
          </a:bodyPr>
          <a:lstStyle/>
          <a:p>
            <a:pPr marL="0" indent="0">
              <a:buNone/>
            </a:pP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a:latin typeface="Arial" panose="020B0604020202020204" pitchFamily="34" charset="0"/>
                <a:cs typeface="Arial" panose="020B0604020202020204" pitchFamily="34" charset="0"/>
              </a:rPr>
              <a:t>National Focal Points</a:t>
            </a:r>
          </a:p>
          <a:p>
            <a:pPr marL="514350" indent="-514350">
              <a:buFont typeface="+mj-lt"/>
              <a:buAutoNum type="arabicPeriod"/>
            </a:pPr>
            <a:r>
              <a:rPr lang="en-US" dirty="0">
                <a:latin typeface="Arial" panose="020B0604020202020204" pitchFamily="34" charset="0"/>
                <a:cs typeface="Arial" panose="020B0604020202020204" pitchFamily="34" charset="0"/>
              </a:rPr>
              <a:t>Progress/Accomplishments towards National Plan of Action</a:t>
            </a:r>
          </a:p>
          <a:p>
            <a:pPr marL="514350" indent="-514350">
              <a:buFont typeface="+mj-lt"/>
              <a:buAutoNum type="arabicPeriod"/>
            </a:pPr>
            <a:r>
              <a:rPr lang="en-US" dirty="0">
                <a:latin typeface="Arial" panose="020B0604020202020204" pitchFamily="34" charset="0"/>
                <a:cs typeface="Arial" panose="020B0604020202020204" pitchFamily="34" charset="0"/>
              </a:rPr>
              <a:t>Challenges/Constraints Affecting Implementation of Activities</a:t>
            </a:r>
          </a:p>
          <a:p>
            <a:pPr marL="514350" indent="-514350">
              <a:buFont typeface="+mj-lt"/>
              <a:buAutoNum type="arabicPeriod"/>
            </a:pPr>
            <a:r>
              <a:rPr lang="en-US" dirty="0">
                <a:latin typeface="Arial" panose="020B0604020202020204" pitchFamily="34" charset="0"/>
                <a:cs typeface="Arial" panose="020B0604020202020204" pitchFamily="34" charset="0"/>
              </a:rPr>
              <a:t>National Roadmap 2020</a:t>
            </a:r>
          </a:p>
          <a:p>
            <a:pPr marL="514350" indent="-514350">
              <a:buFont typeface="+mj-lt"/>
              <a:buAutoNum type="arabicPeriod"/>
            </a:pPr>
            <a:r>
              <a:rPr lang="en-US" dirty="0">
                <a:latin typeface="Arial" panose="020B0604020202020204" pitchFamily="34" charset="0"/>
                <a:cs typeface="Arial" panose="020B0604020202020204" pitchFamily="34" charset="0"/>
              </a:rPr>
              <a:t>Potential Regional Programs and Support Requires</a:t>
            </a:r>
          </a:p>
          <a:p>
            <a:pPr marL="514350" indent="-514350">
              <a:buFont typeface="+mj-lt"/>
              <a:buAutoNum type="arabicPeriod"/>
            </a:pPr>
            <a:r>
              <a:rPr lang="en-US" dirty="0">
                <a:latin typeface="Arial" panose="020B0604020202020204" pitchFamily="34" charset="0"/>
                <a:cs typeface="Arial" panose="020B0604020202020204" pitchFamily="34" charset="0"/>
              </a:rPr>
              <a:t>Documents/Publications</a:t>
            </a:r>
          </a:p>
          <a:p>
            <a:pPr marL="514350" indent="-514350">
              <a:buFont typeface="+mj-lt"/>
              <a:buAutoNum type="arabicPeriod"/>
            </a:pPr>
            <a:r>
              <a:rPr lang="en-US" dirty="0">
                <a:latin typeface="Arial" panose="020B0604020202020204" pitchFamily="34" charset="0"/>
                <a:cs typeface="Arial" panose="020B0604020202020204" pitchFamily="34" charset="0"/>
              </a:rPr>
              <a:t>Other Remarks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4395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Google Shape;117;p15"/>
          <p:cNvGraphicFramePr/>
          <p:nvPr>
            <p:extLst>
              <p:ext uri="{D42A27DB-BD31-4B8C-83A1-F6EECF244321}">
                <p14:modId xmlns:p14="http://schemas.microsoft.com/office/powerpoint/2010/main" val="2828636427"/>
              </p:ext>
            </p:extLst>
          </p:nvPr>
        </p:nvGraphicFramePr>
        <p:xfrm>
          <a:off x="1024180" y="860766"/>
          <a:ext cx="10340512" cy="5722700"/>
        </p:xfrm>
        <a:graphic>
          <a:graphicData uri="http://schemas.openxmlformats.org/drawingml/2006/table">
            <a:tbl>
              <a:tblPr firstRow="1" bandRow="1">
                <a:tableStyleId>{5A111915-BE36-4E01-A7E5-04B1672EAD32}</a:tableStyleId>
              </a:tblPr>
              <a:tblGrid>
                <a:gridCol w="2018934">
                  <a:extLst>
                    <a:ext uri="{9D8B030D-6E8A-4147-A177-3AD203B41FA5}">
                      <a16:colId xmlns:a16="http://schemas.microsoft.com/office/drawing/2014/main" val="20000"/>
                    </a:ext>
                  </a:extLst>
                </a:gridCol>
                <a:gridCol w="8321578">
                  <a:extLst>
                    <a:ext uri="{9D8B030D-6E8A-4147-A177-3AD203B41FA5}">
                      <a16:colId xmlns:a16="http://schemas.microsoft.com/office/drawing/2014/main" val="20001"/>
                    </a:ext>
                  </a:extLst>
                </a:gridCol>
              </a:tblGrid>
              <a:tr h="304818">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rtl="0">
                        <a:spcBef>
                          <a:spcPts val="0"/>
                        </a:spcBef>
                        <a:spcAft>
                          <a:spcPts val="0"/>
                        </a:spcAft>
                        <a:buNone/>
                      </a:pPr>
                      <a:r>
                        <a:rPr lang="en-US" sz="1600" u="none" strike="noStrike" cap="none" dirty="0">
                          <a:latin typeface="Arial" panose="020B0604020202020204" pitchFamily="34" charset="0"/>
                          <a:cs typeface="Arial" panose="020B0604020202020204" pitchFamily="34" charset="0"/>
                        </a:rPr>
                        <a:t>WG</a:t>
                      </a:r>
                      <a:endParaRPr sz="1600" b="1" dirty="0">
                        <a:latin typeface="Arial" panose="020B0604020202020204" pitchFamily="34" charset="0"/>
                        <a:cs typeface="Arial" panose="020B0604020202020204" pitchFamily="34" charset="0"/>
                      </a:endParaRPr>
                    </a:p>
                  </a:txBody>
                  <a:tcPr marL="91450" marR="91450" marT="45725" marB="45725">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rtl="0">
                        <a:spcBef>
                          <a:spcPts val="0"/>
                        </a:spcBef>
                        <a:spcAft>
                          <a:spcPts val="0"/>
                        </a:spcAft>
                        <a:buNone/>
                      </a:pPr>
                      <a:r>
                        <a:rPr lang="en-US" sz="1600" dirty="0">
                          <a:latin typeface="Arial" panose="020B0604020202020204" pitchFamily="34" charset="0"/>
                          <a:cs typeface="Arial" panose="020B0604020202020204" pitchFamily="34" charset="0"/>
                        </a:rPr>
                        <a:t>Focal Point</a:t>
                      </a:r>
                      <a:endParaRPr sz="1600" b="1" dirty="0">
                        <a:latin typeface="Arial" panose="020B0604020202020204" pitchFamily="34" charset="0"/>
                        <a:cs typeface="Arial" panose="020B0604020202020204" pitchFamily="34" charset="0"/>
                      </a:endParaRPr>
                    </a:p>
                  </a:txBody>
                  <a:tcPr marL="91450" marR="91450" marT="45725" marB="45725">
                    <a:solidFill>
                      <a:schemeClr val="accent1">
                        <a:lumMod val="40000"/>
                        <a:lumOff val="60000"/>
                      </a:schemeClr>
                    </a:solidFill>
                  </a:tcPr>
                </a:tc>
                <a:extLst>
                  <a:ext uri="{0D108BD9-81ED-4DB2-BD59-A6C34878D82A}">
                    <a16:rowId xmlns:a16="http://schemas.microsoft.com/office/drawing/2014/main" val="10000"/>
                  </a:ext>
                </a:extLst>
              </a:tr>
              <a:tr h="654205">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600" b="1" dirty="0">
                          <a:latin typeface="Arial" panose="020B0604020202020204" pitchFamily="34" charset="0"/>
                          <a:cs typeface="Arial" panose="020B0604020202020204" pitchFamily="34" charset="0"/>
                        </a:rPr>
                        <a:t>Seascapes</a:t>
                      </a:r>
                      <a:endParaRPr sz="1600" b="1" dirty="0">
                        <a:latin typeface="Arial" panose="020B0604020202020204" pitchFamily="34" charset="0"/>
                        <a:cs typeface="Arial" panose="020B0604020202020204" pitchFamily="34" charset="0"/>
                      </a:endParaRPr>
                    </a:p>
                  </a:txBody>
                  <a:tcPr marL="91450" marR="91450" marT="45725" marB="45725"/>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sz="1700" b="1"/>
                      </a:pPr>
                      <a:r>
                        <a:rPr kumimoji="0" lang="en-US" sz="1600" b="0" u="none" strike="noStrike" kern="1200" cap="none" spc="0" normalizeH="0" baseline="0" noProof="0" dirty="0">
                          <a:ln>
                            <a:noFill/>
                          </a:ln>
                          <a:effectLst/>
                          <a:uLnTx/>
                          <a:uFillTx/>
                          <a:latin typeface="Arial" panose="020B0604020202020204" pitchFamily="34" charset="0"/>
                          <a:cs typeface="Arial" panose="020B0604020202020204" pitchFamily="34" charset="0"/>
                        </a:rPr>
                        <a:t>Mr. </a:t>
                      </a:r>
                      <a:r>
                        <a:rPr kumimoji="0" lang="en-US" sz="1600" b="0" u="none" strike="noStrike" kern="1200" cap="none" spc="0" normalizeH="0" baseline="0" noProof="0" dirty="0" err="1">
                          <a:ln>
                            <a:noFill/>
                          </a:ln>
                          <a:effectLst/>
                          <a:uLnTx/>
                          <a:uFillTx/>
                          <a:latin typeface="Arial" panose="020B0604020202020204" pitchFamily="34" charset="0"/>
                          <a:cs typeface="Arial" panose="020B0604020202020204" pitchFamily="34" charset="0"/>
                        </a:rPr>
                        <a:t>Suharyanto</a:t>
                      </a:r>
                      <a:endParaRPr kumimoji="0" lang="en-US" sz="1600" b="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63525" marR="0" lvl="0" indent="0" algn="l" defTabSz="914400" rtl="0" eaLnBrk="1" fontAlgn="auto" latinLnBrk="0" hangingPunct="1">
                        <a:lnSpc>
                          <a:spcPct val="100000"/>
                        </a:lnSpc>
                        <a:spcBef>
                          <a:spcPts val="0"/>
                        </a:spcBef>
                        <a:spcAft>
                          <a:spcPts val="0"/>
                        </a:spcAft>
                        <a:buClrTx/>
                        <a:buSzTx/>
                        <a:buFont typeface="+mj-lt"/>
                        <a:buNone/>
                        <a:tabLst/>
                        <a:defRPr sz="1700" b="1"/>
                      </a:pPr>
                      <a:r>
                        <a:rPr kumimoji="0" lang="en-US" sz="1600" b="0" u="none" strike="noStrike" kern="1200" cap="none" spc="0" normalizeH="0" baseline="0" noProof="0" dirty="0">
                          <a:ln>
                            <a:noFill/>
                          </a:ln>
                          <a:effectLst/>
                          <a:uLnTx/>
                          <a:uFillTx/>
                          <a:latin typeface="Arial" panose="020B0604020202020204" pitchFamily="34" charset="0"/>
                          <a:cs typeface="Arial" panose="020B0604020202020204" pitchFamily="34" charset="0"/>
                        </a:rPr>
                        <a:t> Director of Marine Spatial Planning, MMAF</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sz="1700" b="1"/>
                      </a:pPr>
                      <a:r>
                        <a:rPr kumimoji="0" lang="en-US" sz="1600" b="0" u="none" strike="noStrike" kern="1200" cap="none" spc="0" normalizeH="0" baseline="0" noProof="0" dirty="0">
                          <a:ln>
                            <a:noFill/>
                          </a:ln>
                          <a:effectLst/>
                          <a:uLnTx/>
                          <a:uFillTx/>
                          <a:latin typeface="Arial" panose="020B0604020202020204" pitchFamily="34" charset="0"/>
                          <a:cs typeface="Arial" panose="020B0604020202020204" pitchFamily="34" charset="0"/>
                        </a:rPr>
                        <a:t>Mr. </a:t>
                      </a:r>
                      <a:r>
                        <a:rPr kumimoji="0" lang="en-US" sz="1600" b="0" u="none" strike="noStrike" kern="1200" cap="none" spc="0" normalizeH="0" baseline="0" noProof="0" dirty="0" err="1">
                          <a:ln>
                            <a:noFill/>
                          </a:ln>
                          <a:effectLst/>
                          <a:uLnTx/>
                          <a:uFillTx/>
                          <a:latin typeface="Arial" panose="020B0604020202020204" pitchFamily="34" charset="0"/>
                          <a:cs typeface="Arial" panose="020B0604020202020204" pitchFamily="34" charset="0"/>
                        </a:rPr>
                        <a:t>Okto</a:t>
                      </a:r>
                      <a:r>
                        <a:rPr kumimoji="0" lang="en-US" sz="1600" b="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1600" b="0" u="none" strike="noStrike" kern="1200" cap="none" spc="0" normalizeH="0" baseline="0" noProof="0" dirty="0" err="1">
                          <a:ln>
                            <a:noFill/>
                          </a:ln>
                          <a:effectLst/>
                          <a:uLnTx/>
                          <a:uFillTx/>
                          <a:latin typeface="Arial" panose="020B0604020202020204" pitchFamily="34" charset="0"/>
                          <a:cs typeface="Arial" panose="020B0604020202020204" pitchFamily="34" charset="0"/>
                        </a:rPr>
                        <a:t>Irianto</a:t>
                      </a:r>
                      <a:endParaRPr kumimoji="0" lang="en-US" sz="1600" b="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sz="1700" b="1"/>
                      </a:pPr>
                      <a:r>
                        <a:rPr kumimoji="0" lang="en-US" sz="1600" b="0" u="none" strike="noStrike" kern="1200" cap="none" spc="0" normalizeH="0" baseline="0" noProof="0" dirty="0">
                          <a:ln>
                            <a:noFill/>
                          </a:ln>
                          <a:effectLst/>
                          <a:uLnTx/>
                          <a:uFillTx/>
                          <a:latin typeface="Arial" panose="020B0604020202020204" pitchFamily="34" charset="0"/>
                          <a:cs typeface="Arial" panose="020B0604020202020204" pitchFamily="34" charset="0"/>
                          <a:sym typeface="Calibri"/>
                        </a:rPr>
                        <a:t>      Deputy Assistant for Marine Service, Coordinating Ministry of Maritime Affairs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txBody>
                  <a:tcPr marL="108000" marR="0" marT="0" marB="0" anchor="ctr" horzOverflow="overflow"/>
                </a:tc>
                <a:extLst>
                  <a:ext uri="{0D108BD9-81ED-4DB2-BD59-A6C34878D82A}">
                    <a16:rowId xmlns:a16="http://schemas.microsoft.com/office/drawing/2014/main" val="10001"/>
                  </a:ext>
                </a:extLst>
              </a:tr>
              <a:tr h="600074">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600" b="1" dirty="0">
                          <a:latin typeface="Arial" panose="020B0604020202020204" pitchFamily="34" charset="0"/>
                          <a:cs typeface="Arial" panose="020B0604020202020204" pitchFamily="34" charset="0"/>
                        </a:rPr>
                        <a:t>EAFM</a:t>
                      </a:r>
                      <a:endParaRPr sz="1600" b="1" dirty="0">
                        <a:latin typeface="Arial" panose="020B0604020202020204" pitchFamily="34" charset="0"/>
                        <a:cs typeface="Arial" panose="020B0604020202020204" pitchFamily="34" charset="0"/>
                      </a:endParaRPr>
                    </a:p>
                  </a:txBody>
                  <a:tcPr marL="91450" marR="91450" marT="45725" marB="45725"/>
                </a:tc>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u="none" strike="noStrike" kern="1200" cap="none" spc="0" normalizeH="0" baseline="0" noProof="0" dirty="0">
                          <a:ln>
                            <a:noFill/>
                          </a:ln>
                          <a:effectLst/>
                          <a:uLnTx/>
                          <a:uFillTx/>
                          <a:latin typeface="Arial" panose="020B0604020202020204" pitchFamily="34" charset="0"/>
                          <a:cs typeface="Arial" panose="020B0604020202020204" pitchFamily="34" charset="0"/>
                        </a:rPr>
                        <a:t>Mr. </a:t>
                      </a:r>
                      <a:r>
                        <a:rPr kumimoji="0" lang="en-US" sz="1600" u="none" strike="noStrike" kern="1200" cap="none" spc="0" normalizeH="0" baseline="0" noProof="0" dirty="0" err="1">
                          <a:ln>
                            <a:noFill/>
                          </a:ln>
                          <a:effectLst/>
                          <a:uLnTx/>
                          <a:uFillTx/>
                          <a:latin typeface="Arial" panose="020B0604020202020204" pitchFamily="34" charset="0"/>
                          <a:cs typeface="Arial" panose="020B0604020202020204" pitchFamily="34" charset="0"/>
                        </a:rPr>
                        <a:t>Syahril</a:t>
                      </a:r>
                      <a:r>
                        <a:rPr kumimoji="0" lang="en-US" sz="1600" u="none" strike="noStrike" kern="1200" cap="none" spc="0" normalizeH="0" baseline="0" noProof="0" dirty="0">
                          <a:ln>
                            <a:noFill/>
                          </a:ln>
                          <a:effectLst/>
                          <a:uLnTx/>
                          <a:uFillTx/>
                          <a:latin typeface="Arial" panose="020B0604020202020204" pitchFamily="34" charset="0"/>
                          <a:cs typeface="Arial" panose="020B0604020202020204" pitchFamily="34" charset="0"/>
                        </a:rPr>
                        <a:t> Abdul </a:t>
                      </a:r>
                      <a:r>
                        <a:rPr kumimoji="0" lang="en-US" sz="1600" u="none" strike="noStrike" kern="1200" cap="none" spc="0" normalizeH="0" baseline="0" noProof="0" dirty="0" err="1">
                          <a:ln>
                            <a:noFill/>
                          </a:ln>
                          <a:effectLst/>
                          <a:uLnTx/>
                          <a:uFillTx/>
                          <a:latin typeface="Arial" panose="020B0604020202020204" pitchFamily="34" charset="0"/>
                          <a:cs typeface="Arial" panose="020B0604020202020204" pitchFamily="34" charset="0"/>
                        </a:rPr>
                        <a:t>Raup</a:t>
                      </a:r>
                      <a:endParaRPr kumimoji="0" lang="en-US" sz="160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57188"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600" u="none" strike="noStrike" kern="1200" cap="none" spc="0" normalizeH="0" baseline="0" noProof="0" dirty="0">
                          <a:ln>
                            <a:noFill/>
                          </a:ln>
                          <a:effectLst/>
                          <a:uLnTx/>
                          <a:uFillTx/>
                          <a:latin typeface="Arial" panose="020B0604020202020204" pitchFamily="34" charset="0"/>
                          <a:cs typeface="Arial" panose="020B0604020202020204" pitchFamily="34" charset="0"/>
                        </a:rPr>
                        <a:t>Acting Director of Fish Resources Management, MMAF</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600" u="none" strike="noStrike" kern="1200" cap="none" spc="0" normalizeH="0" baseline="0" noProof="0" dirty="0">
                          <a:ln>
                            <a:noFill/>
                          </a:ln>
                          <a:effectLst/>
                          <a:uLnTx/>
                          <a:uFillTx/>
                          <a:latin typeface="Arial" panose="020B0604020202020204" pitchFamily="34" charset="0"/>
                          <a:cs typeface="Arial" panose="020B0604020202020204" pitchFamily="34" charset="0"/>
                        </a:rPr>
                        <a:t>Mr. </a:t>
                      </a:r>
                      <a:r>
                        <a:rPr kumimoji="0" lang="en-US" sz="1600" u="none" strike="noStrike" kern="1200" cap="none" spc="0" normalizeH="0" baseline="0" noProof="0" dirty="0" err="1">
                          <a:ln>
                            <a:noFill/>
                          </a:ln>
                          <a:effectLst/>
                          <a:uLnTx/>
                          <a:uFillTx/>
                          <a:latin typeface="Arial" panose="020B0604020202020204" pitchFamily="34" charset="0"/>
                          <a:cs typeface="Arial" panose="020B0604020202020204" pitchFamily="34" charset="0"/>
                        </a:rPr>
                        <a:t>Waluyo</a:t>
                      </a:r>
                      <a:r>
                        <a:rPr kumimoji="0" lang="en-US" sz="160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1600" u="none" strike="noStrike" kern="1200" cap="none" spc="0" normalizeH="0" baseline="0" noProof="0" dirty="0" err="1">
                          <a:ln>
                            <a:noFill/>
                          </a:ln>
                          <a:effectLst/>
                          <a:uLnTx/>
                          <a:uFillTx/>
                          <a:latin typeface="Arial" panose="020B0604020202020204" pitchFamily="34" charset="0"/>
                          <a:cs typeface="Arial" panose="020B0604020202020204" pitchFamily="34" charset="0"/>
                        </a:rPr>
                        <a:t>Sejati</a:t>
                      </a:r>
                      <a:r>
                        <a:rPr kumimoji="0" lang="en-US" sz="160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1600" u="none" strike="noStrike" kern="1200" cap="none" spc="0" normalizeH="0" baseline="0" noProof="0" dirty="0" err="1">
                          <a:ln>
                            <a:noFill/>
                          </a:ln>
                          <a:effectLst/>
                          <a:uLnTx/>
                          <a:uFillTx/>
                          <a:latin typeface="Arial" panose="020B0604020202020204" pitchFamily="34" charset="0"/>
                          <a:cs typeface="Arial" panose="020B0604020202020204" pitchFamily="34" charset="0"/>
                        </a:rPr>
                        <a:t>Abutohir</a:t>
                      </a:r>
                      <a:endParaRPr kumimoji="0" lang="en-US" sz="160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600" u="none" strike="noStrike" kern="1200" cap="none" spc="0" normalizeH="0" baseline="0" noProof="0">
                          <a:ln>
                            <a:noFill/>
                          </a:ln>
                          <a:effectLst/>
                          <a:uLnTx/>
                          <a:uFillTx/>
                          <a:latin typeface="Arial" panose="020B0604020202020204" pitchFamily="34" charset="0"/>
                          <a:cs typeface="Arial" panose="020B0604020202020204" pitchFamily="34" charset="0"/>
                        </a:rPr>
                        <a:t>      Director </a:t>
                      </a:r>
                      <a:r>
                        <a:rPr kumimoji="0" lang="en-US" sz="1600" u="none" strike="noStrike" kern="1200" cap="none" spc="0" normalizeH="0" baseline="0" noProof="0" dirty="0">
                          <a:ln>
                            <a:noFill/>
                          </a:ln>
                          <a:effectLst/>
                          <a:uLnTx/>
                          <a:uFillTx/>
                          <a:latin typeface="Arial" panose="020B0604020202020204" pitchFamily="34" charset="0"/>
                          <a:cs typeface="Arial" panose="020B0604020202020204" pitchFamily="34" charset="0"/>
                        </a:rPr>
                        <a:t>of Fisheries Research Center, MMAF</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txBody>
                  <a:tcPr marL="108000" marR="0" marT="0" marB="0" anchor="ctr" horzOverflow="overflow"/>
                </a:tc>
                <a:extLst>
                  <a:ext uri="{0D108BD9-81ED-4DB2-BD59-A6C34878D82A}">
                    <a16:rowId xmlns:a16="http://schemas.microsoft.com/office/drawing/2014/main" val="10002"/>
                  </a:ext>
                </a:extLst>
              </a:tr>
              <a:tr h="600074">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600" b="1" dirty="0">
                          <a:latin typeface="Arial" panose="020B0604020202020204" pitchFamily="34" charset="0"/>
                          <a:cs typeface="Arial" panose="020B0604020202020204" pitchFamily="34" charset="0"/>
                        </a:rPr>
                        <a:t>MPA and TSWG</a:t>
                      </a:r>
                      <a:endParaRPr sz="1600" b="1" dirty="0">
                        <a:latin typeface="Arial" panose="020B0604020202020204" pitchFamily="34" charset="0"/>
                        <a:cs typeface="Arial" panose="020B0604020202020204" pitchFamily="34" charset="0"/>
                      </a:endParaRPr>
                    </a:p>
                  </a:txBody>
                  <a:tcPr marL="91450" marR="91450" marT="45725" marB="45725"/>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lnSpc>
                          <a:spcPct val="100000"/>
                        </a:lnSpc>
                        <a:spcBef>
                          <a:spcPts val="0"/>
                        </a:spcBef>
                        <a:spcAft>
                          <a:spcPts val="0"/>
                        </a:spcAft>
                        <a:buClr>
                          <a:schemeClr val="dk1"/>
                        </a:buClr>
                        <a:buSzPts val="1800"/>
                        <a:buFont typeface="Arial"/>
                        <a:buNone/>
                      </a:pPr>
                      <a:r>
                        <a:rPr lang="en-US" sz="1600" dirty="0">
                          <a:latin typeface="Arial" panose="020B0604020202020204" pitchFamily="34" charset="0"/>
                          <a:cs typeface="Arial" panose="020B0604020202020204" pitchFamily="34" charset="0"/>
                        </a:rPr>
                        <a:t>Mr. </a:t>
                      </a:r>
                      <a:r>
                        <a:rPr lang="en-US" sz="1600" dirty="0" err="1">
                          <a:latin typeface="Arial" panose="020B0604020202020204" pitchFamily="34" charset="0"/>
                          <a:cs typeface="Arial" panose="020B0604020202020204" pitchFamily="34" charset="0"/>
                        </a:rPr>
                        <a:t>Andi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Rusandi</a:t>
                      </a:r>
                      <a:endParaRPr lang="en-US" sz="1600"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800"/>
                        <a:buFont typeface="Arial"/>
                        <a:buNone/>
                      </a:pPr>
                      <a:r>
                        <a:rPr lang="en-US" sz="1600" dirty="0">
                          <a:latin typeface="Arial" panose="020B0604020202020204" pitchFamily="34" charset="0"/>
                          <a:cs typeface="Arial" panose="020B0604020202020204" pitchFamily="34" charset="0"/>
                        </a:rPr>
                        <a:t>Director of Marine Conservation and Biodiversity, MMAF</a:t>
                      </a:r>
                      <a:endParaRPr sz="1600" dirty="0">
                        <a:latin typeface="Arial" panose="020B0604020202020204" pitchFamily="34" charset="0"/>
                        <a:cs typeface="Arial" panose="020B0604020202020204" pitchFamily="34" charset="0"/>
                      </a:endParaRPr>
                    </a:p>
                  </a:txBody>
                  <a:tcPr marL="91450" marR="91450" marT="45725" marB="45725"/>
                </a:tc>
                <a:extLst>
                  <a:ext uri="{0D108BD9-81ED-4DB2-BD59-A6C34878D82A}">
                    <a16:rowId xmlns:a16="http://schemas.microsoft.com/office/drawing/2014/main" val="10003"/>
                  </a:ext>
                </a:extLst>
              </a:tr>
              <a:tr h="600074">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600" b="1" dirty="0">
                          <a:latin typeface="Arial" panose="020B0604020202020204" pitchFamily="34" charset="0"/>
                          <a:cs typeface="Arial" panose="020B0604020202020204" pitchFamily="34" charset="0"/>
                        </a:rPr>
                        <a:t>CCA</a:t>
                      </a:r>
                      <a:endParaRPr sz="1600" b="1" dirty="0">
                        <a:latin typeface="Arial" panose="020B0604020202020204" pitchFamily="34" charset="0"/>
                        <a:cs typeface="Arial" panose="020B0604020202020204" pitchFamily="34" charset="0"/>
                      </a:endParaRPr>
                    </a:p>
                  </a:txBody>
                  <a:tcPr marL="91450" marR="91450" marT="45725" marB="45725"/>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600" dirty="0">
                          <a:latin typeface="Arial" panose="020B0604020202020204" pitchFamily="34" charset="0"/>
                          <a:cs typeface="Arial" panose="020B0604020202020204" pitchFamily="34" charset="0"/>
                        </a:rPr>
                        <a:t>Ms. Sri </a:t>
                      </a:r>
                      <a:r>
                        <a:rPr lang="en-US" sz="1600" dirty="0" err="1">
                          <a:latin typeface="Arial" panose="020B0604020202020204" pitchFamily="34" charset="0"/>
                          <a:cs typeface="Arial" panose="020B0604020202020204" pitchFamily="34" charset="0"/>
                        </a:rPr>
                        <a:t>Tantri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Arundhati</a:t>
                      </a:r>
                      <a:endParaRPr lang="en-US" sz="16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600" dirty="0">
                          <a:latin typeface="Arial" panose="020B0604020202020204" pitchFamily="34" charset="0"/>
                          <a:cs typeface="Arial" panose="020B0604020202020204" pitchFamily="34" charset="0"/>
                        </a:rPr>
                        <a:t>Director of Climate Change Adaptation, MOEF</a:t>
                      </a:r>
                      <a:endParaRPr sz="1600" dirty="0">
                        <a:latin typeface="Arial" panose="020B0604020202020204" pitchFamily="34" charset="0"/>
                        <a:cs typeface="Arial" panose="020B0604020202020204" pitchFamily="34" charset="0"/>
                      </a:endParaRPr>
                    </a:p>
                  </a:txBody>
                  <a:tcPr marL="91450" marR="91450" marT="45725" marB="45725"/>
                </a:tc>
                <a:extLst>
                  <a:ext uri="{0D108BD9-81ED-4DB2-BD59-A6C34878D82A}">
                    <a16:rowId xmlns:a16="http://schemas.microsoft.com/office/drawing/2014/main" val="10004"/>
                  </a:ext>
                </a:extLst>
              </a:tr>
              <a:tr h="499152">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spcBef>
                          <a:spcPts val="0"/>
                        </a:spcBef>
                        <a:spcAft>
                          <a:spcPts val="0"/>
                        </a:spcAft>
                        <a:buNone/>
                      </a:pPr>
                      <a:r>
                        <a:rPr lang="en-US" sz="1600" b="1" dirty="0">
                          <a:latin typeface="Arial" panose="020B0604020202020204" pitchFamily="34" charset="0"/>
                          <a:cs typeface="Arial" panose="020B0604020202020204" pitchFamily="34" charset="0"/>
                        </a:rPr>
                        <a:t>FRWG</a:t>
                      </a:r>
                      <a:endParaRPr sz="1600" b="1" dirty="0">
                        <a:latin typeface="Arial" panose="020B0604020202020204" pitchFamily="34" charset="0"/>
                        <a:cs typeface="Arial" panose="020B0604020202020204" pitchFamily="34" charset="0"/>
                      </a:endParaRPr>
                    </a:p>
                  </a:txBody>
                  <a:tcPr marL="91450" marR="91450" marT="45725" marB="45725"/>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rtl="0">
                        <a:lnSpc>
                          <a:spcPct val="100000"/>
                        </a:lnSpc>
                        <a:spcBef>
                          <a:spcPts val="0"/>
                        </a:spcBef>
                        <a:spcAft>
                          <a:spcPts val="0"/>
                        </a:spcAft>
                        <a:buClr>
                          <a:schemeClr val="dk1"/>
                        </a:buClr>
                        <a:buSzPts val="1800"/>
                        <a:buFont typeface="Arial"/>
                        <a:buNone/>
                      </a:pPr>
                      <a:r>
                        <a:rPr lang="en-US" sz="1600" dirty="0">
                          <a:latin typeface="Arial" panose="020B0604020202020204" pitchFamily="34" charset="0"/>
                          <a:cs typeface="Arial" panose="020B0604020202020204" pitchFamily="34" charset="0"/>
                        </a:rPr>
                        <a:t>Mr. Andre Omer </a:t>
                      </a:r>
                      <a:r>
                        <a:rPr lang="en-US" sz="1600" dirty="0" err="1">
                          <a:latin typeface="Arial" panose="020B0604020202020204" pitchFamily="34" charset="0"/>
                          <a:cs typeface="Arial" panose="020B0604020202020204" pitchFamily="34" charset="0"/>
                        </a:rPr>
                        <a:t>Siregar</a:t>
                      </a:r>
                      <a:endParaRPr lang="en-US" sz="1600"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800"/>
                        <a:buFont typeface="Arial"/>
                        <a:buNone/>
                      </a:pPr>
                      <a:r>
                        <a:rPr lang="en-US" sz="1600" dirty="0">
                          <a:latin typeface="Arial" panose="020B0604020202020204" pitchFamily="34" charset="0"/>
                          <a:cs typeface="Arial" panose="020B0604020202020204" pitchFamily="34" charset="0"/>
                        </a:rPr>
                        <a:t>Director of Intra Regional Cooperation on Asian,</a:t>
                      </a:r>
                      <a:r>
                        <a:rPr lang="en-US" sz="1600" baseline="0" dirty="0">
                          <a:latin typeface="Arial" panose="020B0604020202020204" pitchFamily="34" charset="0"/>
                          <a:cs typeface="Arial" panose="020B0604020202020204" pitchFamily="34" charset="0"/>
                        </a:rPr>
                        <a:t> Pacific and Africa, </a:t>
                      </a:r>
                      <a:r>
                        <a:rPr lang="en-US" sz="1600" baseline="0" dirty="0" err="1">
                          <a:latin typeface="Arial" panose="020B0604020202020204" pitchFamily="34" charset="0"/>
                          <a:cs typeface="Arial" panose="020B0604020202020204" pitchFamily="34" charset="0"/>
                        </a:rPr>
                        <a:t>MoFA</a:t>
                      </a:r>
                      <a:endParaRPr lang="en-US" sz="1600" dirty="0">
                        <a:latin typeface="Arial" panose="020B0604020202020204" pitchFamily="34" charset="0"/>
                        <a:cs typeface="Arial" panose="020B0604020202020204" pitchFamily="34" charset="0"/>
                      </a:endParaRPr>
                    </a:p>
                  </a:txBody>
                  <a:tcPr marL="91450" marR="91450" marT="45725" marB="45725"/>
                </a:tc>
                <a:extLst>
                  <a:ext uri="{0D108BD9-81ED-4DB2-BD59-A6C34878D82A}">
                    <a16:rowId xmlns:a16="http://schemas.microsoft.com/office/drawing/2014/main" val="10005"/>
                  </a:ext>
                </a:extLst>
              </a:tr>
              <a:tr h="499152">
                <a:tc>
                  <a:txBody>
                    <a:bodyPr/>
                    <a:lstStyle/>
                    <a:p>
                      <a:pPr marL="0" marR="0" lvl="0" indent="0" algn="l" rtl="0">
                        <a:spcBef>
                          <a:spcPts val="0"/>
                        </a:spcBef>
                        <a:spcAft>
                          <a:spcPts val="0"/>
                        </a:spcAft>
                        <a:buNone/>
                      </a:pPr>
                      <a:r>
                        <a:rPr lang="en-US" sz="1600" b="1" dirty="0">
                          <a:latin typeface="Arial" panose="020B0604020202020204" pitchFamily="34" charset="0"/>
                          <a:cs typeface="Arial" panose="020B0604020202020204" pitchFamily="34" charset="0"/>
                        </a:rPr>
                        <a:t>IRC</a:t>
                      </a:r>
                      <a:endParaRPr sz="1600" b="1" dirty="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600" dirty="0">
                          <a:latin typeface="Arial" panose="020B0604020202020204" pitchFamily="34" charset="0"/>
                          <a:cs typeface="Arial" panose="020B0604020202020204" pitchFamily="34" charset="0"/>
                        </a:rPr>
                        <a:t>Mr. </a:t>
                      </a:r>
                      <a:r>
                        <a:rPr lang="en-US" sz="1600" dirty="0" err="1">
                          <a:latin typeface="Arial" panose="020B0604020202020204" pitchFamily="34" charset="0"/>
                          <a:cs typeface="Arial" panose="020B0604020202020204" pitchFamily="34" charset="0"/>
                        </a:rPr>
                        <a:t>Agus</a:t>
                      </a:r>
                      <a:r>
                        <a:rPr lang="en-US" sz="1600" baseline="0" dirty="0">
                          <a:latin typeface="Arial" panose="020B0604020202020204" pitchFamily="34" charset="0"/>
                          <a:cs typeface="Arial" panose="020B0604020202020204" pitchFamily="34" charset="0"/>
                        </a:rPr>
                        <a:t> </a:t>
                      </a:r>
                      <a:r>
                        <a:rPr lang="en-US" sz="1600" baseline="0" dirty="0" err="1">
                          <a:latin typeface="Arial" panose="020B0604020202020204" pitchFamily="34" charset="0"/>
                          <a:cs typeface="Arial" panose="020B0604020202020204" pitchFamily="34" charset="0"/>
                        </a:rPr>
                        <a:t>Dermawan</a:t>
                      </a:r>
                      <a:endParaRPr lang="en-US" sz="1600"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800"/>
                        <a:buFont typeface="Arial"/>
                        <a:buNone/>
                      </a:pPr>
                      <a:r>
                        <a:rPr lang="en-US" sz="1600" dirty="0">
                          <a:latin typeface="Arial" panose="020B0604020202020204" pitchFamily="34" charset="0"/>
                          <a:cs typeface="Arial" panose="020B0604020202020204" pitchFamily="34" charset="0"/>
                        </a:rPr>
                        <a:t>Secretary Directorate General for Marine Spatial Management, MMAF</a:t>
                      </a:r>
                    </a:p>
                  </a:txBody>
                  <a:tcPr marL="91450" marR="91450" marT="45725" marB="45725"/>
                </a:tc>
                <a:extLst>
                  <a:ext uri="{0D108BD9-81ED-4DB2-BD59-A6C34878D82A}">
                    <a16:rowId xmlns:a16="http://schemas.microsoft.com/office/drawing/2014/main" val="10006"/>
                  </a:ext>
                </a:extLst>
              </a:tr>
              <a:tr h="499152">
                <a:tc>
                  <a:txBody>
                    <a:bodyPr/>
                    <a:lstStyle/>
                    <a:p>
                      <a:pPr marL="0" marR="0" lvl="0" indent="0" algn="l" rtl="0">
                        <a:spcBef>
                          <a:spcPts val="0"/>
                        </a:spcBef>
                        <a:spcAft>
                          <a:spcPts val="0"/>
                        </a:spcAft>
                        <a:buNone/>
                      </a:pPr>
                      <a:r>
                        <a:rPr lang="en-US" sz="1600" b="1" dirty="0">
                          <a:latin typeface="Arial" panose="020B0604020202020204" pitchFamily="34" charset="0"/>
                          <a:cs typeface="Arial" panose="020B0604020202020204" pitchFamily="34" charset="0"/>
                        </a:rPr>
                        <a:t>MEWG</a:t>
                      </a:r>
                      <a:endParaRPr sz="1600" b="1" dirty="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600" dirty="0">
                          <a:latin typeface="Arial" panose="020B0604020202020204" pitchFamily="34" charset="0"/>
                          <a:cs typeface="Arial" panose="020B0604020202020204" pitchFamily="34" charset="0"/>
                        </a:rPr>
                        <a:t>Ms. Lily </a:t>
                      </a:r>
                      <a:r>
                        <a:rPr lang="en-US" sz="1600" dirty="0" err="1">
                          <a:latin typeface="Arial" panose="020B0604020202020204" pitchFamily="34" charset="0"/>
                          <a:cs typeface="Arial" panose="020B0604020202020204" pitchFamily="34" charset="0"/>
                        </a:rPr>
                        <a:t>Aprillia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Pregiwati</a:t>
                      </a:r>
                      <a:endParaRPr lang="en-US" sz="1600"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800"/>
                        <a:buFont typeface="Arial"/>
                        <a:buNone/>
                      </a:pPr>
                      <a:r>
                        <a:rPr lang="en-US" sz="1600" dirty="0">
                          <a:latin typeface="Arial" panose="020B0604020202020204" pitchFamily="34" charset="0"/>
                          <a:cs typeface="Arial" panose="020B0604020202020204" pitchFamily="34" charset="0"/>
                        </a:rPr>
                        <a:t>Director for Public Relation and International</a:t>
                      </a:r>
                      <a:r>
                        <a:rPr lang="en-US" sz="1600" baseline="0" dirty="0">
                          <a:latin typeface="Arial" panose="020B0604020202020204" pitchFamily="34" charset="0"/>
                          <a:cs typeface="Arial" panose="020B0604020202020204" pitchFamily="34" charset="0"/>
                        </a:rPr>
                        <a:t> Cooperation, MMAF</a:t>
                      </a:r>
                      <a:endParaRPr lang="en-US" sz="1600" dirty="0">
                        <a:latin typeface="Arial" panose="020B0604020202020204" pitchFamily="34" charset="0"/>
                        <a:cs typeface="Arial" panose="020B0604020202020204" pitchFamily="34" charset="0"/>
                      </a:endParaRPr>
                    </a:p>
                  </a:txBody>
                  <a:tcPr marL="91450" marR="91450" marT="45725" marB="45725"/>
                </a:tc>
                <a:extLst>
                  <a:ext uri="{0D108BD9-81ED-4DB2-BD59-A6C34878D82A}">
                    <a16:rowId xmlns:a16="http://schemas.microsoft.com/office/drawing/2014/main" val="10007"/>
                  </a:ext>
                </a:extLst>
              </a:tr>
              <a:tr h="499152">
                <a:tc>
                  <a:txBody>
                    <a:bodyPr/>
                    <a:lstStyle/>
                    <a:p>
                      <a:pPr marL="0" marR="0" lvl="0" indent="0" algn="l" rtl="0">
                        <a:spcBef>
                          <a:spcPts val="0"/>
                        </a:spcBef>
                        <a:spcAft>
                          <a:spcPts val="0"/>
                        </a:spcAft>
                        <a:buNone/>
                      </a:pPr>
                      <a:r>
                        <a:rPr lang="en-US" sz="1600" b="1" dirty="0">
                          <a:latin typeface="Arial" panose="020B0604020202020204" pitchFamily="34" charset="0"/>
                          <a:cs typeface="Arial" panose="020B0604020202020204" pitchFamily="34" charset="0"/>
                        </a:rPr>
                        <a:t>Partners</a:t>
                      </a:r>
                      <a:endParaRPr sz="1600" b="1" dirty="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600" dirty="0">
                          <a:latin typeface="Arial" panose="020B0604020202020204" pitchFamily="34" charset="0"/>
                          <a:cs typeface="Arial" panose="020B0604020202020204" pitchFamily="34" charset="0"/>
                        </a:rPr>
                        <a:t>WWF Indonesia, TNC, CTC, WCS, RARE, </a:t>
                      </a:r>
                      <a:r>
                        <a:rPr lang="en-US" sz="1600" dirty="0" err="1">
                          <a:latin typeface="Arial" panose="020B0604020202020204" pitchFamily="34" charset="0"/>
                          <a:cs typeface="Arial" panose="020B0604020202020204" pitchFamily="34" charset="0"/>
                        </a:rPr>
                        <a:t>Reefcheck</a:t>
                      </a:r>
                      <a:r>
                        <a:rPr lang="en-US" sz="1600" dirty="0">
                          <a:latin typeface="Arial" panose="020B0604020202020204" pitchFamily="34" charset="0"/>
                          <a:cs typeface="Arial" panose="020B0604020202020204" pitchFamily="34" charset="0"/>
                        </a:rPr>
                        <a:t>, Yayasan </a:t>
                      </a:r>
                      <a:r>
                        <a:rPr lang="en-US" sz="1600" dirty="0" err="1">
                          <a:latin typeface="Arial" panose="020B0604020202020204" pitchFamily="34" charset="0"/>
                          <a:cs typeface="Arial" panose="020B0604020202020204" pitchFamily="34" charset="0"/>
                        </a:rPr>
                        <a:t>Terangi</a:t>
                      </a:r>
                      <a:endParaRPr lang="en-US" sz="1600" dirty="0">
                        <a:latin typeface="Arial" panose="020B0604020202020204" pitchFamily="34" charset="0"/>
                        <a:cs typeface="Arial" panose="020B0604020202020204" pitchFamily="34" charset="0"/>
                      </a:endParaRPr>
                    </a:p>
                  </a:txBody>
                  <a:tcPr marL="91450" marR="91450" marT="45725" marB="45725"/>
                </a:tc>
                <a:extLst>
                  <a:ext uri="{0D108BD9-81ED-4DB2-BD59-A6C34878D82A}">
                    <a16:rowId xmlns:a16="http://schemas.microsoft.com/office/drawing/2014/main" val="10008"/>
                  </a:ext>
                </a:extLst>
              </a:tr>
            </a:tbl>
          </a:graphicData>
        </a:graphic>
      </p:graphicFrame>
      <p:sp>
        <p:nvSpPr>
          <p:cNvPr id="4" name="TextBox 3"/>
          <p:cNvSpPr txBox="1"/>
          <p:nvPr/>
        </p:nvSpPr>
        <p:spPr>
          <a:xfrm>
            <a:off x="660024" y="103515"/>
            <a:ext cx="10871951" cy="523220"/>
          </a:xfrm>
          <a:prstGeom prst="rect">
            <a:avLst/>
          </a:prstGeom>
          <a:solidFill>
            <a:schemeClr val="accent6">
              <a:lumMod val="20000"/>
              <a:lumOff val="80000"/>
            </a:schemeClr>
          </a:solidFill>
        </p:spPr>
        <p:txBody>
          <a:bodyPr wrap="square" rtlCol="0">
            <a:spAutoFit/>
          </a:bodyPr>
          <a:lstStyle/>
          <a:p>
            <a:pPr algn="ctr"/>
            <a:r>
              <a:rPr lang="en-US" sz="2800" b="1" dirty="0">
                <a:solidFill>
                  <a:srgbClr val="176186"/>
                </a:solidFill>
                <a:latin typeface="Optima" charset="0"/>
                <a:ea typeface="Optima" charset="0"/>
                <a:cs typeface="Optima" charset="0"/>
              </a:rPr>
              <a:t>National Focal Points</a:t>
            </a:r>
          </a:p>
        </p:txBody>
      </p:sp>
    </p:spTree>
    <p:extLst>
      <p:ext uri="{BB962C8B-B14F-4D97-AF65-F5344CB8AC3E}">
        <p14:creationId xmlns:p14="http://schemas.microsoft.com/office/powerpoint/2010/main" val="2041378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0" name="Content Placeholder 2">
            <a:extLst>
              <a:ext uri="{FF2B5EF4-FFF2-40B4-BE49-F238E27FC236}">
                <a16:creationId xmlns:a16="http://schemas.microsoft.com/office/drawing/2014/main" id="{0D754FEB-A596-4133-A43A-C1446CD2FD81}"/>
              </a:ext>
            </a:extLst>
          </p:cNvPr>
          <p:cNvSpPr txBox="1">
            <a:spLocks/>
          </p:cNvSpPr>
          <p:nvPr/>
        </p:nvSpPr>
        <p:spPr>
          <a:xfrm>
            <a:off x="4800079" y="668105"/>
            <a:ext cx="5159553" cy="596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nSpc>
                <a:spcPct val="100000"/>
              </a:lnSpc>
              <a:spcBef>
                <a:spcPts val="0"/>
              </a:spcBef>
              <a:buFontTx/>
              <a:buNone/>
              <a:defRPr/>
            </a:pPr>
            <a:r>
              <a:rPr lang="en-GB" sz="2400" b="1" u="sng" dirty="0">
                <a:solidFill>
                  <a:schemeClr val="accent6">
                    <a:lumMod val="75000"/>
                  </a:schemeClr>
                </a:solidFill>
              </a:rPr>
              <a:t>SEASCAPES</a:t>
            </a:r>
          </a:p>
        </p:txBody>
      </p:sp>
      <p:graphicFrame>
        <p:nvGraphicFramePr>
          <p:cNvPr id="71" name="Table 70">
            <a:extLst>
              <a:ext uri="{FF2B5EF4-FFF2-40B4-BE49-F238E27FC236}">
                <a16:creationId xmlns:a16="http://schemas.microsoft.com/office/drawing/2014/main" id="{80D8E4BD-8223-4604-9A4E-E1EACB5B0DB1}"/>
              </a:ext>
            </a:extLst>
          </p:cNvPr>
          <p:cNvGraphicFramePr>
            <a:graphicFrameLocks noGrp="1"/>
          </p:cNvGraphicFramePr>
          <p:nvPr>
            <p:extLst>
              <p:ext uri="{D42A27DB-BD31-4B8C-83A1-F6EECF244321}">
                <p14:modId xmlns:p14="http://schemas.microsoft.com/office/powerpoint/2010/main" val="2407236346"/>
              </p:ext>
            </p:extLst>
          </p:nvPr>
        </p:nvGraphicFramePr>
        <p:xfrm>
          <a:off x="6522442" y="693494"/>
          <a:ext cx="5553074" cy="706120"/>
        </p:xfrm>
        <a:graphic>
          <a:graphicData uri="http://schemas.openxmlformats.org/drawingml/2006/table">
            <a:tbl>
              <a:tblPr firstRow="1" bandRow="1">
                <a:tableStyleId>{5C22544A-7EE6-4342-B048-85BDC9FD1C3A}</a:tableStyleId>
              </a:tblPr>
              <a:tblGrid>
                <a:gridCol w="1511819">
                  <a:extLst>
                    <a:ext uri="{9D8B030D-6E8A-4147-A177-3AD203B41FA5}">
                      <a16:colId xmlns:a16="http://schemas.microsoft.com/office/drawing/2014/main" val="299190157"/>
                    </a:ext>
                  </a:extLst>
                </a:gridCol>
                <a:gridCol w="1653354">
                  <a:extLst>
                    <a:ext uri="{9D8B030D-6E8A-4147-A177-3AD203B41FA5}">
                      <a16:colId xmlns:a16="http://schemas.microsoft.com/office/drawing/2014/main" val="2598484507"/>
                    </a:ext>
                  </a:extLst>
                </a:gridCol>
                <a:gridCol w="1200696">
                  <a:extLst>
                    <a:ext uri="{9D8B030D-6E8A-4147-A177-3AD203B41FA5}">
                      <a16:colId xmlns:a16="http://schemas.microsoft.com/office/drawing/2014/main" val="3102841310"/>
                    </a:ext>
                  </a:extLst>
                </a:gridCol>
                <a:gridCol w="1187205">
                  <a:extLst>
                    <a:ext uri="{9D8B030D-6E8A-4147-A177-3AD203B41FA5}">
                      <a16:colId xmlns:a16="http://schemas.microsoft.com/office/drawing/2014/main" val="1805202974"/>
                    </a:ext>
                  </a:extLst>
                </a:gridCol>
              </a:tblGrid>
              <a:tr h="370840">
                <a:tc>
                  <a:txBody>
                    <a:bodyPr/>
                    <a:lstStyle/>
                    <a:p>
                      <a:pPr algn="ctr"/>
                      <a:r>
                        <a:rPr lang="id-ID" sz="1600" dirty="0"/>
                        <a:t>Total Action</a:t>
                      </a:r>
                    </a:p>
                  </a:txBody>
                  <a:tcPr/>
                </a:tc>
                <a:tc>
                  <a:txBody>
                    <a:bodyPr/>
                    <a:lstStyle/>
                    <a:p>
                      <a:pPr algn="ctr"/>
                      <a:r>
                        <a:rPr lang="id-ID" sz="1600" dirty="0"/>
                        <a:t>Completed</a:t>
                      </a:r>
                    </a:p>
                  </a:txBody>
                  <a:tcPr/>
                </a:tc>
                <a:tc>
                  <a:txBody>
                    <a:bodyPr/>
                    <a:lstStyle/>
                    <a:p>
                      <a:pPr algn="ctr"/>
                      <a:r>
                        <a:rPr lang="id-ID" sz="1600" dirty="0"/>
                        <a:t>On-Going</a:t>
                      </a:r>
                    </a:p>
                  </a:txBody>
                  <a:tcPr/>
                </a:tc>
                <a:tc>
                  <a:txBody>
                    <a:bodyPr/>
                    <a:lstStyle/>
                    <a:p>
                      <a:pPr algn="ctr"/>
                      <a:r>
                        <a:rPr lang="id-ID" sz="1600" dirty="0"/>
                        <a:t>Not Started</a:t>
                      </a:r>
                    </a:p>
                  </a:txBody>
                  <a:tcPr/>
                </a:tc>
                <a:extLst>
                  <a:ext uri="{0D108BD9-81ED-4DB2-BD59-A6C34878D82A}">
                    <a16:rowId xmlns:a16="http://schemas.microsoft.com/office/drawing/2014/main" val="3334269138"/>
                  </a:ext>
                </a:extLst>
              </a:tr>
              <a:tr h="225927">
                <a:tc>
                  <a:txBody>
                    <a:bodyPr/>
                    <a:lstStyle/>
                    <a:p>
                      <a:pPr algn="ctr"/>
                      <a:r>
                        <a:rPr lang="en-US" sz="1600" dirty="0"/>
                        <a:t>8</a:t>
                      </a:r>
                      <a:endParaRPr lang="id-ID" sz="1600" dirty="0"/>
                    </a:p>
                  </a:txBody>
                  <a:tcPr/>
                </a:tc>
                <a:tc>
                  <a:txBody>
                    <a:bodyPr/>
                    <a:lstStyle/>
                    <a:p>
                      <a:pPr algn="ctr"/>
                      <a:r>
                        <a:rPr lang="en-US" sz="1600" dirty="0"/>
                        <a:t>7</a:t>
                      </a:r>
                      <a:endParaRPr lang="id-ID" sz="1600" dirty="0"/>
                    </a:p>
                  </a:txBody>
                  <a:tcPr/>
                </a:tc>
                <a:tc>
                  <a:txBody>
                    <a:bodyPr/>
                    <a:lstStyle/>
                    <a:p>
                      <a:pPr algn="ctr"/>
                      <a:r>
                        <a:rPr lang="en-US" sz="1600" dirty="0"/>
                        <a:t>1</a:t>
                      </a:r>
                      <a:endParaRPr lang="id-ID" sz="1600" dirty="0"/>
                    </a:p>
                  </a:txBody>
                  <a:tcPr/>
                </a:tc>
                <a:tc>
                  <a:txBody>
                    <a:bodyPr/>
                    <a:lstStyle/>
                    <a:p>
                      <a:pPr algn="ctr"/>
                      <a:r>
                        <a:rPr lang="en-US" sz="1600" dirty="0"/>
                        <a:t>0</a:t>
                      </a:r>
                      <a:endParaRPr lang="id-ID" sz="1600" dirty="0"/>
                    </a:p>
                  </a:txBody>
                  <a:tcPr/>
                </a:tc>
                <a:extLst>
                  <a:ext uri="{0D108BD9-81ED-4DB2-BD59-A6C34878D82A}">
                    <a16:rowId xmlns:a16="http://schemas.microsoft.com/office/drawing/2014/main" val="3212091053"/>
                  </a:ext>
                </a:extLst>
              </a:tr>
            </a:tbl>
          </a:graphicData>
        </a:graphic>
      </p:graphicFrame>
      <p:sp>
        <p:nvSpPr>
          <p:cNvPr id="72" name="TextBox 71">
            <a:extLst>
              <a:ext uri="{FF2B5EF4-FFF2-40B4-BE49-F238E27FC236}">
                <a16:creationId xmlns:a16="http://schemas.microsoft.com/office/drawing/2014/main" id="{6DA0FBE6-AFC0-4AF0-A2A1-B4761E2CDDDF}"/>
              </a:ext>
            </a:extLst>
          </p:cNvPr>
          <p:cNvSpPr txBox="1"/>
          <p:nvPr/>
        </p:nvSpPr>
        <p:spPr>
          <a:xfrm>
            <a:off x="798914" y="73575"/>
            <a:ext cx="10871951" cy="523220"/>
          </a:xfrm>
          <a:prstGeom prst="rect">
            <a:avLst/>
          </a:prstGeom>
          <a:solidFill>
            <a:schemeClr val="accent6">
              <a:lumMod val="20000"/>
              <a:lumOff val="80000"/>
            </a:schemeClr>
          </a:solidFill>
        </p:spPr>
        <p:txBody>
          <a:bodyPr wrap="square" rtlCol="0">
            <a:spAutoFit/>
          </a:bodyPr>
          <a:lstStyle/>
          <a:p>
            <a:r>
              <a:rPr lang="en-US" sz="2800" b="1" dirty="0">
                <a:solidFill>
                  <a:srgbClr val="176186"/>
                </a:solidFill>
                <a:latin typeface="Optima" charset="0"/>
                <a:ea typeface="Optima" charset="0"/>
                <a:cs typeface="Optima" charset="0"/>
              </a:rPr>
              <a:t>I. Progress/Accomplishments towards National Plan of Action</a:t>
            </a:r>
          </a:p>
        </p:txBody>
      </p:sp>
      <p:grpSp>
        <p:nvGrpSpPr>
          <p:cNvPr id="2" name="Group 1"/>
          <p:cNvGrpSpPr/>
          <p:nvPr/>
        </p:nvGrpSpPr>
        <p:grpSpPr>
          <a:xfrm>
            <a:off x="1176794" y="1426042"/>
            <a:ext cx="9822424" cy="5376011"/>
            <a:chOff x="1176794" y="1426042"/>
            <a:chExt cx="9822424" cy="5376011"/>
          </a:xfrm>
        </p:grpSpPr>
        <p:pic>
          <p:nvPicPr>
            <p:cNvPr id="73" name="Content Placeholder 4">
              <a:extLst>
                <a:ext uri="{FF2B5EF4-FFF2-40B4-BE49-F238E27FC236}">
                  <a16:creationId xmlns:a16="http://schemas.microsoft.com/office/drawing/2014/main" id="{37451915-DA86-4C2A-83AB-12CCB4C20A3F}"/>
                </a:ext>
              </a:extLst>
            </p:cNvPr>
            <p:cNvPicPr>
              <a:picLocks noChangeAspect="1"/>
            </p:cNvPicPr>
            <p:nvPr/>
          </p:nvPicPr>
          <p:blipFill rotWithShape="1">
            <a:blip r:embed="rId4">
              <a:extLst>
                <a:ext uri="{28A0092B-C50C-407E-A947-70E740481C1C}">
                  <a14:useLocalDpi xmlns:a14="http://schemas.microsoft.com/office/drawing/2010/main" val="0"/>
                </a:ext>
              </a:extLst>
            </a:blip>
            <a:srcRect t="6861" b="6719"/>
            <a:stretch/>
          </p:blipFill>
          <p:spPr>
            <a:xfrm>
              <a:off x="1176794" y="1426042"/>
              <a:ext cx="9822424" cy="5358541"/>
            </a:xfrm>
            <a:prstGeom prst="rect">
              <a:avLst/>
            </a:prstGeom>
            <a:ln w="3175">
              <a:solidFill>
                <a:schemeClr val="tx1"/>
              </a:solidFill>
            </a:ln>
          </p:spPr>
        </p:pic>
        <p:sp>
          <p:nvSpPr>
            <p:cNvPr id="74" name="TextBox 73">
              <a:extLst>
                <a:ext uri="{FF2B5EF4-FFF2-40B4-BE49-F238E27FC236}">
                  <a16:creationId xmlns:a16="http://schemas.microsoft.com/office/drawing/2014/main" id="{5727016B-9186-42D5-871F-79F07E64091C}"/>
                </a:ext>
              </a:extLst>
            </p:cNvPr>
            <p:cNvSpPr txBox="1"/>
            <p:nvPr/>
          </p:nvSpPr>
          <p:spPr>
            <a:xfrm>
              <a:off x="1181127" y="1445830"/>
              <a:ext cx="4479530" cy="274868"/>
            </a:xfrm>
            <a:prstGeom prst="rect">
              <a:avLst/>
            </a:prstGeom>
            <a:solidFill>
              <a:schemeClr val="bg2"/>
            </a:solidFill>
          </p:spPr>
          <p:txBody>
            <a:bodyPr wrap="square" lIns="89329" tIns="44665" rIns="89329" bIns="44665" rtlCol="0">
              <a:spAutoFit/>
            </a:bodyPr>
            <a:lstStyle/>
            <a:p>
              <a:pPr indent="350495" algn="ctr"/>
              <a:r>
                <a:rPr lang="id-ID" sz="1200" b="1" dirty="0">
                  <a:latin typeface="Optima"/>
                </a:rPr>
                <a:t>Completion Target of national levels MSP until 2019</a:t>
              </a:r>
            </a:p>
          </p:txBody>
        </p:sp>
        <p:sp>
          <p:nvSpPr>
            <p:cNvPr id="76" name="Oval 75">
              <a:extLst>
                <a:ext uri="{FF2B5EF4-FFF2-40B4-BE49-F238E27FC236}">
                  <a16:creationId xmlns:a16="http://schemas.microsoft.com/office/drawing/2014/main" id="{42624AF5-A5DA-4D14-8165-4FA5E6524E79}"/>
                </a:ext>
              </a:extLst>
            </p:cNvPr>
            <p:cNvSpPr/>
            <p:nvPr/>
          </p:nvSpPr>
          <p:spPr>
            <a:xfrm>
              <a:off x="3796715" y="4889553"/>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77" name="Oval 76">
              <a:extLst>
                <a:ext uri="{FF2B5EF4-FFF2-40B4-BE49-F238E27FC236}">
                  <a16:creationId xmlns:a16="http://schemas.microsoft.com/office/drawing/2014/main" id="{92484FA3-D94E-41C3-B6B7-75F8C82C2C2C}"/>
                </a:ext>
              </a:extLst>
            </p:cNvPr>
            <p:cNvSpPr/>
            <p:nvPr/>
          </p:nvSpPr>
          <p:spPr>
            <a:xfrm>
              <a:off x="3707199" y="3611329"/>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78" name="Oval 77">
              <a:extLst>
                <a:ext uri="{FF2B5EF4-FFF2-40B4-BE49-F238E27FC236}">
                  <a16:creationId xmlns:a16="http://schemas.microsoft.com/office/drawing/2014/main" id="{ADC305B9-6ED1-4AE9-8A85-9F8CE9D38028}"/>
                </a:ext>
              </a:extLst>
            </p:cNvPr>
            <p:cNvSpPr/>
            <p:nvPr/>
          </p:nvSpPr>
          <p:spPr>
            <a:xfrm>
              <a:off x="1319601" y="6093012"/>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1000" dirty="0">
                <a:solidFill>
                  <a:srgbClr val="44546A">
                    <a:lumMod val="75000"/>
                  </a:srgbClr>
                </a:solidFill>
              </a:endParaRPr>
            </a:p>
          </p:txBody>
        </p:sp>
        <p:sp>
          <p:nvSpPr>
            <p:cNvPr id="79" name="Oval 78">
              <a:extLst>
                <a:ext uri="{FF2B5EF4-FFF2-40B4-BE49-F238E27FC236}">
                  <a16:creationId xmlns:a16="http://schemas.microsoft.com/office/drawing/2014/main" id="{431EC6BE-FF6B-4084-978E-927D5189EA76}"/>
                </a:ext>
              </a:extLst>
            </p:cNvPr>
            <p:cNvSpPr/>
            <p:nvPr/>
          </p:nvSpPr>
          <p:spPr>
            <a:xfrm>
              <a:off x="2628696" y="3073578"/>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80" name="Oval 79">
              <a:extLst>
                <a:ext uri="{FF2B5EF4-FFF2-40B4-BE49-F238E27FC236}">
                  <a16:creationId xmlns:a16="http://schemas.microsoft.com/office/drawing/2014/main" id="{14FEF822-2792-405B-AE1F-B12CAA19EA02}"/>
                </a:ext>
              </a:extLst>
            </p:cNvPr>
            <p:cNvSpPr/>
            <p:nvPr/>
          </p:nvSpPr>
          <p:spPr>
            <a:xfrm>
              <a:off x="6450995" y="4682560"/>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81" name="Oval 80">
              <a:extLst>
                <a:ext uri="{FF2B5EF4-FFF2-40B4-BE49-F238E27FC236}">
                  <a16:creationId xmlns:a16="http://schemas.microsoft.com/office/drawing/2014/main" id="{E33CC0BA-6630-4C3D-BD39-95F2EBF1AFC4}"/>
                </a:ext>
              </a:extLst>
            </p:cNvPr>
            <p:cNvSpPr/>
            <p:nvPr/>
          </p:nvSpPr>
          <p:spPr>
            <a:xfrm>
              <a:off x="6486622" y="5288775"/>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82" name="Oval 81">
              <a:extLst>
                <a:ext uri="{FF2B5EF4-FFF2-40B4-BE49-F238E27FC236}">
                  <a16:creationId xmlns:a16="http://schemas.microsoft.com/office/drawing/2014/main" id="{62C3F5BB-9F2E-446C-8879-3D88D5D84E16}"/>
                </a:ext>
              </a:extLst>
            </p:cNvPr>
            <p:cNvSpPr/>
            <p:nvPr/>
          </p:nvSpPr>
          <p:spPr>
            <a:xfrm>
              <a:off x="7478913" y="3570046"/>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83" name="Oval 82">
              <a:extLst>
                <a:ext uri="{FF2B5EF4-FFF2-40B4-BE49-F238E27FC236}">
                  <a16:creationId xmlns:a16="http://schemas.microsoft.com/office/drawing/2014/main" id="{C6672FCA-4492-45FC-9C9F-8820EDCC193A}"/>
                </a:ext>
              </a:extLst>
            </p:cNvPr>
            <p:cNvSpPr/>
            <p:nvPr/>
          </p:nvSpPr>
          <p:spPr>
            <a:xfrm>
              <a:off x="4147895" y="4834654"/>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84" name="Oval 83">
              <a:extLst>
                <a:ext uri="{FF2B5EF4-FFF2-40B4-BE49-F238E27FC236}">
                  <a16:creationId xmlns:a16="http://schemas.microsoft.com/office/drawing/2014/main" id="{98223F3F-5331-46EA-803C-C9EEE92B2DD5}"/>
                </a:ext>
              </a:extLst>
            </p:cNvPr>
            <p:cNvSpPr/>
            <p:nvPr/>
          </p:nvSpPr>
          <p:spPr>
            <a:xfrm>
              <a:off x="6096000" y="3752805"/>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85" name="Oval 84">
              <a:extLst>
                <a:ext uri="{FF2B5EF4-FFF2-40B4-BE49-F238E27FC236}">
                  <a16:creationId xmlns:a16="http://schemas.microsoft.com/office/drawing/2014/main" id="{6E44B7B8-99A5-4A96-AB7C-A9EF47261ED3}"/>
                </a:ext>
              </a:extLst>
            </p:cNvPr>
            <p:cNvSpPr/>
            <p:nvPr/>
          </p:nvSpPr>
          <p:spPr>
            <a:xfrm>
              <a:off x="8556650" y="3794659"/>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86" name="Oval 85">
              <a:extLst>
                <a:ext uri="{FF2B5EF4-FFF2-40B4-BE49-F238E27FC236}">
                  <a16:creationId xmlns:a16="http://schemas.microsoft.com/office/drawing/2014/main" id="{9830FFE8-0A07-43ED-B1FA-9B31C9013F17}"/>
                </a:ext>
              </a:extLst>
            </p:cNvPr>
            <p:cNvSpPr/>
            <p:nvPr/>
          </p:nvSpPr>
          <p:spPr>
            <a:xfrm>
              <a:off x="9685032" y="3970599"/>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87" name="Rectangle 86">
              <a:extLst>
                <a:ext uri="{FF2B5EF4-FFF2-40B4-BE49-F238E27FC236}">
                  <a16:creationId xmlns:a16="http://schemas.microsoft.com/office/drawing/2014/main" id="{CA40F311-18FE-4A6F-864B-C72A86210B98}"/>
                </a:ext>
              </a:extLst>
            </p:cNvPr>
            <p:cNvSpPr/>
            <p:nvPr/>
          </p:nvSpPr>
          <p:spPr>
            <a:xfrm>
              <a:off x="1570193" y="6051122"/>
              <a:ext cx="4112095" cy="256682"/>
            </a:xfrm>
            <a:prstGeom prst="rect">
              <a:avLst/>
            </a:prstGeom>
          </p:spPr>
          <p:txBody>
            <a:bodyPr wrap="none" lIns="101794" tIns="50900" rIns="101794" bIns="50900">
              <a:spAutoFit/>
            </a:bodyPr>
            <a:lstStyle/>
            <a:p>
              <a:r>
                <a:rPr lang="id-ID" sz="1000" dirty="0">
                  <a:solidFill>
                    <a:srgbClr val="002060"/>
                  </a:solidFill>
                  <a:latin typeface="Optima"/>
                  <a:cs typeface="Aharoni" panose="02010803020104030203" pitchFamily="2" charset="-79"/>
                </a:rPr>
                <a:t>51 (in 19 clusters) of 111</a:t>
              </a:r>
              <a:r>
                <a:rPr lang="en-US" sz="1000" dirty="0">
                  <a:solidFill>
                    <a:srgbClr val="002060"/>
                  </a:solidFill>
                  <a:latin typeface="Optima"/>
                  <a:cs typeface="Aharoni" panose="02010803020104030203" pitchFamily="2" charset="-79"/>
                </a:rPr>
                <a:t> </a:t>
              </a:r>
              <a:r>
                <a:rPr lang="id-ID" sz="1000" dirty="0">
                  <a:solidFill>
                    <a:srgbClr val="002060"/>
                  </a:solidFill>
                  <a:latin typeface="Optima"/>
                  <a:cs typeface="Aharoni" panose="02010803020104030203" pitchFamily="2" charset="-79"/>
                </a:rPr>
                <a:t>MSPs of Particular National Strategic Areas</a:t>
              </a:r>
              <a:endParaRPr lang="en-US" sz="1000" dirty="0">
                <a:solidFill>
                  <a:srgbClr val="002060"/>
                </a:solidFill>
                <a:latin typeface="Optima"/>
              </a:endParaRPr>
            </a:p>
          </p:txBody>
        </p:sp>
        <p:sp>
          <p:nvSpPr>
            <p:cNvPr id="88" name="Rectangle 87">
              <a:extLst>
                <a:ext uri="{FF2B5EF4-FFF2-40B4-BE49-F238E27FC236}">
                  <a16:creationId xmlns:a16="http://schemas.microsoft.com/office/drawing/2014/main" id="{C5907C20-AB30-4F61-9BE3-13C643227900}"/>
                </a:ext>
              </a:extLst>
            </p:cNvPr>
            <p:cNvSpPr/>
            <p:nvPr/>
          </p:nvSpPr>
          <p:spPr>
            <a:xfrm>
              <a:off x="1608824" y="5886563"/>
              <a:ext cx="3358683" cy="256682"/>
            </a:xfrm>
            <a:prstGeom prst="rect">
              <a:avLst/>
            </a:prstGeom>
          </p:spPr>
          <p:txBody>
            <a:bodyPr wrap="none" lIns="101794" tIns="50900" rIns="101794" bIns="50900">
              <a:spAutoFit/>
            </a:bodyPr>
            <a:lstStyle/>
            <a:p>
              <a:r>
                <a:rPr lang="id-ID" sz="1000" dirty="0">
                  <a:solidFill>
                    <a:srgbClr val="002060"/>
                  </a:solidFill>
                  <a:latin typeface="Optima"/>
                  <a:cs typeface="Aharoni" panose="02010803020104030203" pitchFamily="2" charset="-79"/>
                </a:rPr>
                <a:t>9</a:t>
              </a:r>
              <a:r>
                <a:rPr lang="en-US" sz="1000" dirty="0">
                  <a:solidFill>
                    <a:srgbClr val="002060"/>
                  </a:solidFill>
                  <a:latin typeface="Optima"/>
                  <a:cs typeface="Aharoni" panose="02010803020104030203" pitchFamily="2" charset="-79"/>
                </a:rPr>
                <a:t> </a:t>
              </a:r>
              <a:r>
                <a:rPr lang="id-ID" sz="1000" dirty="0">
                  <a:solidFill>
                    <a:srgbClr val="002060"/>
                  </a:solidFill>
                  <a:latin typeface="Optima"/>
                  <a:cs typeface="Aharoni" panose="02010803020104030203" pitchFamily="2" charset="-79"/>
                </a:rPr>
                <a:t> of 20 MSPs of Inter-Regional Areas (Bay, Strait, Sea)</a:t>
              </a:r>
              <a:endParaRPr lang="en-US" sz="1000" dirty="0">
                <a:solidFill>
                  <a:srgbClr val="002060"/>
                </a:solidFill>
                <a:latin typeface="Optima"/>
              </a:endParaRPr>
            </a:p>
          </p:txBody>
        </p:sp>
        <p:sp>
          <p:nvSpPr>
            <p:cNvPr id="89" name="Rectangle 88">
              <a:extLst>
                <a:ext uri="{FF2B5EF4-FFF2-40B4-BE49-F238E27FC236}">
                  <a16:creationId xmlns:a16="http://schemas.microsoft.com/office/drawing/2014/main" id="{B5F5658B-2367-4191-B206-62D4FC9506B3}"/>
                </a:ext>
              </a:extLst>
            </p:cNvPr>
            <p:cNvSpPr/>
            <p:nvPr/>
          </p:nvSpPr>
          <p:spPr>
            <a:xfrm>
              <a:off x="1528212" y="5721765"/>
              <a:ext cx="1199438" cy="256682"/>
            </a:xfrm>
            <a:prstGeom prst="rect">
              <a:avLst/>
            </a:prstGeom>
          </p:spPr>
          <p:txBody>
            <a:bodyPr wrap="none" lIns="101794" tIns="50900" rIns="101794" bIns="50900">
              <a:spAutoFit/>
            </a:bodyPr>
            <a:lstStyle/>
            <a:p>
              <a:r>
                <a:rPr lang="id-ID" sz="1000" b="1" dirty="0">
                  <a:solidFill>
                    <a:srgbClr val="002060"/>
                  </a:solidFill>
                  <a:latin typeface="Optima"/>
                  <a:cs typeface="Aharoni" panose="02010803020104030203" pitchFamily="2" charset="-79"/>
                </a:rPr>
                <a:t>  1</a:t>
              </a:r>
              <a:r>
                <a:rPr lang="en-US" sz="1000" b="1" dirty="0">
                  <a:solidFill>
                    <a:srgbClr val="002060"/>
                  </a:solidFill>
                  <a:latin typeface="Optima"/>
                  <a:cs typeface="Aharoni" panose="02010803020104030203" pitchFamily="2" charset="-79"/>
                </a:rPr>
                <a:t> </a:t>
              </a:r>
              <a:r>
                <a:rPr lang="id-ID" sz="1000" b="1" dirty="0">
                  <a:solidFill>
                    <a:srgbClr val="002060"/>
                  </a:solidFill>
                  <a:latin typeface="Optima"/>
                  <a:cs typeface="Aharoni" panose="02010803020104030203" pitchFamily="2" charset="-79"/>
                </a:rPr>
                <a:t>National MSP</a:t>
              </a:r>
              <a:endParaRPr lang="en-US" sz="1000" dirty="0">
                <a:solidFill>
                  <a:srgbClr val="002060"/>
                </a:solidFill>
                <a:latin typeface="Optima"/>
              </a:endParaRPr>
            </a:p>
          </p:txBody>
        </p:sp>
        <p:sp>
          <p:nvSpPr>
            <p:cNvPr id="90" name="Rectangle 89">
              <a:extLst>
                <a:ext uri="{FF2B5EF4-FFF2-40B4-BE49-F238E27FC236}">
                  <a16:creationId xmlns:a16="http://schemas.microsoft.com/office/drawing/2014/main" id="{ECA160A5-FF29-47CD-9614-B9EA90BCBB6B}"/>
                </a:ext>
              </a:extLst>
            </p:cNvPr>
            <p:cNvSpPr/>
            <p:nvPr/>
          </p:nvSpPr>
          <p:spPr>
            <a:xfrm>
              <a:off x="1563398" y="6379719"/>
              <a:ext cx="1928805" cy="256682"/>
            </a:xfrm>
            <a:prstGeom prst="rect">
              <a:avLst/>
            </a:prstGeom>
          </p:spPr>
          <p:txBody>
            <a:bodyPr wrap="none" lIns="101794" tIns="50900" rIns="101794" bIns="50900">
              <a:spAutoFit/>
            </a:bodyPr>
            <a:lstStyle/>
            <a:p>
              <a:r>
                <a:rPr lang="id-ID" sz="1000" dirty="0">
                  <a:solidFill>
                    <a:srgbClr val="002060"/>
                  </a:solidFill>
                  <a:latin typeface="Optima"/>
                  <a:cs typeface="Aharoni" panose="02010803020104030203" pitchFamily="2" charset="-79"/>
                </a:rPr>
                <a:t>22</a:t>
              </a:r>
              <a:r>
                <a:rPr lang="en-US" sz="1000" dirty="0">
                  <a:solidFill>
                    <a:srgbClr val="002060"/>
                  </a:solidFill>
                  <a:latin typeface="Optima"/>
                  <a:cs typeface="Aharoni" panose="02010803020104030203" pitchFamily="2" charset="-79"/>
                </a:rPr>
                <a:t> </a:t>
              </a:r>
              <a:r>
                <a:rPr lang="id-ID" sz="1000" dirty="0">
                  <a:solidFill>
                    <a:srgbClr val="002060"/>
                  </a:solidFill>
                  <a:latin typeface="Optima"/>
                  <a:cs typeface="Aharoni" panose="02010803020104030203" pitchFamily="2" charset="-79"/>
                </a:rPr>
                <a:t>Provincial  MSP Regulation</a:t>
              </a:r>
              <a:endParaRPr lang="en-US" sz="1000" dirty="0">
                <a:solidFill>
                  <a:srgbClr val="002060"/>
                </a:solidFill>
                <a:latin typeface="Optima"/>
              </a:endParaRPr>
            </a:p>
          </p:txBody>
        </p:sp>
        <p:sp>
          <p:nvSpPr>
            <p:cNvPr id="91" name="Oval 90">
              <a:extLst>
                <a:ext uri="{FF2B5EF4-FFF2-40B4-BE49-F238E27FC236}">
                  <a16:creationId xmlns:a16="http://schemas.microsoft.com/office/drawing/2014/main" id="{A6192D72-D2AD-4D52-9AD3-7F89FFEC5AC5}"/>
                </a:ext>
              </a:extLst>
            </p:cNvPr>
            <p:cNvSpPr/>
            <p:nvPr/>
          </p:nvSpPr>
          <p:spPr>
            <a:xfrm>
              <a:off x="1326658" y="6261280"/>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1000" dirty="0">
                <a:solidFill>
                  <a:srgbClr val="4472C4">
                    <a:lumMod val="75000"/>
                  </a:srgbClr>
                </a:solidFill>
              </a:endParaRPr>
            </a:p>
          </p:txBody>
        </p:sp>
        <p:sp>
          <p:nvSpPr>
            <p:cNvPr id="92" name="Rectangle 91">
              <a:extLst>
                <a:ext uri="{FF2B5EF4-FFF2-40B4-BE49-F238E27FC236}">
                  <a16:creationId xmlns:a16="http://schemas.microsoft.com/office/drawing/2014/main" id="{4F4F9353-6854-45E3-B5E7-1B35090E4196}"/>
                </a:ext>
              </a:extLst>
            </p:cNvPr>
            <p:cNvSpPr/>
            <p:nvPr/>
          </p:nvSpPr>
          <p:spPr>
            <a:xfrm>
              <a:off x="1285803" y="6444324"/>
              <a:ext cx="247100" cy="10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00"/>
            </a:p>
          </p:txBody>
        </p:sp>
        <p:sp>
          <p:nvSpPr>
            <p:cNvPr id="93" name="Rectangle 92">
              <a:extLst>
                <a:ext uri="{FF2B5EF4-FFF2-40B4-BE49-F238E27FC236}">
                  <a16:creationId xmlns:a16="http://schemas.microsoft.com/office/drawing/2014/main" id="{3B19F13A-C076-402B-822C-1E25BF77EB49}"/>
                </a:ext>
              </a:extLst>
            </p:cNvPr>
            <p:cNvSpPr/>
            <p:nvPr/>
          </p:nvSpPr>
          <p:spPr>
            <a:xfrm>
              <a:off x="1543522" y="6545371"/>
              <a:ext cx="2743130" cy="256682"/>
            </a:xfrm>
            <a:prstGeom prst="rect">
              <a:avLst/>
            </a:prstGeom>
          </p:spPr>
          <p:txBody>
            <a:bodyPr wrap="none" lIns="101794" tIns="50900" rIns="101794" bIns="50900">
              <a:spAutoFit/>
            </a:bodyPr>
            <a:lstStyle/>
            <a:p>
              <a:r>
                <a:rPr lang="id-ID" sz="1000" dirty="0">
                  <a:solidFill>
                    <a:srgbClr val="002060"/>
                  </a:solidFill>
                  <a:latin typeface="Optima"/>
                  <a:cs typeface="Aharoni" panose="02010803020104030203" pitchFamily="2" charset="-79"/>
                </a:rPr>
                <a:t>12</a:t>
              </a:r>
              <a:r>
                <a:rPr lang="en-US" sz="1000" dirty="0">
                  <a:solidFill>
                    <a:srgbClr val="002060"/>
                  </a:solidFill>
                  <a:latin typeface="Optima"/>
                  <a:cs typeface="Aharoni" panose="02010803020104030203" pitchFamily="2" charset="-79"/>
                </a:rPr>
                <a:t> </a:t>
              </a:r>
              <a:r>
                <a:rPr lang="id-ID" sz="1000" dirty="0">
                  <a:solidFill>
                    <a:srgbClr val="002060"/>
                  </a:solidFill>
                  <a:latin typeface="Optima"/>
                  <a:cs typeface="Aharoni" panose="02010803020104030203" pitchFamily="2" charset="-79"/>
                </a:rPr>
                <a:t>Provinces are Preparing  MSP Regulation</a:t>
              </a:r>
              <a:endParaRPr lang="en-US" sz="1000" dirty="0">
                <a:solidFill>
                  <a:srgbClr val="002060"/>
                </a:solidFill>
                <a:latin typeface="Optima"/>
              </a:endParaRPr>
            </a:p>
          </p:txBody>
        </p:sp>
        <p:sp>
          <p:nvSpPr>
            <p:cNvPr id="94" name="Rectangle 93">
              <a:extLst>
                <a:ext uri="{FF2B5EF4-FFF2-40B4-BE49-F238E27FC236}">
                  <a16:creationId xmlns:a16="http://schemas.microsoft.com/office/drawing/2014/main" id="{A81FA884-06AF-475D-8017-A2DB3EB1AF77}"/>
                </a:ext>
              </a:extLst>
            </p:cNvPr>
            <p:cNvSpPr/>
            <p:nvPr/>
          </p:nvSpPr>
          <p:spPr>
            <a:xfrm>
              <a:off x="1286468" y="6615277"/>
              <a:ext cx="247100" cy="10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00"/>
            </a:p>
          </p:txBody>
        </p:sp>
        <p:sp>
          <p:nvSpPr>
            <p:cNvPr id="95" name="Rectangle 94">
              <a:extLst>
                <a:ext uri="{FF2B5EF4-FFF2-40B4-BE49-F238E27FC236}">
                  <a16:creationId xmlns:a16="http://schemas.microsoft.com/office/drawing/2014/main" id="{2EAC7A45-DBED-4ECB-A1AC-0AAD3077FDA0}"/>
                </a:ext>
              </a:extLst>
            </p:cNvPr>
            <p:cNvSpPr/>
            <p:nvPr/>
          </p:nvSpPr>
          <p:spPr>
            <a:xfrm>
              <a:off x="1555447" y="6204074"/>
              <a:ext cx="2592448" cy="256682"/>
            </a:xfrm>
            <a:prstGeom prst="rect">
              <a:avLst/>
            </a:prstGeom>
          </p:spPr>
          <p:txBody>
            <a:bodyPr wrap="none" lIns="101794" tIns="50900" rIns="101794" bIns="50900">
              <a:spAutoFit/>
            </a:bodyPr>
            <a:lstStyle/>
            <a:p>
              <a:r>
                <a:rPr lang="en-US" sz="1000" dirty="0">
                  <a:solidFill>
                    <a:srgbClr val="002060"/>
                  </a:solidFill>
                  <a:latin typeface="Optima"/>
                  <a:cs typeface="Aharoni" panose="02010803020104030203" pitchFamily="2" charset="-79"/>
                </a:rPr>
                <a:t>1</a:t>
              </a:r>
              <a:r>
                <a:rPr lang="id-ID" sz="1000" dirty="0">
                  <a:solidFill>
                    <a:srgbClr val="002060"/>
                  </a:solidFill>
                  <a:latin typeface="Optima"/>
                  <a:cs typeface="Aharoni" panose="02010803020104030203" pitchFamily="2" charset="-79"/>
                </a:rPr>
                <a:t>4 of 38</a:t>
              </a:r>
              <a:r>
                <a:rPr lang="en-US" sz="1000" dirty="0">
                  <a:solidFill>
                    <a:srgbClr val="002060"/>
                  </a:solidFill>
                  <a:latin typeface="Optima"/>
                  <a:cs typeface="Aharoni" panose="02010803020104030203" pitchFamily="2" charset="-79"/>
                </a:rPr>
                <a:t> </a:t>
              </a:r>
              <a:r>
                <a:rPr lang="id-ID" sz="1000" dirty="0">
                  <a:solidFill>
                    <a:srgbClr val="002060"/>
                  </a:solidFill>
                  <a:latin typeface="Optima"/>
                  <a:cs typeface="Aharoni" panose="02010803020104030203" pitchFamily="2" charset="-79"/>
                </a:rPr>
                <a:t>MSPs of National Strategic Areas</a:t>
              </a:r>
              <a:endParaRPr lang="en-US" sz="1000" dirty="0">
                <a:solidFill>
                  <a:srgbClr val="002060"/>
                </a:solidFill>
                <a:latin typeface="Optima"/>
              </a:endParaRPr>
            </a:p>
          </p:txBody>
        </p:sp>
        <p:sp>
          <p:nvSpPr>
            <p:cNvPr id="96" name="Oval 95">
              <a:extLst>
                <a:ext uri="{FF2B5EF4-FFF2-40B4-BE49-F238E27FC236}">
                  <a16:creationId xmlns:a16="http://schemas.microsoft.com/office/drawing/2014/main" id="{BA8AD0AC-E357-43A3-8426-00485622CA11}"/>
                </a:ext>
              </a:extLst>
            </p:cNvPr>
            <p:cNvSpPr/>
            <p:nvPr/>
          </p:nvSpPr>
          <p:spPr>
            <a:xfrm>
              <a:off x="3088385" y="4831523"/>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97" name="Oval 96">
              <a:extLst>
                <a:ext uri="{FF2B5EF4-FFF2-40B4-BE49-F238E27FC236}">
                  <a16:creationId xmlns:a16="http://schemas.microsoft.com/office/drawing/2014/main" id="{1D52B76A-97BA-42A6-893D-DD23BD9953F3}"/>
                </a:ext>
              </a:extLst>
            </p:cNvPr>
            <p:cNvSpPr/>
            <p:nvPr/>
          </p:nvSpPr>
          <p:spPr>
            <a:xfrm>
              <a:off x="2560930" y="4187121"/>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98" name="Oval 97">
              <a:extLst>
                <a:ext uri="{FF2B5EF4-FFF2-40B4-BE49-F238E27FC236}">
                  <a16:creationId xmlns:a16="http://schemas.microsoft.com/office/drawing/2014/main" id="{09DCF7F2-3493-4F13-9647-813A520E378B}"/>
                </a:ext>
              </a:extLst>
            </p:cNvPr>
            <p:cNvSpPr/>
            <p:nvPr/>
          </p:nvSpPr>
          <p:spPr>
            <a:xfrm>
              <a:off x="1752642" y="2595728"/>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99" name="Oval 98">
              <a:extLst>
                <a:ext uri="{FF2B5EF4-FFF2-40B4-BE49-F238E27FC236}">
                  <a16:creationId xmlns:a16="http://schemas.microsoft.com/office/drawing/2014/main" id="{F789B507-FFA9-4B09-AE63-2504E6972882}"/>
                </a:ext>
              </a:extLst>
            </p:cNvPr>
            <p:cNvSpPr/>
            <p:nvPr/>
          </p:nvSpPr>
          <p:spPr>
            <a:xfrm>
              <a:off x="3846704" y="3225568"/>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00" name="Oval 99">
              <a:extLst>
                <a:ext uri="{FF2B5EF4-FFF2-40B4-BE49-F238E27FC236}">
                  <a16:creationId xmlns:a16="http://schemas.microsoft.com/office/drawing/2014/main" id="{C9342B7E-8F2B-476D-98B8-CCA39434BCD5}"/>
                </a:ext>
              </a:extLst>
            </p:cNvPr>
            <p:cNvSpPr/>
            <p:nvPr/>
          </p:nvSpPr>
          <p:spPr>
            <a:xfrm>
              <a:off x="3494093" y="3616580"/>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01" name="Oval 100">
              <a:extLst>
                <a:ext uri="{FF2B5EF4-FFF2-40B4-BE49-F238E27FC236}">
                  <a16:creationId xmlns:a16="http://schemas.microsoft.com/office/drawing/2014/main" id="{86FD05B9-2370-4CB3-911C-B1A59D347962}"/>
                </a:ext>
              </a:extLst>
            </p:cNvPr>
            <p:cNvSpPr/>
            <p:nvPr/>
          </p:nvSpPr>
          <p:spPr>
            <a:xfrm>
              <a:off x="3054309" y="3377344"/>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02" name="Oval 101">
              <a:extLst>
                <a:ext uri="{FF2B5EF4-FFF2-40B4-BE49-F238E27FC236}">
                  <a16:creationId xmlns:a16="http://schemas.microsoft.com/office/drawing/2014/main" id="{52546898-EDC2-41FD-8A9B-9969AA747997}"/>
                </a:ext>
              </a:extLst>
            </p:cNvPr>
            <p:cNvSpPr/>
            <p:nvPr/>
          </p:nvSpPr>
          <p:spPr>
            <a:xfrm>
              <a:off x="6169551" y="3082852"/>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03" name="Oval 102">
              <a:extLst>
                <a:ext uri="{FF2B5EF4-FFF2-40B4-BE49-F238E27FC236}">
                  <a16:creationId xmlns:a16="http://schemas.microsoft.com/office/drawing/2014/main" id="{9FE4B899-9E5C-40F5-B90A-A46F3CB98970}"/>
                </a:ext>
              </a:extLst>
            </p:cNvPr>
            <p:cNvSpPr/>
            <p:nvPr/>
          </p:nvSpPr>
          <p:spPr>
            <a:xfrm>
              <a:off x="4357268" y="3022104"/>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04" name="Oval 103">
              <a:extLst>
                <a:ext uri="{FF2B5EF4-FFF2-40B4-BE49-F238E27FC236}">
                  <a16:creationId xmlns:a16="http://schemas.microsoft.com/office/drawing/2014/main" id="{B164FA8E-6A9F-407C-931C-0848B1DB4F7D}"/>
                </a:ext>
              </a:extLst>
            </p:cNvPr>
            <p:cNvSpPr/>
            <p:nvPr/>
          </p:nvSpPr>
          <p:spPr>
            <a:xfrm>
              <a:off x="3317893" y="3603842"/>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05" name="Oval 104">
              <a:extLst>
                <a:ext uri="{FF2B5EF4-FFF2-40B4-BE49-F238E27FC236}">
                  <a16:creationId xmlns:a16="http://schemas.microsoft.com/office/drawing/2014/main" id="{8D3E08C8-A9A5-4A50-B45F-2A42F0BED1E2}"/>
                </a:ext>
              </a:extLst>
            </p:cNvPr>
            <p:cNvSpPr/>
            <p:nvPr/>
          </p:nvSpPr>
          <p:spPr>
            <a:xfrm>
              <a:off x="6716700" y="3448461"/>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06" name="Oval 105">
              <a:extLst>
                <a:ext uri="{FF2B5EF4-FFF2-40B4-BE49-F238E27FC236}">
                  <a16:creationId xmlns:a16="http://schemas.microsoft.com/office/drawing/2014/main" id="{A414F1EA-DA6B-4059-AB02-A54E459497F8}"/>
                </a:ext>
              </a:extLst>
            </p:cNvPr>
            <p:cNvSpPr/>
            <p:nvPr/>
          </p:nvSpPr>
          <p:spPr>
            <a:xfrm>
              <a:off x="6415442" y="3376899"/>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07" name="Oval 106">
              <a:extLst>
                <a:ext uri="{FF2B5EF4-FFF2-40B4-BE49-F238E27FC236}">
                  <a16:creationId xmlns:a16="http://schemas.microsoft.com/office/drawing/2014/main" id="{10953623-84B0-47CF-8FBD-2168ED62702D}"/>
                </a:ext>
              </a:extLst>
            </p:cNvPr>
            <p:cNvSpPr/>
            <p:nvPr/>
          </p:nvSpPr>
          <p:spPr>
            <a:xfrm>
              <a:off x="7591896" y="3093819"/>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08" name="Oval 107">
              <a:extLst>
                <a:ext uri="{FF2B5EF4-FFF2-40B4-BE49-F238E27FC236}">
                  <a16:creationId xmlns:a16="http://schemas.microsoft.com/office/drawing/2014/main" id="{E36A75ED-B9AC-47F3-A5D3-31511E1D4C5B}"/>
                </a:ext>
              </a:extLst>
            </p:cNvPr>
            <p:cNvSpPr/>
            <p:nvPr/>
          </p:nvSpPr>
          <p:spPr>
            <a:xfrm>
              <a:off x="7792407" y="5139812"/>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09" name="Oval 108">
              <a:extLst>
                <a:ext uri="{FF2B5EF4-FFF2-40B4-BE49-F238E27FC236}">
                  <a16:creationId xmlns:a16="http://schemas.microsoft.com/office/drawing/2014/main" id="{499EC9FD-7191-4C66-BE15-B9FB8C9D8ED7}"/>
                </a:ext>
              </a:extLst>
            </p:cNvPr>
            <p:cNvSpPr/>
            <p:nvPr/>
          </p:nvSpPr>
          <p:spPr>
            <a:xfrm>
              <a:off x="7532516" y="5239837"/>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10" name="Oval 109">
              <a:extLst>
                <a:ext uri="{FF2B5EF4-FFF2-40B4-BE49-F238E27FC236}">
                  <a16:creationId xmlns:a16="http://schemas.microsoft.com/office/drawing/2014/main" id="{37DFE5E2-5DB9-4A57-A672-E9B45CC4887D}"/>
                </a:ext>
              </a:extLst>
            </p:cNvPr>
            <p:cNvSpPr/>
            <p:nvPr/>
          </p:nvSpPr>
          <p:spPr>
            <a:xfrm>
              <a:off x="7040320" y="5737600"/>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11" name="Oval 110">
              <a:extLst>
                <a:ext uri="{FF2B5EF4-FFF2-40B4-BE49-F238E27FC236}">
                  <a16:creationId xmlns:a16="http://schemas.microsoft.com/office/drawing/2014/main" id="{D1BEAD3B-8EAF-4331-8B68-2F68D1EBFC6E}"/>
                </a:ext>
              </a:extLst>
            </p:cNvPr>
            <p:cNvSpPr/>
            <p:nvPr/>
          </p:nvSpPr>
          <p:spPr>
            <a:xfrm>
              <a:off x="7496045" y="3367243"/>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12" name="Oval 111">
              <a:extLst>
                <a:ext uri="{FF2B5EF4-FFF2-40B4-BE49-F238E27FC236}">
                  <a16:creationId xmlns:a16="http://schemas.microsoft.com/office/drawing/2014/main" id="{92B171FA-EF50-4D55-B7E2-D5FBD08089BF}"/>
                </a:ext>
              </a:extLst>
            </p:cNvPr>
            <p:cNvSpPr/>
            <p:nvPr/>
          </p:nvSpPr>
          <p:spPr>
            <a:xfrm>
              <a:off x="1723951" y="2824287"/>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13" name="Oval 112">
              <a:extLst>
                <a:ext uri="{FF2B5EF4-FFF2-40B4-BE49-F238E27FC236}">
                  <a16:creationId xmlns:a16="http://schemas.microsoft.com/office/drawing/2014/main" id="{A6DA86DB-0000-4017-BA29-728F9B76AF66}"/>
                </a:ext>
              </a:extLst>
            </p:cNvPr>
            <p:cNvSpPr/>
            <p:nvPr/>
          </p:nvSpPr>
          <p:spPr>
            <a:xfrm>
              <a:off x="8723370" y="5264215"/>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14" name="Oval 113">
              <a:extLst>
                <a:ext uri="{FF2B5EF4-FFF2-40B4-BE49-F238E27FC236}">
                  <a16:creationId xmlns:a16="http://schemas.microsoft.com/office/drawing/2014/main" id="{E3D33571-A995-40E8-8296-5743915A80C9}"/>
                </a:ext>
              </a:extLst>
            </p:cNvPr>
            <p:cNvSpPr/>
            <p:nvPr/>
          </p:nvSpPr>
          <p:spPr>
            <a:xfrm>
              <a:off x="8822427" y="3627907"/>
              <a:ext cx="166720" cy="148963"/>
            </a:xfrm>
            <a:prstGeom prst="ellipse">
              <a:avLst/>
            </a:prstGeom>
            <a:solidFill>
              <a:schemeClr val="accent4">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pic>
          <p:nvPicPr>
            <p:cNvPr id="115" name="Picture 114">
              <a:extLst>
                <a:ext uri="{FF2B5EF4-FFF2-40B4-BE49-F238E27FC236}">
                  <a16:creationId xmlns:a16="http://schemas.microsoft.com/office/drawing/2014/main" id="{012272BD-0AD7-4F2D-9D42-5476404BA374}"/>
                </a:ext>
              </a:extLst>
            </p:cNvPr>
            <p:cNvPicPr>
              <a:picLocks noChangeAspect="1"/>
            </p:cNvPicPr>
            <p:nvPr/>
          </p:nvPicPr>
          <p:blipFill>
            <a:blip r:embed="rId5">
              <a:clrChange>
                <a:clrFrom>
                  <a:srgbClr val="FCFCFC"/>
                </a:clrFrom>
                <a:clrTo>
                  <a:srgbClr val="FCFCFC">
                    <a:alpha val="0"/>
                  </a:srgbClr>
                </a:clrTo>
              </a:clrChange>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031090" y="1492817"/>
              <a:ext cx="763613" cy="630676"/>
            </a:xfrm>
            <a:prstGeom prst="rect">
              <a:avLst/>
            </a:prstGeom>
          </p:spPr>
        </p:pic>
        <p:sp>
          <p:nvSpPr>
            <p:cNvPr id="116" name="Oval 115">
              <a:extLst>
                <a:ext uri="{FF2B5EF4-FFF2-40B4-BE49-F238E27FC236}">
                  <a16:creationId xmlns:a16="http://schemas.microsoft.com/office/drawing/2014/main" id="{695C58AE-B3BE-4BCB-80FB-0C7231926EE7}"/>
                </a:ext>
              </a:extLst>
            </p:cNvPr>
            <p:cNvSpPr/>
            <p:nvPr/>
          </p:nvSpPr>
          <p:spPr>
            <a:xfrm>
              <a:off x="4558085" y="5014810"/>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17" name="Oval 116">
              <a:extLst>
                <a:ext uri="{FF2B5EF4-FFF2-40B4-BE49-F238E27FC236}">
                  <a16:creationId xmlns:a16="http://schemas.microsoft.com/office/drawing/2014/main" id="{A3D66EBB-2C0E-4FD3-9FFB-C75467C6DB3E}"/>
                </a:ext>
              </a:extLst>
            </p:cNvPr>
            <p:cNvSpPr/>
            <p:nvPr/>
          </p:nvSpPr>
          <p:spPr>
            <a:xfrm>
              <a:off x="5147932" y="5048637"/>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18" name="Freeform 11">
              <a:extLst>
                <a:ext uri="{FF2B5EF4-FFF2-40B4-BE49-F238E27FC236}">
                  <a16:creationId xmlns:a16="http://schemas.microsoft.com/office/drawing/2014/main" id="{BDEF0264-DA96-4DC9-ADAD-1CF45B96304A}"/>
                </a:ext>
              </a:extLst>
            </p:cNvPr>
            <p:cNvSpPr/>
            <p:nvPr/>
          </p:nvSpPr>
          <p:spPr>
            <a:xfrm>
              <a:off x="1192696" y="2297927"/>
              <a:ext cx="3729161" cy="1311965"/>
            </a:xfrm>
            <a:custGeom>
              <a:avLst/>
              <a:gdLst>
                <a:gd name="connsiteX0" fmla="*/ 0 w 3729161"/>
                <a:gd name="connsiteY0" fmla="*/ 842838 h 1311965"/>
                <a:gd name="connsiteX1" fmla="*/ 143123 w 3729161"/>
                <a:gd name="connsiteY1" fmla="*/ 779228 h 1311965"/>
                <a:gd name="connsiteX2" fmla="*/ 532737 w 3729161"/>
                <a:gd name="connsiteY2" fmla="*/ 365760 h 1311965"/>
                <a:gd name="connsiteX3" fmla="*/ 731520 w 3729161"/>
                <a:gd name="connsiteY3" fmla="*/ 87464 h 1311965"/>
                <a:gd name="connsiteX4" fmla="*/ 803081 w 3729161"/>
                <a:gd name="connsiteY4" fmla="*/ 0 h 1311965"/>
                <a:gd name="connsiteX5" fmla="*/ 954156 w 3729161"/>
                <a:gd name="connsiteY5" fmla="*/ 214685 h 1311965"/>
                <a:gd name="connsiteX6" fmla="*/ 1152939 w 3729161"/>
                <a:gd name="connsiteY6" fmla="*/ 286247 h 1311965"/>
                <a:gd name="connsiteX7" fmla="*/ 1208598 w 3729161"/>
                <a:gd name="connsiteY7" fmla="*/ 357809 h 1311965"/>
                <a:gd name="connsiteX8" fmla="*/ 1296062 w 3729161"/>
                <a:gd name="connsiteY8" fmla="*/ 437322 h 1311965"/>
                <a:gd name="connsiteX9" fmla="*/ 1614114 w 3729161"/>
                <a:gd name="connsiteY9" fmla="*/ 731520 h 1311965"/>
                <a:gd name="connsiteX10" fmla="*/ 1606163 w 3729161"/>
                <a:gd name="connsiteY10" fmla="*/ 795130 h 1311965"/>
                <a:gd name="connsiteX11" fmla="*/ 1606163 w 3729161"/>
                <a:gd name="connsiteY11" fmla="*/ 795130 h 1311965"/>
                <a:gd name="connsiteX12" fmla="*/ 1796994 w 3729161"/>
                <a:gd name="connsiteY12" fmla="*/ 946205 h 1311965"/>
                <a:gd name="connsiteX13" fmla="*/ 1820848 w 3729161"/>
                <a:gd name="connsiteY13" fmla="*/ 1025718 h 1311965"/>
                <a:gd name="connsiteX14" fmla="*/ 2170706 w 3729161"/>
                <a:gd name="connsiteY14" fmla="*/ 1264257 h 1311965"/>
                <a:gd name="connsiteX15" fmla="*/ 2369488 w 3729161"/>
                <a:gd name="connsiteY15" fmla="*/ 1311965 h 1311965"/>
                <a:gd name="connsiteX16" fmla="*/ 2488758 w 3729161"/>
                <a:gd name="connsiteY16" fmla="*/ 1240403 h 1311965"/>
                <a:gd name="connsiteX17" fmla="*/ 2560320 w 3729161"/>
                <a:gd name="connsiteY17" fmla="*/ 1168842 h 1311965"/>
                <a:gd name="connsiteX18" fmla="*/ 2560320 w 3729161"/>
                <a:gd name="connsiteY18" fmla="*/ 1105231 h 1311965"/>
                <a:gd name="connsiteX19" fmla="*/ 2512612 w 3729161"/>
                <a:gd name="connsiteY19" fmla="*/ 739471 h 1311965"/>
                <a:gd name="connsiteX20" fmla="*/ 2647784 w 3729161"/>
                <a:gd name="connsiteY20" fmla="*/ 588396 h 1311965"/>
                <a:gd name="connsiteX21" fmla="*/ 2735248 w 3729161"/>
                <a:gd name="connsiteY21" fmla="*/ 373711 h 1311965"/>
                <a:gd name="connsiteX22" fmla="*/ 2997641 w 3729161"/>
                <a:gd name="connsiteY22" fmla="*/ 198783 h 1311965"/>
                <a:gd name="connsiteX23" fmla="*/ 3371353 w 3729161"/>
                <a:gd name="connsiteY23" fmla="*/ 87464 h 1311965"/>
                <a:gd name="connsiteX24" fmla="*/ 3458817 w 3729161"/>
                <a:gd name="connsiteY24" fmla="*/ 87464 h 1311965"/>
                <a:gd name="connsiteX25" fmla="*/ 3665551 w 3729161"/>
                <a:gd name="connsiteY25" fmla="*/ 246490 h 1311965"/>
                <a:gd name="connsiteX26" fmla="*/ 3729161 w 3729161"/>
                <a:gd name="connsiteY26" fmla="*/ 381663 h 1311965"/>
                <a:gd name="connsiteX27" fmla="*/ 3689405 w 3729161"/>
                <a:gd name="connsiteY27" fmla="*/ 508883 h 1311965"/>
                <a:gd name="connsiteX28" fmla="*/ 3625794 w 3729161"/>
                <a:gd name="connsiteY28" fmla="*/ 675861 h 1311965"/>
                <a:gd name="connsiteX29" fmla="*/ 3562184 w 3729161"/>
                <a:gd name="connsiteY29" fmla="*/ 842838 h 1311965"/>
                <a:gd name="connsiteX30" fmla="*/ 3570135 w 3729161"/>
                <a:gd name="connsiteY30" fmla="*/ 970059 h 1311965"/>
                <a:gd name="connsiteX31" fmla="*/ 3530379 w 3729161"/>
                <a:gd name="connsiteY31" fmla="*/ 1073426 h 1311965"/>
                <a:gd name="connsiteX32" fmla="*/ 3490622 w 3729161"/>
                <a:gd name="connsiteY32" fmla="*/ 1129085 h 1311965"/>
                <a:gd name="connsiteX33" fmla="*/ 3498574 w 3729161"/>
                <a:gd name="connsiteY33" fmla="*/ 1160890 h 131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29161" h="1311965">
                  <a:moveTo>
                    <a:pt x="0" y="842838"/>
                  </a:moveTo>
                  <a:lnTo>
                    <a:pt x="143123" y="779228"/>
                  </a:lnTo>
                  <a:lnTo>
                    <a:pt x="532737" y="365760"/>
                  </a:lnTo>
                  <a:lnTo>
                    <a:pt x="731520" y="87464"/>
                  </a:lnTo>
                  <a:lnTo>
                    <a:pt x="803081" y="0"/>
                  </a:lnTo>
                  <a:lnTo>
                    <a:pt x="954156" y="214685"/>
                  </a:lnTo>
                  <a:lnTo>
                    <a:pt x="1152939" y="286247"/>
                  </a:lnTo>
                  <a:lnTo>
                    <a:pt x="1208598" y="357809"/>
                  </a:lnTo>
                  <a:lnTo>
                    <a:pt x="1296062" y="437322"/>
                  </a:lnTo>
                  <a:lnTo>
                    <a:pt x="1614114" y="731520"/>
                  </a:lnTo>
                  <a:lnTo>
                    <a:pt x="1606163" y="795130"/>
                  </a:lnTo>
                  <a:lnTo>
                    <a:pt x="1606163" y="795130"/>
                  </a:lnTo>
                  <a:lnTo>
                    <a:pt x="1796994" y="946205"/>
                  </a:lnTo>
                  <a:lnTo>
                    <a:pt x="1820848" y="1025718"/>
                  </a:lnTo>
                  <a:lnTo>
                    <a:pt x="2170706" y="1264257"/>
                  </a:lnTo>
                  <a:lnTo>
                    <a:pt x="2369488" y="1311965"/>
                  </a:lnTo>
                  <a:lnTo>
                    <a:pt x="2488758" y="1240403"/>
                  </a:lnTo>
                  <a:lnTo>
                    <a:pt x="2560320" y="1168842"/>
                  </a:lnTo>
                  <a:lnTo>
                    <a:pt x="2560320" y="1105231"/>
                  </a:lnTo>
                  <a:lnTo>
                    <a:pt x="2512612" y="739471"/>
                  </a:lnTo>
                  <a:lnTo>
                    <a:pt x="2647784" y="588396"/>
                  </a:lnTo>
                  <a:lnTo>
                    <a:pt x="2735248" y="373711"/>
                  </a:lnTo>
                  <a:lnTo>
                    <a:pt x="2997641" y="198783"/>
                  </a:lnTo>
                  <a:lnTo>
                    <a:pt x="3371353" y="87464"/>
                  </a:lnTo>
                  <a:lnTo>
                    <a:pt x="3458817" y="87464"/>
                  </a:lnTo>
                  <a:lnTo>
                    <a:pt x="3665551" y="246490"/>
                  </a:lnTo>
                  <a:lnTo>
                    <a:pt x="3729161" y="381663"/>
                  </a:lnTo>
                  <a:lnTo>
                    <a:pt x="3689405" y="508883"/>
                  </a:lnTo>
                  <a:lnTo>
                    <a:pt x="3625794" y="675861"/>
                  </a:lnTo>
                  <a:lnTo>
                    <a:pt x="3562184" y="842838"/>
                  </a:lnTo>
                  <a:lnTo>
                    <a:pt x="3570135" y="970059"/>
                  </a:lnTo>
                  <a:lnTo>
                    <a:pt x="3530379" y="1073426"/>
                  </a:lnTo>
                  <a:lnTo>
                    <a:pt x="3490622" y="1129085"/>
                  </a:lnTo>
                  <a:lnTo>
                    <a:pt x="3498574" y="1160890"/>
                  </a:lnTo>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9" name="Freeform 13">
              <a:extLst>
                <a:ext uri="{FF2B5EF4-FFF2-40B4-BE49-F238E27FC236}">
                  <a16:creationId xmlns:a16="http://schemas.microsoft.com/office/drawing/2014/main" id="{1E847485-0946-4E34-A8AF-3583A4FCB838}"/>
                </a:ext>
              </a:extLst>
            </p:cNvPr>
            <p:cNvSpPr/>
            <p:nvPr/>
          </p:nvSpPr>
          <p:spPr>
            <a:xfrm>
              <a:off x="8126233" y="5383033"/>
              <a:ext cx="2568271" cy="445273"/>
            </a:xfrm>
            <a:custGeom>
              <a:avLst/>
              <a:gdLst>
                <a:gd name="connsiteX0" fmla="*/ 0 w 2568271"/>
                <a:gd name="connsiteY0" fmla="*/ 0 h 445273"/>
                <a:gd name="connsiteX1" fmla="*/ 55659 w 2568271"/>
                <a:gd name="connsiteY1" fmla="*/ 190831 h 445273"/>
                <a:gd name="connsiteX2" fmla="*/ 119270 w 2568271"/>
                <a:gd name="connsiteY2" fmla="*/ 357809 h 445273"/>
                <a:gd name="connsiteX3" fmla="*/ 389614 w 2568271"/>
                <a:gd name="connsiteY3" fmla="*/ 230588 h 445273"/>
                <a:gd name="connsiteX4" fmla="*/ 556591 w 2568271"/>
                <a:gd name="connsiteY4" fmla="*/ 222637 h 445273"/>
                <a:gd name="connsiteX5" fmla="*/ 652007 w 2568271"/>
                <a:gd name="connsiteY5" fmla="*/ 238539 h 445273"/>
                <a:gd name="connsiteX6" fmla="*/ 795130 w 2568271"/>
                <a:gd name="connsiteY6" fmla="*/ 198783 h 445273"/>
                <a:gd name="connsiteX7" fmla="*/ 954157 w 2568271"/>
                <a:gd name="connsiteY7" fmla="*/ 143124 h 445273"/>
                <a:gd name="connsiteX8" fmla="*/ 1097280 w 2568271"/>
                <a:gd name="connsiteY8" fmla="*/ 79513 h 445273"/>
                <a:gd name="connsiteX9" fmla="*/ 1391478 w 2568271"/>
                <a:gd name="connsiteY9" fmla="*/ 174929 h 445273"/>
                <a:gd name="connsiteX10" fmla="*/ 1494845 w 2568271"/>
                <a:gd name="connsiteY10" fmla="*/ 135172 h 445273"/>
                <a:gd name="connsiteX11" fmla="*/ 1709530 w 2568271"/>
                <a:gd name="connsiteY11" fmla="*/ 190831 h 445273"/>
                <a:gd name="connsiteX12" fmla="*/ 1916264 w 2568271"/>
                <a:gd name="connsiteY12" fmla="*/ 262393 h 445273"/>
                <a:gd name="connsiteX13" fmla="*/ 2083242 w 2568271"/>
                <a:gd name="connsiteY13" fmla="*/ 333955 h 445273"/>
                <a:gd name="connsiteX14" fmla="*/ 2250219 w 2568271"/>
                <a:gd name="connsiteY14" fmla="*/ 445273 h 445273"/>
                <a:gd name="connsiteX15" fmla="*/ 2409245 w 2568271"/>
                <a:gd name="connsiteY15" fmla="*/ 302150 h 445273"/>
                <a:gd name="connsiteX16" fmla="*/ 2568271 w 2568271"/>
                <a:gd name="connsiteY16" fmla="*/ 143124 h 44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8271" h="445273">
                  <a:moveTo>
                    <a:pt x="0" y="0"/>
                  </a:moveTo>
                  <a:lnTo>
                    <a:pt x="55659" y="190831"/>
                  </a:lnTo>
                  <a:lnTo>
                    <a:pt x="119270" y="357809"/>
                  </a:lnTo>
                  <a:lnTo>
                    <a:pt x="389614" y="230588"/>
                  </a:lnTo>
                  <a:lnTo>
                    <a:pt x="556591" y="222637"/>
                  </a:lnTo>
                  <a:lnTo>
                    <a:pt x="652007" y="238539"/>
                  </a:lnTo>
                  <a:lnTo>
                    <a:pt x="795130" y="198783"/>
                  </a:lnTo>
                  <a:lnTo>
                    <a:pt x="954157" y="143124"/>
                  </a:lnTo>
                  <a:lnTo>
                    <a:pt x="1097280" y="79513"/>
                  </a:lnTo>
                  <a:lnTo>
                    <a:pt x="1391478" y="174929"/>
                  </a:lnTo>
                  <a:lnTo>
                    <a:pt x="1494845" y="135172"/>
                  </a:lnTo>
                  <a:lnTo>
                    <a:pt x="1709530" y="190831"/>
                  </a:lnTo>
                  <a:lnTo>
                    <a:pt x="1916264" y="262393"/>
                  </a:lnTo>
                  <a:lnTo>
                    <a:pt x="2083242" y="333955"/>
                  </a:lnTo>
                  <a:lnTo>
                    <a:pt x="2250219" y="445273"/>
                  </a:lnTo>
                  <a:lnTo>
                    <a:pt x="2409245" y="302150"/>
                  </a:lnTo>
                  <a:lnTo>
                    <a:pt x="2568271" y="143124"/>
                  </a:lnTo>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0" name="Freeform 14">
              <a:extLst>
                <a:ext uri="{FF2B5EF4-FFF2-40B4-BE49-F238E27FC236}">
                  <a16:creationId xmlns:a16="http://schemas.microsoft.com/office/drawing/2014/main" id="{54FB86B6-916D-42F6-A01E-6A0761BDDBEB}"/>
                </a:ext>
              </a:extLst>
            </p:cNvPr>
            <p:cNvSpPr/>
            <p:nvPr/>
          </p:nvSpPr>
          <p:spPr>
            <a:xfrm>
              <a:off x="6241774" y="2584174"/>
              <a:ext cx="4532243" cy="1693628"/>
            </a:xfrm>
            <a:custGeom>
              <a:avLst/>
              <a:gdLst>
                <a:gd name="connsiteX0" fmla="*/ 0 w 4532243"/>
                <a:gd name="connsiteY0" fmla="*/ 453224 h 1693628"/>
                <a:gd name="connsiteX1" fmla="*/ 87464 w 4532243"/>
                <a:gd name="connsiteY1" fmla="*/ 469127 h 1693628"/>
                <a:gd name="connsiteX2" fmla="*/ 119269 w 4532243"/>
                <a:gd name="connsiteY2" fmla="*/ 516835 h 1693628"/>
                <a:gd name="connsiteX3" fmla="*/ 182880 w 4532243"/>
                <a:gd name="connsiteY3" fmla="*/ 532737 h 1693628"/>
                <a:gd name="connsiteX4" fmla="*/ 230588 w 4532243"/>
                <a:gd name="connsiteY4" fmla="*/ 469127 h 1693628"/>
                <a:gd name="connsiteX5" fmla="*/ 389614 w 4532243"/>
                <a:gd name="connsiteY5" fmla="*/ 667909 h 1693628"/>
                <a:gd name="connsiteX6" fmla="*/ 954156 w 4532243"/>
                <a:gd name="connsiteY6" fmla="*/ 540689 h 1693628"/>
                <a:gd name="connsiteX7" fmla="*/ 1152939 w 4532243"/>
                <a:gd name="connsiteY7" fmla="*/ 437322 h 1693628"/>
                <a:gd name="connsiteX8" fmla="*/ 1343770 w 4532243"/>
                <a:gd name="connsiteY8" fmla="*/ 318052 h 1693628"/>
                <a:gd name="connsiteX9" fmla="*/ 1455089 w 4532243"/>
                <a:gd name="connsiteY9" fmla="*/ 310101 h 1693628"/>
                <a:gd name="connsiteX10" fmla="*/ 1773141 w 4532243"/>
                <a:gd name="connsiteY10" fmla="*/ 55659 h 1693628"/>
                <a:gd name="connsiteX11" fmla="*/ 2234316 w 4532243"/>
                <a:gd name="connsiteY11" fmla="*/ 47708 h 1693628"/>
                <a:gd name="connsiteX12" fmla="*/ 2313829 w 4532243"/>
                <a:gd name="connsiteY12" fmla="*/ 0 h 1693628"/>
                <a:gd name="connsiteX13" fmla="*/ 2393343 w 4532243"/>
                <a:gd name="connsiteY13" fmla="*/ 198783 h 1693628"/>
                <a:gd name="connsiteX14" fmla="*/ 2592125 w 4532243"/>
                <a:gd name="connsiteY14" fmla="*/ 397565 h 1693628"/>
                <a:gd name="connsiteX15" fmla="*/ 2775005 w 4532243"/>
                <a:gd name="connsiteY15" fmla="*/ 445273 h 1693628"/>
                <a:gd name="connsiteX16" fmla="*/ 2870421 w 4532243"/>
                <a:gd name="connsiteY16" fmla="*/ 477078 h 1693628"/>
                <a:gd name="connsiteX17" fmla="*/ 3085106 w 4532243"/>
                <a:gd name="connsiteY17" fmla="*/ 445273 h 1693628"/>
                <a:gd name="connsiteX18" fmla="*/ 3244132 w 4532243"/>
                <a:gd name="connsiteY18" fmla="*/ 437322 h 1693628"/>
                <a:gd name="connsiteX19" fmla="*/ 3395207 w 4532243"/>
                <a:gd name="connsiteY19" fmla="*/ 469127 h 1693628"/>
                <a:gd name="connsiteX20" fmla="*/ 3601941 w 4532243"/>
                <a:gd name="connsiteY20" fmla="*/ 604299 h 1693628"/>
                <a:gd name="connsiteX21" fmla="*/ 3697356 w 4532243"/>
                <a:gd name="connsiteY21" fmla="*/ 699715 h 1693628"/>
                <a:gd name="connsiteX22" fmla="*/ 3792772 w 4532243"/>
                <a:gd name="connsiteY22" fmla="*/ 842838 h 1693628"/>
                <a:gd name="connsiteX23" fmla="*/ 3943847 w 4532243"/>
                <a:gd name="connsiteY23" fmla="*/ 898497 h 1693628"/>
                <a:gd name="connsiteX24" fmla="*/ 4110824 w 4532243"/>
                <a:gd name="connsiteY24" fmla="*/ 914400 h 1693628"/>
                <a:gd name="connsiteX25" fmla="*/ 4301656 w 4532243"/>
                <a:gd name="connsiteY25" fmla="*/ 978010 h 1693628"/>
                <a:gd name="connsiteX26" fmla="*/ 4397071 w 4532243"/>
                <a:gd name="connsiteY26" fmla="*/ 1001864 h 1693628"/>
                <a:gd name="connsiteX27" fmla="*/ 4444779 w 4532243"/>
                <a:gd name="connsiteY27" fmla="*/ 1121134 h 1693628"/>
                <a:gd name="connsiteX28" fmla="*/ 4492487 w 4532243"/>
                <a:gd name="connsiteY28" fmla="*/ 1280160 h 1693628"/>
                <a:gd name="connsiteX29" fmla="*/ 4524292 w 4532243"/>
                <a:gd name="connsiteY29" fmla="*/ 1391478 h 1693628"/>
                <a:gd name="connsiteX30" fmla="*/ 4532243 w 4532243"/>
                <a:gd name="connsiteY30" fmla="*/ 1447137 h 1693628"/>
                <a:gd name="connsiteX31" fmla="*/ 4476584 w 4532243"/>
                <a:gd name="connsiteY31" fmla="*/ 1566407 h 1693628"/>
                <a:gd name="connsiteX32" fmla="*/ 4460682 w 4532243"/>
                <a:gd name="connsiteY32" fmla="*/ 1693628 h 169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32243" h="1693628">
                  <a:moveTo>
                    <a:pt x="0" y="453224"/>
                  </a:moveTo>
                  <a:lnTo>
                    <a:pt x="87464" y="469127"/>
                  </a:lnTo>
                  <a:lnTo>
                    <a:pt x="119269" y="516835"/>
                  </a:lnTo>
                  <a:lnTo>
                    <a:pt x="182880" y="532737"/>
                  </a:lnTo>
                  <a:lnTo>
                    <a:pt x="230588" y="469127"/>
                  </a:lnTo>
                  <a:lnTo>
                    <a:pt x="389614" y="667909"/>
                  </a:lnTo>
                  <a:lnTo>
                    <a:pt x="954156" y="540689"/>
                  </a:lnTo>
                  <a:lnTo>
                    <a:pt x="1152939" y="437322"/>
                  </a:lnTo>
                  <a:lnTo>
                    <a:pt x="1343770" y="318052"/>
                  </a:lnTo>
                  <a:lnTo>
                    <a:pt x="1455089" y="310101"/>
                  </a:lnTo>
                  <a:lnTo>
                    <a:pt x="1773141" y="55659"/>
                  </a:lnTo>
                  <a:lnTo>
                    <a:pt x="2234316" y="47708"/>
                  </a:lnTo>
                  <a:lnTo>
                    <a:pt x="2313829" y="0"/>
                  </a:lnTo>
                  <a:lnTo>
                    <a:pt x="2393343" y="198783"/>
                  </a:lnTo>
                  <a:lnTo>
                    <a:pt x="2592125" y="397565"/>
                  </a:lnTo>
                  <a:lnTo>
                    <a:pt x="2775005" y="445273"/>
                  </a:lnTo>
                  <a:lnTo>
                    <a:pt x="2870421" y="477078"/>
                  </a:lnTo>
                  <a:lnTo>
                    <a:pt x="3085106" y="445273"/>
                  </a:lnTo>
                  <a:lnTo>
                    <a:pt x="3244132" y="437322"/>
                  </a:lnTo>
                  <a:lnTo>
                    <a:pt x="3395207" y="469127"/>
                  </a:lnTo>
                  <a:lnTo>
                    <a:pt x="3601941" y="604299"/>
                  </a:lnTo>
                  <a:lnTo>
                    <a:pt x="3697356" y="699715"/>
                  </a:lnTo>
                  <a:lnTo>
                    <a:pt x="3792772" y="842838"/>
                  </a:lnTo>
                  <a:lnTo>
                    <a:pt x="3943847" y="898497"/>
                  </a:lnTo>
                  <a:lnTo>
                    <a:pt x="4110824" y="914400"/>
                  </a:lnTo>
                  <a:lnTo>
                    <a:pt x="4301656" y="978010"/>
                  </a:lnTo>
                  <a:lnTo>
                    <a:pt x="4397071" y="1001864"/>
                  </a:lnTo>
                  <a:lnTo>
                    <a:pt x="4444779" y="1121134"/>
                  </a:lnTo>
                  <a:lnTo>
                    <a:pt x="4492487" y="1280160"/>
                  </a:lnTo>
                  <a:lnTo>
                    <a:pt x="4524292" y="1391478"/>
                  </a:lnTo>
                  <a:lnTo>
                    <a:pt x="4532243" y="1447137"/>
                  </a:lnTo>
                  <a:lnTo>
                    <a:pt x="4476584" y="1566407"/>
                  </a:lnTo>
                  <a:lnTo>
                    <a:pt x="4460682" y="1693628"/>
                  </a:lnTo>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1" name="Freeform 15">
              <a:extLst>
                <a:ext uri="{FF2B5EF4-FFF2-40B4-BE49-F238E27FC236}">
                  <a16:creationId xmlns:a16="http://schemas.microsoft.com/office/drawing/2014/main" id="{041A2798-A2F9-42FA-8EBD-BB777057CB8E}"/>
                </a:ext>
              </a:extLst>
            </p:cNvPr>
            <p:cNvSpPr/>
            <p:nvPr/>
          </p:nvSpPr>
          <p:spPr>
            <a:xfrm>
              <a:off x="7617350" y="5327374"/>
              <a:ext cx="516834" cy="127221"/>
            </a:xfrm>
            <a:custGeom>
              <a:avLst/>
              <a:gdLst>
                <a:gd name="connsiteX0" fmla="*/ 0 w 516834"/>
                <a:gd name="connsiteY0" fmla="*/ 127221 h 127221"/>
                <a:gd name="connsiteX1" fmla="*/ 0 w 516834"/>
                <a:gd name="connsiteY1" fmla="*/ 127221 h 127221"/>
                <a:gd name="connsiteX2" fmla="*/ 87464 w 516834"/>
                <a:gd name="connsiteY2" fmla="*/ 7951 h 127221"/>
                <a:gd name="connsiteX3" fmla="*/ 222636 w 516834"/>
                <a:gd name="connsiteY3" fmla="*/ 0 h 127221"/>
                <a:gd name="connsiteX4" fmla="*/ 326003 w 516834"/>
                <a:gd name="connsiteY4" fmla="*/ 15903 h 127221"/>
                <a:gd name="connsiteX5" fmla="*/ 413467 w 516834"/>
                <a:gd name="connsiteY5" fmla="*/ 7951 h 127221"/>
                <a:gd name="connsiteX6" fmla="*/ 492980 w 516834"/>
                <a:gd name="connsiteY6" fmla="*/ 23854 h 127221"/>
                <a:gd name="connsiteX7" fmla="*/ 516834 w 516834"/>
                <a:gd name="connsiteY7" fmla="*/ 63610 h 1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834" h="127221">
                  <a:moveTo>
                    <a:pt x="0" y="127221"/>
                  </a:moveTo>
                  <a:lnTo>
                    <a:pt x="0" y="127221"/>
                  </a:lnTo>
                  <a:lnTo>
                    <a:pt x="87464" y="7951"/>
                  </a:lnTo>
                  <a:lnTo>
                    <a:pt x="222636" y="0"/>
                  </a:lnTo>
                  <a:lnTo>
                    <a:pt x="326003" y="15903"/>
                  </a:lnTo>
                  <a:lnTo>
                    <a:pt x="413467" y="7951"/>
                  </a:lnTo>
                  <a:lnTo>
                    <a:pt x="492980" y="23854"/>
                  </a:lnTo>
                  <a:lnTo>
                    <a:pt x="516834" y="63610"/>
                  </a:lnTo>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2" name="Oval 121">
              <a:extLst>
                <a:ext uri="{FF2B5EF4-FFF2-40B4-BE49-F238E27FC236}">
                  <a16:creationId xmlns:a16="http://schemas.microsoft.com/office/drawing/2014/main" id="{6D08FDA1-1E1F-46CF-BC2B-BFB49A71FE91}"/>
                </a:ext>
              </a:extLst>
            </p:cNvPr>
            <p:cNvSpPr/>
            <p:nvPr/>
          </p:nvSpPr>
          <p:spPr>
            <a:xfrm>
              <a:off x="6284275" y="5255740"/>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sp>
          <p:nvSpPr>
            <p:cNvPr id="123" name="Rectangle 122">
              <a:extLst>
                <a:ext uri="{FF2B5EF4-FFF2-40B4-BE49-F238E27FC236}">
                  <a16:creationId xmlns:a16="http://schemas.microsoft.com/office/drawing/2014/main" id="{004C0343-D44C-411C-AF49-28997EE0F45A}"/>
                </a:ext>
              </a:extLst>
            </p:cNvPr>
            <p:cNvSpPr/>
            <p:nvPr/>
          </p:nvSpPr>
          <p:spPr>
            <a:xfrm>
              <a:off x="1265787" y="5957345"/>
              <a:ext cx="247100" cy="108000"/>
            </a:xfrm>
            <a:prstGeom prst="rect">
              <a:avLst/>
            </a:prstGeom>
            <a:solidFill>
              <a:srgbClr val="E8BEFE"/>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00"/>
            </a:p>
          </p:txBody>
        </p:sp>
        <p:cxnSp>
          <p:nvCxnSpPr>
            <p:cNvPr id="124" name="Straight Connector 123">
              <a:extLst>
                <a:ext uri="{FF2B5EF4-FFF2-40B4-BE49-F238E27FC236}">
                  <a16:creationId xmlns:a16="http://schemas.microsoft.com/office/drawing/2014/main" id="{D0B61CD3-A176-46F8-AEAF-A88FD3BEDA81}"/>
                </a:ext>
              </a:extLst>
            </p:cNvPr>
            <p:cNvCxnSpPr/>
            <p:nvPr/>
          </p:nvCxnSpPr>
          <p:spPr>
            <a:xfrm>
              <a:off x="1262615" y="5845478"/>
              <a:ext cx="268979"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5" name="Freeform 18">
              <a:extLst>
                <a:ext uri="{FF2B5EF4-FFF2-40B4-BE49-F238E27FC236}">
                  <a16:creationId xmlns:a16="http://schemas.microsoft.com/office/drawing/2014/main" id="{574A8BEC-3154-4432-B1C7-EF3C855C8809}"/>
                </a:ext>
              </a:extLst>
            </p:cNvPr>
            <p:cNvSpPr/>
            <p:nvPr/>
          </p:nvSpPr>
          <p:spPr>
            <a:xfrm>
              <a:off x="5605670" y="4579951"/>
              <a:ext cx="151074" cy="652007"/>
            </a:xfrm>
            <a:custGeom>
              <a:avLst/>
              <a:gdLst>
                <a:gd name="connsiteX0" fmla="*/ 151074 w 151074"/>
                <a:gd name="connsiteY0" fmla="*/ 0 h 652007"/>
                <a:gd name="connsiteX1" fmla="*/ 119269 w 151074"/>
                <a:gd name="connsiteY1" fmla="*/ 159026 h 652007"/>
                <a:gd name="connsiteX2" fmla="*/ 47707 w 151074"/>
                <a:gd name="connsiteY2" fmla="*/ 469127 h 652007"/>
                <a:gd name="connsiteX3" fmla="*/ 39756 w 151074"/>
                <a:gd name="connsiteY3" fmla="*/ 524786 h 652007"/>
                <a:gd name="connsiteX4" fmla="*/ 0 w 151074"/>
                <a:gd name="connsiteY4" fmla="*/ 652007 h 652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74" h="652007">
                  <a:moveTo>
                    <a:pt x="151074" y="0"/>
                  </a:moveTo>
                  <a:lnTo>
                    <a:pt x="119269" y="159026"/>
                  </a:lnTo>
                  <a:lnTo>
                    <a:pt x="47707" y="469127"/>
                  </a:lnTo>
                  <a:lnTo>
                    <a:pt x="39756" y="524786"/>
                  </a:lnTo>
                  <a:lnTo>
                    <a:pt x="0" y="65200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6" name="Freeform 19">
              <a:extLst>
                <a:ext uri="{FF2B5EF4-FFF2-40B4-BE49-F238E27FC236}">
                  <a16:creationId xmlns:a16="http://schemas.microsoft.com/office/drawing/2014/main" id="{71EE4108-081B-47FD-BB2D-351CF303C0E1}"/>
                </a:ext>
              </a:extLst>
            </p:cNvPr>
            <p:cNvSpPr/>
            <p:nvPr/>
          </p:nvSpPr>
          <p:spPr>
            <a:xfrm>
              <a:off x="1195754" y="3135086"/>
              <a:ext cx="6712299" cy="3270738"/>
            </a:xfrm>
            <a:custGeom>
              <a:avLst/>
              <a:gdLst>
                <a:gd name="connsiteX0" fmla="*/ 0 w 6712299"/>
                <a:gd name="connsiteY0" fmla="*/ 0 h 3270738"/>
                <a:gd name="connsiteX1" fmla="*/ 10048 w 6712299"/>
                <a:gd name="connsiteY1" fmla="*/ 70338 h 3270738"/>
                <a:gd name="connsiteX2" fmla="*/ 40193 w 6712299"/>
                <a:gd name="connsiteY2" fmla="*/ 150725 h 3270738"/>
                <a:gd name="connsiteX3" fmla="*/ 60290 w 6712299"/>
                <a:gd name="connsiteY3" fmla="*/ 231112 h 3270738"/>
                <a:gd name="connsiteX4" fmla="*/ 75362 w 6712299"/>
                <a:gd name="connsiteY4" fmla="*/ 291402 h 3270738"/>
                <a:gd name="connsiteX5" fmla="*/ 90435 w 6712299"/>
                <a:gd name="connsiteY5" fmla="*/ 281354 h 3270738"/>
                <a:gd name="connsiteX6" fmla="*/ 120580 w 6712299"/>
                <a:gd name="connsiteY6" fmla="*/ 386861 h 3270738"/>
                <a:gd name="connsiteX7" fmla="*/ 175846 w 6712299"/>
                <a:gd name="connsiteY7" fmla="*/ 487345 h 3270738"/>
                <a:gd name="connsiteX8" fmla="*/ 241160 w 6712299"/>
                <a:gd name="connsiteY8" fmla="*/ 577780 h 3270738"/>
                <a:gd name="connsiteX9" fmla="*/ 346668 w 6712299"/>
                <a:gd name="connsiteY9" fmla="*/ 658167 h 3270738"/>
                <a:gd name="connsiteX10" fmla="*/ 391886 w 6712299"/>
                <a:gd name="connsiteY10" fmla="*/ 693336 h 3270738"/>
                <a:gd name="connsiteX11" fmla="*/ 497393 w 6712299"/>
                <a:gd name="connsiteY11" fmla="*/ 788795 h 3270738"/>
                <a:gd name="connsiteX12" fmla="*/ 522514 w 6712299"/>
                <a:gd name="connsiteY12" fmla="*/ 834013 h 3270738"/>
                <a:gd name="connsiteX13" fmla="*/ 577780 w 6712299"/>
                <a:gd name="connsiteY13" fmla="*/ 929472 h 3270738"/>
                <a:gd name="connsiteX14" fmla="*/ 643094 w 6712299"/>
                <a:gd name="connsiteY14" fmla="*/ 1024932 h 3270738"/>
                <a:gd name="connsiteX15" fmla="*/ 678264 w 6712299"/>
                <a:gd name="connsiteY15" fmla="*/ 1085222 h 3270738"/>
                <a:gd name="connsiteX16" fmla="*/ 738554 w 6712299"/>
                <a:gd name="connsiteY16" fmla="*/ 1180681 h 3270738"/>
                <a:gd name="connsiteX17" fmla="*/ 798844 w 6712299"/>
                <a:gd name="connsiteY17" fmla="*/ 1261068 h 3270738"/>
                <a:gd name="connsiteX18" fmla="*/ 844061 w 6712299"/>
                <a:gd name="connsiteY18" fmla="*/ 1301261 h 3270738"/>
                <a:gd name="connsiteX19" fmla="*/ 899327 w 6712299"/>
                <a:gd name="connsiteY19" fmla="*/ 1416817 h 3270738"/>
                <a:gd name="connsiteX20" fmla="*/ 954593 w 6712299"/>
                <a:gd name="connsiteY20" fmla="*/ 1477107 h 3270738"/>
                <a:gd name="connsiteX21" fmla="*/ 1040004 w 6712299"/>
                <a:gd name="connsiteY21" fmla="*/ 1552470 h 3270738"/>
                <a:gd name="connsiteX22" fmla="*/ 1090246 w 6712299"/>
                <a:gd name="connsiteY22" fmla="*/ 1587639 h 3270738"/>
                <a:gd name="connsiteX23" fmla="*/ 1125415 w 6712299"/>
                <a:gd name="connsiteY23" fmla="*/ 1637881 h 3270738"/>
                <a:gd name="connsiteX24" fmla="*/ 1185705 w 6712299"/>
                <a:gd name="connsiteY24" fmla="*/ 1708219 h 3270738"/>
                <a:gd name="connsiteX25" fmla="*/ 1200778 w 6712299"/>
                <a:gd name="connsiteY25" fmla="*/ 1723292 h 3270738"/>
                <a:gd name="connsiteX26" fmla="*/ 1235947 w 6712299"/>
                <a:gd name="connsiteY26" fmla="*/ 1758461 h 3270738"/>
                <a:gd name="connsiteX27" fmla="*/ 1266092 w 6712299"/>
                <a:gd name="connsiteY27" fmla="*/ 1798655 h 3270738"/>
                <a:gd name="connsiteX28" fmla="*/ 1321358 w 6712299"/>
                <a:gd name="connsiteY28" fmla="*/ 1843872 h 3270738"/>
                <a:gd name="connsiteX29" fmla="*/ 1366576 w 6712299"/>
                <a:gd name="connsiteY29" fmla="*/ 1904162 h 3270738"/>
                <a:gd name="connsiteX30" fmla="*/ 1436914 w 6712299"/>
                <a:gd name="connsiteY30" fmla="*/ 2004646 h 3270738"/>
                <a:gd name="connsiteX31" fmla="*/ 1502228 w 6712299"/>
                <a:gd name="connsiteY31" fmla="*/ 2069960 h 3270738"/>
                <a:gd name="connsiteX32" fmla="*/ 1542422 w 6712299"/>
                <a:gd name="connsiteY32" fmla="*/ 2135274 h 3270738"/>
                <a:gd name="connsiteX33" fmla="*/ 1592664 w 6712299"/>
                <a:gd name="connsiteY33" fmla="*/ 2165419 h 3270738"/>
                <a:gd name="connsiteX34" fmla="*/ 1673050 w 6712299"/>
                <a:gd name="connsiteY34" fmla="*/ 2225710 h 3270738"/>
                <a:gd name="connsiteX35" fmla="*/ 1753437 w 6712299"/>
                <a:gd name="connsiteY35" fmla="*/ 2270927 h 3270738"/>
                <a:gd name="connsiteX36" fmla="*/ 1828800 w 6712299"/>
                <a:gd name="connsiteY36" fmla="*/ 2296048 h 3270738"/>
                <a:gd name="connsiteX37" fmla="*/ 1944356 w 6712299"/>
                <a:gd name="connsiteY37" fmla="*/ 2326193 h 3270738"/>
                <a:gd name="connsiteX38" fmla="*/ 2115178 w 6712299"/>
                <a:gd name="connsiteY38" fmla="*/ 2331217 h 3270738"/>
                <a:gd name="connsiteX39" fmla="*/ 2728127 w 6712299"/>
                <a:gd name="connsiteY39" fmla="*/ 2502039 h 3270738"/>
                <a:gd name="connsiteX40" fmla="*/ 2908998 w 6712299"/>
                <a:gd name="connsiteY40" fmla="*/ 2567354 h 3270738"/>
                <a:gd name="connsiteX41" fmla="*/ 3145134 w 6712299"/>
                <a:gd name="connsiteY41" fmla="*/ 2672861 h 3270738"/>
                <a:gd name="connsiteX42" fmla="*/ 3331028 w 6712299"/>
                <a:gd name="connsiteY42" fmla="*/ 2748224 h 3270738"/>
                <a:gd name="connsiteX43" fmla="*/ 3436536 w 6712299"/>
                <a:gd name="connsiteY43" fmla="*/ 2778369 h 3270738"/>
                <a:gd name="connsiteX44" fmla="*/ 3582237 w 6712299"/>
                <a:gd name="connsiteY44" fmla="*/ 2823587 h 3270738"/>
                <a:gd name="connsiteX45" fmla="*/ 3712866 w 6712299"/>
                <a:gd name="connsiteY45" fmla="*/ 2848707 h 3270738"/>
                <a:gd name="connsiteX46" fmla="*/ 3853543 w 6712299"/>
                <a:gd name="connsiteY46" fmla="*/ 2868804 h 3270738"/>
                <a:gd name="connsiteX47" fmla="*/ 4054510 w 6712299"/>
                <a:gd name="connsiteY47" fmla="*/ 2883877 h 3270738"/>
                <a:gd name="connsiteX48" fmla="*/ 4144945 w 6712299"/>
                <a:gd name="connsiteY48" fmla="*/ 2883877 h 3270738"/>
                <a:gd name="connsiteX49" fmla="*/ 4320791 w 6712299"/>
                <a:gd name="connsiteY49" fmla="*/ 2934118 h 3270738"/>
                <a:gd name="connsiteX50" fmla="*/ 4426299 w 6712299"/>
                <a:gd name="connsiteY50" fmla="*/ 2939143 h 3270738"/>
                <a:gd name="connsiteX51" fmla="*/ 4536831 w 6712299"/>
                <a:gd name="connsiteY51" fmla="*/ 2939143 h 3270738"/>
                <a:gd name="connsiteX52" fmla="*/ 4597121 w 6712299"/>
                <a:gd name="connsiteY52" fmla="*/ 2954215 h 3270738"/>
                <a:gd name="connsiteX53" fmla="*/ 4677508 w 6712299"/>
                <a:gd name="connsiteY53" fmla="*/ 2969288 h 3270738"/>
                <a:gd name="connsiteX54" fmla="*/ 4793064 w 6712299"/>
                <a:gd name="connsiteY54" fmla="*/ 2994409 h 3270738"/>
                <a:gd name="connsiteX55" fmla="*/ 4928716 w 6712299"/>
                <a:gd name="connsiteY55" fmla="*/ 3004457 h 3270738"/>
                <a:gd name="connsiteX56" fmla="*/ 5024176 w 6712299"/>
                <a:gd name="connsiteY56" fmla="*/ 3059723 h 3270738"/>
                <a:gd name="connsiteX57" fmla="*/ 5109587 w 6712299"/>
                <a:gd name="connsiteY57" fmla="*/ 3114989 h 3270738"/>
                <a:gd name="connsiteX58" fmla="*/ 5184949 w 6712299"/>
                <a:gd name="connsiteY58" fmla="*/ 3145134 h 3270738"/>
                <a:gd name="connsiteX59" fmla="*/ 5255288 w 6712299"/>
                <a:gd name="connsiteY59" fmla="*/ 3180303 h 3270738"/>
                <a:gd name="connsiteX60" fmla="*/ 5345723 w 6712299"/>
                <a:gd name="connsiteY60" fmla="*/ 3215472 h 3270738"/>
                <a:gd name="connsiteX61" fmla="*/ 5486400 w 6712299"/>
                <a:gd name="connsiteY61" fmla="*/ 3270738 h 3270738"/>
                <a:gd name="connsiteX62" fmla="*/ 5807947 w 6712299"/>
                <a:gd name="connsiteY62" fmla="*/ 3145134 h 3270738"/>
                <a:gd name="connsiteX63" fmla="*/ 6054132 w 6712299"/>
                <a:gd name="connsiteY63" fmla="*/ 2994409 h 3270738"/>
                <a:gd name="connsiteX64" fmla="*/ 6034035 w 6712299"/>
                <a:gd name="connsiteY64" fmla="*/ 2999433 h 3270738"/>
                <a:gd name="connsiteX65" fmla="*/ 5998866 w 6712299"/>
                <a:gd name="connsiteY65" fmla="*/ 2984360 h 3270738"/>
                <a:gd name="connsiteX66" fmla="*/ 5998866 w 6712299"/>
                <a:gd name="connsiteY66" fmla="*/ 2949191 h 3270738"/>
                <a:gd name="connsiteX67" fmla="*/ 6013938 w 6712299"/>
                <a:gd name="connsiteY67" fmla="*/ 2908998 h 3270738"/>
                <a:gd name="connsiteX68" fmla="*/ 6074228 w 6712299"/>
                <a:gd name="connsiteY68" fmla="*/ 2908998 h 3270738"/>
                <a:gd name="connsiteX69" fmla="*/ 6119446 w 6712299"/>
                <a:gd name="connsiteY69" fmla="*/ 2969288 h 3270738"/>
                <a:gd name="connsiteX70" fmla="*/ 6204857 w 6712299"/>
                <a:gd name="connsiteY70" fmla="*/ 2944167 h 3270738"/>
                <a:gd name="connsiteX71" fmla="*/ 6280220 w 6712299"/>
                <a:gd name="connsiteY71" fmla="*/ 2919046 h 3270738"/>
                <a:gd name="connsiteX72" fmla="*/ 6390751 w 6712299"/>
                <a:gd name="connsiteY72" fmla="*/ 2888901 h 3270738"/>
                <a:gd name="connsiteX73" fmla="*/ 6486211 w 6712299"/>
                <a:gd name="connsiteY73" fmla="*/ 2873828 h 3270738"/>
                <a:gd name="connsiteX74" fmla="*/ 6621864 w 6712299"/>
                <a:gd name="connsiteY74" fmla="*/ 2813538 h 3270738"/>
                <a:gd name="connsiteX75" fmla="*/ 6712299 w 6712299"/>
                <a:gd name="connsiteY75" fmla="*/ 2793441 h 3270738"/>
                <a:gd name="connsiteX76" fmla="*/ 6606791 w 6712299"/>
                <a:gd name="connsiteY76" fmla="*/ 2632668 h 3270738"/>
                <a:gd name="connsiteX77" fmla="*/ 6576646 w 6712299"/>
                <a:gd name="connsiteY77" fmla="*/ 2572378 h 3270738"/>
                <a:gd name="connsiteX78" fmla="*/ 6541477 w 6712299"/>
                <a:gd name="connsiteY78" fmla="*/ 2537209 h 3270738"/>
                <a:gd name="connsiteX79" fmla="*/ 6496259 w 6712299"/>
                <a:gd name="connsiteY79" fmla="*/ 2491991 h 3270738"/>
                <a:gd name="connsiteX80" fmla="*/ 6451042 w 6712299"/>
                <a:gd name="connsiteY80" fmla="*/ 2446773 h 327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712299" h="3270738">
                  <a:moveTo>
                    <a:pt x="0" y="0"/>
                  </a:moveTo>
                  <a:lnTo>
                    <a:pt x="10048" y="70338"/>
                  </a:lnTo>
                  <a:lnTo>
                    <a:pt x="40193" y="150725"/>
                  </a:lnTo>
                  <a:lnTo>
                    <a:pt x="60290" y="231112"/>
                  </a:lnTo>
                  <a:lnTo>
                    <a:pt x="75362" y="291402"/>
                  </a:lnTo>
                  <a:lnTo>
                    <a:pt x="90435" y="281354"/>
                  </a:lnTo>
                  <a:lnTo>
                    <a:pt x="120580" y="386861"/>
                  </a:lnTo>
                  <a:lnTo>
                    <a:pt x="175846" y="487345"/>
                  </a:lnTo>
                  <a:lnTo>
                    <a:pt x="241160" y="577780"/>
                  </a:lnTo>
                  <a:lnTo>
                    <a:pt x="346668" y="658167"/>
                  </a:lnTo>
                  <a:lnTo>
                    <a:pt x="391886" y="693336"/>
                  </a:lnTo>
                  <a:lnTo>
                    <a:pt x="497393" y="788795"/>
                  </a:lnTo>
                  <a:lnTo>
                    <a:pt x="522514" y="834013"/>
                  </a:lnTo>
                  <a:lnTo>
                    <a:pt x="577780" y="929472"/>
                  </a:lnTo>
                  <a:lnTo>
                    <a:pt x="643094" y="1024932"/>
                  </a:lnTo>
                  <a:lnTo>
                    <a:pt x="678264" y="1085222"/>
                  </a:lnTo>
                  <a:lnTo>
                    <a:pt x="738554" y="1180681"/>
                  </a:lnTo>
                  <a:lnTo>
                    <a:pt x="798844" y="1261068"/>
                  </a:lnTo>
                  <a:lnTo>
                    <a:pt x="844061" y="1301261"/>
                  </a:lnTo>
                  <a:lnTo>
                    <a:pt x="899327" y="1416817"/>
                  </a:lnTo>
                  <a:lnTo>
                    <a:pt x="954593" y="1477107"/>
                  </a:lnTo>
                  <a:lnTo>
                    <a:pt x="1040004" y="1552470"/>
                  </a:lnTo>
                  <a:lnTo>
                    <a:pt x="1090246" y="1587639"/>
                  </a:lnTo>
                  <a:lnTo>
                    <a:pt x="1125415" y="1637881"/>
                  </a:lnTo>
                  <a:lnTo>
                    <a:pt x="1185705" y="1708219"/>
                  </a:lnTo>
                  <a:lnTo>
                    <a:pt x="1200778" y="1723292"/>
                  </a:lnTo>
                  <a:lnTo>
                    <a:pt x="1235947" y="1758461"/>
                  </a:lnTo>
                  <a:lnTo>
                    <a:pt x="1266092" y="1798655"/>
                  </a:lnTo>
                  <a:lnTo>
                    <a:pt x="1321358" y="1843872"/>
                  </a:lnTo>
                  <a:lnTo>
                    <a:pt x="1366576" y="1904162"/>
                  </a:lnTo>
                  <a:lnTo>
                    <a:pt x="1436914" y="2004646"/>
                  </a:lnTo>
                  <a:lnTo>
                    <a:pt x="1502228" y="2069960"/>
                  </a:lnTo>
                  <a:lnTo>
                    <a:pt x="1542422" y="2135274"/>
                  </a:lnTo>
                  <a:lnTo>
                    <a:pt x="1592664" y="2165419"/>
                  </a:lnTo>
                  <a:lnTo>
                    <a:pt x="1673050" y="2225710"/>
                  </a:lnTo>
                  <a:lnTo>
                    <a:pt x="1753437" y="2270927"/>
                  </a:lnTo>
                  <a:lnTo>
                    <a:pt x="1828800" y="2296048"/>
                  </a:lnTo>
                  <a:lnTo>
                    <a:pt x="1944356" y="2326193"/>
                  </a:lnTo>
                  <a:lnTo>
                    <a:pt x="2115178" y="2331217"/>
                  </a:lnTo>
                  <a:lnTo>
                    <a:pt x="2728127" y="2502039"/>
                  </a:lnTo>
                  <a:lnTo>
                    <a:pt x="2908998" y="2567354"/>
                  </a:lnTo>
                  <a:lnTo>
                    <a:pt x="3145134" y="2672861"/>
                  </a:lnTo>
                  <a:lnTo>
                    <a:pt x="3331028" y="2748224"/>
                  </a:lnTo>
                  <a:lnTo>
                    <a:pt x="3436536" y="2778369"/>
                  </a:lnTo>
                  <a:lnTo>
                    <a:pt x="3582237" y="2823587"/>
                  </a:lnTo>
                  <a:lnTo>
                    <a:pt x="3712866" y="2848707"/>
                  </a:lnTo>
                  <a:lnTo>
                    <a:pt x="3853543" y="2868804"/>
                  </a:lnTo>
                  <a:lnTo>
                    <a:pt x="4054510" y="2883877"/>
                  </a:lnTo>
                  <a:lnTo>
                    <a:pt x="4144945" y="2883877"/>
                  </a:lnTo>
                  <a:lnTo>
                    <a:pt x="4320791" y="2934118"/>
                  </a:lnTo>
                  <a:lnTo>
                    <a:pt x="4426299" y="2939143"/>
                  </a:lnTo>
                  <a:lnTo>
                    <a:pt x="4536831" y="2939143"/>
                  </a:lnTo>
                  <a:lnTo>
                    <a:pt x="4597121" y="2954215"/>
                  </a:lnTo>
                  <a:lnTo>
                    <a:pt x="4677508" y="2969288"/>
                  </a:lnTo>
                  <a:lnTo>
                    <a:pt x="4793064" y="2994409"/>
                  </a:lnTo>
                  <a:lnTo>
                    <a:pt x="4928716" y="3004457"/>
                  </a:lnTo>
                  <a:lnTo>
                    <a:pt x="5024176" y="3059723"/>
                  </a:lnTo>
                  <a:lnTo>
                    <a:pt x="5109587" y="3114989"/>
                  </a:lnTo>
                  <a:lnTo>
                    <a:pt x="5184949" y="3145134"/>
                  </a:lnTo>
                  <a:lnTo>
                    <a:pt x="5255288" y="3180303"/>
                  </a:lnTo>
                  <a:lnTo>
                    <a:pt x="5345723" y="3215472"/>
                  </a:lnTo>
                  <a:lnTo>
                    <a:pt x="5486400" y="3270738"/>
                  </a:lnTo>
                  <a:lnTo>
                    <a:pt x="5807947" y="3145134"/>
                  </a:lnTo>
                  <a:lnTo>
                    <a:pt x="6054132" y="2994409"/>
                  </a:lnTo>
                  <a:lnTo>
                    <a:pt x="6034035" y="2999433"/>
                  </a:lnTo>
                  <a:lnTo>
                    <a:pt x="5998866" y="2984360"/>
                  </a:lnTo>
                  <a:lnTo>
                    <a:pt x="5998866" y="2949191"/>
                  </a:lnTo>
                  <a:lnTo>
                    <a:pt x="6013938" y="2908998"/>
                  </a:lnTo>
                  <a:lnTo>
                    <a:pt x="6074228" y="2908998"/>
                  </a:lnTo>
                  <a:lnTo>
                    <a:pt x="6119446" y="2969288"/>
                  </a:lnTo>
                  <a:lnTo>
                    <a:pt x="6204857" y="2944167"/>
                  </a:lnTo>
                  <a:lnTo>
                    <a:pt x="6280220" y="2919046"/>
                  </a:lnTo>
                  <a:lnTo>
                    <a:pt x="6390751" y="2888901"/>
                  </a:lnTo>
                  <a:lnTo>
                    <a:pt x="6486211" y="2873828"/>
                  </a:lnTo>
                  <a:lnTo>
                    <a:pt x="6621864" y="2813538"/>
                  </a:lnTo>
                  <a:lnTo>
                    <a:pt x="6712299" y="2793441"/>
                  </a:lnTo>
                  <a:lnTo>
                    <a:pt x="6606791" y="2632668"/>
                  </a:lnTo>
                  <a:lnTo>
                    <a:pt x="6576646" y="2572378"/>
                  </a:lnTo>
                  <a:lnTo>
                    <a:pt x="6541477" y="2537209"/>
                  </a:lnTo>
                  <a:lnTo>
                    <a:pt x="6496259" y="2491991"/>
                  </a:lnTo>
                  <a:lnTo>
                    <a:pt x="6451042" y="2446773"/>
                  </a:lnTo>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7" name="Oval 126">
              <a:extLst>
                <a:ext uri="{FF2B5EF4-FFF2-40B4-BE49-F238E27FC236}">
                  <a16:creationId xmlns:a16="http://schemas.microsoft.com/office/drawing/2014/main" id="{5425C74D-E576-4CE8-8796-5630C70FE36F}"/>
                </a:ext>
              </a:extLst>
            </p:cNvPr>
            <p:cNvSpPr/>
            <p:nvPr/>
          </p:nvSpPr>
          <p:spPr>
            <a:xfrm>
              <a:off x="5715313" y="5408140"/>
              <a:ext cx="166720" cy="148963"/>
            </a:xfrm>
            <a:prstGeom prst="ellipse">
              <a:avLst/>
            </a:prstGeom>
            <a:solidFill>
              <a:schemeClr val="tx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1794" tIns="50900" rIns="101794" bIns="50900" rtlCol="0" anchor="ctr"/>
            <a:lstStyle/>
            <a:p>
              <a:pPr algn="ctr"/>
              <a:endParaRPr lang="id-ID" sz="2640" dirty="0">
                <a:solidFill>
                  <a:srgbClr val="44546A">
                    <a:lumMod val="75000"/>
                  </a:srgbClr>
                </a:solidFill>
              </a:endParaRPr>
            </a:p>
          </p:txBody>
        </p:sp>
      </p:grpSp>
    </p:spTree>
    <p:extLst>
      <p:ext uri="{BB962C8B-B14F-4D97-AF65-F5344CB8AC3E}">
        <p14:creationId xmlns:p14="http://schemas.microsoft.com/office/powerpoint/2010/main" val="2125682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F87CC7A-E989-4904-A630-8C18F77CF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3" y="-69602"/>
            <a:ext cx="12192000" cy="6858000"/>
          </a:xfrm>
          <a:prstGeom prst="rect">
            <a:avLst/>
          </a:prstGeom>
        </p:spPr>
      </p:pic>
      <p:sp>
        <p:nvSpPr>
          <p:cNvPr id="6" name="Content Placeholder 2"/>
          <p:cNvSpPr txBox="1">
            <a:spLocks/>
          </p:cNvSpPr>
          <p:nvPr/>
        </p:nvSpPr>
        <p:spPr>
          <a:xfrm>
            <a:off x="4536314" y="29718"/>
            <a:ext cx="3002725" cy="48251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b="1" u="sng" dirty="0">
                <a:solidFill>
                  <a:schemeClr val="accent6">
                    <a:lumMod val="75000"/>
                  </a:schemeClr>
                </a:solidFill>
              </a:rPr>
              <a:t>EAFM </a:t>
            </a:r>
          </a:p>
        </p:txBody>
      </p:sp>
      <p:graphicFrame>
        <p:nvGraphicFramePr>
          <p:cNvPr id="5" name="Table 4"/>
          <p:cNvGraphicFramePr>
            <a:graphicFrameLocks noGrp="1"/>
          </p:cNvGraphicFramePr>
          <p:nvPr>
            <p:extLst>
              <p:ext uri="{D42A27DB-BD31-4B8C-83A1-F6EECF244321}">
                <p14:modId xmlns:p14="http://schemas.microsoft.com/office/powerpoint/2010/main" val="4072147450"/>
              </p:ext>
            </p:extLst>
          </p:nvPr>
        </p:nvGraphicFramePr>
        <p:xfrm>
          <a:off x="52251" y="681915"/>
          <a:ext cx="5553074" cy="706120"/>
        </p:xfrm>
        <a:graphic>
          <a:graphicData uri="http://schemas.openxmlformats.org/drawingml/2006/table">
            <a:tbl>
              <a:tblPr firstRow="1" bandRow="1">
                <a:tableStyleId>{5C22544A-7EE6-4342-B048-85BDC9FD1C3A}</a:tableStyleId>
              </a:tblPr>
              <a:tblGrid>
                <a:gridCol w="1511819">
                  <a:extLst>
                    <a:ext uri="{9D8B030D-6E8A-4147-A177-3AD203B41FA5}">
                      <a16:colId xmlns:a16="http://schemas.microsoft.com/office/drawing/2014/main" val="299190157"/>
                    </a:ext>
                  </a:extLst>
                </a:gridCol>
                <a:gridCol w="1653354">
                  <a:extLst>
                    <a:ext uri="{9D8B030D-6E8A-4147-A177-3AD203B41FA5}">
                      <a16:colId xmlns:a16="http://schemas.microsoft.com/office/drawing/2014/main" val="2598484507"/>
                    </a:ext>
                  </a:extLst>
                </a:gridCol>
                <a:gridCol w="1200696">
                  <a:extLst>
                    <a:ext uri="{9D8B030D-6E8A-4147-A177-3AD203B41FA5}">
                      <a16:colId xmlns:a16="http://schemas.microsoft.com/office/drawing/2014/main" val="3102841310"/>
                    </a:ext>
                  </a:extLst>
                </a:gridCol>
                <a:gridCol w="1187205">
                  <a:extLst>
                    <a:ext uri="{9D8B030D-6E8A-4147-A177-3AD203B41FA5}">
                      <a16:colId xmlns:a16="http://schemas.microsoft.com/office/drawing/2014/main" val="1805202974"/>
                    </a:ext>
                  </a:extLst>
                </a:gridCol>
              </a:tblGrid>
              <a:tr h="370840">
                <a:tc>
                  <a:txBody>
                    <a:bodyPr/>
                    <a:lstStyle/>
                    <a:p>
                      <a:pPr algn="ctr"/>
                      <a:r>
                        <a:rPr lang="id-ID" sz="1600" dirty="0"/>
                        <a:t>Total Action</a:t>
                      </a:r>
                    </a:p>
                  </a:txBody>
                  <a:tcPr/>
                </a:tc>
                <a:tc>
                  <a:txBody>
                    <a:bodyPr/>
                    <a:lstStyle/>
                    <a:p>
                      <a:pPr algn="ctr"/>
                      <a:r>
                        <a:rPr lang="id-ID" sz="1600" dirty="0"/>
                        <a:t>Completed</a:t>
                      </a:r>
                    </a:p>
                  </a:txBody>
                  <a:tcPr/>
                </a:tc>
                <a:tc>
                  <a:txBody>
                    <a:bodyPr/>
                    <a:lstStyle/>
                    <a:p>
                      <a:pPr algn="ctr"/>
                      <a:r>
                        <a:rPr lang="id-ID" sz="1600" dirty="0"/>
                        <a:t>On-Going</a:t>
                      </a:r>
                    </a:p>
                  </a:txBody>
                  <a:tcPr/>
                </a:tc>
                <a:tc>
                  <a:txBody>
                    <a:bodyPr/>
                    <a:lstStyle/>
                    <a:p>
                      <a:pPr algn="ctr"/>
                      <a:r>
                        <a:rPr lang="id-ID" sz="1600" dirty="0"/>
                        <a:t>Not Started</a:t>
                      </a:r>
                    </a:p>
                  </a:txBody>
                  <a:tcPr/>
                </a:tc>
                <a:extLst>
                  <a:ext uri="{0D108BD9-81ED-4DB2-BD59-A6C34878D82A}">
                    <a16:rowId xmlns:a16="http://schemas.microsoft.com/office/drawing/2014/main" val="3334269138"/>
                  </a:ext>
                </a:extLst>
              </a:tr>
              <a:tr h="225927">
                <a:tc>
                  <a:txBody>
                    <a:bodyPr/>
                    <a:lstStyle/>
                    <a:p>
                      <a:pPr algn="ctr"/>
                      <a:r>
                        <a:rPr lang="id-ID" sz="1600" dirty="0"/>
                        <a:t>10</a:t>
                      </a:r>
                    </a:p>
                  </a:txBody>
                  <a:tcPr/>
                </a:tc>
                <a:tc>
                  <a:txBody>
                    <a:bodyPr/>
                    <a:lstStyle/>
                    <a:p>
                      <a:pPr algn="ctr"/>
                      <a:r>
                        <a:rPr lang="id-ID" sz="1600" dirty="0"/>
                        <a:t>5</a:t>
                      </a:r>
                    </a:p>
                  </a:txBody>
                  <a:tcPr/>
                </a:tc>
                <a:tc>
                  <a:txBody>
                    <a:bodyPr/>
                    <a:lstStyle/>
                    <a:p>
                      <a:pPr algn="ctr"/>
                      <a:r>
                        <a:rPr lang="id-ID" sz="1600" dirty="0"/>
                        <a:t>5</a:t>
                      </a:r>
                    </a:p>
                  </a:txBody>
                  <a:tcPr/>
                </a:tc>
                <a:tc>
                  <a:txBody>
                    <a:bodyPr/>
                    <a:lstStyle/>
                    <a:p>
                      <a:pPr algn="ctr"/>
                      <a:r>
                        <a:rPr lang="id-ID" sz="1600" dirty="0"/>
                        <a:t>0</a:t>
                      </a:r>
                    </a:p>
                  </a:txBody>
                  <a:tcPr/>
                </a:tc>
                <a:extLst>
                  <a:ext uri="{0D108BD9-81ED-4DB2-BD59-A6C34878D82A}">
                    <a16:rowId xmlns:a16="http://schemas.microsoft.com/office/drawing/2014/main" val="3212091053"/>
                  </a:ext>
                </a:extLst>
              </a:tr>
            </a:tbl>
          </a:graphicData>
        </a:graphic>
      </p:graphicFrame>
      <p:sp>
        <p:nvSpPr>
          <p:cNvPr id="12" name="Content Placeholder 2"/>
          <p:cNvSpPr txBox="1">
            <a:spLocks/>
          </p:cNvSpPr>
          <p:nvPr/>
        </p:nvSpPr>
        <p:spPr>
          <a:xfrm>
            <a:off x="181578" y="1547526"/>
            <a:ext cx="7001956" cy="2821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nSpc>
                <a:spcPct val="100000"/>
              </a:lnSpc>
              <a:spcBef>
                <a:spcPts val="0"/>
              </a:spcBef>
              <a:buFontTx/>
              <a:buNone/>
            </a:pPr>
            <a:r>
              <a:rPr lang="en-GB" sz="1600" b="1" dirty="0">
                <a:solidFill>
                  <a:schemeClr val="accent6">
                    <a:lumMod val="75000"/>
                  </a:schemeClr>
                </a:solidFill>
                <a:latin typeface="Arial" panose="020B0604020202020204" pitchFamily="34" charset="0"/>
                <a:cs typeface="Arial" panose="020B0604020202020204" pitchFamily="34" charset="0"/>
              </a:rPr>
              <a:t>Regulation to support EAFM implementation</a:t>
            </a:r>
          </a:p>
        </p:txBody>
      </p:sp>
      <p:sp>
        <p:nvSpPr>
          <p:cNvPr id="14" name="Content Placeholder 2"/>
          <p:cNvSpPr txBox="1">
            <a:spLocks/>
          </p:cNvSpPr>
          <p:nvPr/>
        </p:nvSpPr>
        <p:spPr>
          <a:xfrm>
            <a:off x="181578" y="2773583"/>
            <a:ext cx="7169595" cy="482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nSpc>
                <a:spcPct val="100000"/>
              </a:lnSpc>
              <a:spcBef>
                <a:spcPts val="0"/>
              </a:spcBef>
              <a:buFontTx/>
              <a:buNone/>
            </a:pPr>
            <a:r>
              <a:rPr lang="en-GB" sz="1600" b="1" dirty="0">
                <a:solidFill>
                  <a:schemeClr val="accent6">
                    <a:lumMod val="75000"/>
                  </a:schemeClr>
                </a:solidFill>
                <a:latin typeface="Arial" panose="020B0604020202020204" pitchFamily="34" charset="0"/>
                <a:cs typeface="Arial" panose="020B0604020202020204" pitchFamily="34" charset="0"/>
              </a:rPr>
              <a:t>Enforcement of IUU Fishing regulation</a:t>
            </a:r>
          </a:p>
        </p:txBody>
      </p:sp>
      <p:sp>
        <p:nvSpPr>
          <p:cNvPr id="15" name="Content Placeholder 2"/>
          <p:cNvSpPr txBox="1">
            <a:spLocks/>
          </p:cNvSpPr>
          <p:nvPr/>
        </p:nvSpPr>
        <p:spPr>
          <a:xfrm>
            <a:off x="398265" y="4096902"/>
            <a:ext cx="7169595" cy="482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nSpc>
                <a:spcPct val="100000"/>
              </a:lnSpc>
              <a:spcBef>
                <a:spcPts val="0"/>
              </a:spcBef>
              <a:buFontTx/>
              <a:buNone/>
            </a:pPr>
            <a:endParaRPr lang="en-GB" sz="1600" b="1" dirty="0">
              <a:solidFill>
                <a:schemeClr val="accent6">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432445" y="1932477"/>
            <a:ext cx="6751089" cy="830997"/>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176186"/>
                </a:solidFill>
                <a:latin typeface="Arial" panose="020B0604020202020204" pitchFamily="34" charset="0"/>
                <a:ea typeface="Calibri" pitchFamily="34" charset="0"/>
                <a:cs typeface="Arial" panose="020B0604020202020204" pitchFamily="34" charset="0"/>
              </a:rPr>
              <a:t>Indonesia Fisheries Management Area (FMA): </a:t>
            </a:r>
            <a:r>
              <a:rPr lang="en-US" sz="1600" b="1" dirty="0">
                <a:solidFill>
                  <a:srgbClr val="176186"/>
                </a:solidFill>
                <a:latin typeface="Arial" panose="020B0604020202020204" pitchFamily="34" charset="0"/>
                <a:ea typeface="Calibri" pitchFamily="34" charset="0"/>
                <a:cs typeface="Arial" panose="020B0604020202020204" pitchFamily="34" charset="0"/>
              </a:rPr>
              <a:t>11 FMAs </a:t>
            </a:r>
          </a:p>
          <a:p>
            <a:pPr marL="285750" indent="-285750">
              <a:buFont typeface="Arial" panose="020B0604020202020204" pitchFamily="34" charset="0"/>
              <a:buChar char="•"/>
            </a:pPr>
            <a:r>
              <a:rPr lang="en-US" sz="1600" dirty="0">
                <a:solidFill>
                  <a:srgbClr val="176186"/>
                </a:solidFill>
                <a:latin typeface="Arial" panose="020B0604020202020204" pitchFamily="34" charset="0"/>
                <a:ea typeface="Calibri" pitchFamily="34" charset="0"/>
                <a:cs typeface="Arial" panose="020B0604020202020204" pitchFamily="34" charset="0"/>
              </a:rPr>
              <a:t>Fish stock status (MSY, TAC and Utilization Level) </a:t>
            </a:r>
          </a:p>
          <a:p>
            <a:pPr marL="285750" indent="-285750">
              <a:buFont typeface="Arial" panose="020B0604020202020204" pitchFamily="34" charset="0"/>
              <a:buChar char="•"/>
            </a:pPr>
            <a:r>
              <a:rPr lang="en-US" sz="1600" dirty="0">
                <a:solidFill>
                  <a:srgbClr val="176186"/>
                </a:solidFill>
                <a:latin typeface="Arial" panose="020B0604020202020204" pitchFamily="34" charset="0"/>
                <a:cs typeface="Arial" panose="020B0604020202020204" pitchFamily="34" charset="0"/>
              </a:rPr>
              <a:t>Fishing Logbook</a:t>
            </a:r>
          </a:p>
        </p:txBody>
      </p:sp>
      <p:sp>
        <p:nvSpPr>
          <p:cNvPr id="18" name="Rectangle 17"/>
          <p:cNvSpPr/>
          <p:nvPr/>
        </p:nvSpPr>
        <p:spPr>
          <a:xfrm>
            <a:off x="319017" y="3137267"/>
            <a:ext cx="8434595" cy="584775"/>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176186"/>
                </a:solidFill>
                <a:latin typeface="Arial" panose="020B0604020202020204" pitchFamily="34" charset="0"/>
                <a:ea typeface="Calibri" pitchFamily="34" charset="0"/>
                <a:cs typeface="Arial" panose="020B0604020202020204" pitchFamily="34" charset="0"/>
              </a:rPr>
              <a:t>Enforcement and punishment : drowning &gt;</a:t>
            </a:r>
            <a:r>
              <a:rPr lang="en-US" sz="1600" dirty="0">
                <a:latin typeface="Arial" panose="020B0604020202020204" pitchFamily="34" charset="0"/>
                <a:ea typeface="Calibri" pitchFamily="34" charset="0"/>
                <a:cs typeface="Arial" panose="020B0604020202020204" pitchFamily="34" charset="0"/>
              </a:rPr>
              <a:t>550</a:t>
            </a:r>
            <a:r>
              <a:rPr lang="en-US" sz="1600" dirty="0">
                <a:solidFill>
                  <a:srgbClr val="FF0000"/>
                </a:solidFill>
                <a:latin typeface="Arial" panose="020B0604020202020204" pitchFamily="34" charset="0"/>
                <a:ea typeface="Calibri" pitchFamily="34" charset="0"/>
                <a:cs typeface="Arial" panose="020B0604020202020204" pitchFamily="34" charset="0"/>
              </a:rPr>
              <a:t> </a:t>
            </a:r>
            <a:r>
              <a:rPr lang="en-US" sz="1600" dirty="0">
                <a:solidFill>
                  <a:srgbClr val="176186"/>
                </a:solidFill>
                <a:latin typeface="Arial" panose="020B0604020202020204" pitchFamily="34" charset="0"/>
                <a:ea typeface="Calibri" pitchFamily="34" charset="0"/>
                <a:cs typeface="Arial" panose="020B0604020202020204" pitchFamily="34" charset="0"/>
              </a:rPr>
              <a:t>unit illegal vessel</a:t>
            </a:r>
          </a:p>
          <a:p>
            <a:pPr marL="285750" indent="-285750">
              <a:buFont typeface="Arial" panose="020B0604020202020204" pitchFamily="34" charset="0"/>
              <a:buChar char="•"/>
            </a:pPr>
            <a:endParaRPr lang="en-US" sz="1600" dirty="0">
              <a:solidFill>
                <a:srgbClr val="176186"/>
              </a:solidFill>
              <a:latin typeface="Arial" panose="020B0604020202020204" pitchFamily="34" charset="0"/>
              <a:cs typeface="Arial" panose="020B0604020202020204" pitchFamily="34" charset="0"/>
            </a:endParaRPr>
          </a:p>
        </p:txBody>
      </p:sp>
      <p:sp>
        <p:nvSpPr>
          <p:cNvPr id="20" name="object 17"/>
          <p:cNvSpPr/>
          <p:nvPr/>
        </p:nvSpPr>
        <p:spPr>
          <a:xfrm>
            <a:off x="9716188" y="4130018"/>
            <a:ext cx="1243026" cy="2398295"/>
          </a:xfrm>
          <a:prstGeom prst="rect">
            <a:avLst/>
          </a:prstGeom>
          <a:blipFill>
            <a:blip r:embed="rId4" cstate="print"/>
            <a:srcRect/>
            <a:stretch>
              <a:fillRect l="-124180"/>
            </a:stretch>
          </a:blipFill>
        </p:spPr>
        <p:txBody>
          <a:bodyPr wrap="square" lIns="0" tIns="0" rIns="0" bIns="0" rtlCol="0">
            <a:noAutofit/>
          </a:bodyPr>
          <a:lstStyle/>
          <a:p>
            <a:endParaRPr/>
          </a:p>
        </p:txBody>
      </p:sp>
      <p:sp>
        <p:nvSpPr>
          <p:cNvPr id="21" name="object 18"/>
          <p:cNvSpPr/>
          <p:nvPr/>
        </p:nvSpPr>
        <p:spPr>
          <a:xfrm>
            <a:off x="7522918" y="4195843"/>
            <a:ext cx="2021525" cy="1948897"/>
          </a:xfrm>
          <a:prstGeom prst="rect">
            <a:avLst/>
          </a:prstGeom>
          <a:blipFill>
            <a:blip r:embed="rId5" cstate="print"/>
            <a:stretch>
              <a:fillRect/>
            </a:stretch>
          </a:blipFill>
        </p:spPr>
        <p:txBody>
          <a:bodyPr wrap="square" lIns="0" tIns="0" rIns="0" bIns="0" rtlCol="0">
            <a:noAutofit/>
          </a:bodyPr>
          <a:lstStyle/>
          <a:p>
            <a:endParaRPr/>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t="8750" b="20416"/>
          <a:stretch/>
        </p:blipFill>
        <p:spPr>
          <a:xfrm>
            <a:off x="7156303" y="1214919"/>
            <a:ext cx="4926074" cy="2791950"/>
          </a:xfrm>
          <a:prstGeom prst="rect">
            <a:avLst/>
          </a:prstGeom>
        </p:spPr>
      </p:pic>
      <p:sp>
        <p:nvSpPr>
          <p:cNvPr id="16" name="Content Placeholder 2"/>
          <p:cNvSpPr txBox="1">
            <a:spLocks/>
          </p:cNvSpPr>
          <p:nvPr/>
        </p:nvSpPr>
        <p:spPr>
          <a:xfrm>
            <a:off x="181578" y="5636307"/>
            <a:ext cx="7169595" cy="482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nSpc>
                <a:spcPct val="100000"/>
              </a:lnSpc>
              <a:spcBef>
                <a:spcPts val="0"/>
              </a:spcBef>
              <a:buFontTx/>
              <a:buNone/>
            </a:pPr>
            <a:r>
              <a:rPr lang="en-GB" sz="1600" b="1" dirty="0" err="1">
                <a:solidFill>
                  <a:schemeClr val="accent6">
                    <a:lumMod val="75000"/>
                  </a:schemeClr>
                </a:solidFill>
                <a:latin typeface="Arial" panose="020B0604020202020204" pitchFamily="34" charset="0"/>
                <a:cs typeface="Arial" panose="020B0604020202020204" pitchFamily="34" charset="0"/>
              </a:rPr>
              <a:t>Coastfish</a:t>
            </a:r>
            <a:r>
              <a:rPr lang="en-GB" sz="1600" b="1" dirty="0">
                <a:solidFill>
                  <a:schemeClr val="accent6">
                    <a:lumMod val="75000"/>
                  </a:schemeClr>
                </a:solidFill>
                <a:latin typeface="Arial" panose="020B0604020202020204" pitchFamily="34" charset="0"/>
                <a:cs typeface="Arial" panose="020B0604020202020204" pitchFamily="34" charset="0"/>
              </a:rPr>
              <a:t> Program</a:t>
            </a:r>
          </a:p>
        </p:txBody>
      </p:sp>
      <p:sp>
        <p:nvSpPr>
          <p:cNvPr id="17" name="Content Placeholder 2"/>
          <p:cNvSpPr txBox="1">
            <a:spLocks/>
          </p:cNvSpPr>
          <p:nvPr/>
        </p:nvSpPr>
        <p:spPr>
          <a:xfrm>
            <a:off x="181578" y="3497367"/>
            <a:ext cx="7169595" cy="482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nSpc>
                <a:spcPct val="100000"/>
              </a:lnSpc>
              <a:spcBef>
                <a:spcPts val="0"/>
              </a:spcBef>
              <a:buNone/>
            </a:pPr>
            <a:r>
              <a:rPr lang="en-GB" sz="1600" b="1" dirty="0">
                <a:solidFill>
                  <a:schemeClr val="accent6">
                    <a:lumMod val="75000"/>
                  </a:schemeClr>
                </a:solidFill>
                <a:latin typeface="Arial" panose="020B0604020202020204" pitchFamily="34" charset="0"/>
                <a:cs typeface="Arial" panose="020B0604020202020204" pitchFamily="34" charset="0"/>
              </a:rPr>
              <a:t>Sustainable Tuna Management  </a:t>
            </a:r>
          </a:p>
        </p:txBody>
      </p:sp>
      <p:sp>
        <p:nvSpPr>
          <p:cNvPr id="19" name="Content Placeholder 2"/>
          <p:cNvSpPr txBox="1">
            <a:spLocks/>
          </p:cNvSpPr>
          <p:nvPr/>
        </p:nvSpPr>
        <p:spPr>
          <a:xfrm>
            <a:off x="181578" y="4656006"/>
            <a:ext cx="7169595" cy="482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nSpc>
                <a:spcPct val="100000"/>
              </a:lnSpc>
              <a:spcBef>
                <a:spcPts val="0"/>
              </a:spcBef>
              <a:buFontTx/>
              <a:buNone/>
            </a:pPr>
            <a:r>
              <a:rPr lang="en-GB" sz="1600" b="1" dirty="0">
                <a:solidFill>
                  <a:schemeClr val="accent6">
                    <a:lumMod val="75000"/>
                  </a:schemeClr>
                </a:solidFill>
                <a:latin typeface="Arial" panose="020B0604020202020204" pitchFamily="34" charset="0"/>
                <a:cs typeface="Arial" panose="020B0604020202020204" pitchFamily="34" charset="0"/>
              </a:rPr>
              <a:t>Sustainable Reef Fish Management </a:t>
            </a:r>
          </a:p>
        </p:txBody>
      </p:sp>
      <p:sp>
        <p:nvSpPr>
          <p:cNvPr id="24" name="Rectangle 23"/>
          <p:cNvSpPr/>
          <p:nvPr/>
        </p:nvSpPr>
        <p:spPr>
          <a:xfrm>
            <a:off x="355223" y="3838452"/>
            <a:ext cx="7424236" cy="830997"/>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Fisheries Management Plan for coastal tuna in FMA 713, 714 and 715</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Adoption international and regional rules &amp; regulation into national tuna management scheme</a:t>
            </a:r>
          </a:p>
        </p:txBody>
      </p:sp>
      <p:sp>
        <p:nvSpPr>
          <p:cNvPr id="7" name="Rectangle 6"/>
          <p:cNvSpPr/>
          <p:nvPr/>
        </p:nvSpPr>
        <p:spPr>
          <a:xfrm>
            <a:off x="319017" y="4988021"/>
            <a:ext cx="7194490" cy="584775"/>
          </a:xfrm>
          <a:prstGeom prst="rect">
            <a:avLst/>
          </a:prstGeom>
        </p:spPr>
        <p:txBody>
          <a:bodyPr wrap="square">
            <a:spAutoFit/>
          </a:bodyPr>
          <a:lstStyle/>
          <a:p>
            <a:r>
              <a:rPr lang="en-US" sz="1600" dirty="0">
                <a:solidFill>
                  <a:srgbClr val="176186"/>
                </a:solidFill>
                <a:latin typeface="Arial" panose="020B0604020202020204" pitchFamily="34" charset="0"/>
                <a:ea typeface="Calibri" pitchFamily="34" charset="0"/>
                <a:cs typeface="Arial" panose="020B0604020202020204" pitchFamily="34" charset="0"/>
              </a:rPr>
              <a:t>Initial draft of Grouper and Snapper Fisheries Management Plan and Harvest Strategy</a:t>
            </a:r>
          </a:p>
        </p:txBody>
      </p:sp>
      <p:sp>
        <p:nvSpPr>
          <p:cNvPr id="8" name="Rectangle 7"/>
          <p:cNvSpPr/>
          <p:nvPr/>
        </p:nvSpPr>
        <p:spPr>
          <a:xfrm>
            <a:off x="319017" y="6046597"/>
            <a:ext cx="8293483" cy="584775"/>
          </a:xfrm>
          <a:prstGeom prst="rect">
            <a:avLst/>
          </a:prstGeom>
        </p:spPr>
        <p:txBody>
          <a:bodyPr wrap="square">
            <a:spAutoFit/>
          </a:bodyPr>
          <a:lstStyle/>
          <a:p>
            <a:r>
              <a:rPr lang="en-US" sz="1600" dirty="0">
                <a:solidFill>
                  <a:srgbClr val="176186"/>
                </a:solidFill>
                <a:latin typeface="Arial" panose="020B0604020202020204" pitchFamily="34" charset="0"/>
                <a:ea typeface="Calibri" pitchFamily="34" charset="0"/>
                <a:cs typeface="Arial" panose="020B0604020202020204" pitchFamily="34" charset="0"/>
              </a:rPr>
              <a:t>Fishers Insurance; Fishers land rights certificates;</a:t>
            </a:r>
            <a:r>
              <a:rPr lang="id-ID" sz="1600" dirty="0">
                <a:solidFill>
                  <a:srgbClr val="176186"/>
                </a:solidFill>
                <a:latin typeface="Arial" panose="020B0604020202020204" pitchFamily="34" charset="0"/>
                <a:ea typeface="Calibri" pitchFamily="34" charset="0"/>
                <a:cs typeface="Arial" panose="020B0604020202020204" pitchFamily="34" charset="0"/>
              </a:rPr>
              <a:t> </a:t>
            </a:r>
            <a:r>
              <a:rPr lang="en-US" sz="1600" dirty="0">
                <a:solidFill>
                  <a:srgbClr val="176186"/>
                </a:solidFill>
                <a:latin typeface="Arial" panose="020B0604020202020204" pitchFamily="34" charset="0"/>
                <a:ea typeface="Calibri" pitchFamily="34" charset="0"/>
                <a:cs typeface="Arial" panose="020B0604020202020204" pitchFamily="34" charset="0"/>
              </a:rPr>
              <a:t>Fishers access to funding support;</a:t>
            </a:r>
            <a:r>
              <a:rPr lang="id-ID" sz="1600" dirty="0">
                <a:solidFill>
                  <a:srgbClr val="176186"/>
                </a:solidFill>
                <a:latin typeface="Arial" panose="020B0604020202020204" pitchFamily="34" charset="0"/>
                <a:ea typeface="Calibri" pitchFamily="34" charset="0"/>
                <a:cs typeface="Arial" panose="020B0604020202020204" pitchFamily="34" charset="0"/>
              </a:rPr>
              <a:t> </a:t>
            </a:r>
            <a:r>
              <a:rPr lang="en-US" sz="1600" dirty="0">
                <a:solidFill>
                  <a:srgbClr val="176186"/>
                </a:solidFill>
                <a:latin typeface="Arial" panose="020B0604020202020204" pitchFamily="34" charset="0"/>
                <a:ea typeface="Calibri" pitchFamily="34" charset="0"/>
                <a:cs typeface="Arial" panose="020B0604020202020204" pitchFamily="34" charset="0"/>
              </a:rPr>
              <a:t>Fishers small scale enterprises development and diversification</a:t>
            </a:r>
            <a:endParaRPr lang="en-US" sz="1600" dirty="0"/>
          </a:p>
        </p:txBody>
      </p:sp>
      <p:sp>
        <p:nvSpPr>
          <p:cNvPr id="23" name="Rectangle 22">
            <a:extLst>
              <a:ext uri="{FF2B5EF4-FFF2-40B4-BE49-F238E27FC236}">
                <a16:creationId xmlns:a16="http://schemas.microsoft.com/office/drawing/2014/main" id="{7DD708DD-DEEE-42CA-A938-F9407E4C2561}"/>
              </a:ext>
            </a:extLst>
          </p:cNvPr>
          <p:cNvSpPr/>
          <p:nvPr/>
        </p:nvSpPr>
        <p:spPr>
          <a:xfrm>
            <a:off x="8509582" y="6569673"/>
            <a:ext cx="3682418" cy="261610"/>
          </a:xfrm>
          <a:prstGeom prst="rect">
            <a:avLst/>
          </a:prstGeom>
        </p:spPr>
        <p:txBody>
          <a:bodyPr wrap="none">
            <a:spAutoFit/>
          </a:bodyPr>
          <a:lstStyle/>
          <a:p>
            <a:r>
              <a:rPr lang="en-US" sz="1100" b="1" dirty="0">
                <a:solidFill>
                  <a:schemeClr val="accent5">
                    <a:lumMod val="50000"/>
                  </a:schemeClr>
                </a:solidFill>
              </a:rPr>
              <a:t>Progress/Accomplishments towards National Plan of Action</a:t>
            </a:r>
            <a:endParaRPr lang="en-GB" sz="1100" b="1" dirty="0">
              <a:solidFill>
                <a:schemeClr val="accent5">
                  <a:lumMod val="50000"/>
                </a:schemeClr>
              </a:solidFill>
            </a:endParaRPr>
          </a:p>
        </p:txBody>
      </p:sp>
    </p:spTree>
    <p:extLst>
      <p:ext uri="{BB962C8B-B14F-4D97-AF65-F5344CB8AC3E}">
        <p14:creationId xmlns:p14="http://schemas.microsoft.com/office/powerpoint/2010/main" val="1836551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406F3050-210B-4F7B-BCEB-15E414633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3" y="-69602"/>
            <a:ext cx="12192000" cy="6858000"/>
          </a:xfrm>
          <a:prstGeom prst="rect">
            <a:avLst/>
          </a:prstGeom>
        </p:spPr>
      </p:pic>
      <p:pic>
        <p:nvPicPr>
          <p:cNvPr id="4" name="Picture 3"/>
          <p:cNvPicPr>
            <a:picLocks noChangeAspect="1"/>
          </p:cNvPicPr>
          <p:nvPr/>
        </p:nvPicPr>
        <p:blipFill>
          <a:blip r:embed="rId4"/>
          <a:stretch>
            <a:fillRect/>
          </a:stretch>
        </p:blipFill>
        <p:spPr>
          <a:xfrm>
            <a:off x="29025" y="608251"/>
            <a:ext cx="6206266" cy="3286029"/>
          </a:xfrm>
          <a:prstGeom prst="rect">
            <a:avLst/>
          </a:prstGeom>
        </p:spPr>
      </p:pic>
      <p:grpSp>
        <p:nvGrpSpPr>
          <p:cNvPr id="41" name="Group 40">
            <a:extLst>
              <a:ext uri="{FF2B5EF4-FFF2-40B4-BE49-F238E27FC236}">
                <a16:creationId xmlns:a16="http://schemas.microsoft.com/office/drawing/2014/main" id="{910043FE-E1BA-41C2-A89C-3B316C2BE5E8}"/>
              </a:ext>
            </a:extLst>
          </p:cNvPr>
          <p:cNvGrpSpPr/>
          <p:nvPr/>
        </p:nvGrpSpPr>
        <p:grpSpPr>
          <a:xfrm>
            <a:off x="67550" y="703983"/>
            <a:ext cx="3753199" cy="337190"/>
            <a:chOff x="395732" y="2417204"/>
            <a:chExt cx="2608662" cy="337190"/>
          </a:xfrm>
        </p:grpSpPr>
        <p:sp>
          <p:nvSpPr>
            <p:cNvPr id="42" name="Rounded Rectangle 53">
              <a:extLst>
                <a:ext uri="{FF2B5EF4-FFF2-40B4-BE49-F238E27FC236}">
                  <a16:creationId xmlns:a16="http://schemas.microsoft.com/office/drawing/2014/main" id="{714A41A5-631D-42CE-B1A8-5A8741437BA3}"/>
                </a:ext>
              </a:extLst>
            </p:cNvPr>
            <p:cNvSpPr/>
            <p:nvPr/>
          </p:nvSpPr>
          <p:spPr>
            <a:xfrm>
              <a:off x="395732" y="2417204"/>
              <a:ext cx="2525804" cy="337190"/>
            </a:xfrm>
            <a:prstGeom prst="roundRect">
              <a:avLst>
                <a:gd name="adj" fmla="val 46159"/>
              </a:avLst>
            </a:prstGeom>
            <a:solidFill>
              <a:srgbClr val="F75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prstClr val="white"/>
                </a:solidFill>
              </a:endParaRPr>
            </a:p>
          </p:txBody>
        </p:sp>
        <p:sp>
          <p:nvSpPr>
            <p:cNvPr id="43" name="TextBox 42">
              <a:extLst>
                <a:ext uri="{FF2B5EF4-FFF2-40B4-BE49-F238E27FC236}">
                  <a16:creationId xmlns:a16="http://schemas.microsoft.com/office/drawing/2014/main" id="{69D50367-757E-4B45-9ABA-917C0C57ACDA}"/>
                </a:ext>
              </a:extLst>
            </p:cNvPr>
            <p:cNvSpPr txBox="1"/>
            <p:nvPr/>
          </p:nvSpPr>
          <p:spPr>
            <a:xfrm>
              <a:off x="442685" y="2450921"/>
              <a:ext cx="2561709" cy="253916"/>
            </a:xfrm>
            <a:prstGeom prst="rect">
              <a:avLst/>
            </a:prstGeom>
            <a:noFill/>
          </p:spPr>
          <p:txBody>
            <a:bodyPr wrap="square" rtlCol="0">
              <a:spAutoFit/>
            </a:bodyPr>
            <a:lstStyle/>
            <a:p>
              <a:r>
                <a:rPr lang="en-US" sz="1050" b="1" dirty="0">
                  <a:solidFill>
                    <a:prstClr val="white"/>
                  </a:solidFill>
                  <a:latin typeface="Arial" panose="020B0604020202020204" pitchFamily="34" charset="0"/>
                  <a:cs typeface="Arial" panose="020B0604020202020204" pitchFamily="34" charset="0"/>
                </a:rPr>
                <a:t>AICHI TARGET, SDG 14 : 10% of marine area as MPA</a:t>
              </a:r>
            </a:p>
          </p:txBody>
        </p:sp>
      </p:grpSp>
      <p:sp>
        <p:nvSpPr>
          <p:cNvPr id="2" name="TextBox 1">
            <a:extLst>
              <a:ext uri="{FF2B5EF4-FFF2-40B4-BE49-F238E27FC236}">
                <a16:creationId xmlns:a16="http://schemas.microsoft.com/office/drawing/2014/main" id="{887D5F29-824D-491B-9FDF-4B6A66ABD777}"/>
              </a:ext>
            </a:extLst>
          </p:cNvPr>
          <p:cNvSpPr txBox="1"/>
          <p:nvPr/>
        </p:nvSpPr>
        <p:spPr>
          <a:xfrm>
            <a:off x="23036" y="329742"/>
            <a:ext cx="1252202" cy="276999"/>
          </a:xfrm>
          <a:prstGeom prst="rect">
            <a:avLst/>
          </a:prstGeom>
          <a:noFill/>
        </p:spPr>
        <p:txBody>
          <a:bodyPr wrap="none" rtlCol="0">
            <a:spAutoFit/>
          </a:bodyPr>
          <a:lstStyle/>
          <a:p>
            <a:r>
              <a:rPr lang="en-GB" sz="1200" i="1" dirty="0">
                <a:solidFill>
                  <a:prstClr val="black"/>
                </a:solidFill>
              </a:rPr>
              <a:t>Global Mandates</a:t>
            </a:r>
            <a:endParaRPr lang="en-ID" sz="1200" i="1" dirty="0">
              <a:solidFill>
                <a:prstClr val="black"/>
              </a:solidFill>
            </a:endParaRPr>
          </a:p>
        </p:txBody>
      </p:sp>
      <p:graphicFrame>
        <p:nvGraphicFramePr>
          <p:cNvPr id="5" name="Table 26">
            <a:extLst>
              <a:ext uri="{FF2B5EF4-FFF2-40B4-BE49-F238E27FC236}">
                <a16:creationId xmlns:a16="http://schemas.microsoft.com/office/drawing/2014/main" id="{66638435-930C-440D-840E-773B86099C03}"/>
              </a:ext>
            </a:extLst>
          </p:cNvPr>
          <p:cNvGraphicFramePr>
            <a:graphicFrameLocks noGrp="1"/>
          </p:cNvGraphicFramePr>
          <p:nvPr>
            <p:extLst>
              <p:ext uri="{D42A27DB-BD31-4B8C-83A1-F6EECF244321}">
                <p14:modId xmlns:p14="http://schemas.microsoft.com/office/powerpoint/2010/main" val="3318542625"/>
              </p:ext>
            </p:extLst>
          </p:nvPr>
        </p:nvGraphicFramePr>
        <p:xfrm>
          <a:off x="29025" y="4009446"/>
          <a:ext cx="9973165" cy="1211806"/>
        </p:xfrm>
        <a:graphic>
          <a:graphicData uri="http://schemas.openxmlformats.org/drawingml/2006/table">
            <a:tbl>
              <a:tblPr firstRow="1" bandRow="1">
                <a:tableStyleId>{5C22544A-7EE6-4342-B048-85BDC9FD1C3A}</a:tableStyleId>
              </a:tblPr>
              <a:tblGrid>
                <a:gridCol w="1225994">
                  <a:extLst>
                    <a:ext uri="{9D8B030D-6E8A-4147-A177-3AD203B41FA5}">
                      <a16:colId xmlns:a16="http://schemas.microsoft.com/office/drawing/2014/main" val="1990110333"/>
                    </a:ext>
                  </a:extLst>
                </a:gridCol>
                <a:gridCol w="1088845">
                  <a:extLst>
                    <a:ext uri="{9D8B030D-6E8A-4147-A177-3AD203B41FA5}">
                      <a16:colId xmlns:a16="http://schemas.microsoft.com/office/drawing/2014/main" val="3318708315"/>
                    </a:ext>
                  </a:extLst>
                </a:gridCol>
                <a:gridCol w="1104870">
                  <a:extLst>
                    <a:ext uri="{9D8B030D-6E8A-4147-A177-3AD203B41FA5}">
                      <a16:colId xmlns:a16="http://schemas.microsoft.com/office/drawing/2014/main" val="4247012372"/>
                    </a:ext>
                  </a:extLst>
                </a:gridCol>
                <a:gridCol w="1144811">
                  <a:extLst>
                    <a:ext uri="{9D8B030D-6E8A-4147-A177-3AD203B41FA5}">
                      <a16:colId xmlns:a16="http://schemas.microsoft.com/office/drawing/2014/main" val="1036620589"/>
                    </a:ext>
                  </a:extLst>
                </a:gridCol>
                <a:gridCol w="1324015">
                  <a:extLst>
                    <a:ext uri="{9D8B030D-6E8A-4147-A177-3AD203B41FA5}">
                      <a16:colId xmlns:a16="http://schemas.microsoft.com/office/drawing/2014/main" val="2493323424"/>
                    </a:ext>
                  </a:extLst>
                </a:gridCol>
                <a:gridCol w="1094638">
                  <a:extLst>
                    <a:ext uri="{9D8B030D-6E8A-4147-A177-3AD203B41FA5}">
                      <a16:colId xmlns:a16="http://schemas.microsoft.com/office/drawing/2014/main" val="3658040643"/>
                    </a:ext>
                  </a:extLst>
                </a:gridCol>
                <a:gridCol w="1204399">
                  <a:extLst>
                    <a:ext uri="{9D8B030D-6E8A-4147-A177-3AD203B41FA5}">
                      <a16:colId xmlns:a16="http://schemas.microsoft.com/office/drawing/2014/main" val="1985625281"/>
                    </a:ext>
                  </a:extLst>
                </a:gridCol>
                <a:gridCol w="936994">
                  <a:extLst>
                    <a:ext uri="{9D8B030D-6E8A-4147-A177-3AD203B41FA5}">
                      <a16:colId xmlns:a16="http://schemas.microsoft.com/office/drawing/2014/main" val="4256709099"/>
                    </a:ext>
                  </a:extLst>
                </a:gridCol>
                <a:gridCol w="848599">
                  <a:extLst>
                    <a:ext uri="{9D8B030D-6E8A-4147-A177-3AD203B41FA5}">
                      <a16:colId xmlns:a16="http://schemas.microsoft.com/office/drawing/2014/main" val="1808860929"/>
                    </a:ext>
                  </a:extLst>
                </a:gridCol>
              </a:tblGrid>
              <a:tr h="343008">
                <a:tc>
                  <a:txBody>
                    <a:bodyPr/>
                    <a:lstStyle/>
                    <a:p>
                      <a:pPr algn="ctr"/>
                      <a:r>
                        <a:rPr lang="en-GB" sz="1100" dirty="0"/>
                        <a:t>Indonesia</a:t>
                      </a:r>
                    </a:p>
                    <a:p>
                      <a:pPr algn="ctr"/>
                      <a:r>
                        <a:rPr lang="en-GB" sz="1100" dirty="0"/>
                        <a:t>Marine Areas</a:t>
                      </a:r>
                      <a:endParaRPr lang="en-ID" sz="11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Global Target 2030</a:t>
                      </a:r>
                    </a:p>
                    <a:p>
                      <a:pPr algn="ctr"/>
                      <a:endParaRPr lang="en-GB" sz="1100" dirty="0"/>
                    </a:p>
                  </a:txBody>
                  <a:tcPr/>
                </a:tc>
                <a:tc hMerge="1">
                  <a:txBody>
                    <a:bodyPr/>
                    <a:lstStyle/>
                    <a:p>
                      <a:endParaRPr lang="en-ID" dirty="0"/>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National Achievement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MPA in 2019</a:t>
                      </a:r>
                    </a:p>
                  </a:txBody>
                  <a:tcPr/>
                </a:tc>
                <a:tc hMerge="1">
                  <a:txBody>
                    <a:bodyPr/>
                    <a:lstStyle/>
                    <a:p>
                      <a:pPr algn="ctr"/>
                      <a:endParaRPr lang="en-ID" sz="1000" dirty="0"/>
                    </a:p>
                  </a:txBody>
                  <a:tcPr/>
                </a:tc>
                <a:tc hMerge="1">
                  <a:txBody>
                    <a:bodyPr/>
                    <a:lstStyle/>
                    <a:p>
                      <a:endParaRPr lang="en-ID"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dirty="0"/>
                    </a:p>
                  </a:txBody>
                  <a:tcPr/>
                </a:tc>
                <a:tc gridSpan="2">
                  <a:txBody>
                    <a:bodyPr/>
                    <a:lstStyle/>
                    <a:p>
                      <a:pPr algn="ctr"/>
                      <a:r>
                        <a:rPr lang="en-GB" sz="1100" dirty="0"/>
                        <a:t>GAP</a:t>
                      </a:r>
                      <a:endParaRPr lang="en-ID" sz="1100" dirty="0"/>
                    </a:p>
                  </a:txBody>
                  <a:tcPr>
                    <a:solidFill>
                      <a:schemeClr val="accent2">
                        <a:lumMod val="75000"/>
                      </a:schemeClr>
                    </a:solidFill>
                  </a:tcPr>
                </a:tc>
                <a:tc hMerge="1">
                  <a:txBody>
                    <a:bodyPr/>
                    <a:lstStyle/>
                    <a:p>
                      <a:pPr algn="ctr"/>
                      <a:endParaRPr lang="en-ID" sz="1200" dirty="0"/>
                    </a:p>
                  </a:txBody>
                  <a:tcPr/>
                </a:tc>
                <a:extLst>
                  <a:ext uri="{0D108BD9-81ED-4DB2-BD59-A6C34878D82A}">
                    <a16:rowId xmlns:a16="http://schemas.microsoft.com/office/drawing/2014/main" val="4199181536"/>
                  </a:ext>
                </a:extLst>
              </a:tr>
              <a:tr h="216336">
                <a:tc>
                  <a:txBody>
                    <a:bodyPr/>
                    <a:lstStyle/>
                    <a:p>
                      <a:pPr algn="ctr"/>
                      <a:r>
                        <a:rPr lang="en-GB" sz="1100" dirty="0"/>
                        <a:t>Total Area (Ha)</a:t>
                      </a:r>
                      <a:endParaRPr lang="en-ID" sz="1100" dirty="0"/>
                    </a:p>
                  </a:txBody>
                  <a:tcPr/>
                </a:tc>
                <a:tc>
                  <a:txBody>
                    <a:bodyPr/>
                    <a:lstStyle/>
                    <a:p>
                      <a:pPr algn="ctr"/>
                      <a:r>
                        <a:rPr lang="en-GB" sz="1100" dirty="0"/>
                        <a:t>Total Area (Ha)</a:t>
                      </a:r>
                      <a:endParaRPr lang="en-ID" sz="1100" dirty="0"/>
                    </a:p>
                  </a:txBody>
                  <a:tcPr/>
                </a:tc>
                <a:tc>
                  <a:txBody>
                    <a:bodyPr/>
                    <a:lstStyle/>
                    <a:p>
                      <a:pPr algn="ctr"/>
                      <a:r>
                        <a:rPr lang="en-GB" sz="1100" dirty="0"/>
                        <a:t>Percentage (%)</a:t>
                      </a:r>
                      <a:endParaRPr lang="en-ID" sz="1100" dirty="0"/>
                    </a:p>
                  </a:txBody>
                  <a:tcPr/>
                </a:tc>
                <a:tc>
                  <a:txBody>
                    <a:bodyPr/>
                    <a:lstStyle/>
                    <a:p>
                      <a:pPr algn="ctr"/>
                      <a:r>
                        <a:rPr lang="en-GB" sz="1100" dirty="0"/>
                        <a:t>Total Number</a:t>
                      </a:r>
                      <a:endParaRPr lang="en-ID" sz="1100" dirty="0"/>
                    </a:p>
                  </a:txBody>
                  <a:tcPr/>
                </a:tc>
                <a:tc>
                  <a:txBody>
                    <a:bodyPr/>
                    <a:lstStyle/>
                    <a:p>
                      <a:pPr algn="ctr"/>
                      <a:r>
                        <a:rPr lang="en-GB" sz="1100" dirty="0"/>
                        <a:t>Total Area (Ha)</a:t>
                      </a:r>
                      <a:endParaRPr lang="en-ID"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Percentage (%)</a:t>
                      </a:r>
                      <a:endParaRPr lang="en-ID"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Coral Cover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Protect by MPA</a:t>
                      </a:r>
                      <a:endParaRPr lang="en-ID" sz="1100" dirty="0"/>
                    </a:p>
                  </a:txBody>
                  <a:tcPr/>
                </a:tc>
                <a:tc>
                  <a:txBody>
                    <a:bodyPr/>
                    <a:lstStyle/>
                    <a:p>
                      <a:pPr algn="ctr"/>
                      <a:r>
                        <a:rPr lang="en-GB" sz="1100" dirty="0"/>
                        <a:t>Ha</a:t>
                      </a:r>
                      <a:endParaRPr lang="en-ID" sz="1100" dirty="0"/>
                    </a:p>
                  </a:txBody>
                  <a:tcP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Percentage (%)</a:t>
                      </a:r>
                      <a:endParaRPr lang="en-ID" sz="1100" dirty="0"/>
                    </a:p>
                  </a:txBody>
                  <a:tcPr>
                    <a:solidFill>
                      <a:schemeClr val="accent2">
                        <a:lumMod val="40000"/>
                        <a:lumOff val="60000"/>
                      </a:schemeClr>
                    </a:solidFill>
                  </a:tcPr>
                </a:tc>
                <a:extLst>
                  <a:ext uri="{0D108BD9-81ED-4DB2-BD59-A6C34878D82A}">
                    <a16:rowId xmlns:a16="http://schemas.microsoft.com/office/drawing/2014/main" val="354463165"/>
                  </a:ext>
                </a:extLst>
              </a:tr>
              <a:tr h="358366">
                <a:tc>
                  <a:txBody>
                    <a:bodyPr/>
                    <a:lstStyle/>
                    <a:p>
                      <a:pPr algn="ctr"/>
                      <a:r>
                        <a:rPr lang="en-GB" sz="1100" b="1" dirty="0">
                          <a:solidFill>
                            <a:schemeClr val="accent2">
                              <a:lumMod val="75000"/>
                            </a:schemeClr>
                          </a:solidFill>
                        </a:rPr>
                        <a:t>325 million</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32,5 million</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10 </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195</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22,68 million</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6,98</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40 %</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9,9 million</a:t>
                      </a:r>
                      <a:endParaRPr lang="en-ID" sz="1100" b="1" dirty="0">
                        <a:solidFill>
                          <a:schemeClr val="accent2">
                            <a:lumMod val="75000"/>
                          </a:schemeClr>
                        </a:solidFill>
                      </a:endParaRPr>
                    </a:p>
                  </a:txBody>
                  <a:tcPr>
                    <a:solidFill>
                      <a:schemeClr val="accent2">
                        <a:lumMod val="40000"/>
                        <a:lumOff val="60000"/>
                      </a:schemeClr>
                    </a:solidFill>
                  </a:tcPr>
                </a:tc>
                <a:tc>
                  <a:txBody>
                    <a:bodyPr/>
                    <a:lstStyle/>
                    <a:p>
                      <a:pPr algn="ctr"/>
                      <a:r>
                        <a:rPr lang="en-GB" sz="1100" b="1" dirty="0">
                          <a:solidFill>
                            <a:schemeClr val="accent2">
                              <a:lumMod val="75000"/>
                            </a:schemeClr>
                          </a:solidFill>
                        </a:rPr>
                        <a:t>3,02</a:t>
                      </a:r>
                      <a:endParaRPr lang="en-ID" sz="1100" b="1" dirty="0">
                        <a:solidFill>
                          <a:schemeClr val="accent2">
                            <a:lumMod val="75000"/>
                          </a:schemeClr>
                        </a:solidFill>
                      </a:endParaRPr>
                    </a:p>
                  </a:txBody>
                  <a:tcPr>
                    <a:solidFill>
                      <a:schemeClr val="accent2">
                        <a:lumMod val="40000"/>
                        <a:lumOff val="60000"/>
                      </a:schemeClr>
                    </a:solidFill>
                  </a:tcPr>
                </a:tc>
                <a:extLst>
                  <a:ext uri="{0D108BD9-81ED-4DB2-BD59-A6C34878D82A}">
                    <a16:rowId xmlns:a16="http://schemas.microsoft.com/office/drawing/2014/main" val="1986154989"/>
                  </a:ext>
                </a:extLst>
              </a:tr>
            </a:tbl>
          </a:graphicData>
        </a:graphic>
      </p:graphicFrame>
      <p:sp>
        <p:nvSpPr>
          <p:cNvPr id="28" name="Rectangle 27">
            <a:extLst>
              <a:ext uri="{FF2B5EF4-FFF2-40B4-BE49-F238E27FC236}">
                <a16:creationId xmlns:a16="http://schemas.microsoft.com/office/drawing/2014/main" id="{633EBD46-0E82-4496-9BEA-612E7EBB0E58}"/>
              </a:ext>
            </a:extLst>
          </p:cNvPr>
          <p:cNvSpPr/>
          <p:nvPr/>
        </p:nvSpPr>
        <p:spPr>
          <a:xfrm>
            <a:off x="6385169" y="1731131"/>
            <a:ext cx="121040" cy="1371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prstClr val="white"/>
              </a:solidFill>
            </a:endParaRPr>
          </a:p>
        </p:txBody>
      </p:sp>
      <p:sp>
        <p:nvSpPr>
          <p:cNvPr id="30" name="TextBox 29">
            <a:extLst>
              <a:ext uri="{FF2B5EF4-FFF2-40B4-BE49-F238E27FC236}">
                <a16:creationId xmlns:a16="http://schemas.microsoft.com/office/drawing/2014/main" id="{B39C3A57-A4E1-45FC-B07B-A4B05B0A5010}"/>
              </a:ext>
            </a:extLst>
          </p:cNvPr>
          <p:cNvSpPr txBox="1"/>
          <p:nvPr/>
        </p:nvSpPr>
        <p:spPr>
          <a:xfrm>
            <a:off x="6551891" y="1702026"/>
            <a:ext cx="1425390" cy="246221"/>
          </a:xfrm>
          <a:prstGeom prst="rect">
            <a:avLst/>
          </a:prstGeom>
          <a:noFill/>
        </p:spPr>
        <p:txBody>
          <a:bodyPr wrap="none" rtlCol="0">
            <a:spAutoFit/>
          </a:bodyPr>
          <a:lstStyle/>
          <a:p>
            <a:r>
              <a:rPr lang="en-GB" sz="1000" dirty="0">
                <a:solidFill>
                  <a:prstClr val="black"/>
                </a:solidFill>
              </a:rPr>
              <a:t>Marine Protected Area</a:t>
            </a:r>
            <a:endParaRPr lang="en-ID" sz="1000" dirty="0">
              <a:solidFill>
                <a:prstClr val="black"/>
              </a:solidFill>
            </a:endParaRPr>
          </a:p>
        </p:txBody>
      </p:sp>
      <p:graphicFrame>
        <p:nvGraphicFramePr>
          <p:cNvPr id="16" name="Table 26">
            <a:extLst>
              <a:ext uri="{FF2B5EF4-FFF2-40B4-BE49-F238E27FC236}">
                <a16:creationId xmlns:a16="http://schemas.microsoft.com/office/drawing/2014/main" id="{2DC329AB-54E4-4F74-BE81-B9CCFAB9AACC}"/>
              </a:ext>
            </a:extLst>
          </p:cNvPr>
          <p:cNvGraphicFramePr>
            <a:graphicFrameLocks noGrp="1"/>
          </p:cNvGraphicFramePr>
          <p:nvPr>
            <p:extLst>
              <p:ext uri="{D42A27DB-BD31-4B8C-83A1-F6EECF244321}">
                <p14:modId xmlns:p14="http://schemas.microsoft.com/office/powerpoint/2010/main" val="3551151005"/>
              </p:ext>
            </p:extLst>
          </p:nvPr>
        </p:nvGraphicFramePr>
        <p:xfrm>
          <a:off x="29025" y="5321648"/>
          <a:ext cx="9973165" cy="1211806"/>
        </p:xfrm>
        <a:graphic>
          <a:graphicData uri="http://schemas.openxmlformats.org/drawingml/2006/table">
            <a:tbl>
              <a:tblPr firstRow="1" bandRow="1">
                <a:tableStyleId>{5C22544A-7EE6-4342-B048-85BDC9FD1C3A}</a:tableStyleId>
              </a:tblPr>
              <a:tblGrid>
                <a:gridCol w="1225994">
                  <a:extLst>
                    <a:ext uri="{9D8B030D-6E8A-4147-A177-3AD203B41FA5}">
                      <a16:colId xmlns:a16="http://schemas.microsoft.com/office/drawing/2014/main" val="1990110333"/>
                    </a:ext>
                  </a:extLst>
                </a:gridCol>
                <a:gridCol w="1088845">
                  <a:extLst>
                    <a:ext uri="{9D8B030D-6E8A-4147-A177-3AD203B41FA5}">
                      <a16:colId xmlns:a16="http://schemas.microsoft.com/office/drawing/2014/main" val="3318708315"/>
                    </a:ext>
                  </a:extLst>
                </a:gridCol>
                <a:gridCol w="1104870">
                  <a:extLst>
                    <a:ext uri="{9D8B030D-6E8A-4147-A177-3AD203B41FA5}">
                      <a16:colId xmlns:a16="http://schemas.microsoft.com/office/drawing/2014/main" val="4247012372"/>
                    </a:ext>
                  </a:extLst>
                </a:gridCol>
                <a:gridCol w="1144811">
                  <a:extLst>
                    <a:ext uri="{9D8B030D-6E8A-4147-A177-3AD203B41FA5}">
                      <a16:colId xmlns:a16="http://schemas.microsoft.com/office/drawing/2014/main" val="1036620589"/>
                    </a:ext>
                  </a:extLst>
                </a:gridCol>
                <a:gridCol w="1324015">
                  <a:extLst>
                    <a:ext uri="{9D8B030D-6E8A-4147-A177-3AD203B41FA5}">
                      <a16:colId xmlns:a16="http://schemas.microsoft.com/office/drawing/2014/main" val="2493323424"/>
                    </a:ext>
                  </a:extLst>
                </a:gridCol>
                <a:gridCol w="1094638">
                  <a:extLst>
                    <a:ext uri="{9D8B030D-6E8A-4147-A177-3AD203B41FA5}">
                      <a16:colId xmlns:a16="http://schemas.microsoft.com/office/drawing/2014/main" val="3658040643"/>
                    </a:ext>
                  </a:extLst>
                </a:gridCol>
                <a:gridCol w="1204399">
                  <a:extLst>
                    <a:ext uri="{9D8B030D-6E8A-4147-A177-3AD203B41FA5}">
                      <a16:colId xmlns:a16="http://schemas.microsoft.com/office/drawing/2014/main" val="1985625281"/>
                    </a:ext>
                  </a:extLst>
                </a:gridCol>
                <a:gridCol w="936994">
                  <a:extLst>
                    <a:ext uri="{9D8B030D-6E8A-4147-A177-3AD203B41FA5}">
                      <a16:colId xmlns:a16="http://schemas.microsoft.com/office/drawing/2014/main" val="4256709099"/>
                    </a:ext>
                  </a:extLst>
                </a:gridCol>
                <a:gridCol w="848599">
                  <a:extLst>
                    <a:ext uri="{9D8B030D-6E8A-4147-A177-3AD203B41FA5}">
                      <a16:colId xmlns:a16="http://schemas.microsoft.com/office/drawing/2014/main" val="1808860929"/>
                    </a:ext>
                  </a:extLst>
                </a:gridCol>
              </a:tblGrid>
              <a:tr h="343008">
                <a:tc>
                  <a:txBody>
                    <a:bodyPr/>
                    <a:lstStyle/>
                    <a:p>
                      <a:pPr algn="ctr"/>
                      <a:r>
                        <a:rPr lang="en-GB" sz="1100" dirty="0"/>
                        <a:t>Indonesia CTI-CFF</a:t>
                      </a:r>
                    </a:p>
                    <a:p>
                      <a:pPr algn="ctr"/>
                      <a:r>
                        <a:rPr lang="en-GB" sz="1100" dirty="0"/>
                        <a:t>Marine Areas</a:t>
                      </a:r>
                      <a:endParaRPr lang="en-ID" sz="11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Global Target 2030</a:t>
                      </a:r>
                    </a:p>
                    <a:p>
                      <a:pPr algn="ctr"/>
                      <a:endParaRPr lang="en-GB" sz="1100" dirty="0"/>
                    </a:p>
                  </a:txBody>
                  <a:tcPr/>
                </a:tc>
                <a:tc hMerge="1">
                  <a:txBody>
                    <a:bodyPr/>
                    <a:lstStyle/>
                    <a:p>
                      <a:endParaRPr lang="en-ID" dirty="0"/>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CTI Regional Achievement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MPA in 2019</a:t>
                      </a:r>
                    </a:p>
                  </a:txBody>
                  <a:tcPr/>
                </a:tc>
                <a:tc hMerge="1">
                  <a:txBody>
                    <a:bodyPr/>
                    <a:lstStyle/>
                    <a:p>
                      <a:pPr algn="ctr"/>
                      <a:endParaRPr lang="en-ID" sz="1000" dirty="0"/>
                    </a:p>
                  </a:txBody>
                  <a:tcPr/>
                </a:tc>
                <a:tc hMerge="1">
                  <a:txBody>
                    <a:bodyPr/>
                    <a:lstStyle/>
                    <a:p>
                      <a:endParaRPr lang="en-ID"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dirty="0"/>
                    </a:p>
                  </a:txBody>
                  <a:tcPr/>
                </a:tc>
                <a:tc gridSpan="2">
                  <a:txBody>
                    <a:bodyPr/>
                    <a:lstStyle/>
                    <a:p>
                      <a:pPr algn="ctr"/>
                      <a:r>
                        <a:rPr lang="en-GB" sz="1100" dirty="0"/>
                        <a:t>GAP</a:t>
                      </a:r>
                      <a:endParaRPr lang="en-ID" sz="1100" dirty="0"/>
                    </a:p>
                  </a:txBody>
                  <a:tcPr>
                    <a:solidFill>
                      <a:schemeClr val="accent2">
                        <a:lumMod val="75000"/>
                      </a:schemeClr>
                    </a:solidFill>
                  </a:tcPr>
                </a:tc>
                <a:tc hMerge="1">
                  <a:txBody>
                    <a:bodyPr/>
                    <a:lstStyle/>
                    <a:p>
                      <a:pPr algn="ctr"/>
                      <a:endParaRPr lang="en-ID" sz="1200" dirty="0"/>
                    </a:p>
                  </a:txBody>
                  <a:tcPr/>
                </a:tc>
                <a:extLst>
                  <a:ext uri="{0D108BD9-81ED-4DB2-BD59-A6C34878D82A}">
                    <a16:rowId xmlns:a16="http://schemas.microsoft.com/office/drawing/2014/main" val="4199181536"/>
                  </a:ext>
                </a:extLst>
              </a:tr>
              <a:tr h="216336">
                <a:tc>
                  <a:txBody>
                    <a:bodyPr/>
                    <a:lstStyle/>
                    <a:p>
                      <a:pPr algn="ctr"/>
                      <a:r>
                        <a:rPr lang="en-GB" sz="1100" dirty="0"/>
                        <a:t>Total Area (Ha)</a:t>
                      </a:r>
                      <a:endParaRPr lang="en-ID" sz="1100" dirty="0"/>
                    </a:p>
                  </a:txBody>
                  <a:tcPr/>
                </a:tc>
                <a:tc>
                  <a:txBody>
                    <a:bodyPr/>
                    <a:lstStyle/>
                    <a:p>
                      <a:pPr algn="ctr"/>
                      <a:r>
                        <a:rPr lang="en-GB" sz="1100" dirty="0"/>
                        <a:t>Total Area (Ha)</a:t>
                      </a:r>
                      <a:endParaRPr lang="en-ID" sz="1100" dirty="0"/>
                    </a:p>
                  </a:txBody>
                  <a:tcPr/>
                </a:tc>
                <a:tc>
                  <a:txBody>
                    <a:bodyPr/>
                    <a:lstStyle/>
                    <a:p>
                      <a:pPr algn="ctr"/>
                      <a:r>
                        <a:rPr lang="en-GB" sz="1100" dirty="0"/>
                        <a:t>Percentage (%)</a:t>
                      </a:r>
                      <a:endParaRPr lang="en-ID" sz="1100" dirty="0"/>
                    </a:p>
                  </a:txBody>
                  <a:tcPr/>
                </a:tc>
                <a:tc>
                  <a:txBody>
                    <a:bodyPr/>
                    <a:lstStyle/>
                    <a:p>
                      <a:pPr algn="ctr"/>
                      <a:r>
                        <a:rPr lang="en-GB" sz="1100" dirty="0"/>
                        <a:t>Total Number</a:t>
                      </a:r>
                      <a:endParaRPr lang="en-ID" sz="1100" dirty="0"/>
                    </a:p>
                  </a:txBody>
                  <a:tcPr/>
                </a:tc>
                <a:tc>
                  <a:txBody>
                    <a:bodyPr/>
                    <a:lstStyle/>
                    <a:p>
                      <a:pPr algn="ctr"/>
                      <a:r>
                        <a:rPr lang="en-GB" sz="1100" dirty="0"/>
                        <a:t>Total Area (Ha)</a:t>
                      </a:r>
                      <a:endParaRPr lang="en-ID"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Percentage (%)</a:t>
                      </a:r>
                      <a:endParaRPr lang="en-ID"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Coral Cover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Protect by MPA</a:t>
                      </a:r>
                      <a:endParaRPr lang="en-ID" sz="1100" dirty="0"/>
                    </a:p>
                  </a:txBody>
                  <a:tcPr/>
                </a:tc>
                <a:tc>
                  <a:txBody>
                    <a:bodyPr/>
                    <a:lstStyle/>
                    <a:p>
                      <a:pPr algn="ctr"/>
                      <a:r>
                        <a:rPr lang="en-GB" sz="1100" dirty="0"/>
                        <a:t>Ha</a:t>
                      </a:r>
                      <a:endParaRPr lang="en-ID" sz="1100" dirty="0"/>
                    </a:p>
                  </a:txBody>
                  <a:tcP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Percentage (%)</a:t>
                      </a:r>
                      <a:endParaRPr lang="en-ID" sz="1100" dirty="0"/>
                    </a:p>
                  </a:txBody>
                  <a:tcPr>
                    <a:solidFill>
                      <a:schemeClr val="accent2">
                        <a:lumMod val="40000"/>
                        <a:lumOff val="60000"/>
                      </a:schemeClr>
                    </a:solidFill>
                  </a:tcPr>
                </a:tc>
                <a:extLst>
                  <a:ext uri="{0D108BD9-81ED-4DB2-BD59-A6C34878D82A}">
                    <a16:rowId xmlns:a16="http://schemas.microsoft.com/office/drawing/2014/main" val="354463165"/>
                  </a:ext>
                </a:extLst>
              </a:tr>
              <a:tr h="358366">
                <a:tc>
                  <a:txBody>
                    <a:bodyPr/>
                    <a:lstStyle/>
                    <a:p>
                      <a:pPr algn="ctr"/>
                      <a:r>
                        <a:rPr lang="en-GB" sz="1100" b="1" dirty="0">
                          <a:solidFill>
                            <a:schemeClr val="accent2">
                              <a:lumMod val="75000"/>
                            </a:schemeClr>
                          </a:solidFill>
                        </a:rPr>
                        <a:t>256 million</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25,6 million</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10 </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117</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16,28 million</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6,37</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49 %</a:t>
                      </a:r>
                      <a:endParaRPr lang="en-ID" sz="1100" b="1" dirty="0">
                        <a:solidFill>
                          <a:schemeClr val="accent2">
                            <a:lumMod val="75000"/>
                          </a:schemeClr>
                        </a:solidFill>
                      </a:endParaRPr>
                    </a:p>
                  </a:txBody>
                  <a:tcPr/>
                </a:tc>
                <a:tc>
                  <a:txBody>
                    <a:bodyPr/>
                    <a:lstStyle/>
                    <a:p>
                      <a:pPr algn="ctr"/>
                      <a:r>
                        <a:rPr lang="en-GB" sz="1100" b="1" dirty="0">
                          <a:solidFill>
                            <a:schemeClr val="accent2">
                              <a:lumMod val="75000"/>
                            </a:schemeClr>
                          </a:solidFill>
                        </a:rPr>
                        <a:t>9,3 million</a:t>
                      </a:r>
                      <a:endParaRPr lang="en-ID" sz="1100" b="1" dirty="0">
                        <a:solidFill>
                          <a:schemeClr val="accent2">
                            <a:lumMod val="75000"/>
                          </a:schemeClr>
                        </a:solidFill>
                      </a:endParaRPr>
                    </a:p>
                  </a:txBody>
                  <a:tcPr>
                    <a:solidFill>
                      <a:schemeClr val="accent2">
                        <a:lumMod val="40000"/>
                        <a:lumOff val="60000"/>
                      </a:schemeClr>
                    </a:solidFill>
                  </a:tcPr>
                </a:tc>
                <a:tc>
                  <a:txBody>
                    <a:bodyPr/>
                    <a:lstStyle/>
                    <a:p>
                      <a:pPr algn="ctr"/>
                      <a:r>
                        <a:rPr lang="en-GB" sz="1100" b="1" dirty="0">
                          <a:solidFill>
                            <a:schemeClr val="accent2">
                              <a:lumMod val="75000"/>
                            </a:schemeClr>
                          </a:solidFill>
                        </a:rPr>
                        <a:t>3,02</a:t>
                      </a:r>
                      <a:endParaRPr lang="en-ID" sz="1100" b="1" dirty="0">
                        <a:solidFill>
                          <a:schemeClr val="accent2">
                            <a:lumMod val="75000"/>
                          </a:schemeClr>
                        </a:solidFill>
                      </a:endParaRPr>
                    </a:p>
                  </a:txBody>
                  <a:tcPr>
                    <a:solidFill>
                      <a:schemeClr val="accent2">
                        <a:lumMod val="40000"/>
                        <a:lumOff val="60000"/>
                      </a:schemeClr>
                    </a:solidFill>
                  </a:tcPr>
                </a:tc>
                <a:extLst>
                  <a:ext uri="{0D108BD9-81ED-4DB2-BD59-A6C34878D82A}">
                    <a16:rowId xmlns:a16="http://schemas.microsoft.com/office/drawing/2014/main" val="1986154989"/>
                  </a:ext>
                </a:extLst>
              </a:tr>
            </a:tbl>
          </a:graphicData>
        </a:graphic>
      </p:graphicFrame>
      <p:sp>
        <p:nvSpPr>
          <p:cNvPr id="17" name="Rectangle 16">
            <a:extLst>
              <a:ext uri="{FF2B5EF4-FFF2-40B4-BE49-F238E27FC236}">
                <a16:creationId xmlns:a16="http://schemas.microsoft.com/office/drawing/2014/main" id="{02D99A43-6D17-4226-A89A-A73D059E1822}"/>
              </a:ext>
            </a:extLst>
          </p:cNvPr>
          <p:cNvSpPr/>
          <p:nvPr/>
        </p:nvSpPr>
        <p:spPr>
          <a:xfrm>
            <a:off x="6388344" y="1976460"/>
            <a:ext cx="121040" cy="137160"/>
          </a:xfrm>
          <a:prstGeom prst="rect">
            <a:avLst/>
          </a:prstGeom>
          <a:solidFill>
            <a:srgbClr val="72D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prstClr val="white"/>
              </a:solidFill>
            </a:endParaRPr>
          </a:p>
        </p:txBody>
      </p:sp>
      <p:sp>
        <p:nvSpPr>
          <p:cNvPr id="18" name="TextBox 17">
            <a:extLst>
              <a:ext uri="{FF2B5EF4-FFF2-40B4-BE49-F238E27FC236}">
                <a16:creationId xmlns:a16="http://schemas.microsoft.com/office/drawing/2014/main" id="{269E5A98-0FE6-4A2C-A986-E9B65763C731}"/>
              </a:ext>
            </a:extLst>
          </p:cNvPr>
          <p:cNvSpPr txBox="1"/>
          <p:nvPr/>
        </p:nvSpPr>
        <p:spPr>
          <a:xfrm>
            <a:off x="6561090" y="1904110"/>
            <a:ext cx="2079415" cy="246221"/>
          </a:xfrm>
          <a:prstGeom prst="rect">
            <a:avLst/>
          </a:prstGeom>
          <a:noFill/>
        </p:spPr>
        <p:txBody>
          <a:bodyPr wrap="none" rtlCol="0">
            <a:spAutoFit/>
          </a:bodyPr>
          <a:lstStyle/>
          <a:p>
            <a:r>
              <a:rPr lang="en-GB" sz="1000" dirty="0">
                <a:solidFill>
                  <a:prstClr val="black"/>
                </a:solidFill>
              </a:rPr>
              <a:t>Indonesia Marine Area in CTI-Region</a:t>
            </a:r>
            <a:endParaRPr lang="en-ID" sz="1000" dirty="0">
              <a:solidFill>
                <a:prstClr val="black"/>
              </a:solidFill>
            </a:endParaRPr>
          </a:p>
        </p:txBody>
      </p:sp>
      <p:cxnSp>
        <p:nvCxnSpPr>
          <p:cNvPr id="9" name="Straight Connector 8">
            <a:extLst>
              <a:ext uri="{FF2B5EF4-FFF2-40B4-BE49-F238E27FC236}">
                <a16:creationId xmlns:a16="http://schemas.microsoft.com/office/drawing/2014/main" id="{B615DF9C-C0FB-4AC4-8538-C38905E40160}"/>
              </a:ext>
            </a:extLst>
          </p:cNvPr>
          <p:cNvCxnSpPr/>
          <p:nvPr/>
        </p:nvCxnSpPr>
        <p:spPr>
          <a:xfrm>
            <a:off x="6327504" y="1585407"/>
            <a:ext cx="224387" cy="0"/>
          </a:xfrm>
          <a:prstGeom prst="line">
            <a:avLst/>
          </a:prstGeom>
          <a:ln w="19050">
            <a:solidFill>
              <a:srgbClr val="FFC000"/>
            </a:solidFill>
          </a:ln>
        </p:spPr>
        <p:style>
          <a:lnRef idx="1">
            <a:schemeClr val="accent4"/>
          </a:lnRef>
          <a:fillRef idx="0">
            <a:schemeClr val="accent4"/>
          </a:fillRef>
          <a:effectRef idx="0">
            <a:schemeClr val="accent4"/>
          </a:effectRef>
          <a:fontRef idx="minor">
            <a:schemeClr val="tx1"/>
          </a:fontRef>
        </p:style>
      </p:cxnSp>
      <p:sp>
        <p:nvSpPr>
          <p:cNvPr id="21" name="TextBox 20">
            <a:extLst>
              <a:ext uri="{FF2B5EF4-FFF2-40B4-BE49-F238E27FC236}">
                <a16:creationId xmlns:a16="http://schemas.microsoft.com/office/drawing/2014/main" id="{B58DB721-1743-42EA-84AB-58E6F95C9C01}"/>
              </a:ext>
            </a:extLst>
          </p:cNvPr>
          <p:cNvSpPr txBox="1"/>
          <p:nvPr/>
        </p:nvSpPr>
        <p:spPr>
          <a:xfrm>
            <a:off x="6549336" y="1513637"/>
            <a:ext cx="1653017" cy="246221"/>
          </a:xfrm>
          <a:prstGeom prst="rect">
            <a:avLst/>
          </a:prstGeom>
          <a:noFill/>
        </p:spPr>
        <p:txBody>
          <a:bodyPr wrap="none" rtlCol="0">
            <a:spAutoFit/>
          </a:bodyPr>
          <a:lstStyle/>
          <a:p>
            <a:r>
              <a:rPr lang="en-GB" sz="1000" dirty="0">
                <a:solidFill>
                  <a:prstClr val="black"/>
                </a:solidFill>
              </a:rPr>
              <a:t>Coral Triangle Boundary line</a:t>
            </a:r>
            <a:endParaRPr lang="en-ID" sz="1000" dirty="0">
              <a:solidFill>
                <a:prstClr val="black"/>
              </a:solidFill>
            </a:endParaRPr>
          </a:p>
        </p:txBody>
      </p:sp>
      <p:pic>
        <p:nvPicPr>
          <p:cNvPr id="13" name="Picture 12">
            <a:extLst>
              <a:ext uri="{FF2B5EF4-FFF2-40B4-BE49-F238E27FC236}">
                <a16:creationId xmlns:a16="http://schemas.microsoft.com/office/drawing/2014/main" id="{7E1957F2-C68F-4104-AD24-FDBD8065C63D}"/>
              </a:ext>
            </a:extLst>
          </p:cNvPr>
          <p:cNvPicPr>
            <a:picLocks noChangeAspect="1"/>
          </p:cNvPicPr>
          <p:nvPr/>
        </p:nvPicPr>
        <p:blipFill>
          <a:blip r:embed="rId5"/>
          <a:stretch>
            <a:fillRect/>
          </a:stretch>
        </p:blipFill>
        <p:spPr>
          <a:xfrm>
            <a:off x="2331092" y="2203581"/>
            <a:ext cx="202836" cy="202836"/>
          </a:xfrm>
          <a:prstGeom prst="rect">
            <a:avLst/>
          </a:prstGeom>
        </p:spPr>
      </p:pic>
      <p:pic>
        <p:nvPicPr>
          <p:cNvPr id="25" name="Picture 24">
            <a:extLst>
              <a:ext uri="{FF2B5EF4-FFF2-40B4-BE49-F238E27FC236}">
                <a16:creationId xmlns:a16="http://schemas.microsoft.com/office/drawing/2014/main" id="{215639CD-560D-4E8A-990E-341AEF0D1597}"/>
              </a:ext>
            </a:extLst>
          </p:cNvPr>
          <p:cNvPicPr>
            <a:picLocks noChangeAspect="1"/>
          </p:cNvPicPr>
          <p:nvPr/>
        </p:nvPicPr>
        <p:blipFill>
          <a:blip r:embed="rId5"/>
          <a:stretch>
            <a:fillRect/>
          </a:stretch>
        </p:blipFill>
        <p:spPr>
          <a:xfrm>
            <a:off x="6363736" y="2211231"/>
            <a:ext cx="185600" cy="185600"/>
          </a:xfrm>
          <a:prstGeom prst="rect">
            <a:avLst/>
          </a:prstGeom>
        </p:spPr>
      </p:pic>
      <p:pic>
        <p:nvPicPr>
          <p:cNvPr id="23" name="Graphic 22">
            <a:extLst>
              <a:ext uri="{FF2B5EF4-FFF2-40B4-BE49-F238E27FC236}">
                <a16:creationId xmlns:a16="http://schemas.microsoft.com/office/drawing/2014/main" id="{AB0816A6-975D-4A61-90E0-1FCD6A29A7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56400" y="3401717"/>
            <a:ext cx="247075" cy="247075"/>
          </a:xfrm>
          <a:prstGeom prst="rect">
            <a:avLst/>
          </a:prstGeom>
        </p:spPr>
      </p:pic>
      <p:pic>
        <p:nvPicPr>
          <p:cNvPr id="31" name="Graphic 30">
            <a:extLst>
              <a:ext uri="{FF2B5EF4-FFF2-40B4-BE49-F238E27FC236}">
                <a16:creationId xmlns:a16="http://schemas.microsoft.com/office/drawing/2014/main" id="{36922019-7A2B-4FE2-88D5-EBD9310E87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0008" y="2433542"/>
            <a:ext cx="211082" cy="211082"/>
          </a:xfrm>
          <a:prstGeom prst="rect">
            <a:avLst/>
          </a:prstGeom>
        </p:spPr>
      </p:pic>
      <p:pic>
        <p:nvPicPr>
          <p:cNvPr id="26" name="Picture 25">
            <a:extLst>
              <a:ext uri="{FF2B5EF4-FFF2-40B4-BE49-F238E27FC236}">
                <a16:creationId xmlns:a16="http://schemas.microsoft.com/office/drawing/2014/main" id="{C2CEF7D7-732B-4239-A6AC-62DEC6EF0A2A}"/>
              </a:ext>
            </a:extLst>
          </p:cNvPr>
          <p:cNvPicPr>
            <a:picLocks noChangeAspect="1"/>
          </p:cNvPicPr>
          <p:nvPr/>
        </p:nvPicPr>
        <p:blipFill>
          <a:blip r:embed="rId8"/>
          <a:stretch>
            <a:fillRect/>
          </a:stretch>
        </p:blipFill>
        <p:spPr>
          <a:xfrm>
            <a:off x="1804356" y="3189713"/>
            <a:ext cx="247076" cy="247076"/>
          </a:xfrm>
          <a:prstGeom prst="rect">
            <a:avLst/>
          </a:prstGeom>
        </p:spPr>
      </p:pic>
      <p:pic>
        <p:nvPicPr>
          <p:cNvPr id="29" name="Picture 28">
            <a:extLst>
              <a:ext uri="{FF2B5EF4-FFF2-40B4-BE49-F238E27FC236}">
                <a16:creationId xmlns:a16="http://schemas.microsoft.com/office/drawing/2014/main" id="{DC3F0887-67D9-4789-BCCD-61C492C186F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345569" y="2546240"/>
            <a:ext cx="206416" cy="180467"/>
          </a:xfrm>
          <a:prstGeom prst="rect">
            <a:avLst/>
          </a:prstGeom>
        </p:spPr>
      </p:pic>
      <p:pic>
        <p:nvPicPr>
          <p:cNvPr id="36" name="Picture 35">
            <a:extLst>
              <a:ext uri="{FF2B5EF4-FFF2-40B4-BE49-F238E27FC236}">
                <a16:creationId xmlns:a16="http://schemas.microsoft.com/office/drawing/2014/main" id="{FD529405-CD7E-4D15-BF0D-ADDDD35BC859}"/>
              </a:ext>
            </a:extLst>
          </p:cNvPr>
          <p:cNvPicPr>
            <a:picLocks noChangeAspect="1"/>
          </p:cNvPicPr>
          <p:nvPr/>
        </p:nvPicPr>
        <p:blipFill>
          <a:blip r:embed="rId8"/>
          <a:stretch>
            <a:fillRect/>
          </a:stretch>
        </p:blipFill>
        <p:spPr>
          <a:xfrm>
            <a:off x="3156406" y="2565756"/>
            <a:ext cx="252169" cy="252169"/>
          </a:xfrm>
          <a:prstGeom prst="rect">
            <a:avLst/>
          </a:prstGeom>
        </p:spPr>
      </p:pic>
      <p:pic>
        <p:nvPicPr>
          <p:cNvPr id="33" name="Picture 32">
            <a:extLst>
              <a:ext uri="{FF2B5EF4-FFF2-40B4-BE49-F238E27FC236}">
                <a16:creationId xmlns:a16="http://schemas.microsoft.com/office/drawing/2014/main" id="{10F8F5BE-2991-4C92-8704-52FB462E4E36}"/>
              </a:ext>
            </a:extLst>
          </p:cNvPr>
          <p:cNvPicPr>
            <a:picLocks noChangeAspect="1"/>
          </p:cNvPicPr>
          <p:nvPr/>
        </p:nvPicPr>
        <p:blipFill rotWithShape="1">
          <a:blip r:embed="rId10">
            <a:clrChange>
              <a:clrFrom>
                <a:srgbClr val="FFFFFF"/>
              </a:clrFrom>
              <a:clrTo>
                <a:srgbClr val="FFFFFF">
                  <a:alpha val="0"/>
                </a:srgbClr>
              </a:clrTo>
            </a:clrChange>
          </a:blip>
          <a:srcRect b="55576"/>
          <a:stretch/>
        </p:blipFill>
        <p:spPr>
          <a:xfrm>
            <a:off x="2803476" y="3226862"/>
            <a:ext cx="247076" cy="117993"/>
          </a:xfrm>
          <a:prstGeom prst="rect">
            <a:avLst/>
          </a:prstGeom>
        </p:spPr>
      </p:pic>
      <p:pic>
        <p:nvPicPr>
          <p:cNvPr id="39" name="Picture 38">
            <a:extLst>
              <a:ext uri="{FF2B5EF4-FFF2-40B4-BE49-F238E27FC236}">
                <a16:creationId xmlns:a16="http://schemas.microsoft.com/office/drawing/2014/main" id="{918961DF-52BC-40F0-92AA-0879F2BC8F0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984541" y="3431135"/>
            <a:ext cx="206416" cy="180467"/>
          </a:xfrm>
          <a:prstGeom prst="rect">
            <a:avLst/>
          </a:prstGeom>
        </p:spPr>
      </p:pic>
      <p:pic>
        <p:nvPicPr>
          <p:cNvPr id="35" name="Picture 34">
            <a:extLst>
              <a:ext uri="{FF2B5EF4-FFF2-40B4-BE49-F238E27FC236}">
                <a16:creationId xmlns:a16="http://schemas.microsoft.com/office/drawing/2014/main" id="{7D1C948F-CEBA-4841-826C-C1096D90E836}"/>
              </a:ext>
            </a:extLst>
          </p:cNvPr>
          <p:cNvPicPr>
            <a:picLocks noChangeAspect="1"/>
          </p:cNvPicPr>
          <p:nvPr/>
        </p:nvPicPr>
        <p:blipFill rotWithShape="1">
          <a:blip r:embed="rId11">
            <a:clrChange>
              <a:clrFrom>
                <a:srgbClr val="FFFFFF"/>
              </a:clrFrom>
              <a:clrTo>
                <a:srgbClr val="FFFFFF">
                  <a:alpha val="0"/>
                </a:srgbClr>
              </a:clrTo>
            </a:clrChange>
          </a:blip>
          <a:srcRect b="8317"/>
          <a:stretch/>
        </p:blipFill>
        <p:spPr>
          <a:xfrm flipH="1">
            <a:off x="1904034" y="3330905"/>
            <a:ext cx="127581" cy="180466"/>
          </a:xfrm>
          <a:prstGeom prst="rect">
            <a:avLst/>
          </a:prstGeom>
        </p:spPr>
      </p:pic>
      <p:pic>
        <p:nvPicPr>
          <p:cNvPr id="38" name="Picture 37">
            <a:extLst>
              <a:ext uri="{FF2B5EF4-FFF2-40B4-BE49-F238E27FC236}">
                <a16:creationId xmlns:a16="http://schemas.microsoft.com/office/drawing/2014/main" id="{7475C46D-AD0D-413B-883E-D7F1A9A1B834}"/>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723487" y="2648722"/>
            <a:ext cx="195548" cy="227793"/>
          </a:xfrm>
          <a:prstGeom prst="rect">
            <a:avLst/>
          </a:prstGeom>
        </p:spPr>
      </p:pic>
      <p:sp>
        <p:nvSpPr>
          <p:cNvPr id="45" name="TextBox 44">
            <a:extLst>
              <a:ext uri="{FF2B5EF4-FFF2-40B4-BE49-F238E27FC236}">
                <a16:creationId xmlns:a16="http://schemas.microsoft.com/office/drawing/2014/main" id="{99102DB0-BD70-49D0-9B86-D7411E7C352A}"/>
              </a:ext>
            </a:extLst>
          </p:cNvPr>
          <p:cNvSpPr txBox="1"/>
          <p:nvPr/>
        </p:nvSpPr>
        <p:spPr>
          <a:xfrm>
            <a:off x="6577529" y="2187321"/>
            <a:ext cx="708848" cy="246221"/>
          </a:xfrm>
          <a:prstGeom prst="rect">
            <a:avLst/>
          </a:prstGeom>
          <a:noFill/>
        </p:spPr>
        <p:txBody>
          <a:bodyPr wrap="none" rtlCol="0">
            <a:spAutoFit/>
          </a:bodyPr>
          <a:lstStyle/>
          <a:p>
            <a:r>
              <a:rPr lang="en-GB" sz="1000" dirty="0">
                <a:solidFill>
                  <a:prstClr val="black"/>
                </a:solidFill>
              </a:rPr>
              <a:t>Sea Turtle</a:t>
            </a:r>
            <a:endParaRPr lang="en-ID" sz="1000" dirty="0">
              <a:solidFill>
                <a:prstClr val="black"/>
              </a:solidFill>
            </a:endParaRPr>
          </a:p>
        </p:txBody>
      </p:sp>
      <p:sp>
        <p:nvSpPr>
          <p:cNvPr id="46" name="TextBox 45">
            <a:extLst>
              <a:ext uri="{FF2B5EF4-FFF2-40B4-BE49-F238E27FC236}">
                <a16:creationId xmlns:a16="http://schemas.microsoft.com/office/drawing/2014/main" id="{CB1CFB9F-3E4A-4CD2-8F93-D36E4B944EB7}"/>
              </a:ext>
            </a:extLst>
          </p:cNvPr>
          <p:cNvSpPr txBox="1"/>
          <p:nvPr/>
        </p:nvSpPr>
        <p:spPr>
          <a:xfrm>
            <a:off x="6577529" y="2433542"/>
            <a:ext cx="747320" cy="246221"/>
          </a:xfrm>
          <a:prstGeom prst="rect">
            <a:avLst/>
          </a:prstGeom>
          <a:noFill/>
        </p:spPr>
        <p:txBody>
          <a:bodyPr wrap="none" rtlCol="0">
            <a:spAutoFit/>
          </a:bodyPr>
          <a:lstStyle/>
          <a:p>
            <a:r>
              <a:rPr lang="en-GB" sz="1000" dirty="0">
                <a:solidFill>
                  <a:prstClr val="black"/>
                </a:solidFill>
              </a:rPr>
              <a:t>Cetaceans </a:t>
            </a:r>
            <a:endParaRPr lang="en-ID" sz="1000" dirty="0">
              <a:solidFill>
                <a:prstClr val="black"/>
              </a:solidFill>
            </a:endParaRPr>
          </a:p>
        </p:txBody>
      </p:sp>
      <p:pic>
        <p:nvPicPr>
          <p:cNvPr id="47" name="Picture 46">
            <a:extLst>
              <a:ext uri="{FF2B5EF4-FFF2-40B4-BE49-F238E27FC236}">
                <a16:creationId xmlns:a16="http://schemas.microsoft.com/office/drawing/2014/main" id="{B7C1DA52-255F-41A6-87E1-73638B5F9A07}"/>
              </a:ext>
            </a:extLst>
          </p:cNvPr>
          <p:cNvPicPr>
            <a:picLocks noChangeAspect="1"/>
          </p:cNvPicPr>
          <p:nvPr/>
        </p:nvPicPr>
        <p:blipFill rotWithShape="1">
          <a:blip r:embed="rId10">
            <a:clrChange>
              <a:clrFrom>
                <a:srgbClr val="FFFFFF"/>
              </a:clrFrom>
              <a:clrTo>
                <a:srgbClr val="FFFFFF">
                  <a:alpha val="0"/>
                </a:srgbClr>
              </a:clrTo>
            </a:clrChange>
          </a:blip>
          <a:srcRect b="55576"/>
          <a:stretch/>
        </p:blipFill>
        <p:spPr>
          <a:xfrm>
            <a:off x="6363736" y="2710949"/>
            <a:ext cx="274449" cy="131065"/>
          </a:xfrm>
          <a:prstGeom prst="rect">
            <a:avLst/>
          </a:prstGeom>
        </p:spPr>
      </p:pic>
      <p:sp>
        <p:nvSpPr>
          <p:cNvPr id="48" name="TextBox 47">
            <a:extLst>
              <a:ext uri="{FF2B5EF4-FFF2-40B4-BE49-F238E27FC236}">
                <a16:creationId xmlns:a16="http://schemas.microsoft.com/office/drawing/2014/main" id="{AE806E7B-9809-4036-A64D-D5687B641A8A}"/>
              </a:ext>
            </a:extLst>
          </p:cNvPr>
          <p:cNvSpPr txBox="1"/>
          <p:nvPr/>
        </p:nvSpPr>
        <p:spPr>
          <a:xfrm>
            <a:off x="6613041" y="2674323"/>
            <a:ext cx="615874" cy="246221"/>
          </a:xfrm>
          <a:prstGeom prst="rect">
            <a:avLst/>
          </a:prstGeom>
          <a:noFill/>
        </p:spPr>
        <p:txBody>
          <a:bodyPr wrap="none" rtlCol="0">
            <a:spAutoFit/>
          </a:bodyPr>
          <a:lstStyle/>
          <a:p>
            <a:r>
              <a:rPr lang="en-GB" sz="1000" dirty="0">
                <a:solidFill>
                  <a:prstClr val="black"/>
                </a:solidFill>
              </a:rPr>
              <a:t>Dugong </a:t>
            </a:r>
            <a:endParaRPr lang="en-ID" sz="1000" dirty="0">
              <a:solidFill>
                <a:prstClr val="black"/>
              </a:solidFill>
            </a:endParaRPr>
          </a:p>
        </p:txBody>
      </p:sp>
      <p:pic>
        <p:nvPicPr>
          <p:cNvPr id="49" name="Picture 48">
            <a:extLst>
              <a:ext uri="{FF2B5EF4-FFF2-40B4-BE49-F238E27FC236}">
                <a16:creationId xmlns:a16="http://schemas.microsoft.com/office/drawing/2014/main" id="{8477F57D-5647-41AF-B9F6-33DDA540DEA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322607" y="2960811"/>
            <a:ext cx="229284" cy="200460"/>
          </a:xfrm>
          <a:prstGeom prst="rect">
            <a:avLst/>
          </a:prstGeom>
        </p:spPr>
      </p:pic>
      <p:pic>
        <p:nvPicPr>
          <p:cNvPr id="50" name="Picture 49">
            <a:extLst>
              <a:ext uri="{FF2B5EF4-FFF2-40B4-BE49-F238E27FC236}">
                <a16:creationId xmlns:a16="http://schemas.microsoft.com/office/drawing/2014/main" id="{A9AC6552-810A-4C01-ADCC-1EA5719552A9}"/>
              </a:ext>
            </a:extLst>
          </p:cNvPr>
          <p:cNvPicPr>
            <a:picLocks noChangeAspect="1"/>
          </p:cNvPicPr>
          <p:nvPr/>
        </p:nvPicPr>
        <p:blipFill>
          <a:blip r:embed="rId8"/>
          <a:stretch>
            <a:fillRect/>
          </a:stretch>
        </p:blipFill>
        <p:spPr>
          <a:xfrm>
            <a:off x="6308464" y="3163394"/>
            <a:ext cx="274449" cy="274449"/>
          </a:xfrm>
          <a:prstGeom prst="rect">
            <a:avLst/>
          </a:prstGeom>
        </p:spPr>
      </p:pic>
      <p:pic>
        <p:nvPicPr>
          <p:cNvPr id="51" name="Picture 50">
            <a:extLst>
              <a:ext uri="{FF2B5EF4-FFF2-40B4-BE49-F238E27FC236}">
                <a16:creationId xmlns:a16="http://schemas.microsoft.com/office/drawing/2014/main" id="{E62A2CDD-52B9-4076-AC58-E7939B257D94}"/>
              </a:ext>
            </a:extLst>
          </p:cNvPr>
          <p:cNvPicPr>
            <a:picLocks noChangeAspect="1"/>
          </p:cNvPicPr>
          <p:nvPr/>
        </p:nvPicPr>
        <p:blipFill rotWithShape="1">
          <a:blip r:embed="rId11">
            <a:clrChange>
              <a:clrFrom>
                <a:srgbClr val="FFFFFF"/>
              </a:clrFrom>
              <a:clrTo>
                <a:srgbClr val="FFFFFF">
                  <a:alpha val="0"/>
                </a:srgbClr>
              </a:clrTo>
            </a:clrChange>
          </a:blip>
          <a:srcRect b="8317"/>
          <a:stretch/>
        </p:blipFill>
        <p:spPr>
          <a:xfrm flipH="1">
            <a:off x="6430102" y="3413596"/>
            <a:ext cx="141716" cy="200460"/>
          </a:xfrm>
          <a:prstGeom prst="rect">
            <a:avLst/>
          </a:prstGeom>
        </p:spPr>
      </p:pic>
      <p:pic>
        <p:nvPicPr>
          <p:cNvPr id="52" name="Picture 51">
            <a:extLst>
              <a:ext uri="{FF2B5EF4-FFF2-40B4-BE49-F238E27FC236}">
                <a16:creationId xmlns:a16="http://schemas.microsoft.com/office/drawing/2014/main" id="{9A06723B-B1CB-44FE-94F3-52FC990C102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386309" y="3679230"/>
            <a:ext cx="217212" cy="253029"/>
          </a:xfrm>
          <a:prstGeom prst="rect">
            <a:avLst/>
          </a:prstGeom>
        </p:spPr>
      </p:pic>
      <p:sp>
        <p:nvSpPr>
          <p:cNvPr id="53" name="TextBox 52">
            <a:extLst>
              <a:ext uri="{FF2B5EF4-FFF2-40B4-BE49-F238E27FC236}">
                <a16:creationId xmlns:a16="http://schemas.microsoft.com/office/drawing/2014/main" id="{65D222A5-CFA1-447F-90F3-60818ED32BEC}"/>
              </a:ext>
            </a:extLst>
          </p:cNvPr>
          <p:cNvSpPr txBox="1"/>
          <p:nvPr/>
        </p:nvSpPr>
        <p:spPr>
          <a:xfrm>
            <a:off x="6608984" y="2927785"/>
            <a:ext cx="747320" cy="246221"/>
          </a:xfrm>
          <a:prstGeom prst="rect">
            <a:avLst/>
          </a:prstGeom>
          <a:noFill/>
        </p:spPr>
        <p:txBody>
          <a:bodyPr wrap="none" rtlCol="0">
            <a:spAutoFit/>
          </a:bodyPr>
          <a:lstStyle/>
          <a:p>
            <a:r>
              <a:rPr lang="en-GB" sz="1000" dirty="0">
                <a:solidFill>
                  <a:prstClr val="black"/>
                </a:solidFill>
              </a:rPr>
              <a:t>Manta ray </a:t>
            </a:r>
            <a:endParaRPr lang="en-ID" sz="1000" dirty="0">
              <a:solidFill>
                <a:prstClr val="black"/>
              </a:solidFill>
            </a:endParaRPr>
          </a:p>
        </p:txBody>
      </p:sp>
      <p:sp>
        <p:nvSpPr>
          <p:cNvPr id="54" name="TextBox 53">
            <a:extLst>
              <a:ext uri="{FF2B5EF4-FFF2-40B4-BE49-F238E27FC236}">
                <a16:creationId xmlns:a16="http://schemas.microsoft.com/office/drawing/2014/main" id="{0E0AC600-CE3A-4203-B193-5D4DC80DE243}"/>
              </a:ext>
            </a:extLst>
          </p:cNvPr>
          <p:cNvSpPr txBox="1"/>
          <p:nvPr/>
        </p:nvSpPr>
        <p:spPr>
          <a:xfrm>
            <a:off x="6630998" y="3175807"/>
            <a:ext cx="524503" cy="246221"/>
          </a:xfrm>
          <a:prstGeom prst="rect">
            <a:avLst/>
          </a:prstGeom>
          <a:noFill/>
        </p:spPr>
        <p:txBody>
          <a:bodyPr wrap="none" rtlCol="0">
            <a:spAutoFit/>
          </a:bodyPr>
          <a:lstStyle/>
          <a:p>
            <a:r>
              <a:rPr lang="en-GB" sz="1000" dirty="0">
                <a:solidFill>
                  <a:prstClr val="black"/>
                </a:solidFill>
              </a:rPr>
              <a:t>Sharks</a:t>
            </a:r>
            <a:endParaRPr lang="en-ID" sz="1000" dirty="0">
              <a:solidFill>
                <a:prstClr val="black"/>
              </a:solidFill>
            </a:endParaRPr>
          </a:p>
        </p:txBody>
      </p:sp>
      <p:sp>
        <p:nvSpPr>
          <p:cNvPr id="55" name="TextBox 54">
            <a:extLst>
              <a:ext uri="{FF2B5EF4-FFF2-40B4-BE49-F238E27FC236}">
                <a16:creationId xmlns:a16="http://schemas.microsoft.com/office/drawing/2014/main" id="{CEC0EEA8-6583-45FD-B801-37B7B9000B46}"/>
              </a:ext>
            </a:extLst>
          </p:cNvPr>
          <p:cNvSpPr txBox="1"/>
          <p:nvPr/>
        </p:nvSpPr>
        <p:spPr>
          <a:xfrm>
            <a:off x="6626941" y="3412113"/>
            <a:ext cx="1255472" cy="246221"/>
          </a:xfrm>
          <a:prstGeom prst="rect">
            <a:avLst/>
          </a:prstGeom>
          <a:noFill/>
        </p:spPr>
        <p:txBody>
          <a:bodyPr wrap="none" rtlCol="0">
            <a:spAutoFit/>
          </a:bodyPr>
          <a:lstStyle/>
          <a:p>
            <a:r>
              <a:rPr lang="en-GB" sz="1000" dirty="0" err="1">
                <a:solidFill>
                  <a:prstClr val="black"/>
                </a:solidFill>
              </a:rPr>
              <a:t>Mola-mola</a:t>
            </a:r>
            <a:r>
              <a:rPr lang="en-GB" sz="1000" dirty="0">
                <a:solidFill>
                  <a:prstClr val="black"/>
                </a:solidFill>
              </a:rPr>
              <a:t>/ Sun Fish</a:t>
            </a:r>
            <a:endParaRPr lang="en-ID" sz="1000" dirty="0">
              <a:solidFill>
                <a:prstClr val="black"/>
              </a:solidFill>
            </a:endParaRPr>
          </a:p>
        </p:txBody>
      </p:sp>
      <p:sp>
        <p:nvSpPr>
          <p:cNvPr id="56" name="TextBox 55">
            <a:extLst>
              <a:ext uri="{FF2B5EF4-FFF2-40B4-BE49-F238E27FC236}">
                <a16:creationId xmlns:a16="http://schemas.microsoft.com/office/drawing/2014/main" id="{39A35E2C-6BDE-4F2E-A6FD-A240F29A87E7}"/>
              </a:ext>
            </a:extLst>
          </p:cNvPr>
          <p:cNvSpPr txBox="1"/>
          <p:nvPr/>
        </p:nvSpPr>
        <p:spPr>
          <a:xfrm>
            <a:off x="6638185" y="3680780"/>
            <a:ext cx="1285929" cy="246221"/>
          </a:xfrm>
          <a:prstGeom prst="rect">
            <a:avLst/>
          </a:prstGeom>
          <a:noFill/>
        </p:spPr>
        <p:txBody>
          <a:bodyPr wrap="none" rtlCol="0">
            <a:spAutoFit/>
          </a:bodyPr>
          <a:lstStyle/>
          <a:p>
            <a:r>
              <a:rPr lang="en-GB" sz="1000" dirty="0" err="1">
                <a:solidFill>
                  <a:prstClr val="black"/>
                </a:solidFill>
              </a:rPr>
              <a:t>Banggai</a:t>
            </a:r>
            <a:r>
              <a:rPr lang="en-GB" sz="1000" dirty="0">
                <a:solidFill>
                  <a:prstClr val="black"/>
                </a:solidFill>
              </a:rPr>
              <a:t> Cardinal Fish</a:t>
            </a:r>
            <a:endParaRPr lang="en-ID" sz="1000" dirty="0">
              <a:solidFill>
                <a:prstClr val="black"/>
              </a:solidFill>
            </a:endParaRPr>
          </a:p>
        </p:txBody>
      </p:sp>
      <p:sp>
        <p:nvSpPr>
          <p:cNvPr id="57" name="TextBox 56">
            <a:extLst>
              <a:ext uri="{FF2B5EF4-FFF2-40B4-BE49-F238E27FC236}">
                <a16:creationId xmlns:a16="http://schemas.microsoft.com/office/drawing/2014/main" id="{ED41D306-C7DD-4A10-A132-54AC211877AF}"/>
              </a:ext>
            </a:extLst>
          </p:cNvPr>
          <p:cNvSpPr txBox="1"/>
          <p:nvPr/>
        </p:nvSpPr>
        <p:spPr>
          <a:xfrm>
            <a:off x="6246386" y="1322036"/>
            <a:ext cx="782715" cy="307777"/>
          </a:xfrm>
          <a:prstGeom prst="rect">
            <a:avLst/>
          </a:prstGeom>
          <a:noFill/>
        </p:spPr>
        <p:txBody>
          <a:bodyPr wrap="none" rtlCol="0">
            <a:spAutoFit/>
          </a:bodyPr>
          <a:lstStyle/>
          <a:p>
            <a:r>
              <a:rPr lang="en-GB" sz="1400" b="1" dirty="0">
                <a:solidFill>
                  <a:prstClr val="black"/>
                </a:solidFill>
              </a:rPr>
              <a:t>Legends</a:t>
            </a:r>
            <a:endParaRPr lang="en-ID" sz="1400" b="1" dirty="0">
              <a:solidFill>
                <a:prstClr val="black"/>
              </a:solidFill>
            </a:endParaRPr>
          </a:p>
        </p:txBody>
      </p:sp>
      <p:graphicFrame>
        <p:nvGraphicFramePr>
          <p:cNvPr id="44" name="Table 43"/>
          <p:cNvGraphicFramePr>
            <a:graphicFrameLocks noGrp="1"/>
          </p:cNvGraphicFramePr>
          <p:nvPr>
            <p:extLst>
              <p:ext uri="{D42A27DB-BD31-4B8C-83A1-F6EECF244321}">
                <p14:modId xmlns:p14="http://schemas.microsoft.com/office/powerpoint/2010/main" val="501029454"/>
              </p:ext>
            </p:extLst>
          </p:nvPr>
        </p:nvGraphicFramePr>
        <p:xfrm>
          <a:off x="6597801" y="588813"/>
          <a:ext cx="5553074" cy="675640"/>
        </p:xfrm>
        <a:graphic>
          <a:graphicData uri="http://schemas.openxmlformats.org/drawingml/2006/table">
            <a:tbl>
              <a:tblPr firstRow="1" bandRow="1">
                <a:tableStyleId>{5C22544A-7EE6-4342-B048-85BDC9FD1C3A}</a:tableStyleId>
              </a:tblPr>
              <a:tblGrid>
                <a:gridCol w="1511819">
                  <a:extLst>
                    <a:ext uri="{9D8B030D-6E8A-4147-A177-3AD203B41FA5}">
                      <a16:colId xmlns:a16="http://schemas.microsoft.com/office/drawing/2014/main" val="299190157"/>
                    </a:ext>
                  </a:extLst>
                </a:gridCol>
                <a:gridCol w="1653354">
                  <a:extLst>
                    <a:ext uri="{9D8B030D-6E8A-4147-A177-3AD203B41FA5}">
                      <a16:colId xmlns:a16="http://schemas.microsoft.com/office/drawing/2014/main" val="2598484507"/>
                    </a:ext>
                  </a:extLst>
                </a:gridCol>
                <a:gridCol w="1200696">
                  <a:extLst>
                    <a:ext uri="{9D8B030D-6E8A-4147-A177-3AD203B41FA5}">
                      <a16:colId xmlns:a16="http://schemas.microsoft.com/office/drawing/2014/main" val="3102841310"/>
                    </a:ext>
                  </a:extLst>
                </a:gridCol>
                <a:gridCol w="1187205">
                  <a:extLst>
                    <a:ext uri="{9D8B030D-6E8A-4147-A177-3AD203B41FA5}">
                      <a16:colId xmlns:a16="http://schemas.microsoft.com/office/drawing/2014/main" val="1805202974"/>
                    </a:ext>
                  </a:extLst>
                </a:gridCol>
              </a:tblGrid>
              <a:tr h="370840">
                <a:tc>
                  <a:txBody>
                    <a:bodyPr/>
                    <a:lstStyle/>
                    <a:p>
                      <a:pPr algn="ctr"/>
                      <a:r>
                        <a:rPr lang="id-ID" sz="1400" dirty="0"/>
                        <a:t>Total Action</a:t>
                      </a:r>
                    </a:p>
                  </a:txBody>
                  <a:tcPr/>
                </a:tc>
                <a:tc>
                  <a:txBody>
                    <a:bodyPr/>
                    <a:lstStyle/>
                    <a:p>
                      <a:pPr algn="ctr"/>
                      <a:r>
                        <a:rPr lang="id-ID" sz="1400" dirty="0"/>
                        <a:t>Completed</a:t>
                      </a:r>
                    </a:p>
                  </a:txBody>
                  <a:tcPr/>
                </a:tc>
                <a:tc>
                  <a:txBody>
                    <a:bodyPr/>
                    <a:lstStyle/>
                    <a:p>
                      <a:pPr algn="ctr"/>
                      <a:r>
                        <a:rPr lang="id-ID" sz="1400" dirty="0"/>
                        <a:t>On-Going</a:t>
                      </a:r>
                    </a:p>
                  </a:txBody>
                  <a:tcPr/>
                </a:tc>
                <a:tc>
                  <a:txBody>
                    <a:bodyPr/>
                    <a:lstStyle/>
                    <a:p>
                      <a:pPr algn="ctr"/>
                      <a:r>
                        <a:rPr lang="id-ID" sz="1400" dirty="0"/>
                        <a:t>Not Started</a:t>
                      </a:r>
                    </a:p>
                  </a:txBody>
                  <a:tcPr/>
                </a:tc>
                <a:extLst>
                  <a:ext uri="{0D108BD9-81ED-4DB2-BD59-A6C34878D82A}">
                    <a16:rowId xmlns:a16="http://schemas.microsoft.com/office/drawing/2014/main" val="3334269138"/>
                  </a:ext>
                </a:extLst>
              </a:tr>
              <a:tr h="225927">
                <a:tc>
                  <a:txBody>
                    <a:bodyPr/>
                    <a:lstStyle/>
                    <a:p>
                      <a:pPr algn="ctr"/>
                      <a:r>
                        <a:rPr lang="en-US" sz="1400" dirty="0"/>
                        <a:t>7</a:t>
                      </a:r>
                      <a:endParaRPr lang="id-ID" sz="1400" dirty="0"/>
                    </a:p>
                  </a:txBody>
                  <a:tcPr/>
                </a:tc>
                <a:tc>
                  <a:txBody>
                    <a:bodyPr/>
                    <a:lstStyle/>
                    <a:p>
                      <a:pPr algn="ctr"/>
                      <a:r>
                        <a:rPr lang="en-US" sz="1400" dirty="0"/>
                        <a:t>6</a:t>
                      </a:r>
                      <a:endParaRPr lang="id-ID" sz="1400" dirty="0"/>
                    </a:p>
                  </a:txBody>
                  <a:tcPr/>
                </a:tc>
                <a:tc>
                  <a:txBody>
                    <a:bodyPr/>
                    <a:lstStyle/>
                    <a:p>
                      <a:pPr algn="ctr"/>
                      <a:r>
                        <a:rPr lang="en-US" sz="1400" dirty="0"/>
                        <a:t>1</a:t>
                      </a:r>
                      <a:endParaRPr lang="id-ID" sz="1400" dirty="0"/>
                    </a:p>
                  </a:txBody>
                  <a:tcPr/>
                </a:tc>
                <a:tc>
                  <a:txBody>
                    <a:bodyPr/>
                    <a:lstStyle/>
                    <a:p>
                      <a:pPr algn="ctr"/>
                      <a:r>
                        <a:rPr lang="id-ID" sz="1400" dirty="0"/>
                        <a:t>0</a:t>
                      </a:r>
                    </a:p>
                  </a:txBody>
                  <a:tcPr/>
                </a:tc>
                <a:extLst>
                  <a:ext uri="{0D108BD9-81ED-4DB2-BD59-A6C34878D82A}">
                    <a16:rowId xmlns:a16="http://schemas.microsoft.com/office/drawing/2014/main" val="3212091053"/>
                  </a:ext>
                </a:extLst>
              </a:tr>
            </a:tbl>
          </a:graphicData>
        </a:graphic>
      </p:graphicFrame>
      <p:sp>
        <p:nvSpPr>
          <p:cNvPr id="58" name="Content Placeholder 2"/>
          <p:cNvSpPr txBox="1">
            <a:spLocks/>
          </p:cNvSpPr>
          <p:nvPr/>
        </p:nvSpPr>
        <p:spPr>
          <a:xfrm>
            <a:off x="4487364" y="28637"/>
            <a:ext cx="3002725" cy="48251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b="1" u="sng" dirty="0">
                <a:solidFill>
                  <a:schemeClr val="accent6">
                    <a:lumMod val="75000"/>
                  </a:schemeClr>
                </a:solidFill>
              </a:rPr>
              <a:t>MPA</a:t>
            </a:r>
          </a:p>
        </p:txBody>
      </p:sp>
      <p:sp>
        <p:nvSpPr>
          <p:cNvPr id="61" name="Rectangle 60">
            <a:extLst>
              <a:ext uri="{FF2B5EF4-FFF2-40B4-BE49-F238E27FC236}">
                <a16:creationId xmlns:a16="http://schemas.microsoft.com/office/drawing/2014/main" id="{A1FEB74D-511C-4B44-B9C3-C7A34C4E90CE}"/>
              </a:ext>
            </a:extLst>
          </p:cNvPr>
          <p:cNvSpPr/>
          <p:nvPr/>
        </p:nvSpPr>
        <p:spPr>
          <a:xfrm>
            <a:off x="8509582" y="6569673"/>
            <a:ext cx="3682418" cy="261610"/>
          </a:xfrm>
          <a:prstGeom prst="rect">
            <a:avLst/>
          </a:prstGeom>
        </p:spPr>
        <p:txBody>
          <a:bodyPr wrap="none">
            <a:spAutoFit/>
          </a:bodyPr>
          <a:lstStyle/>
          <a:p>
            <a:r>
              <a:rPr lang="en-US" sz="1100" b="1" dirty="0">
                <a:solidFill>
                  <a:schemeClr val="accent5">
                    <a:lumMod val="50000"/>
                  </a:schemeClr>
                </a:solidFill>
              </a:rPr>
              <a:t>Progress/Accomplishments towards National Plan of Action</a:t>
            </a:r>
            <a:endParaRPr lang="en-GB" sz="1100" b="1" dirty="0">
              <a:solidFill>
                <a:schemeClr val="accent5">
                  <a:lumMod val="50000"/>
                </a:schemeClr>
              </a:solidFill>
            </a:endParaRPr>
          </a:p>
        </p:txBody>
      </p:sp>
    </p:spTree>
    <p:extLst>
      <p:ext uri="{BB962C8B-B14F-4D97-AF65-F5344CB8AC3E}">
        <p14:creationId xmlns:p14="http://schemas.microsoft.com/office/powerpoint/2010/main" val="371078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3" y="-69602"/>
            <a:ext cx="12192000" cy="6858000"/>
          </a:xfrm>
          <a:prstGeom prst="rect">
            <a:avLst/>
          </a:prstGeom>
        </p:spPr>
      </p:pic>
      <p:sp>
        <p:nvSpPr>
          <p:cNvPr id="5" name="Content Placeholder 2"/>
          <p:cNvSpPr txBox="1">
            <a:spLocks/>
          </p:cNvSpPr>
          <p:nvPr/>
        </p:nvSpPr>
        <p:spPr>
          <a:xfrm>
            <a:off x="860133" y="-97971"/>
            <a:ext cx="10515600" cy="596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sz="2600" b="1" u="sng" dirty="0">
                <a:solidFill>
                  <a:schemeClr val="accent6">
                    <a:lumMod val="75000"/>
                  </a:schemeClr>
                </a:solidFill>
              </a:rPr>
              <a:t>CLIMATE CHANGE ADAPTATION</a:t>
            </a:r>
          </a:p>
        </p:txBody>
      </p:sp>
      <p:sp>
        <p:nvSpPr>
          <p:cNvPr id="6" name="Content Placeholder 2"/>
          <p:cNvSpPr txBox="1">
            <a:spLocks/>
          </p:cNvSpPr>
          <p:nvPr/>
        </p:nvSpPr>
        <p:spPr>
          <a:xfrm>
            <a:off x="368505" y="690940"/>
            <a:ext cx="4864576" cy="444144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00000"/>
              </a:lnSpc>
              <a:spcBef>
                <a:spcPts val="0"/>
              </a:spcBef>
              <a:spcAft>
                <a:spcPts val="100"/>
              </a:spcAft>
              <a:buFontTx/>
              <a:buAutoNum type="arabicPeriod"/>
            </a:pPr>
            <a:r>
              <a:rPr lang="en-GB" sz="1800" dirty="0">
                <a:solidFill>
                  <a:schemeClr val="accent1">
                    <a:lumMod val="50000"/>
                  </a:schemeClr>
                </a:solidFill>
                <a:latin typeface="Optima" charset="0"/>
                <a:ea typeface="Optima" charset="0"/>
                <a:cs typeface="Optima" charset="0"/>
              </a:rPr>
              <a:t>CCA Capacity Building (Capacity Building on Blue Carbon</a:t>
            </a:r>
          </a:p>
          <a:p>
            <a:pPr marL="342900" indent="-342900">
              <a:lnSpc>
                <a:spcPct val="100000"/>
              </a:lnSpc>
              <a:spcBef>
                <a:spcPts val="0"/>
              </a:spcBef>
              <a:spcAft>
                <a:spcPts val="100"/>
              </a:spcAft>
              <a:buFontTx/>
              <a:buAutoNum type="arabicPeriod"/>
            </a:pPr>
            <a:r>
              <a:rPr lang="en-GB" sz="1800" dirty="0">
                <a:solidFill>
                  <a:schemeClr val="accent1">
                    <a:lumMod val="50000"/>
                  </a:schemeClr>
                </a:solidFill>
                <a:latin typeface="Optima" charset="0"/>
                <a:ea typeface="Optima" charset="0"/>
                <a:cs typeface="Optima" charset="0"/>
              </a:rPr>
              <a:t>CEPA Workshop</a:t>
            </a:r>
          </a:p>
          <a:p>
            <a:pPr marL="342900" indent="-342900">
              <a:lnSpc>
                <a:spcPct val="100000"/>
              </a:lnSpc>
              <a:spcBef>
                <a:spcPts val="0"/>
              </a:spcBef>
              <a:spcAft>
                <a:spcPts val="100"/>
              </a:spcAft>
              <a:buFontTx/>
              <a:buAutoNum type="arabicPeriod"/>
            </a:pPr>
            <a:r>
              <a:rPr lang="en-US" sz="1800" dirty="0">
                <a:solidFill>
                  <a:schemeClr val="accent1">
                    <a:lumMod val="50000"/>
                  </a:schemeClr>
                </a:solidFill>
                <a:latin typeface="Optima" charset="0"/>
                <a:ea typeface="Optima" charset="0"/>
                <a:cs typeface="Optima" charset="0"/>
              </a:rPr>
              <a:t>Development of draft </a:t>
            </a:r>
            <a:r>
              <a:rPr lang="en-US" sz="1800" dirty="0" err="1">
                <a:solidFill>
                  <a:schemeClr val="accent1">
                    <a:lumMod val="50000"/>
                  </a:schemeClr>
                </a:solidFill>
                <a:latin typeface="Optima" charset="0"/>
                <a:ea typeface="Optima" charset="0"/>
                <a:cs typeface="Optima" charset="0"/>
              </a:rPr>
              <a:t>ToR</a:t>
            </a:r>
            <a:r>
              <a:rPr lang="en-US" sz="1800" dirty="0">
                <a:solidFill>
                  <a:schemeClr val="accent1">
                    <a:lumMod val="50000"/>
                  </a:schemeClr>
                </a:solidFill>
                <a:latin typeface="Optima" charset="0"/>
                <a:ea typeface="Optima" charset="0"/>
                <a:cs typeface="Optima" charset="0"/>
              </a:rPr>
              <a:t> Executive Course</a:t>
            </a:r>
          </a:p>
          <a:p>
            <a:pPr marL="342900" indent="-342900">
              <a:lnSpc>
                <a:spcPct val="100000"/>
              </a:lnSpc>
              <a:spcBef>
                <a:spcPts val="0"/>
              </a:spcBef>
              <a:spcAft>
                <a:spcPts val="100"/>
              </a:spcAft>
              <a:buFontTx/>
              <a:buAutoNum type="arabicPeriod"/>
            </a:pPr>
            <a:r>
              <a:rPr lang="en-US" sz="1800" dirty="0">
                <a:solidFill>
                  <a:schemeClr val="accent1">
                    <a:lumMod val="50000"/>
                  </a:schemeClr>
                </a:solidFill>
                <a:latin typeface="Optima" charset="0"/>
                <a:ea typeface="Optima" charset="0"/>
                <a:cs typeface="Optima" charset="0"/>
              </a:rPr>
              <a:t>Development of Draft </a:t>
            </a:r>
            <a:r>
              <a:rPr lang="en-US" sz="1800" dirty="0" err="1">
                <a:solidFill>
                  <a:schemeClr val="accent1">
                    <a:lumMod val="50000"/>
                  </a:schemeClr>
                </a:solidFill>
                <a:latin typeface="Optima" charset="0"/>
                <a:ea typeface="Optima" charset="0"/>
                <a:cs typeface="Optima" charset="0"/>
              </a:rPr>
              <a:t>Communique</a:t>
            </a:r>
            <a:endParaRPr lang="en-US" sz="1800" dirty="0">
              <a:solidFill>
                <a:schemeClr val="accent1">
                  <a:lumMod val="50000"/>
                </a:schemeClr>
              </a:solidFill>
              <a:latin typeface="Optima" charset="0"/>
              <a:ea typeface="Optima" charset="0"/>
              <a:cs typeface="Optima" charset="0"/>
            </a:endParaRPr>
          </a:p>
          <a:p>
            <a:pPr marL="342900" indent="-342900">
              <a:lnSpc>
                <a:spcPct val="100000"/>
              </a:lnSpc>
              <a:spcBef>
                <a:spcPts val="0"/>
              </a:spcBef>
              <a:spcAft>
                <a:spcPts val="100"/>
              </a:spcAft>
              <a:buFontTx/>
              <a:buAutoNum type="arabicPeriod"/>
            </a:pPr>
            <a:r>
              <a:rPr lang="en-US" sz="1800" dirty="0">
                <a:solidFill>
                  <a:schemeClr val="accent1">
                    <a:lumMod val="50000"/>
                  </a:schemeClr>
                </a:solidFill>
                <a:latin typeface="Optima" charset="0"/>
                <a:ea typeface="Optima" charset="0"/>
                <a:cs typeface="Optima" charset="0"/>
              </a:rPr>
              <a:t>Coastal PROKLIM</a:t>
            </a:r>
          </a:p>
          <a:p>
            <a:pPr marL="342900" indent="-342900">
              <a:lnSpc>
                <a:spcPct val="100000"/>
              </a:lnSpc>
              <a:spcBef>
                <a:spcPts val="0"/>
              </a:spcBef>
              <a:spcAft>
                <a:spcPts val="100"/>
              </a:spcAft>
              <a:buFontTx/>
              <a:buAutoNum type="arabicPeriod"/>
            </a:pPr>
            <a:r>
              <a:rPr lang="en-US" sz="1800" dirty="0">
                <a:solidFill>
                  <a:schemeClr val="accent1">
                    <a:lumMod val="50000"/>
                  </a:schemeClr>
                </a:solidFill>
                <a:latin typeface="Optima" charset="0"/>
                <a:ea typeface="Optima" charset="0"/>
                <a:cs typeface="Optima" charset="0"/>
              </a:rPr>
              <a:t>Indonesian Coastal Education (SPI)</a:t>
            </a:r>
            <a:endParaRPr lang="id-ID" sz="1800" dirty="0">
              <a:solidFill>
                <a:schemeClr val="accent1">
                  <a:lumMod val="50000"/>
                </a:schemeClr>
              </a:solidFill>
              <a:latin typeface="Optima" charset="0"/>
              <a:ea typeface="Optima" charset="0"/>
              <a:cs typeface="Optima" charset="0"/>
            </a:endParaRPr>
          </a:p>
          <a:p>
            <a:pPr marL="342900" indent="-342900">
              <a:lnSpc>
                <a:spcPct val="100000"/>
              </a:lnSpc>
              <a:spcBef>
                <a:spcPts val="0"/>
              </a:spcBef>
              <a:spcAft>
                <a:spcPts val="100"/>
              </a:spcAft>
              <a:buFontTx/>
              <a:buAutoNum type="arabicPeriod"/>
            </a:pPr>
            <a:r>
              <a:rPr lang="id-ID" sz="1800" dirty="0">
                <a:solidFill>
                  <a:srgbClr val="176186"/>
                </a:solidFill>
                <a:latin typeface="Optima" charset="0"/>
                <a:ea typeface="Optima" charset="0"/>
                <a:cs typeface="Optima" charset="0"/>
              </a:rPr>
              <a:t>Building locally permeable dam (Hybrid Engineering) and Center for Mangrove Restoration and Education as application of ecosystem based adaptation (EbA)</a:t>
            </a:r>
            <a:endParaRPr lang="en-US" sz="1800" dirty="0">
              <a:solidFill>
                <a:srgbClr val="176186"/>
              </a:solidFill>
              <a:latin typeface="Optima" charset="0"/>
              <a:ea typeface="Optima" charset="0"/>
              <a:cs typeface="Optima" charset="0"/>
            </a:endParaRPr>
          </a:p>
          <a:p>
            <a:pPr marL="342900" indent="-342900">
              <a:lnSpc>
                <a:spcPct val="100000"/>
              </a:lnSpc>
              <a:spcBef>
                <a:spcPts val="0"/>
              </a:spcBef>
              <a:spcAft>
                <a:spcPts val="100"/>
              </a:spcAft>
              <a:buFontTx/>
              <a:buAutoNum type="arabicPeriod"/>
            </a:pPr>
            <a:r>
              <a:rPr lang="en-US" sz="1800" dirty="0">
                <a:solidFill>
                  <a:schemeClr val="accent1">
                    <a:lumMod val="50000"/>
                  </a:schemeClr>
                </a:solidFill>
                <a:latin typeface="Optima" charset="0"/>
                <a:ea typeface="Optima" charset="0"/>
                <a:cs typeface="Optima" charset="0"/>
              </a:rPr>
              <a:t>Mangrove Adaptation to Climate Change,  Developing of indicators of mangrove ecosystem vulnerability</a:t>
            </a:r>
          </a:p>
          <a:p>
            <a:pPr marL="342900" indent="-342900">
              <a:lnSpc>
                <a:spcPct val="100000"/>
              </a:lnSpc>
              <a:spcBef>
                <a:spcPts val="0"/>
              </a:spcBef>
              <a:spcAft>
                <a:spcPts val="100"/>
              </a:spcAft>
              <a:buFontTx/>
              <a:buAutoNum type="arabicPeriod"/>
            </a:pPr>
            <a:r>
              <a:rPr lang="en-US" sz="1800" dirty="0">
                <a:solidFill>
                  <a:schemeClr val="accent1">
                    <a:lumMod val="50000"/>
                  </a:schemeClr>
                </a:solidFill>
                <a:latin typeface="Optima" charset="0"/>
                <a:ea typeface="Optima" charset="0"/>
                <a:cs typeface="Optima" charset="0"/>
              </a:rPr>
              <a:t>Initiation of Roadmap about Mitigation and Adaptation of Land Subsidence in Coastal Lowland</a:t>
            </a:r>
          </a:p>
          <a:p>
            <a:pPr marL="342900" indent="-342900">
              <a:lnSpc>
                <a:spcPct val="100000"/>
              </a:lnSpc>
              <a:spcBef>
                <a:spcPts val="0"/>
              </a:spcBef>
              <a:spcAft>
                <a:spcPts val="100"/>
              </a:spcAft>
              <a:buFontTx/>
              <a:buAutoNum type="arabicPeriod"/>
            </a:pPr>
            <a:r>
              <a:rPr lang="en-US" sz="1800" dirty="0">
                <a:solidFill>
                  <a:schemeClr val="accent1">
                    <a:lumMod val="50000"/>
                  </a:schemeClr>
                </a:solidFill>
                <a:latin typeface="Optima" charset="0"/>
                <a:ea typeface="Optima" charset="0"/>
                <a:cs typeface="Optima" charset="0"/>
              </a:rPr>
              <a:t>Development of Ocean Health Index</a:t>
            </a:r>
          </a:p>
          <a:p>
            <a:pPr marL="342900" indent="-342900">
              <a:lnSpc>
                <a:spcPct val="100000"/>
              </a:lnSpc>
              <a:spcBef>
                <a:spcPts val="0"/>
              </a:spcBef>
              <a:spcAft>
                <a:spcPts val="100"/>
              </a:spcAft>
              <a:buFontTx/>
              <a:buAutoNum type="arabicPeriod"/>
            </a:pPr>
            <a:r>
              <a:rPr lang="en-US" sz="1800" dirty="0">
                <a:solidFill>
                  <a:schemeClr val="accent1">
                    <a:lumMod val="50000"/>
                  </a:schemeClr>
                </a:solidFill>
                <a:latin typeface="Optima" charset="0"/>
                <a:ea typeface="Optima" charset="0"/>
                <a:cs typeface="Optima" charset="0"/>
              </a:rPr>
              <a:t>Establishment of Indonesia Mangrove Society</a:t>
            </a:r>
          </a:p>
          <a:p>
            <a:pPr marL="342900" indent="-342900">
              <a:lnSpc>
                <a:spcPct val="100000"/>
              </a:lnSpc>
              <a:spcBef>
                <a:spcPts val="0"/>
              </a:spcBef>
              <a:spcAft>
                <a:spcPts val="100"/>
              </a:spcAft>
              <a:buFontTx/>
              <a:buAutoNum type="arabicPeriod"/>
            </a:pPr>
            <a:endParaRPr lang="en-US" sz="1800" dirty="0">
              <a:solidFill>
                <a:schemeClr val="accent1">
                  <a:lumMod val="50000"/>
                </a:schemeClr>
              </a:solidFill>
              <a:latin typeface="Optima" charset="0"/>
              <a:ea typeface="Optima" charset="0"/>
              <a:cs typeface="Optima" charset="0"/>
            </a:endParaRPr>
          </a:p>
          <a:p>
            <a:pPr marL="0" indent="0">
              <a:lnSpc>
                <a:spcPct val="100000"/>
              </a:lnSpc>
              <a:spcBef>
                <a:spcPts val="0"/>
              </a:spcBef>
              <a:spcAft>
                <a:spcPts val="100"/>
              </a:spcAft>
              <a:buNone/>
            </a:pPr>
            <a:endParaRPr lang="en-US" sz="1800" dirty="0">
              <a:solidFill>
                <a:schemeClr val="accent1">
                  <a:lumMod val="50000"/>
                </a:schemeClr>
              </a:solidFill>
              <a:latin typeface="Optima" charset="0"/>
              <a:ea typeface="Optima" charset="0"/>
              <a:cs typeface="Optima" charset="0"/>
            </a:endParaRPr>
          </a:p>
          <a:p>
            <a:pPr marL="0" indent="0">
              <a:lnSpc>
                <a:spcPct val="100000"/>
              </a:lnSpc>
              <a:spcBef>
                <a:spcPts val="0"/>
              </a:spcBef>
              <a:spcAft>
                <a:spcPts val="100"/>
              </a:spcAft>
              <a:buNone/>
            </a:pPr>
            <a:endParaRPr lang="en-GB" sz="1800" dirty="0">
              <a:solidFill>
                <a:schemeClr val="accent1">
                  <a:lumMod val="50000"/>
                </a:schemeClr>
              </a:solidFill>
              <a:latin typeface="Optima" charset="0"/>
              <a:ea typeface="Optima" charset="0"/>
              <a:cs typeface="Optima" charset="0"/>
            </a:endParaRPr>
          </a:p>
          <a:p>
            <a:pPr marL="342900" indent="-342900">
              <a:lnSpc>
                <a:spcPct val="100000"/>
              </a:lnSpc>
              <a:spcBef>
                <a:spcPts val="0"/>
              </a:spcBef>
              <a:spcAft>
                <a:spcPts val="100"/>
              </a:spcAft>
              <a:buFontTx/>
              <a:buNone/>
            </a:pPr>
            <a:endParaRPr lang="en-US" sz="1800" dirty="0">
              <a:solidFill>
                <a:schemeClr val="accent1">
                  <a:lumMod val="50000"/>
                </a:schemeClr>
              </a:solidFill>
              <a:latin typeface="Optima" charset="0"/>
              <a:ea typeface="Optima" charset="0"/>
              <a:cs typeface="Optima" charset="0"/>
            </a:endParaRPr>
          </a:p>
          <a:p>
            <a:pPr marL="342900" indent="-342900">
              <a:lnSpc>
                <a:spcPct val="100000"/>
              </a:lnSpc>
              <a:spcBef>
                <a:spcPts val="0"/>
              </a:spcBef>
              <a:spcAft>
                <a:spcPts val="100"/>
              </a:spcAft>
              <a:buFontTx/>
              <a:buNone/>
            </a:pPr>
            <a:endParaRPr lang="en-GB" sz="1800" dirty="0">
              <a:solidFill>
                <a:schemeClr val="accent1">
                  <a:lumMod val="50000"/>
                </a:schemeClr>
              </a:solidFill>
              <a:latin typeface="Optima" charset="0"/>
              <a:ea typeface="Optima" charset="0"/>
              <a:cs typeface="Optima" charset="0"/>
            </a:endParaRPr>
          </a:p>
          <a:p>
            <a:pPr marL="342900" indent="-342900">
              <a:lnSpc>
                <a:spcPct val="100000"/>
              </a:lnSpc>
              <a:spcBef>
                <a:spcPts val="0"/>
              </a:spcBef>
              <a:spcAft>
                <a:spcPts val="100"/>
              </a:spcAft>
              <a:buFontTx/>
              <a:buNone/>
            </a:pPr>
            <a:endParaRPr lang="en-GB" sz="1800" dirty="0">
              <a:solidFill>
                <a:schemeClr val="accent1">
                  <a:lumMod val="50000"/>
                </a:schemeClr>
              </a:solidFill>
              <a:latin typeface="Optima" charset="0"/>
              <a:ea typeface="Optima" charset="0"/>
              <a:cs typeface="Optima"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4643" y="2799703"/>
            <a:ext cx="2585291" cy="198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7072" y="695136"/>
            <a:ext cx="2492247" cy="183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8849464" y="968220"/>
            <a:ext cx="2892172" cy="1754326"/>
          </a:xfrm>
          <a:prstGeom prst="rect">
            <a:avLst/>
          </a:prstGeom>
        </p:spPr>
        <p:txBody>
          <a:bodyPr wrap="square">
            <a:spAutoFit/>
          </a:bodyPr>
          <a:lstStyle/>
          <a:p>
            <a:r>
              <a:rPr lang="en-US" dirty="0"/>
              <a:t>Climate Change Adaptation Capacity Building (Capacity Building on Blue Carbon) and CEPA Workshop attended by 80 participant from CT6 Countries</a:t>
            </a:r>
          </a:p>
        </p:txBody>
      </p:sp>
      <p:sp>
        <p:nvSpPr>
          <p:cNvPr id="12" name="Right Arrow 11"/>
          <p:cNvSpPr/>
          <p:nvPr/>
        </p:nvSpPr>
        <p:spPr>
          <a:xfrm>
            <a:off x="8529934" y="1095236"/>
            <a:ext cx="24460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689699" y="3332747"/>
            <a:ext cx="3244968" cy="646331"/>
          </a:xfrm>
          <a:prstGeom prst="rect">
            <a:avLst/>
          </a:prstGeom>
        </p:spPr>
        <p:txBody>
          <a:bodyPr wrap="square">
            <a:spAutoFit/>
          </a:bodyPr>
          <a:lstStyle/>
          <a:p>
            <a:r>
              <a:rPr lang="en-US" dirty="0"/>
              <a:t>Coastal PROKLIM about 232 location by 2019</a:t>
            </a:r>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9319" y="3331923"/>
            <a:ext cx="253206"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8764811" y="4982217"/>
            <a:ext cx="2245971" cy="1200329"/>
          </a:xfrm>
          <a:prstGeom prst="rect">
            <a:avLst/>
          </a:prstGeom>
        </p:spPr>
        <p:txBody>
          <a:bodyPr wrap="square">
            <a:spAutoFit/>
          </a:bodyPr>
          <a:lstStyle/>
          <a:p>
            <a:r>
              <a:rPr lang="en-US" dirty="0"/>
              <a:t>9 Location by 2019 (3 of 9 located in CTI CFF boundary: </a:t>
            </a:r>
            <a:r>
              <a:rPr lang="en-US" dirty="0" err="1"/>
              <a:t>Palu</a:t>
            </a:r>
            <a:r>
              <a:rPr lang="en-US" dirty="0"/>
              <a:t>, Bone, and North Lombok)</a:t>
            </a:r>
          </a:p>
        </p:txBody>
      </p:sp>
      <p:pic>
        <p:nvPicPr>
          <p:cNvPr id="2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5116" y="5364797"/>
            <a:ext cx="253206"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7" name="Table 16"/>
          <p:cNvGraphicFramePr>
            <a:graphicFrameLocks noGrp="1"/>
          </p:cNvGraphicFramePr>
          <p:nvPr/>
        </p:nvGraphicFramePr>
        <p:xfrm>
          <a:off x="232475" y="5529262"/>
          <a:ext cx="5553074" cy="706120"/>
        </p:xfrm>
        <a:graphic>
          <a:graphicData uri="http://schemas.openxmlformats.org/drawingml/2006/table">
            <a:tbl>
              <a:tblPr firstRow="1" bandRow="1">
                <a:tableStyleId>{5C22544A-7EE6-4342-B048-85BDC9FD1C3A}</a:tableStyleId>
              </a:tblPr>
              <a:tblGrid>
                <a:gridCol w="1511819">
                  <a:extLst>
                    <a:ext uri="{9D8B030D-6E8A-4147-A177-3AD203B41FA5}">
                      <a16:colId xmlns:a16="http://schemas.microsoft.com/office/drawing/2014/main" val="299190157"/>
                    </a:ext>
                  </a:extLst>
                </a:gridCol>
                <a:gridCol w="1653354">
                  <a:extLst>
                    <a:ext uri="{9D8B030D-6E8A-4147-A177-3AD203B41FA5}">
                      <a16:colId xmlns:a16="http://schemas.microsoft.com/office/drawing/2014/main" val="2598484507"/>
                    </a:ext>
                  </a:extLst>
                </a:gridCol>
                <a:gridCol w="1200696">
                  <a:extLst>
                    <a:ext uri="{9D8B030D-6E8A-4147-A177-3AD203B41FA5}">
                      <a16:colId xmlns:a16="http://schemas.microsoft.com/office/drawing/2014/main" val="3102841310"/>
                    </a:ext>
                  </a:extLst>
                </a:gridCol>
                <a:gridCol w="1187205">
                  <a:extLst>
                    <a:ext uri="{9D8B030D-6E8A-4147-A177-3AD203B41FA5}">
                      <a16:colId xmlns:a16="http://schemas.microsoft.com/office/drawing/2014/main" val="1805202974"/>
                    </a:ext>
                  </a:extLst>
                </a:gridCol>
              </a:tblGrid>
              <a:tr h="370840">
                <a:tc>
                  <a:txBody>
                    <a:bodyPr/>
                    <a:lstStyle/>
                    <a:p>
                      <a:pPr algn="ctr"/>
                      <a:r>
                        <a:rPr lang="id-ID" sz="1600" dirty="0"/>
                        <a:t>Total Action</a:t>
                      </a:r>
                    </a:p>
                  </a:txBody>
                  <a:tcPr/>
                </a:tc>
                <a:tc>
                  <a:txBody>
                    <a:bodyPr/>
                    <a:lstStyle/>
                    <a:p>
                      <a:pPr algn="ctr"/>
                      <a:r>
                        <a:rPr lang="id-ID" sz="1600" dirty="0"/>
                        <a:t>Completed</a:t>
                      </a:r>
                    </a:p>
                  </a:txBody>
                  <a:tcPr/>
                </a:tc>
                <a:tc>
                  <a:txBody>
                    <a:bodyPr/>
                    <a:lstStyle/>
                    <a:p>
                      <a:pPr algn="ctr"/>
                      <a:r>
                        <a:rPr lang="id-ID" sz="1600" dirty="0"/>
                        <a:t>On-Going</a:t>
                      </a:r>
                    </a:p>
                  </a:txBody>
                  <a:tcPr/>
                </a:tc>
                <a:tc>
                  <a:txBody>
                    <a:bodyPr/>
                    <a:lstStyle/>
                    <a:p>
                      <a:pPr algn="ctr"/>
                      <a:r>
                        <a:rPr lang="id-ID" sz="1600" dirty="0"/>
                        <a:t>Not Started</a:t>
                      </a:r>
                    </a:p>
                  </a:txBody>
                  <a:tcPr/>
                </a:tc>
                <a:extLst>
                  <a:ext uri="{0D108BD9-81ED-4DB2-BD59-A6C34878D82A}">
                    <a16:rowId xmlns:a16="http://schemas.microsoft.com/office/drawing/2014/main" val="3334269138"/>
                  </a:ext>
                </a:extLst>
              </a:tr>
              <a:tr h="225927">
                <a:tc>
                  <a:txBody>
                    <a:bodyPr/>
                    <a:lstStyle/>
                    <a:p>
                      <a:pPr algn="ctr"/>
                      <a:r>
                        <a:rPr lang="en-US" sz="1600" dirty="0"/>
                        <a:t>11</a:t>
                      </a:r>
                      <a:endParaRPr lang="id-ID" sz="1600" dirty="0"/>
                    </a:p>
                  </a:txBody>
                  <a:tcPr/>
                </a:tc>
                <a:tc>
                  <a:txBody>
                    <a:bodyPr/>
                    <a:lstStyle/>
                    <a:p>
                      <a:pPr algn="ctr"/>
                      <a:r>
                        <a:rPr lang="en-US" sz="1600" dirty="0"/>
                        <a:t>8</a:t>
                      </a:r>
                      <a:endParaRPr lang="id-ID" sz="1600" dirty="0"/>
                    </a:p>
                  </a:txBody>
                  <a:tcPr/>
                </a:tc>
                <a:tc>
                  <a:txBody>
                    <a:bodyPr/>
                    <a:lstStyle/>
                    <a:p>
                      <a:pPr algn="ctr"/>
                      <a:r>
                        <a:rPr lang="en-US" sz="1600" dirty="0"/>
                        <a:t>3</a:t>
                      </a:r>
                      <a:endParaRPr lang="id-ID" sz="1600" dirty="0"/>
                    </a:p>
                  </a:txBody>
                  <a:tcPr/>
                </a:tc>
                <a:tc>
                  <a:txBody>
                    <a:bodyPr/>
                    <a:lstStyle/>
                    <a:p>
                      <a:pPr algn="ctr"/>
                      <a:r>
                        <a:rPr lang="id-ID" sz="1600" dirty="0"/>
                        <a:t>0</a:t>
                      </a:r>
                    </a:p>
                  </a:txBody>
                  <a:tcPr/>
                </a:tc>
                <a:extLst>
                  <a:ext uri="{0D108BD9-81ED-4DB2-BD59-A6C34878D82A}">
                    <a16:rowId xmlns:a16="http://schemas.microsoft.com/office/drawing/2014/main" val="3212091053"/>
                  </a:ext>
                </a:extLst>
              </a:tr>
            </a:tbl>
          </a:graphicData>
        </a:graphic>
      </p:graphicFrame>
      <p:sp>
        <p:nvSpPr>
          <p:cNvPr id="18" name="Rectangle 17">
            <a:extLst>
              <a:ext uri="{FF2B5EF4-FFF2-40B4-BE49-F238E27FC236}">
                <a16:creationId xmlns:a16="http://schemas.microsoft.com/office/drawing/2014/main" id="{E7A5EAE5-170C-4CCE-B8F1-60AF834A36B4}"/>
              </a:ext>
            </a:extLst>
          </p:cNvPr>
          <p:cNvSpPr/>
          <p:nvPr/>
        </p:nvSpPr>
        <p:spPr>
          <a:xfrm>
            <a:off x="8509582" y="6569673"/>
            <a:ext cx="3682418" cy="261610"/>
          </a:xfrm>
          <a:prstGeom prst="rect">
            <a:avLst/>
          </a:prstGeom>
        </p:spPr>
        <p:txBody>
          <a:bodyPr wrap="none">
            <a:spAutoFit/>
          </a:bodyPr>
          <a:lstStyle/>
          <a:p>
            <a:r>
              <a:rPr lang="en-US" sz="1100" b="1" dirty="0">
                <a:solidFill>
                  <a:schemeClr val="accent5">
                    <a:lumMod val="50000"/>
                  </a:schemeClr>
                </a:solidFill>
              </a:rPr>
              <a:t>Progress/Accomplishments towards National Plan of Action</a:t>
            </a:r>
            <a:endParaRPr lang="en-GB" sz="1100" b="1" dirty="0">
              <a:solidFill>
                <a:schemeClr val="accent5">
                  <a:lumMod val="50000"/>
                </a:schemeClr>
              </a:solidFill>
            </a:endParaRPr>
          </a:p>
        </p:txBody>
      </p:sp>
      <p:pic>
        <p:nvPicPr>
          <p:cNvPr id="19" name="Picture 18" descr="D:\2019\4. SUBDIT MBAPI\5. SPI\SPI 2019\logo spi resize.png"/>
          <p:cNvPicPr/>
          <p:nvPr/>
        </p:nvPicPr>
        <p:blipFill rotWithShape="1">
          <a:blip r:embed="rId7">
            <a:extLst>
              <a:ext uri="{28A0092B-C50C-407E-A947-70E740481C1C}">
                <a14:useLocalDpi xmlns:a14="http://schemas.microsoft.com/office/drawing/2010/main" val="0"/>
              </a:ext>
            </a:extLst>
          </a:blip>
          <a:srcRect t="28578" r="2277" b="30435"/>
          <a:stretch/>
        </p:blipFill>
        <p:spPr bwMode="auto">
          <a:xfrm>
            <a:off x="6205586" y="4971872"/>
            <a:ext cx="2063404" cy="13567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5726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2FCDDCC-C85A-4450-A423-9546150FC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2" y="-38730"/>
            <a:ext cx="12192000" cy="6858000"/>
          </a:xfrm>
          <a:prstGeom prst="rect">
            <a:avLst/>
          </a:prstGeom>
        </p:spPr>
      </p:pic>
      <p:grpSp>
        <p:nvGrpSpPr>
          <p:cNvPr id="14" name="Group 13"/>
          <p:cNvGrpSpPr/>
          <p:nvPr/>
        </p:nvGrpSpPr>
        <p:grpSpPr>
          <a:xfrm>
            <a:off x="1174912" y="1001034"/>
            <a:ext cx="1923666" cy="5760080"/>
            <a:chOff x="8826010" y="1027464"/>
            <a:chExt cx="1923666" cy="576008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4138" y="4891421"/>
              <a:ext cx="876741" cy="975979"/>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44137" y="3906123"/>
              <a:ext cx="876742" cy="961171"/>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44137" y="2919543"/>
              <a:ext cx="865177" cy="945285"/>
            </a:xfrm>
            <a:prstGeom prst="rect">
              <a:avLst/>
            </a:prstGeom>
          </p:spPr>
        </p:pic>
        <p:sp>
          <p:nvSpPr>
            <p:cNvPr id="9" name="TextBox 8"/>
            <p:cNvSpPr txBox="1"/>
            <p:nvPr/>
          </p:nvSpPr>
          <p:spPr>
            <a:xfrm>
              <a:off x="9793146" y="4940013"/>
              <a:ext cx="827283"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sym typeface="Helvetica"/>
                </a:rPr>
                <a:t>SEA TURTLE </a:t>
              </a:r>
              <a:r>
                <a:rPr lang="en-US" sz="1400" b="1" dirty="0"/>
                <a:t>NPOA</a:t>
              </a:r>
              <a:endParaRPr kumimoji="0" lang="en-US" sz="1400" b="1" i="0" u="none" strike="noStrike" cap="none" spc="0" normalizeH="0" baseline="0" dirty="0">
                <a:ln>
                  <a:noFill/>
                </a:ln>
                <a:solidFill>
                  <a:srgbClr val="000000"/>
                </a:solidFill>
                <a:effectLst/>
                <a:uFillTx/>
                <a:sym typeface="Helvetica"/>
              </a:endParaRPr>
            </a:p>
          </p:txBody>
        </p:sp>
        <p:sp>
          <p:nvSpPr>
            <p:cNvPr id="11" name="TextBox 10"/>
            <p:cNvSpPr txBox="1"/>
            <p:nvPr/>
          </p:nvSpPr>
          <p:spPr>
            <a:xfrm>
              <a:off x="9814555" y="3934710"/>
              <a:ext cx="775950"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sym typeface="Helvetica"/>
                </a:rPr>
                <a:t>SHARKS &amp; RAYS</a:t>
              </a:r>
            </a:p>
            <a:p>
              <a:pPr marL="0" marR="0" indent="0" algn="ctr" defTabSz="914400" rtl="0" fontAlgn="auto" latinLnBrk="0" hangingPunct="0">
                <a:lnSpc>
                  <a:spcPct val="100000"/>
                </a:lnSpc>
                <a:spcBef>
                  <a:spcPts val="0"/>
                </a:spcBef>
                <a:spcAft>
                  <a:spcPts val="0"/>
                </a:spcAft>
                <a:buClrTx/>
                <a:buSzTx/>
                <a:buFontTx/>
                <a:buNone/>
                <a:tabLst/>
              </a:pPr>
              <a:r>
                <a:rPr lang="en-US" sz="1400" b="1" dirty="0"/>
                <a:t>NPOA</a:t>
              </a:r>
              <a:endParaRPr kumimoji="0" lang="en-US" sz="1400" b="1" i="0" u="none" strike="noStrike" cap="none" spc="0" normalizeH="0" baseline="0" dirty="0">
                <a:ln>
                  <a:noFill/>
                </a:ln>
                <a:solidFill>
                  <a:srgbClr val="000000"/>
                </a:solidFill>
                <a:effectLst/>
                <a:uFillTx/>
                <a:sym typeface="Helvetica"/>
              </a:endParaRPr>
            </a:p>
          </p:txBody>
        </p:sp>
        <p:sp>
          <p:nvSpPr>
            <p:cNvPr id="12" name="TextBox 11"/>
            <p:cNvSpPr txBox="1"/>
            <p:nvPr/>
          </p:nvSpPr>
          <p:spPr>
            <a:xfrm>
              <a:off x="9684831" y="3014749"/>
              <a:ext cx="1035398"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sym typeface="Helvetica"/>
                </a:rPr>
                <a:t>CETACEAN</a:t>
              </a:r>
              <a:r>
                <a:rPr kumimoji="0" lang="en-US" sz="1400" b="1" i="0" u="none" strike="noStrike" cap="none" spc="0" normalizeH="0" dirty="0">
                  <a:ln>
                    <a:noFill/>
                  </a:ln>
                  <a:solidFill>
                    <a:srgbClr val="000000"/>
                  </a:solidFill>
                  <a:effectLst/>
                  <a:uFillTx/>
                  <a:sym typeface="Helvetica"/>
                </a:rPr>
                <a:t> </a:t>
              </a:r>
            </a:p>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dirty="0">
                  <a:ln>
                    <a:noFill/>
                  </a:ln>
                  <a:solidFill>
                    <a:srgbClr val="000000"/>
                  </a:solidFill>
                  <a:effectLst/>
                  <a:uFillTx/>
                  <a:sym typeface="Helvetica"/>
                </a:rPr>
                <a:t>NPOA</a:t>
              </a:r>
              <a:endParaRPr kumimoji="0" lang="en-US" sz="1400" b="1" i="0" u="none" strike="noStrike" cap="none" spc="0" normalizeH="0" baseline="0" dirty="0">
                <a:ln>
                  <a:noFill/>
                </a:ln>
                <a:solidFill>
                  <a:srgbClr val="000000"/>
                </a:solidFill>
                <a:effectLst/>
                <a:uFillTx/>
                <a:sym typeface="Helvetica"/>
              </a:endParaRPr>
            </a:p>
          </p:txBody>
        </p:sp>
        <p:sp>
          <p:nvSpPr>
            <p:cNvPr id="13" name="TextBox 12"/>
            <p:cNvSpPr txBox="1"/>
            <p:nvPr/>
          </p:nvSpPr>
          <p:spPr>
            <a:xfrm>
              <a:off x="9683832" y="1027464"/>
              <a:ext cx="1042213" cy="892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300" b="1" i="0" u="none" strike="noStrike" cap="none" spc="0" normalizeH="0" baseline="0" dirty="0">
                  <a:ln>
                    <a:noFill/>
                  </a:ln>
                  <a:solidFill>
                    <a:srgbClr val="000000"/>
                  </a:solidFill>
                  <a:effectLst/>
                  <a:uFillTx/>
                  <a:sym typeface="Helvetica"/>
                </a:rPr>
                <a:t>DUGONG</a:t>
              </a:r>
            </a:p>
            <a:p>
              <a:pPr marL="0" marR="0" indent="0" algn="ctr" defTabSz="914400" rtl="0" fontAlgn="auto" latinLnBrk="0" hangingPunct="0">
                <a:lnSpc>
                  <a:spcPct val="100000"/>
                </a:lnSpc>
                <a:spcBef>
                  <a:spcPts val="0"/>
                </a:spcBef>
                <a:spcAft>
                  <a:spcPts val="0"/>
                </a:spcAft>
                <a:buClrTx/>
                <a:buSzTx/>
                <a:buFontTx/>
                <a:buNone/>
                <a:tabLst/>
              </a:pPr>
              <a:r>
                <a:rPr lang="en-US" sz="1300" b="1" dirty="0"/>
                <a:t>NPOA*</a:t>
              </a:r>
            </a:p>
            <a:p>
              <a:pPr marL="0" marR="0" indent="0" algn="ctr" defTabSz="914400" rtl="0" fontAlgn="auto" latinLnBrk="0" hangingPunct="0">
                <a:lnSpc>
                  <a:spcPct val="100000"/>
                </a:lnSpc>
                <a:spcBef>
                  <a:spcPts val="0"/>
                </a:spcBef>
                <a:spcAft>
                  <a:spcPts val="0"/>
                </a:spcAft>
                <a:buClrTx/>
                <a:buSzTx/>
                <a:buFontTx/>
                <a:buNone/>
                <a:tabLst/>
              </a:pPr>
              <a:r>
                <a:rPr kumimoji="0" lang="en-US" sz="1300" b="1" i="1" u="none" strike="noStrike" cap="none" spc="0" normalizeH="0" baseline="0" dirty="0">
                  <a:ln>
                    <a:noFill/>
                  </a:ln>
                  <a:solidFill>
                    <a:srgbClr val="000000"/>
                  </a:solidFill>
                  <a:effectLst/>
                  <a:uFillTx/>
                  <a:sym typeface="Helvetica"/>
                </a:rPr>
                <a:t>Started</a:t>
              </a:r>
              <a:r>
                <a:rPr kumimoji="0" lang="en-US" sz="1300" b="1" i="1" u="none" strike="noStrike" cap="none" spc="0" normalizeH="0" dirty="0">
                  <a:ln>
                    <a:noFill/>
                  </a:ln>
                  <a:solidFill>
                    <a:srgbClr val="000000"/>
                  </a:solidFill>
                  <a:effectLst/>
                  <a:uFillTx/>
                  <a:sym typeface="Helvetica"/>
                </a:rPr>
                <a:t> in 2018</a:t>
              </a:r>
              <a:endParaRPr kumimoji="0" lang="en-US" sz="1300" b="1" i="1" u="none" strike="noStrike" cap="none" spc="0" normalizeH="0" baseline="0" dirty="0">
                <a:ln>
                  <a:noFill/>
                </a:ln>
                <a:solidFill>
                  <a:srgbClr val="000000"/>
                </a:solidFill>
                <a:effectLst/>
                <a:uFillTx/>
                <a:sym typeface="Helvetica"/>
              </a:endParaRPr>
            </a:p>
          </p:txBody>
        </p:sp>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l="3603" r="14138" b="22025"/>
            <a:stretch/>
          </p:blipFill>
          <p:spPr>
            <a:xfrm>
              <a:off x="8826010" y="1027464"/>
              <a:ext cx="878302" cy="881773"/>
            </a:xfrm>
            <a:prstGeom prst="rect">
              <a:avLst/>
            </a:prstGeom>
          </p:spPr>
        </p:pic>
        <p:pic>
          <p:nvPicPr>
            <p:cNvPr id="1026" name="Picture 2" descr="Image result for rencana aksi nasional pari man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6011" y="1957596"/>
              <a:ext cx="878301" cy="9219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664232" y="2058275"/>
              <a:ext cx="943343"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sym typeface="Helvetica"/>
                </a:rPr>
                <a:t>MANTA RAYS</a:t>
              </a:r>
            </a:p>
            <a:p>
              <a:pPr marL="0" marR="0" indent="0" algn="ctr" defTabSz="914400" rtl="0" fontAlgn="auto" latinLnBrk="0" hangingPunct="0">
                <a:lnSpc>
                  <a:spcPct val="100000"/>
                </a:lnSpc>
                <a:spcBef>
                  <a:spcPts val="0"/>
                </a:spcBef>
                <a:spcAft>
                  <a:spcPts val="0"/>
                </a:spcAft>
                <a:buClrTx/>
                <a:buSzTx/>
                <a:buFontTx/>
                <a:buNone/>
                <a:tabLst/>
              </a:pPr>
              <a:r>
                <a:rPr lang="en-US" sz="1400" b="1" dirty="0"/>
                <a:t>NPOA</a:t>
              </a:r>
              <a:endParaRPr kumimoji="0" lang="en-US" sz="1400" b="1" i="0" u="none" strike="noStrike" cap="none" spc="0" normalizeH="0" baseline="0" dirty="0">
                <a:ln>
                  <a:noFill/>
                </a:ln>
                <a:solidFill>
                  <a:srgbClr val="000000"/>
                </a:solidFill>
                <a:effectLst/>
                <a:uFillTx/>
                <a:sym typeface="Helvetica"/>
              </a:endParaRPr>
            </a:p>
          </p:txBody>
        </p:sp>
        <p:sp>
          <p:nvSpPr>
            <p:cNvPr id="4" name="Rectangle 3"/>
            <p:cNvSpPr/>
            <p:nvPr/>
          </p:nvSpPr>
          <p:spPr>
            <a:xfrm>
              <a:off x="8844138" y="5891527"/>
              <a:ext cx="876741" cy="896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COMING SOON IN 2019</a:t>
              </a:r>
              <a:endParaRPr lang="en-ID" sz="1400" dirty="0"/>
            </a:p>
          </p:txBody>
        </p:sp>
        <p:sp>
          <p:nvSpPr>
            <p:cNvPr id="19" name="TextBox 18"/>
            <p:cNvSpPr txBox="1"/>
            <p:nvPr/>
          </p:nvSpPr>
          <p:spPr>
            <a:xfrm>
              <a:off x="9648765" y="5965811"/>
              <a:ext cx="1100911"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sym typeface="Helvetica"/>
                </a:rPr>
                <a:t>WHALE SHARKS </a:t>
              </a:r>
              <a:r>
                <a:rPr lang="en-US" sz="1400" b="1" dirty="0"/>
                <a:t>NPOA</a:t>
              </a:r>
              <a:endParaRPr kumimoji="0" lang="en-US" sz="1400" b="1" i="0" u="none" strike="noStrike" cap="none" spc="0" normalizeH="0" baseline="0" dirty="0">
                <a:ln>
                  <a:noFill/>
                </a:ln>
                <a:solidFill>
                  <a:srgbClr val="000000"/>
                </a:solidFill>
                <a:effectLst/>
                <a:uFillTx/>
                <a:sym typeface="Helvetica"/>
              </a:endParaRPr>
            </a:p>
          </p:txBody>
        </p:sp>
      </p:grpSp>
      <p:grpSp>
        <p:nvGrpSpPr>
          <p:cNvPr id="21" name="Group 20"/>
          <p:cNvGrpSpPr/>
          <p:nvPr/>
        </p:nvGrpSpPr>
        <p:grpSpPr>
          <a:xfrm>
            <a:off x="3090943" y="963682"/>
            <a:ext cx="2613239" cy="5751049"/>
            <a:chOff x="2317936" y="923014"/>
            <a:chExt cx="3669649" cy="5751049"/>
          </a:xfrm>
        </p:grpSpPr>
        <p:graphicFrame>
          <p:nvGraphicFramePr>
            <p:cNvPr id="17" name="Chart 16"/>
            <p:cNvGraphicFramePr>
              <a:graphicFrameLocks/>
            </p:cNvGraphicFramePr>
            <p:nvPr>
              <p:extLst>
                <p:ext uri="{D42A27DB-BD31-4B8C-83A1-F6EECF244321}">
                  <p14:modId xmlns:p14="http://schemas.microsoft.com/office/powerpoint/2010/main" val="395097834"/>
                </p:ext>
              </p:extLst>
            </p:nvPr>
          </p:nvGraphicFramePr>
          <p:xfrm>
            <a:off x="2317936" y="923014"/>
            <a:ext cx="3658926" cy="4858986"/>
          </p:xfrm>
          <a:graphic>
            <a:graphicData uri="http://schemas.openxmlformats.org/drawingml/2006/chart">
              <c:chart xmlns:c="http://schemas.openxmlformats.org/drawingml/2006/chart" xmlns:r="http://schemas.openxmlformats.org/officeDocument/2006/relationships" r:id="rId9"/>
            </a:graphicData>
          </a:graphic>
        </p:graphicFrame>
        <p:sp>
          <p:nvSpPr>
            <p:cNvPr id="18" name="Rectangle 17"/>
            <p:cNvSpPr/>
            <p:nvPr/>
          </p:nvSpPr>
          <p:spPr>
            <a:xfrm>
              <a:off x="2328659" y="5843070"/>
              <a:ext cx="3658926" cy="830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t>On going progress</a:t>
              </a:r>
              <a:endParaRPr lang="en-ID" i="1" dirty="0"/>
            </a:p>
          </p:txBody>
        </p:sp>
      </p:grpSp>
      <p:graphicFrame>
        <p:nvGraphicFramePr>
          <p:cNvPr id="42" name="Chart 41"/>
          <p:cNvGraphicFramePr>
            <a:graphicFrameLocks/>
          </p:cNvGraphicFramePr>
          <p:nvPr>
            <p:extLst>
              <p:ext uri="{D42A27DB-BD31-4B8C-83A1-F6EECF244321}">
                <p14:modId xmlns:p14="http://schemas.microsoft.com/office/powerpoint/2010/main" val="3270572310"/>
              </p:ext>
            </p:extLst>
          </p:nvPr>
        </p:nvGraphicFramePr>
        <p:xfrm>
          <a:off x="5996861" y="3408796"/>
          <a:ext cx="3556000" cy="2085432"/>
        </p:xfrm>
        <a:graphic>
          <a:graphicData uri="http://schemas.openxmlformats.org/drawingml/2006/chart">
            <c:chart xmlns:c="http://schemas.openxmlformats.org/drawingml/2006/chart" xmlns:r="http://schemas.openxmlformats.org/officeDocument/2006/relationships" r:id="rId10"/>
          </a:graphicData>
        </a:graphic>
      </p:graphicFrame>
      <p:sp>
        <p:nvSpPr>
          <p:cNvPr id="33" name="Rectangle 32"/>
          <p:cNvSpPr/>
          <p:nvPr/>
        </p:nvSpPr>
        <p:spPr>
          <a:xfrm>
            <a:off x="10185400" y="3614260"/>
            <a:ext cx="1219967" cy="1015663"/>
          </a:xfrm>
          <a:prstGeom prst="rect">
            <a:avLst/>
          </a:prstGeom>
          <a:noFill/>
        </p:spPr>
        <p:txBody>
          <a:bodyPr wrap="square" lIns="91440" tIns="45720" rIns="91440" bIns="45720">
            <a:spAutoFit/>
          </a:bodyPr>
          <a:lstStyle/>
          <a:p>
            <a:pPr algn="ctr"/>
            <a:r>
              <a:rPr lang="en-US" sz="1600" dirty="0">
                <a:ln w="0"/>
                <a:effectLst>
                  <a:outerShdw blurRad="38100" dist="19050" dir="2700000" algn="tl" rotWithShape="0">
                    <a:schemeClr val="dk1">
                      <a:alpha val="40000"/>
                    </a:schemeClr>
                  </a:outerShdw>
                </a:effectLst>
              </a:rPr>
              <a:t>2018-2019: </a:t>
            </a:r>
            <a:r>
              <a:rPr lang="en-US" sz="2800" dirty="0">
                <a:ln w="0"/>
                <a:effectLst>
                  <a:outerShdw blurRad="38100" dist="19050" dir="2700000" algn="tl" rotWithShape="0">
                    <a:schemeClr val="dk1">
                      <a:alpha val="40000"/>
                    </a:schemeClr>
                  </a:outerShdw>
                </a:effectLst>
              </a:rPr>
              <a:t>96% </a:t>
            </a:r>
            <a:r>
              <a:rPr lang="en-US" sz="1600" dirty="0">
                <a:ln w="0"/>
                <a:effectLst>
                  <a:outerShdw blurRad="38100" dist="19050" dir="2700000" algn="tl" rotWithShape="0">
                    <a:schemeClr val="dk1">
                      <a:alpha val="40000"/>
                    </a:schemeClr>
                  </a:outerShdw>
                </a:effectLst>
              </a:rPr>
              <a:t>Survival rate</a:t>
            </a:r>
          </a:p>
        </p:txBody>
      </p:sp>
      <p:sp>
        <p:nvSpPr>
          <p:cNvPr id="35" name="Right Arrow 34"/>
          <p:cNvSpPr/>
          <p:nvPr/>
        </p:nvSpPr>
        <p:spPr>
          <a:xfrm>
            <a:off x="5749730" y="5774916"/>
            <a:ext cx="378612" cy="1011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Right Arrow 45"/>
          <p:cNvSpPr/>
          <p:nvPr/>
        </p:nvSpPr>
        <p:spPr>
          <a:xfrm>
            <a:off x="9585130" y="1529797"/>
            <a:ext cx="368300" cy="1422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Rectangle 46"/>
          <p:cNvSpPr/>
          <p:nvPr/>
        </p:nvSpPr>
        <p:spPr>
          <a:xfrm>
            <a:off x="10185400" y="1730107"/>
            <a:ext cx="1219967" cy="1015663"/>
          </a:xfrm>
          <a:prstGeom prst="rect">
            <a:avLst/>
          </a:prstGeom>
          <a:noFill/>
        </p:spPr>
        <p:txBody>
          <a:bodyPr wrap="square" lIns="91440" tIns="45720" rIns="91440" bIns="45720">
            <a:spAutoFit/>
          </a:bodyPr>
          <a:lstStyle/>
          <a:p>
            <a:pPr algn="ctr"/>
            <a:r>
              <a:rPr lang="en-US" sz="1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2015-2019: </a:t>
            </a:r>
            <a:r>
              <a:rPr lang="en-US" sz="2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95% </a:t>
            </a:r>
            <a:r>
              <a:rPr lang="en-US" sz="1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baby turtle</a:t>
            </a:r>
          </a:p>
        </p:txBody>
      </p:sp>
      <p:pic>
        <p:nvPicPr>
          <p:cNvPr id="49" name="Picture 48" descr="IMG_6966.JPG">
            <a:extLst>
              <a:ext uri="{FF2B5EF4-FFF2-40B4-BE49-F238E27FC236}">
                <a16:creationId xmlns:a16="http://schemas.microsoft.com/office/drawing/2014/main" id="{2025D284-BB5F-F24F-A9AA-8FAEE45923E4}"/>
              </a:ext>
            </a:extLst>
          </p:cNvPr>
          <p:cNvPicPr>
            <a:picLocks noChangeAspect="1"/>
          </p:cNvPicPr>
          <p:nvPr/>
        </p:nvPicPr>
        <p:blipFill rotWithShape="1">
          <a:blip r:embed="rId11">
            <a:extLst>
              <a:ext uri="{28A0092B-C50C-407E-A947-70E740481C1C}">
                <a14:useLocalDpi xmlns:a14="http://schemas.microsoft.com/office/drawing/2010/main" val="0"/>
              </a:ext>
            </a:extLst>
          </a:blip>
          <a:srcRect r="73964" b="40175"/>
          <a:stretch/>
        </p:blipFill>
        <p:spPr>
          <a:xfrm>
            <a:off x="6211923" y="5530295"/>
            <a:ext cx="1696287" cy="1207343"/>
          </a:xfrm>
          <a:prstGeom prst="rect">
            <a:avLst/>
          </a:prstGeom>
        </p:spPr>
      </p:pic>
      <p:sp>
        <p:nvSpPr>
          <p:cNvPr id="50" name="Right Arrow 49"/>
          <p:cNvSpPr/>
          <p:nvPr/>
        </p:nvSpPr>
        <p:spPr>
          <a:xfrm>
            <a:off x="9630162" y="3520555"/>
            <a:ext cx="368300" cy="1422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1" name="Rectangle 50"/>
          <p:cNvSpPr/>
          <p:nvPr/>
        </p:nvSpPr>
        <p:spPr>
          <a:xfrm>
            <a:off x="10027109" y="5491143"/>
            <a:ext cx="2073896" cy="1015663"/>
          </a:xfrm>
          <a:prstGeom prst="rect">
            <a:avLst/>
          </a:prstGeom>
          <a:noFill/>
        </p:spPr>
        <p:txBody>
          <a:bodyPr wrap="square" lIns="91440" tIns="45720" rIns="91440" bIns="45720">
            <a:spAutoFit/>
          </a:bodyPr>
          <a:lstStyle/>
          <a:p>
            <a:pPr algn="ctr"/>
            <a:r>
              <a:rPr lang="en-US" sz="1600" dirty="0"/>
              <a:t>Annual income to the village:</a:t>
            </a:r>
          </a:p>
          <a:p>
            <a:pPr algn="ctr"/>
            <a:r>
              <a:rPr lang="en-US" sz="2800" b="1" cap="none" spc="50" dirty="0">
                <a:ln w="9525" cmpd="sng">
                  <a:solidFill>
                    <a:schemeClr val="accent1"/>
                  </a:solidFill>
                  <a:prstDash val="solid"/>
                </a:ln>
                <a:solidFill>
                  <a:srgbClr val="FF0000"/>
                </a:solidFill>
                <a:effectLst>
                  <a:glow rad="38100">
                    <a:schemeClr val="accent1">
                      <a:alpha val="40000"/>
                    </a:schemeClr>
                  </a:glow>
                </a:effectLst>
              </a:rPr>
              <a:t>US$14.500</a:t>
            </a:r>
            <a:endParaRPr lang="en-US" sz="1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2" name="Right Arrow 51"/>
          <p:cNvSpPr/>
          <p:nvPr/>
        </p:nvSpPr>
        <p:spPr>
          <a:xfrm>
            <a:off x="9617720" y="5273143"/>
            <a:ext cx="368300" cy="1422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030" name="Picture 6" descr="Image result for whale shark sketch"/>
          <p:cNvPicPr>
            <a:picLocks noChangeAspect="1" noChangeArrowheads="1"/>
          </p:cNvPicPr>
          <p:nvPr/>
        </p:nvPicPr>
        <p:blipFill rotWithShape="1">
          <a:blip r:embed="rId12">
            <a:extLst>
              <a:ext uri="{28A0092B-C50C-407E-A947-70E740481C1C}">
                <a14:useLocalDpi xmlns:a14="http://schemas.microsoft.com/office/drawing/2010/main" val="0"/>
              </a:ext>
            </a:extLst>
          </a:blip>
          <a:srcRect l="13718" r="19615"/>
          <a:stretch/>
        </p:blipFill>
        <p:spPr bwMode="auto">
          <a:xfrm rot="4322827">
            <a:off x="8031785" y="5141096"/>
            <a:ext cx="992246" cy="1602859"/>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8113188" y="6275974"/>
            <a:ext cx="1624484" cy="461665"/>
          </a:xfrm>
          <a:prstGeom prst="rect">
            <a:avLst/>
          </a:prstGeom>
          <a:noFill/>
        </p:spPr>
        <p:txBody>
          <a:bodyPr wrap="none" lIns="91440" tIns="45720" rIns="91440" bIns="45720">
            <a:spAutoFit/>
          </a:bodyPr>
          <a:lstStyle/>
          <a:p>
            <a:pPr algn="ctr"/>
            <a:r>
              <a:rPr lang="en-US" sz="2400" b="1" cap="none" spc="0" dirty="0">
                <a:ln w="12700">
                  <a:solidFill>
                    <a:schemeClr val="accent5"/>
                  </a:solidFill>
                  <a:prstDash val="solid"/>
                </a:ln>
                <a:pattFill prst="ltDnDiag">
                  <a:fgClr>
                    <a:schemeClr val="accent5">
                      <a:lumMod val="60000"/>
                      <a:lumOff val="40000"/>
                    </a:schemeClr>
                  </a:fgClr>
                  <a:bgClr>
                    <a:schemeClr val="bg1"/>
                  </a:bgClr>
                </a:pattFill>
                <a:effectLst/>
              </a:rPr>
              <a:t>ecotourism</a:t>
            </a:r>
          </a:p>
        </p:txBody>
      </p:sp>
      <p:graphicFrame>
        <p:nvGraphicFramePr>
          <p:cNvPr id="38" name="Table 37"/>
          <p:cNvGraphicFramePr>
            <a:graphicFrameLocks noGrp="1"/>
          </p:cNvGraphicFramePr>
          <p:nvPr>
            <p:extLst>
              <p:ext uri="{D42A27DB-BD31-4B8C-83A1-F6EECF244321}">
                <p14:modId xmlns:p14="http://schemas.microsoft.com/office/powerpoint/2010/main" val="481857090"/>
              </p:ext>
            </p:extLst>
          </p:nvPr>
        </p:nvGraphicFramePr>
        <p:xfrm>
          <a:off x="6495456" y="589742"/>
          <a:ext cx="5553074" cy="706120"/>
        </p:xfrm>
        <a:graphic>
          <a:graphicData uri="http://schemas.openxmlformats.org/drawingml/2006/table">
            <a:tbl>
              <a:tblPr firstRow="1" bandRow="1">
                <a:tableStyleId>{5C22544A-7EE6-4342-B048-85BDC9FD1C3A}</a:tableStyleId>
              </a:tblPr>
              <a:tblGrid>
                <a:gridCol w="1511819">
                  <a:extLst>
                    <a:ext uri="{9D8B030D-6E8A-4147-A177-3AD203B41FA5}">
                      <a16:colId xmlns:a16="http://schemas.microsoft.com/office/drawing/2014/main" val="299190157"/>
                    </a:ext>
                  </a:extLst>
                </a:gridCol>
                <a:gridCol w="1653354">
                  <a:extLst>
                    <a:ext uri="{9D8B030D-6E8A-4147-A177-3AD203B41FA5}">
                      <a16:colId xmlns:a16="http://schemas.microsoft.com/office/drawing/2014/main" val="2598484507"/>
                    </a:ext>
                  </a:extLst>
                </a:gridCol>
                <a:gridCol w="1200696">
                  <a:extLst>
                    <a:ext uri="{9D8B030D-6E8A-4147-A177-3AD203B41FA5}">
                      <a16:colId xmlns:a16="http://schemas.microsoft.com/office/drawing/2014/main" val="3102841310"/>
                    </a:ext>
                  </a:extLst>
                </a:gridCol>
                <a:gridCol w="1187205">
                  <a:extLst>
                    <a:ext uri="{9D8B030D-6E8A-4147-A177-3AD203B41FA5}">
                      <a16:colId xmlns:a16="http://schemas.microsoft.com/office/drawing/2014/main" val="1805202974"/>
                    </a:ext>
                  </a:extLst>
                </a:gridCol>
              </a:tblGrid>
              <a:tr h="370840">
                <a:tc>
                  <a:txBody>
                    <a:bodyPr/>
                    <a:lstStyle/>
                    <a:p>
                      <a:pPr algn="ctr"/>
                      <a:r>
                        <a:rPr lang="id-ID" sz="1600" dirty="0"/>
                        <a:t>Total Action</a:t>
                      </a:r>
                    </a:p>
                  </a:txBody>
                  <a:tcPr/>
                </a:tc>
                <a:tc>
                  <a:txBody>
                    <a:bodyPr/>
                    <a:lstStyle/>
                    <a:p>
                      <a:pPr algn="ctr"/>
                      <a:r>
                        <a:rPr lang="id-ID" sz="1600" dirty="0"/>
                        <a:t>Completed</a:t>
                      </a:r>
                    </a:p>
                  </a:txBody>
                  <a:tcPr/>
                </a:tc>
                <a:tc>
                  <a:txBody>
                    <a:bodyPr/>
                    <a:lstStyle/>
                    <a:p>
                      <a:pPr algn="ctr"/>
                      <a:r>
                        <a:rPr lang="id-ID" sz="1600" dirty="0"/>
                        <a:t>On-Going</a:t>
                      </a:r>
                    </a:p>
                  </a:txBody>
                  <a:tcPr/>
                </a:tc>
                <a:tc>
                  <a:txBody>
                    <a:bodyPr/>
                    <a:lstStyle/>
                    <a:p>
                      <a:pPr algn="ctr"/>
                      <a:r>
                        <a:rPr lang="id-ID" sz="1600" dirty="0"/>
                        <a:t>Not Started</a:t>
                      </a:r>
                    </a:p>
                  </a:txBody>
                  <a:tcPr/>
                </a:tc>
                <a:extLst>
                  <a:ext uri="{0D108BD9-81ED-4DB2-BD59-A6C34878D82A}">
                    <a16:rowId xmlns:a16="http://schemas.microsoft.com/office/drawing/2014/main" val="3334269138"/>
                  </a:ext>
                </a:extLst>
              </a:tr>
              <a:tr h="225927">
                <a:tc>
                  <a:txBody>
                    <a:bodyPr/>
                    <a:lstStyle/>
                    <a:p>
                      <a:pPr algn="ctr"/>
                      <a:r>
                        <a:rPr lang="en-US" sz="1600" dirty="0"/>
                        <a:t>4</a:t>
                      </a:r>
                      <a:endParaRPr lang="id-ID" sz="1600" dirty="0"/>
                    </a:p>
                  </a:txBody>
                  <a:tcPr/>
                </a:tc>
                <a:tc>
                  <a:txBody>
                    <a:bodyPr/>
                    <a:lstStyle/>
                    <a:p>
                      <a:pPr algn="ctr"/>
                      <a:r>
                        <a:rPr lang="en-US" sz="1600" dirty="0"/>
                        <a:t>3</a:t>
                      </a:r>
                      <a:endParaRPr lang="id-ID" sz="1600" dirty="0"/>
                    </a:p>
                  </a:txBody>
                  <a:tcPr/>
                </a:tc>
                <a:tc>
                  <a:txBody>
                    <a:bodyPr/>
                    <a:lstStyle/>
                    <a:p>
                      <a:pPr algn="ctr"/>
                      <a:r>
                        <a:rPr lang="en-US" sz="1600" dirty="0"/>
                        <a:t>1</a:t>
                      </a:r>
                      <a:endParaRPr lang="id-ID" sz="1600" dirty="0"/>
                    </a:p>
                  </a:txBody>
                  <a:tcPr/>
                </a:tc>
                <a:tc>
                  <a:txBody>
                    <a:bodyPr/>
                    <a:lstStyle/>
                    <a:p>
                      <a:pPr algn="ctr"/>
                      <a:r>
                        <a:rPr lang="id-ID" sz="1600" dirty="0"/>
                        <a:t>0</a:t>
                      </a:r>
                    </a:p>
                  </a:txBody>
                  <a:tcPr/>
                </a:tc>
                <a:extLst>
                  <a:ext uri="{0D108BD9-81ED-4DB2-BD59-A6C34878D82A}">
                    <a16:rowId xmlns:a16="http://schemas.microsoft.com/office/drawing/2014/main" val="3212091053"/>
                  </a:ext>
                </a:extLst>
              </a:tr>
            </a:tbl>
          </a:graphicData>
        </a:graphic>
      </p:graphicFrame>
      <p:sp>
        <p:nvSpPr>
          <p:cNvPr id="41" name="Content Placeholder 2"/>
          <p:cNvSpPr>
            <a:spLocks noGrp="1"/>
          </p:cNvSpPr>
          <p:nvPr>
            <p:ph idx="1"/>
          </p:nvPr>
        </p:nvSpPr>
        <p:spPr>
          <a:xfrm>
            <a:off x="4105958" y="1387"/>
            <a:ext cx="3980083" cy="461089"/>
          </a:xfrm>
        </p:spPr>
        <p:txBody>
          <a:bodyPr>
            <a:normAutofit fontScale="92500" lnSpcReduction="10000"/>
          </a:bodyPr>
          <a:lstStyle/>
          <a:p>
            <a:pPr marL="514350" marR="0" lvl="0" indent="-514350" defTabSz="914400" eaLnBrk="1" fontAlgn="auto" latinLnBrk="0" hangingPunct="1">
              <a:lnSpc>
                <a:spcPct val="100000"/>
              </a:lnSpc>
              <a:spcBef>
                <a:spcPts val="0"/>
              </a:spcBef>
              <a:spcAft>
                <a:spcPts val="0"/>
              </a:spcAft>
              <a:buClrTx/>
              <a:buSzTx/>
              <a:buFontTx/>
              <a:buNone/>
              <a:tabLst/>
              <a:defRPr/>
            </a:pPr>
            <a:r>
              <a:rPr lang="en-GB" b="1" u="sng" dirty="0">
                <a:solidFill>
                  <a:schemeClr val="accent6">
                    <a:lumMod val="75000"/>
                  </a:schemeClr>
                </a:solidFill>
              </a:rPr>
              <a:t>THREATENED SPECIES</a:t>
            </a:r>
          </a:p>
        </p:txBody>
      </p:sp>
      <p:sp>
        <p:nvSpPr>
          <p:cNvPr id="39" name="Rectangle 38">
            <a:extLst>
              <a:ext uri="{FF2B5EF4-FFF2-40B4-BE49-F238E27FC236}">
                <a16:creationId xmlns:a16="http://schemas.microsoft.com/office/drawing/2014/main" id="{AAFA6EAF-4983-46A2-9A4F-120A75D16B95}"/>
              </a:ext>
            </a:extLst>
          </p:cNvPr>
          <p:cNvSpPr/>
          <p:nvPr/>
        </p:nvSpPr>
        <p:spPr>
          <a:xfrm>
            <a:off x="8509582" y="6569673"/>
            <a:ext cx="3682418" cy="261610"/>
          </a:xfrm>
          <a:prstGeom prst="rect">
            <a:avLst/>
          </a:prstGeom>
        </p:spPr>
        <p:txBody>
          <a:bodyPr wrap="none">
            <a:spAutoFit/>
          </a:bodyPr>
          <a:lstStyle/>
          <a:p>
            <a:r>
              <a:rPr lang="en-US" sz="1100" b="1" dirty="0">
                <a:solidFill>
                  <a:schemeClr val="accent5">
                    <a:lumMod val="50000"/>
                  </a:schemeClr>
                </a:solidFill>
              </a:rPr>
              <a:t>Progress/Accomplishments towards National Plan of Action</a:t>
            </a:r>
            <a:endParaRPr lang="en-GB" sz="1100" b="1" dirty="0">
              <a:solidFill>
                <a:schemeClr val="accent5">
                  <a:lumMod val="50000"/>
                </a:schemeClr>
              </a:solidFill>
            </a:endParaRPr>
          </a:p>
        </p:txBody>
      </p:sp>
      <p:sp>
        <p:nvSpPr>
          <p:cNvPr id="7" name="Rectangle 6">
            <a:extLst>
              <a:ext uri="{FF2B5EF4-FFF2-40B4-BE49-F238E27FC236}">
                <a16:creationId xmlns:a16="http://schemas.microsoft.com/office/drawing/2014/main" id="{D991675C-1A0D-4AB6-95ED-79241FE2471F}"/>
              </a:ext>
            </a:extLst>
          </p:cNvPr>
          <p:cNvSpPr/>
          <p:nvPr/>
        </p:nvSpPr>
        <p:spPr>
          <a:xfrm>
            <a:off x="2113808" y="1020578"/>
            <a:ext cx="875245" cy="8622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D3B79CE8-4CD7-4BEF-9EB3-39827F2ED27F}"/>
              </a:ext>
            </a:extLst>
          </p:cNvPr>
          <p:cNvSpPr/>
          <p:nvPr/>
        </p:nvSpPr>
        <p:spPr>
          <a:xfrm>
            <a:off x="2116436" y="1944333"/>
            <a:ext cx="875245" cy="8622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4F792580-9FD8-45E2-91BD-6AFAF72BE6CE}"/>
              </a:ext>
            </a:extLst>
          </p:cNvPr>
          <p:cNvSpPr/>
          <p:nvPr/>
        </p:nvSpPr>
        <p:spPr>
          <a:xfrm>
            <a:off x="2113809" y="2926567"/>
            <a:ext cx="875245" cy="8622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26457381-06CF-41C5-8068-4C6A8EEC25E1}"/>
              </a:ext>
            </a:extLst>
          </p:cNvPr>
          <p:cNvSpPr/>
          <p:nvPr/>
        </p:nvSpPr>
        <p:spPr>
          <a:xfrm>
            <a:off x="2111701" y="3893017"/>
            <a:ext cx="875245" cy="86222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CA942C17-BF45-48E3-BA05-F73347D41D98}"/>
              </a:ext>
            </a:extLst>
          </p:cNvPr>
          <p:cNvSpPr/>
          <p:nvPr/>
        </p:nvSpPr>
        <p:spPr>
          <a:xfrm>
            <a:off x="2123541" y="4891894"/>
            <a:ext cx="875245" cy="8622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6C472037-1829-4F87-A95C-E0E4AEDDB0D3}"/>
              </a:ext>
            </a:extLst>
          </p:cNvPr>
          <p:cNvSpPr/>
          <p:nvPr/>
        </p:nvSpPr>
        <p:spPr>
          <a:xfrm>
            <a:off x="2139753" y="5876379"/>
            <a:ext cx="875245" cy="8622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FBD5D49-1088-4FCB-9879-C0260C9F439C}"/>
              </a:ext>
            </a:extLst>
          </p:cNvPr>
          <p:cNvSpPr/>
          <p:nvPr/>
        </p:nvSpPr>
        <p:spPr>
          <a:xfrm>
            <a:off x="85179" y="6278098"/>
            <a:ext cx="146556" cy="1472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6" name="TextBox 15">
            <a:extLst>
              <a:ext uri="{FF2B5EF4-FFF2-40B4-BE49-F238E27FC236}">
                <a16:creationId xmlns:a16="http://schemas.microsoft.com/office/drawing/2014/main" id="{A1EC6575-F800-4D39-8A15-68583865A4F3}"/>
              </a:ext>
            </a:extLst>
          </p:cNvPr>
          <p:cNvSpPr txBox="1"/>
          <p:nvPr/>
        </p:nvSpPr>
        <p:spPr>
          <a:xfrm>
            <a:off x="188360" y="6235388"/>
            <a:ext cx="1143951" cy="246221"/>
          </a:xfrm>
          <a:prstGeom prst="rect">
            <a:avLst/>
          </a:prstGeom>
          <a:noFill/>
        </p:spPr>
        <p:txBody>
          <a:bodyPr wrap="square" rtlCol="0">
            <a:spAutoFit/>
          </a:bodyPr>
          <a:lstStyle/>
          <a:p>
            <a:r>
              <a:rPr lang="en-US" sz="1000" b="1" dirty="0">
                <a:solidFill>
                  <a:srgbClr val="FF0000"/>
                </a:solidFill>
              </a:rPr>
              <a:t>Fully protected</a:t>
            </a:r>
            <a:endParaRPr lang="en-GB" sz="1000" b="1" dirty="0">
              <a:solidFill>
                <a:srgbClr val="FF0000"/>
              </a:solidFill>
            </a:endParaRPr>
          </a:p>
        </p:txBody>
      </p:sp>
      <p:sp>
        <p:nvSpPr>
          <p:cNvPr id="59" name="Rectangle 58">
            <a:extLst>
              <a:ext uri="{FF2B5EF4-FFF2-40B4-BE49-F238E27FC236}">
                <a16:creationId xmlns:a16="http://schemas.microsoft.com/office/drawing/2014/main" id="{8B1B5CEE-CE45-41EE-BBBF-5416BDF27984}"/>
              </a:ext>
            </a:extLst>
          </p:cNvPr>
          <p:cNvSpPr/>
          <p:nvPr/>
        </p:nvSpPr>
        <p:spPr>
          <a:xfrm>
            <a:off x="85179" y="6506797"/>
            <a:ext cx="146556" cy="14720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0B050"/>
              </a:solidFill>
            </a:endParaRPr>
          </a:p>
        </p:txBody>
      </p:sp>
      <p:sp>
        <p:nvSpPr>
          <p:cNvPr id="60" name="TextBox 59">
            <a:extLst>
              <a:ext uri="{FF2B5EF4-FFF2-40B4-BE49-F238E27FC236}">
                <a16:creationId xmlns:a16="http://schemas.microsoft.com/office/drawing/2014/main" id="{114F7AA8-7BC5-4D5D-9B0E-E7250250B94D}"/>
              </a:ext>
            </a:extLst>
          </p:cNvPr>
          <p:cNvSpPr txBox="1"/>
          <p:nvPr/>
        </p:nvSpPr>
        <p:spPr>
          <a:xfrm>
            <a:off x="188360" y="6464087"/>
            <a:ext cx="1143951" cy="246221"/>
          </a:xfrm>
          <a:prstGeom prst="rect">
            <a:avLst/>
          </a:prstGeom>
          <a:noFill/>
        </p:spPr>
        <p:txBody>
          <a:bodyPr wrap="square" rtlCol="0">
            <a:spAutoFit/>
          </a:bodyPr>
          <a:lstStyle/>
          <a:p>
            <a:r>
              <a:rPr lang="en-US" sz="1000" b="1" dirty="0">
                <a:solidFill>
                  <a:srgbClr val="00B050"/>
                </a:solidFill>
              </a:rPr>
              <a:t>Partly protected</a:t>
            </a:r>
            <a:endParaRPr lang="en-GB" sz="1000" b="1" dirty="0">
              <a:solidFill>
                <a:srgbClr val="00B050"/>
              </a:solidFill>
            </a:endParaRPr>
          </a:p>
        </p:txBody>
      </p:sp>
      <p:graphicFrame>
        <p:nvGraphicFramePr>
          <p:cNvPr id="53" name="Chart 52">
            <a:extLst>
              <a:ext uri="{FF2B5EF4-FFF2-40B4-BE49-F238E27FC236}">
                <a16:creationId xmlns:a16="http://schemas.microsoft.com/office/drawing/2014/main" id="{8E3F1139-00B6-4947-9EB5-F50F84CA353F}"/>
              </a:ext>
            </a:extLst>
          </p:cNvPr>
          <p:cNvGraphicFramePr>
            <a:graphicFrameLocks/>
          </p:cNvGraphicFramePr>
          <p:nvPr>
            <p:extLst>
              <p:ext uri="{D42A27DB-BD31-4B8C-83A1-F6EECF244321}">
                <p14:modId xmlns:p14="http://schemas.microsoft.com/office/powerpoint/2010/main" val="809506074"/>
              </p:ext>
            </p:extLst>
          </p:nvPr>
        </p:nvGraphicFramePr>
        <p:xfrm>
          <a:off x="5889015" y="1342690"/>
          <a:ext cx="3771692" cy="19736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11267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12192000" cy="7086600"/>
          </a:xfrm>
          <a:prstGeom prst="rect">
            <a:avLst/>
          </a:prstGeom>
        </p:spPr>
      </p:pic>
      <p:sp>
        <p:nvSpPr>
          <p:cNvPr id="2" name="Title 1"/>
          <p:cNvSpPr>
            <a:spLocks noGrp="1"/>
          </p:cNvSpPr>
          <p:nvPr>
            <p:ph type="title"/>
          </p:nvPr>
        </p:nvSpPr>
        <p:spPr>
          <a:xfrm>
            <a:off x="449451" y="-3585"/>
            <a:ext cx="11577233" cy="1325563"/>
          </a:xfrm>
        </p:spPr>
        <p:txBody>
          <a:bodyPr>
            <a:normAutofit/>
          </a:bodyPr>
          <a:lstStyle/>
          <a:p>
            <a:r>
              <a:rPr lang="en-US" sz="4000" b="1" dirty="0">
                <a:solidFill>
                  <a:srgbClr val="474443"/>
                </a:solidFill>
                <a:latin typeface="Arial Black"/>
                <a:ea typeface="Arial Black"/>
                <a:cs typeface="Arial Black"/>
                <a:sym typeface="Arial Black"/>
              </a:rPr>
              <a:t>Progress/Achievements Towards NPOA</a:t>
            </a:r>
            <a:endParaRPr lang="en-US" sz="40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9233577"/>
              </p:ext>
            </p:extLst>
          </p:nvPr>
        </p:nvGraphicFramePr>
        <p:xfrm>
          <a:off x="838200" y="1949611"/>
          <a:ext cx="10515600" cy="3657600"/>
        </p:xfrm>
        <a:graphic>
          <a:graphicData uri="http://schemas.openxmlformats.org/drawingml/2006/table">
            <a:tbl>
              <a:tblPr firstRow="1" bandRow="1">
                <a:tableStyleId>{7DF18680-E054-41AD-8BC1-D1AEF772440D}</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370840">
                <a:tc>
                  <a:txBody>
                    <a:bodyPr/>
                    <a:lstStyle/>
                    <a:p>
                      <a:pPr algn="ctr"/>
                      <a:r>
                        <a:rPr lang="en-US" sz="16600" dirty="0"/>
                        <a:t>40</a:t>
                      </a:r>
                    </a:p>
                  </a:txBody>
                  <a:tcPr/>
                </a:tc>
                <a:tc>
                  <a:txBody>
                    <a:bodyPr/>
                    <a:lstStyle/>
                    <a:p>
                      <a:pPr algn="ctr"/>
                      <a:r>
                        <a:rPr lang="en-US" sz="16600" dirty="0"/>
                        <a:t>30</a:t>
                      </a:r>
                    </a:p>
                  </a:txBody>
                  <a:tcPr/>
                </a:tc>
                <a:tc>
                  <a:txBody>
                    <a:bodyPr/>
                    <a:lstStyle/>
                    <a:p>
                      <a:pPr algn="ctr"/>
                      <a:r>
                        <a:rPr lang="en-US" sz="16600" dirty="0"/>
                        <a:t>10</a:t>
                      </a:r>
                    </a:p>
                  </a:txBody>
                  <a:tcPr/>
                </a:tc>
                <a:tc>
                  <a:txBody>
                    <a:bodyPr/>
                    <a:lstStyle/>
                    <a:p>
                      <a:pPr algn="ctr"/>
                      <a:r>
                        <a:rPr lang="en-US" sz="16600" dirty="0"/>
                        <a:t>0</a:t>
                      </a:r>
                    </a:p>
                  </a:txBody>
                  <a:tcPr/>
                </a:tc>
                <a:extLst>
                  <a:ext uri="{0D108BD9-81ED-4DB2-BD59-A6C34878D82A}">
                    <a16:rowId xmlns:a16="http://schemas.microsoft.com/office/drawing/2014/main" val="10000"/>
                  </a:ext>
                </a:extLst>
              </a:tr>
              <a:tr h="370840">
                <a:tc>
                  <a:txBody>
                    <a:bodyPr/>
                    <a:lstStyle/>
                    <a:p>
                      <a:pPr algn="ctr"/>
                      <a:r>
                        <a:rPr lang="en-US" sz="2800" dirty="0"/>
                        <a:t>Total Actions</a:t>
                      </a:r>
                      <a:endParaRPr lang="en-US" sz="2800" b="1" dirty="0">
                        <a:latin typeface="Arial" panose="020B0604020202020204" pitchFamily="34" charset="0"/>
                        <a:cs typeface="Arial" panose="020B0604020202020204" pitchFamily="34" charset="0"/>
                      </a:endParaRPr>
                    </a:p>
                  </a:txBody>
                  <a:tcPr/>
                </a:tc>
                <a:tc>
                  <a:txBody>
                    <a:bodyPr/>
                    <a:lstStyle/>
                    <a:p>
                      <a:pPr algn="ctr"/>
                      <a:r>
                        <a:rPr lang="en-US" sz="2800" dirty="0"/>
                        <a:t>Completed</a:t>
                      </a:r>
                      <a:endParaRPr lang="en-US" sz="2800" b="1" dirty="0">
                        <a:latin typeface="Arial" panose="020B0604020202020204" pitchFamily="34" charset="0"/>
                        <a:cs typeface="Arial" panose="020B0604020202020204" pitchFamily="34" charset="0"/>
                      </a:endParaRPr>
                    </a:p>
                  </a:txBody>
                  <a:tcPr/>
                </a:tc>
                <a:tc>
                  <a:txBody>
                    <a:bodyPr/>
                    <a:lstStyle/>
                    <a:p>
                      <a:pPr algn="ctr"/>
                      <a:r>
                        <a:rPr lang="en-US" sz="2800" dirty="0"/>
                        <a:t>On Going</a:t>
                      </a:r>
                      <a:endParaRPr lang="en-US" sz="2800" b="1" dirty="0">
                        <a:latin typeface="Arial" panose="020B0604020202020204" pitchFamily="34" charset="0"/>
                        <a:cs typeface="Arial" panose="020B0604020202020204" pitchFamily="34" charset="0"/>
                      </a:endParaRPr>
                    </a:p>
                  </a:txBody>
                  <a:tcPr/>
                </a:tc>
                <a:tc>
                  <a:txBody>
                    <a:bodyPr/>
                    <a:lstStyle/>
                    <a:p>
                      <a:pPr algn="ctr"/>
                      <a:r>
                        <a:rPr lang="en-US" sz="2800" dirty="0"/>
                        <a:t>Not Started</a:t>
                      </a:r>
                      <a:endParaRPr lang="en-US" sz="2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gridSpan="4">
                  <a:txBody>
                    <a:bodyPr/>
                    <a:lstStyle/>
                    <a:p>
                      <a:pPr algn="ctr"/>
                      <a:r>
                        <a:rPr lang="en-US" sz="2800" dirty="0"/>
                        <a:t>OVERALL IMPLEMENTATION STATUS</a:t>
                      </a:r>
                      <a:endParaRPr lang="en-US" sz="2800" dirty="0">
                        <a:latin typeface="Arial" panose="020B0604020202020204" pitchFamily="34" charset="0"/>
                        <a:cs typeface="Arial" panose="020B0604020202020204" pitchFamily="34" charset="0"/>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2"/>
                  </a:ext>
                </a:extLst>
              </a:tr>
            </a:tbl>
          </a:graphicData>
        </a:graphic>
      </p:graphicFrame>
      <p:sp>
        <p:nvSpPr>
          <p:cNvPr id="7" name="Rectangle 6">
            <a:extLst>
              <a:ext uri="{FF2B5EF4-FFF2-40B4-BE49-F238E27FC236}">
                <a16:creationId xmlns:a16="http://schemas.microsoft.com/office/drawing/2014/main" id="{ED782458-3900-499C-A7B7-805DE1D0B44C}"/>
              </a:ext>
            </a:extLst>
          </p:cNvPr>
          <p:cNvSpPr/>
          <p:nvPr/>
        </p:nvSpPr>
        <p:spPr>
          <a:xfrm>
            <a:off x="8509582" y="6569673"/>
            <a:ext cx="3682418" cy="261610"/>
          </a:xfrm>
          <a:prstGeom prst="rect">
            <a:avLst/>
          </a:prstGeom>
        </p:spPr>
        <p:txBody>
          <a:bodyPr wrap="none">
            <a:spAutoFit/>
          </a:bodyPr>
          <a:lstStyle/>
          <a:p>
            <a:r>
              <a:rPr lang="en-US" sz="1100" b="1" dirty="0">
                <a:solidFill>
                  <a:schemeClr val="accent5">
                    <a:lumMod val="50000"/>
                  </a:schemeClr>
                </a:solidFill>
              </a:rPr>
              <a:t>Progress/Accomplishments towards National Plan of Action</a:t>
            </a:r>
            <a:endParaRPr lang="en-GB" sz="1100" b="1" dirty="0">
              <a:solidFill>
                <a:schemeClr val="accent5">
                  <a:lumMod val="50000"/>
                </a:schemeClr>
              </a:solidFill>
            </a:endParaRPr>
          </a:p>
        </p:txBody>
      </p:sp>
    </p:spTree>
    <p:extLst>
      <p:ext uri="{BB962C8B-B14F-4D97-AF65-F5344CB8AC3E}">
        <p14:creationId xmlns:p14="http://schemas.microsoft.com/office/powerpoint/2010/main" val="3606036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2920</Words>
  <Application>Microsoft Office PowerPoint</Application>
  <PresentationFormat>Widescreen</PresentationFormat>
  <Paragraphs>454</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Black</vt:lpstr>
      <vt:lpstr>Calibri</vt:lpstr>
      <vt:lpstr>Calibri Light</vt:lpstr>
      <vt:lpstr>Corbel</vt:lpstr>
      <vt:lpstr>Optima</vt:lpstr>
      <vt:lpstr>Office Theme</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Progress/Achievements Towards NPOA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Imam Fitrianto</cp:lastModifiedBy>
  <cp:revision>183</cp:revision>
  <cp:lastPrinted>2019-10-31T17:05:05Z</cp:lastPrinted>
  <dcterms:created xsi:type="dcterms:W3CDTF">2019-08-19T07:22:42Z</dcterms:created>
  <dcterms:modified xsi:type="dcterms:W3CDTF">2019-11-04T05:28:45Z</dcterms:modified>
</cp:coreProperties>
</file>