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media/image36.jpg" ContentType="image/jpg"/>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66" r:id="rId2"/>
    <p:sldId id="406" r:id="rId3"/>
    <p:sldId id="401" r:id="rId4"/>
    <p:sldId id="403" r:id="rId5"/>
    <p:sldId id="405" r:id="rId6"/>
    <p:sldId id="362" r:id="rId7"/>
    <p:sldId id="377" r:id="rId8"/>
    <p:sldId id="375" r:id="rId9"/>
    <p:sldId id="376" r:id="rId10"/>
    <p:sldId id="363" r:id="rId11"/>
    <p:sldId id="380" r:id="rId12"/>
    <p:sldId id="385" r:id="rId13"/>
    <p:sldId id="364" r:id="rId14"/>
    <p:sldId id="374" r:id="rId15"/>
    <p:sldId id="366" r:id="rId16"/>
    <p:sldId id="367" r:id="rId17"/>
    <p:sldId id="368" r:id="rId18"/>
    <p:sldId id="369" r:id="rId19"/>
    <p:sldId id="370" r:id="rId20"/>
    <p:sldId id="371" r:id="rId21"/>
    <p:sldId id="397" r:id="rId22"/>
    <p:sldId id="372" r:id="rId23"/>
    <p:sldId id="315" r:id="rId24"/>
    <p:sldId id="291" r:id="rId25"/>
    <p:sldId id="351" r:id="rId26"/>
    <p:sldId id="352" r:id="rId27"/>
    <p:sldId id="320" r:id="rId28"/>
    <p:sldId id="324" r:id="rId29"/>
    <p:sldId id="322" r:id="rId30"/>
    <p:sldId id="381" r:id="rId31"/>
    <p:sldId id="382" r:id="rId32"/>
    <p:sldId id="400" r:id="rId33"/>
    <p:sldId id="383" r:id="rId34"/>
    <p:sldId id="384" r:id="rId35"/>
    <p:sldId id="404" r:id="rId36"/>
    <p:sldId id="350" r:id="rId37"/>
    <p:sldId id="270" r:id="rId38"/>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8184"/>
    <a:srgbClr val="009497"/>
    <a:srgbClr val="FFFAB3"/>
    <a:srgbClr val="F4E7C4"/>
    <a:srgbClr val="685733"/>
    <a:srgbClr val="AB7942"/>
    <a:srgbClr val="AC4A0C"/>
    <a:srgbClr val="FFFEE9"/>
    <a:srgbClr val="FFEADC"/>
    <a:srgbClr val="E7F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455" autoAdjust="0"/>
    <p:restoredTop sz="88685"/>
  </p:normalViewPr>
  <p:slideViewPr>
    <p:cSldViewPr snapToGrid="0">
      <p:cViewPr>
        <p:scale>
          <a:sx n="90" d="100"/>
          <a:sy n="90" d="100"/>
        </p:scale>
        <p:origin x="44" y="-9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840194-038E-8245-AC86-A3BB8F8ACB2E}" type="doc">
      <dgm:prSet loTypeId="urn:microsoft.com/office/officeart/2008/layout/VerticalCurvedList" loCatId="" qsTypeId="urn:microsoft.com/office/officeart/2005/8/quickstyle/simple5" qsCatId="simple" csTypeId="urn:microsoft.com/office/officeart/2005/8/colors/colorful4" csCatId="colorful" phldr="1"/>
      <dgm:spPr/>
      <dgm:t>
        <a:bodyPr/>
        <a:lstStyle/>
        <a:p>
          <a:endParaRPr lang="en-GB"/>
        </a:p>
      </dgm:t>
    </dgm:pt>
    <dgm:pt modelId="{D350CEF7-95CA-1040-973E-496C3F8F89E7}">
      <dgm:prSet phldrT="[Text]"/>
      <dgm:spPr/>
      <dgm:t>
        <a:bodyPr/>
        <a:lstStyle/>
        <a:p>
          <a:r>
            <a:rPr lang="en-GB" b="1" dirty="0"/>
            <a:t>Climate Change</a:t>
          </a:r>
        </a:p>
      </dgm:t>
    </dgm:pt>
    <dgm:pt modelId="{66B89DA5-669F-D74B-80B2-23A860C4B436}" type="parTrans" cxnId="{F725915B-203F-064F-AE57-B3054FA89E2C}">
      <dgm:prSet/>
      <dgm:spPr/>
      <dgm:t>
        <a:bodyPr/>
        <a:lstStyle/>
        <a:p>
          <a:endParaRPr lang="en-GB" b="1"/>
        </a:p>
      </dgm:t>
    </dgm:pt>
    <dgm:pt modelId="{F964A114-4079-A041-A487-5BD79575EDE2}" type="sibTrans" cxnId="{F725915B-203F-064F-AE57-B3054FA89E2C}">
      <dgm:prSet/>
      <dgm:spPr/>
      <dgm:t>
        <a:bodyPr/>
        <a:lstStyle/>
        <a:p>
          <a:endParaRPr lang="en-GB" b="1"/>
        </a:p>
      </dgm:t>
    </dgm:pt>
    <dgm:pt modelId="{ADAEA52B-E0D7-0F42-BA99-6D429E64EA6D}">
      <dgm:prSet phldrT="[Text]"/>
      <dgm:spPr/>
      <dgm:t>
        <a:bodyPr/>
        <a:lstStyle/>
        <a:p>
          <a:r>
            <a:rPr lang="en-GB" b="1" dirty="0"/>
            <a:t>Sustainable Tourism</a:t>
          </a:r>
        </a:p>
      </dgm:t>
    </dgm:pt>
    <dgm:pt modelId="{166E8F62-B246-9643-93AF-F257DEFB7DA2}" type="parTrans" cxnId="{576DD3E3-7C54-4247-823C-DA699316E008}">
      <dgm:prSet/>
      <dgm:spPr/>
      <dgm:t>
        <a:bodyPr/>
        <a:lstStyle/>
        <a:p>
          <a:endParaRPr lang="en-GB" b="1"/>
        </a:p>
      </dgm:t>
    </dgm:pt>
    <dgm:pt modelId="{C2DD5C19-A6F9-AA48-92D8-3113C4D2A6C2}" type="sibTrans" cxnId="{576DD3E3-7C54-4247-823C-DA699316E008}">
      <dgm:prSet/>
      <dgm:spPr/>
      <dgm:t>
        <a:bodyPr/>
        <a:lstStyle/>
        <a:p>
          <a:endParaRPr lang="en-GB" b="1"/>
        </a:p>
      </dgm:t>
    </dgm:pt>
    <dgm:pt modelId="{4EAF8D68-CB3C-6B4B-8436-103D7C4DEF9A}">
      <dgm:prSet phldrT="[Text]"/>
      <dgm:spPr/>
      <dgm:t>
        <a:bodyPr/>
        <a:lstStyle/>
        <a:p>
          <a:r>
            <a:rPr lang="en-GB" b="1" dirty="0"/>
            <a:t>Marine Protected Area</a:t>
          </a:r>
        </a:p>
      </dgm:t>
    </dgm:pt>
    <dgm:pt modelId="{644A4747-8C95-E941-841A-6AAD6C237237}" type="parTrans" cxnId="{5BD11A39-0FF4-0B4D-9FBB-9605FEEC721A}">
      <dgm:prSet/>
      <dgm:spPr/>
      <dgm:t>
        <a:bodyPr/>
        <a:lstStyle/>
        <a:p>
          <a:endParaRPr lang="en-GB" b="1"/>
        </a:p>
      </dgm:t>
    </dgm:pt>
    <dgm:pt modelId="{DD76DC7F-D2B6-2A4E-905C-E564D4DE0584}" type="sibTrans" cxnId="{5BD11A39-0FF4-0B4D-9FBB-9605FEEC721A}">
      <dgm:prSet/>
      <dgm:spPr/>
      <dgm:t>
        <a:bodyPr/>
        <a:lstStyle/>
        <a:p>
          <a:endParaRPr lang="en-GB" b="1"/>
        </a:p>
      </dgm:t>
    </dgm:pt>
    <dgm:pt modelId="{1512E91F-C794-E844-A50C-F50F37F943EE}">
      <dgm:prSet phldrT="[Text]"/>
      <dgm:spPr/>
      <dgm:t>
        <a:bodyPr/>
        <a:lstStyle/>
        <a:p>
          <a:r>
            <a:rPr lang="en-GB" b="1" dirty="0"/>
            <a:t>Science &amp; Fisheries</a:t>
          </a:r>
        </a:p>
      </dgm:t>
    </dgm:pt>
    <dgm:pt modelId="{712AD052-ACFF-A944-BDAD-B8C3BFA843D2}" type="parTrans" cxnId="{8F51C628-442A-7B4D-8940-49350BEC91CE}">
      <dgm:prSet/>
      <dgm:spPr/>
      <dgm:t>
        <a:bodyPr/>
        <a:lstStyle/>
        <a:p>
          <a:endParaRPr lang="en-GB" b="1"/>
        </a:p>
      </dgm:t>
    </dgm:pt>
    <dgm:pt modelId="{DBEA865B-FF81-A14F-A35A-B09E24621C16}" type="sibTrans" cxnId="{8F51C628-442A-7B4D-8940-49350BEC91CE}">
      <dgm:prSet/>
      <dgm:spPr/>
      <dgm:t>
        <a:bodyPr/>
        <a:lstStyle/>
        <a:p>
          <a:endParaRPr lang="en-GB" b="1"/>
        </a:p>
      </dgm:t>
    </dgm:pt>
    <dgm:pt modelId="{EF6066B7-F116-9D4A-A3EE-6D3AB604D627}" type="pres">
      <dgm:prSet presAssocID="{4C840194-038E-8245-AC86-A3BB8F8ACB2E}" presName="Name0" presStyleCnt="0">
        <dgm:presLayoutVars>
          <dgm:chMax val="7"/>
          <dgm:chPref val="7"/>
          <dgm:dir/>
        </dgm:presLayoutVars>
      </dgm:prSet>
      <dgm:spPr/>
    </dgm:pt>
    <dgm:pt modelId="{2582DCE7-F35B-AA4A-AF19-E5E241D72895}" type="pres">
      <dgm:prSet presAssocID="{4C840194-038E-8245-AC86-A3BB8F8ACB2E}" presName="Name1" presStyleCnt="0"/>
      <dgm:spPr/>
    </dgm:pt>
    <dgm:pt modelId="{18047E5A-3294-FA40-B79E-A3F9626C52FA}" type="pres">
      <dgm:prSet presAssocID="{4C840194-038E-8245-AC86-A3BB8F8ACB2E}" presName="cycle" presStyleCnt="0"/>
      <dgm:spPr/>
    </dgm:pt>
    <dgm:pt modelId="{2274DF45-7E83-8E48-978A-7E32BDB5EB8D}" type="pres">
      <dgm:prSet presAssocID="{4C840194-038E-8245-AC86-A3BB8F8ACB2E}" presName="srcNode" presStyleLbl="node1" presStyleIdx="0" presStyleCnt="4"/>
      <dgm:spPr/>
    </dgm:pt>
    <dgm:pt modelId="{173E3229-518C-C048-A630-2CF4422EC37B}" type="pres">
      <dgm:prSet presAssocID="{4C840194-038E-8245-AC86-A3BB8F8ACB2E}" presName="conn" presStyleLbl="parChTrans1D2" presStyleIdx="0" presStyleCnt="1"/>
      <dgm:spPr/>
    </dgm:pt>
    <dgm:pt modelId="{AF9268A4-A81C-D24A-9D22-80876CBB7503}" type="pres">
      <dgm:prSet presAssocID="{4C840194-038E-8245-AC86-A3BB8F8ACB2E}" presName="extraNode" presStyleLbl="node1" presStyleIdx="0" presStyleCnt="4"/>
      <dgm:spPr/>
    </dgm:pt>
    <dgm:pt modelId="{EFFCC9C6-87FE-7641-8C75-8EF267F5FC5B}" type="pres">
      <dgm:prSet presAssocID="{4C840194-038E-8245-AC86-A3BB8F8ACB2E}" presName="dstNode" presStyleLbl="node1" presStyleIdx="0" presStyleCnt="4"/>
      <dgm:spPr/>
    </dgm:pt>
    <dgm:pt modelId="{B3CB1580-09BD-DD43-A394-F154B74BA452}" type="pres">
      <dgm:prSet presAssocID="{D350CEF7-95CA-1040-973E-496C3F8F89E7}" presName="text_1" presStyleLbl="node1" presStyleIdx="0" presStyleCnt="4">
        <dgm:presLayoutVars>
          <dgm:bulletEnabled val="1"/>
        </dgm:presLayoutVars>
      </dgm:prSet>
      <dgm:spPr/>
    </dgm:pt>
    <dgm:pt modelId="{382CDB4E-0694-3548-BE3B-1B6CDC8C2C0B}" type="pres">
      <dgm:prSet presAssocID="{D350CEF7-95CA-1040-973E-496C3F8F89E7}" presName="accent_1" presStyleCnt="0"/>
      <dgm:spPr/>
    </dgm:pt>
    <dgm:pt modelId="{B64F0E23-3DDE-CD4B-B180-5F5D22C10BB8}" type="pres">
      <dgm:prSet presAssocID="{D350CEF7-95CA-1040-973E-496C3F8F89E7}" presName="accentRepeatNode" presStyleLbl="solidFgAcc1" presStyleIdx="0" presStyleCnt="4"/>
      <dgm:spPr/>
    </dgm:pt>
    <dgm:pt modelId="{4E9C27E9-1468-B149-B064-7D8B6498687B}" type="pres">
      <dgm:prSet presAssocID="{ADAEA52B-E0D7-0F42-BA99-6D429E64EA6D}" presName="text_2" presStyleLbl="node1" presStyleIdx="1" presStyleCnt="4">
        <dgm:presLayoutVars>
          <dgm:bulletEnabled val="1"/>
        </dgm:presLayoutVars>
      </dgm:prSet>
      <dgm:spPr/>
    </dgm:pt>
    <dgm:pt modelId="{B73C46BD-973F-224C-815F-AA11E0708C5D}" type="pres">
      <dgm:prSet presAssocID="{ADAEA52B-E0D7-0F42-BA99-6D429E64EA6D}" presName="accent_2" presStyleCnt="0"/>
      <dgm:spPr/>
    </dgm:pt>
    <dgm:pt modelId="{6EB04BFA-E22E-6849-A30A-CD5680F68D19}" type="pres">
      <dgm:prSet presAssocID="{ADAEA52B-E0D7-0F42-BA99-6D429E64EA6D}" presName="accentRepeatNode" presStyleLbl="solidFgAcc1" presStyleIdx="1" presStyleCnt="4"/>
      <dgm:spPr/>
    </dgm:pt>
    <dgm:pt modelId="{DD19E073-5333-9F4D-9C28-309B0F37ADA1}" type="pres">
      <dgm:prSet presAssocID="{4EAF8D68-CB3C-6B4B-8436-103D7C4DEF9A}" presName="text_3" presStyleLbl="node1" presStyleIdx="2" presStyleCnt="4">
        <dgm:presLayoutVars>
          <dgm:bulletEnabled val="1"/>
        </dgm:presLayoutVars>
      </dgm:prSet>
      <dgm:spPr/>
    </dgm:pt>
    <dgm:pt modelId="{2A2507A6-9B7E-F949-8DF0-D593AC652DE2}" type="pres">
      <dgm:prSet presAssocID="{4EAF8D68-CB3C-6B4B-8436-103D7C4DEF9A}" presName="accent_3" presStyleCnt="0"/>
      <dgm:spPr/>
    </dgm:pt>
    <dgm:pt modelId="{43A10F4C-808E-2649-88A0-3150B428F1B2}" type="pres">
      <dgm:prSet presAssocID="{4EAF8D68-CB3C-6B4B-8436-103D7C4DEF9A}" presName="accentRepeatNode" presStyleLbl="solidFgAcc1" presStyleIdx="2" presStyleCnt="4"/>
      <dgm:spPr/>
    </dgm:pt>
    <dgm:pt modelId="{F669FC83-BC43-DC41-83AB-A24EA3F74DE7}" type="pres">
      <dgm:prSet presAssocID="{1512E91F-C794-E844-A50C-F50F37F943EE}" presName="text_4" presStyleLbl="node1" presStyleIdx="3" presStyleCnt="4">
        <dgm:presLayoutVars>
          <dgm:bulletEnabled val="1"/>
        </dgm:presLayoutVars>
      </dgm:prSet>
      <dgm:spPr/>
    </dgm:pt>
    <dgm:pt modelId="{43DF7260-8D7E-604B-8FAA-A6CCB6AD3BA0}" type="pres">
      <dgm:prSet presAssocID="{1512E91F-C794-E844-A50C-F50F37F943EE}" presName="accent_4" presStyleCnt="0"/>
      <dgm:spPr/>
    </dgm:pt>
    <dgm:pt modelId="{BCEF21D4-2609-7446-A8B1-6FAD6E6B17D5}" type="pres">
      <dgm:prSet presAssocID="{1512E91F-C794-E844-A50C-F50F37F943EE}" presName="accentRepeatNode" presStyleLbl="solidFgAcc1" presStyleIdx="3" presStyleCnt="4"/>
      <dgm:spPr/>
    </dgm:pt>
  </dgm:ptLst>
  <dgm:cxnLst>
    <dgm:cxn modelId="{25F36403-76CC-1C4F-8EE4-B3DB1107108D}" type="presOf" srcId="{ADAEA52B-E0D7-0F42-BA99-6D429E64EA6D}" destId="{4E9C27E9-1468-B149-B064-7D8B6498687B}" srcOrd="0" destOrd="0" presId="urn:microsoft.com/office/officeart/2008/layout/VerticalCurvedList"/>
    <dgm:cxn modelId="{FE2BE32B-DDAB-7845-A3F4-E0061D9817FD}" type="presOf" srcId="{4C840194-038E-8245-AC86-A3BB8F8ACB2E}" destId="{EF6066B7-F116-9D4A-A3EE-6D3AB604D627}" srcOrd="0" destOrd="0" presId="urn:microsoft.com/office/officeart/2008/layout/VerticalCurvedList"/>
    <dgm:cxn modelId="{C0E7AA41-C16D-2C47-AC92-BFA9AD7D4177}" type="presOf" srcId="{F964A114-4079-A041-A487-5BD79575EDE2}" destId="{173E3229-518C-C048-A630-2CF4422EC37B}" srcOrd="0" destOrd="0" presId="urn:microsoft.com/office/officeart/2008/layout/VerticalCurvedList"/>
    <dgm:cxn modelId="{576DD3E3-7C54-4247-823C-DA699316E008}" srcId="{4C840194-038E-8245-AC86-A3BB8F8ACB2E}" destId="{ADAEA52B-E0D7-0F42-BA99-6D429E64EA6D}" srcOrd="1" destOrd="0" parTransId="{166E8F62-B246-9643-93AF-F257DEFB7DA2}" sibTransId="{C2DD5C19-A6F9-AA48-92D8-3113C4D2A6C2}"/>
    <dgm:cxn modelId="{5BD11A39-0FF4-0B4D-9FBB-9605FEEC721A}" srcId="{4C840194-038E-8245-AC86-A3BB8F8ACB2E}" destId="{4EAF8D68-CB3C-6B4B-8436-103D7C4DEF9A}" srcOrd="2" destOrd="0" parTransId="{644A4747-8C95-E941-841A-6AAD6C237237}" sibTransId="{DD76DC7F-D2B6-2A4E-905C-E564D4DE0584}"/>
    <dgm:cxn modelId="{8F51C628-442A-7B4D-8940-49350BEC91CE}" srcId="{4C840194-038E-8245-AC86-A3BB8F8ACB2E}" destId="{1512E91F-C794-E844-A50C-F50F37F943EE}" srcOrd="3" destOrd="0" parTransId="{712AD052-ACFF-A944-BDAD-B8C3BFA843D2}" sibTransId="{DBEA865B-FF81-A14F-A35A-B09E24621C16}"/>
    <dgm:cxn modelId="{9597540A-C1BD-064D-A0E3-F9DB4E0355C3}" type="presOf" srcId="{4EAF8D68-CB3C-6B4B-8436-103D7C4DEF9A}" destId="{DD19E073-5333-9F4D-9C28-309B0F37ADA1}" srcOrd="0" destOrd="0" presId="urn:microsoft.com/office/officeart/2008/layout/VerticalCurvedList"/>
    <dgm:cxn modelId="{39E15DF7-B3C0-B047-99A6-91F6CD141BE5}" type="presOf" srcId="{1512E91F-C794-E844-A50C-F50F37F943EE}" destId="{F669FC83-BC43-DC41-83AB-A24EA3F74DE7}" srcOrd="0" destOrd="0" presId="urn:microsoft.com/office/officeart/2008/layout/VerticalCurvedList"/>
    <dgm:cxn modelId="{F725915B-203F-064F-AE57-B3054FA89E2C}" srcId="{4C840194-038E-8245-AC86-A3BB8F8ACB2E}" destId="{D350CEF7-95CA-1040-973E-496C3F8F89E7}" srcOrd="0" destOrd="0" parTransId="{66B89DA5-669F-D74B-80B2-23A860C4B436}" sibTransId="{F964A114-4079-A041-A487-5BD79575EDE2}"/>
    <dgm:cxn modelId="{87C02DE0-90C4-DF48-9790-34205D5849B0}" type="presOf" srcId="{D350CEF7-95CA-1040-973E-496C3F8F89E7}" destId="{B3CB1580-09BD-DD43-A394-F154B74BA452}" srcOrd="0" destOrd="0" presId="urn:microsoft.com/office/officeart/2008/layout/VerticalCurvedList"/>
    <dgm:cxn modelId="{64972BB5-B971-9C42-9C15-81D0A79286E1}" type="presParOf" srcId="{EF6066B7-F116-9D4A-A3EE-6D3AB604D627}" destId="{2582DCE7-F35B-AA4A-AF19-E5E241D72895}" srcOrd="0" destOrd="0" presId="urn:microsoft.com/office/officeart/2008/layout/VerticalCurvedList"/>
    <dgm:cxn modelId="{2566DDC6-F021-A245-ACD5-096F220D5E0C}" type="presParOf" srcId="{2582DCE7-F35B-AA4A-AF19-E5E241D72895}" destId="{18047E5A-3294-FA40-B79E-A3F9626C52FA}" srcOrd="0" destOrd="0" presId="urn:microsoft.com/office/officeart/2008/layout/VerticalCurvedList"/>
    <dgm:cxn modelId="{A2FB9F53-D5F0-1B4E-B1EA-5A3584627253}" type="presParOf" srcId="{18047E5A-3294-FA40-B79E-A3F9626C52FA}" destId="{2274DF45-7E83-8E48-978A-7E32BDB5EB8D}" srcOrd="0" destOrd="0" presId="urn:microsoft.com/office/officeart/2008/layout/VerticalCurvedList"/>
    <dgm:cxn modelId="{5105D8D7-F915-A64D-8CB6-881547592F4B}" type="presParOf" srcId="{18047E5A-3294-FA40-B79E-A3F9626C52FA}" destId="{173E3229-518C-C048-A630-2CF4422EC37B}" srcOrd="1" destOrd="0" presId="urn:microsoft.com/office/officeart/2008/layout/VerticalCurvedList"/>
    <dgm:cxn modelId="{102627C4-2E01-FF4C-91CA-4BECE510D9FC}" type="presParOf" srcId="{18047E5A-3294-FA40-B79E-A3F9626C52FA}" destId="{AF9268A4-A81C-D24A-9D22-80876CBB7503}" srcOrd="2" destOrd="0" presId="urn:microsoft.com/office/officeart/2008/layout/VerticalCurvedList"/>
    <dgm:cxn modelId="{6AA4229A-B183-6947-9011-CCC80E0006E0}" type="presParOf" srcId="{18047E5A-3294-FA40-B79E-A3F9626C52FA}" destId="{EFFCC9C6-87FE-7641-8C75-8EF267F5FC5B}" srcOrd="3" destOrd="0" presId="urn:microsoft.com/office/officeart/2008/layout/VerticalCurvedList"/>
    <dgm:cxn modelId="{A2F29011-6EA0-5747-B3B8-2A80095B023A}" type="presParOf" srcId="{2582DCE7-F35B-AA4A-AF19-E5E241D72895}" destId="{B3CB1580-09BD-DD43-A394-F154B74BA452}" srcOrd="1" destOrd="0" presId="urn:microsoft.com/office/officeart/2008/layout/VerticalCurvedList"/>
    <dgm:cxn modelId="{C8A3843D-ADA5-4E47-86B9-2E86FF026615}" type="presParOf" srcId="{2582DCE7-F35B-AA4A-AF19-E5E241D72895}" destId="{382CDB4E-0694-3548-BE3B-1B6CDC8C2C0B}" srcOrd="2" destOrd="0" presId="urn:microsoft.com/office/officeart/2008/layout/VerticalCurvedList"/>
    <dgm:cxn modelId="{B7EC7910-F777-924C-BFB0-3FF06DB77C1E}" type="presParOf" srcId="{382CDB4E-0694-3548-BE3B-1B6CDC8C2C0B}" destId="{B64F0E23-3DDE-CD4B-B180-5F5D22C10BB8}" srcOrd="0" destOrd="0" presId="urn:microsoft.com/office/officeart/2008/layout/VerticalCurvedList"/>
    <dgm:cxn modelId="{F36ED26C-7AF6-7F40-A1F7-348D81595865}" type="presParOf" srcId="{2582DCE7-F35B-AA4A-AF19-E5E241D72895}" destId="{4E9C27E9-1468-B149-B064-7D8B6498687B}" srcOrd="3" destOrd="0" presId="urn:microsoft.com/office/officeart/2008/layout/VerticalCurvedList"/>
    <dgm:cxn modelId="{80865B44-7E5C-4341-A6E1-736A6F177C93}" type="presParOf" srcId="{2582DCE7-F35B-AA4A-AF19-E5E241D72895}" destId="{B73C46BD-973F-224C-815F-AA11E0708C5D}" srcOrd="4" destOrd="0" presId="urn:microsoft.com/office/officeart/2008/layout/VerticalCurvedList"/>
    <dgm:cxn modelId="{3295F479-515D-9D46-9289-268BFC1CE7F4}" type="presParOf" srcId="{B73C46BD-973F-224C-815F-AA11E0708C5D}" destId="{6EB04BFA-E22E-6849-A30A-CD5680F68D19}" srcOrd="0" destOrd="0" presId="urn:microsoft.com/office/officeart/2008/layout/VerticalCurvedList"/>
    <dgm:cxn modelId="{AA1929D5-2345-9040-A81A-A28716F88A89}" type="presParOf" srcId="{2582DCE7-F35B-AA4A-AF19-E5E241D72895}" destId="{DD19E073-5333-9F4D-9C28-309B0F37ADA1}" srcOrd="5" destOrd="0" presId="urn:microsoft.com/office/officeart/2008/layout/VerticalCurvedList"/>
    <dgm:cxn modelId="{4848026E-3E76-D640-A1CF-F3AFA8E37359}" type="presParOf" srcId="{2582DCE7-F35B-AA4A-AF19-E5E241D72895}" destId="{2A2507A6-9B7E-F949-8DF0-D593AC652DE2}" srcOrd="6" destOrd="0" presId="urn:microsoft.com/office/officeart/2008/layout/VerticalCurvedList"/>
    <dgm:cxn modelId="{BC19606E-B865-6641-A988-ECB59D0AC21D}" type="presParOf" srcId="{2A2507A6-9B7E-F949-8DF0-D593AC652DE2}" destId="{43A10F4C-808E-2649-88A0-3150B428F1B2}" srcOrd="0" destOrd="0" presId="urn:microsoft.com/office/officeart/2008/layout/VerticalCurvedList"/>
    <dgm:cxn modelId="{60447C79-9267-6842-A174-C27E62795D17}" type="presParOf" srcId="{2582DCE7-F35B-AA4A-AF19-E5E241D72895}" destId="{F669FC83-BC43-DC41-83AB-A24EA3F74DE7}" srcOrd="7" destOrd="0" presId="urn:microsoft.com/office/officeart/2008/layout/VerticalCurvedList"/>
    <dgm:cxn modelId="{39BB002E-9C6C-EB44-AFEF-761659E7E7D7}" type="presParOf" srcId="{2582DCE7-F35B-AA4A-AF19-E5E241D72895}" destId="{43DF7260-8D7E-604B-8FAA-A6CCB6AD3BA0}" srcOrd="8" destOrd="0" presId="urn:microsoft.com/office/officeart/2008/layout/VerticalCurvedList"/>
    <dgm:cxn modelId="{0B1FFF82-4572-E841-BCB1-A5EB13C81F9E}" type="presParOf" srcId="{43DF7260-8D7E-604B-8FAA-A6CCB6AD3BA0}" destId="{BCEF21D4-2609-7446-A8B1-6FAD6E6B17D5}"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D79D5A-0911-1C46-9201-260409556A76}" type="doc">
      <dgm:prSet loTypeId="urn:microsoft.com/office/officeart/2005/8/layout/hChevron3" loCatId="" qsTypeId="urn:microsoft.com/office/officeart/2005/8/quickstyle/simple4" qsCatId="simple" csTypeId="urn:microsoft.com/office/officeart/2005/8/colors/colorful4" csCatId="colorful" phldr="1"/>
      <dgm:spPr/>
    </dgm:pt>
    <dgm:pt modelId="{AC84B7CE-E6B6-FA4E-8162-4593FF1C033B}">
      <dgm:prSet phldrT="[Text]"/>
      <dgm:spPr/>
      <dgm:t>
        <a:bodyPr/>
        <a:lstStyle/>
        <a:p>
          <a:r>
            <a:rPr lang="en-GB" dirty="0"/>
            <a:t>2016</a:t>
          </a:r>
        </a:p>
      </dgm:t>
    </dgm:pt>
    <dgm:pt modelId="{97165B5C-9A8E-5C47-BCD3-0EBC0F9E70AF}" type="parTrans" cxnId="{1F236447-1A75-1D46-AE02-8A45B9817DFA}">
      <dgm:prSet/>
      <dgm:spPr/>
      <dgm:t>
        <a:bodyPr/>
        <a:lstStyle/>
        <a:p>
          <a:endParaRPr lang="en-GB"/>
        </a:p>
      </dgm:t>
    </dgm:pt>
    <dgm:pt modelId="{234736E1-28C8-7749-B20E-DC1430D88A82}" type="sibTrans" cxnId="{1F236447-1A75-1D46-AE02-8A45B9817DFA}">
      <dgm:prSet/>
      <dgm:spPr/>
      <dgm:t>
        <a:bodyPr/>
        <a:lstStyle/>
        <a:p>
          <a:endParaRPr lang="en-GB"/>
        </a:p>
      </dgm:t>
    </dgm:pt>
    <dgm:pt modelId="{89CA8534-FC72-3544-89B2-D6CD7D47A5DF}">
      <dgm:prSet phldrT="[Text]"/>
      <dgm:spPr/>
      <dgm:t>
        <a:bodyPr/>
        <a:lstStyle/>
        <a:p>
          <a:r>
            <a:rPr lang="en-GB" dirty="0"/>
            <a:t>2017</a:t>
          </a:r>
        </a:p>
      </dgm:t>
    </dgm:pt>
    <dgm:pt modelId="{1AA0E90A-405E-B340-9254-FF88169C02BE}" type="parTrans" cxnId="{3B405DD8-37F1-E34C-A371-3958914AE295}">
      <dgm:prSet/>
      <dgm:spPr/>
      <dgm:t>
        <a:bodyPr/>
        <a:lstStyle/>
        <a:p>
          <a:endParaRPr lang="en-GB"/>
        </a:p>
      </dgm:t>
    </dgm:pt>
    <dgm:pt modelId="{3540A0E3-4EF7-1343-AA56-42096A65D8DB}" type="sibTrans" cxnId="{3B405DD8-37F1-E34C-A371-3958914AE295}">
      <dgm:prSet/>
      <dgm:spPr/>
      <dgm:t>
        <a:bodyPr/>
        <a:lstStyle/>
        <a:p>
          <a:endParaRPr lang="en-GB"/>
        </a:p>
      </dgm:t>
    </dgm:pt>
    <dgm:pt modelId="{E76A6FD4-9243-1E4D-9A89-78E111D17044}">
      <dgm:prSet phldrT="[Text]"/>
      <dgm:spPr/>
      <dgm:t>
        <a:bodyPr/>
        <a:lstStyle/>
        <a:p>
          <a:r>
            <a:rPr lang="en-GB" dirty="0"/>
            <a:t>2018</a:t>
          </a:r>
        </a:p>
      </dgm:t>
    </dgm:pt>
    <dgm:pt modelId="{1A0E29C2-C674-3F41-A08A-0DA85EB84F2A}" type="parTrans" cxnId="{677E4F1C-E670-CA43-B9FB-1C75BDDC72A2}">
      <dgm:prSet/>
      <dgm:spPr/>
      <dgm:t>
        <a:bodyPr/>
        <a:lstStyle/>
        <a:p>
          <a:endParaRPr lang="en-GB"/>
        </a:p>
      </dgm:t>
    </dgm:pt>
    <dgm:pt modelId="{B688AD2B-B37C-E04C-85CF-6C805A3C25F1}" type="sibTrans" cxnId="{677E4F1C-E670-CA43-B9FB-1C75BDDC72A2}">
      <dgm:prSet/>
      <dgm:spPr/>
      <dgm:t>
        <a:bodyPr/>
        <a:lstStyle/>
        <a:p>
          <a:endParaRPr lang="en-GB"/>
        </a:p>
      </dgm:t>
    </dgm:pt>
    <dgm:pt modelId="{DDE49C46-ACE3-3040-97F9-CB92BC4F889C}" type="pres">
      <dgm:prSet presAssocID="{32D79D5A-0911-1C46-9201-260409556A76}" presName="Name0" presStyleCnt="0">
        <dgm:presLayoutVars>
          <dgm:dir/>
          <dgm:resizeHandles val="exact"/>
        </dgm:presLayoutVars>
      </dgm:prSet>
      <dgm:spPr/>
    </dgm:pt>
    <dgm:pt modelId="{B7D30F84-CF6C-114E-96FC-B518F7B48EC7}" type="pres">
      <dgm:prSet presAssocID="{AC84B7CE-E6B6-FA4E-8162-4593FF1C033B}" presName="parTxOnly" presStyleLbl="node1" presStyleIdx="0" presStyleCnt="3">
        <dgm:presLayoutVars>
          <dgm:bulletEnabled val="1"/>
        </dgm:presLayoutVars>
      </dgm:prSet>
      <dgm:spPr/>
    </dgm:pt>
    <dgm:pt modelId="{A7DB7F00-1888-FD43-87D8-5AD489132B11}" type="pres">
      <dgm:prSet presAssocID="{234736E1-28C8-7749-B20E-DC1430D88A82}" presName="parSpace" presStyleCnt="0"/>
      <dgm:spPr/>
    </dgm:pt>
    <dgm:pt modelId="{B01ACA9B-5207-BF4B-8BD7-15B966F99633}" type="pres">
      <dgm:prSet presAssocID="{89CA8534-FC72-3544-89B2-D6CD7D47A5DF}" presName="parTxOnly" presStyleLbl="node1" presStyleIdx="1" presStyleCnt="3">
        <dgm:presLayoutVars>
          <dgm:bulletEnabled val="1"/>
        </dgm:presLayoutVars>
      </dgm:prSet>
      <dgm:spPr/>
    </dgm:pt>
    <dgm:pt modelId="{0237B68E-3CD1-7947-896A-953D94FB58A9}" type="pres">
      <dgm:prSet presAssocID="{3540A0E3-4EF7-1343-AA56-42096A65D8DB}" presName="parSpace" presStyleCnt="0"/>
      <dgm:spPr/>
    </dgm:pt>
    <dgm:pt modelId="{384C33BD-24A0-214C-B664-40FD1B29BFDF}" type="pres">
      <dgm:prSet presAssocID="{E76A6FD4-9243-1E4D-9A89-78E111D17044}" presName="parTxOnly" presStyleLbl="node1" presStyleIdx="2" presStyleCnt="3">
        <dgm:presLayoutVars>
          <dgm:bulletEnabled val="1"/>
        </dgm:presLayoutVars>
      </dgm:prSet>
      <dgm:spPr/>
    </dgm:pt>
  </dgm:ptLst>
  <dgm:cxnLst>
    <dgm:cxn modelId="{677E4F1C-E670-CA43-B9FB-1C75BDDC72A2}" srcId="{32D79D5A-0911-1C46-9201-260409556A76}" destId="{E76A6FD4-9243-1E4D-9A89-78E111D17044}" srcOrd="2" destOrd="0" parTransId="{1A0E29C2-C674-3F41-A08A-0DA85EB84F2A}" sibTransId="{B688AD2B-B37C-E04C-85CF-6C805A3C25F1}"/>
    <dgm:cxn modelId="{8EFD41D7-3970-0B47-B6CB-44A06DDC4EB7}" type="presOf" srcId="{89CA8534-FC72-3544-89B2-D6CD7D47A5DF}" destId="{B01ACA9B-5207-BF4B-8BD7-15B966F99633}" srcOrd="0" destOrd="0" presId="urn:microsoft.com/office/officeart/2005/8/layout/hChevron3"/>
    <dgm:cxn modelId="{3B405DD8-37F1-E34C-A371-3958914AE295}" srcId="{32D79D5A-0911-1C46-9201-260409556A76}" destId="{89CA8534-FC72-3544-89B2-D6CD7D47A5DF}" srcOrd="1" destOrd="0" parTransId="{1AA0E90A-405E-B340-9254-FF88169C02BE}" sibTransId="{3540A0E3-4EF7-1343-AA56-42096A65D8DB}"/>
    <dgm:cxn modelId="{F332C482-97F9-1F44-AEFA-2AD40AC4C87B}" type="presOf" srcId="{E76A6FD4-9243-1E4D-9A89-78E111D17044}" destId="{384C33BD-24A0-214C-B664-40FD1B29BFDF}" srcOrd="0" destOrd="0" presId="urn:microsoft.com/office/officeart/2005/8/layout/hChevron3"/>
    <dgm:cxn modelId="{33487A7F-4845-9840-8821-0DA7B076B5DA}" type="presOf" srcId="{AC84B7CE-E6B6-FA4E-8162-4593FF1C033B}" destId="{B7D30F84-CF6C-114E-96FC-B518F7B48EC7}" srcOrd="0" destOrd="0" presId="urn:microsoft.com/office/officeart/2005/8/layout/hChevron3"/>
    <dgm:cxn modelId="{1F236447-1A75-1D46-AE02-8A45B9817DFA}" srcId="{32D79D5A-0911-1C46-9201-260409556A76}" destId="{AC84B7CE-E6B6-FA4E-8162-4593FF1C033B}" srcOrd="0" destOrd="0" parTransId="{97165B5C-9A8E-5C47-BCD3-0EBC0F9E70AF}" sibTransId="{234736E1-28C8-7749-B20E-DC1430D88A82}"/>
    <dgm:cxn modelId="{8F078C80-50C4-E746-BE85-2CC7897C34E8}" type="presOf" srcId="{32D79D5A-0911-1C46-9201-260409556A76}" destId="{DDE49C46-ACE3-3040-97F9-CB92BC4F889C}" srcOrd="0" destOrd="0" presId="urn:microsoft.com/office/officeart/2005/8/layout/hChevron3"/>
    <dgm:cxn modelId="{C778E53D-18BD-0D48-AD13-BC9FE00BE108}" type="presParOf" srcId="{DDE49C46-ACE3-3040-97F9-CB92BC4F889C}" destId="{B7D30F84-CF6C-114E-96FC-B518F7B48EC7}" srcOrd="0" destOrd="0" presId="urn:microsoft.com/office/officeart/2005/8/layout/hChevron3"/>
    <dgm:cxn modelId="{8933ECF7-4EC4-AE47-9244-0248F279C074}" type="presParOf" srcId="{DDE49C46-ACE3-3040-97F9-CB92BC4F889C}" destId="{A7DB7F00-1888-FD43-87D8-5AD489132B11}" srcOrd="1" destOrd="0" presId="urn:microsoft.com/office/officeart/2005/8/layout/hChevron3"/>
    <dgm:cxn modelId="{53A2B035-641C-3E45-95D6-B607F0BABBF6}" type="presParOf" srcId="{DDE49C46-ACE3-3040-97F9-CB92BC4F889C}" destId="{B01ACA9B-5207-BF4B-8BD7-15B966F99633}" srcOrd="2" destOrd="0" presId="urn:microsoft.com/office/officeart/2005/8/layout/hChevron3"/>
    <dgm:cxn modelId="{87ECEFF5-4583-8648-BC3F-6656CD5AC65C}" type="presParOf" srcId="{DDE49C46-ACE3-3040-97F9-CB92BC4F889C}" destId="{0237B68E-3CD1-7947-896A-953D94FB58A9}" srcOrd="3" destOrd="0" presId="urn:microsoft.com/office/officeart/2005/8/layout/hChevron3"/>
    <dgm:cxn modelId="{DB609A32-2875-1F44-82CA-7315A8C8E64C}" type="presParOf" srcId="{DDE49C46-ACE3-3040-97F9-CB92BC4F889C}" destId="{384C33BD-24A0-214C-B664-40FD1B29BFDF}"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3E3229-518C-C048-A630-2CF4422EC37B}">
      <dsp:nvSpPr>
        <dsp:cNvPr id="0" name=""/>
        <dsp:cNvSpPr/>
      </dsp:nvSpPr>
      <dsp:spPr>
        <a:xfrm>
          <a:off x="-5356668" y="-820302"/>
          <a:ext cx="6378412" cy="6378412"/>
        </a:xfrm>
        <a:prstGeom prst="blockArc">
          <a:avLst>
            <a:gd name="adj1" fmla="val 18900000"/>
            <a:gd name="adj2" fmla="val 2700000"/>
            <a:gd name="adj3" fmla="val 339"/>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CB1580-09BD-DD43-A394-F154B74BA452}">
      <dsp:nvSpPr>
        <dsp:cNvPr id="0" name=""/>
        <dsp:cNvSpPr/>
      </dsp:nvSpPr>
      <dsp:spPr>
        <a:xfrm>
          <a:off x="534925" y="364242"/>
          <a:ext cx="3333151" cy="728864"/>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8536" tIns="55880" rIns="55880" bIns="55880" numCol="1" spcCol="1270" anchor="ctr" anchorCtr="0">
          <a:noAutofit/>
        </a:bodyPr>
        <a:lstStyle/>
        <a:p>
          <a:pPr marL="0" lvl="0" indent="0" algn="l" defTabSz="977900">
            <a:lnSpc>
              <a:spcPct val="90000"/>
            </a:lnSpc>
            <a:spcBef>
              <a:spcPct val="0"/>
            </a:spcBef>
            <a:spcAft>
              <a:spcPct val="35000"/>
            </a:spcAft>
            <a:buNone/>
          </a:pPr>
          <a:r>
            <a:rPr lang="en-GB" sz="2200" b="1" kern="1200" dirty="0"/>
            <a:t>Climate Change</a:t>
          </a:r>
        </a:p>
      </dsp:txBody>
      <dsp:txXfrm>
        <a:off x="534925" y="364242"/>
        <a:ext cx="3333151" cy="728864"/>
      </dsp:txXfrm>
    </dsp:sp>
    <dsp:sp modelId="{B64F0E23-3DDE-CD4B-B180-5F5D22C10BB8}">
      <dsp:nvSpPr>
        <dsp:cNvPr id="0" name=""/>
        <dsp:cNvSpPr/>
      </dsp:nvSpPr>
      <dsp:spPr>
        <a:xfrm>
          <a:off x="79385" y="273134"/>
          <a:ext cx="911080" cy="911080"/>
        </a:xfrm>
        <a:prstGeom prst="ellipse">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E9C27E9-1468-B149-B064-7D8B6498687B}">
      <dsp:nvSpPr>
        <dsp:cNvPr id="0" name=""/>
        <dsp:cNvSpPr/>
      </dsp:nvSpPr>
      <dsp:spPr>
        <a:xfrm>
          <a:off x="952799" y="1457728"/>
          <a:ext cx="2915276" cy="728864"/>
        </a:xfrm>
        <a:prstGeom prst="rect">
          <a:avLst/>
        </a:prstGeom>
        <a:gradFill rotWithShape="0">
          <a:gsLst>
            <a:gs pos="0">
              <a:schemeClr val="accent4">
                <a:hueOff val="3465231"/>
                <a:satOff val="-15989"/>
                <a:lumOff val="588"/>
                <a:alphaOff val="0"/>
                <a:satMod val="103000"/>
                <a:lumMod val="102000"/>
                <a:tint val="94000"/>
              </a:schemeClr>
            </a:gs>
            <a:gs pos="50000">
              <a:schemeClr val="accent4">
                <a:hueOff val="3465231"/>
                <a:satOff val="-15989"/>
                <a:lumOff val="588"/>
                <a:alphaOff val="0"/>
                <a:satMod val="110000"/>
                <a:lumMod val="100000"/>
                <a:shade val="100000"/>
              </a:schemeClr>
            </a:gs>
            <a:gs pos="100000">
              <a:schemeClr val="accent4">
                <a:hueOff val="3465231"/>
                <a:satOff val="-15989"/>
                <a:lumOff val="58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8536" tIns="55880" rIns="55880" bIns="55880" numCol="1" spcCol="1270" anchor="ctr" anchorCtr="0">
          <a:noAutofit/>
        </a:bodyPr>
        <a:lstStyle/>
        <a:p>
          <a:pPr marL="0" lvl="0" indent="0" algn="l" defTabSz="977900">
            <a:lnSpc>
              <a:spcPct val="90000"/>
            </a:lnSpc>
            <a:spcBef>
              <a:spcPct val="0"/>
            </a:spcBef>
            <a:spcAft>
              <a:spcPct val="35000"/>
            </a:spcAft>
            <a:buNone/>
          </a:pPr>
          <a:r>
            <a:rPr lang="en-GB" sz="2200" b="1" kern="1200" dirty="0"/>
            <a:t>Sustainable Tourism</a:t>
          </a:r>
        </a:p>
      </dsp:txBody>
      <dsp:txXfrm>
        <a:off x="952799" y="1457728"/>
        <a:ext cx="2915276" cy="728864"/>
      </dsp:txXfrm>
    </dsp:sp>
    <dsp:sp modelId="{6EB04BFA-E22E-6849-A30A-CD5680F68D19}">
      <dsp:nvSpPr>
        <dsp:cNvPr id="0" name=""/>
        <dsp:cNvSpPr/>
      </dsp:nvSpPr>
      <dsp:spPr>
        <a:xfrm>
          <a:off x="497259" y="1366620"/>
          <a:ext cx="911080" cy="911080"/>
        </a:xfrm>
        <a:prstGeom prst="ellipse">
          <a:avLst/>
        </a:prstGeom>
        <a:solidFill>
          <a:schemeClr val="lt1">
            <a:hueOff val="0"/>
            <a:satOff val="0"/>
            <a:lumOff val="0"/>
            <a:alphaOff val="0"/>
          </a:schemeClr>
        </a:solidFill>
        <a:ln w="6350" cap="flat" cmpd="sng" algn="ctr">
          <a:solidFill>
            <a:schemeClr val="accent4">
              <a:hueOff val="3465231"/>
              <a:satOff val="-15989"/>
              <a:lumOff val="588"/>
              <a:alphaOff val="0"/>
            </a:schemeClr>
          </a:solidFill>
          <a:prstDash val="solid"/>
          <a:miter lim="800000"/>
        </a:ln>
        <a:effectLst/>
      </dsp:spPr>
      <dsp:style>
        <a:lnRef idx="1">
          <a:scrgbClr r="0" g="0" b="0"/>
        </a:lnRef>
        <a:fillRef idx="1">
          <a:scrgbClr r="0" g="0" b="0"/>
        </a:fillRef>
        <a:effectRef idx="2">
          <a:scrgbClr r="0" g="0" b="0"/>
        </a:effectRef>
        <a:fontRef idx="minor"/>
      </dsp:style>
    </dsp:sp>
    <dsp:sp modelId="{DD19E073-5333-9F4D-9C28-309B0F37ADA1}">
      <dsp:nvSpPr>
        <dsp:cNvPr id="0" name=""/>
        <dsp:cNvSpPr/>
      </dsp:nvSpPr>
      <dsp:spPr>
        <a:xfrm>
          <a:off x="952799" y="2551214"/>
          <a:ext cx="2915276" cy="728864"/>
        </a:xfrm>
        <a:prstGeom prst="rect">
          <a:avLst/>
        </a:prstGeom>
        <a:gradFill rotWithShape="0">
          <a:gsLst>
            <a:gs pos="0">
              <a:schemeClr val="accent4">
                <a:hueOff val="6930461"/>
                <a:satOff val="-31979"/>
                <a:lumOff val="1177"/>
                <a:alphaOff val="0"/>
                <a:satMod val="103000"/>
                <a:lumMod val="102000"/>
                <a:tint val="94000"/>
              </a:schemeClr>
            </a:gs>
            <a:gs pos="50000">
              <a:schemeClr val="accent4">
                <a:hueOff val="6930461"/>
                <a:satOff val="-31979"/>
                <a:lumOff val="1177"/>
                <a:alphaOff val="0"/>
                <a:satMod val="110000"/>
                <a:lumMod val="100000"/>
                <a:shade val="100000"/>
              </a:schemeClr>
            </a:gs>
            <a:gs pos="100000">
              <a:schemeClr val="accent4">
                <a:hueOff val="6930461"/>
                <a:satOff val="-31979"/>
                <a:lumOff val="117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8536" tIns="55880" rIns="55880" bIns="55880" numCol="1" spcCol="1270" anchor="ctr" anchorCtr="0">
          <a:noAutofit/>
        </a:bodyPr>
        <a:lstStyle/>
        <a:p>
          <a:pPr marL="0" lvl="0" indent="0" algn="l" defTabSz="977900">
            <a:lnSpc>
              <a:spcPct val="90000"/>
            </a:lnSpc>
            <a:spcBef>
              <a:spcPct val="0"/>
            </a:spcBef>
            <a:spcAft>
              <a:spcPct val="35000"/>
            </a:spcAft>
            <a:buNone/>
          </a:pPr>
          <a:r>
            <a:rPr lang="en-GB" sz="2200" b="1" kern="1200" dirty="0"/>
            <a:t>Marine Protected Area</a:t>
          </a:r>
        </a:p>
      </dsp:txBody>
      <dsp:txXfrm>
        <a:off x="952799" y="2551214"/>
        <a:ext cx="2915276" cy="728864"/>
      </dsp:txXfrm>
    </dsp:sp>
    <dsp:sp modelId="{43A10F4C-808E-2649-88A0-3150B428F1B2}">
      <dsp:nvSpPr>
        <dsp:cNvPr id="0" name=""/>
        <dsp:cNvSpPr/>
      </dsp:nvSpPr>
      <dsp:spPr>
        <a:xfrm>
          <a:off x="497259" y="2460106"/>
          <a:ext cx="911080" cy="911080"/>
        </a:xfrm>
        <a:prstGeom prst="ellipse">
          <a:avLst/>
        </a:prstGeom>
        <a:solidFill>
          <a:schemeClr val="lt1">
            <a:hueOff val="0"/>
            <a:satOff val="0"/>
            <a:lumOff val="0"/>
            <a:alphaOff val="0"/>
          </a:schemeClr>
        </a:solidFill>
        <a:ln w="6350" cap="flat" cmpd="sng" algn="ctr">
          <a:solidFill>
            <a:schemeClr val="accent4">
              <a:hueOff val="6930461"/>
              <a:satOff val="-31979"/>
              <a:lumOff val="1177"/>
              <a:alphaOff val="0"/>
            </a:schemeClr>
          </a:solidFill>
          <a:prstDash val="solid"/>
          <a:miter lim="800000"/>
        </a:ln>
        <a:effectLst/>
      </dsp:spPr>
      <dsp:style>
        <a:lnRef idx="1">
          <a:scrgbClr r="0" g="0" b="0"/>
        </a:lnRef>
        <a:fillRef idx="1">
          <a:scrgbClr r="0" g="0" b="0"/>
        </a:fillRef>
        <a:effectRef idx="2">
          <a:scrgbClr r="0" g="0" b="0"/>
        </a:effectRef>
        <a:fontRef idx="minor"/>
      </dsp:style>
    </dsp:sp>
    <dsp:sp modelId="{F669FC83-BC43-DC41-83AB-A24EA3F74DE7}">
      <dsp:nvSpPr>
        <dsp:cNvPr id="0" name=""/>
        <dsp:cNvSpPr/>
      </dsp:nvSpPr>
      <dsp:spPr>
        <a:xfrm>
          <a:off x="534925" y="3644700"/>
          <a:ext cx="3333151" cy="728864"/>
        </a:xfrm>
        <a:prstGeom prst="rect">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8536" tIns="55880" rIns="55880" bIns="55880" numCol="1" spcCol="1270" anchor="ctr" anchorCtr="0">
          <a:noAutofit/>
        </a:bodyPr>
        <a:lstStyle/>
        <a:p>
          <a:pPr marL="0" lvl="0" indent="0" algn="l" defTabSz="977900">
            <a:lnSpc>
              <a:spcPct val="90000"/>
            </a:lnSpc>
            <a:spcBef>
              <a:spcPct val="0"/>
            </a:spcBef>
            <a:spcAft>
              <a:spcPct val="35000"/>
            </a:spcAft>
            <a:buNone/>
          </a:pPr>
          <a:r>
            <a:rPr lang="en-GB" sz="2200" b="1" kern="1200" dirty="0"/>
            <a:t>Science &amp; Fisheries</a:t>
          </a:r>
        </a:p>
      </dsp:txBody>
      <dsp:txXfrm>
        <a:off x="534925" y="3644700"/>
        <a:ext cx="3333151" cy="728864"/>
      </dsp:txXfrm>
    </dsp:sp>
    <dsp:sp modelId="{BCEF21D4-2609-7446-A8B1-6FAD6E6B17D5}">
      <dsp:nvSpPr>
        <dsp:cNvPr id="0" name=""/>
        <dsp:cNvSpPr/>
      </dsp:nvSpPr>
      <dsp:spPr>
        <a:xfrm>
          <a:off x="79385" y="3553592"/>
          <a:ext cx="911080" cy="911080"/>
        </a:xfrm>
        <a:prstGeom prst="ellipse">
          <a:avLst/>
        </a:prstGeom>
        <a:solidFill>
          <a:schemeClr val="lt1">
            <a:hueOff val="0"/>
            <a:satOff val="0"/>
            <a:lumOff val="0"/>
            <a:alphaOff val="0"/>
          </a:schemeClr>
        </a:solidFill>
        <a:ln w="6350" cap="flat" cmpd="sng" algn="ctr">
          <a:solidFill>
            <a:schemeClr val="accent4">
              <a:hueOff val="10395692"/>
              <a:satOff val="-47968"/>
              <a:lumOff val="1765"/>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D30F84-CF6C-114E-96FC-B518F7B48EC7}">
      <dsp:nvSpPr>
        <dsp:cNvPr id="0" name=""/>
        <dsp:cNvSpPr/>
      </dsp:nvSpPr>
      <dsp:spPr>
        <a:xfrm>
          <a:off x="1839" y="1012088"/>
          <a:ext cx="1608217" cy="643286"/>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354" tIns="82677" rIns="41339" bIns="82677" numCol="1" spcCol="1270" anchor="ctr" anchorCtr="0">
          <a:noAutofit/>
        </a:bodyPr>
        <a:lstStyle/>
        <a:p>
          <a:pPr marL="0" lvl="0" indent="0" algn="ctr" defTabSz="1377950">
            <a:lnSpc>
              <a:spcPct val="90000"/>
            </a:lnSpc>
            <a:spcBef>
              <a:spcPct val="0"/>
            </a:spcBef>
            <a:spcAft>
              <a:spcPct val="35000"/>
            </a:spcAft>
            <a:buNone/>
          </a:pPr>
          <a:r>
            <a:rPr lang="en-GB" sz="3100" kern="1200" dirty="0"/>
            <a:t>2016</a:t>
          </a:r>
        </a:p>
      </dsp:txBody>
      <dsp:txXfrm>
        <a:off x="1839" y="1012088"/>
        <a:ext cx="1447396" cy="643286"/>
      </dsp:txXfrm>
    </dsp:sp>
    <dsp:sp modelId="{B01ACA9B-5207-BF4B-8BD7-15B966F99633}">
      <dsp:nvSpPr>
        <dsp:cNvPr id="0" name=""/>
        <dsp:cNvSpPr/>
      </dsp:nvSpPr>
      <dsp:spPr>
        <a:xfrm>
          <a:off x="1288412" y="1012088"/>
          <a:ext cx="1608217" cy="643286"/>
        </a:xfrm>
        <a:prstGeom prst="chevron">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4016" tIns="82677" rIns="41339" bIns="82677" numCol="1" spcCol="1270" anchor="ctr" anchorCtr="0">
          <a:noAutofit/>
        </a:bodyPr>
        <a:lstStyle/>
        <a:p>
          <a:pPr marL="0" lvl="0" indent="0" algn="ctr" defTabSz="1377950">
            <a:lnSpc>
              <a:spcPct val="90000"/>
            </a:lnSpc>
            <a:spcBef>
              <a:spcPct val="0"/>
            </a:spcBef>
            <a:spcAft>
              <a:spcPct val="35000"/>
            </a:spcAft>
            <a:buNone/>
          </a:pPr>
          <a:r>
            <a:rPr lang="en-GB" sz="3100" kern="1200" dirty="0"/>
            <a:t>2017</a:t>
          </a:r>
        </a:p>
      </dsp:txBody>
      <dsp:txXfrm>
        <a:off x="1610055" y="1012088"/>
        <a:ext cx="964931" cy="643286"/>
      </dsp:txXfrm>
    </dsp:sp>
    <dsp:sp modelId="{384C33BD-24A0-214C-B664-40FD1B29BFDF}">
      <dsp:nvSpPr>
        <dsp:cNvPr id="0" name=""/>
        <dsp:cNvSpPr/>
      </dsp:nvSpPr>
      <dsp:spPr>
        <a:xfrm>
          <a:off x="2574986" y="1012088"/>
          <a:ext cx="1608217" cy="643286"/>
        </a:xfrm>
        <a:prstGeom prst="chevron">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4016" tIns="82677" rIns="41339" bIns="82677" numCol="1" spcCol="1270" anchor="ctr" anchorCtr="0">
          <a:noAutofit/>
        </a:bodyPr>
        <a:lstStyle/>
        <a:p>
          <a:pPr marL="0" lvl="0" indent="0" algn="ctr" defTabSz="1377950">
            <a:lnSpc>
              <a:spcPct val="90000"/>
            </a:lnSpc>
            <a:spcBef>
              <a:spcPct val="0"/>
            </a:spcBef>
            <a:spcAft>
              <a:spcPct val="35000"/>
            </a:spcAft>
            <a:buNone/>
          </a:pPr>
          <a:r>
            <a:rPr lang="en-GB" sz="3100" kern="1200" dirty="0"/>
            <a:t>2018</a:t>
          </a:r>
        </a:p>
      </dsp:txBody>
      <dsp:txXfrm>
        <a:off x="2896629" y="1012088"/>
        <a:ext cx="964931" cy="64328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99012"/>
          </a:xfrm>
          <a:prstGeom prst="rect">
            <a:avLst/>
          </a:prstGeom>
        </p:spPr>
        <p:txBody>
          <a:bodyPr vert="horz" lIns="91440" tIns="45720" rIns="91440" bIns="45720" rtlCol="0"/>
          <a:lstStyle>
            <a:lvl1pPr algn="r">
              <a:defRPr sz="1200"/>
            </a:lvl1pPr>
          </a:lstStyle>
          <a:p>
            <a:fld id="{FCC765CB-E072-4683-8DAA-D4BF39B8EE8C}" type="datetimeFigureOut">
              <a:rPr lang="en-GB" smtClean="0"/>
              <a:t>02/11/2016</a:t>
            </a:fld>
            <a:endParaRPr lang="en-GB"/>
          </a:p>
        </p:txBody>
      </p:sp>
      <p:sp>
        <p:nvSpPr>
          <p:cNvPr id="4" name="Footer Placeholder 3"/>
          <p:cNvSpPr>
            <a:spLocks noGrp="1"/>
          </p:cNvSpPr>
          <p:nvPr>
            <p:ph type="ftr" sz="quarter" idx="2"/>
          </p:nvPr>
        </p:nvSpPr>
        <p:spPr>
          <a:xfrm>
            <a:off x="0" y="9446678"/>
            <a:ext cx="2971800" cy="499011"/>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9446678"/>
            <a:ext cx="2971800" cy="499011"/>
          </a:xfrm>
          <a:prstGeom prst="rect">
            <a:avLst/>
          </a:prstGeom>
        </p:spPr>
        <p:txBody>
          <a:bodyPr vert="horz" lIns="91440" tIns="45720" rIns="91440" bIns="45720" rtlCol="0" anchor="b"/>
          <a:lstStyle>
            <a:lvl1pPr algn="r">
              <a:defRPr sz="1200"/>
            </a:lvl1pPr>
          </a:lstStyle>
          <a:p>
            <a:fld id="{B284F85A-B9E3-4BED-9C4A-2FCD65920085}" type="slidenum">
              <a:rPr lang="en-GB" smtClean="0"/>
              <a:t>‹#›</a:t>
            </a:fld>
            <a:endParaRPr lang="en-GB"/>
          </a:p>
        </p:txBody>
      </p:sp>
    </p:spTree>
    <p:extLst>
      <p:ext uri="{BB962C8B-B14F-4D97-AF65-F5344CB8AC3E}">
        <p14:creationId xmlns:p14="http://schemas.microsoft.com/office/powerpoint/2010/main" val="5970279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3957D408-B93A-9E43-A0B5-66EEC4D18DD4}" type="datetimeFigureOut">
              <a:rPr lang="en-GB" smtClean="0"/>
              <a:t>02/11/2016</a:t>
            </a:fld>
            <a:endParaRPr lang="en-GB"/>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A435E297-4B05-C34F-A930-609A26844D9C}" type="slidenum">
              <a:rPr lang="en-GB" smtClean="0"/>
              <a:t>‹#›</a:t>
            </a:fld>
            <a:endParaRPr lang="en-GB"/>
          </a:p>
        </p:txBody>
      </p:sp>
    </p:spTree>
    <p:extLst>
      <p:ext uri="{BB962C8B-B14F-4D97-AF65-F5344CB8AC3E}">
        <p14:creationId xmlns:p14="http://schemas.microsoft.com/office/powerpoint/2010/main" val="1473383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435E297-4B05-C34F-A930-609A26844D9C}" type="slidenum">
              <a:rPr lang="en-GB" smtClean="0"/>
              <a:t>10</a:t>
            </a:fld>
            <a:endParaRPr lang="en-GB"/>
          </a:p>
        </p:txBody>
      </p:sp>
    </p:spTree>
    <p:extLst>
      <p:ext uri="{BB962C8B-B14F-4D97-AF65-F5344CB8AC3E}">
        <p14:creationId xmlns:p14="http://schemas.microsoft.com/office/powerpoint/2010/main" val="501877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435E297-4B05-C34F-A930-609A26844D9C}" type="slidenum">
              <a:rPr lang="en-GB" smtClean="0"/>
              <a:t>34</a:t>
            </a:fld>
            <a:endParaRPr lang="en-GB"/>
          </a:p>
        </p:txBody>
      </p:sp>
    </p:spTree>
    <p:extLst>
      <p:ext uri="{BB962C8B-B14F-4D97-AF65-F5344CB8AC3E}">
        <p14:creationId xmlns:p14="http://schemas.microsoft.com/office/powerpoint/2010/main" val="672511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35E297-4B05-C34F-A930-609A26844D9C}" type="slidenum">
              <a:rPr lang="en-GB" smtClean="0"/>
              <a:t>35</a:t>
            </a:fld>
            <a:endParaRPr lang="en-GB"/>
          </a:p>
        </p:txBody>
      </p:sp>
    </p:spTree>
    <p:extLst>
      <p:ext uri="{BB962C8B-B14F-4D97-AF65-F5344CB8AC3E}">
        <p14:creationId xmlns:p14="http://schemas.microsoft.com/office/powerpoint/2010/main" val="760962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435E297-4B05-C34F-A930-609A26844D9C}" type="slidenum">
              <a:rPr lang="en-GB" smtClean="0"/>
              <a:t>13</a:t>
            </a:fld>
            <a:endParaRPr lang="en-GB"/>
          </a:p>
        </p:txBody>
      </p:sp>
    </p:spTree>
    <p:extLst>
      <p:ext uri="{BB962C8B-B14F-4D97-AF65-F5344CB8AC3E}">
        <p14:creationId xmlns:p14="http://schemas.microsoft.com/office/powerpoint/2010/main" val="1298122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435E297-4B05-C34F-A930-609A26844D9C}" type="slidenum">
              <a:rPr lang="en-GB" smtClean="0"/>
              <a:t>16</a:t>
            </a:fld>
            <a:endParaRPr lang="en-GB"/>
          </a:p>
        </p:txBody>
      </p:sp>
    </p:spTree>
    <p:extLst>
      <p:ext uri="{BB962C8B-B14F-4D97-AF65-F5344CB8AC3E}">
        <p14:creationId xmlns:p14="http://schemas.microsoft.com/office/powerpoint/2010/main" val="1842746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435E297-4B05-C34F-A930-609A26844D9C}" type="slidenum">
              <a:rPr lang="en-GB" smtClean="0"/>
              <a:t>18</a:t>
            </a:fld>
            <a:endParaRPr lang="en-GB"/>
          </a:p>
        </p:txBody>
      </p:sp>
    </p:spTree>
    <p:extLst>
      <p:ext uri="{BB962C8B-B14F-4D97-AF65-F5344CB8AC3E}">
        <p14:creationId xmlns:p14="http://schemas.microsoft.com/office/powerpoint/2010/main" val="17062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35E297-4B05-C34F-A930-609A26844D9C}" type="slidenum">
              <a:rPr lang="en-GB" smtClean="0"/>
              <a:t>20</a:t>
            </a:fld>
            <a:endParaRPr lang="en-GB"/>
          </a:p>
        </p:txBody>
      </p:sp>
    </p:spTree>
    <p:extLst>
      <p:ext uri="{BB962C8B-B14F-4D97-AF65-F5344CB8AC3E}">
        <p14:creationId xmlns:p14="http://schemas.microsoft.com/office/powerpoint/2010/main" val="1408219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id-ID" altLang="en-US">
              <a:ea typeface="MS PGothic" charset="-128"/>
            </a:endParaRPr>
          </a:p>
        </p:txBody>
      </p:sp>
    </p:spTree>
    <p:extLst>
      <p:ext uri="{BB962C8B-B14F-4D97-AF65-F5344CB8AC3E}">
        <p14:creationId xmlns:p14="http://schemas.microsoft.com/office/powerpoint/2010/main" val="389110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435E297-4B05-C34F-A930-609A26844D9C}" type="slidenum">
              <a:rPr lang="en-GB" smtClean="0"/>
              <a:t>26</a:t>
            </a:fld>
            <a:endParaRPr lang="en-GB"/>
          </a:p>
        </p:txBody>
      </p:sp>
    </p:spTree>
    <p:extLst>
      <p:ext uri="{BB962C8B-B14F-4D97-AF65-F5344CB8AC3E}">
        <p14:creationId xmlns:p14="http://schemas.microsoft.com/office/powerpoint/2010/main" val="1217979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435E297-4B05-C34F-A930-609A26844D9C}" type="slidenum">
              <a:rPr lang="en-GB" smtClean="0"/>
              <a:t>32</a:t>
            </a:fld>
            <a:endParaRPr lang="en-GB"/>
          </a:p>
        </p:txBody>
      </p:sp>
    </p:spTree>
    <p:extLst>
      <p:ext uri="{BB962C8B-B14F-4D97-AF65-F5344CB8AC3E}">
        <p14:creationId xmlns:p14="http://schemas.microsoft.com/office/powerpoint/2010/main" val="1657180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435E297-4B05-C34F-A930-609A26844D9C}" type="slidenum">
              <a:rPr lang="en-GB" smtClean="0"/>
              <a:t>33</a:t>
            </a:fld>
            <a:endParaRPr lang="en-GB"/>
          </a:p>
        </p:txBody>
      </p:sp>
    </p:spTree>
    <p:extLst>
      <p:ext uri="{BB962C8B-B14F-4D97-AF65-F5344CB8AC3E}">
        <p14:creationId xmlns:p14="http://schemas.microsoft.com/office/powerpoint/2010/main" val="748774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A15479D-D6E2-49DB-9BB7-0D907BCA7389}" type="datetimeFigureOut">
              <a:rPr lang="en-US" smtClean="0"/>
              <a:t>11/2/2016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2284E6-C3CA-451B-A1DF-2AED335C46B8}" type="slidenum">
              <a:rPr lang="en-US" smtClean="0"/>
              <a:t>‹#›</a:t>
            </a:fld>
            <a:endParaRPr lang="en-US"/>
          </a:p>
        </p:txBody>
      </p:sp>
    </p:spTree>
    <p:extLst>
      <p:ext uri="{BB962C8B-B14F-4D97-AF65-F5344CB8AC3E}">
        <p14:creationId xmlns:p14="http://schemas.microsoft.com/office/powerpoint/2010/main" val="1899868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15479D-D6E2-49DB-9BB7-0D907BCA7389}" type="datetimeFigureOut">
              <a:rPr lang="en-US" smtClean="0"/>
              <a:t>11/2/2016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2284E6-C3CA-451B-A1DF-2AED335C46B8}" type="slidenum">
              <a:rPr lang="en-US" smtClean="0"/>
              <a:t>‹#›</a:t>
            </a:fld>
            <a:endParaRPr lang="en-US"/>
          </a:p>
        </p:txBody>
      </p:sp>
    </p:spTree>
    <p:extLst>
      <p:ext uri="{BB962C8B-B14F-4D97-AF65-F5344CB8AC3E}">
        <p14:creationId xmlns:p14="http://schemas.microsoft.com/office/powerpoint/2010/main" val="3759630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15479D-D6E2-49DB-9BB7-0D907BCA7389}" type="datetimeFigureOut">
              <a:rPr lang="en-US" smtClean="0"/>
              <a:t>11/2/2016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2284E6-C3CA-451B-A1DF-2AED335C46B8}" type="slidenum">
              <a:rPr lang="en-US" smtClean="0"/>
              <a:t>‹#›</a:t>
            </a:fld>
            <a:endParaRPr lang="en-US"/>
          </a:p>
        </p:txBody>
      </p:sp>
    </p:spTree>
    <p:extLst>
      <p:ext uri="{BB962C8B-B14F-4D97-AF65-F5344CB8AC3E}">
        <p14:creationId xmlns:p14="http://schemas.microsoft.com/office/powerpoint/2010/main" val="1030118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15479D-D6E2-49DB-9BB7-0D907BCA7389}" type="datetimeFigureOut">
              <a:rPr lang="en-US" smtClean="0"/>
              <a:t>11/2/2016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2284E6-C3CA-451B-A1DF-2AED335C46B8}" type="slidenum">
              <a:rPr lang="en-US" smtClean="0"/>
              <a:t>‹#›</a:t>
            </a:fld>
            <a:endParaRPr lang="en-US"/>
          </a:p>
        </p:txBody>
      </p:sp>
    </p:spTree>
    <p:extLst>
      <p:ext uri="{BB962C8B-B14F-4D97-AF65-F5344CB8AC3E}">
        <p14:creationId xmlns:p14="http://schemas.microsoft.com/office/powerpoint/2010/main" val="1570468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15479D-D6E2-49DB-9BB7-0D907BCA7389}" type="datetimeFigureOut">
              <a:rPr lang="en-US" smtClean="0"/>
              <a:t>11/2/2016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2284E6-C3CA-451B-A1DF-2AED335C46B8}" type="slidenum">
              <a:rPr lang="en-US" smtClean="0"/>
              <a:t>‹#›</a:t>
            </a:fld>
            <a:endParaRPr lang="en-US"/>
          </a:p>
        </p:txBody>
      </p:sp>
    </p:spTree>
    <p:extLst>
      <p:ext uri="{BB962C8B-B14F-4D97-AF65-F5344CB8AC3E}">
        <p14:creationId xmlns:p14="http://schemas.microsoft.com/office/powerpoint/2010/main" val="300107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15479D-D6E2-49DB-9BB7-0D907BCA7389}" type="datetimeFigureOut">
              <a:rPr lang="en-US" smtClean="0"/>
              <a:t>11/2/2016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2284E6-C3CA-451B-A1DF-2AED335C46B8}" type="slidenum">
              <a:rPr lang="en-US" smtClean="0"/>
              <a:t>‹#›</a:t>
            </a:fld>
            <a:endParaRPr lang="en-US"/>
          </a:p>
        </p:txBody>
      </p:sp>
    </p:spTree>
    <p:extLst>
      <p:ext uri="{BB962C8B-B14F-4D97-AF65-F5344CB8AC3E}">
        <p14:creationId xmlns:p14="http://schemas.microsoft.com/office/powerpoint/2010/main" val="1981823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15479D-D6E2-49DB-9BB7-0D907BCA7389}" type="datetimeFigureOut">
              <a:rPr lang="en-US" smtClean="0"/>
              <a:t>11/2/2016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2284E6-C3CA-451B-A1DF-2AED335C46B8}" type="slidenum">
              <a:rPr lang="en-US" smtClean="0"/>
              <a:t>‹#›</a:t>
            </a:fld>
            <a:endParaRPr lang="en-US"/>
          </a:p>
        </p:txBody>
      </p:sp>
    </p:spTree>
    <p:extLst>
      <p:ext uri="{BB962C8B-B14F-4D97-AF65-F5344CB8AC3E}">
        <p14:creationId xmlns:p14="http://schemas.microsoft.com/office/powerpoint/2010/main" val="1107727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15479D-D6E2-49DB-9BB7-0D907BCA7389}" type="datetimeFigureOut">
              <a:rPr lang="en-US" smtClean="0"/>
              <a:t>11/2/2016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2284E6-C3CA-451B-A1DF-2AED335C46B8}" type="slidenum">
              <a:rPr lang="en-US" smtClean="0"/>
              <a:t>‹#›</a:t>
            </a:fld>
            <a:endParaRPr lang="en-US"/>
          </a:p>
        </p:txBody>
      </p:sp>
    </p:spTree>
    <p:extLst>
      <p:ext uri="{BB962C8B-B14F-4D97-AF65-F5344CB8AC3E}">
        <p14:creationId xmlns:p14="http://schemas.microsoft.com/office/powerpoint/2010/main" val="1921395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15479D-D6E2-49DB-9BB7-0D907BCA7389}" type="datetimeFigureOut">
              <a:rPr lang="en-US" smtClean="0"/>
              <a:t>11/2/2016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2284E6-C3CA-451B-A1DF-2AED335C46B8}" type="slidenum">
              <a:rPr lang="en-US" smtClean="0"/>
              <a:t>‹#›</a:t>
            </a:fld>
            <a:endParaRPr lang="en-US"/>
          </a:p>
        </p:txBody>
      </p:sp>
    </p:spTree>
    <p:extLst>
      <p:ext uri="{BB962C8B-B14F-4D97-AF65-F5344CB8AC3E}">
        <p14:creationId xmlns:p14="http://schemas.microsoft.com/office/powerpoint/2010/main" val="1095607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15479D-D6E2-49DB-9BB7-0D907BCA7389}" type="datetimeFigureOut">
              <a:rPr lang="en-US" smtClean="0"/>
              <a:t>11/2/2016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2284E6-C3CA-451B-A1DF-2AED335C46B8}" type="slidenum">
              <a:rPr lang="en-US" smtClean="0"/>
              <a:t>‹#›</a:t>
            </a:fld>
            <a:endParaRPr lang="en-US"/>
          </a:p>
        </p:txBody>
      </p:sp>
    </p:spTree>
    <p:extLst>
      <p:ext uri="{BB962C8B-B14F-4D97-AF65-F5344CB8AC3E}">
        <p14:creationId xmlns:p14="http://schemas.microsoft.com/office/powerpoint/2010/main" val="1921826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15479D-D6E2-49DB-9BB7-0D907BCA7389}" type="datetimeFigureOut">
              <a:rPr lang="en-US" smtClean="0"/>
              <a:t>11/2/2016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2284E6-C3CA-451B-A1DF-2AED335C46B8}" type="slidenum">
              <a:rPr lang="en-US" smtClean="0"/>
              <a:t>‹#›</a:t>
            </a:fld>
            <a:endParaRPr lang="en-US"/>
          </a:p>
        </p:txBody>
      </p:sp>
    </p:spTree>
    <p:extLst>
      <p:ext uri="{BB962C8B-B14F-4D97-AF65-F5344CB8AC3E}">
        <p14:creationId xmlns:p14="http://schemas.microsoft.com/office/powerpoint/2010/main" val="2306759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15479D-D6E2-49DB-9BB7-0D907BCA7389}" type="datetimeFigureOut">
              <a:rPr lang="en-US" smtClean="0"/>
              <a:t>11/2/2016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2284E6-C3CA-451B-A1DF-2AED335C46B8}" type="slidenum">
              <a:rPr lang="en-US" smtClean="0"/>
              <a:t>‹#›</a:t>
            </a:fld>
            <a:endParaRPr lang="en-US"/>
          </a:p>
        </p:txBody>
      </p:sp>
    </p:spTree>
    <p:extLst>
      <p:ext uri="{BB962C8B-B14F-4D97-AF65-F5344CB8AC3E}">
        <p14:creationId xmlns:p14="http://schemas.microsoft.com/office/powerpoint/2010/main" val="4224526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eg"/><Relationship Id="rId9"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20.emf"/></Relationships>
</file>

<file path=ppt/slides/_rels/slide1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jpeg"/><Relationship Id="rId5" Type="http://schemas.microsoft.com/office/2007/relationships/hdphoto" Target="../media/hdphoto2.wdp"/><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jpeg"/><Relationship Id="rId7" Type="http://schemas.openxmlformats.org/officeDocument/2006/relationships/image" Target="../media/image31.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g"/><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3.tiff"/><Relationship Id="rId7" Type="http://schemas.openxmlformats.org/officeDocument/2006/relationships/diagramColors" Target="../diagrams/colors1.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5.tiff"/></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jpg"/><Relationship Id="rId7" Type="http://schemas.openxmlformats.org/officeDocument/2006/relationships/image" Target="../media/image40.png"/><Relationship Id="rId12" Type="http://schemas.openxmlformats.org/officeDocument/2006/relationships/image" Target="../media/image45.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39.tiff"/><Relationship Id="rId11" Type="http://schemas.openxmlformats.org/officeDocument/2006/relationships/image" Target="../media/image44.jpeg"/><Relationship Id="rId5" Type="http://schemas.openxmlformats.org/officeDocument/2006/relationships/image" Target="../media/image38.tiff"/><Relationship Id="rId10" Type="http://schemas.openxmlformats.org/officeDocument/2006/relationships/image" Target="../media/image43.png"/><Relationship Id="rId4" Type="http://schemas.openxmlformats.org/officeDocument/2006/relationships/image" Target="../media/image37.tiff"/><Relationship Id="rId9"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8.tiff"/><Relationship Id="rId3" Type="http://schemas.openxmlformats.org/officeDocument/2006/relationships/image" Target="../media/image39.tiff"/><Relationship Id="rId7" Type="http://schemas.openxmlformats.org/officeDocument/2006/relationships/image" Target="../media/image50.tiff"/><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tiff"/><Relationship Id="rId4" Type="http://schemas.openxmlformats.org/officeDocument/2006/relationships/image" Target="../media/image37.tiff"/></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8.tiff"/><Relationship Id="rId5" Type="http://schemas.openxmlformats.org/officeDocument/2006/relationships/image" Target="../media/image50.tiff"/><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jp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2.emf"/></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9.emf"/><Relationship Id="rId4" Type="http://schemas.openxmlformats.org/officeDocument/2006/relationships/package" Target="../embeddings/Microsoft_Word_Document.docx"/></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0.emf"/><Relationship Id="rId4" Type="http://schemas.openxmlformats.org/officeDocument/2006/relationships/package" Target="../embeddings/Microsoft_Word_Document1.docx"/></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8" name="TextBox 7"/>
          <p:cNvSpPr txBox="1"/>
          <p:nvPr/>
        </p:nvSpPr>
        <p:spPr>
          <a:xfrm>
            <a:off x="4800600" y="575421"/>
            <a:ext cx="7391400" cy="1200329"/>
          </a:xfrm>
          <a:prstGeom prst="rect">
            <a:avLst/>
          </a:prstGeom>
          <a:noFill/>
        </p:spPr>
        <p:txBody>
          <a:bodyPr wrap="square" rtlCol="0">
            <a:spAutoFit/>
          </a:bodyPr>
          <a:lstStyle/>
          <a:p>
            <a:pPr algn="ctr"/>
            <a:r>
              <a:rPr lang="en-US" sz="2400" b="1" dirty="0">
                <a:latin typeface="Tw Cen MT" panose="020B0602020104020603" pitchFamily="34" charset="0"/>
              </a:rPr>
              <a:t>The 12</a:t>
            </a:r>
            <a:r>
              <a:rPr lang="en-US" sz="2400" b="1" baseline="30000" dirty="0">
                <a:latin typeface="Tw Cen MT" panose="020B0602020104020603" pitchFamily="34" charset="0"/>
              </a:rPr>
              <a:t>th</a:t>
            </a:r>
            <a:r>
              <a:rPr lang="en-US" sz="2400" b="1" dirty="0">
                <a:latin typeface="Tw Cen MT" panose="020B0602020104020603" pitchFamily="34" charset="0"/>
              </a:rPr>
              <a:t> Senior Officials’ Meeting (SOM-12)</a:t>
            </a:r>
          </a:p>
          <a:p>
            <a:pPr algn="ctr"/>
            <a:r>
              <a:rPr lang="en-US" sz="2400" b="1" dirty="0">
                <a:latin typeface="Tw Cen MT" panose="020B0602020104020603" pitchFamily="34" charset="0"/>
              </a:rPr>
              <a:t>1-2 November 2016</a:t>
            </a:r>
          </a:p>
          <a:p>
            <a:pPr algn="ctr"/>
            <a:r>
              <a:rPr lang="en-US" sz="2400" b="1" dirty="0">
                <a:latin typeface="Tw Cen MT" panose="020B0602020104020603" pitchFamily="34" charset="0"/>
              </a:rPr>
              <a:t>Port Moresby – Papua New Guinea</a:t>
            </a:r>
          </a:p>
        </p:txBody>
      </p:sp>
      <p:sp>
        <p:nvSpPr>
          <p:cNvPr id="9" name="TextBox 8"/>
          <p:cNvSpPr txBox="1"/>
          <p:nvPr/>
        </p:nvSpPr>
        <p:spPr>
          <a:xfrm>
            <a:off x="5730240" y="2240149"/>
            <a:ext cx="6461760" cy="830997"/>
          </a:xfrm>
          <a:prstGeom prst="rect">
            <a:avLst/>
          </a:prstGeom>
          <a:noFill/>
        </p:spPr>
        <p:txBody>
          <a:bodyPr wrap="square" rtlCol="0">
            <a:spAutoFit/>
          </a:bodyPr>
          <a:lstStyle/>
          <a:p>
            <a:pPr algn="ctr"/>
            <a:r>
              <a:rPr lang="en-GB" sz="2400" b="1" dirty="0">
                <a:latin typeface="Tw Cen MT" panose="020B0602020104020603" pitchFamily="34" charset="0"/>
              </a:rPr>
              <a:t>Session 15: </a:t>
            </a:r>
          </a:p>
          <a:p>
            <a:pPr algn="ctr"/>
            <a:r>
              <a:rPr lang="en-GB" sz="2400" b="1" dirty="0">
                <a:latin typeface="Tw Cen MT" panose="020B0602020104020603" pitchFamily="34" charset="0"/>
              </a:rPr>
              <a:t>Cooperation Arrangements</a:t>
            </a:r>
          </a:p>
        </p:txBody>
      </p:sp>
      <p:sp>
        <p:nvSpPr>
          <p:cNvPr id="10" name="TextBox 9"/>
          <p:cNvSpPr txBox="1"/>
          <p:nvPr/>
        </p:nvSpPr>
        <p:spPr>
          <a:xfrm>
            <a:off x="5872701" y="3962932"/>
            <a:ext cx="6461760" cy="1015663"/>
          </a:xfrm>
          <a:prstGeom prst="rect">
            <a:avLst/>
          </a:prstGeom>
          <a:noFill/>
        </p:spPr>
        <p:txBody>
          <a:bodyPr wrap="square" rtlCol="0">
            <a:spAutoFit/>
          </a:bodyPr>
          <a:lstStyle/>
          <a:p>
            <a:pPr algn="ctr"/>
            <a:r>
              <a:rPr lang="en-US" sz="2000" b="1" dirty="0">
                <a:latin typeface="+mj-lt"/>
              </a:rPr>
              <a:t>PROGRAM DIVISION</a:t>
            </a:r>
          </a:p>
          <a:p>
            <a:pPr algn="ctr"/>
            <a:r>
              <a:rPr lang="en-US" sz="2000" b="1" dirty="0">
                <a:latin typeface="+mj-lt"/>
              </a:rPr>
              <a:t>CTI-CFF Regional Secretariat</a:t>
            </a:r>
          </a:p>
          <a:p>
            <a:pPr algn="ctr"/>
            <a:r>
              <a:rPr lang="en-US" sz="2000" b="1" dirty="0">
                <a:latin typeface="+mj-lt"/>
              </a:rPr>
              <a:t>2 November 2016</a:t>
            </a:r>
          </a:p>
        </p:txBody>
      </p:sp>
    </p:spTree>
    <p:extLst>
      <p:ext uri="{BB962C8B-B14F-4D97-AF65-F5344CB8AC3E}">
        <p14:creationId xmlns:p14="http://schemas.microsoft.com/office/powerpoint/2010/main" val="112956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5655" cy="6858000"/>
          </a:xfrm>
        </p:spPr>
      </p:pic>
      <p:sp>
        <p:nvSpPr>
          <p:cNvPr id="5" name="Title 1"/>
          <p:cNvSpPr txBox="1">
            <a:spLocks/>
          </p:cNvSpPr>
          <p:nvPr/>
        </p:nvSpPr>
        <p:spPr>
          <a:xfrm>
            <a:off x="-1" y="152799"/>
            <a:ext cx="7974957" cy="88435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28184"/>
                </a:solidFill>
                <a:latin typeface="Bebas Neue Bold" panose="020B0606020202050201" pitchFamily="34" charset="0"/>
              </a:rPr>
              <a:t>CTI-CFF/SEAFDEC is identifying possible opportunities to support collaboration</a:t>
            </a:r>
          </a:p>
        </p:txBody>
      </p:sp>
      <p:sp>
        <p:nvSpPr>
          <p:cNvPr id="41" name="TextBox 40"/>
          <p:cNvSpPr txBox="1"/>
          <p:nvPr/>
        </p:nvSpPr>
        <p:spPr>
          <a:xfrm>
            <a:off x="3864468" y="1096040"/>
            <a:ext cx="2928232" cy="2031325"/>
          </a:xfrm>
          <a:prstGeom prst="rect">
            <a:avLst/>
          </a:prstGeom>
          <a:solidFill>
            <a:srgbClr val="028184"/>
          </a:solidFill>
          <a:scene3d>
            <a:camera prst="orthographicFront"/>
            <a:lightRig rig="threePt" dir="t"/>
          </a:scene3d>
          <a:sp3d>
            <a:bevelT/>
          </a:sp3d>
        </p:spPr>
        <p:txBody>
          <a:bodyPr wrap="square" rtlCol="0">
            <a:spAutoFit/>
          </a:bodyPr>
          <a:lstStyle/>
          <a:p>
            <a:r>
              <a:rPr lang="en-GB" sz="1400" b="1" dirty="0">
                <a:solidFill>
                  <a:schemeClr val="bg1"/>
                </a:solidFill>
              </a:rPr>
              <a:t>The cooperation including of :</a:t>
            </a:r>
          </a:p>
          <a:p>
            <a:pPr marL="342900" indent="-342900">
              <a:buFont typeface="+mj-lt"/>
              <a:buAutoNum type="arabicPeriod"/>
            </a:pPr>
            <a:r>
              <a:rPr lang="en-GB" sz="1400" dirty="0">
                <a:solidFill>
                  <a:schemeClr val="bg1"/>
                </a:solidFill>
              </a:rPr>
              <a:t>Human Resource Development</a:t>
            </a:r>
          </a:p>
          <a:p>
            <a:pPr marL="673100" indent="-336550">
              <a:buFont typeface="+mj-lt"/>
              <a:buAutoNum type="alphaLcPeriod"/>
            </a:pPr>
            <a:r>
              <a:rPr lang="en-GB" sz="1400" dirty="0">
                <a:solidFill>
                  <a:schemeClr val="bg1"/>
                </a:solidFill>
              </a:rPr>
              <a:t>Training </a:t>
            </a:r>
          </a:p>
          <a:p>
            <a:pPr marL="673100" indent="-336550">
              <a:buFont typeface="+mj-lt"/>
              <a:buAutoNum type="alphaLcPeriod"/>
            </a:pPr>
            <a:r>
              <a:rPr lang="en-GB" sz="1400" dirty="0">
                <a:solidFill>
                  <a:schemeClr val="bg1"/>
                </a:solidFill>
              </a:rPr>
              <a:t>Workshops, Seminars, and Symposium</a:t>
            </a:r>
          </a:p>
          <a:p>
            <a:pPr marL="342900" indent="-342900">
              <a:buFont typeface="+mj-lt"/>
              <a:buAutoNum type="arabicPeriod" startAt="2"/>
            </a:pPr>
            <a:r>
              <a:rPr lang="en-GB" sz="1400" dirty="0">
                <a:solidFill>
                  <a:schemeClr val="bg1"/>
                </a:solidFill>
              </a:rPr>
              <a:t>Research and Development</a:t>
            </a:r>
          </a:p>
          <a:p>
            <a:pPr marL="342900" indent="-342900">
              <a:buFont typeface="+mj-lt"/>
              <a:buAutoNum type="arabicPeriod" startAt="2"/>
            </a:pPr>
            <a:r>
              <a:rPr lang="en-GB" sz="1400" dirty="0">
                <a:solidFill>
                  <a:schemeClr val="bg1"/>
                </a:solidFill>
              </a:rPr>
              <a:t>Consultancy</a:t>
            </a:r>
          </a:p>
          <a:p>
            <a:pPr marL="342900" indent="-342900">
              <a:buFont typeface="+mj-lt"/>
              <a:buAutoNum type="arabicPeriod" startAt="2"/>
            </a:pPr>
            <a:r>
              <a:rPr lang="en-GB" sz="1400" dirty="0">
                <a:solidFill>
                  <a:schemeClr val="bg1"/>
                </a:solidFill>
              </a:rPr>
              <a:t>Information Management and Networking </a:t>
            </a:r>
          </a:p>
        </p:txBody>
      </p:sp>
      <p:pic>
        <p:nvPicPr>
          <p:cNvPr id="44" name="Picture 43" descr="Picture of CTI-SEAFDEC MOU Signing.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98274" y="1398658"/>
            <a:ext cx="2505683" cy="1252842"/>
          </a:xfrm>
          <a:prstGeom prst="rect">
            <a:avLst/>
          </a:prstGeom>
          <a:noFill/>
          <a:ln>
            <a:noFill/>
          </a:ln>
          <a:effectLst>
            <a:outerShdw blurRad="63500" dist="38100" dir="2700000" algn="tl" rotWithShape="0">
              <a:srgbClr val="000000">
                <a:alpha val="39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3455" y="218480"/>
            <a:ext cx="2289461" cy="1852412"/>
          </a:xfrm>
          <a:prstGeom prst="rect">
            <a:avLst/>
          </a:prstGeom>
        </p:spPr>
      </p:pic>
      <p:grpSp>
        <p:nvGrpSpPr>
          <p:cNvPr id="47" name="Group 46"/>
          <p:cNvGrpSpPr/>
          <p:nvPr/>
        </p:nvGrpSpPr>
        <p:grpSpPr>
          <a:xfrm flipH="1" flipV="1">
            <a:off x="3180054" y="1167836"/>
            <a:ext cx="684414" cy="1105440"/>
            <a:chOff x="8230777" y="2054476"/>
            <a:chExt cx="707393" cy="339794"/>
          </a:xfrm>
        </p:grpSpPr>
        <p:cxnSp>
          <p:nvCxnSpPr>
            <p:cNvPr id="48" name="Straight Connector 47"/>
            <p:cNvCxnSpPr/>
            <p:nvPr/>
          </p:nvCxnSpPr>
          <p:spPr>
            <a:xfrm flipV="1">
              <a:off x="8230777" y="2054476"/>
              <a:ext cx="516894" cy="339794"/>
            </a:xfrm>
            <a:prstGeom prst="line">
              <a:avLst/>
            </a:prstGeom>
            <a:ln>
              <a:solidFill>
                <a:srgbClr val="028184"/>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8747671" y="2054476"/>
              <a:ext cx="190499" cy="0"/>
            </a:xfrm>
            <a:prstGeom prst="line">
              <a:avLst/>
            </a:prstGeom>
            <a:ln>
              <a:solidFill>
                <a:srgbClr val="028184"/>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1688877" y="4741005"/>
            <a:ext cx="7279413" cy="1290589"/>
            <a:chOff x="2112380" y="4762222"/>
            <a:chExt cx="7279413" cy="1290589"/>
          </a:xfrm>
        </p:grpSpPr>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2611" r="38916"/>
            <a:stretch/>
          </p:blipFill>
          <p:spPr>
            <a:xfrm>
              <a:off x="2112380" y="4762222"/>
              <a:ext cx="3473736" cy="1290589"/>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45" name="Picture 44"/>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23376" t="28404" r="13506"/>
            <a:stretch/>
          </p:blipFill>
          <p:spPr>
            <a:xfrm>
              <a:off x="5622877" y="4766641"/>
              <a:ext cx="1711687" cy="1281753"/>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80821" y="4766641"/>
              <a:ext cx="2010972" cy="1281753"/>
            </a:xfrm>
            <a:prstGeom prst="rect">
              <a:avLst/>
            </a:prstGeom>
            <a:ln w="28575" cap="sq">
              <a:solidFill>
                <a:srgbClr val="000000"/>
              </a:solidFill>
              <a:miter lim="800000"/>
            </a:ln>
            <a:effectLst>
              <a:outerShdw blurRad="57150" dist="50800" dir="2700000" algn="tl" rotWithShape="0">
                <a:srgbClr val="000000">
                  <a:alpha val="40000"/>
                </a:srgbClr>
              </a:outerShdw>
            </a:effectLst>
          </p:spPr>
        </p:pic>
      </p:grpSp>
      <p:sp>
        <p:nvSpPr>
          <p:cNvPr id="14" name="Notched Right Arrow 13"/>
          <p:cNvSpPr/>
          <p:nvPr/>
        </p:nvSpPr>
        <p:spPr>
          <a:xfrm>
            <a:off x="565128" y="3012999"/>
            <a:ext cx="11065397" cy="1412111"/>
          </a:xfrm>
          <a:prstGeom prst="notchedRight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1759352" y="3350111"/>
            <a:ext cx="706056" cy="73788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p:cNvSpPr/>
          <p:nvPr/>
        </p:nvSpPr>
        <p:spPr>
          <a:xfrm>
            <a:off x="4975556" y="3347503"/>
            <a:ext cx="706056" cy="73788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p:cNvSpPr/>
          <p:nvPr/>
        </p:nvSpPr>
        <p:spPr>
          <a:xfrm>
            <a:off x="9256631" y="3360203"/>
            <a:ext cx="706056" cy="73788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471442" y="2754605"/>
            <a:ext cx="3281876" cy="584775"/>
          </a:xfrm>
          <a:prstGeom prst="rect">
            <a:avLst/>
          </a:prstGeom>
        </p:spPr>
        <p:txBody>
          <a:bodyPr wrap="square">
            <a:spAutoFit/>
          </a:bodyPr>
          <a:lstStyle/>
          <a:p>
            <a:pPr lvl="0" algn="ctr"/>
            <a:r>
              <a:rPr lang="en-US" sz="1600" b="1" dirty="0"/>
              <a:t>MoU Signing with SEAFDEC </a:t>
            </a:r>
            <a:br>
              <a:rPr lang="en-US" sz="1600" dirty="0"/>
            </a:br>
            <a:r>
              <a:rPr lang="en-US" sz="1600" dirty="0"/>
              <a:t>Chiang Rai, THAILAND, April 2015</a:t>
            </a:r>
            <a:endParaRPr lang="en-GB" sz="1600" dirty="0"/>
          </a:p>
        </p:txBody>
      </p:sp>
      <p:sp>
        <p:nvSpPr>
          <p:cNvPr id="17" name="Rectangle 16"/>
          <p:cNvSpPr/>
          <p:nvPr/>
        </p:nvSpPr>
        <p:spPr>
          <a:xfrm>
            <a:off x="2280584" y="4065690"/>
            <a:ext cx="6096000" cy="584775"/>
          </a:xfrm>
          <a:prstGeom prst="rect">
            <a:avLst/>
          </a:prstGeom>
        </p:spPr>
        <p:txBody>
          <a:bodyPr>
            <a:spAutoFit/>
          </a:bodyPr>
          <a:lstStyle/>
          <a:p>
            <a:pPr lvl="0" algn="ctr">
              <a:lnSpc>
                <a:spcPct val="100000"/>
              </a:lnSpc>
              <a:spcAft>
                <a:spcPts val="0"/>
              </a:spcAft>
            </a:pPr>
            <a:r>
              <a:rPr lang="en-US" sz="1600" b="1" dirty="0"/>
              <a:t>The 48th Meeting of the SEAFDEC Council </a:t>
            </a:r>
          </a:p>
          <a:p>
            <a:pPr lvl="0" algn="ctr">
              <a:lnSpc>
                <a:spcPct val="100000"/>
              </a:lnSpc>
              <a:spcAft>
                <a:spcPts val="0"/>
              </a:spcAft>
            </a:pPr>
            <a:r>
              <a:rPr lang="en-GB" sz="1600" dirty="0" err="1"/>
              <a:t>Nha</a:t>
            </a:r>
            <a:r>
              <a:rPr lang="en-GB" sz="1600" dirty="0"/>
              <a:t> Trang, VIET NAM, 4-6 April 2016</a:t>
            </a:r>
          </a:p>
        </p:txBody>
      </p:sp>
      <p:sp>
        <p:nvSpPr>
          <p:cNvPr id="18" name="Rectangle 17"/>
          <p:cNvSpPr/>
          <p:nvPr/>
        </p:nvSpPr>
        <p:spPr>
          <a:xfrm>
            <a:off x="7463196" y="2025079"/>
            <a:ext cx="4061963" cy="1384995"/>
          </a:xfrm>
          <a:prstGeom prst="rect">
            <a:avLst/>
          </a:prstGeom>
        </p:spPr>
        <p:txBody>
          <a:bodyPr wrap="square">
            <a:spAutoFit/>
          </a:bodyPr>
          <a:lstStyle/>
          <a:p>
            <a:pPr lvl="0" algn="ctr"/>
            <a:r>
              <a:rPr lang="en-GB" sz="1400" b="1" dirty="0"/>
              <a:t>The High-level Consultation on Regional Cooperation in Sustainable Fisheries Development Towards the ASEAN Economic Community: Combating IUU Fishing and Enhancing the Competitiveness of ASEAN Fish and Fishery Products</a:t>
            </a:r>
          </a:p>
          <a:p>
            <a:pPr lvl="0" algn="ctr"/>
            <a:r>
              <a:rPr lang="en-GB" sz="1400" dirty="0"/>
              <a:t>3 August 2016, Bangkok, THAILAND</a:t>
            </a:r>
          </a:p>
        </p:txBody>
      </p:sp>
    </p:spTree>
    <p:extLst>
      <p:ext uri="{BB962C8B-B14F-4D97-AF65-F5344CB8AC3E}">
        <p14:creationId xmlns:p14="http://schemas.microsoft.com/office/powerpoint/2010/main" val="1627502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5655" cy="6858000"/>
          </a:xfrm>
        </p:spPr>
      </p:pic>
      <p:sp>
        <p:nvSpPr>
          <p:cNvPr id="5" name="Title 1"/>
          <p:cNvSpPr txBox="1">
            <a:spLocks/>
          </p:cNvSpPr>
          <p:nvPr/>
        </p:nvSpPr>
        <p:spPr>
          <a:xfrm>
            <a:off x="838203" y="3651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028184"/>
                </a:solidFill>
                <a:latin typeface="Bebas Neue Bold" panose="020B0606020202050201" pitchFamily="34" charset="0"/>
              </a:rPr>
              <a:t>Proposed CTI-CFF/SEAFDEC ACTIVITIES</a:t>
            </a:r>
          </a:p>
          <a:p>
            <a:r>
              <a:rPr lang="en-US" sz="2000" dirty="0">
                <a:solidFill>
                  <a:srgbClr val="028184"/>
                </a:solidFill>
                <a:latin typeface="Bebas Neue Bold" panose="020B0606020202050201" pitchFamily="34" charset="0"/>
              </a:rPr>
              <a:t>Through SOACAP-IFM Project (In Collaborating with USAID-DOI)</a:t>
            </a:r>
          </a:p>
        </p:txBody>
      </p:sp>
      <p:sp>
        <p:nvSpPr>
          <p:cNvPr id="15" name="Rectangle 14"/>
          <p:cNvSpPr/>
          <p:nvPr/>
        </p:nvSpPr>
        <p:spPr>
          <a:xfrm>
            <a:off x="838203" y="2495592"/>
            <a:ext cx="11052435" cy="3416320"/>
          </a:xfrm>
          <a:prstGeom prst="rect">
            <a:avLst/>
          </a:prstGeom>
        </p:spPr>
        <p:txBody>
          <a:bodyPr wrap="square">
            <a:spAutoFit/>
          </a:bodyPr>
          <a:lstStyle/>
          <a:p>
            <a:pPr marL="342900" indent="-342900" algn="just">
              <a:buFont typeface="+mj-lt"/>
              <a:buAutoNum type="arabicPeriod"/>
              <a:defRPr/>
            </a:pPr>
            <a:r>
              <a:rPr lang="en-US" sz="2400" dirty="0">
                <a:solidFill>
                  <a:srgbClr val="002060"/>
                </a:solidFill>
                <a:uFill>
                  <a:solidFill>
                    <a:srgbClr val="000000"/>
                  </a:solidFill>
                </a:uFill>
                <a:latin typeface="Tw Cen MT" charset="0"/>
                <a:ea typeface="Tw Cen MT" charset="0"/>
                <a:cs typeface="Tw Cen MT" charset="0"/>
              </a:rPr>
              <a:t>Inception workshop for the implementation of fisheries related program and activities</a:t>
            </a:r>
          </a:p>
          <a:p>
            <a:pPr marL="342900" indent="-342900" algn="just">
              <a:buFont typeface="+mj-lt"/>
              <a:buAutoNum type="arabicPeriod"/>
              <a:defRPr/>
            </a:pPr>
            <a:r>
              <a:rPr lang="en-MY" sz="2400" dirty="0">
                <a:solidFill>
                  <a:srgbClr val="002060"/>
                </a:solidFill>
                <a:latin typeface="Tw Cen MT" charset="0"/>
                <a:ea typeface="Tw Cen MT" charset="0"/>
                <a:cs typeface="Tw Cen MT" charset="0"/>
              </a:rPr>
              <a:t>Conduct EAFM Regional Exchange on CDT Concept and ACDS.</a:t>
            </a:r>
            <a:endParaRPr lang="en-US" sz="2400" dirty="0">
              <a:solidFill>
                <a:srgbClr val="002060"/>
              </a:solidFill>
              <a:latin typeface="Tw Cen MT" charset="0"/>
              <a:ea typeface="Tw Cen MT" charset="0"/>
              <a:cs typeface="Tw Cen MT" charset="0"/>
            </a:endParaRPr>
          </a:p>
          <a:p>
            <a:pPr marL="342900" indent="-342900">
              <a:buFont typeface="+mj-lt"/>
              <a:buAutoNum type="arabicPeriod"/>
            </a:pPr>
            <a:r>
              <a:rPr lang="en-US" sz="2400" dirty="0">
                <a:solidFill>
                  <a:srgbClr val="002060"/>
                </a:solidFill>
              </a:rPr>
              <a:t>Workshop to assess and review existing EAFM training modules / programs developed by CTI-CFF and SEAFDEC.</a:t>
            </a:r>
          </a:p>
          <a:p>
            <a:pPr marL="342900" indent="-342900">
              <a:buFont typeface="+mj-lt"/>
              <a:buAutoNum type="arabicPeriod"/>
            </a:pPr>
            <a:r>
              <a:rPr lang="en-US" sz="2400" dirty="0">
                <a:solidFill>
                  <a:srgbClr val="002060"/>
                </a:solidFill>
              </a:rPr>
              <a:t>Working group exchange on</a:t>
            </a:r>
            <a:r>
              <a:rPr lang="en-MY" sz="2400" dirty="0">
                <a:solidFill>
                  <a:srgbClr val="002060"/>
                </a:solidFill>
              </a:rPr>
              <a:t> integration and harmonization of targets and goals between EAFM goals and other thematic goals (</a:t>
            </a:r>
            <a:r>
              <a:rPr lang="en-US" sz="2400" dirty="0">
                <a:solidFill>
                  <a:srgbClr val="002060"/>
                </a:solidFill>
              </a:rPr>
              <a:t>Seascape, MPA, CCA, TS)</a:t>
            </a:r>
          </a:p>
          <a:p>
            <a:pPr marL="342900" indent="-342900">
              <a:buFont typeface="+mj-lt"/>
              <a:buAutoNum type="arabicPeriod"/>
            </a:pPr>
            <a:r>
              <a:rPr lang="en-US" sz="2400" dirty="0">
                <a:solidFill>
                  <a:srgbClr val="002060"/>
                </a:solidFill>
              </a:rPr>
              <a:t>Regional sustainable fisheries business forum --- CTI-CFF PPP (public private partnerships) dialogue / forum on responsible fisheries management (conducted in one of the CT3 i.e. Solomon Islands)</a:t>
            </a:r>
            <a:endParaRPr lang="en-US" sz="2400" dirty="0">
              <a:solidFill>
                <a:srgbClr val="002060"/>
              </a:solidFill>
              <a:uFill>
                <a:solidFill>
                  <a:srgbClr val="000000"/>
                </a:solidFill>
              </a:uFill>
              <a:latin typeface="Tw Cen MT" charset="0"/>
              <a:ea typeface="Tw Cen MT" charset="0"/>
              <a:cs typeface="Tw Cen MT" charset="0"/>
            </a:endParaRPr>
          </a:p>
        </p:txBody>
      </p:sp>
      <p:pic>
        <p:nvPicPr>
          <p:cNvPr id="18" name="Content Placeholder 4"/>
          <p:cNvPicPr>
            <a:picLocks noChangeAspect="1"/>
          </p:cNvPicPr>
          <p:nvPr/>
        </p:nvPicPr>
        <p:blipFill rotWithShape="1">
          <a:blip r:embed="rId3" cstate="print">
            <a:extLst>
              <a:ext uri="{28A0092B-C50C-407E-A947-70E740481C1C}">
                <a14:useLocalDpi xmlns:a14="http://schemas.microsoft.com/office/drawing/2010/main" val="0"/>
              </a:ext>
            </a:extLst>
          </a:blip>
          <a:srcRect l="37109" t="11464" r="28932" b="12673"/>
          <a:stretch/>
        </p:blipFill>
        <p:spPr>
          <a:xfrm>
            <a:off x="9954649" y="365128"/>
            <a:ext cx="1399154" cy="19535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97000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5655" cy="6858000"/>
          </a:xfrm>
        </p:spPr>
      </p:pic>
      <p:sp>
        <p:nvSpPr>
          <p:cNvPr id="5" name="Title 1"/>
          <p:cNvSpPr txBox="1">
            <a:spLocks/>
          </p:cNvSpPr>
          <p:nvPr/>
        </p:nvSpPr>
        <p:spPr>
          <a:xfrm>
            <a:off x="838203" y="3651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28184"/>
                </a:solidFill>
                <a:latin typeface="Bebas Neue Bold" panose="020B0606020202050201" pitchFamily="34" charset="0"/>
              </a:rPr>
              <a:t>Recommendation</a:t>
            </a:r>
          </a:p>
        </p:txBody>
      </p:sp>
      <p:sp>
        <p:nvSpPr>
          <p:cNvPr id="6" name="TextBox 5"/>
          <p:cNvSpPr txBox="1"/>
          <p:nvPr/>
        </p:nvSpPr>
        <p:spPr>
          <a:xfrm>
            <a:off x="838200" y="1690688"/>
            <a:ext cx="10045521" cy="1384995"/>
          </a:xfrm>
          <a:prstGeom prst="rect">
            <a:avLst/>
          </a:prstGeom>
          <a:noFill/>
        </p:spPr>
        <p:txBody>
          <a:bodyPr wrap="square" rtlCol="0">
            <a:spAutoFit/>
          </a:bodyPr>
          <a:lstStyle/>
          <a:p>
            <a:r>
              <a:rPr lang="en-US" sz="2800" dirty="0"/>
              <a:t>Proceed LOA in the framework of a USAID support for CTI-CFF and SEAFDEC</a:t>
            </a:r>
          </a:p>
          <a:p>
            <a:pPr marL="285750" indent="-285750">
              <a:buFont typeface="Arial" charset="0"/>
              <a:buChar char="•"/>
            </a:pPr>
            <a:endParaRPr lang="en-US" sz="2800" dirty="0">
              <a:solidFill>
                <a:srgbClr val="028184"/>
              </a:solidFill>
            </a:endParaRPr>
          </a:p>
        </p:txBody>
      </p:sp>
    </p:spTree>
    <p:extLst>
      <p:ext uri="{BB962C8B-B14F-4D97-AF65-F5344CB8AC3E}">
        <p14:creationId xmlns:p14="http://schemas.microsoft.com/office/powerpoint/2010/main" val="376241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5655" cy="6858000"/>
          </a:xfrm>
        </p:spPr>
      </p:pic>
      <p:pic>
        <p:nvPicPr>
          <p:cNvPr id="6" name="Content Placeholder 2"/>
          <p:cNvPicPr>
            <a:picLocks noChangeAspect="1"/>
          </p:cNvPicPr>
          <p:nvPr/>
        </p:nvPicPr>
        <p:blipFill rotWithShape="1">
          <a:blip r:embed="rId3">
            <a:extLst>
              <a:ext uri="{28A0092B-C50C-407E-A947-70E740481C1C}">
                <a14:useLocalDpi xmlns:a14="http://schemas.microsoft.com/office/drawing/2010/main" val="0"/>
              </a:ext>
            </a:extLst>
          </a:blip>
          <a:srcRect b="97755"/>
          <a:stretch/>
        </p:blipFill>
        <p:spPr>
          <a:xfrm>
            <a:off x="0" y="1831093"/>
            <a:ext cx="12195655" cy="1040695"/>
          </a:xfrm>
          <a:prstGeom prst="rect">
            <a:avLst/>
          </a:prstGeom>
        </p:spPr>
      </p:pic>
      <p:sp>
        <p:nvSpPr>
          <p:cNvPr id="5" name="Rectangle 4"/>
          <p:cNvSpPr/>
          <p:nvPr/>
        </p:nvSpPr>
        <p:spPr>
          <a:xfrm>
            <a:off x="1605269" y="2120607"/>
            <a:ext cx="3040384" cy="461665"/>
          </a:xfrm>
          <a:prstGeom prst="rect">
            <a:avLst/>
          </a:prstGeom>
        </p:spPr>
        <p:txBody>
          <a:bodyPr wrap="none">
            <a:spAutoFit/>
          </a:bodyPr>
          <a:lstStyle/>
          <a:p>
            <a:pPr marL="12700" lvl="1" algn="r"/>
            <a:r>
              <a:rPr lang="en-US" sz="2400" b="1" dirty="0">
                <a:solidFill>
                  <a:schemeClr val="bg1"/>
                </a:solidFill>
              </a:rPr>
              <a:t>Follow Up With SPREP</a:t>
            </a:r>
          </a:p>
        </p:txBody>
      </p:sp>
      <p:pic>
        <p:nvPicPr>
          <p:cNvPr id="7" name="Picture 6"/>
          <p:cNvPicPr>
            <a:picLocks noChangeAspect="1"/>
          </p:cNvPicPr>
          <p:nvPr/>
        </p:nvPicPr>
        <p:blipFill>
          <a:blip r:embed="rId4"/>
          <a:stretch>
            <a:fillRect/>
          </a:stretch>
        </p:blipFill>
        <p:spPr>
          <a:xfrm>
            <a:off x="5096441" y="1438337"/>
            <a:ext cx="4329210" cy="1990663"/>
          </a:xfrm>
          <a:prstGeom prst="rect">
            <a:avLst/>
          </a:prstGeom>
        </p:spPr>
      </p:pic>
    </p:spTree>
    <p:extLst>
      <p:ext uri="{BB962C8B-B14F-4D97-AF65-F5344CB8AC3E}">
        <p14:creationId xmlns:p14="http://schemas.microsoft.com/office/powerpoint/2010/main" val="340081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5655" cy="6858000"/>
          </a:xfrm>
        </p:spPr>
      </p:pic>
      <p:sp>
        <p:nvSpPr>
          <p:cNvPr id="5" name="Title 1"/>
          <p:cNvSpPr txBox="1">
            <a:spLocks/>
          </p:cNvSpPr>
          <p:nvPr/>
        </p:nvSpPr>
        <p:spPr>
          <a:xfrm>
            <a:off x="0" y="-94129"/>
            <a:ext cx="6607760" cy="1167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28184"/>
                </a:solidFill>
                <a:latin typeface="Bebas Neue Bold" panose="020B0606020202050201" pitchFamily="34" charset="0"/>
              </a:rPr>
              <a:t>CTI-CFF/SPREP ACTIVITIES</a:t>
            </a:r>
          </a:p>
        </p:txBody>
      </p:sp>
      <p:sp>
        <p:nvSpPr>
          <p:cNvPr id="27" name="TextBox 26"/>
          <p:cNvSpPr txBox="1"/>
          <p:nvPr/>
        </p:nvSpPr>
        <p:spPr>
          <a:xfrm>
            <a:off x="3913974" y="907974"/>
            <a:ext cx="5406728" cy="3108543"/>
          </a:xfrm>
          <a:prstGeom prst="rect">
            <a:avLst/>
          </a:prstGeom>
          <a:solidFill>
            <a:srgbClr val="028184"/>
          </a:solidFill>
          <a:scene3d>
            <a:camera prst="orthographicFront"/>
            <a:lightRig rig="threePt" dir="t"/>
          </a:scene3d>
          <a:sp3d>
            <a:bevelT/>
          </a:sp3d>
        </p:spPr>
        <p:txBody>
          <a:bodyPr wrap="square" rtlCol="0">
            <a:spAutoFit/>
          </a:bodyPr>
          <a:lstStyle/>
          <a:p>
            <a:r>
              <a:rPr lang="en-GB" sz="1400" b="1" dirty="0">
                <a:solidFill>
                  <a:schemeClr val="bg1"/>
                </a:solidFill>
              </a:rPr>
              <a:t>The cooperation including of :</a:t>
            </a:r>
          </a:p>
          <a:p>
            <a:pPr marL="342900" indent="-342900">
              <a:buFont typeface="+mj-lt"/>
              <a:buAutoNum type="arabicPeriod"/>
            </a:pPr>
            <a:r>
              <a:rPr lang="en-GB" sz="1400" dirty="0">
                <a:solidFill>
                  <a:schemeClr val="bg1"/>
                </a:solidFill>
              </a:rPr>
              <a:t>Human Resource Development</a:t>
            </a:r>
          </a:p>
          <a:p>
            <a:pPr marL="714375" indent="-322263">
              <a:buFont typeface="+mj-lt"/>
              <a:buAutoNum type="alphaLcPeriod"/>
            </a:pPr>
            <a:r>
              <a:rPr lang="en-GB" sz="1400" dirty="0">
                <a:solidFill>
                  <a:schemeClr val="bg1"/>
                </a:solidFill>
              </a:rPr>
              <a:t>Training </a:t>
            </a:r>
          </a:p>
          <a:p>
            <a:pPr marL="714375" indent="-322263">
              <a:buFont typeface="+mj-lt"/>
              <a:buAutoNum type="alphaLcPeriod"/>
            </a:pPr>
            <a:r>
              <a:rPr lang="en-GB" sz="1400" dirty="0">
                <a:solidFill>
                  <a:schemeClr val="bg1"/>
                </a:solidFill>
              </a:rPr>
              <a:t>Workshops, Seminars, and Symposium</a:t>
            </a:r>
          </a:p>
          <a:p>
            <a:pPr marL="342900" indent="-342900">
              <a:buFont typeface="+mj-lt"/>
              <a:buAutoNum type="arabicPeriod" startAt="2"/>
            </a:pPr>
            <a:r>
              <a:rPr lang="en-GB" sz="1400" dirty="0">
                <a:solidFill>
                  <a:schemeClr val="bg1"/>
                </a:solidFill>
              </a:rPr>
              <a:t>Research and Development</a:t>
            </a:r>
          </a:p>
          <a:p>
            <a:pPr marL="342900" indent="-342900">
              <a:buFont typeface="+mj-lt"/>
              <a:buAutoNum type="arabicPeriod" startAt="2"/>
            </a:pPr>
            <a:r>
              <a:rPr lang="en-GB" sz="1400" dirty="0">
                <a:solidFill>
                  <a:schemeClr val="bg1"/>
                </a:solidFill>
              </a:rPr>
              <a:t>Consultancy</a:t>
            </a:r>
          </a:p>
          <a:p>
            <a:pPr marL="342900" indent="-342900">
              <a:buFont typeface="+mj-lt"/>
              <a:buAutoNum type="arabicPeriod" startAt="2"/>
            </a:pPr>
            <a:r>
              <a:rPr lang="en-GB" sz="1400" dirty="0">
                <a:solidFill>
                  <a:schemeClr val="bg1"/>
                </a:solidFill>
              </a:rPr>
              <a:t>Information Management and Networking </a:t>
            </a:r>
          </a:p>
          <a:p>
            <a:pPr marL="342900" indent="-342900">
              <a:buFont typeface="+mj-lt"/>
              <a:buAutoNum type="arabicPeriod" startAt="2"/>
            </a:pPr>
            <a:r>
              <a:rPr lang="en-GB" sz="1400" dirty="0">
                <a:solidFill>
                  <a:schemeClr val="bg1"/>
                </a:solidFill>
              </a:rPr>
              <a:t>Joint Projects</a:t>
            </a:r>
          </a:p>
          <a:p>
            <a:pPr marL="714375" indent="-322263">
              <a:buFont typeface="+mj-lt"/>
              <a:buAutoNum type="alphaLcPeriod"/>
            </a:pPr>
            <a:r>
              <a:rPr lang="en-GB" sz="1400" dirty="0">
                <a:solidFill>
                  <a:schemeClr val="bg1"/>
                </a:solidFill>
              </a:rPr>
              <a:t>Public awareness</a:t>
            </a:r>
          </a:p>
          <a:p>
            <a:pPr marL="714375" indent="-322263">
              <a:buFont typeface="+mj-lt"/>
              <a:buAutoNum type="alphaLcPeriod"/>
            </a:pPr>
            <a:r>
              <a:rPr lang="en-GB" sz="1400" dirty="0">
                <a:solidFill>
                  <a:schemeClr val="bg1"/>
                </a:solidFill>
              </a:rPr>
              <a:t>Sea turtle biology</a:t>
            </a:r>
          </a:p>
          <a:p>
            <a:pPr marL="714375" indent="-322263">
              <a:buFont typeface="+mj-lt"/>
              <a:buAutoNum type="alphaLcPeriod"/>
            </a:pPr>
            <a:r>
              <a:rPr lang="en-GB" sz="1400" dirty="0">
                <a:solidFill>
                  <a:schemeClr val="bg1"/>
                </a:solidFill>
              </a:rPr>
              <a:t>Standard monitoring systems for the threatened turtle species</a:t>
            </a:r>
          </a:p>
          <a:p>
            <a:pPr marL="714375" indent="-322263">
              <a:buFont typeface="+mj-lt"/>
              <a:buAutoNum type="alphaLcPeriod"/>
            </a:pPr>
            <a:r>
              <a:rPr lang="en-GB" sz="1400" dirty="0">
                <a:solidFill>
                  <a:schemeClr val="bg1"/>
                </a:solidFill>
              </a:rPr>
              <a:t>Nesting ground protection</a:t>
            </a:r>
          </a:p>
          <a:p>
            <a:pPr marL="714375" indent="-322263">
              <a:buFont typeface="+mj-lt"/>
              <a:buAutoNum type="alphaLcPeriod"/>
            </a:pPr>
            <a:r>
              <a:rPr lang="en-GB" sz="1400" dirty="0">
                <a:solidFill>
                  <a:schemeClr val="bg1"/>
                </a:solidFill>
              </a:rPr>
              <a:t>International trade in turtle meat and parts, including enforcement</a:t>
            </a:r>
          </a:p>
        </p:txBody>
      </p:sp>
      <p:pic>
        <p:nvPicPr>
          <p:cNvPr id="10" name="Picture 3" descr="6641.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09071" y="1923270"/>
            <a:ext cx="2432426" cy="16188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own Arrow Callout 3"/>
          <p:cNvSpPr/>
          <p:nvPr/>
        </p:nvSpPr>
        <p:spPr>
          <a:xfrm>
            <a:off x="2226260" y="4969612"/>
            <a:ext cx="6219240" cy="1414463"/>
          </a:xfrm>
          <a:prstGeom prst="downArrowCallout">
            <a:avLst/>
          </a:prstGeom>
          <a:ln>
            <a:solidFill>
              <a:schemeClr val="accent1">
                <a:lumMod val="50000"/>
              </a:schemeClr>
            </a:solidFill>
          </a:ln>
        </p:spPr>
        <p:txBody>
          <a:bodyPr wrap="square">
            <a:spAutoFit/>
          </a:bodyPr>
          <a:lstStyle/>
          <a:p>
            <a:pPr algn="ctr"/>
            <a:r>
              <a:rPr lang="en-US" dirty="0">
                <a:latin typeface="Arial,BoldItalic" charset="0"/>
              </a:rPr>
              <a:t>SPREP Proposal in Building Capacity in Coral Triangle Communities Through a Focus on The Sustainable Management of Marine Turtles</a:t>
            </a:r>
            <a:endParaRPr lang="en-US" dirty="0">
              <a:effectLst/>
            </a:endParaRPr>
          </a:p>
        </p:txBody>
      </p:sp>
      <p:sp>
        <p:nvSpPr>
          <p:cNvPr id="6" name="TextBox 5"/>
          <p:cNvSpPr txBox="1"/>
          <p:nvPr/>
        </p:nvSpPr>
        <p:spPr>
          <a:xfrm>
            <a:off x="4153604" y="6283620"/>
            <a:ext cx="2374834" cy="461665"/>
          </a:xfrm>
          <a:prstGeom prst="rect">
            <a:avLst/>
          </a:prstGeom>
          <a:noFill/>
        </p:spPr>
        <p:txBody>
          <a:bodyPr wrap="square" rtlCol="0">
            <a:spAutoFit/>
          </a:bodyPr>
          <a:lstStyle/>
          <a:p>
            <a:pPr algn="ctr"/>
            <a:r>
              <a:rPr lang="en-GB" sz="2400" b="1" dirty="0">
                <a:solidFill>
                  <a:srgbClr val="FF0000"/>
                </a:solidFill>
              </a:rPr>
              <a:t>UNSUCCESSFUL</a:t>
            </a:r>
          </a:p>
        </p:txBody>
      </p:sp>
      <p:sp>
        <p:nvSpPr>
          <p:cNvPr id="24" name="Notched Right Arrow 23"/>
          <p:cNvSpPr/>
          <p:nvPr/>
        </p:nvSpPr>
        <p:spPr>
          <a:xfrm>
            <a:off x="565128" y="3888329"/>
            <a:ext cx="11065397" cy="1412111"/>
          </a:xfrm>
          <a:prstGeom prst="notchedRight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1415105" y="4221213"/>
            <a:ext cx="706056" cy="73788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4962856" y="4231726"/>
            <a:ext cx="706056" cy="73788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823237" y="3651914"/>
            <a:ext cx="2633612" cy="646331"/>
          </a:xfrm>
          <a:prstGeom prst="rect">
            <a:avLst/>
          </a:prstGeom>
        </p:spPr>
        <p:txBody>
          <a:bodyPr wrap="square">
            <a:spAutoFit/>
          </a:bodyPr>
          <a:lstStyle/>
          <a:p>
            <a:pPr lvl="0"/>
            <a:r>
              <a:rPr lang="en-US" dirty="0"/>
              <a:t>MoU Signing with SPREP </a:t>
            </a:r>
          </a:p>
          <a:p>
            <a:pPr lvl="0"/>
            <a:r>
              <a:rPr lang="en-US" dirty="0"/>
              <a:t>Apia, September 2015</a:t>
            </a:r>
            <a:endParaRPr lang="en-GB" strike="sngStrike" dirty="0"/>
          </a:p>
        </p:txBody>
      </p:sp>
      <p:grpSp>
        <p:nvGrpSpPr>
          <p:cNvPr id="15" name="Group 14"/>
          <p:cNvGrpSpPr/>
          <p:nvPr/>
        </p:nvGrpSpPr>
        <p:grpSpPr>
          <a:xfrm flipH="1" flipV="1">
            <a:off x="3229560" y="1580536"/>
            <a:ext cx="684414" cy="1105440"/>
            <a:chOff x="8230777" y="2054476"/>
            <a:chExt cx="707393" cy="339794"/>
          </a:xfrm>
        </p:grpSpPr>
        <p:cxnSp>
          <p:nvCxnSpPr>
            <p:cNvPr id="16" name="Straight Connector 15"/>
            <p:cNvCxnSpPr/>
            <p:nvPr/>
          </p:nvCxnSpPr>
          <p:spPr>
            <a:xfrm flipV="1">
              <a:off x="8230777" y="2054476"/>
              <a:ext cx="516894" cy="339794"/>
            </a:xfrm>
            <a:prstGeom prst="line">
              <a:avLst/>
            </a:prstGeom>
            <a:ln>
              <a:solidFill>
                <a:srgbClr val="02818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747671" y="2054476"/>
              <a:ext cx="190499" cy="0"/>
            </a:xfrm>
            <a:prstGeom prst="line">
              <a:avLst/>
            </a:prstGeom>
            <a:ln>
              <a:solidFill>
                <a:srgbClr val="02818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17103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5655" cy="6858000"/>
          </a:xfrm>
        </p:spPr>
      </p:pic>
      <p:pic>
        <p:nvPicPr>
          <p:cNvPr id="6" name="Content Placeholder 2"/>
          <p:cNvPicPr>
            <a:picLocks noChangeAspect="1"/>
          </p:cNvPicPr>
          <p:nvPr/>
        </p:nvPicPr>
        <p:blipFill rotWithShape="1">
          <a:blip r:embed="rId2">
            <a:extLst>
              <a:ext uri="{28A0092B-C50C-407E-A947-70E740481C1C}">
                <a14:useLocalDpi xmlns:a14="http://schemas.microsoft.com/office/drawing/2010/main" val="0"/>
              </a:ext>
            </a:extLst>
          </a:blip>
          <a:srcRect b="97755"/>
          <a:stretch/>
        </p:blipFill>
        <p:spPr>
          <a:xfrm>
            <a:off x="0" y="1831093"/>
            <a:ext cx="12195655" cy="1040695"/>
          </a:xfrm>
          <a:prstGeom prst="rect">
            <a:avLst/>
          </a:prstGeom>
        </p:spPr>
      </p:pic>
      <p:sp>
        <p:nvSpPr>
          <p:cNvPr id="5" name="Rectangle 4"/>
          <p:cNvSpPr/>
          <p:nvPr/>
        </p:nvSpPr>
        <p:spPr>
          <a:xfrm>
            <a:off x="196850" y="1935941"/>
            <a:ext cx="9790180" cy="830997"/>
          </a:xfrm>
          <a:prstGeom prst="rect">
            <a:avLst/>
          </a:prstGeom>
        </p:spPr>
        <p:txBody>
          <a:bodyPr wrap="none">
            <a:spAutoFit/>
          </a:bodyPr>
          <a:lstStyle/>
          <a:p>
            <a:pPr marL="12700" lvl="1"/>
            <a:r>
              <a:rPr lang="en-US" sz="2400" b="1" dirty="0">
                <a:solidFill>
                  <a:schemeClr val="bg1"/>
                </a:solidFill>
              </a:rPr>
              <a:t>Potential Cooperation with </a:t>
            </a:r>
          </a:p>
          <a:p>
            <a:pPr marL="12700" lvl="1"/>
            <a:r>
              <a:rPr lang="en-US" sz="2400" b="1" dirty="0">
                <a:solidFill>
                  <a:schemeClr val="bg1"/>
                </a:solidFill>
              </a:rPr>
              <a:t>Partnerships of Environmental Management for the Seas of Southeast Asia </a:t>
            </a:r>
          </a:p>
        </p:txBody>
      </p:sp>
      <p:pic>
        <p:nvPicPr>
          <p:cNvPr id="2" name="Picture 1"/>
          <p:cNvPicPr>
            <a:picLocks noChangeAspect="1"/>
          </p:cNvPicPr>
          <p:nvPr/>
        </p:nvPicPr>
        <p:blipFill>
          <a:blip r:embed="rId3"/>
          <a:stretch>
            <a:fillRect/>
          </a:stretch>
        </p:blipFill>
        <p:spPr>
          <a:xfrm>
            <a:off x="4439802" y="2871786"/>
            <a:ext cx="3072168" cy="2321988"/>
          </a:xfrm>
          <a:prstGeom prst="rect">
            <a:avLst/>
          </a:prstGeom>
        </p:spPr>
      </p:pic>
      <p:sp>
        <p:nvSpPr>
          <p:cNvPr id="4" name="TextBox 3"/>
          <p:cNvSpPr txBox="1"/>
          <p:nvPr/>
        </p:nvSpPr>
        <p:spPr>
          <a:xfrm>
            <a:off x="1817226" y="838228"/>
            <a:ext cx="7650865" cy="369332"/>
          </a:xfrm>
          <a:prstGeom prst="rect">
            <a:avLst/>
          </a:prstGeom>
          <a:noFill/>
        </p:spPr>
        <p:txBody>
          <a:bodyPr wrap="square" rtlCol="0">
            <a:spAutoFit/>
          </a:bodyPr>
          <a:lstStyle/>
          <a:p>
            <a:pPr algn="ctr"/>
            <a:r>
              <a:rPr lang="en-US" b="1" dirty="0"/>
              <a:t>In the process of identifying potential collaborative </a:t>
            </a:r>
            <a:r>
              <a:rPr lang="en-US" b="1"/>
              <a:t>areas for MOU </a:t>
            </a:r>
            <a:r>
              <a:rPr lang="en-US" b="1" dirty="0"/>
              <a:t>preparation</a:t>
            </a:r>
          </a:p>
        </p:txBody>
      </p:sp>
    </p:spTree>
    <p:extLst>
      <p:ext uri="{BB962C8B-B14F-4D97-AF65-F5344CB8AC3E}">
        <p14:creationId xmlns:p14="http://schemas.microsoft.com/office/powerpoint/2010/main" val="156028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5655" cy="6858000"/>
          </a:xfrm>
        </p:spPr>
      </p:pic>
      <p:sp>
        <p:nvSpPr>
          <p:cNvPr id="5" name="Title 1"/>
          <p:cNvSpPr txBox="1">
            <a:spLocks/>
          </p:cNvSpPr>
          <p:nvPr/>
        </p:nvSpPr>
        <p:spPr>
          <a:xfrm>
            <a:off x="0" y="-94130"/>
            <a:ext cx="4069734" cy="10536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028184"/>
                </a:solidFill>
                <a:latin typeface="Bebas Neue Bold" panose="020B0606020202050201" pitchFamily="34" charset="0"/>
              </a:rPr>
              <a:t>CTI-CFF/PEMSEA  ACTIVITIES</a:t>
            </a:r>
          </a:p>
        </p:txBody>
      </p:sp>
      <p:sp>
        <p:nvSpPr>
          <p:cNvPr id="15" name="Notched Right Arrow 14"/>
          <p:cNvSpPr/>
          <p:nvPr/>
        </p:nvSpPr>
        <p:spPr>
          <a:xfrm>
            <a:off x="425428" y="3012999"/>
            <a:ext cx="11630527" cy="1412111"/>
          </a:xfrm>
          <a:prstGeom prst="notchedRight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1179086" y="3350111"/>
            <a:ext cx="706056" cy="73788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p:cNvGrpSpPr/>
          <p:nvPr/>
        </p:nvGrpSpPr>
        <p:grpSpPr>
          <a:xfrm>
            <a:off x="4069734" y="323009"/>
            <a:ext cx="6537514" cy="6629120"/>
            <a:chOff x="3023265" y="300223"/>
            <a:chExt cx="6537514" cy="6629120"/>
          </a:xfrm>
        </p:grpSpPr>
        <p:grpSp>
          <p:nvGrpSpPr>
            <p:cNvPr id="6" name="Group 5"/>
            <p:cNvGrpSpPr/>
            <p:nvPr/>
          </p:nvGrpSpPr>
          <p:grpSpPr>
            <a:xfrm>
              <a:off x="3023265" y="300223"/>
              <a:ext cx="6537514" cy="3745731"/>
              <a:chOff x="3023265" y="300223"/>
              <a:chExt cx="6537514" cy="3745731"/>
            </a:xfrm>
          </p:grpSpPr>
          <p:sp>
            <p:nvSpPr>
              <p:cNvPr id="4" name="Down Arrow Callout 3"/>
              <p:cNvSpPr/>
              <p:nvPr/>
            </p:nvSpPr>
            <p:spPr>
              <a:xfrm>
                <a:off x="3376293" y="300223"/>
                <a:ext cx="6184486" cy="990124"/>
              </a:xfrm>
              <a:prstGeom prst="downArrowCallout">
                <a:avLst/>
              </a:prstGeom>
              <a:ln>
                <a:solidFill>
                  <a:schemeClr val="accent1">
                    <a:lumMod val="50000"/>
                  </a:schemeClr>
                </a:solidFill>
              </a:ln>
            </p:spPr>
            <p:txBody>
              <a:bodyPr wrap="square">
                <a:spAutoFit/>
              </a:bodyPr>
              <a:lstStyle/>
              <a:p>
                <a:pPr algn="ctr"/>
                <a:r>
                  <a:rPr lang="en-US" dirty="0">
                    <a:latin typeface="Arial,BoldItalic" charset="0"/>
                  </a:rPr>
                  <a:t>Invitation to discuss the formulation on State of Oceans and Coasts (SOC) Report</a:t>
                </a:r>
              </a:p>
            </p:txBody>
          </p:sp>
          <p:grpSp>
            <p:nvGrpSpPr>
              <p:cNvPr id="16" name="Group 15"/>
              <p:cNvGrpSpPr/>
              <p:nvPr/>
            </p:nvGrpSpPr>
            <p:grpSpPr>
              <a:xfrm>
                <a:off x="3376293" y="1202154"/>
                <a:ext cx="932857" cy="2099378"/>
                <a:chOff x="8230777" y="2054476"/>
                <a:chExt cx="707393" cy="339794"/>
              </a:xfrm>
            </p:grpSpPr>
            <p:cxnSp>
              <p:nvCxnSpPr>
                <p:cNvPr id="17" name="Straight Connector 16"/>
                <p:cNvCxnSpPr/>
                <p:nvPr/>
              </p:nvCxnSpPr>
              <p:spPr>
                <a:xfrm flipV="1">
                  <a:off x="8230777" y="2054476"/>
                  <a:ext cx="516894" cy="339794"/>
                </a:xfrm>
                <a:prstGeom prst="line">
                  <a:avLst/>
                </a:prstGeom>
                <a:ln>
                  <a:solidFill>
                    <a:srgbClr val="02818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747671" y="2054476"/>
                  <a:ext cx="190499" cy="0"/>
                </a:xfrm>
                <a:prstGeom prst="line">
                  <a:avLst/>
                </a:prstGeom>
                <a:ln>
                  <a:solidFill>
                    <a:srgbClr val="028184"/>
                  </a:solidFill>
                </a:ln>
              </p:spPr>
              <p:style>
                <a:lnRef idx="1">
                  <a:schemeClr val="accent1"/>
                </a:lnRef>
                <a:fillRef idx="0">
                  <a:schemeClr val="accent1"/>
                </a:fillRef>
                <a:effectRef idx="0">
                  <a:schemeClr val="accent1"/>
                </a:effectRef>
                <a:fontRef idx="minor">
                  <a:schemeClr val="tx1"/>
                </a:fontRef>
              </p:style>
            </p:cxnSp>
          </p:grpSp>
          <p:sp>
            <p:nvSpPr>
              <p:cNvPr id="20" name="Oval 19"/>
              <p:cNvSpPr/>
              <p:nvPr/>
            </p:nvSpPr>
            <p:spPr>
              <a:xfrm>
                <a:off x="3023265" y="3308068"/>
                <a:ext cx="706056" cy="73788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p:cNvGrpSpPr/>
            <p:nvPr/>
          </p:nvGrpSpPr>
          <p:grpSpPr>
            <a:xfrm>
              <a:off x="3154224" y="1348797"/>
              <a:ext cx="6313862" cy="5580546"/>
              <a:chOff x="-449453" y="2453177"/>
              <a:chExt cx="5761712" cy="4909005"/>
            </a:xfrm>
          </p:grpSpPr>
          <p:pic>
            <p:nvPicPr>
              <p:cNvPr id="30" name="Picture 29"/>
              <p:cNvPicPr>
                <a:picLocks noChangeAspect="1"/>
              </p:cNvPicPr>
              <p:nvPr/>
            </p:nvPicPr>
            <p:blipFill>
              <a:blip r:embed="rId4"/>
              <a:stretch>
                <a:fillRect/>
              </a:stretch>
            </p:blipFill>
            <p:spPr>
              <a:xfrm>
                <a:off x="-449452" y="2453177"/>
                <a:ext cx="5761711" cy="2045776"/>
              </a:xfrm>
              <a:prstGeom prst="rect">
                <a:avLst/>
              </a:prstGeom>
            </p:spPr>
          </p:pic>
          <p:pic>
            <p:nvPicPr>
              <p:cNvPr id="31" name="Picture 30"/>
              <p:cNvPicPr>
                <a:picLocks noChangeAspect="1"/>
              </p:cNvPicPr>
              <p:nvPr/>
            </p:nvPicPr>
            <p:blipFill>
              <a:blip r:embed="rId5"/>
              <a:stretch>
                <a:fillRect/>
              </a:stretch>
            </p:blipFill>
            <p:spPr>
              <a:xfrm>
                <a:off x="-449453" y="4544289"/>
                <a:ext cx="5761711" cy="2817893"/>
              </a:xfrm>
              <a:prstGeom prst="rect">
                <a:avLst/>
              </a:prstGeom>
            </p:spPr>
          </p:pic>
        </p:grpSp>
      </p:grpSp>
      <p:sp>
        <p:nvSpPr>
          <p:cNvPr id="8" name="Rectangle 7"/>
          <p:cNvSpPr/>
          <p:nvPr/>
        </p:nvSpPr>
        <p:spPr>
          <a:xfrm>
            <a:off x="498382" y="1707469"/>
            <a:ext cx="2083006" cy="369332"/>
          </a:xfrm>
          <a:prstGeom prst="rect">
            <a:avLst/>
          </a:prstGeom>
        </p:spPr>
        <p:txBody>
          <a:bodyPr wrap="none">
            <a:spAutoFit/>
          </a:bodyPr>
          <a:lstStyle/>
          <a:p>
            <a:pPr lvl="0"/>
            <a:r>
              <a:rPr lang="en-US" dirty="0"/>
              <a:t>Finalized </a:t>
            </a:r>
            <a:r>
              <a:rPr lang="en-US"/>
              <a:t>Draft MOU</a:t>
            </a:r>
            <a:endParaRPr lang="en-US" dirty="0"/>
          </a:p>
        </p:txBody>
      </p:sp>
      <p:grpSp>
        <p:nvGrpSpPr>
          <p:cNvPr id="22" name="Group 21"/>
          <p:cNvGrpSpPr/>
          <p:nvPr/>
        </p:nvGrpSpPr>
        <p:grpSpPr>
          <a:xfrm>
            <a:off x="1506478" y="2257063"/>
            <a:ext cx="45719" cy="1120641"/>
            <a:chOff x="8230777" y="2054476"/>
            <a:chExt cx="707393" cy="339794"/>
          </a:xfrm>
        </p:grpSpPr>
        <p:cxnSp>
          <p:nvCxnSpPr>
            <p:cNvPr id="23" name="Straight Connector 22"/>
            <p:cNvCxnSpPr/>
            <p:nvPr/>
          </p:nvCxnSpPr>
          <p:spPr>
            <a:xfrm flipV="1">
              <a:off x="8230777" y="2054476"/>
              <a:ext cx="516894" cy="339794"/>
            </a:xfrm>
            <a:prstGeom prst="line">
              <a:avLst/>
            </a:prstGeom>
            <a:ln>
              <a:solidFill>
                <a:srgbClr val="02818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747671" y="2054476"/>
              <a:ext cx="190499" cy="0"/>
            </a:xfrm>
            <a:prstGeom prst="line">
              <a:avLst/>
            </a:prstGeom>
            <a:ln>
              <a:solidFill>
                <a:srgbClr val="02818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27101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5655" cy="6858000"/>
          </a:xfrm>
        </p:spPr>
      </p:pic>
      <p:pic>
        <p:nvPicPr>
          <p:cNvPr id="6" name="Content Placeholder 2"/>
          <p:cNvPicPr>
            <a:picLocks noChangeAspect="1"/>
          </p:cNvPicPr>
          <p:nvPr/>
        </p:nvPicPr>
        <p:blipFill rotWithShape="1">
          <a:blip r:embed="rId2">
            <a:extLst>
              <a:ext uri="{28A0092B-C50C-407E-A947-70E740481C1C}">
                <a14:useLocalDpi xmlns:a14="http://schemas.microsoft.com/office/drawing/2010/main" val="0"/>
              </a:ext>
            </a:extLst>
          </a:blip>
          <a:srcRect b="97755"/>
          <a:stretch/>
        </p:blipFill>
        <p:spPr>
          <a:xfrm>
            <a:off x="0" y="1831093"/>
            <a:ext cx="12195655" cy="1040695"/>
          </a:xfrm>
          <a:prstGeom prst="rect">
            <a:avLst/>
          </a:prstGeom>
        </p:spPr>
      </p:pic>
      <p:sp>
        <p:nvSpPr>
          <p:cNvPr id="5" name="Rectangle 4"/>
          <p:cNvSpPr/>
          <p:nvPr/>
        </p:nvSpPr>
        <p:spPr>
          <a:xfrm>
            <a:off x="4803889" y="2067168"/>
            <a:ext cx="2668487" cy="461665"/>
          </a:xfrm>
          <a:prstGeom prst="rect">
            <a:avLst/>
          </a:prstGeom>
        </p:spPr>
        <p:txBody>
          <a:bodyPr wrap="none">
            <a:spAutoFit/>
          </a:bodyPr>
          <a:lstStyle/>
          <a:p>
            <a:pPr marL="12700" lvl="1" algn="r"/>
            <a:r>
              <a:rPr lang="en-US" sz="2400" b="1" dirty="0">
                <a:solidFill>
                  <a:schemeClr val="bg1"/>
                </a:solidFill>
              </a:rPr>
              <a:t>Follow Up With GIZ</a:t>
            </a:r>
          </a:p>
        </p:txBody>
      </p:sp>
      <p:pic>
        <p:nvPicPr>
          <p:cNvPr id="7" name="Picture 6"/>
          <p:cNvPicPr>
            <a:picLocks noChangeAspect="1"/>
          </p:cNvPicPr>
          <p:nvPr/>
        </p:nvPicPr>
        <p:blipFill rotWithShape="1">
          <a:blip r:embed="rId3"/>
          <a:srcRect l="1819" t="20883" r="2159" b="28066"/>
          <a:stretch/>
        </p:blipFill>
        <p:spPr>
          <a:xfrm>
            <a:off x="7757233" y="1724215"/>
            <a:ext cx="4338385" cy="1147573"/>
          </a:xfrm>
          <a:prstGeom prst="rect">
            <a:avLst/>
          </a:prstGeom>
        </p:spPr>
      </p:pic>
      <p:pic>
        <p:nvPicPr>
          <p:cNvPr id="2" name="Picture 1"/>
          <p:cNvPicPr>
            <a:picLocks noChangeAspect="1"/>
          </p:cNvPicPr>
          <p:nvPr/>
        </p:nvPicPr>
        <p:blipFill>
          <a:blip r:embed="rId4"/>
          <a:stretch>
            <a:fillRect/>
          </a:stretch>
        </p:blipFill>
        <p:spPr>
          <a:xfrm>
            <a:off x="486512" y="451412"/>
            <a:ext cx="4178477" cy="5908876"/>
          </a:xfrm>
          <a:prstGeom prst="rect">
            <a:avLst/>
          </a:prstGeom>
        </p:spPr>
      </p:pic>
    </p:spTree>
    <p:extLst>
      <p:ext uri="{BB962C8B-B14F-4D97-AF65-F5344CB8AC3E}">
        <p14:creationId xmlns:p14="http://schemas.microsoft.com/office/powerpoint/2010/main" val="973074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5655" cy="6858000"/>
          </a:xfrm>
        </p:spPr>
      </p:pic>
      <p:sp>
        <p:nvSpPr>
          <p:cNvPr id="5" name="Title 1"/>
          <p:cNvSpPr txBox="1">
            <a:spLocks/>
          </p:cNvSpPr>
          <p:nvPr/>
        </p:nvSpPr>
        <p:spPr>
          <a:xfrm>
            <a:off x="0" y="-94129"/>
            <a:ext cx="6607760" cy="1167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28184"/>
                </a:solidFill>
                <a:latin typeface="Bebas Neue Bold" panose="020B0606020202050201" pitchFamily="34" charset="0"/>
              </a:rPr>
              <a:t>CTI-CFF/GIZ ACTIVITIES</a:t>
            </a:r>
          </a:p>
        </p:txBody>
      </p:sp>
      <p:sp>
        <p:nvSpPr>
          <p:cNvPr id="27" name="TextBox 26"/>
          <p:cNvSpPr txBox="1"/>
          <p:nvPr/>
        </p:nvSpPr>
        <p:spPr>
          <a:xfrm>
            <a:off x="5745020" y="4728986"/>
            <a:ext cx="6014500" cy="1508105"/>
          </a:xfrm>
          <a:prstGeom prst="rect">
            <a:avLst/>
          </a:prstGeom>
          <a:solidFill>
            <a:srgbClr val="028184"/>
          </a:solidFill>
          <a:scene3d>
            <a:camera prst="orthographicFront"/>
            <a:lightRig rig="threePt" dir="t"/>
          </a:scene3d>
          <a:sp3d>
            <a:bevelT/>
          </a:sp3d>
        </p:spPr>
        <p:txBody>
          <a:bodyPr wrap="square" rtlCol="0">
            <a:spAutoFit/>
          </a:bodyPr>
          <a:lstStyle/>
          <a:p>
            <a:pPr lvl="0"/>
            <a:r>
              <a:rPr lang="en-GB" sz="2000" b="1" dirty="0">
                <a:solidFill>
                  <a:schemeClr val="bg1"/>
                </a:solidFill>
              </a:rPr>
              <a:t>The cooperation including of :</a:t>
            </a:r>
          </a:p>
          <a:p>
            <a:pPr marL="342900" lvl="0" indent="-342900">
              <a:buFont typeface="+mj-lt"/>
              <a:buAutoNum type="arabicPeriod"/>
            </a:pPr>
            <a:r>
              <a:rPr lang="en-GB" dirty="0">
                <a:solidFill>
                  <a:schemeClr val="bg1"/>
                </a:solidFill>
              </a:rPr>
              <a:t>Human Resource Development</a:t>
            </a:r>
          </a:p>
          <a:p>
            <a:pPr marL="342900" lvl="0" indent="-342900">
              <a:buFont typeface="+mj-lt"/>
              <a:buAutoNum type="arabicPeriod" startAt="2"/>
            </a:pPr>
            <a:r>
              <a:rPr lang="en-GB" dirty="0">
                <a:solidFill>
                  <a:schemeClr val="bg1"/>
                </a:solidFill>
              </a:rPr>
              <a:t>Research and Development</a:t>
            </a:r>
          </a:p>
          <a:p>
            <a:pPr marL="342900" lvl="0" indent="-342900">
              <a:buFont typeface="+mj-lt"/>
              <a:buAutoNum type="arabicPeriod" startAt="2"/>
            </a:pPr>
            <a:r>
              <a:rPr lang="en-GB" dirty="0">
                <a:solidFill>
                  <a:srgbClr val="FFFF00"/>
                </a:solidFill>
              </a:rPr>
              <a:t>Information Management and Networking </a:t>
            </a:r>
          </a:p>
          <a:p>
            <a:pPr marL="342900" lvl="0" indent="-342900">
              <a:buFont typeface="+mj-lt"/>
              <a:buAutoNum type="arabicPeriod" startAt="2"/>
            </a:pPr>
            <a:r>
              <a:rPr lang="en-GB" dirty="0">
                <a:solidFill>
                  <a:srgbClr val="FFFF00"/>
                </a:solidFill>
              </a:rPr>
              <a:t>Cooperation Activities</a:t>
            </a:r>
          </a:p>
        </p:txBody>
      </p:sp>
      <p:sp>
        <p:nvSpPr>
          <p:cNvPr id="26" name="Right Brace 25"/>
          <p:cNvSpPr/>
          <p:nvPr/>
        </p:nvSpPr>
        <p:spPr>
          <a:xfrm>
            <a:off x="10095084" y="4866925"/>
            <a:ext cx="538417" cy="1232226"/>
          </a:xfrm>
          <a:prstGeom prst="righ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TextBox 27"/>
          <p:cNvSpPr txBox="1"/>
          <p:nvPr/>
        </p:nvSpPr>
        <p:spPr>
          <a:xfrm>
            <a:off x="10633501" y="5060841"/>
            <a:ext cx="1152370" cy="646331"/>
          </a:xfrm>
          <a:prstGeom prst="rect">
            <a:avLst/>
          </a:prstGeom>
          <a:noFill/>
        </p:spPr>
        <p:txBody>
          <a:bodyPr wrap="square" rtlCol="0">
            <a:spAutoFit/>
          </a:bodyPr>
          <a:lstStyle/>
          <a:p>
            <a:pPr algn="ctr"/>
            <a:r>
              <a:rPr lang="en-GB" b="1" dirty="0">
                <a:solidFill>
                  <a:srgbClr val="FFFF00"/>
                </a:solidFill>
              </a:rPr>
              <a:t>RPOA GOAL 1, 3 </a:t>
            </a:r>
          </a:p>
        </p:txBody>
      </p:sp>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26798" t="43922" r="13276" b="23333"/>
          <a:stretch/>
        </p:blipFill>
        <p:spPr>
          <a:xfrm>
            <a:off x="6322774" y="843945"/>
            <a:ext cx="5705955" cy="1817195"/>
          </a:xfrm>
          <a:prstGeom prst="rect">
            <a:avLst/>
          </a:prstGeom>
        </p:spPr>
      </p:pic>
      <p:sp>
        <p:nvSpPr>
          <p:cNvPr id="21" name="Notched Right Arrow 20"/>
          <p:cNvSpPr/>
          <p:nvPr/>
        </p:nvSpPr>
        <p:spPr>
          <a:xfrm>
            <a:off x="425428" y="3012999"/>
            <a:ext cx="11630527" cy="1412111"/>
          </a:xfrm>
          <a:prstGeom prst="notchedRight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1179086" y="3350111"/>
            <a:ext cx="706056" cy="73788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10161527" y="3335365"/>
            <a:ext cx="706056" cy="73788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5901704" y="3357834"/>
            <a:ext cx="706056" cy="73788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p:cNvGrpSpPr/>
          <p:nvPr/>
        </p:nvGrpSpPr>
        <p:grpSpPr>
          <a:xfrm>
            <a:off x="6287076" y="2620085"/>
            <a:ext cx="641368" cy="764496"/>
            <a:chOff x="8230777" y="2054476"/>
            <a:chExt cx="707393" cy="339794"/>
          </a:xfrm>
        </p:grpSpPr>
        <p:cxnSp>
          <p:nvCxnSpPr>
            <p:cNvPr id="20" name="Straight Connector 19"/>
            <p:cNvCxnSpPr/>
            <p:nvPr/>
          </p:nvCxnSpPr>
          <p:spPr>
            <a:xfrm flipV="1">
              <a:off x="8230777" y="2054476"/>
              <a:ext cx="516894" cy="339794"/>
            </a:xfrm>
            <a:prstGeom prst="line">
              <a:avLst/>
            </a:prstGeom>
            <a:ln>
              <a:solidFill>
                <a:srgbClr val="02818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747671" y="2054476"/>
              <a:ext cx="190499" cy="0"/>
            </a:xfrm>
            <a:prstGeom prst="line">
              <a:avLst/>
            </a:prstGeom>
            <a:ln>
              <a:solidFill>
                <a:srgbClr val="028184"/>
              </a:solidFill>
            </a:ln>
          </p:spPr>
          <p:style>
            <a:lnRef idx="1">
              <a:schemeClr val="accent1"/>
            </a:lnRef>
            <a:fillRef idx="0">
              <a:schemeClr val="accent1"/>
            </a:fillRef>
            <a:effectRef idx="0">
              <a:schemeClr val="accent1"/>
            </a:effectRef>
            <a:fontRef idx="minor">
              <a:schemeClr val="tx1"/>
            </a:fontRef>
          </p:style>
        </p:cxnSp>
      </p:grpSp>
      <p:sp>
        <p:nvSpPr>
          <p:cNvPr id="6" name="Rectangle 5"/>
          <p:cNvSpPr/>
          <p:nvPr/>
        </p:nvSpPr>
        <p:spPr>
          <a:xfrm>
            <a:off x="-58220" y="2724431"/>
            <a:ext cx="3310721" cy="646331"/>
          </a:xfrm>
          <a:prstGeom prst="rect">
            <a:avLst/>
          </a:prstGeom>
        </p:spPr>
        <p:txBody>
          <a:bodyPr wrap="square">
            <a:spAutoFit/>
          </a:bodyPr>
          <a:lstStyle/>
          <a:p>
            <a:pPr lvl="0" algn="ctr"/>
            <a:r>
              <a:rPr lang="en-US" dirty="0"/>
              <a:t>CTI-CFF and GIZ</a:t>
            </a:r>
          </a:p>
          <a:p>
            <a:pPr lvl="0" algn="ctr"/>
            <a:r>
              <a:rPr lang="en-US" dirty="0"/>
              <a:t>Jakarta, INDONESIA March 2016</a:t>
            </a:r>
            <a:endParaRPr lang="en-GB" strike="sngStrike" dirty="0"/>
          </a:p>
        </p:txBody>
      </p:sp>
      <p:sp>
        <p:nvSpPr>
          <p:cNvPr id="7" name="Rectangle 6"/>
          <p:cNvSpPr/>
          <p:nvPr/>
        </p:nvSpPr>
        <p:spPr>
          <a:xfrm>
            <a:off x="3121505" y="3972383"/>
            <a:ext cx="6096000" cy="646331"/>
          </a:xfrm>
          <a:prstGeom prst="rect">
            <a:avLst/>
          </a:prstGeom>
        </p:spPr>
        <p:txBody>
          <a:bodyPr>
            <a:spAutoFit/>
          </a:bodyPr>
          <a:lstStyle/>
          <a:p>
            <a:pPr lvl="0" algn="ctr">
              <a:lnSpc>
                <a:spcPct val="100000"/>
              </a:lnSpc>
              <a:spcAft>
                <a:spcPts val="0"/>
              </a:spcAft>
            </a:pPr>
            <a:r>
              <a:rPr lang="en-US" dirty="0"/>
              <a:t>Regional Sulu-Sulawesi Seascape Planning Meeting</a:t>
            </a:r>
            <a:br>
              <a:rPr lang="en-US" dirty="0"/>
            </a:br>
            <a:r>
              <a:rPr lang="en-US" dirty="0" err="1"/>
              <a:t>Batangas</a:t>
            </a:r>
            <a:r>
              <a:rPr lang="en-US" dirty="0"/>
              <a:t>, PHILIPPINES, 24-26 May 2016</a:t>
            </a:r>
            <a:endParaRPr lang="en-GB" dirty="0"/>
          </a:p>
        </p:txBody>
      </p:sp>
      <p:pic>
        <p:nvPicPr>
          <p:cNvPr id="18" name="Picture 17" descr="12809561_10206602737119634_3434521281136387788_n.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9532" y="1083408"/>
            <a:ext cx="2631816" cy="1723415"/>
          </a:xfrm>
          <a:prstGeom prst="rect">
            <a:avLst/>
          </a:prstGeom>
          <a:noFill/>
          <a:ln>
            <a:noFill/>
          </a:ln>
        </p:spPr>
      </p:pic>
      <p:sp>
        <p:nvSpPr>
          <p:cNvPr id="2" name="TextBox 1"/>
          <p:cNvSpPr txBox="1"/>
          <p:nvPr/>
        </p:nvSpPr>
        <p:spPr>
          <a:xfrm>
            <a:off x="1193275" y="4848389"/>
            <a:ext cx="2413000" cy="923330"/>
          </a:xfrm>
          <a:prstGeom prst="rect">
            <a:avLst/>
          </a:prstGeom>
          <a:solidFill>
            <a:schemeClr val="accent1">
              <a:lumMod val="40000"/>
              <a:lumOff val="60000"/>
            </a:schemeClr>
          </a:solidFill>
        </p:spPr>
        <p:txBody>
          <a:bodyPr wrap="square" rtlCol="0">
            <a:spAutoFit/>
          </a:bodyPr>
          <a:lstStyle/>
          <a:p>
            <a:pPr algn="ctr"/>
            <a:r>
              <a:rPr lang="en-US" dirty="0"/>
              <a:t>GIZ Technical Assistance for CTI-CFF Regional Secretariat</a:t>
            </a:r>
          </a:p>
        </p:txBody>
      </p:sp>
      <p:sp>
        <p:nvSpPr>
          <p:cNvPr id="4" name="Right Arrow 3"/>
          <p:cNvSpPr/>
          <p:nvPr/>
        </p:nvSpPr>
        <p:spPr>
          <a:xfrm>
            <a:off x="3994617" y="5012912"/>
            <a:ext cx="1248767" cy="660640"/>
          </a:xfrm>
          <a:prstGeom prst="rightArrow">
            <a:avLst/>
          </a:prstGeom>
          <a:solidFill>
            <a:srgbClr val="FFFF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4460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5655" cy="6858000"/>
          </a:xfrm>
        </p:spPr>
      </p:pic>
      <p:pic>
        <p:nvPicPr>
          <p:cNvPr id="6" name="Content Placeholder 2"/>
          <p:cNvPicPr>
            <a:picLocks noChangeAspect="1"/>
          </p:cNvPicPr>
          <p:nvPr/>
        </p:nvPicPr>
        <p:blipFill rotWithShape="1">
          <a:blip r:embed="rId2">
            <a:extLst>
              <a:ext uri="{28A0092B-C50C-407E-A947-70E740481C1C}">
                <a14:useLocalDpi xmlns:a14="http://schemas.microsoft.com/office/drawing/2010/main" val="0"/>
              </a:ext>
            </a:extLst>
          </a:blip>
          <a:srcRect b="97755"/>
          <a:stretch/>
        </p:blipFill>
        <p:spPr>
          <a:xfrm>
            <a:off x="0" y="2159705"/>
            <a:ext cx="12195655" cy="638359"/>
          </a:xfrm>
          <a:prstGeom prst="rect">
            <a:avLst/>
          </a:prstGeom>
        </p:spPr>
      </p:pic>
      <p:sp>
        <p:nvSpPr>
          <p:cNvPr id="2" name="Rectangle 1"/>
          <p:cNvSpPr/>
          <p:nvPr/>
        </p:nvSpPr>
        <p:spPr>
          <a:xfrm>
            <a:off x="2157984" y="2202329"/>
            <a:ext cx="9829228" cy="461665"/>
          </a:xfrm>
          <a:prstGeom prst="rect">
            <a:avLst/>
          </a:prstGeom>
        </p:spPr>
        <p:txBody>
          <a:bodyPr wrap="square">
            <a:spAutoFit/>
          </a:bodyPr>
          <a:lstStyle/>
          <a:p>
            <a:pPr algn="r"/>
            <a:r>
              <a:rPr lang="en-US" sz="2400" b="1" dirty="0">
                <a:solidFill>
                  <a:schemeClr val="bg1"/>
                </a:solidFill>
              </a:rPr>
              <a:t>CTI-CFF University Partnership Initiative on Capacity Building:</a:t>
            </a:r>
          </a:p>
        </p:txBody>
      </p:sp>
      <p:sp>
        <p:nvSpPr>
          <p:cNvPr id="4" name="Rectangle 3"/>
          <p:cNvSpPr/>
          <p:nvPr/>
        </p:nvSpPr>
        <p:spPr>
          <a:xfrm>
            <a:off x="3767329" y="2889040"/>
            <a:ext cx="8428326" cy="5170646"/>
          </a:xfrm>
          <a:prstGeom prst="rect">
            <a:avLst/>
          </a:prstGeom>
        </p:spPr>
        <p:txBody>
          <a:bodyPr wrap="square">
            <a:spAutoFit/>
          </a:bodyPr>
          <a:lstStyle/>
          <a:p>
            <a:pPr marL="823913" lvl="2" indent="-457200">
              <a:buFont typeface="+mj-lt"/>
              <a:buAutoNum type="arabicPeriod"/>
            </a:pPr>
            <a:r>
              <a:rPr lang="en-US" sz="2400" b="1" dirty="0">
                <a:solidFill>
                  <a:srgbClr val="0070C0"/>
                </a:solidFill>
              </a:rPr>
              <a:t>Bogor Agricultural University, Indonesia </a:t>
            </a:r>
          </a:p>
          <a:p>
            <a:pPr marL="823913" lvl="2" indent="-457200">
              <a:buFont typeface="+mj-lt"/>
              <a:buAutoNum type="arabicPeriod"/>
            </a:pPr>
            <a:r>
              <a:rPr lang="en-US" sz="2400" b="1" dirty="0" err="1">
                <a:solidFill>
                  <a:srgbClr val="0070C0"/>
                </a:solidFill>
              </a:rPr>
              <a:t>Hasanuddin</a:t>
            </a:r>
            <a:r>
              <a:rPr lang="en-US" sz="2400" b="1" dirty="0">
                <a:solidFill>
                  <a:srgbClr val="0070C0"/>
                </a:solidFill>
              </a:rPr>
              <a:t> University, Indonesia</a:t>
            </a:r>
          </a:p>
          <a:p>
            <a:pPr marL="823913" lvl="2" indent="-457200">
              <a:buFont typeface="+mj-lt"/>
              <a:buAutoNum type="arabicPeriod"/>
            </a:pPr>
            <a:r>
              <a:rPr lang="en-US" sz="2400" b="1" dirty="0" err="1">
                <a:solidFill>
                  <a:srgbClr val="0070C0"/>
                </a:solidFill>
              </a:rPr>
              <a:t>Institut</a:t>
            </a:r>
            <a:r>
              <a:rPr lang="en-US" sz="2400" b="1" dirty="0">
                <a:solidFill>
                  <a:srgbClr val="0070C0"/>
                </a:solidFill>
              </a:rPr>
              <a:t> </a:t>
            </a:r>
            <a:r>
              <a:rPr lang="en-US" sz="2400" b="1" dirty="0" err="1">
                <a:solidFill>
                  <a:srgbClr val="0070C0"/>
                </a:solidFill>
              </a:rPr>
              <a:t>Teknologi</a:t>
            </a:r>
            <a:r>
              <a:rPr lang="en-US" sz="2400" b="1" dirty="0">
                <a:solidFill>
                  <a:srgbClr val="0070C0"/>
                </a:solidFill>
              </a:rPr>
              <a:t> </a:t>
            </a:r>
            <a:r>
              <a:rPr lang="en-US" sz="2400" b="1" dirty="0" err="1">
                <a:solidFill>
                  <a:srgbClr val="0070C0"/>
                </a:solidFill>
              </a:rPr>
              <a:t>Sepuluh</a:t>
            </a:r>
            <a:r>
              <a:rPr lang="en-US" sz="2400" b="1" dirty="0">
                <a:solidFill>
                  <a:srgbClr val="0070C0"/>
                </a:solidFill>
              </a:rPr>
              <a:t> </a:t>
            </a:r>
            <a:r>
              <a:rPr lang="en-US" sz="2400" b="1" dirty="0" err="1">
                <a:solidFill>
                  <a:srgbClr val="0070C0"/>
                </a:solidFill>
              </a:rPr>
              <a:t>Nopember</a:t>
            </a:r>
            <a:r>
              <a:rPr lang="en-US" sz="2400" b="1" dirty="0">
                <a:solidFill>
                  <a:srgbClr val="0070C0"/>
                </a:solidFill>
              </a:rPr>
              <a:t>, Indonesia</a:t>
            </a:r>
          </a:p>
          <a:p>
            <a:pPr marL="823913" lvl="2" indent="-457200">
              <a:buFont typeface="+mj-lt"/>
              <a:buAutoNum type="arabicPeriod"/>
            </a:pPr>
            <a:r>
              <a:rPr lang="en-US" sz="2400" b="1" dirty="0">
                <a:solidFill>
                  <a:srgbClr val="0070C0"/>
                </a:solidFill>
              </a:rPr>
              <a:t>Sam </a:t>
            </a:r>
            <a:r>
              <a:rPr lang="en-US" sz="2400" b="1" dirty="0" err="1">
                <a:solidFill>
                  <a:srgbClr val="0070C0"/>
                </a:solidFill>
              </a:rPr>
              <a:t>Ratulangi</a:t>
            </a:r>
            <a:r>
              <a:rPr lang="en-US" sz="2400" b="1" dirty="0">
                <a:solidFill>
                  <a:srgbClr val="0070C0"/>
                </a:solidFill>
              </a:rPr>
              <a:t> University, Indonesia</a:t>
            </a:r>
          </a:p>
          <a:p>
            <a:pPr marL="366713" lvl="2"/>
            <a:endParaRPr lang="en-US" sz="2400" b="1" dirty="0"/>
          </a:p>
          <a:p>
            <a:pPr marL="366713" lvl="2"/>
            <a:r>
              <a:rPr lang="en-US" sz="2400" b="1" dirty="0"/>
              <a:t>Upcoming:</a:t>
            </a:r>
          </a:p>
          <a:p>
            <a:pPr marL="823913" lvl="2" indent="-457200">
              <a:buFont typeface="+mj-lt"/>
              <a:buAutoNum type="arabicPeriod"/>
            </a:pPr>
            <a:r>
              <a:rPr lang="en-US" sz="2400" b="1" dirty="0"/>
              <a:t>University of Malaysia Terengganu, Malaysia (Nov 2016)</a:t>
            </a:r>
          </a:p>
          <a:p>
            <a:pPr marL="823913" lvl="2" indent="-457200">
              <a:buFont typeface="+mj-lt"/>
              <a:buAutoNum type="arabicPeriod"/>
            </a:pPr>
            <a:r>
              <a:rPr lang="en-US" sz="2400" b="1" dirty="0"/>
              <a:t>James Cook University, Australia (Nov 2016)</a:t>
            </a:r>
          </a:p>
          <a:p>
            <a:pPr marL="823913" lvl="2" indent="-457200">
              <a:buFont typeface="+mj-lt"/>
              <a:buAutoNum type="arabicPeriod"/>
            </a:pPr>
            <a:r>
              <a:rPr lang="en-US" sz="2400" b="1" dirty="0"/>
              <a:t>University of Queensland, Australia (TBD)</a:t>
            </a:r>
          </a:p>
          <a:p>
            <a:pPr marL="823913" lvl="2" indent="-457200">
              <a:buFont typeface="+mj-lt"/>
              <a:buAutoNum type="arabicPeriod"/>
            </a:pPr>
            <a:r>
              <a:rPr lang="en-US" sz="2400" b="1" dirty="0"/>
              <a:t>Other possible universities in CT member countries</a:t>
            </a:r>
          </a:p>
          <a:p>
            <a:pPr marL="823913" lvl="2" indent="-457200">
              <a:buFont typeface="+mj-lt"/>
              <a:buAutoNum type="arabicPeriod"/>
            </a:pPr>
            <a:endParaRPr lang="en-US" sz="2400" b="1" dirty="0"/>
          </a:p>
          <a:p>
            <a:pPr marL="823913" lvl="2" indent="-457200">
              <a:buFont typeface="+mj-lt"/>
              <a:buAutoNum type="arabicPeriod"/>
            </a:pPr>
            <a:endParaRPr lang="en-US" sz="2400" b="1" dirty="0"/>
          </a:p>
          <a:p>
            <a:pPr marL="823913" lvl="2" indent="-457200">
              <a:buFont typeface="+mj-lt"/>
              <a:buAutoNum type="arabicPeriod"/>
            </a:pPr>
            <a:endParaRPr lang="en-US" sz="2400" b="1" dirty="0"/>
          </a:p>
          <a:p>
            <a:pPr marL="823913" lvl="2" indent="-457200">
              <a:buFont typeface="+mj-lt"/>
              <a:buAutoNum type="arabicPeriod"/>
            </a:pPr>
            <a:endParaRPr lang="en-GB"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5821" r="5665"/>
          <a:stretch/>
        </p:blipFill>
        <p:spPr>
          <a:xfrm>
            <a:off x="280525" y="3041312"/>
            <a:ext cx="3405241" cy="2343488"/>
          </a:xfrm>
          <a:prstGeom prst="rect">
            <a:avLst/>
          </a:prstGeom>
        </p:spPr>
      </p:pic>
    </p:spTree>
    <p:extLst>
      <p:ext uri="{BB962C8B-B14F-4D97-AF65-F5344CB8AC3E}">
        <p14:creationId xmlns:p14="http://schemas.microsoft.com/office/powerpoint/2010/main" val="239541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5655" cy="6858000"/>
          </a:xfrm>
        </p:spPr>
      </p:pic>
      <p:sp>
        <p:nvSpPr>
          <p:cNvPr id="5" name="Title 1"/>
          <p:cNvSpPr txBox="1">
            <a:spLocks/>
          </p:cNvSpPr>
          <p:nvPr/>
        </p:nvSpPr>
        <p:spPr>
          <a:xfrm>
            <a:off x="443373" y="129337"/>
            <a:ext cx="10515600" cy="6627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028184"/>
                </a:solidFill>
                <a:latin typeface="Bebas Neue Bold" panose="020B0606020202050201" pitchFamily="34" charset="0"/>
              </a:rPr>
              <a:t>OUTLINE</a:t>
            </a:r>
          </a:p>
        </p:txBody>
      </p:sp>
      <p:sp>
        <p:nvSpPr>
          <p:cNvPr id="2" name="Rectangle 1"/>
          <p:cNvSpPr/>
          <p:nvPr/>
        </p:nvSpPr>
        <p:spPr>
          <a:xfrm>
            <a:off x="683941" y="921455"/>
            <a:ext cx="10546034" cy="4524315"/>
          </a:xfrm>
          <a:prstGeom prst="rect">
            <a:avLst/>
          </a:prstGeom>
        </p:spPr>
        <p:txBody>
          <a:bodyPr wrap="square">
            <a:spAutoFit/>
          </a:bodyPr>
          <a:lstStyle/>
          <a:p>
            <a:pPr marL="457200" indent="-457200">
              <a:buFont typeface="+mj-lt"/>
              <a:buAutoNum type="arabicParenR"/>
            </a:pPr>
            <a:r>
              <a:rPr lang="en-US" sz="2400" dirty="0"/>
              <a:t>Introduction</a:t>
            </a:r>
          </a:p>
          <a:p>
            <a:pPr marL="457200" indent="-457200">
              <a:buFont typeface="+mj-lt"/>
              <a:buAutoNum type="arabicParenR"/>
            </a:pPr>
            <a:r>
              <a:rPr lang="en-US" sz="2400" dirty="0"/>
              <a:t>Follow Up With SEAFDEC </a:t>
            </a:r>
          </a:p>
          <a:p>
            <a:pPr marL="457200" indent="-457200">
              <a:buFont typeface="+mj-lt"/>
              <a:buAutoNum type="arabicParenR"/>
            </a:pPr>
            <a:r>
              <a:rPr lang="en-US" sz="2400" dirty="0"/>
              <a:t>Follow Up With SPREP </a:t>
            </a:r>
          </a:p>
          <a:p>
            <a:pPr marL="457200" indent="-457200">
              <a:buFont typeface="+mj-lt"/>
              <a:buAutoNum type="arabicParenR"/>
            </a:pPr>
            <a:r>
              <a:rPr lang="en-US" sz="2400" dirty="0"/>
              <a:t>Potential Cooperation with PEMSEA</a:t>
            </a:r>
          </a:p>
          <a:p>
            <a:pPr marL="457200" indent="-457200">
              <a:buFont typeface="+mj-lt"/>
              <a:buAutoNum type="arabicParenR"/>
            </a:pPr>
            <a:r>
              <a:rPr lang="en-US" sz="2400" dirty="0"/>
              <a:t>Follow Up GIZ – Sulu Sulawesi Seascape Countries Project</a:t>
            </a:r>
          </a:p>
          <a:p>
            <a:pPr marL="457200" indent="-457200">
              <a:buFont typeface="+mj-lt"/>
              <a:buAutoNum type="arabicParenR"/>
            </a:pPr>
            <a:r>
              <a:rPr lang="en-US" sz="2400" dirty="0"/>
              <a:t>CTI-CFF University Partnership Initiative on Capacity Building</a:t>
            </a:r>
          </a:p>
          <a:p>
            <a:pPr marL="457200" indent="-457200">
              <a:buFont typeface="+mj-lt"/>
              <a:buAutoNum type="arabicParenR"/>
            </a:pPr>
            <a:r>
              <a:rPr lang="en-US" sz="2400" dirty="0"/>
              <a:t>Eastern Tropical Pacific Marine Corridor (CMAR)</a:t>
            </a:r>
          </a:p>
          <a:p>
            <a:pPr marL="457200" indent="-457200">
              <a:buFont typeface="+mj-lt"/>
              <a:buAutoNum type="arabicParenR"/>
            </a:pPr>
            <a:r>
              <a:rPr lang="en-US" sz="2400" dirty="0"/>
              <a:t>Potential Cooperation with EU</a:t>
            </a:r>
          </a:p>
          <a:p>
            <a:pPr marL="457200" indent="-457200">
              <a:buFont typeface="+mj-lt"/>
              <a:buAutoNum type="arabicParenR"/>
            </a:pPr>
            <a:r>
              <a:rPr lang="en-US" sz="2400" dirty="0"/>
              <a:t>CTI-CFF Centre of Excellence</a:t>
            </a:r>
          </a:p>
          <a:p>
            <a:pPr marL="457200" indent="-457200">
              <a:buFont typeface="+mj-lt"/>
              <a:buAutoNum type="arabicParenR"/>
            </a:pPr>
            <a:r>
              <a:rPr lang="en-US" sz="2400" dirty="0"/>
              <a:t>Potential USAID Support Program</a:t>
            </a:r>
          </a:p>
          <a:p>
            <a:pPr marL="457200" indent="-457200">
              <a:buFont typeface="+mj-lt"/>
              <a:buAutoNum type="arabicParenR"/>
            </a:pPr>
            <a:r>
              <a:rPr lang="en-US" sz="2400" dirty="0"/>
              <a:t>Other CTI-CFF Participations  </a:t>
            </a:r>
          </a:p>
          <a:p>
            <a:pPr marL="469900" lvl="1" indent="-457200">
              <a:buFontTx/>
              <a:buAutoNum type="arabicParenR"/>
            </a:pPr>
            <a:endParaRPr lang="en-US" sz="2400" dirty="0"/>
          </a:p>
        </p:txBody>
      </p:sp>
    </p:spTree>
    <p:extLst>
      <p:ext uri="{BB962C8B-B14F-4D97-AF65-F5344CB8AC3E}">
        <p14:creationId xmlns:p14="http://schemas.microsoft.com/office/powerpoint/2010/main" val="2135364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855" y="0"/>
            <a:ext cx="12195655" cy="6858000"/>
          </a:xfrm>
        </p:spPr>
      </p:pic>
      <p:sp>
        <p:nvSpPr>
          <p:cNvPr id="29" name="Right Arrow Callout 28"/>
          <p:cNvSpPr/>
          <p:nvPr/>
        </p:nvSpPr>
        <p:spPr>
          <a:xfrm>
            <a:off x="2701637" y="923285"/>
            <a:ext cx="2566789" cy="2055442"/>
          </a:xfrm>
          <a:prstGeom prst="rightArrowCallout">
            <a:avLst/>
          </a:prstGeom>
          <a:noFill/>
          <a:ln w="57150">
            <a:solidFill>
              <a:srgbClr val="C00000"/>
            </a:solidFill>
          </a:ln>
          <a:effectLst>
            <a:glow rad="101600">
              <a:srgbClr val="FFEADC">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University Partnership</a:t>
            </a:r>
          </a:p>
        </p:txBody>
      </p:sp>
      <p:sp>
        <p:nvSpPr>
          <p:cNvPr id="26" name="Title 1"/>
          <p:cNvSpPr txBox="1">
            <a:spLocks/>
          </p:cNvSpPr>
          <p:nvPr/>
        </p:nvSpPr>
        <p:spPr>
          <a:xfrm>
            <a:off x="13855" y="111038"/>
            <a:ext cx="12178145" cy="8122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500" b="1" dirty="0">
                <a:solidFill>
                  <a:srgbClr val="028184"/>
                </a:solidFill>
                <a:latin typeface="Bebas Neue Bold" panose="020B0606020202050201" pitchFamily="34" charset="0"/>
              </a:rPr>
              <a:t>CTI-CFF UNIVERSITY PARTNERSHIP INITIATIVE</a:t>
            </a:r>
          </a:p>
        </p:txBody>
      </p:sp>
      <p:sp>
        <p:nvSpPr>
          <p:cNvPr id="64" name="TextBox 63"/>
          <p:cNvSpPr txBox="1"/>
          <p:nvPr/>
        </p:nvSpPr>
        <p:spPr>
          <a:xfrm>
            <a:off x="591287" y="4177632"/>
            <a:ext cx="5983133" cy="2031325"/>
          </a:xfrm>
          <a:prstGeom prst="rect">
            <a:avLst/>
          </a:prstGeom>
          <a:noFill/>
        </p:spPr>
        <p:txBody>
          <a:bodyPr wrap="square" rtlCol="0">
            <a:spAutoFit/>
          </a:bodyPr>
          <a:lstStyle/>
          <a:p>
            <a:pPr algn="just"/>
            <a:r>
              <a:rPr lang="en-US" dirty="0">
                <a:solidFill>
                  <a:srgbClr val="028184"/>
                </a:solidFill>
              </a:rPr>
              <a:t>The role of </a:t>
            </a:r>
            <a:r>
              <a:rPr lang="en-US" b="1" dirty="0">
                <a:solidFill>
                  <a:srgbClr val="028184"/>
                </a:solidFill>
              </a:rPr>
              <a:t>University</a:t>
            </a:r>
            <a:r>
              <a:rPr lang="en-US" dirty="0">
                <a:solidFill>
                  <a:srgbClr val="028184"/>
                </a:solidFill>
              </a:rPr>
              <a:t> in national development has been well-recognized as it provides not only a pathway to </a:t>
            </a:r>
            <a:r>
              <a:rPr lang="en-US" b="1" dirty="0">
                <a:solidFill>
                  <a:srgbClr val="028184"/>
                </a:solidFill>
              </a:rPr>
              <a:t>improve capacity of human resource </a:t>
            </a:r>
            <a:r>
              <a:rPr lang="en-US" dirty="0">
                <a:solidFill>
                  <a:srgbClr val="028184"/>
                </a:solidFill>
              </a:rPr>
              <a:t>in the country, but also it </a:t>
            </a:r>
            <a:r>
              <a:rPr lang="en-US" b="1" dirty="0">
                <a:solidFill>
                  <a:srgbClr val="028184"/>
                </a:solidFill>
              </a:rPr>
              <a:t>provides resources for development </a:t>
            </a:r>
            <a:r>
              <a:rPr lang="en-US" dirty="0">
                <a:solidFill>
                  <a:srgbClr val="028184"/>
                </a:solidFill>
              </a:rPr>
              <a:t>of </a:t>
            </a:r>
            <a:r>
              <a:rPr lang="en-US" b="1" dirty="0">
                <a:solidFill>
                  <a:srgbClr val="028184"/>
                </a:solidFill>
              </a:rPr>
              <a:t>science and technology </a:t>
            </a:r>
            <a:r>
              <a:rPr lang="en-US" dirty="0">
                <a:solidFill>
                  <a:srgbClr val="028184"/>
                </a:solidFill>
              </a:rPr>
              <a:t>needed to foster the development of humanity. Therefore, the potential capacity of University is a big social capital for the CTI-CFF in achieving its goals. </a:t>
            </a:r>
            <a:endParaRPr lang="en-US" dirty="0">
              <a:solidFill>
                <a:srgbClr val="028184"/>
              </a:solidFill>
              <a:effectLst/>
            </a:endParaRPr>
          </a:p>
        </p:txBody>
      </p:sp>
      <p:pic>
        <p:nvPicPr>
          <p:cNvPr id="2" name="Picture 1"/>
          <p:cNvPicPr>
            <a:picLocks noChangeAspect="1"/>
          </p:cNvPicPr>
          <p:nvPr/>
        </p:nvPicPr>
        <p:blipFill>
          <a:blip r:embed="rId4"/>
          <a:stretch>
            <a:fillRect/>
          </a:stretch>
        </p:blipFill>
        <p:spPr>
          <a:xfrm>
            <a:off x="5583018" y="923285"/>
            <a:ext cx="6311900" cy="3683000"/>
          </a:xfrm>
          <a:prstGeom prst="rect">
            <a:avLst/>
          </a:prstGeom>
        </p:spPr>
      </p:pic>
      <p:grpSp>
        <p:nvGrpSpPr>
          <p:cNvPr id="4" name="Group 3"/>
          <p:cNvGrpSpPr/>
          <p:nvPr/>
        </p:nvGrpSpPr>
        <p:grpSpPr>
          <a:xfrm>
            <a:off x="1099595" y="923285"/>
            <a:ext cx="1318895" cy="2055442"/>
            <a:chOff x="1099595" y="923285"/>
            <a:chExt cx="1318895" cy="2055442"/>
          </a:xfrm>
        </p:grpSpPr>
        <p:sp>
          <p:nvSpPr>
            <p:cNvPr id="25" name="Rectangle 24"/>
            <p:cNvSpPr/>
            <p:nvPr/>
          </p:nvSpPr>
          <p:spPr>
            <a:xfrm>
              <a:off x="1099595" y="2022764"/>
              <a:ext cx="1318895" cy="955963"/>
            </a:xfrm>
            <a:prstGeom prst="rect">
              <a:avLst/>
            </a:prstGeom>
            <a:solidFill>
              <a:schemeClr val="accent1">
                <a:lumMod val="40000"/>
                <a:lumOff val="60000"/>
              </a:schemeClr>
            </a:solidFill>
            <a:ln>
              <a:noFill/>
            </a:ln>
            <a:scene3d>
              <a:camera prst="obliqueTop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tx1"/>
                </a:solidFill>
              </a:endParaRPr>
            </a:p>
            <a:p>
              <a:pPr algn="ctr"/>
              <a:endParaRPr lang="en-GB" sz="1600" b="1" dirty="0">
                <a:solidFill>
                  <a:schemeClr val="tx1"/>
                </a:solidFill>
              </a:endParaRPr>
            </a:p>
            <a:p>
              <a:pPr algn="ctr"/>
              <a:r>
                <a:rPr lang="en-GB" sz="1600" b="1" dirty="0">
                  <a:solidFill>
                    <a:schemeClr val="tx1"/>
                  </a:solidFill>
                </a:rPr>
                <a:t>Capacity Building</a:t>
              </a:r>
            </a:p>
            <a:p>
              <a:pPr algn="ctr"/>
              <a:endParaRPr lang="en-GB" sz="1600" b="1" dirty="0"/>
            </a:p>
          </p:txBody>
        </p:sp>
        <p:sp>
          <p:nvSpPr>
            <p:cNvPr id="20" name="Rectangle 19"/>
            <p:cNvSpPr/>
            <p:nvPr/>
          </p:nvSpPr>
          <p:spPr>
            <a:xfrm>
              <a:off x="1099595" y="923285"/>
              <a:ext cx="1302965" cy="1322204"/>
            </a:xfrm>
            <a:prstGeom prst="rect">
              <a:avLst/>
            </a:prstGeom>
            <a:solidFill>
              <a:schemeClr val="accent1">
                <a:lumMod val="60000"/>
                <a:lumOff val="40000"/>
              </a:schemeClr>
            </a:solidFill>
            <a:ln>
              <a:noFill/>
            </a:ln>
            <a:scene3d>
              <a:camera prst="obliqueTop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tx1"/>
                </a:solidFill>
              </a:endParaRPr>
            </a:p>
            <a:p>
              <a:pPr algn="ctr"/>
              <a:r>
                <a:rPr lang="en-GB" sz="1600" b="1" dirty="0">
                  <a:solidFill>
                    <a:schemeClr val="tx1"/>
                  </a:solidFill>
                </a:rPr>
                <a:t>SAG</a:t>
              </a:r>
            </a:p>
            <a:p>
              <a:pPr algn="ctr"/>
              <a:endParaRPr lang="en-GB" sz="1600" b="1" dirty="0">
                <a:solidFill>
                  <a:schemeClr val="tx1"/>
                </a:solidFill>
              </a:endParaRPr>
            </a:p>
            <a:p>
              <a:pPr algn="ctr"/>
              <a:r>
                <a:rPr lang="en-GB" sz="1600" b="1" dirty="0">
                  <a:solidFill>
                    <a:schemeClr val="tx1"/>
                  </a:solidFill>
                </a:rPr>
                <a:t>Centre of Excellence (G4.T2)</a:t>
              </a:r>
            </a:p>
          </p:txBody>
        </p:sp>
      </p:grpSp>
    </p:spTree>
    <p:extLst>
      <p:ext uri="{BB962C8B-B14F-4D97-AF65-F5344CB8AC3E}">
        <p14:creationId xmlns:p14="http://schemas.microsoft.com/office/powerpoint/2010/main" val="1591568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55" y="0"/>
            <a:ext cx="12195655" cy="6858000"/>
          </a:xfrm>
        </p:spPr>
      </p:pic>
      <p:sp>
        <p:nvSpPr>
          <p:cNvPr id="26" name="Title 1"/>
          <p:cNvSpPr txBox="1">
            <a:spLocks/>
          </p:cNvSpPr>
          <p:nvPr/>
        </p:nvSpPr>
        <p:spPr>
          <a:xfrm>
            <a:off x="13855" y="-67524"/>
            <a:ext cx="12178145" cy="9468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28184"/>
                </a:solidFill>
                <a:latin typeface="Bebas Neue Bold" panose="020B0606020202050201" pitchFamily="34" charset="0"/>
              </a:rPr>
              <a:t>THE PROCESS TO ESTABLISH CTI-CFF UNIVERSITY PARTNERSHIP</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44132" b="16901"/>
          <a:stretch/>
        </p:blipFill>
        <p:spPr>
          <a:xfrm>
            <a:off x="122453" y="1177312"/>
            <a:ext cx="5284258" cy="1544344"/>
          </a:xfrm>
          <a:prstGeom prst="rect">
            <a:avLst/>
          </a:prstGeom>
        </p:spPr>
      </p:pic>
      <p:sp>
        <p:nvSpPr>
          <p:cNvPr id="4" name="TextBox 3"/>
          <p:cNvSpPr txBox="1"/>
          <p:nvPr/>
        </p:nvSpPr>
        <p:spPr>
          <a:xfrm>
            <a:off x="535824" y="2711911"/>
            <a:ext cx="4417363" cy="307777"/>
          </a:xfrm>
          <a:prstGeom prst="rect">
            <a:avLst/>
          </a:prstGeom>
          <a:noFill/>
        </p:spPr>
        <p:txBody>
          <a:bodyPr wrap="none" rtlCol="0">
            <a:spAutoFit/>
          </a:bodyPr>
          <a:lstStyle/>
          <a:p>
            <a:r>
              <a:rPr lang="en-GB" sz="1400" b="1" dirty="0">
                <a:latin typeface="Arial" charset="0"/>
                <a:ea typeface="Arial" charset="0"/>
                <a:cs typeface="Arial" charset="0"/>
              </a:rPr>
              <a:t>Preparation of Signing MOU with UMT, MALAYSIA</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5821" r="5665"/>
          <a:stretch/>
        </p:blipFill>
        <p:spPr>
          <a:xfrm>
            <a:off x="9259426" y="3638212"/>
            <a:ext cx="2447822" cy="1684592"/>
          </a:xfrm>
          <a:prstGeom prst="rect">
            <a:avLst/>
          </a:prstGeom>
        </p:spPr>
      </p:pic>
      <p:sp>
        <p:nvSpPr>
          <p:cNvPr id="27" name="TextBox 26"/>
          <p:cNvSpPr txBox="1"/>
          <p:nvPr/>
        </p:nvSpPr>
        <p:spPr>
          <a:xfrm>
            <a:off x="9007253" y="5309052"/>
            <a:ext cx="3093504" cy="523220"/>
          </a:xfrm>
          <a:prstGeom prst="rect">
            <a:avLst/>
          </a:prstGeom>
          <a:noFill/>
        </p:spPr>
        <p:txBody>
          <a:bodyPr wrap="square" rtlCol="0">
            <a:spAutoFit/>
          </a:bodyPr>
          <a:lstStyle/>
          <a:p>
            <a:pPr algn="ctr"/>
            <a:r>
              <a:rPr lang="en-GB" sz="1400" b="1" dirty="0"/>
              <a:t>Signing MOU with IPB, ITS, UNHAS &amp; UNSRAT, INDONESIA</a:t>
            </a: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6078" r="2279" b="5687"/>
          <a:stretch/>
        </p:blipFill>
        <p:spPr>
          <a:xfrm>
            <a:off x="5191263" y="3657541"/>
            <a:ext cx="3278718" cy="1665263"/>
          </a:xfrm>
          <a:prstGeom prst="rect">
            <a:avLst/>
          </a:prstGeom>
        </p:spPr>
      </p:pic>
      <p:sp>
        <p:nvSpPr>
          <p:cNvPr id="28" name="TextBox 27"/>
          <p:cNvSpPr txBox="1"/>
          <p:nvPr/>
        </p:nvSpPr>
        <p:spPr>
          <a:xfrm>
            <a:off x="4876742" y="5271189"/>
            <a:ext cx="3969356" cy="307777"/>
          </a:xfrm>
          <a:prstGeom prst="rect">
            <a:avLst/>
          </a:prstGeom>
          <a:noFill/>
        </p:spPr>
        <p:txBody>
          <a:bodyPr wrap="none" rtlCol="0">
            <a:spAutoFit/>
          </a:bodyPr>
          <a:lstStyle/>
          <a:p>
            <a:r>
              <a:rPr lang="en-GB" sz="1400" b="1" dirty="0">
                <a:latin typeface="Arial" charset="0"/>
                <a:ea typeface="Arial" charset="0"/>
                <a:cs typeface="Arial" charset="0"/>
              </a:rPr>
              <a:t>Public Lecture in SINU, SOLOMON ISLANDS</a:t>
            </a:r>
          </a:p>
        </p:txBody>
      </p:sp>
      <p:pic>
        <p:nvPicPr>
          <p:cNvPr id="30" name="Picture 29"/>
          <p:cNvPicPr>
            <a:picLocks noChangeAspect="1"/>
          </p:cNvPicPr>
          <p:nvPr/>
        </p:nvPicPr>
        <p:blipFill rotWithShape="1">
          <a:blip r:embed="rId6" cstate="print">
            <a:extLst>
              <a:ext uri="{28A0092B-C50C-407E-A947-70E740481C1C}">
                <a14:useLocalDpi xmlns:a14="http://schemas.microsoft.com/office/drawing/2010/main" val="0"/>
              </a:ext>
            </a:extLst>
          </a:blip>
          <a:srcRect l="9926" t="21373" r="22464" b="9412"/>
          <a:stretch/>
        </p:blipFill>
        <p:spPr>
          <a:xfrm>
            <a:off x="6104618" y="1358971"/>
            <a:ext cx="2249967" cy="1295658"/>
          </a:xfrm>
          <a:prstGeom prst="rect">
            <a:avLst/>
          </a:prstGeom>
        </p:spPr>
      </p:pic>
      <p:sp>
        <p:nvSpPr>
          <p:cNvPr id="31" name="TextBox 30"/>
          <p:cNvSpPr txBox="1"/>
          <p:nvPr/>
        </p:nvSpPr>
        <p:spPr>
          <a:xfrm>
            <a:off x="5651094" y="2654629"/>
            <a:ext cx="3157017" cy="523220"/>
          </a:xfrm>
          <a:prstGeom prst="rect">
            <a:avLst/>
          </a:prstGeom>
          <a:noFill/>
        </p:spPr>
        <p:txBody>
          <a:bodyPr wrap="square" rtlCol="0">
            <a:spAutoFit/>
          </a:bodyPr>
          <a:lstStyle/>
          <a:p>
            <a:pPr algn="ctr"/>
            <a:r>
              <a:rPr lang="en-GB" sz="1400" b="1" dirty="0">
                <a:latin typeface="Arial" charset="0"/>
                <a:ea typeface="Arial" charset="0"/>
                <a:cs typeface="Arial" charset="0"/>
              </a:rPr>
              <a:t>Introducing CTI-CFF to Colleagues from ZMT Bremen, GERMANY</a:t>
            </a:r>
          </a:p>
        </p:txBody>
      </p:sp>
      <p:sp>
        <p:nvSpPr>
          <p:cNvPr id="8" name="Rectangle 7"/>
          <p:cNvSpPr/>
          <p:nvPr/>
        </p:nvSpPr>
        <p:spPr>
          <a:xfrm>
            <a:off x="299129" y="5251860"/>
            <a:ext cx="3982943" cy="523220"/>
          </a:xfrm>
          <a:prstGeom prst="rect">
            <a:avLst/>
          </a:prstGeom>
        </p:spPr>
        <p:txBody>
          <a:bodyPr wrap="square">
            <a:spAutoFit/>
          </a:bodyPr>
          <a:lstStyle/>
          <a:p>
            <a:pPr algn="ctr"/>
            <a:r>
              <a:rPr lang="en-GB" sz="1400" b="1" dirty="0">
                <a:solidFill>
                  <a:srgbClr val="16191F"/>
                </a:solidFill>
                <a:latin typeface="Arial" charset="0"/>
                <a:ea typeface="Arial" charset="0"/>
                <a:cs typeface="Arial" charset="0"/>
              </a:rPr>
              <a:t>Meeting with </a:t>
            </a:r>
            <a:r>
              <a:rPr lang="en-GB" sz="1400" b="1" dirty="0" err="1">
                <a:solidFill>
                  <a:srgbClr val="16191F"/>
                </a:solidFill>
                <a:latin typeface="Arial" charset="0"/>
                <a:ea typeface="Arial" charset="0"/>
                <a:cs typeface="Arial" charset="0"/>
              </a:rPr>
              <a:t>Prof.</a:t>
            </a:r>
            <a:r>
              <a:rPr lang="en-GB" sz="1400" b="1" dirty="0">
                <a:solidFill>
                  <a:srgbClr val="16191F"/>
                </a:solidFill>
                <a:latin typeface="Arial" charset="0"/>
                <a:ea typeface="Arial" charset="0"/>
                <a:cs typeface="Arial" charset="0"/>
              </a:rPr>
              <a:t> Peter </a:t>
            </a:r>
            <a:r>
              <a:rPr lang="en-GB" sz="1400" b="1" dirty="0" err="1">
                <a:solidFill>
                  <a:srgbClr val="16191F"/>
                </a:solidFill>
                <a:latin typeface="Arial" charset="0"/>
                <a:ea typeface="Arial" charset="0"/>
                <a:cs typeface="Arial" charset="0"/>
              </a:rPr>
              <a:t>Mumby</a:t>
            </a:r>
            <a:r>
              <a:rPr lang="en-GB" sz="1400" b="1" dirty="0">
                <a:solidFill>
                  <a:srgbClr val="16191F"/>
                </a:solidFill>
                <a:latin typeface="Arial" charset="0"/>
                <a:ea typeface="Arial" charset="0"/>
                <a:cs typeface="Arial" charset="0"/>
              </a:rPr>
              <a:t> from Queensland University, AUSTRALIA</a:t>
            </a:r>
            <a:endParaRPr lang="en-GB" sz="1400" b="1" dirty="0">
              <a:latin typeface="Arial" charset="0"/>
              <a:ea typeface="Arial" charset="0"/>
              <a:cs typeface="Arial" charset="0"/>
            </a:endParaRPr>
          </a:p>
        </p:txBody>
      </p:sp>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6949" t="29357" r="6140"/>
          <a:stretch/>
        </p:blipFill>
        <p:spPr>
          <a:xfrm>
            <a:off x="299129" y="3638212"/>
            <a:ext cx="3982943" cy="1613648"/>
          </a:xfrm>
          <a:prstGeom prst="rect">
            <a:avLst/>
          </a:prstGeom>
        </p:spPr>
      </p:pic>
      <p:sp>
        <p:nvSpPr>
          <p:cNvPr id="11" name="Rectangle 10"/>
          <p:cNvSpPr/>
          <p:nvPr/>
        </p:nvSpPr>
        <p:spPr>
          <a:xfrm>
            <a:off x="8716294" y="2646265"/>
            <a:ext cx="3519632" cy="523220"/>
          </a:xfrm>
          <a:prstGeom prst="rect">
            <a:avLst/>
          </a:prstGeom>
        </p:spPr>
        <p:txBody>
          <a:bodyPr wrap="square">
            <a:spAutoFit/>
          </a:bodyPr>
          <a:lstStyle/>
          <a:p>
            <a:pPr algn="ctr"/>
            <a:r>
              <a:rPr lang="en-GB" sz="1400" b="1" dirty="0">
                <a:solidFill>
                  <a:srgbClr val="16191F"/>
                </a:solidFill>
                <a:latin typeface="Arial" charset="0"/>
                <a:ea typeface="Arial" charset="0"/>
                <a:cs typeface="Arial" charset="0"/>
              </a:rPr>
              <a:t>Meeting with </a:t>
            </a:r>
            <a:r>
              <a:rPr lang="en-GB" sz="1400" b="1" dirty="0" err="1">
                <a:solidFill>
                  <a:srgbClr val="16191F"/>
                </a:solidFill>
                <a:latin typeface="Arial" charset="0"/>
                <a:ea typeface="Arial" charset="0"/>
                <a:cs typeface="Arial" charset="0"/>
              </a:rPr>
              <a:t>Prof.</a:t>
            </a:r>
            <a:r>
              <a:rPr lang="en-GB" sz="1400" b="1" dirty="0">
                <a:solidFill>
                  <a:srgbClr val="16191F"/>
                </a:solidFill>
                <a:latin typeface="Arial" charset="0"/>
                <a:ea typeface="Arial" charset="0"/>
                <a:cs typeface="Arial" charset="0"/>
              </a:rPr>
              <a:t> Chris </a:t>
            </a:r>
            <a:r>
              <a:rPr lang="en-GB" sz="1400" b="1" dirty="0" err="1">
                <a:solidFill>
                  <a:srgbClr val="16191F"/>
                </a:solidFill>
                <a:latin typeface="Arial" charset="0"/>
                <a:ea typeface="Arial" charset="0"/>
                <a:cs typeface="Arial" charset="0"/>
              </a:rPr>
              <a:t>Cocklin</a:t>
            </a:r>
            <a:r>
              <a:rPr lang="en-GB" sz="1400" b="1" dirty="0">
                <a:solidFill>
                  <a:srgbClr val="16191F"/>
                </a:solidFill>
                <a:latin typeface="Arial" charset="0"/>
                <a:ea typeface="Arial" charset="0"/>
                <a:cs typeface="Arial" charset="0"/>
              </a:rPr>
              <a:t> from University of James Cook, AUSTRALIA </a:t>
            </a:r>
            <a:endParaRPr lang="en-GB" sz="1400" b="1" dirty="0">
              <a:latin typeface="Arial" charset="0"/>
              <a:ea typeface="Arial" charset="0"/>
              <a:cs typeface="Arial" charset="0"/>
            </a:endParaRPr>
          </a:p>
        </p:txBody>
      </p:sp>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l="3242" r="4691" b="12359"/>
          <a:stretch/>
        </p:blipFill>
        <p:spPr>
          <a:xfrm>
            <a:off x="9506107" y="1366627"/>
            <a:ext cx="1791516" cy="1291544"/>
          </a:xfrm>
          <a:prstGeom prst="rect">
            <a:avLst/>
          </a:prstGeom>
        </p:spPr>
      </p:pic>
    </p:spTree>
    <p:extLst>
      <p:ext uri="{BB962C8B-B14F-4D97-AF65-F5344CB8AC3E}">
        <p14:creationId xmlns:p14="http://schemas.microsoft.com/office/powerpoint/2010/main" val="1360054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5655" cy="6858000"/>
          </a:xfrm>
          <a:prstGeom prst="rect">
            <a:avLst/>
          </a:prstGeom>
        </p:spPr>
      </p:pic>
      <p:sp>
        <p:nvSpPr>
          <p:cNvPr id="3" name="TextBox 2"/>
          <p:cNvSpPr txBox="1">
            <a:spLocks noChangeArrowheads="1"/>
          </p:cNvSpPr>
          <p:nvPr/>
        </p:nvSpPr>
        <p:spPr bwMode="auto">
          <a:xfrm>
            <a:off x="406400" y="1367367"/>
            <a:ext cx="11480800" cy="3621504"/>
          </a:xfrm>
          <a:prstGeom prst="rect">
            <a:avLst/>
          </a:prstGeom>
          <a:noFill/>
          <a:ln w="10000">
            <a:noFill/>
            <a:miter lim="800000"/>
            <a:headEnd/>
            <a:tailEnd/>
          </a:ln>
          <a:effectLst>
            <a:outerShdw blurRad="63500" dist="30000" dir="5400000" rotWithShape="0">
              <a:srgbClr val="000000">
                <a:alpha val="45000"/>
              </a:srgbClr>
            </a:outerShdw>
          </a:effectLst>
        </p:spPr>
        <p:txBody>
          <a:bodyPr>
            <a:spAutoFit/>
          </a:bodyPr>
          <a:lstStyle>
            <a:lvl1pPr>
              <a:defRPr>
                <a:solidFill>
                  <a:schemeClr val="tx1"/>
                </a:solidFill>
                <a:latin typeface="Arial" charset="0"/>
                <a:ea typeface="MS PGothic" charset="-128"/>
              </a:defRPr>
            </a:lvl1pPr>
            <a:lvl2pPr>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pPr marL="0" lvl="1"/>
            <a:endParaRPr lang="id-ID" altLang="en-US" sz="2400" dirty="0">
              <a:latin typeface="Tw Cen MT" charset="0"/>
            </a:endParaRPr>
          </a:p>
          <a:p>
            <a:pPr marL="0" lvl="1">
              <a:spcAft>
                <a:spcPts val="1600"/>
              </a:spcAft>
              <a:buFont typeface="Arial" charset="0"/>
              <a:buChar char="•"/>
            </a:pPr>
            <a:r>
              <a:rPr lang="en-US" altLang="en-US" sz="2400" b="1" dirty="0">
                <a:latin typeface="Tw Cen MT" charset="0"/>
              </a:rPr>
              <a:t>Ministry of Research, Technology and Higher Education of the Republic of Indonesia</a:t>
            </a:r>
            <a:r>
              <a:rPr lang="id-ID" altLang="en-US" sz="2400" b="1" dirty="0">
                <a:latin typeface="Tw Cen MT" charset="0"/>
              </a:rPr>
              <a:t> (MRTHE)</a:t>
            </a:r>
            <a:r>
              <a:rPr lang="en-US" altLang="en-US" sz="2400" b="1" dirty="0">
                <a:latin typeface="Tw Cen MT" charset="0"/>
              </a:rPr>
              <a:t> </a:t>
            </a:r>
            <a:r>
              <a:rPr lang="en-US" altLang="en-US" sz="2400" dirty="0">
                <a:latin typeface="Tw Cen MT" charset="0"/>
              </a:rPr>
              <a:t>for CTI-CFF Member States located at Pacific Region (Papua New Guinea, Solomon Islands, Timor-Leste</a:t>
            </a:r>
            <a:r>
              <a:rPr lang="id-ID" altLang="en-US" sz="2400" dirty="0">
                <a:latin typeface="Tw Cen MT" charset="0"/>
              </a:rPr>
              <a:t>.</a:t>
            </a:r>
          </a:p>
          <a:p>
            <a:pPr marL="0" lvl="1">
              <a:buFont typeface="Arial" charset="0"/>
              <a:buChar char="•"/>
            </a:pPr>
            <a:r>
              <a:rPr lang="en-US" altLang="en-US" sz="2400" b="1" dirty="0">
                <a:latin typeface="Tw Cen MT" charset="0"/>
              </a:rPr>
              <a:t>Ministry of Marine Affairs and Fisheries</a:t>
            </a:r>
            <a:r>
              <a:rPr lang="id-ID" altLang="en-US" sz="2400" b="1" dirty="0">
                <a:latin typeface="Tw Cen MT" charset="0"/>
              </a:rPr>
              <a:t> </a:t>
            </a:r>
            <a:r>
              <a:rPr lang="en-US" altLang="en-US" sz="2400" b="1" dirty="0">
                <a:latin typeface="Tw Cen MT" charset="0"/>
              </a:rPr>
              <a:t>of the Republic of Indonesia</a:t>
            </a:r>
            <a:r>
              <a:rPr lang="id-ID" altLang="en-US" sz="2400" b="1" dirty="0">
                <a:latin typeface="Tw Cen MT" charset="0"/>
              </a:rPr>
              <a:t> (MMAF)</a:t>
            </a:r>
            <a:r>
              <a:rPr lang="en-US" altLang="en-US" sz="2400" b="1" dirty="0">
                <a:latin typeface="Tw Cen MT" charset="0"/>
              </a:rPr>
              <a:t> </a:t>
            </a:r>
            <a:r>
              <a:rPr lang="en-US" altLang="en-US" sz="2400" dirty="0">
                <a:latin typeface="Tw Cen MT" charset="0"/>
              </a:rPr>
              <a:t>intention to inaugurate “The Marine Conservation School” and provide higher education scholarships  for CTI-CFF member states located at Pacific region in addition to Pacific RIM Initiative in CTI-CFF Center in Manado, Indonesia</a:t>
            </a:r>
            <a:r>
              <a:rPr lang="id-ID" altLang="en-US" sz="2400" dirty="0">
                <a:latin typeface="Tw Cen MT" charset="0"/>
              </a:rPr>
              <a:t>.</a:t>
            </a:r>
            <a:endParaRPr lang="en-US" altLang="en-US" sz="2400" dirty="0">
              <a:latin typeface="Tw Cen MT" charset="0"/>
            </a:endParaRPr>
          </a:p>
          <a:p>
            <a:pPr>
              <a:spcAft>
                <a:spcPts val="1600"/>
              </a:spcAft>
            </a:pPr>
            <a:endParaRPr lang="en-US" altLang="en-US" sz="2400" dirty="0">
              <a:latin typeface="Tw Cen MT" charset="0"/>
            </a:endParaRPr>
          </a:p>
        </p:txBody>
      </p:sp>
      <p:sp>
        <p:nvSpPr>
          <p:cNvPr id="72707" name="TextBox 1"/>
          <p:cNvSpPr txBox="1">
            <a:spLocks noChangeArrowheads="1"/>
          </p:cNvSpPr>
          <p:nvPr/>
        </p:nvSpPr>
        <p:spPr bwMode="auto">
          <a:xfrm>
            <a:off x="406400" y="369220"/>
            <a:ext cx="102006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chemeClr val="accent2"/>
              </a:buClr>
              <a:buSzPct val="60000"/>
              <a:buFont typeface="Wingdings" charset="2"/>
              <a:buChar char=""/>
              <a:defRPr sz="2900">
                <a:solidFill>
                  <a:schemeClr val="tx1"/>
                </a:solidFill>
                <a:latin typeface="Tw Cen MT" charset="0"/>
                <a:ea typeface="MS PGothic" charset="-128"/>
              </a:defRPr>
            </a:lvl1pPr>
            <a:lvl2pPr marL="742950" indent="-285750">
              <a:spcBef>
                <a:spcPts val="550"/>
              </a:spcBef>
              <a:buClr>
                <a:schemeClr val="accent1"/>
              </a:buClr>
              <a:buSzPct val="70000"/>
              <a:buFont typeface="Wingdings 2" charset="2"/>
              <a:buChar char=""/>
              <a:defRPr sz="2600">
                <a:solidFill>
                  <a:schemeClr val="tx1"/>
                </a:solidFill>
                <a:latin typeface="Tw Cen MT" charset="0"/>
                <a:ea typeface="MS PGothic" charset="-128"/>
              </a:defRPr>
            </a:lvl2pPr>
            <a:lvl3pPr marL="1143000" indent="-228600">
              <a:spcBef>
                <a:spcPts val="500"/>
              </a:spcBef>
              <a:buClr>
                <a:schemeClr val="accent2"/>
              </a:buClr>
              <a:buSzPct val="75000"/>
              <a:buFont typeface="Wingdings" charset="2"/>
              <a:buChar char=""/>
              <a:defRPr sz="2300">
                <a:solidFill>
                  <a:schemeClr val="tx1"/>
                </a:solidFill>
                <a:latin typeface="Tw Cen MT" charset="0"/>
                <a:ea typeface="MS PGothic" charset="-128"/>
              </a:defRPr>
            </a:lvl3pPr>
            <a:lvl4pPr marL="1600200" indent="-228600">
              <a:spcBef>
                <a:spcPts val="400"/>
              </a:spcBef>
              <a:buClr>
                <a:srgbClr val="A8CDD7"/>
              </a:buClr>
              <a:buSzPct val="75000"/>
              <a:buFont typeface="Wingdings" charset="2"/>
              <a:buChar char=""/>
              <a:defRPr sz="2000">
                <a:solidFill>
                  <a:schemeClr val="tx1"/>
                </a:solidFill>
                <a:latin typeface="Tw Cen MT" charset="0"/>
                <a:ea typeface="MS PGothic" charset="-128"/>
              </a:defRPr>
            </a:lvl4pPr>
            <a:lvl5pPr marL="2057400" indent="-228600">
              <a:spcBef>
                <a:spcPts val="400"/>
              </a:spcBef>
              <a:buClr>
                <a:srgbClr val="C0BEAF"/>
              </a:buClr>
              <a:buSzPct val="65000"/>
              <a:buFont typeface="Wingdings" charset="2"/>
              <a:buChar char=""/>
              <a:defRPr sz="2000">
                <a:solidFill>
                  <a:schemeClr val="tx1"/>
                </a:solidFill>
                <a:latin typeface="Tw Cen MT" charset="0"/>
                <a:ea typeface="MS PGothic" charset="-128"/>
              </a:defRPr>
            </a:lvl5pPr>
            <a:lvl6pPr marL="2514600" indent="-228600" eaLnBrk="0" fontAlgn="base" hangingPunct="0">
              <a:spcBef>
                <a:spcPts val="400"/>
              </a:spcBef>
              <a:spcAft>
                <a:spcPct val="0"/>
              </a:spcAft>
              <a:buClr>
                <a:srgbClr val="C0BEAF"/>
              </a:buClr>
              <a:buSzPct val="65000"/>
              <a:buFont typeface="Wingdings" charset="2"/>
              <a:buChar char=""/>
              <a:defRPr sz="2000">
                <a:solidFill>
                  <a:schemeClr val="tx1"/>
                </a:solidFill>
                <a:latin typeface="Tw Cen MT" charset="0"/>
                <a:ea typeface="MS PGothic" charset="-128"/>
              </a:defRPr>
            </a:lvl6pPr>
            <a:lvl7pPr marL="2971800" indent="-228600" eaLnBrk="0" fontAlgn="base" hangingPunct="0">
              <a:spcBef>
                <a:spcPts val="400"/>
              </a:spcBef>
              <a:spcAft>
                <a:spcPct val="0"/>
              </a:spcAft>
              <a:buClr>
                <a:srgbClr val="C0BEAF"/>
              </a:buClr>
              <a:buSzPct val="65000"/>
              <a:buFont typeface="Wingdings" charset="2"/>
              <a:buChar char=""/>
              <a:defRPr sz="2000">
                <a:solidFill>
                  <a:schemeClr val="tx1"/>
                </a:solidFill>
                <a:latin typeface="Tw Cen MT" charset="0"/>
                <a:ea typeface="MS PGothic" charset="-128"/>
              </a:defRPr>
            </a:lvl7pPr>
            <a:lvl8pPr marL="3429000" indent="-228600" eaLnBrk="0" fontAlgn="base" hangingPunct="0">
              <a:spcBef>
                <a:spcPts val="400"/>
              </a:spcBef>
              <a:spcAft>
                <a:spcPct val="0"/>
              </a:spcAft>
              <a:buClr>
                <a:srgbClr val="C0BEAF"/>
              </a:buClr>
              <a:buSzPct val="65000"/>
              <a:buFont typeface="Wingdings" charset="2"/>
              <a:buChar char=""/>
              <a:defRPr sz="2000">
                <a:solidFill>
                  <a:schemeClr val="tx1"/>
                </a:solidFill>
                <a:latin typeface="Tw Cen MT" charset="0"/>
                <a:ea typeface="MS PGothic" charset="-128"/>
              </a:defRPr>
            </a:lvl8pPr>
            <a:lvl9pPr marL="3886200" indent="-228600" eaLnBrk="0" fontAlgn="base" hangingPunct="0">
              <a:spcBef>
                <a:spcPts val="400"/>
              </a:spcBef>
              <a:spcAft>
                <a:spcPct val="0"/>
              </a:spcAft>
              <a:buClr>
                <a:srgbClr val="C0BEAF"/>
              </a:buClr>
              <a:buSzPct val="65000"/>
              <a:buFont typeface="Wingdings" charset="2"/>
              <a:buChar char=""/>
              <a:defRPr sz="2000">
                <a:solidFill>
                  <a:schemeClr val="tx1"/>
                </a:solidFill>
                <a:latin typeface="Tw Cen MT" charset="0"/>
                <a:ea typeface="MS PGothic" charset="-128"/>
              </a:defRPr>
            </a:lvl9pPr>
          </a:lstStyle>
          <a:p>
            <a:pPr>
              <a:spcBef>
                <a:spcPct val="0"/>
              </a:spcBef>
              <a:buClrTx/>
              <a:buSzTx/>
              <a:buNone/>
            </a:pPr>
            <a:r>
              <a:rPr lang="en-US" altLang="en-US" sz="3200" b="1" dirty="0">
                <a:solidFill>
                  <a:srgbClr val="009497"/>
                </a:solidFill>
                <a:latin typeface="Arial" charset="0"/>
              </a:rPr>
              <a:t>SCHOLARSHIP INITIATIVE </a:t>
            </a:r>
          </a:p>
        </p:txBody>
      </p:sp>
    </p:spTree>
    <p:extLst>
      <p:ext uri="{BB962C8B-B14F-4D97-AF65-F5344CB8AC3E}">
        <p14:creationId xmlns:p14="http://schemas.microsoft.com/office/powerpoint/2010/main" val="440968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5655" cy="6858000"/>
          </a:xfrm>
        </p:spPr>
      </p:pic>
      <p:pic>
        <p:nvPicPr>
          <p:cNvPr id="6" name="Content Placeholder 2"/>
          <p:cNvPicPr>
            <a:picLocks noChangeAspect="1"/>
          </p:cNvPicPr>
          <p:nvPr/>
        </p:nvPicPr>
        <p:blipFill rotWithShape="1">
          <a:blip r:embed="rId2">
            <a:extLst>
              <a:ext uri="{28A0092B-C50C-407E-A947-70E740481C1C}">
                <a14:useLocalDpi xmlns:a14="http://schemas.microsoft.com/office/drawing/2010/main" val="0"/>
              </a:ext>
            </a:extLst>
          </a:blip>
          <a:srcRect b="97755"/>
          <a:stretch/>
        </p:blipFill>
        <p:spPr>
          <a:xfrm>
            <a:off x="0" y="1831093"/>
            <a:ext cx="12195655" cy="1040695"/>
          </a:xfrm>
          <a:prstGeom prst="rect">
            <a:avLst/>
          </a:prstGeom>
        </p:spPr>
      </p:pic>
      <p:sp>
        <p:nvSpPr>
          <p:cNvPr id="5" name="Rectangle 4"/>
          <p:cNvSpPr/>
          <p:nvPr/>
        </p:nvSpPr>
        <p:spPr>
          <a:xfrm>
            <a:off x="5912588" y="2120607"/>
            <a:ext cx="6283067" cy="461665"/>
          </a:xfrm>
          <a:prstGeom prst="rect">
            <a:avLst/>
          </a:prstGeom>
        </p:spPr>
        <p:txBody>
          <a:bodyPr wrap="none">
            <a:spAutoFit/>
          </a:bodyPr>
          <a:lstStyle/>
          <a:p>
            <a:pPr marL="12700" lvl="1" algn="r"/>
            <a:r>
              <a:rPr lang="en-US" sz="2400" b="1" dirty="0">
                <a:solidFill>
                  <a:schemeClr val="bg1"/>
                </a:solidFill>
              </a:rPr>
              <a:t>Eastern Tropical Pacific Marine Corridor (CMAR)</a:t>
            </a:r>
          </a:p>
        </p:txBody>
      </p:sp>
    </p:spTree>
    <p:extLst>
      <p:ext uri="{BB962C8B-B14F-4D97-AF65-F5344CB8AC3E}">
        <p14:creationId xmlns:p14="http://schemas.microsoft.com/office/powerpoint/2010/main" val="1681873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5" y="0"/>
            <a:ext cx="12195655" cy="6858000"/>
          </a:xfrm>
        </p:spPr>
      </p:pic>
      <p:sp>
        <p:nvSpPr>
          <p:cNvPr id="5" name="Title 1"/>
          <p:cNvSpPr txBox="1">
            <a:spLocks/>
          </p:cNvSpPr>
          <p:nvPr/>
        </p:nvSpPr>
        <p:spPr>
          <a:xfrm>
            <a:off x="207818" y="365128"/>
            <a:ext cx="1198418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28184"/>
                </a:solidFill>
                <a:latin typeface="Bebas Neue Bold" panose="020B0606020202050201" pitchFamily="34" charset="0"/>
              </a:rPr>
              <a:t>Eastern Tropical Pacific Marine Corridor (CMAR)</a:t>
            </a:r>
          </a:p>
          <a:p>
            <a:r>
              <a:rPr lang="en-US" sz="2800" dirty="0">
                <a:solidFill>
                  <a:srgbClr val="028184"/>
                </a:solidFill>
                <a:latin typeface="Bebas Neue Bold" panose="020B0606020202050201" pitchFamily="34" charset="0"/>
              </a:rPr>
              <a:t>October 2016 invited to Columbia</a:t>
            </a:r>
          </a:p>
        </p:txBody>
      </p:sp>
      <p:sp>
        <p:nvSpPr>
          <p:cNvPr id="2" name="Rectangle 1"/>
          <p:cNvSpPr/>
          <p:nvPr/>
        </p:nvSpPr>
        <p:spPr>
          <a:xfrm>
            <a:off x="3069539" y="1506022"/>
            <a:ext cx="248786" cy="369332"/>
          </a:xfrm>
          <a:prstGeom prst="rect">
            <a:avLst/>
          </a:prstGeom>
        </p:spPr>
        <p:txBody>
          <a:bodyPr wrap="none">
            <a:spAutoFit/>
          </a:bodyPr>
          <a:lstStyle/>
          <a:p>
            <a:r>
              <a:rPr lang="en-US" dirty="0">
                <a:latin typeface="Helvetica" charset="0"/>
              </a:rPr>
              <a:t> </a:t>
            </a:r>
            <a:endParaRPr lang="en-US" dirty="0">
              <a:effectLst/>
            </a:endParaRPr>
          </a:p>
        </p:txBody>
      </p:sp>
      <p:pic>
        <p:nvPicPr>
          <p:cNvPr id="4" name="Picture 3"/>
          <p:cNvPicPr>
            <a:picLocks noChangeAspect="1"/>
          </p:cNvPicPr>
          <p:nvPr/>
        </p:nvPicPr>
        <p:blipFill rotWithShape="1">
          <a:blip r:embed="rId3"/>
          <a:srcRect l="26079" t="7225" r="23774" b="5763"/>
          <a:stretch/>
        </p:blipFill>
        <p:spPr>
          <a:xfrm>
            <a:off x="166346" y="2616539"/>
            <a:ext cx="2075046" cy="2404359"/>
          </a:xfrm>
          <a:prstGeom prst="rect">
            <a:avLst/>
          </a:prstGeom>
        </p:spPr>
      </p:pic>
      <p:grpSp>
        <p:nvGrpSpPr>
          <p:cNvPr id="48" name="Group 47"/>
          <p:cNvGrpSpPr/>
          <p:nvPr/>
        </p:nvGrpSpPr>
        <p:grpSpPr>
          <a:xfrm>
            <a:off x="2487052" y="1937725"/>
            <a:ext cx="4996478" cy="3401893"/>
            <a:chOff x="3651542" y="1935078"/>
            <a:chExt cx="4996478" cy="3401893"/>
          </a:xfrm>
        </p:grpSpPr>
        <p:sp>
          <p:nvSpPr>
            <p:cNvPr id="35" name="Rectangle 34"/>
            <p:cNvSpPr/>
            <p:nvPr/>
          </p:nvSpPr>
          <p:spPr>
            <a:xfrm>
              <a:off x="3665324" y="2122581"/>
              <a:ext cx="2901417" cy="307777"/>
            </a:xfrm>
            <a:prstGeom prst="rect">
              <a:avLst/>
            </a:prstGeom>
          </p:spPr>
          <p:txBody>
            <a:bodyPr wrap="square">
              <a:spAutoFit/>
            </a:bodyPr>
            <a:lstStyle/>
            <a:p>
              <a:pPr lvl="0"/>
              <a:r>
                <a:rPr lang="en-US" sz="1400" dirty="0">
                  <a:latin typeface="Helvetica" charset="0"/>
                </a:rPr>
                <a:t>Promote a first on-site meeting</a:t>
              </a:r>
              <a:endParaRPr lang="en-GB" sz="1400" dirty="0"/>
            </a:p>
          </p:txBody>
        </p:sp>
        <p:grpSp>
          <p:nvGrpSpPr>
            <p:cNvPr id="36" name="Group 35"/>
            <p:cNvGrpSpPr/>
            <p:nvPr/>
          </p:nvGrpSpPr>
          <p:grpSpPr>
            <a:xfrm>
              <a:off x="3702065" y="2636304"/>
              <a:ext cx="3755831" cy="881787"/>
              <a:chOff x="3301187" y="2170514"/>
              <a:chExt cx="1345021" cy="881787"/>
            </a:xfrm>
          </p:grpSpPr>
          <p:sp>
            <p:nvSpPr>
              <p:cNvPr id="37" name="Rectangle 36"/>
              <p:cNvSpPr/>
              <p:nvPr/>
            </p:nvSpPr>
            <p:spPr>
              <a:xfrm>
                <a:off x="3354570" y="2170514"/>
                <a:ext cx="1291638" cy="64575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8" name="Rectangle 37"/>
              <p:cNvSpPr/>
              <p:nvPr/>
            </p:nvSpPr>
            <p:spPr>
              <a:xfrm>
                <a:off x="3301187" y="2406549"/>
                <a:ext cx="1233275" cy="64575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985" tIns="6985" rIns="6985" bIns="6985" numCol="1" spcCol="1270" anchor="ctr" anchorCtr="0">
                <a:noAutofit/>
              </a:bodyPr>
              <a:lstStyle/>
              <a:p>
                <a:pPr lvl="0" algn="just" defTabSz="466725">
                  <a:lnSpc>
                    <a:spcPct val="90000"/>
                  </a:lnSpc>
                  <a:spcBef>
                    <a:spcPct val="0"/>
                  </a:spcBef>
                  <a:spcAft>
                    <a:spcPct val="35000"/>
                  </a:spcAft>
                </a:pPr>
                <a:r>
                  <a:rPr lang="en-US" sz="1400" kern="1200" dirty="0">
                    <a:latin typeface="Helvetica" charset="0"/>
                  </a:rPr>
                  <a:t>Enhance the knowledge and understanding of the initiatives structure and functions (political and technical level</a:t>
                </a:r>
                <a:r>
                  <a:rPr lang="en-US" sz="1400" dirty="0">
                    <a:latin typeface="Helvetica" charset="0"/>
                  </a:rPr>
                  <a:t>)</a:t>
                </a:r>
                <a:endParaRPr lang="en-GB" sz="1400" kern="1200" dirty="0"/>
              </a:p>
            </p:txBody>
          </p:sp>
        </p:grpSp>
        <p:grpSp>
          <p:nvGrpSpPr>
            <p:cNvPr id="39" name="Group 38"/>
            <p:cNvGrpSpPr/>
            <p:nvPr/>
          </p:nvGrpSpPr>
          <p:grpSpPr>
            <a:xfrm>
              <a:off x="3751433" y="3258524"/>
              <a:ext cx="3639778" cy="1128112"/>
              <a:chOff x="2149024" y="3503146"/>
              <a:chExt cx="3639778" cy="1128112"/>
            </a:xfrm>
          </p:grpSpPr>
          <p:sp>
            <p:nvSpPr>
              <p:cNvPr id="40" name="Rectangle 39"/>
              <p:cNvSpPr/>
              <p:nvPr/>
            </p:nvSpPr>
            <p:spPr>
              <a:xfrm>
                <a:off x="4000172" y="3503146"/>
                <a:ext cx="1291638" cy="64575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2149024" y="3985506"/>
                <a:ext cx="3639778" cy="64575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985" tIns="6985" rIns="6985" bIns="6985" numCol="1" spcCol="1270" anchor="ctr" anchorCtr="0">
                <a:noAutofit/>
              </a:bodyPr>
              <a:lstStyle/>
              <a:p>
                <a:pPr lvl="0" algn="just" defTabSz="466725">
                  <a:lnSpc>
                    <a:spcPct val="90000"/>
                  </a:lnSpc>
                  <a:spcBef>
                    <a:spcPct val="0"/>
                  </a:spcBef>
                  <a:spcAft>
                    <a:spcPct val="35000"/>
                  </a:spcAft>
                </a:pPr>
                <a:r>
                  <a:rPr lang="en-US" sz="1400" kern="1200" dirty="0">
                    <a:latin typeface="Helvetica" charset="0"/>
                  </a:rPr>
                  <a:t>Identify target actions and opportunities </a:t>
                </a:r>
                <a:endParaRPr lang="en-GB" sz="1400" kern="1200" dirty="0"/>
              </a:p>
            </p:txBody>
          </p:sp>
        </p:grpSp>
        <p:grpSp>
          <p:nvGrpSpPr>
            <p:cNvPr id="47" name="Group 46"/>
            <p:cNvGrpSpPr/>
            <p:nvPr/>
          </p:nvGrpSpPr>
          <p:grpSpPr>
            <a:xfrm>
              <a:off x="3651542" y="1935078"/>
              <a:ext cx="4996478" cy="3401893"/>
              <a:chOff x="3649722" y="1690688"/>
              <a:chExt cx="5495001" cy="3401893"/>
            </a:xfrm>
          </p:grpSpPr>
          <p:grpSp>
            <p:nvGrpSpPr>
              <p:cNvPr id="19" name="Group 18"/>
              <p:cNvGrpSpPr/>
              <p:nvPr/>
            </p:nvGrpSpPr>
            <p:grpSpPr>
              <a:xfrm>
                <a:off x="3654974" y="1690688"/>
                <a:ext cx="3837709" cy="692727"/>
                <a:chOff x="4184073" y="1981200"/>
                <a:chExt cx="3837709" cy="692727"/>
              </a:xfrm>
            </p:grpSpPr>
            <p:cxnSp>
              <p:nvCxnSpPr>
                <p:cNvPr id="12" name="Straight Connector 11"/>
                <p:cNvCxnSpPr/>
                <p:nvPr/>
              </p:nvCxnSpPr>
              <p:spPr>
                <a:xfrm>
                  <a:off x="4184073" y="1981200"/>
                  <a:ext cx="318654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184073" y="1981200"/>
                  <a:ext cx="0" cy="69272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184073" y="2673927"/>
                  <a:ext cx="383770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370618" y="1981200"/>
                  <a:ext cx="651164" cy="692727"/>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3654974" y="2579263"/>
                <a:ext cx="4583201" cy="692727"/>
                <a:chOff x="4184073" y="1981200"/>
                <a:chExt cx="3837709" cy="692727"/>
              </a:xfrm>
            </p:grpSpPr>
            <p:cxnSp>
              <p:nvCxnSpPr>
                <p:cNvPr id="21" name="Straight Connector 20"/>
                <p:cNvCxnSpPr/>
                <p:nvPr/>
              </p:nvCxnSpPr>
              <p:spPr>
                <a:xfrm>
                  <a:off x="4184073" y="1981200"/>
                  <a:ext cx="318654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84073" y="1981200"/>
                  <a:ext cx="0" cy="69272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184073" y="2673927"/>
                  <a:ext cx="383770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370618" y="1981200"/>
                  <a:ext cx="651164" cy="692727"/>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flipV="1">
                <a:off x="3652348" y="3467836"/>
                <a:ext cx="4583201" cy="736172"/>
                <a:chOff x="4184073" y="1981200"/>
                <a:chExt cx="3837709" cy="692727"/>
              </a:xfrm>
            </p:grpSpPr>
            <p:cxnSp>
              <p:nvCxnSpPr>
                <p:cNvPr id="26" name="Straight Connector 25"/>
                <p:cNvCxnSpPr/>
                <p:nvPr/>
              </p:nvCxnSpPr>
              <p:spPr>
                <a:xfrm>
                  <a:off x="4184073" y="1981200"/>
                  <a:ext cx="318654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184073" y="1981200"/>
                  <a:ext cx="0" cy="69272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184073" y="2673927"/>
                  <a:ext cx="383770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370618" y="1981200"/>
                  <a:ext cx="651164" cy="692727"/>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flipV="1">
                <a:off x="3649722" y="4356409"/>
                <a:ext cx="3842961" cy="736172"/>
                <a:chOff x="4184073" y="1981200"/>
                <a:chExt cx="3837709" cy="692727"/>
              </a:xfrm>
            </p:grpSpPr>
            <p:cxnSp>
              <p:nvCxnSpPr>
                <p:cNvPr id="31" name="Straight Connector 30"/>
                <p:cNvCxnSpPr/>
                <p:nvPr/>
              </p:nvCxnSpPr>
              <p:spPr>
                <a:xfrm>
                  <a:off x="4184073" y="1981200"/>
                  <a:ext cx="318654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184073" y="1981200"/>
                  <a:ext cx="0" cy="69272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184073" y="2673927"/>
                  <a:ext cx="383770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370618" y="1981200"/>
                  <a:ext cx="651164" cy="692727"/>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46" name="Half Frame 45"/>
              <p:cNvSpPr/>
              <p:nvPr/>
            </p:nvSpPr>
            <p:spPr>
              <a:xfrm rot="7758377">
                <a:off x="6200253" y="2091309"/>
                <a:ext cx="3135890" cy="2753051"/>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2" name="Group 41"/>
            <p:cNvGrpSpPr/>
            <p:nvPr/>
          </p:nvGrpSpPr>
          <p:grpSpPr>
            <a:xfrm>
              <a:off x="3735912" y="4393367"/>
              <a:ext cx="2830830" cy="849387"/>
              <a:chOff x="3275648" y="4835778"/>
              <a:chExt cx="1370560" cy="849387"/>
            </a:xfrm>
          </p:grpSpPr>
          <p:sp>
            <p:nvSpPr>
              <p:cNvPr id="43" name="Rectangle 42"/>
              <p:cNvSpPr/>
              <p:nvPr/>
            </p:nvSpPr>
            <p:spPr>
              <a:xfrm>
                <a:off x="3354570" y="4835778"/>
                <a:ext cx="1291638" cy="64575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4" name="Rectangle 43"/>
              <p:cNvSpPr/>
              <p:nvPr/>
            </p:nvSpPr>
            <p:spPr>
              <a:xfrm>
                <a:off x="3275648" y="5039413"/>
                <a:ext cx="1291638" cy="64575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985" tIns="6985" rIns="6985" bIns="6985" numCol="1" spcCol="1270" anchor="ctr" anchorCtr="0">
                <a:noAutofit/>
              </a:bodyPr>
              <a:lstStyle/>
              <a:p>
                <a:pPr lvl="0" algn="just" defTabSz="466725">
                  <a:lnSpc>
                    <a:spcPct val="90000"/>
                  </a:lnSpc>
                  <a:spcBef>
                    <a:spcPct val="0"/>
                  </a:spcBef>
                  <a:spcAft>
                    <a:spcPct val="35000"/>
                  </a:spcAft>
                </a:pPr>
                <a:r>
                  <a:rPr lang="en-US" sz="1400" kern="1200" dirty="0">
                    <a:latin typeface="Helvetica" charset="0"/>
                  </a:rPr>
                  <a:t>Design a regional project for promoting technical cooperation </a:t>
                </a:r>
                <a:endParaRPr lang="en-GB" sz="1400" kern="1200" dirty="0"/>
              </a:p>
            </p:txBody>
          </p:sp>
        </p:grpSp>
      </p:grpSp>
      <p:graphicFrame>
        <p:nvGraphicFramePr>
          <p:cNvPr id="49" name="Diagram 48"/>
          <p:cNvGraphicFramePr/>
          <p:nvPr>
            <p:extLst>
              <p:ext uri="{D42A27DB-BD31-4B8C-83A1-F6EECF244321}">
                <p14:modId xmlns:p14="http://schemas.microsoft.com/office/powerpoint/2010/main" val="1911071174"/>
              </p:ext>
            </p:extLst>
          </p:nvPr>
        </p:nvGraphicFramePr>
        <p:xfrm>
          <a:off x="7990532" y="1345968"/>
          <a:ext cx="3933905" cy="47378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14538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5655" cy="6858000"/>
          </a:xfrm>
        </p:spPr>
      </p:pic>
      <p:pic>
        <p:nvPicPr>
          <p:cNvPr id="6" name="Content Placeholder 2"/>
          <p:cNvPicPr>
            <a:picLocks noChangeAspect="1"/>
          </p:cNvPicPr>
          <p:nvPr/>
        </p:nvPicPr>
        <p:blipFill rotWithShape="1">
          <a:blip r:embed="rId2">
            <a:extLst>
              <a:ext uri="{28A0092B-C50C-407E-A947-70E740481C1C}">
                <a14:useLocalDpi xmlns:a14="http://schemas.microsoft.com/office/drawing/2010/main" val="0"/>
              </a:ext>
            </a:extLst>
          </a:blip>
          <a:srcRect b="97755"/>
          <a:stretch/>
        </p:blipFill>
        <p:spPr>
          <a:xfrm>
            <a:off x="0" y="1831093"/>
            <a:ext cx="12195655" cy="1040695"/>
          </a:xfrm>
          <a:prstGeom prst="rect">
            <a:avLst/>
          </a:prstGeom>
        </p:spPr>
      </p:pic>
      <p:sp>
        <p:nvSpPr>
          <p:cNvPr id="5" name="Rectangle 4"/>
          <p:cNvSpPr/>
          <p:nvPr/>
        </p:nvSpPr>
        <p:spPr>
          <a:xfrm>
            <a:off x="4307893" y="2067808"/>
            <a:ext cx="6461705" cy="461665"/>
          </a:xfrm>
          <a:prstGeom prst="rect">
            <a:avLst/>
          </a:prstGeom>
        </p:spPr>
        <p:txBody>
          <a:bodyPr wrap="none">
            <a:spAutoFit/>
          </a:bodyPr>
          <a:lstStyle/>
          <a:p>
            <a:pPr marL="12700" lvl="1" algn="r"/>
            <a:r>
              <a:rPr lang="en-US" sz="2400" b="1" dirty="0">
                <a:solidFill>
                  <a:schemeClr val="bg1"/>
                </a:solidFill>
              </a:rPr>
              <a:t>Potential Cooperation with European Union (EU) </a:t>
            </a:r>
          </a:p>
        </p:txBody>
      </p:sp>
      <p:pic>
        <p:nvPicPr>
          <p:cNvPr id="2" name="Picture 1"/>
          <p:cNvPicPr>
            <a:picLocks noChangeAspect="1"/>
          </p:cNvPicPr>
          <p:nvPr/>
        </p:nvPicPr>
        <p:blipFill>
          <a:blip r:embed="rId3"/>
          <a:stretch>
            <a:fillRect/>
          </a:stretch>
        </p:blipFill>
        <p:spPr>
          <a:xfrm>
            <a:off x="10769598" y="1862941"/>
            <a:ext cx="1303840" cy="871400"/>
          </a:xfrm>
          <a:prstGeom prst="rect">
            <a:avLst/>
          </a:prstGeom>
        </p:spPr>
      </p:pic>
    </p:spTree>
    <p:extLst>
      <p:ext uri="{BB962C8B-B14F-4D97-AF65-F5344CB8AC3E}">
        <p14:creationId xmlns:p14="http://schemas.microsoft.com/office/powerpoint/2010/main" val="1156146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700" y="0"/>
            <a:ext cx="12195655" cy="6858000"/>
          </a:xfrm>
        </p:spPr>
      </p:pic>
      <p:sp>
        <p:nvSpPr>
          <p:cNvPr id="5" name="Title 1"/>
          <p:cNvSpPr txBox="1">
            <a:spLocks/>
          </p:cNvSpPr>
          <p:nvPr/>
        </p:nvSpPr>
        <p:spPr>
          <a:xfrm>
            <a:off x="0" y="-94129"/>
            <a:ext cx="6607760" cy="1167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28184"/>
                </a:solidFill>
                <a:latin typeface="Bebas Neue Bold" panose="020B0606020202050201" pitchFamily="34" charset="0"/>
              </a:rPr>
              <a:t>CTI-CFF/EU ACTIVITIES</a:t>
            </a:r>
          </a:p>
        </p:txBody>
      </p:sp>
      <p:sp>
        <p:nvSpPr>
          <p:cNvPr id="7" name="Rectangle 6"/>
          <p:cNvSpPr/>
          <p:nvPr/>
        </p:nvSpPr>
        <p:spPr>
          <a:xfrm>
            <a:off x="3774056" y="4239115"/>
            <a:ext cx="4619106" cy="2462213"/>
          </a:xfrm>
          <a:prstGeom prst="rect">
            <a:avLst/>
          </a:prstGeom>
          <a:ln>
            <a:solidFill>
              <a:srgbClr val="009497"/>
            </a:solidFill>
            <a:prstDash val="dash"/>
          </a:ln>
        </p:spPr>
        <p:txBody>
          <a:bodyPr wrap="square">
            <a:spAutoFit/>
          </a:bodyPr>
          <a:lstStyle/>
          <a:p>
            <a:pPr algn="just"/>
            <a:r>
              <a:rPr lang="en-GB" dirty="0">
                <a:latin typeface="Leelawadee" charset="0"/>
              </a:rPr>
              <a:t>The following potential programs that might be collaborated with CTI CFF Regional Secretariat:</a:t>
            </a:r>
            <a:endParaRPr lang="en-US" sz="2800" dirty="0"/>
          </a:p>
          <a:p>
            <a:pPr marL="742950" lvl="1" indent="-285750" algn="just">
              <a:spcAft>
                <a:spcPts val="0"/>
              </a:spcAft>
              <a:buFont typeface="Arial" charset="0"/>
              <a:buChar char="•"/>
            </a:pPr>
            <a:r>
              <a:rPr lang="en-GB" b="1" dirty="0">
                <a:latin typeface="Leelawadee" charset="0"/>
                <a:ea typeface="Times New Roman" charset="0"/>
                <a:cs typeface="Times New Roman" charset="0"/>
              </a:rPr>
              <a:t>Marine protection areas and spatial planning;</a:t>
            </a:r>
            <a:endParaRPr lang="en-US" sz="1600" b="1" dirty="0">
              <a:latin typeface="Calibri" charset="0"/>
              <a:ea typeface="Times New Roman" charset="0"/>
              <a:cs typeface="Times New Roman" charset="0"/>
            </a:endParaRPr>
          </a:p>
          <a:p>
            <a:pPr marL="742950" lvl="1" indent="-285750" algn="just">
              <a:spcAft>
                <a:spcPts val="0"/>
              </a:spcAft>
              <a:buFont typeface="Arial" charset="0"/>
              <a:buChar char="•"/>
            </a:pPr>
            <a:r>
              <a:rPr lang="en-GB" b="1" dirty="0">
                <a:latin typeface="Leelawadee" charset="0"/>
                <a:ea typeface="Times New Roman" charset="0"/>
                <a:cs typeface="Times New Roman" charset="0"/>
              </a:rPr>
              <a:t>Bird migration in the SSME in line with capacity building;</a:t>
            </a:r>
            <a:endParaRPr lang="en-US" sz="1600" b="1" dirty="0">
              <a:latin typeface="Calibri" charset="0"/>
              <a:ea typeface="Times New Roman" charset="0"/>
              <a:cs typeface="Times New Roman" charset="0"/>
            </a:endParaRPr>
          </a:p>
          <a:p>
            <a:pPr marL="742950" lvl="1" indent="-285750" algn="just">
              <a:spcAft>
                <a:spcPts val="0"/>
              </a:spcAft>
              <a:buFont typeface="Arial" charset="0"/>
              <a:buChar char="•"/>
            </a:pPr>
            <a:r>
              <a:rPr lang="en-GB" b="1" dirty="0">
                <a:latin typeface="Leelawadee" charset="0"/>
                <a:ea typeface="Calibri" charset="0"/>
              </a:rPr>
              <a:t>Community-based ecotourism.</a:t>
            </a:r>
            <a:r>
              <a:rPr lang="en-US" sz="2800" b="1" dirty="0"/>
              <a:t> </a:t>
            </a:r>
            <a:endParaRPr lang="en-GB" sz="2800" b="1" dirty="0"/>
          </a:p>
        </p:txBody>
      </p:sp>
      <p:grpSp>
        <p:nvGrpSpPr>
          <p:cNvPr id="22" name="Group 21"/>
          <p:cNvGrpSpPr/>
          <p:nvPr/>
        </p:nvGrpSpPr>
        <p:grpSpPr>
          <a:xfrm flipV="1">
            <a:off x="8381947" y="4030848"/>
            <a:ext cx="357153" cy="779542"/>
            <a:chOff x="8230777" y="2054476"/>
            <a:chExt cx="707393" cy="339794"/>
          </a:xfrm>
        </p:grpSpPr>
        <p:cxnSp>
          <p:nvCxnSpPr>
            <p:cNvPr id="23" name="Straight Connector 22"/>
            <p:cNvCxnSpPr/>
            <p:nvPr/>
          </p:nvCxnSpPr>
          <p:spPr>
            <a:xfrm flipV="1">
              <a:off x="8230777" y="2054476"/>
              <a:ext cx="516894" cy="339794"/>
            </a:xfrm>
            <a:prstGeom prst="line">
              <a:avLst/>
            </a:prstGeom>
            <a:ln>
              <a:solidFill>
                <a:srgbClr val="02818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747671" y="2054476"/>
              <a:ext cx="190499" cy="0"/>
            </a:xfrm>
            <a:prstGeom prst="line">
              <a:avLst/>
            </a:prstGeom>
            <a:ln>
              <a:solidFill>
                <a:srgbClr val="028184"/>
              </a:solidFill>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8742755" y="4649280"/>
            <a:ext cx="3449245" cy="923330"/>
          </a:xfrm>
          <a:prstGeom prst="rect">
            <a:avLst/>
          </a:prstGeom>
          <a:ln>
            <a:solidFill>
              <a:srgbClr val="028184"/>
            </a:solidFill>
            <a:prstDash val="dash"/>
          </a:ln>
        </p:spPr>
        <p:txBody>
          <a:bodyPr wrap="square">
            <a:spAutoFit/>
          </a:bodyPr>
          <a:lstStyle/>
          <a:p>
            <a:pPr algn="ctr"/>
            <a:r>
              <a:rPr lang="en-GB" dirty="0">
                <a:solidFill>
                  <a:srgbClr val="16191F"/>
                </a:solidFill>
                <a:latin typeface=".SFNSText-Regular" charset="-120"/>
              </a:rPr>
              <a:t>Conducted Coral Triangle Strategy Workshop to European Union</a:t>
            </a:r>
            <a:endParaRPr lang="en-GB" dirty="0"/>
          </a:p>
        </p:txBody>
      </p:sp>
      <p:pic>
        <p:nvPicPr>
          <p:cNvPr id="12" name="Picture 11"/>
          <p:cNvPicPr>
            <a:picLocks noChangeAspect="1"/>
          </p:cNvPicPr>
          <p:nvPr/>
        </p:nvPicPr>
        <p:blipFill rotWithShape="1">
          <a:blip r:embed="rId4"/>
          <a:srcRect t="20973" b="7528"/>
          <a:stretch/>
        </p:blipFill>
        <p:spPr>
          <a:xfrm>
            <a:off x="7448352" y="771725"/>
            <a:ext cx="4405927" cy="1946808"/>
          </a:xfrm>
          <a:prstGeom prst="rect">
            <a:avLst/>
          </a:prstGeom>
        </p:spPr>
      </p:pic>
      <p:sp>
        <p:nvSpPr>
          <p:cNvPr id="17" name="Notched Right Arrow 16"/>
          <p:cNvSpPr/>
          <p:nvPr/>
        </p:nvSpPr>
        <p:spPr>
          <a:xfrm>
            <a:off x="425428" y="3012999"/>
            <a:ext cx="11630527" cy="1412111"/>
          </a:xfrm>
          <a:prstGeom prst="notchedRight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1179086" y="3350111"/>
            <a:ext cx="706056" cy="73788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4963093" y="3365070"/>
            <a:ext cx="706056" cy="73788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07242" y="2686432"/>
            <a:ext cx="4233442" cy="646331"/>
          </a:xfrm>
          <a:prstGeom prst="rect">
            <a:avLst/>
          </a:prstGeom>
        </p:spPr>
        <p:txBody>
          <a:bodyPr wrap="square">
            <a:spAutoFit/>
          </a:bodyPr>
          <a:lstStyle/>
          <a:p>
            <a:pPr lvl="0"/>
            <a:r>
              <a:rPr lang="en-GB"/>
              <a:t>Consultation Meeting with European Union</a:t>
            </a:r>
            <a:br>
              <a:rPr lang="en-GB"/>
            </a:br>
            <a:r>
              <a:rPr lang="en-US" dirty="0"/>
              <a:t>Belgium on 1</a:t>
            </a:r>
            <a:r>
              <a:rPr lang="en-US" baseline="30000" dirty="0"/>
              <a:t>st</a:t>
            </a:r>
            <a:r>
              <a:rPr lang="en-US" dirty="0"/>
              <a:t> October 2015</a:t>
            </a:r>
            <a:endParaRPr lang="en-GB" dirty="0"/>
          </a:p>
        </p:txBody>
      </p:sp>
      <p:sp>
        <p:nvSpPr>
          <p:cNvPr id="6" name="Rectangle 5"/>
          <p:cNvSpPr/>
          <p:nvPr/>
        </p:nvSpPr>
        <p:spPr>
          <a:xfrm>
            <a:off x="7267476" y="2752970"/>
            <a:ext cx="4996278" cy="646331"/>
          </a:xfrm>
          <a:prstGeom prst="rect">
            <a:avLst/>
          </a:prstGeom>
        </p:spPr>
        <p:txBody>
          <a:bodyPr wrap="square">
            <a:spAutoFit/>
          </a:bodyPr>
          <a:lstStyle/>
          <a:p>
            <a:pPr lvl="0"/>
            <a:r>
              <a:rPr lang="en-GB"/>
              <a:t>Meeting with CTI-CFF Technical Adviser, Helen Fox</a:t>
            </a:r>
            <a:br>
              <a:rPr lang="en-GB"/>
            </a:br>
            <a:r>
              <a:rPr lang="en-GB"/>
              <a:t>Hawaii, 19-24 June 2016</a:t>
            </a:r>
            <a:endParaRPr lang="en-GB" dirty="0"/>
          </a:p>
        </p:txBody>
      </p:sp>
      <p:sp>
        <p:nvSpPr>
          <p:cNvPr id="27" name="Oval 26"/>
          <p:cNvSpPr/>
          <p:nvPr/>
        </p:nvSpPr>
        <p:spPr>
          <a:xfrm>
            <a:off x="8038304" y="3343522"/>
            <a:ext cx="739530" cy="725426"/>
          </a:xfrm>
          <a:prstGeom prst="ellipse">
            <a:avLst/>
          </a:prstGeom>
          <a:solidFill>
            <a:srgbClr val="0094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 name="Group 27"/>
          <p:cNvGrpSpPr/>
          <p:nvPr/>
        </p:nvGrpSpPr>
        <p:grpSpPr>
          <a:xfrm rot="6556956" flipV="1">
            <a:off x="4133899" y="3640170"/>
            <a:ext cx="728988" cy="779542"/>
            <a:chOff x="8230777" y="2054476"/>
            <a:chExt cx="707393" cy="339794"/>
          </a:xfrm>
        </p:grpSpPr>
        <p:cxnSp>
          <p:nvCxnSpPr>
            <p:cNvPr id="29" name="Straight Connector 28"/>
            <p:cNvCxnSpPr/>
            <p:nvPr/>
          </p:nvCxnSpPr>
          <p:spPr>
            <a:xfrm flipV="1">
              <a:off x="8230777" y="2054476"/>
              <a:ext cx="516894" cy="339794"/>
            </a:xfrm>
            <a:prstGeom prst="line">
              <a:avLst/>
            </a:prstGeom>
            <a:ln>
              <a:solidFill>
                <a:srgbClr val="02818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747671" y="2054476"/>
              <a:ext cx="190499" cy="0"/>
            </a:xfrm>
            <a:prstGeom prst="line">
              <a:avLst/>
            </a:prstGeom>
            <a:ln>
              <a:solidFill>
                <a:srgbClr val="02818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8674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5655" cy="6858000"/>
          </a:xfrm>
        </p:spPr>
      </p:pic>
      <p:pic>
        <p:nvPicPr>
          <p:cNvPr id="6" name="Content Placeholder 2"/>
          <p:cNvPicPr>
            <a:picLocks noChangeAspect="1"/>
          </p:cNvPicPr>
          <p:nvPr/>
        </p:nvPicPr>
        <p:blipFill rotWithShape="1">
          <a:blip r:embed="rId2">
            <a:extLst>
              <a:ext uri="{28A0092B-C50C-407E-A947-70E740481C1C}">
                <a14:useLocalDpi xmlns:a14="http://schemas.microsoft.com/office/drawing/2010/main" val="0"/>
              </a:ext>
            </a:extLst>
          </a:blip>
          <a:srcRect b="97755"/>
          <a:stretch/>
        </p:blipFill>
        <p:spPr>
          <a:xfrm>
            <a:off x="0" y="1831093"/>
            <a:ext cx="12195655" cy="1040695"/>
          </a:xfrm>
          <a:prstGeom prst="rect">
            <a:avLst/>
          </a:prstGeom>
        </p:spPr>
      </p:pic>
      <p:sp>
        <p:nvSpPr>
          <p:cNvPr id="5" name="Rectangle 4"/>
          <p:cNvSpPr/>
          <p:nvPr/>
        </p:nvSpPr>
        <p:spPr>
          <a:xfrm>
            <a:off x="8347036" y="2120607"/>
            <a:ext cx="3848619" cy="461665"/>
          </a:xfrm>
          <a:prstGeom prst="rect">
            <a:avLst/>
          </a:prstGeom>
        </p:spPr>
        <p:txBody>
          <a:bodyPr wrap="none">
            <a:spAutoFit/>
          </a:bodyPr>
          <a:lstStyle/>
          <a:p>
            <a:pPr marL="12700" lvl="1" algn="r"/>
            <a:r>
              <a:rPr lang="en-US" sz="2400" b="1" dirty="0">
                <a:solidFill>
                  <a:schemeClr val="bg1"/>
                </a:solidFill>
              </a:rPr>
              <a:t>CTI-CFF Centre of Excellence </a:t>
            </a:r>
          </a:p>
        </p:txBody>
      </p:sp>
    </p:spTree>
    <p:extLst>
      <p:ext uri="{BB962C8B-B14F-4D97-AF65-F5344CB8AC3E}">
        <p14:creationId xmlns:p14="http://schemas.microsoft.com/office/powerpoint/2010/main" val="1351780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4489"/>
            <a:ext cx="12195655" cy="6858000"/>
          </a:xfrm>
        </p:spPr>
      </p:pic>
      <p:sp>
        <p:nvSpPr>
          <p:cNvPr id="36" name="Title 1"/>
          <p:cNvSpPr txBox="1">
            <a:spLocks/>
          </p:cNvSpPr>
          <p:nvPr/>
        </p:nvSpPr>
        <p:spPr>
          <a:xfrm>
            <a:off x="0" y="-128751"/>
            <a:ext cx="121919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a:solidFill>
                  <a:srgbClr val="028184"/>
                </a:solidFill>
                <a:latin typeface="Bebas Neue Bold" panose="020B0606020202050201" pitchFamily="34" charset="0"/>
              </a:rPr>
              <a:t>Roadmap on Establishing CTI-CFF Center of Excellence</a:t>
            </a:r>
            <a:endParaRPr lang="en-US" sz="3600" b="1" dirty="0">
              <a:solidFill>
                <a:srgbClr val="028184"/>
              </a:solidFill>
              <a:latin typeface="Bebas Neue Bold" panose="020B0606020202050201" pitchFamily="34" charset="0"/>
            </a:endParaRPr>
          </a:p>
        </p:txBody>
      </p:sp>
      <p:grpSp>
        <p:nvGrpSpPr>
          <p:cNvPr id="7" name="Group 6"/>
          <p:cNvGrpSpPr/>
          <p:nvPr/>
        </p:nvGrpSpPr>
        <p:grpSpPr>
          <a:xfrm>
            <a:off x="4033776" y="2350314"/>
            <a:ext cx="4456254" cy="4340506"/>
            <a:chOff x="4033776" y="2350314"/>
            <a:chExt cx="4456254" cy="4340506"/>
          </a:xfrm>
        </p:grpSpPr>
        <p:sp>
          <p:nvSpPr>
            <p:cNvPr id="2" name="Donut 1"/>
            <p:cNvSpPr/>
            <p:nvPr/>
          </p:nvSpPr>
          <p:spPr>
            <a:xfrm>
              <a:off x="4033776" y="2350314"/>
              <a:ext cx="4456254" cy="4340506"/>
            </a:xfrm>
            <a:prstGeom prst="donut">
              <a:avLst>
                <a:gd name="adj" fmla="val 10062"/>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Oval 2"/>
            <p:cNvSpPr/>
            <p:nvPr/>
          </p:nvSpPr>
          <p:spPr>
            <a:xfrm>
              <a:off x="4305781" y="2581807"/>
              <a:ext cx="3912243" cy="3923818"/>
            </a:xfrm>
            <a:prstGeom prst="ellipse">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 name="Group 12"/>
          <p:cNvGrpSpPr/>
          <p:nvPr/>
        </p:nvGrpSpPr>
        <p:grpSpPr>
          <a:xfrm flipH="1">
            <a:off x="5621398" y="1475739"/>
            <a:ext cx="809245" cy="853371"/>
            <a:chOff x="8230777" y="2054476"/>
            <a:chExt cx="707393" cy="339794"/>
          </a:xfrm>
        </p:grpSpPr>
        <p:cxnSp>
          <p:nvCxnSpPr>
            <p:cNvPr id="14" name="Straight Connector 13"/>
            <p:cNvCxnSpPr/>
            <p:nvPr/>
          </p:nvCxnSpPr>
          <p:spPr>
            <a:xfrm flipV="1">
              <a:off x="8230777" y="2054476"/>
              <a:ext cx="516894" cy="339794"/>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7671" y="2054476"/>
              <a:ext cx="190499"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 name="Rectangle 5"/>
          <p:cNvSpPr/>
          <p:nvPr/>
        </p:nvSpPr>
        <p:spPr>
          <a:xfrm>
            <a:off x="3435286" y="1112846"/>
            <a:ext cx="2629546" cy="369332"/>
          </a:xfrm>
          <a:prstGeom prst="rect">
            <a:avLst/>
          </a:prstGeom>
        </p:spPr>
        <p:txBody>
          <a:bodyPr wrap="square">
            <a:spAutoFit/>
          </a:bodyPr>
          <a:lstStyle/>
          <a:p>
            <a:r>
              <a:rPr lang="en-GB" b="1" dirty="0"/>
              <a:t>1. RPOA Goal 4, Target 2 </a:t>
            </a:r>
          </a:p>
        </p:txBody>
      </p:sp>
      <p:grpSp>
        <p:nvGrpSpPr>
          <p:cNvPr id="16" name="Group 15"/>
          <p:cNvGrpSpPr/>
          <p:nvPr/>
        </p:nvGrpSpPr>
        <p:grpSpPr>
          <a:xfrm>
            <a:off x="7726068" y="2025570"/>
            <a:ext cx="1140139" cy="709723"/>
            <a:chOff x="8230777" y="2054476"/>
            <a:chExt cx="707393" cy="339794"/>
          </a:xfrm>
        </p:grpSpPr>
        <p:cxnSp>
          <p:nvCxnSpPr>
            <p:cNvPr id="18" name="Straight Connector 17"/>
            <p:cNvCxnSpPr/>
            <p:nvPr/>
          </p:nvCxnSpPr>
          <p:spPr>
            <a:xfrm flipV="1">
              <a:off x="8230777" y="2054476"/>
              <a:ext cx="516894" cy="339794"/>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747671" y="2054476"/>
              <a:ext cx="190499"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8490030" y="1654635"/>
            <a:ext cx="3011922" cy="369332"/>
          </a:xfrm>
          <a:prstGeom prst="rect">
            <a:avLst/>
          </a:prstGeom>
          <a:noFill/>
        </p:spPr>
        <p:txBody>
          <a:bodyPr wrap="square" rtlCol="0">
            <a:spAutoFit/>
          </a:bodyPr>
          <a:lstStyle/>
          <a:p>
            <a:r>
              <a:rPr lang="en-GB" b="1" dirty="0"/>
              <a:t>2. Senior Official’s Meeting 11</a:t>
            </a:r>
          </a:p>
        </p:txBody>
      </p:sp>
      <p:sp>
        <p:nvSpPr>
          <p:cNvPr id="23" name="Rectangle 22"/>
          <p:cNvSpPr/>
          <p:nvPr/>
        </p:nvSpPr>
        <p:spPr>
          <a:xfrm>
            <a:off x="9370731" y="4188539"/>
            <a:ext cx="1985628" cy="375552"/>
          </a:xfrm>
          <a:prstGeom prst="rect">
            <a:avLst/>
          </a:prstGeom>
        </p:spPr>
        <p:txBody>
          <a:bodyPr wrap="square">
            <a:spAutoFit/>
          </a:bodyPr>
          <a:lstStyle/>
          <a:p>
            <a:pPr marL="88900" lvl="2" fontAlgn="base">
              <a:lnSpc>
                <a:spcPct val="107000"/>
              </a:lnSpc>
              <a:spcAft>
                <a:spcPts val="600"/>
              </a:spcAft>
            </a:pPr>
            <a:r>
              <a:rPr lang="en-GB" b="1" dirty="0"/>
              <a:t>3. CCA </a:t>
            </a:r>
            <a:r>
              <a:rPr lang="en-GB" b="1" dirty="0" err="1"/>
              <a:t>ReX</a:t>
            </a:r>
            <a:endParaRPr lang="en-US" b="1" u="none" strike="noStrike" kern="0" spc="0" dirty="0">
              <a:effectLst/>
              <a:latin typeface="Calibri" charset="0"/>
              <a:ea typeface="Calibri" charset="0"/>
              <a:cs typeface="Times New Roman" charset="0"/>
            </a:endParaRPr>
          </a:p>
        </p:txBody>
      </p:sp>
      <p:grpSp>
        <p:nvGrpSpPr>
          <p:cNvPr id="24" name="Group 23"/>
          <p:cNvGrpSpPr/>
          <p:nvPr/>
        </p:nvGrpSpPr>
        <p:grpSpPr>
          <a:xfrm>
            <a:off x="8663102" y="4535809"/>
            <a:ext cx="1140139" cy="709723"/>
            <a:chOff x="8230777" y="2054476"/>
            <a:chExt cx="707393" cy="339794"/>
          </a:xfrm>
        </p:grpSpPr>
        <p:cxnSp>
          <p:nvCxnSpPr>
            <p:cNvPr id="25" name="Straight Connector 24"/>
            <p:cNvCxnSpPr/>
            <p:nvPr/>
          </p:nvCxnSpPr>
          <p:spPr>
            <a:xfrm flipV="1">
              <a:off x="8230777" y="2054476"/>
              <a:ext cx="516894" cy="339794"/>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747671" y="2054476"/>
              <a:ext cx="190499"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139994" y="2824789"/>
            <a:ext cx="3358273" cy="369332"/>
          </a:xfrm>
          <a:prstGeom prst="rect">
            <a:avLst/>
          </a:prstGeom>
          <a:noFill/>
        </p:spPr>
        <p:txBody>
          <a:bodyPr wrap="square" rtlCol="0">
            <a:spAutoFit/>
          </a:bodyPr>
          <a:lstStyle/>
          <a:p>
            <a:r>
              <a:rPr lang="en-GB" b="1" dirty="0"/>
              <a:t>5. Establishment 1</a:t>
            </a:r>
            <a:r>
              <a:rPr lang="en-GB" b="1" baseline="30000" dirty="0"/>
              <a:t>st</a:t>
            </a:r>
            <a:r>
              <a:rPr lang="en-GB" b="1" dirty="0"/>
              <a:t> SAG Meeting   </a:t>
            </a:r>
          </a:p>
        </p:txBody>
      </p:sp>
      <p:grpSp>
        <p:nvGrpSpPr>
          <p:cNvPr id="28" name="Group 27"/>
          <p:cNvGrpSpPr/>
          <p:nvPr/>
        </p:nvGrpSpPr>
        <p:grpSpPr>
          <a:xfrm flipH="1">
            <a:off x="3106364" y="3194121"/>
            <a:ext cx="929151" cy="552354"/>
            <a:chOff x="8230777" y="2054476"/>
            <a:chExt cx="707393" cy="339794"/>
          </a:xfrm>
        </p:grpSpPr>
        <p:cxnSp>
          <p:nvCxnSpPr>
            <p:cNvPr id="29" name="Straight Connector 28"/>
            <p:cNvCxnSpPr/>
            <p:nvPr/>
          </p:nvCxnSpPr>
          <p:spPr>
            <a:xfrm flipV="1">
              <a:off x="8230777" y="2054476"/>
              <a:ext cx="516894" cy="339794"/>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747671" y="2054476"/>
              <a:ext cx="190499"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114492" y="4392418"/>
            <a:ext cx="3660744" cy="369332"/>
          </a:xfrm>
          <a:prstGeom prst="rect">
            <a:avLst/>
          </a:prstGeom>
          <a:noFill/>
        </p:spPr>
        <p:txBody>
          <a:bodyPr wrap="square" rtlCol="0">
            <a:spAutoFit/>
          </a:bodyPr>
          <a:lstStyle/>
          <a:p>
            <a:pPr algn="r"/>
            <a:r>
              <a:rPr lang="en-GB" b="1" dirty="0"/>
              <a:t>4. MOU with University</a:t>
            </a:r>
          </a:p>
        </p:txBody>
      </p:sp>
      <p:grpSp>
        <p:nvGrpSpPr>
          <p:cNvPr id="32" name="Group 31"/>
          <p:cNvGrpSpPr/>
          <p:nvPr/>
        </p:nvGrpSpPr>
        <p:grpSpPr>
          <a:xfrm flipH="1">
            <a:off x="3242833" y="4772835"/>
            <a:ext cx="929151" cy="552354"/>
            <a:chOff x="8230777" y="2054476"/>
            <a:chExt cx="707393" cy="339794"/>
          </a:xfrm>
        </p:grpSpPr>
        <p:cxnSp>
          <p:nvCxnSpPr>
            <p:cNvPr id="33" name="Straight Connector 32"/>
            <p:cNvCxnSpPr/>
            <p:nvPr/>
          </p:nvCxnSpPr>
          <p:spPr>
            <a:xfrm flipV="1">
              <a:off x="8230777" y="2054476"/>
              <a:ext cx="516894" cy="339794"/>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747671" y="2054476"/>
              <a:ext cx="190499"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432606" y="3194121"/>
            <a:ext cx="3041694" cy="738664"/>
          </a:xfrm>
          <a:prstGeom prst="rect">
            <a:avLst/>
          </a:prstGeom>
          <a:noFill/>
        </p:spPr>
        <p:txBody>
          <a:bodyPr wrap="square" rtlCol="0">
            <a:spAutoFit/>
          </a:bodyPr>
          <a:lstStyle/>
          <a:p>
            <a:r>
              <a:rPr lang="en-GB" sz="1400" dirty="0"/>
              <a:t>It covered under SOACAP-IFM Project which collaborating with The USAID Oceans</a:t>
            </a:r>
          </a:p>
        </p:txBody>
      </p:sp>
      <p:sp>
        <p:nvSpPr>
          <p:cNvPr id="22" name="Rectangle 21"/>
          <p:cNvSpPr/>
          <p:nvPr/>
        </p:nvSpPr>
        <p:spPr>
          <a:xfrm>
            <a:off x="2410744" y="1493775"/>
            <a:ext cx="3564713" cy="954107"/>
          </a:xfrm>
          <a:prstGeom prst="rect">
            <a:avLst/>
          </a:prstGeom>
        </p:spPr>
        <p:txBody>
          <a:bodyPr wrap="square">
            <a:spAutoFit/>
          </a:bodyPr>
          <a:lstStyle/>
          <a:p>
            <a:r>
              <a:rPr lang="en-GB" sz="1400" dirty="0"/>
              <a:t>Networked National </a:t>
            </a:r>
            <a:r>
              <a:rPr lang="en-GB" sz="1400" b="1" dirty="0"/>
              <a:t>Centres Of Excellence </a:t>
            </a:r>
            <a:r>
              <a:rPr lang="en-GB" sz="1400" dirty="0"/>
              <a:t>On Climate Change Adaptation For Marine And Coastal Environments Are Established And In Full Operation </a:t>
            </a:r>
          </a:p>
        </p:txBody>
      </p:sp>
      <p:sp>
        <p:nvSpPr>
          <p:cNvPr id="37" name="Rectangle 36"/>
          <p:cNvSpPr/>
          <p:nvPr/>
        </p:nvSpPr>
        <p:spPr>
          <a:xfrm>
            <a:off x="9354938" y="4491528"/>
            <a:ext cx="2595964" cy="1696042"/>
          </a:xfrm>
          <a:prstGeom prst="rect">
            <a:avLst/>
          </a:prstGeom>
        </p:spPr>
        <p:txBody>
          <a:bodyPr wrap="square">
            <a:spAutoFit/>
          </a:bodyPr>
          <a:lstStyle/>
          <a:p>
            <a:pPr marL="88900" lvl="2" fontAlgn="base">
              <a:lnSpc>
                <a:spcPct val="107000"/>
              </a:lnSpc>
              <a:spcAft>
                <a:spcPts val="600"/>
              </a:spcAft>
            </a:pPr>
            <a:r>
              <a:rPr lang="en-GB" sz="1400" dirty="0"/>
              <a:t>Focused on: </a:t>
            </a:r>
          </a:p>
          <a:p>
            <a:pPr marL="311150" lvl="2" indent="-222250" fontAlgn="base">
              <a:lnSpc>
                <a:spcPct val="107000"/>
              </a:lnSpc>
              <a:spcAft>
                <a:spcPts val="600"/>
              </a:spcAft>
              <a:buFont typeface="+mj-lt"/>
              <a:buAutoNum type="alphaLcPeriod"/>
            </a:pPr>
            <a:r>
              <a:rPr lang="en-US" sz="1400" kern="0" dirty="0">
                <a:latin typeface="Segoe UI" charset="0"/>
                <a:ea typeface="Segoe UI" charset="0"/>
                <a:cs typeface="Times New Roman" charset="0"/>
              </a:rPr>
              <a:t>National COEs connecting to the other CT6 national COEs;</a:t>
            </a:r>
            <a:endParaRPr lang="en-US" sz="1400" kern="0" dirty="0">
              <a:latin typeface="Calibri" charset="0"/>
              <a:ea typeface="Calibri" charset="0"/>
              <a:cs typeface="Times New Roman" charset="0"/>
            </a:endParaRPr>
          </a:p>
          <a:p>
            <a:pPr marL="311150" lvl="2" indent="-222250" fontAlgn="base">
              <a:lnSpc>
                <a:spcPct val="107000"/>
              </a:lnSpc>
              <a:spcAft>
                <a:spcPts val="600"/>
              </a:spcAft>
              <a:buFont typeface="+mj-lt"/>
              <a:buAutoNum type="alphaLcPeriod"/>
            </a:pPr>
            <a:r>
              <a:rPr lang="en-US" sz="1400" kern="0" dirty="0">
                <a:latin typeface="Segoe UI" charset="0"/>
                <a:ea typeface="Segoe UI" charset="0"/>
                <a:cs typeface="Times New Roman" charset="0"/>
              </a:rPr>
              <a:t>One Regional COE; or</a:t>
            </a:r>
            <a:endParaRPr lang="en-US" sz="1400" kern="0" dirty="0">
              <a:latin typeface="Calibri" charset="0"/>
              <a:ea typeface="Calibri" charset="0"/>
              <a:cs typeface="Times New Roman" charset="0"/>
            </a:endParaRPr>
          </a:p>
          <a:p>
            <a:pPr marL="311150" lvl="2" indent="-222250" fontAlgn="base">
              <a:lnSpc>
                <a:spcPct val="107000"/>
              </a:lnSpc>
              <a:spcAft>
                <a:spcPts val="1200"/>
              </a:spcAft>
              <a:buFont typeface="+mj-lt"/>
              <a:buAutoNum type="alphaLcPeriod"/>
            </a:pPr>
            <a:r>
              <a:rPr lang="en-US" sz="1400" kern="0" dirty="0">
                <a:latin typeface="Segoe UI" charset="0"/>
                <a:ea typeface="Segoe UI" charset="0"/>
                <a:cs typeface="Times New Roman" charset="0"/>
              </a:rPr>
              <a:t>Hybrid of national and regional COE.</a:t>
            </a:r>
            <a:endParaRPr lang="en-US" sz="1400" kern="0" dirty="0">
              <a:latin typeface="Calibri" charset="0"/>
              <a:ea typeface="Calibri" charset="0"/>
              <a:cs typeface="Times New Roman" charset="0"/>
            </a:endParaRPr>
          </a:p>
        </p:txBody>
      </p:sp>
      <p:sp>
        <p:nvSpPr>
          <p:cNvPr id="44" name="Rectangle 43"/>
          <p:cNvSpPr/>
          <p:nvPr/>
        </p:nvSpPr>
        <p:spPr>
          <a:xfrm>
            <a:off x="8559171" y="2107101"/>
            <a:ext cx="2942781" cy="954107"/>
          </a:xfrm>
          <a:prstGeom prst="rect">
            <a:avLst/>
          </a:prstGeom>
        </p:spPr>
        <p:txBody>
          <a:bodyPr wrap="square">
            <a:spAutoFit/>
          </a:bodyPr>
          <a:lstStyle/>
          <a:p>
            <a:r>
              <a:rPr lang="en-GB" sz="1400"/>
              <a:t>Conduct regional workshop to proposed /existing national institutions to share and define criteria/benchmarks/TOR for COE</a:t>
            </a:r>
            <a:endParaRPr lang="en-GB" sz="1400" dirty="0"/>
          </a:p>
        </p:txBody>
      </p:sp>
      <p:sp>
        <p:nvSpPr>
          <p:cNvPr id="45" name="object 28"/>
          <p:cNvSpPr/>
          <p:nvPr/>
        </p:nvSpPr>
        <p:spPr>
          <a:xfrm>
            <a:off x="4667597" y="4037990"/>
            <a:ext cx="3058471" cy="421292"/>
          </a:xfrm>
          <a:prstGeom prst="rect">
            <a:avLst/>
          </a:prstGeom>
          <a:blipFill>
            <a:blip r:embed="rId3" cstate="print"/>
            <a:srcRect/>
            <a:stretch>
              <a:fillRect l="-85872" t="-46186" b="-51925"/>
            </a:stretch>
          </a:blipFill>
        </p:spPr>
        <p:txBody>
          <a:bodyPr wrap="square" lIns="0" tIns="0" rIns="0" bIns="0" rtlCol="0">
            <a:noAutofit/>
          </a:bodyPr>
          <a:lstStyle/>
          <a:p>
            <a:endParaRPr/>
          </a:p>
        </p:txBody>
      </p:sp>
      <p:grpSp>
        <p:nvGrpSpPr>
          <p:cNvPr id="49" name="Group 48"/>
          <p:cNvGrpSpPr/>
          <p:nvPr/>
        </p:nvGrpSpPr>
        <p:grpSpPr>
          <a:xfrm>
            <a:off x="4996435" y="4711978"/>
            <a:ext cx="2676801" cy="504820"/>
            <a:chOff x="5998388" y="4558145"/>
            <a:chExt cx="4822288" cy="818470"/>
          </a:xfrm>
        </p:grpSpPr>
        <p:pic>
          <p:nvPicPr>
            <p:cNvPr id="50" name="Picture 49"/>
            <p:cNvPicPr>
              <a:picLocks noChangeAspect="1"/>
            </p:cNvPicPr>
            <p:nvPr/>
          </p:nvPicPr>
          <p:blipFill>
            <a:blip r:embed="rId4"/>
            <a:stretch>
              <a:fillRect/>
            </a:stretch>
          </p:blipFill>
          <p:spPr>
            <a:xfrm>
              <a:off x="8719769" y="4558145"/>
              <a:ext cx="791556" cy="791556"/>
            </a:xfrm>
            <a:prstGeom prst="rect">
              <a:avLst/>
            </a:prstGeom>
          </p:spPr>
        </p:pic>
        <p:pic>
          <p:nvPicPr>
            <p:cNvPr id="51" name="Picture 50"/>
            <p:cNvPicPr>
              <a:picLocks noChangeAspect="1"/>
            </p:cNvPicPr>
            <p:nvPr/>
          </p:nvPicPr>
          <p:blipFill rotWithShape="1">
            <a:blip r:embed="rId5"/>
            <a:srcRect l="23554" t="5868" r="18265" b="10165"/>
            <a:stretch/>
          </p:blipFill>
          <p:spPr>
            <a:xfrm>
              <a:off x="9686419" y="4558145"/>
              <a:ext cx="1134257" cy="818470"/>
            </a:xfrm>
            <a:prstGeom prst="rect">
              <a:avLst/>
            </a:prstGeom>
          </p:spPr>
        </p:pic>
        <p:pic>
          <p:nvPicPr>
            <p:cNvPr id="52" name="Picture 51"/>
            <p:cNvPicPr>
              <a:picLocks noChangeAspect="1"/>
            </p:cNvPicPr>
            <p:nvPr/>
          </p:nvPicPr>
          <p:blipFill>
            <a:blip r:embed="rId6"/>
            <a:stretch>
              <a:fillRect/>
            </a:stretch>
          </p:blipFill>
          <p:spPr>
            <a:xfrm>
              <a:off x="5998388" y="4558145"/>
              <a:ext cx="2594544" cy="791556"/>
            </a:xfrm>
            <a:prstGeom prst="rect">
              <a:avLst/>
            </a:prstGeom>
          </p:spPr>
        </p:pic>
      </p:grpSp>
      <p:grpSp>
        <p:nvGrpSpPr>
          <p:cNvPr id="66" name="Group 65"/>
          <p:cNvGrpSpPr/>
          <p:nvPr/>
        </p:nvGrpSpPr>
        <p:grpSpPr>
          <a:xfrm>
            <a:off x="1035128" y="4826611"/>
            <a:ext cx="1946736" cy="450863"/>
            <a:chOff x="595002" y="4798519"/>
            <a:chExt cx="1946736" cy="450863"/>
          </a:xfrm>
        </p:grpSpPr>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2758" y="4816421"/>
              <a:ext cx="433975" cy="425730"/>
            </a:xfrm>
            <a:prstGeom prst="rect">
              <a:avLst/>
            </a:prstGeom>
          </p:spPr>
        </p:pic>
        <p:pic>
          <p:nvPicPr>
            <p:cNvPr id="58" name="Picture 5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5002" y="4798545"/>
              <a:ext cx="453627" cy="445008"/>
            </a:xfrm>
            <a:prstGeom prst="rect">
              <a:avLst/>
            </a:prstGeom>
          </p:spPr>
        </p:pic>
        <p:pic>
          <p:nvPicPr>
            <p:cNvPr id="59" name="Picture 5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8105" y="4816421"/>
              <a:ext cx="390592" cy="432961"/>
            </a:xfrm>
            <a:prstGeom prst="rect">
              <a:avLst/>
            </a:prstGeom>
          </p:spPr>
        </p:pic>
        <p:pic>
          <p:nvPicPr>
            <p:cNvPr id="60" name="Picture 5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89514" y="4798519"/>
              <a:ext cx="452224" cy="443632"/>
            </a:xfrm>
            <a:prstGeom prst="rect">
              <a:avLst/>
            </a:prstGeom>
          </p:spPr>
        </p:pic>
      </p:grpSp>
      <p:grpSp>
        <p:nvGrpSpPr>
          <p:cNvPr id="67" name="Group 66"/>
          <p:cNvGrpSpPr/>
          <p:nvPr/>
        </p:nvGrpSpPr>
        <p:grpSpPr>
          <a:xfrm>
            <a:off x="595002" y="5429863"/>
            <a:ext cx="2647831" cy="523210"/>
            <a:chOff x="595002" y="5415964"/>
            <a:chExt cx="3302772" cy="537109"/>
          </a:xfrm>
        </p:grpSpPr>
        <p:pic>
          <p:nvPicPr>
            <p:cNvPr id="55" name="Picture 54"/>
            <p:cNvPicPr>
              <a:picLocks noChangeAspect="1"/>
            </p:cNvPicPr>
            <p:nvPr/>
          </p:nvPicPr>
          <p:blipFill rotWithShape="1">
            <a:blip r:embed="rId11" cstate="print">
              <a:extLst>
                <a:ext uri="{28A0092B-C50C-407E-A947-70E740481C1C}">
                  <a14:useLocalDpi xmlns:a14="http://schemas.microsoft.com/office/drawing/2010/main" val="0"/>
                </a:ext>
              </a:extLst>
            </a:blip>
            <a:srcRect t="12726" b="8158"/>
            <a:stretch/>
          </p:blipFill>
          <p:spPr>
            <a:xfrm>
              <a:off x="595002" y="5415964"/>
              <a:ext cx="1041453" cy="420059"/>
            </a:xfrm>
            <a:prstGeom prst="rect">
              <a:avLst/>
            </a:prstGeom>
          </p:spPr>
        </p:pic>
        <p:pic>
          <p:nvPicPr>
            <p:cNvPr id="56" name="Picture 5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03488" y="5491278"/>
              <a:ext cx="1212841" cy="356125"/>
            </a:xfrm>
            <a:prstGeom prst="rect">
              <a:avLst/>
            </a:prstGeom>
          </p:spPr>
        </p:pic>
        <p:pic>
          <p:nvPicPr>
            <p:cNvPr id="62" name="Picture 6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66530" y="5435969"/>
              <a:ext cx="1131244" cy="517104"/>
            </a:xfrm>
            <a:prstGeom prst="rect">
              <a:avLst/>
            </a:prstGeom>
          </p:spPr>
        </p:pic>
      </p:grpSp>
    </p:spTree>
    <p:extLst>
      <p:ext uri="{BB962C8B-B14F-4D97-AF65-F5344CB8AC3E}">
        <p14:creationId xmlns:p14="http://schemas.microsoft.com/office/powerpoint/2010/main" val="804150895"/>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5655" cy="6858000"/>
          </a:xfrm>
        </p:spPr>
      </p:pic>
      <p:sp>
        <p:nvSpPr>
          <p:cNvPr id="5" name="Title 1"/>
          <p:cNvSpPr txBox="1">
            <a:spLocks/>
          </p:cNvSpPr>
          <p:nvPr/>
        </p:nvSpPr>
        <p:spPr>
          <a:xfrm>
            <a:off x="0" y="-147217"/>
            <a:ext cx="121919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28184"/>
                </a:solidFill>
                <a:latin typeface="Bebas Neue Bold" panose="020B0606020202050201" pitchFamily="34" charset="0"/>
              </a:rPr>
              <a:t>UNIVERSITY </a:t>
            </a:r>
            <a:r>
              <a:rPr lang="en-US">
                <a:solidFill>
                  <a:srgbClr val="028184"/>
                </a:solidFill>
                <a:latin typeface="Bebas Neue Bold" panose="020B0606020202050201" pitchFamily="34" charset="0"/>
              </a:rPr>
              <a:t>PARTNERSHIP CONCEPT NOTE</a:t>
            </a:r>
            <a:endParaRPr lang="en-US" dirty="0">
              <a:solidFill>
                <a:srgbClr val="028184"/>
              </a:solidFill>
              <a:latin typeface="Bebas Neue Bold" panose="020B0606020202050201" pitchFamily="34" charset="0"/>
            </a:endParaRPr>
          </a:p>
        </p:txBody>
      </p:sp>
      <p:sp>
        <p:nvSpPr>
          <p:cNvPr id="6" name="TextBox 5"/>
          <p:cNvSpPr txBox="1"/>
          <p:nvPr/>
        </p:nvSpPr>
        <p:spPr>
          <a:xfrm>
            <a:off x="3738623" y="5273876"/>
            <a:ext cx="8079304" cy="1200329"/>
          </a:xfrm>
          <a:prstGeom prst="rect">
            <a:avLst/>
          </a:prstGeom>
          <a:noFill/>
        </p:spPr>
        <p:txBody>
          <a:bodyPr wrap="square" rtlCol="0">
            <a:spAutoFit/>
          </a:bodyPr>
          <a:lstStyle/>
          <a:p>
            <a:pPr algn="just"/>
            <a:r>
              <a:rPr lang="en-US" dirty="0">
                <a:solidFill>
                  <a:srgbClr val="028184"/>
                </a:solidFill>
              </a:rPr>
              <a:t>The </a:t>
            </a:r>
            <a:r>
              <a:rPr lang="en-US" b="1" dirty="0">
                <a:solidFill>
                  <a:srgbClr val="028184"/>
                </a:solidFill>
              </a:rPr>
              <a:t>partnership </a:t>
            </a:r>
            <a:r>
              <a:rPr lang="en-US" dirty="0">
                <a:solidFill>
                  <a:srgbClr val="028184"/>
                </a:solidFill>
              </a:rPr>
              <a:t>is to </a:t>
            </a:r>
            <a:r>
              <a:rPr lang="en-US" b="1" dirty="0">
                <a:solidFill>
                  <a:srgbClr val="028184"/>
                </a:solidFill>
              </a:rPr>
              <a:t>promote marine conservation, sustainable fisheries, and food security </a:t>
            </a:r>
            <a:r>
              <a:rPr lang="en-US" dirty="0">
                <a:solidFill>
                  <a:srgbClr val="028184"/>
                </a:solidFill>
              </a:rPr>
              <a:t>through </a:t>
            </a:r>
            <a:r>
              <a:rPr lang="en-US" b="1" dirty="0">
                <a:solidFill>
                  <a:srgbClr val="028184"/>
                </a:solidFill>
              </a:rPr>
              <a:t>educational</a:t>
            </a:r>
            <a:r>
              <a:rPr lang="en-US" dirty="0">
                <a:solidFill>
                  <a:srgbClr val="028184"/>
                </a:solidFill>
              </a:rPr>
              <a:t> and </a:t>
            </a:r>
            <a:r>
              <a:rPr lang="en-US" b="1" dirty="0">
                <a:solidFill>
                  <a:srgbClr val="028184"/>
                </a:solidFill>
              </a:rPr>
              <a:t>professional capacity building, research, and outreach activities </a:t>
            </a:r>
            <a:r>
              <a:rPr lang="en-US" dirty="0">
                <a:solidFill>
                  <a:srgbClr val="028184"/>
                </a:solidFill>
              </a:rPr>
              <a:t>within </a:t>
            </a:r>
            <a:r>
              <a:rPr lang="en-US" b="1" dirty="0">
                <a:solidFill>
                  <a:srgbClr val="028184"/>
                </a:solidFill>
              </a:rPr>
              <a:t>CT6 member countries </a:t>
            </a:r>
            <a:r>
              <a:rPr lang="en-US" dirty="0">
                <a:solidFill>
                  <a:srgbClr val="028184"/>
                </a:solidFill>
              </a:rPr>
              <a:t>under the </a:t>
            </a:r>
            <a:r>
              <a:rPr lang="en-US" b="1" dirty="0">
                <a:solidFill>
                  <a:srgbClr val="028184"/>
                </a:solidFill>
              </a:rPr>
              <a:t>CTI framework </a:t>
            </a:r>
            <a:r>
              <a:rPr lang="en-US" dirty="0">
                <a:solidFill>
                  <a:srgbClr val="028184"/>
                </a:solidFill>
              </a:rPr>
              <a:t>(i.e. goals, targets, and regional activities).</a:t>
            </a:r>
          </a:p>
        </p:txBody>
      </p:sp>
      <p:sp>
        <p:nvSpPr>
          <p:cNvPr id="9" name="Rectangle 8"/>
          <p:cNvSpPr/>
          <p:nvPr/>
        </p:nvSpPr>
        <p:spPr>
          <a:xfrm>
            <a:off x="8858811" y="1710755"/>
            <a:ext cx="3215461" cy="3139321"/>
          </a:xfrm>
          <a:prstGeom prst="rect">
            <a:avLst/>
          </a:prstGeom>
          <a:solidFill>
            <a:srgbClr val="028184"/>
          </a:solidFill>
        </p:spPr>
        <p:txBody>
          <a:bodyPr wrap="square">
            <a:spAutoFit/>
          </a:bodyPr>
          <a:lstStyle/>
          <a:p>
            <a:r>
              <a:rPr lang="en-US" dirty="0">
                <a:solidFill>
                  <a:schemeClr val="bg1"/>
                </a:solidFill>
                <a:latin typeface="Arial" charset="0"/>
              </a:rPr>
              <a:t>It addressed to </a:t>
            </a:r>
            <a:r>
              <a:rPr lang="en-US" b="1" dirty="0">
                <a:solidFill>
                  <a:srgbClr val="FFFF00"/>
                </a:solidFill>
                <a:latin typeface="Arial" charset="0"/>
              </a:rPr>
              <a:t>Decision 12 of SOM 11</a:t>
            </a:r>
            <a:r>
              <a:rPr lang="en-US" dirty="0">
                <a:solidFill>
                  <a:srgbClr val="FFFF00"/>
                </a:solidFill>
                <a:latin typeface="Arial" charset="0"/>
              </a:rPr>
              <a:t>, “</a:t>
            </a:r>
            <a:r>
              <a:rPr lang="en-US" b="1" i="1" dirty="0">
                <a:solidFill>
                  <a:srgbClr val="FFFF00"/>
                </a:solidFill>
                <a:latin typeface="Arial" charset="0"/>
              </a:rPr>
              <a:t>Tasked the Regional Secretariat </a:t>
            </a:r>
            <a:r>
              <a:rPr lang="en-US" i="1" dirty="0">
                <a:solidFill>
                  <a:schemeClr val="bg1"/>
                </a:solidFill>
                <a:latin typeface="Arial" charset="0"/>
              </a:rPr>
              <a:t>to </a:t>
            </a:r>
            <a:r>
              <a:rPr lang="en-US" b="1" i="1" dirty="0">
                <a:solidFill>
                  <a:srgbClr val="FFFF00"/>
                </a:solidFill>
                <a:latin typeface="Arial" charset="0"/>
              </a:rPr>
              <a:t>establish</a:t>
            </a:r>
            <a:r>
              <a:rPr lang="en-US" i="1" dirty="0">
                <a:solidFill>
                  <a:srgbClr val="FFFF00"/>
                </a:solidFill>
                <a:latin typeface="Arial" charset="0"/>
              </a:rPr>
              <a:t> </a:t>
            </a:r>
            <a:r>
              <a:rPr lang="en-US" i="1" dirty="0">
                <a:solidFill>
                  <a:schemeClr val="bg1"/>
                </a:solidFill>
                <a:latin typeface="Arial" charset="0"/>
              </a:rPr>
              <a:t>a Certification Program to recognize </a:t>
            </a:r>
            <a:r>
              <a:rPr lang="en-US" b="1" i="1" dirty="0">
                <a:solidFill>
                  <a:srgbClr val="FFFF00"/>
                </a:solidFill>
                <a:latin typeface="Arial" charset="0"/>
              </a:rPr>
              <a:t>academic and research institutions</a:t>
            </a:r>
            <a:r>
              <a:rPr lang="en-US" b="1" dirty="0">
                <a:solidFill>
                  <a:schemeClr val="bg1"/>
                </a:solidFill>
                <a:latin typeface="Arial" charset="0"/>
              </a:rPr>
              <a:t> </a:t>
            </a:r>
            <a:r>
              <a:rPr lang="en-US" i="1" dirty="0">
                <a:solidFill>
                  <a:schemeClr val="bg1"/>
                </a:solidFill>
                <a:latin typeface="Arial" charset="0"/>
              </a:rPr>
              <a:t>in member countries as </a:t>
            </a:r>
            <a:r>
              <a:rPr lang="en-US" b="1" i="1" dirty="0">
                <a:solidFill>
                  <a:srgbClr val="FFFF00"/>
                </a:solidFill>
                <a:latin typeface="Arial" charset="0"/>
              </a:rPr>
              <a:t>CTI- CFF center of excellence </a:t>
            </a:r>
            <a:r>
              <a:rPr lang="en-US" i="1" dirty="0">
                <a:solidFill>
                  <a:schemeClr val="bg1"/>
                </a:solidFill>
                <a:latin typeface="Arial" charset="0"/>
              </a:rPr>
              <a:t>and develop a set of criteria for the purpose”.</a:t>
            </a:r>
            <a:endParaRPr lang="en-US" i="1" dirty="0">
              <a:solidFill>
                <a:schemeClr val="bg1"/>
              </a:solidFill>
              <a:effectLst/>
              <a:latin typeface="Arial" charset="0"/>
            </a:endParaRPr>
          </a:p>
        </p:txBody>
      </p:sp>
      <p:grpSp>
        <p:nvGrpSpPr>
          <p:cNvPr id="10" name="Group 9"/>
          <p:cNvGrpSpPr/>
          <p:nvPr/>
        </p:nvGrpSpPr>
        <p:grpSpPr>
          <a:xfrm>
            <a:off x="356303" y="1168309"/>
            <a:ext cx="8381126" cy="4105567"/>
            <a:chOff x="3738623" y="1091987"/>
            <a:chExt cx="8381126" cy="4105567"/>
          </a:xfrm>
        </p:grpSpPr>
        <p:grpSp>
          <p:nvGrpSpPr>
            <p:cNvPr id="4" name="Group 3"/>
            <p:cNvGrpSpPr/>
            <p:nvPr/>
          </p:nvGrpSpPr>
          <p:grpSpPr>
            <a:xfrm>
              <a:off x="3738623" y="1091987"/>
              <a:ext cx="8381126" cy="4105567"/>
              <a:chOff x="3587261" y="-839711"/>
              <a:chExt cx="11548541" cy="5430129"/>
            </a:xfrm>
          </p:grpSpPr>
          <p:pic>
            <p:nvPicPr>
              <p:cNvPr id="7" name="Picture 6"/>
              <p:cNvPicPr/>
              <p:nvPr/>
            </p:nvPicPr>
            <p:blipFill rotWithShape="1">
              <a:blip r:embed="rId3" cstate="print">
                <a:extLst>
                  <a:ext uri="{28A0092B-C50C-407E-A947-70E740481C1C}">
                    <a14:useLocalDpi xmlns:a14="http://schemas.microsoft.com/office/drawing/2010/main" val="0"/>
                  </a:ext>
                </a:extLst>
              </a:blip>
              <a:srcRect b="1695"/>
              <a:stretch/>
            </p:blipFill>
            <p:spPr>
              <a:xfrm>
                <a:off x="3587261" y="-839711"/>
                <a:ext cx="11548541" cy="5430129"/>
              </a:xfrm>
              <a:prstGeom prst="rect">
                <a:avLst/>
              </a:prstGeom>
            </p:spPr>
          </p:pic>
          <p:sp>
            <p:nvSpPr>
              <p:cNvPr id="2" name="Rectangle 1"/>
              <p:cNvSpPr/>
              <p:nvPr/>
            </p:nvSpPr>
            <p:spPr>
              <a:xfrm>
                <a:off x="12192006" y="3924886"/>
                <a:ext cx="2930763" cy="647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Rectangle 7"/>
            <p:cNvSpPr/>
            <p:nvPr/>
          </p:nvSpPr>
          <p:spPr>
            <a:xfrm>
              <a:off x="8984490" y="3482369"/>
              <a:ext cx="1475691" cy="518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1">
                      <a:lumMod val="75000"/>
                    </a:schemeClr>
                  </a:solidFill>
                </a:rPr>
                <a:t>Centre of Excellence</a:t>
              </a:r>
            </a:p>
          </p:txBody>
        </p:sp>
      </p:grpSp>
    </p:spTree>
    <p:extLst>
      <p:ext uri="{BB962C8B-B14F-4D97-AF65-F5344CB8AC3E}">
        <p14:creationId xmlns:p14="http://schemas.microsoft.com/office/powerpoint/2010/main" val="1174243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5655" cy="6858000"/>
          </a:xfrm>
          <a:prstGeom prst="rect">
            <a:avLst/>
          </a:prstGeom>
        </p:spPr>
      </p:pic>
      <p:sp>
        <p:nvSpPr>
          <p:cNvPr id="2" name="Title 1"/>
          <p:cNvSpPr>
            <a:spLocks noGrp="1"/>
          </p:cNvSpPr>
          <p:nvPr>
            <p:ph type="title"/>
          </p:nvPr>
        </p:nvSpPr>
        <p:spPr>
          <a:xfrm>
            <a:off x="1" y="101726"/>
            <a:ext cx="12195654" cy="779463"/>
          </a:xfrm>
        </p:spPr>
        <p:txBody>
          <a:bodyPr>
            <a:normAutofit/>
          </a:bodyPr>
          <a:lstStyle/>
          <a:p>
            <a:r>
              <a:rPr lang="en-GB" sz="4000" b="1" dirty="0">
                <a:solidFill>
                  <a:srgbClr val="009497"/>
                </a:solidFill>
                <a:latin typeface="Arial" charset="0"/>
                <a:ea typeface="Arial" charset="0"/>
                <a:cs typeface="Arial" charset="0"/>
              </a:rPr>
              <a:t>INTRODUCTION : Function of the Secretariat</a:t>
            </a:r>
          </a:p>
        </p:txBody>
      </p:sp>
      <p:grpSp>
        <p:nvGrpSpPr>
          <p:cNvPr id="12" name="Group 11"/>
          <p:cNvGrpSpPr/>
          <p:nvPr/>
        </p:nvGrpSpPr>
        <p:grpSpPr>
          <a:xfrm>
            <a:off x="6799165" y="738478"/>
            <a:ext cx="5080000" cy="4737100"/>
            <a:chOff x="6932091" y="1060450"/>
            <a:chExt cx="5080000" cy="4737100"/>
          </a:xfrm>
        </p:grpSpPr>
        <p:pic>
          <p:nvPicPr>
            <p:cNvPr id="6" name="Picture 5"/>
            <p:cNvPicPr>
              <a:picLocks noChangeAspect="1"/>
            </p:cNvPicPr>
            <p:nvPr/>
          </p:nvPicPr>
          <p:blipFill>
            <a:blip r:embed="rId3"/>
            <a:stretch>
              <a:fillRect/>
            </a:stretch>
          </p:blipFill>
          <p:spPr>
            <a:xfrm>
              <a:off x="6932091" y="1060450"/>
              <a:ext cx="5080000" cy="4737100"/>
            </a:xfrm>
            <a:prstGeom prst="rect">
              <a:avLst/>
            </a:prstGeom>
          </p:spPr>
        </p:pic>
        <p:sp>
          <p:nvSpPr>
            <p:cNvPr id="7" name="Rectangle 6"/>
            <p:cNvSpPr/>
            <p:nvPr/>
          </p:nvSpPr>
          <p:spPr>
            <a:xfrm>
              <a:off x="7044744" y="2506372"/>
              <a:ext cx="4829578" cy="18724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 name="Group 10"/>
          <p:cNvGrpSpPr/>
          <p:nvPr/>
        </p:nvGrpSpPr>
        <p:grpSpPr>
          <a:xfrm>
            <a:off x="1086184" y="738478"/>
            <a:ext cx="5168900" cy="3517900"/>
            <a:chOff x="1219110" y="1060450"/>
            <a:chExt cx="5168900" cy="3517900"/>
          </a:xfrm>
        </p:grpSpPr>
        <p:pic>
          <p:nvPicPr>
            <p:cNvPr id="8" name="Picture 7"/>
            <p:cNvPicPr>
              <a:picLocks noChangeAspect="1"/>
            </p:cNvPicPr>
            <p:nvPr/>
          </p:nvPicPr>
          <p:blipFill>
            <a:blip r:embed="rId4"/>
            <a:stretch>
              <a:fillRect/>
            </a:stretch>
          </p:blipFill>
          <p:spPr>
            <a:xfrm>
              <a:off x="1219110" y="1060450"/>
              <a:ext cx="5168900" cy="3517900"/>
            </a:xfrm>
            <a:prstGeom prst="rect">
              <a:avLst/>
            </a:prstGeom>
          </p:spPr>
        </p:pic>
        <p:sp>
          <p:nvSpPr>
            <p:cNvPr id="9" name="Rectangle 8"/>
            <p:cNvSpPr/>
            <p:nvPr/>
          </p:nvSpPr>
          <p:spPr>
            <a:xfrm>
              <a:off x="1388771" y="1518633"/>
              <a:ext cx="4829578" cy="197154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Rectangle 9"/>
          <p:cNvSpPr/>
          <p:nvPr/>
        </p:nvSpPr>
        <p:spPr>
          <a:xfrm>
            <a:off x="1086184" y="4914302"/>
            <a:ext cx="10655212" cy="1261884"/>
          </a:xfrm>
          <a:prstGeom prst="rect">
            <a:avLst/>
          </a:prstGeom>
          <a:solidFill>
            <a:srgbClr val="002060"/>
          </a:solidFill>
        </p:spPr>
        <p:txBody>
          <a:bodyPr wrap="square">
            <a:spAutoFit/>
          </a:bodyPr>
          <a:lstStyle/>
          <a:p>
            <a:pPr marL="20638" lvl="1" indent="0" algn="just">
              <a:buNone/>
            </a:pPr>
            <a:r>
              <a:rPr lang="en-US" sz="1600" b="1" dirty="0">
                <a:solidFill>
                  <a:schemeClr val="bg1"/>
                </a:solidFill>
              </a:rPr>
              <a:t>Regional Secretariat does the functions by the rules.</a:t>
            </a:r>
          </a:p>
          <a:p>
            <a:pPr marL="477838" lvl="1" indent="-457200" algn="just">
              <a:buFont typeface="Arial" charset="0"/>
              <a:buChar char="•"/>
            </a:pPr>
            <a:r>
              <a:rPr lang="en-US" sz="1600" b="1" dirty="0">
                <a:solidFill>
                  <a:schemeClr val="bg1"/>
                </a:solidFill>
              </a:rPr>
              <a:t>the channel of communication for any initiatives/programs developed :</a:t>
            </a:r>
          </a:p>
          <a:p>
            <a:pPr marL="896938" algn="just"/>
            <a:r>
              <a:rPr lang="en-US" sz="1200" b="1" dirty="0">
                <a:solidFill>
                  <a:schemeClr val="bg1"/>
                </a:solidFill>
              </a:rPr>
              <a:t>SEAFDEC, SPREP, PEMSEA, GIZ, CTI-CFF University Partnership, CTI-CFF/USAID-DOI Regional Secretariat Work Plan, Eastern Tropical Pacific Marine Corridor (CMAR), EU, CTI-CFF Centre of Excellence   </a:t>
            </a:r>
            <a:r>
              <a:rPr lang="en-US" sz="1600" b="1" dirty="0">
                <a:solidFill>
                  <a:schemeClr val="bg1"/>
                </a:solidFill>
              </a:rPr>
              <a:t> </a:t>
            </a:r>
          </a:p>
          <a:p>
            <a:pPr marL="477838" lvl="1" indent="-457200" algn="just">
              <a:buFont typeface="Arial" charset="0"/>
              <a:buChar char="•"/>
            </a:pPr>
            <a:r>
              <a:rPr lang="en-US" sz="1600" b="1" dirty="0">
                <a:solidFill>
                  <a:schemeClr val="bg1"/>
                </a:solidFill>
              </a:rPr>
              <a:t>program initiator/developer</a:t>
            </a:r>
          </a:p>
        </p:txBody>
      </p:sp>
    </p:spTree>
    <p:extLst>
      <p:ext uri="{BB962C8B-B14F-4D97-AF65-F5344CB8AC3E}">
        <p14:creationId xmlns:p14="http://schemas.microsoft.com/office/powerpoint/2010/main" val="13508823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5655" cy="6858000"/>
          </a:xfrm>
        </p:spPr>
      </p:pic>
      <p:pic>
        <p:nvPicPr>
          <p:cNvPr id="6" name="Content Placeholder 2"/>
          <p:cNvPicPr>
            <a:picLocks noChangeAspect="1"/>
          </p:cNvPicPr>
          <p:nvPr/>
        </p:nvPicPr>
        <p:blipFill rotWithShape="1">
          <a:blip r:embed="rId2">
            <a:extLst>
              <a:ext uri="{28A0092B-C50C-407E-A947-70E740481C1C}">
                <a14:useLocalDpi xmlns:a14="http://schemas.microsoft.com/office/drawing/2010/main" val="0"/>
              </a:ext>
            </a:extLst>
          </a:blip>
          <a:srcRect b="97755"/>
          <a:stretch/>
        </p:blipFill>
        <p:spPr>
          <a:xfrm>
            <a:off x="-3655" y="2382348"/>
            <a:ext cx="12195655" cy="1140708"/>
          </a:xfrm>
          <a:prstGeom prst="rect">
            <a:avLst/>
          </a:prstGeom>
        </p:spPr>
      </p:pic>
      <p:sp>
        <p:nvSpPr>
          <p:cNvPr id="4" name="Rectangle 3"/>
          <p:cNvSpPr/>
          <p:nvPr/>
        </p:nvSpPr>
        <p:spPr>
          <a:xfrm>
            <a:off x="0" y="2571735"/>
            <a:ext cx="12195655" cy="830997"/>
          </a:xfrm>
          <a:prstGeom prst="rect">
            <a:avLst/>
          </a:prstGeom>
        </p:spPr>
        <p:txBody>
          <a:bodyPr wrap="square">
            <a:spAutoFit/>
          </a:bodyPr>
          <a:lstStyle/>
          <a:p>
            <a:pPr marL="12700" indent="-12700" algn="r"/>
            <a:r>
              <a:rPr lang="en-US" sz="2400" b="1" dirty="0">
                <a:solidFill>
                  <a:schemeClr val="bg1"/>
                </a:solidFill>
              </a:rPr>
              <a:t>Potential CTI-CFF/USAID-DOI Regional Secretariat Work Plan for Strengthening Organizational and Administrative Capacity for Improved Fisheries Management</a:t>
            </a:r>
          </a:p>
        </p:txBody>
      </p:sp>
      <p:sp>
        <p:nvSpPr>
          <p:cNvPr id="2" name="TextBox 1"/>
          <p:cNvSpPr txBox="1"/>
          <p:nvPr/>
        </p:nvSpPr>
        <p:spPr>
          <a:xfrm>
            <a:off x="1028700" y="3557587"/>
            <a:ext cx="11163300" cy="1631216"/>
          </a:xfrm>
          <a:prstGeom prst="rect">
            <a:avLst/>
          </a:prstGeom>
          <a:noFill/>
        </p:spPr>
        <p:txBody>
          <a:bodyPr wrap="square" rtlCol="0">
            <a:spAutoFit/>
          </a:bodyPr>
          <a:lstStyle/>
          <a:p>
            <a:r>
              <a:rPr lang="en-GB" sz="2000" dirty="0"/>
              <a:t>SOM 11 related decision :</a:t>
            </a:r>
          </a:p>
          <a:p>
            <a:r>
              <a:rPr lang="en-GB" sz="2000" dirty="0"/>
              <a:t>Decision 14 : Cooperation Arrangement </a:t>
            </a:r>
          </a:p>
          <a:p>
            <a:pPr marL="914400" lvl="1" indent="-457200">
              <a:buFont typeface="+mj-lt"/>
              <a:buAutoNum type="arabicPeriod" startAt="4"/>
            </a:pPr>
            <a:r>
              <a:rPr lang="en-GB" sz="2000" dirty="0"/>
              <a:t>Acknowledged results of the 1st Regional Workshop on Combating IUU Fishing and Sustainable Fisheries Exercise that intensifying prevention and eradication IUU fishing as crime that requires further cooperation, including the CTI-CFF Member States</a:t>
            </a:r>
            <a:r>
              <a:rPr lang="en-US" sz="2000" dirty="0"/>
              <a:t> </a:t>
            </a:r>
            <a:endParaRPr lang="en-GB" sz="2000" dirty="0"/>
          </a:p>
        </p:txBody>
      </p:sp>
    </p:spTree>
    <p:extLst>
      <p:ext uri="{BB962C8B-B14F-4D97-AF65-F5344CB8AC3E}">
        <p14:creationId xmlns:p14="http://schemas.microsoft.com/office/powerpoint/2010/main" val="9734225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372" y="0"/>
            <a:ext cx="12195655" cy="6858000"/>
          </a:xfrm>
        </p:spPr>
      </p:pic>
      <p:sp>
        <p:nvSpPr>
          <p:cNvPr id="27" name="Rectangle 26"/>
          <p:cNvSpPr/>
          <p:nvPr/>
        </p:nvSpPr>
        <p:spPr>
          <a:xfrm>
            <a:off x="177372" y="164654"/>
            <a:ext cx="11792955" cy="830997"/>
          </a:xfrm>
          <a:prstGeom prst="rect">
            <a:avLst/>
          </a:prstGeom>
        </p:spPr>
        <p:txBody>
          <a:bodyPr wrap="square">
            <a:spAutoFit/>
          </a:bodyPr>
          <a:lstStyle/>
          <a:p>
            <a:r>
              <a:rPr lang="en-US" sz="2400" b="1" dirty="0">
                <a:solidFill>
                  <a:srgbClr val="028184"/>
                </a:solidFill>
              </a:rPr>
              <a:t>CTI-CFF/USAID-DOI Regional Secretariat Work Plan for Strengthening Organizational and Administrative Capacity for Improved Fisheries Management (SOACAP-IFM)</a:t>
            </a:r>
          </a:p>
        </p:txBody>
      </p:sp>
      <p:pic>
        <p:nvPicPr>
          <p:cNvPr id="15" name="Picture 14"/>
          <p:cNvPicPr>
            <a:picLocks noChangeAspect="1"/>
          </p:cNvPicPr>
          <p:nvPr/>
        </p:nvPicPr>
        <p:blipFill>
          <a:blip r:embed="rId3"/>
          <a:stretch>
            <a:fillRect/>
          </a:stretch>
        </p:blipFill>
        <p:spPr>
          <a:xfrm>
            <a:off x="474015" y="1160305"/>
            <a:ext cx="2986419" cy="911111"/>
          </a:xfrm>
          <a:prstGeom prst="rect">
            <a:avLst/>
          </a:prstGeom>
        </p:spPr>
      </p:pic>
      <p:pic>
        <p:nvPicPr>
          <p:cNvPr id="16" name="Picture 15"/>
          <p:cNvPicPr>
            <a:picLocks noChangeAspect="1"/>
          </p:cNvPicPr>
          <p:nvPr/>
        </p:nvPicPr>
        <p:blipFill>
          <a:blip r:embed="rId4"/>
          <a:stretch>
            <a:fillRect/>
          </a:stretch>
        </p:blipFill>
        <p:spPr>
          <a:xfrm>
            <a:off x="1427703" y="2634751"/>
            <a:ext cx="1296171" cy="1296171"/>
          </a:xfrm>
          <a:prstGeom prst="rect">
            <a:avLst/>
          </a:prstGeom>
        </p:spPr>
      </p:pic>
      <p:pic>
        <p:nvPicPr>
          <p:cNvPr id="18" name="Picture 17"/>
          <p:cNvPicPr>
            <a:picLocks noChangeAspect="1"/>
          </p:cNvPicPr>
          <p:nvPr/>
        </p:nvPicPr>
        <p:blipFill rotWithShape="1">
          <a:blip r:embed="rId5"/>
          <a:srcRect r="69051"/>
          <a:stretch/>
        </p:blipFill>
        <p:spPr>
          <a:xfrm>
            <a:off x="1435083" y="4494257"/>
            <a:ext cx="1504183" cy="1379099"/>
          </a:xfrm>
          <a:prstGeom prst="rect">
            <a:avLst/>
          </a:prstGeom>
        </p:spPr>
      </p:pic>
      <p:pic>
        <p:nvPicPr>
          <p:cNvPr id="19" name="Content Placeholder 4"/>
          <p:cNvPicPr>
            <a:picLocks noChangeAspect="1"/>
          </p:cNvPicPr>
          <p:nvPr/>
        </p:nvPicPr>
        <p:blipFill rotWithShape="1">
          <a:blip r:embed="rId6" cstate="print">
            <a:extLst>
              <a:ext uri="{28A0092B-C50C-407E-A947-70E740481C1C}">
                <a14:useLocalDpi xmlns:a14="http://schemas.microsoft.com/office/drawing/2010/main" val="0"/>
              </a:ext>
            </a:extLst>
          </a:blip>
          <a:srcRect l="37109" t="11464" r="28932" b="12673"/>
          <a:stretch/>
        </p:blipFill>
        <p:spPr>
          <a:xfrm>
            <a:off x="5040492" y="2634751"/>
            <a:ext cx="1197302" cy="16717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4725651" y="4324976"/>
            <a:ext cx="1936148" cy="646331"/>
          </a:xfrm>
          <a:prstGeom prst="rect">
            <a:avLst/>
          </a:prstGeom>
          <a:noFill/>
        </p:spPr>
        <p:txBody>
          <a:bodyPr wrap="square" rtlCol="0">
            <a:spAutoFit/>
          </a:bodyPr>
          <a:lstStyle/>
          <a:p>
            <a:pPr algn="ctr"/>
            <a:r>
              <a:rPr lang="en-GB" b="1"/>
              <a:t>SOACAP-IFM Project</a:t>
            </a:r>
            <a:endParaRPr lang="en-GB" b="1" dirty="0"/>
          </a:p>
        </p:txBody>
      </p:sp>
      <p:sp>
        <p:nvSpPr>
          <p:cNvPr id="4" name="Rectangle 3"/>
          <p:cNvSpPr/>
          <p:nvPr/>
        </p:nvSpPr>
        <p:spPr>
          <a:xfrm>
            <a:off x="7085804" y="2046512"/>
            <a:ext cx="4257482" cy="3354765"/>
          </a:xfrm>
          <a:prstGeom prst="rect">
            <a:avLst/>
          </a:prstGeom>
          <a:noFill/>
          <a:ln w="38100">
            <a:solidFill>
              <a:schemeClr val="bg1">
                <a:lumMod val="65000"/>
              </a:schemeClr>
            </a:solidFill>
          </a:ln>
        </p:spPr>
        <p:txBody>
          <a:bodyPr wrap="square">
            <a:spAutoFit/>
          </a:bodyPr>
          <a:lstStyle/>
          <a:p>
            <a:pPr algn="just"/>
            <a:r>
              <a:rPr lang="en-US" sz="3200" b="1" dirty="0"/>
              <a:t>GOAL:</a:t>
            </a:r>
          </a:p>
          <a:p>
            <a:pPr algn="just"/>
            <a:r>
              <a:rPr lang="en-US" dirty="0"/>
              <a:t>Strengthen the Coral Triangle Initiative for Coral Reef, Fisheries and Food Security (</a:t>
            </a:r>
            <a:r>
              <a:rPr lang="en-US" b="1" dirty="0"/>
              <a:t>CTI-CFF</a:t>
            </a:r>
            <a:r>
              <a:rPr lang="en-US" dirty="0"/>
              <a:t>) in ecosystem approach fisheries management (</a:t>
            </a:r>
            <a:r>
              <a:rPr lang="en-US" b="1" dirty="0"/>
              <a:t>EAFM</a:t>
            </a:r>
            <a:r>
              <a:rPr lang="en-US" dirty="0"/>
              <a:t>) through advancing a regional catch documentation and traceability (</a:t>
            </a:r>
            <a:r>
              <a:rPr lang="en-US" b="1" dirty="0"/>
              <a:t>CDT</a:t>
            </a:r>
            <a:r>
              <a:rPr lang="en-US" dirty="0"/>
              <a:t>) to </a:t>
            </a:r>
            <a:r>
              <a:rPr lang="en-US" b="1" dirty="0"/>
              <a:t>combat illegal, unreported and unregulated fishing </a:t>
            </a:r>
            <a:r>
              <a:rPr lang="en-US" dirty="0"/>
              <a:t>and promote sustainable fisheries for livelihoods and food security in the </a:t>
            </a:r>
            <a:r>
              <a:rPr lang="en-US" b="1" dirty="0"/>
              <a:t>Asia and Pacific </a:t>
            </a:r>
            <a:r>
              <a:rPr lang="en-US" dirty="0"/>
              <a:t>region by the </a:t>
            </a:r>
            <a:r>
              <a:rPr lang="en-US" b="1" dirty="0"/>
              <a:t>end of 2018</a:t>
            </a:r>
            <a:endParaRPr lang="en-GB" b="1" dirty="0"/>
          </a:p>
        </p:txBody>
      </p:sp>
      <p:sp>
        <p:nvSpPr>
          <p:cNvPr id="5" name="Down Arrow 4"/>
          <p:cNvSpPr/>
          <p:nvPr/>
        </p:nvSpPr>
        <p:spPr>
          <a:xfrm>
            <a:off x="1878938" y="2106221"/>
            <a:ext cx="393700" cy="424248"/>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Down Arrow 21"/>
          <p:cNvSpPr/>
          <p:nvPr/>
        </p:nvSpPr>
        <p:spPr>
          <a:xfrm>
            <a:off x="1886318" y="4050476"/>
            <a:ext cx="386320" cy="424248"/>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Elbow Connector 7"/>
          <p:cNvCxnSpPr>
            <a:stCxn id="18" idx="3"/>
            <a:endCxn id="19" idx="1"/>
          </p:cNvCxnSpPr>
          <p:nvPr/>
        </p:nvCxnSpPr>
        <p:spPr>
          <a:xfrm flipV="1">
            <a:off x="2939266" y="3470606"/>
            <a:ext cx="2101226" cy="1713201"/>
          </a:xfrm>
          <a:prstGeom prst="bentConnector3">
            <a:avLst>
              <a:gd name="adj1" fmla="val 50000"/>
            </a:avLst>
          </a:prstGeom>
          <a:ln w="1397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Down Arrow 28"/>
          <p:cNvSpPr/>
          <p:nvPr/>
        </p:nvSpPr>
        <p:spPr>
          <a:xfrm rot="16200000">
            <a:off x="6567355" y="3210605"/>
            <a:ext cx="442089" cy="519998"/>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Elbow Connector 24"/>
          <p:cNvCxnSpPr>
            <a:stCxn id="2" idx="2"/>
            <a:endCxn id="37" idx="1"/>
          </p:cNvCxnSpPr>
          <p:nvPr/>
        </p:nvCxnSpPr>
        <p:spPr>
          <a:xfrm rot="16200000" flipH="1">
            <a:off x="5542415" y="5122617"/>
            <a:ext cx="884095" cy="581474"/>
          </a:xfrm>
          <a:prstGeom prst="bentConnector2">
            <a:avLst/>
          </a:prstGeom>
          <a:ln w="38100">
            <a:solidFill>
              <a:srgbClr val="92D05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275199" y="5670736"/>
            <a:ext cx="1917700" cy="369332"/>
          </a:xfrm>
          <a:prstGeom prst="rect">
            <a:avLst/>
          </a:prstGeom>
          <a:solidFill>
            <a:schemeClr val="bg1"/>
          </a:solidFill>
          <a:ln>
            <a:solidFill>
              <a:srgbClr val="92D050"/>
            </a:solidFill>
          </a:ln>
        </p:spPr>
        <p:txBody>
          <a:bodyPr wrap="square" rtlCol="0">
            <a:spAutoFit/>
          </a:bodyPr>
          <a:lstStyle/>
          <a:p>
            <a:r>
              <a:rPr lang="en-GB" dirty="0"/>
              <a:t>The USAID Oceans</a:t>
            </a:r>
          </a:p>
        </p:txBody>
      </p:sp>
      <p:cxnSp>
        <p:nvCxnSpPr>
          <p:cNvPr id="40" name="Elbow Connector 39"/>
          <p:cNvCxnSpPr>
            <a:stCxn id="19" idx="0"/>
            <a:endCxn id="44" idx="1"/>
          </p:cNvCxnSpPr>
          <p:nvPr/>
        </p:nvCxnSpPr>
        <p:spPr>
          <a:xfrm rot="5400000" flipH="1" flipV="1">
            <a:off x="5270200" y="1919880"/>
            <a:ext cx="1083815" cy="345929"/>
          </a:xfrm>
          <a:prstGeom prst="bentConnector2">
            <a:avLst/>
          </a:prstGeom>
          <a:ln w="38100">
            <a:solidFill>
              <a:srgbClr val="92D05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Elbow Connector 47"/>
          <p:cNvCxnSpPr>
            <a:stCxn id="2" idx="2"/>
            <a:endCxn id="47" idx="0"/>
          </p:cNvCxnSpPr>
          <p:nvPr/>
        </p:nvCxnSpPr>
        <p:spPr>
          <a:xfrm rot="5400000">
            <a:off x="4803858" y="5062696"/>
            <a:ext cx="981256" cy="798479"/>
          </a:xfrm>
          <a:prstGeom prst="bentConnector3">
            <a:avLst>
              <a:gd name="adj1" fmla="val 50000"/>
            </a:avLst>
          </a:prstGeom>
          <a:ln w="38100">
            <a:solidFill>
              <a:srgbClr val="92D05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4" name="Picture 43"/>
          <p:cNvPicPr>
            <a:picLocks noChangeAspect="1"/>
          </p:cNvPicPr>
          <p:nvPr/>
        </p:nvPicPr>
        <p:blipFill>
          <a:blip r:embed="rId7"/>
          <a:stretch>
            <a:fillRect/>
          </a:stretch>
        </p:blipFill>
        <p:spPr>
          <a:xfrm>
            <a:off x="5985072" y="1063671"/>
            <a:ext cx="974529" cy="974529"/>
          </a:xfrm>
          <a:prstGeom prst="rect">
            <a:avLst/>
          </a:prstGeom>
        </p:spPr>
      </p:pic>
      <p:pic>
        <p:nvPicPr>
          <p:cNvPr id="47" name="Picture 46"/>
          <p:cNvPicPr>
            <a:picLocks noChangeAspect="1"/>
          </p:cNvPicPr>
          <p:nvPr/>
        </p:nvPicPr>
        <p:blipFill rotWithShape="1">
          <a:blip r:embed="rId8"/>
          <a:srcRect l="23554" t="5868" r="18265" b="10165"/>
          <a:stretch/>
        </p:blipFill>
        <p:spPr>
          <a:xfrm>
            <a:off x="4365991" y="5952563"/>
            <a:ext cx="1058509" cy="763811"/>
          </a:xfrm>
          <a:prstGeom prst="rect">
            <a:avLst/>
          </a:prstGeom>
        </p:spPr>
      </p:pic>
    </p:spTree>
    <p:extLst>
      <p:ext uri="{BB962C8B-B14F-4D97-AF65-F5344CB8AC3E}">
        <p14:creationId xmlns:p14="http://schemas.microsoft.com/office/powerpoint/2010/main" val="782643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5655" cy="6858000"/>
          </a:xfrm>
        </p:spPr>
      </p:pic>
      <p:sp>
        <p:nvSpPr>
          <p:cNvPr id="27" name="Rectangle 26"/>
          <p:cNvSpPr/>
          <p:nvPr/>
        </p:nvSpPr>
        <p:spPr>
          <a:xfrm>
            <a:off x="177372" y="164654"/>
            <a:ext cx="11792955" cy="830997"/>
          </a:xfrm>
          <a:prstGeom prst="rect">
            <a:avLst/>
          </a:prstGeom>
        </p:spPr>
        <p:txBody>
          <a:bodyPr wrap="square">
            <a:spAutoFit/>
          </a:bodyPr>
          <a:lstStyle/>
          <a:p>
            <a:r>
              <a:rPr lang="en-US" sz="2400" b="1" dirty="0">
                <a:solidFill>
                  <a:srgbClr val="028184"/>
                </a:solidFill>
              </a:rPr>
              <a:t>CTI-CFF/USAID-DOI Regional Secretariat Work Plan for Strengthening Organizational and Administrative Capacity for Improved Fisheries Management (SOACAP-IFM)</a:t>
            </a:r>
          </a:p>
        </p:txBody>
      </p:sp>
      <p:grpSp>
        <p:nvGrpSpPr>
          <p:cNvPr id="9" name="Group 8"/>
          <p:cNvGrpSpPr/>
          <p:nvPr/>
        </p:nvGrpSpPr>
        <p:grpSpPr>
          <a:xfrm>
            <a:off x="610525" y="2474157"/>
            <a:ext cx="2332190" cy="2173692"/>
            <a:chOff x="4249165" y="2530469"/>
            <a:chExt cx="2779955" cy="2639937"/>
          </a:xfrm>
        </p:grpSpPr>
        <p:pic>
          <p:nvPicPr>
            <p:cNvPr id="19" name="Content Placeholder 4"/>
            <p:cNvPicPr>
              <a:picLocks noChangeAspect="1"/>
            </p:cNvPicPr>
            <p:nvPr/>
          </p:nvPicPr>
          <p:blipFill rotWithShape="1">
            <a:blip r:embed="rId4" cstate="print">
              <a:extLst>
                <a:ext uri="{28A0092B-C50C-407E-A947-70E740481C1C}">
                  <a14:useLocalDpi xmlns:a14="http://schemas.microsoft.com/office/drawing/2010/main" val="0"/>
                </a:ext>
              </a:extLst>
            </a:blip>
            <a:srcRect l="37109" t="11464" r="28932" b="12673"/>
            <a:stretch/>
          </p:blipFill>
          <p:spPr>
            <a:xfrm>
              <a:off x="4879966" y="2530469"/>
              <a:ext cx="1518354" cy="21199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4249165" y="4736792"/>
              <a:ext cx="2779955" cy="433614"/>
            </a:xfrm>
            <a:prstGeom prst="rect">
              <a:avLst/>
            </a:prstGeom>
            <a:noFill/>
          </p:spPr>
          <p:txBody>
            <a:bodyPr wrap="square" rtlCol="0">
              <a:spAutoFit/>
            </a:bodyPr>
            <a:lstStyle/>
            <a:p>
              <a:pPr algn="ctr"/>
              <a:r>
                <a:rPr lang="en-GB" b="1"/>
                <a:t>2 Years Work Plan</a:t>
              </a:r>
            </a:p>
          </p:txBody>
        </p:sp>
      </p:grpSp>
      <p:sp>
        <p:nvSpPr>
          <p:cNvPr id="4" name="Rectangle 3"/>
          <p:cNvSpPr/>
          <p:nvPr/>
        </p:nvSpPr>
        <p:spPr>
          <a:xfrm>
            <a:off x="3188111" y="2577495"/>
            <a:ext cx="1612439" cy="769441"/>
          </a:xfrm>
          <a:prstGeom prst="rect">
            <a:avLst/>
          </a:prstGeom>
          <a:noFill/>
          <a:ln w="38100">
            <a:solidFill>
              <a:schemeClr val="bg1">
                <a:lumMod val="65000"/>
              </a:schemeClr>
            </a:solidFill>
          </a:ln>
        </p:spPr>
        <p:txBody>
          <a:bodyPr wrap="square">
            <a:spAutoFit/>
          </a:bodyPr>
          <a:lstStyle/>
          <a:p>
            <a:pPr algn="just"/>
            <a:r>
              <a:rPr lang="en-US" sz="4400" b="1"/>
              <a:t>GOAL</a:t>
            </a:r>
            <a:endParaRPr lang="en-GB" sz="4400" b="1" dirty="0"/>
          </a:p>
        </p:txBody>
      </p:sp>
      <p:sp>
        <p:nvSpPr>
          <p:cNvPr id="29" name="Down Arrow 28"/>
          <p:cNvSpPr/>
          <p:nvPr/>
        </p:nvSpPr>
        <p:spPr>
          <a:xfrm rot="16200000">
            <a:off x="2727643" y="2693550"/>
            <a:ext cx="442089" cy="519998"/>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Elbow Connector 24"/>
          <p:cNvCxnSpPr>
            <a:endCxn id="37" idx="1"/>
          </p:cNvCxnSpPr>
          <p:nvPr/>
        </p:nvCxnSpPr>
        <p:spPr>
          <a:xfrm>
            <a:off x="2688688" y="4034800"/>
            <a:ext cx="3805997" cy="1262957"/>
          </a:xfrm>
          <a:prstGeom prst="bentConnector3">
            <a:avLst>
              <a:gd name="adj1" fmla="val 78505"/>
            </a:avLst>
          </a:prstGeom>
          <a:ln w="38100">
            <a:solidFill>
              <a:srgbClr val="92D05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494685" y="4389816"/>
            <a:ext cx="5418002" cy="1815882"/>
          </a:xfrm>
          <a:prstGeom prst="rect">
            <a:avLst/>
          </a:prstGeom>
          <a:solidFill>
            <a:schemeClr val="bg1"/>
          </a:solidFill>
          <a:ln>
            <a:solidFill>
              <a:srgbClr val="92D050"/>
            </a:solidFill>
          </a:ln>
        </p:spPr>
        <p:txBody>
          <a:bodyPr wrap="square" rtlCol="0">
            <a:spAutoFit/>
          </a:bodyPr>
          <a:lstStyle/>
          <a:p>
            <a:pPr lvl="0"/>
            <a:r>
              <a:rPr lang="en-GB" sz="1600" b="1" dirty="0">
                <a:solidFill>
                  <a:schemeClr val="accent6">
                    <a:lumMod val="50000"/>
                  </a:schemeClr>
                </a:solidFill>
              </a:rPr>
              <a:t>The USAID Oceans :</a:t>
            </a:r>
          </a:p>
          <a:p>
            <a:pPr marL="342900" lvl="0" indent="-342900">
              <a:buFont typeface="+mj-lt"/>
              <a:buAutoNum type="arabicPeriod"/>
            </a:pPr>
            <a:r>
              <a:rPr lang="en-GB" sz="1600" b="1" dirty="0">
                <a:solidFill>
                  <a:schemeClr val="accent6">
                    <a:lumMod val="50000"/>
                  </a:schemeClr>
                </a:solidFill>
              </a:rPr>
              <a:t>Ecosystem Approach to Fisheries Management (EAFM)</a:t>
            </a:r>
          </a:p>
          <a:p>
            <a:pPr marL="342900" lvl="0" indent="-342900">
              <a:buFont typeface="+mj-lt"/>
              <a:buAutoNum type="arabicPeriod"/>
            </a:pPr>
            <a:r>
              <a:rPr lang="en-GB" sz="1600" b="1" dirty="0">
                <a:solidFill>
                  <a:schemeClr val="accent6">
                    <a:lumMod val="50000"/>
                  </a:schemeClr>
                </a:solidFill>
              </a:rPr>
              <a:t>Catch Documentation and Traceability (CDT)</a:t>
            </a:r>
          </a:p>
          <a:p>
            <a:pPr marL="342900" lvl="0" indent="-342900">
              <a:buFont typeface="+mj-lt"/>
              <a:buAutoNum type="arabicPeriod"/>
            </a:pPr>
            <a:r>
              <a:rPr lang="en-GB" sz="1600" b="1" dirty="0">
                <a:solidFill>
                  <a:schemeClr val="accent6">
                    <a:lumMod val="50000"/>
                  </a:schemeClr>
                </a:solidFill>
              </a:rPr>
              <a:t>Public-Private Partnerships (PPP)</a:t>
            </a:r>
          </a:p>
          <a:p>
            <a:pPr marL="342900" lvl="0" indent="-342900">
              <a:buFont typeface="+mj-lt"/>
              <a:buAutoNum type="arabicPeriod"/>
            </a:pPr>
            <a:r>
              <a:rPr lang="en-GB" sz="1600" b="1" dirty="0">
                <a:solidFill>
                  <a:schemeClr val="accent6">
                    <a:lumMod val="50000"/>
                  </a:schemeClr>
                </a:solidFill>
              </a:rPr>
              <a:t>Human Welfare: Gender, Labour (HWGL)</a:t>
            </a:r>
          </a:p>
          <a:p>
            <a:pPr marL="342900" lvl="0" indent="-342900">
              <a:buFont typeface="+mj-lt"/>
              <a:buAutoNum type="arabicPeriod"/>
            </a:pPr>
            <a:r>
              <a:rPr lang="en-GB" sz="1600" b="1" dirty="0">
                <a:solidFill>
                  <a:schemeClr val="accent6">
                    <a:lumMod val="50000"/>
                  </a:schemeClr>
                </a:solidFill>
              </a:rPr>
              <a:t>Information/Communications Technology (ICT)</a:t>
            </a:r>
          </a:p>
          <a:p>
            <a:pPr marL="342900" lvl="0" indent="-342900">
              <a:buFont typeface="+mj-lt"/>
              <a:buAutoNum type="arabicPeriod"/>
            </a:pPr>
            <a:r>
              <a:rPr lang="en-GB" sz="1600" b="1" dirty="0">
                <a:solidFill>
                  <a:schemeClr val="accent6">
                    <a:lumMod val="50000"/>
                  </a:schemeClr>
                </a:solidFill>
              </a:rPr>
              <a:t>Information, Education and Communications (IEC)</a:t>
            </a:r>
          </a:p>
        </p:txBody>
      </p:sp>
      <p:cxnSp>
        <p:nvCxnSpPr>
          <p:cNvPr id="40" name="Elbow Connector 39"/>
          <p:cNvCxnSpPr>
            <a:stCxn id="19" idx="0"/>
            <a:endCxn id="52" idx="2"/>
          </p:cNvCxnSpPr>
          <p:nvPr/>
        </p:nvCxnSpPr>
        <p:spPr>
          <a:xfrm rot="5400000" flipH="1" flipV="1">
            <a:off x="1481476" y="2167443"/>
            <a:ext cx="601859" cy="11571"/>
          </a:xfrm>
          <a:prstGeom prst="bentConnector3">
            <a:avLst>
              <a:gd name="adj1" fmla="val 50000"/>
            </a:avLst>
          </a:prstGeom>
          <a:ln w="38100">
            <a:solidFill>
              <a:srgbClr val="92D05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Elbow Connector 47"/>
          <p:cNvCxnSpPr>
            <a:stCxn id="2" idx="2"/>
            <a:endCxn id="56" idx="0"/>
          </p:cNvCxnSpPr>
          <p:nvPr/>
        </p:nvCxnSpPr>
        <p:spPr>
          <a:xfrm rot="16200000" flipH="1">
            <a:off x="2089280" y="4335188"/>
            <a:ext cx="415584" cy="1040905"/>
          </a:xfrm>
          <a:prstGeom prst="bentConnector3">
            <a:avLst>
              <a:gd name="adj1" fmla="val 50000"/>
            </a:avLst>
          </a:prstGeom>
          <a:ln w="38100">
            <a:solidFill>
              <a:srgbClr val="92D05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744283" y="999712"/>
            <a:ext cx="2087816" cy="872586"/>
            <a:chOff x="5911504" y="995651"/>
            <a:chExt cx="2554804" cy="1074807"/>
          </a:xfrm>
        </p:grpSpPr>
        <p:sp>
          <p:nvSpPr>
            <p:cNvPr id="52" name="Rectangle 51"/>
            <p:cNvSpPr/>
            <p:nvPr/>
          </p:nvSpPr>
          <p:spPr>
            <a:xfrm>
              <a:off x="5911504" y="995651"/>
              <a:ext cx="2554804" cy="1074807"/>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r">
                <a:buFont typeface="Wingdings" charset="2"/>
                <a:buChar char="Ø"/>
              </a:pPr>
              <a:r>
                <a:rPr lang="en-GB" sz="2000" b="1" dirty="0">
                  <a:solidFill>
                    <a:schemeClr val="accent6">
                      <a:lumMod val="50000"/>
                    </a:schemeClr>
                  </a:solidFill>
                </a:rPr>
                <a:t>CT Atlas</a:t>
              </a:r>
            </a:p>
          </p:txBody>
        </p:sp>
        <p:pic>
          <p:nvPicPr>
            <p:cNvPr id="44" name="Picture 43"/>
            <p:cNvPicPr>
              <a:picLocks noChangeAspect="1"/>
            </p:cNvPicPr>
            <p:nvPr/>
          </p:nvPicPr>
          <p:blipFill>
            <a:blip r:embed="rId5"/>
            <a:stretch>
              <a:fillRect/>
            </a:stretch>
          </p:blipFill>
          <p:spPr>
            <a:xfrm>
              <a:off x="5985072" y="1063671"/>
              <a:ext cx="974529" cy="974529"/>
            </a:xfrm>
            <a:prstGeom prst="rect">
              <a:avLst/>
            </a:prstGeom>
          </p:spPr>
        </p:pic>
      </p:grpSp>
      <p:pic>
        <p:nvPicPr>
          <p:cNvPr id="47" name="Picture 46"/>
          <p:cNvPicPr>
            <a:picLocks noChangeAspect="1"/>
          </p:cNvPicPr>
          <p:nvPr/>
        </p:nvPicPr>
        <p:blipFill rotWithShape="1">
          <a:blip r:embed="rId6"/>
          <a:srcRect l="23554" t="5868" r="18265" b="10165"/>
          <a:stretch/>
        </p:blipFill>
        <p:spPr>
          <a:xfrm>
            <a:off x="242013" y="5141275"/>
            <a:ext cx="1004540" cy="810263"/>
          </a:xfrm>
          <a:prstGeom prst="rect">
            <a:avLst/>
          </a:prstGeom>
        </p:spPr>
      </p:pic>
      <p:sp>
        <p:nvSpPr>
          <p:cNvPr id="56" name="Rectangle 55"/>
          <p:cNvSpPr/>
          <p:nvPr/>
        </p:nvSpPr>
        <p:spPr>
          <a:xfrm>
            <a:off x="241640" y="5063433"/>
            <a:ext cx="5151769" cy="936737"/>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90600" indent="-25400" algn="ctr">
              <a:buFont typeface="Wingdings" charset="2"/>
              <a:buChar char="Ø"/>
            </a:pPr>
            <a:r>
              <a:rPr lang="en-GB" sz="2000" b="1" dirty="0">
                <a:solidFill>
                  <a:schemeClr val="accent6">
                    <a:lumMod val="50000"/>
                  </a:schemeClr>
                </a:solidFill>
              </a:rPr>
              <a:t>Asian Catch Documentation System</a:t>
            </a:r>
          </a:p>
          <a:p>
            <a:pPr marL="1244600" indent="-279400">
              <a:buFont typeface="Wingdings" charset="2"/>
              <a:buChar char="Ø"/>
            </a:pPr>
            <a:r>
              <a:rPr lang="en-GB" sz="2000" b="1" dirty="0">
                <a:solidFill>
                  <a:schemeClr val="accent6">
                    <a:lumMod val="50000"/>
                  </a:schemeClr>
                </a:solidFill>
              </a:rPr>
              <a:t>EAFM Training</a:t>
            </a:r>
          </a:p>
        </p:txBody>
      </p:sp>
      <p:cxnSp>
        <p:nvCxnSpPr>
          <p:cNvPr id="57" name="Elbow Connector 56"/>
          <p:cNvCxnSpPr>
            <a:stCxn id="4" idx="3"/>
            <a:endCxn id="68" idx="1"/>
          </p:cNvCxnSpPr>
          <p:nvPr/>
        </p:nvCxnSpPr>
        <p:spPr>
          <a:xfrm flipV="1">
            <a:off x="4800550" y="1772047"/>
            <a:ext cx="3167745" cy="1190169"/>
          </a:xfrm>
          <a:prstGeom prst="bentConnector3">
            <a:avLst>
              <a:gd name="adj1" fmla="val 50000"/>
            </a:avLst>
          </a:prstGeom>
          <a:ln w="127000">
            <a:solidFill>
              <a:schemeClr val="bg1">
                <a:lumMod val="65000"/>
              </a:schemeClr>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Elbow Connector 59"/>
          <p:cNvCxnSpPr>
            <a:stCxn id="4" idx="3"/>
            <a:endCxn id="70" idx="1"/>
          </p:cNvCxnSpPr>
          <p:nvPr/>
        </p:nvCxnSpPr>
        <p:spPr>
          <a:xfrm flipV="1">
            <a:off x="4800550" y="2557949"/>
            <a:ext cx="3204151" cy="404267"/>
          </a:xfrm>
          <a:prstGeom prst="bentConnector3">
            <a:avLst>
              <a:gd name="adj1" fmla="val 50000"/>
            </a:avLst>
          </a:prstGeom>
          <a:ln w="127000">
            <a:solidFill>
              <a:schemeClr val="bg1">
                <a:lumMod val="65000"/>
              </a:schemeClr>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Elbow Connector 62"/>
          <p:cNvCxnSpPr>
            <a:stCxn id="4" idx="3"/>
            <a:endCxn id="72" idx="1"/>
          </p:cNvCxnSpPr>
          <p:nvPr/>
        </p:nvCxnSpPr>
        <p:spPr>
          <a:xfrm>
            <a:off x="4800550" y="2962216"/>
            <a:ext cx="3204151" cy="466784"/>
          </a:xfrm>
          <a:prstGeom prst="bentConnector3">
            <a:avLst>
              <a:gd name="adj1" fmla="val 50000"/>
            </a:avLst>
          </a:prstGeom>
          <a:ln w="127000">
            <a:solidFill>
              <a:schemeClr val="bg1">
                <a:lumMod val="65000"/>
              </a:schemeClr>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7968295" y="1387326"/>
            <a:ext cx="3748424" cy="769441"/>
          </a:xfrm>
          <a:prstGeom prst="rect">
            <a:avLst/>
          </a:prstGeom>
        </p:spPr>
        <p:txBody>
          <a:bodyPr wrap="square">
            <a:spAutoFit/>
          </a:bodyPr>
          <a:lstStyle/>
          <a:p>
            <a:pPr marL="50800" indent="12700">
              <a:lnSpc>
                <a:spcPct val="110000"/>
              </a:lnSpc>
              <a:spcAft>
                <a:spcPts val="600"/>
              </a:spcAft>
            </a:pPr>
            <a:r>
              <a:rPr lang="en-US" sz="2400" b="1" dirty="0">
                <a:latin typeface="Tw Cen MT" charset="0"/>
                <a:ea typeface="Calibri" charset="0"/>
                <a:cs typeface="Times New Roman" charset="0"/>
              </a:rPr>
              <a:t>1. </a:t>
            </a:r>
            <a:r>
              <a:rPr lang="en-US" sz="1600" dirty="0">
                <a:latin typeface="Tw Cen MT" charset="0"/>
                <a:ea typeface="Calibri" charset="0"/>
                <a:cs typeface="Times New Roman" charset="0"/>
              </a:rPr>
              <a:t>Improve application of the Ecosystem                Approach to Fisheries Management (EAFM) </a:t>
            </a:r>
          </a:p>
        </p:txBody>
      </p:sp>
      <p:sp>
        <p:nvSpPr>
          <p:cNvPr id="70" name="Rectangle 69"/>
          <p:cNvSpPr/>
          <p:nvPr/>
        </p:nvSpPr>
        <p:spPr>
          <a:xfrm>
            <a:off x="8004701" y="2173228"/>
            <a:ext cx="3965626" cy="769441"/>
          </a:xfrm>
          <a:prstGeom prst="rect">
            <a:avLst/>
          </a:prstGeom>
        </p:spPr>
        <p:txBody>
          <a:bodyPr wrap="square">
            <a:spAutoFit/>
          </a:bodyPr>
          <a:lstStyle/>
          <a:p>
            <a:pPr marL="12700" indent="12700">
              <a:lnSpc>
                <a:spcPct val="110000"/>
              </a:lnSpc>
              <a:spcAft>
                <a:spcPts val="600"/>
              </a:spcAft>
            </a:pPr>
            <a:r>
              <a:rPr lang="en-US" sz="2400" dirty="0">
                <a:latin typeface="Tw Cen MT" charset="0"/>
                <a:ea typeface="Calibri" charset="0"/>
                <a:cs typeface="Times New Roman" charset="0"/>
              </a:rPr>
              <a:t>2. </a:t>
            </a:r>
            <a:r>
              <a:rPr lang="en-US" sz="1600" dirty="0">
                <a:latin typeface="Tw Cen MT" charset="0"/>
                <a:ea typeface="Calibri" charset="0"/>
                <a:cs typeface="Times New Roman" charset="0"/>
              </a:rPr>
              <a:t>Integrate targets and goals of the EAFM efforts into other priority areas of the CTI-CFF</a:t>
            </a:r>
          </a:p>
        </p:txBody>
      </p:sp>
      <p:sp>
        <p:nvSpPr>
          <p:cNvPr id="72" name="Rectangle 71"/>
          <p:cNvSpPr/>
          <p:nvPr/>
        </p:nvSpPr>
        <p:spPr>
          <a:xfrm>
            <a:off x="8004701" y="3044279"/>
            <a:ext cx="3748424" cy="769441"/>
          </a:xfrm>
          <a:prstGeom prst="rect">
            <a:avLst/>
          </a:prstGeom>
        </p:spPr>
        <p:txBody>
          <a:bodyPr wrap="square">
            <a:spAutoFit/>
          </a:bodyPr>
          <a:lstStyle/>
          <a:p>
            <a:pPr marL="50800" indent="12700">
              <a:lnSpc>
                <a:spcPct val="110000"/>
              </a:lnSpc>
              <a:spcAft>
                <a:spcPts val="0"/>
              </a:spcAft>
            </a:pPr>
            <a:r>
              <a:rPr lang="en-US" sz="2400" dirty="0">
                <a:latin typeface="Tw Cen MT" charset="0"/>
                <a:ea typeface="Calibri" charset="0"/>
                <a:cs typeface="Times New Roman" charset="0"/>
              </a:rPr>
              <a:t>3. </a:t>
            </a:r>
            <a:r>
              <a:rPr lang="en-US" sz="1600" dirty="0">
                <a:latin typeface="Tw Cen MT" charset="0"/>
                <a:ea typeface="Calibri" charset="0"/>
                <a:cs typeface="Times New Roman" charset="0"/>
              </a:rPr>
              <a:t>Strengthen collaboration among key CTI-CFF contributors and partners</a:t>
            </a:r>
          </a:p>
        </p:txBody>
      </p:sp>
      <p:sp>
        <p:nvSpPr>
          <p:cNvPr id="87" name="TextBox 86"/>
          <p:cNvSpPr txBox="1"/>
          <p:nvPr/>
        </p:nvSpPr>
        <p:spPr>
          <a:xfrm>
            <a:off x="8094853" y="1054934"/>
            <a:ext cx="1918952" cy="461665"/>
          </a:xfrm>
          <a:prstGeom prst="rect">
            <a:avLst/>
          </a:prstGeom>
          <a:noFill/>
        </p:spPr>
        <p:txBody>
          <a:bodyPr wrap="square" rtlCol="0">
            <a:spAutoFit/>
          </a:bodyPr>
          <a:lstStyle/>
          <a:p>
            <a:r>
              <a:rPr lang="en-GB" sz="2400" b="1" dirty="0"/>
              <a:t>Objectives:</a:t>
            </a:r>
          </a:p>
        </p:txBody>
      </p:sp>
    </p:spTree>
    <p:extLst>
      <p:ext uri="{BB962C8B-B14F-4D97-AF65-F5344CB8AC3E}">
        <p14:creationId xmlns:p14="http://schemas.microsoft.com/office/powerpoint/2010/main" val="1227756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5655" cy="6858000"/>
          </a:xfrm>
        </p:spPr>
      </p:pic>
      <p:sp>
        <p:nvSpPr>
          <p:cNvPr id="5" name="Title 1"/>
          <p:cNvSpPr txBox="1">
            <a:spLocks/>
          </p:cNvSpPr>
          <p:nvPr/>
        </p:nvSpPr>
        <p:spPr>
          <a:xfrm>
            <a:off x="1097279" y="-223530"/>
            <a:ext cx="11139055" cy="11091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n-US" sz="2400" dirty="0">
              <a:solidFill>
                <a:srgbClr val="028184"/>
              </a:solidFill>
              <a:latin typeface="Bebas Neue Bold" panose="020B0606020202050201" pitchFamily="34" charset="0"/>
            </a:endParaRPr>
          </a:p>
        </p:txBody>
      </p:sp>
      <p:sp>
        <p:nvSpPr>
          <p:cNvPr id="70" name="Title 1"/>
          <p:cNvSpPr txBox="1">
            <a:spLocks/>
          </p:cNvSpPr>
          <p:nvPr/>
        </p:nvSpPr>
        <p:spPr>
          <a:xfrm>
            <a:off x="65676" y="188592"/>
            <a:ext cx="12192000" cy="110919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600" b="1" dirty="0">
                <a:solidFill>
                  <a:srgbClr val="028184"/>
                </a:solidFill>
                <a:latin typeface="Bebas Neue Bold" panose="020B0606020202050201" pitchFamily="34" charset="0"/>
              </a:rPr>
              <a:t>CTI-CFF / USAID-DOI REGIONAL SECRETARIAT WORK PLAN (2016-2018)</a:t>
            </a:r>
          </a:p>
        </p:txBody>
      </p:sp>
      <p:sp>
        <p:nvSpPr>
          <p:cNvPr id="73" name="Rounded Rectangle 72"/>
          <p:cNvSpPr/>
          <p:nvPr/>
        </p:nvSpPr>
        <p:spPr>
          <a:xfrm>
            <a:off x="5641384" y="1109200"/>
            <a:ext cx="6175746" cy="409823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800" b="1" dirty="0">
                <a:solidFill>
                  <a:schemeClr val="tx1"/>
                </a:solidFill>
                <a:effectLst>
                  <a:glow rad="228600">
                    <a:schemeClr val="accent2">
                      <a:lumMod val="50000"/>
                      <a:alpha val="40000"/>
                    </a:schemeClr>
                  </a:glow>
                </a:effectLst>
                <a:latin typeface="Calibri" charset="0"/>
                <a:ea typeface="Calibri" charset="0"/>
                <a:cs typeface="Calibri" charset="0"/>
              </a:rPr>
              <a:t>PRODUCTS</a:t>
            </a:r>
          </a:p>
          <a:p>
            <a:pPr algn="ctr"/>
            <a:endParaRPr lang="en-GB" sz="2000" b="1" dirty="0">
              <a:solidFill>
                <a:schemeClr val="tx1"/>
              </a:solidFill>
              <a:effectLst>
                <a:glow rad="228600">
                  <a:schemeClr val="accent4">
                    <a:satMod val="175000"/>
                    <a:alpha val="40000"/>
                  </a:schemeClr>
                </a:glow>
              </a:effectLst>
              <a:latin typeface="Calibri" charset="0"/>
              <a:ea typeface="Calibri" charset="0"/>
              <a:cs typeface="Calibri" charset="0"/>
            </a:endParaRPr>
          </a:p>
          <a:p>
            <a:pPr marL="342900" lvl="0" indent="-342900" algn="just">
              <a:buFont typeface="+mj-lt"/>
              <a:buAutoNum type="arabicPeriod"/>
            </a:pPr>
            <a:r>
              <a:rPr lang="en-US" sz="2000" dirty="0">
                <a:solidFill>
                  <a:schemeClr val="tx1"/>
                </a:solidFill>
                <a:latin typeface="Calibri" charset="0"/>
                <a:ea typeface="Calibri" charset="0"/>
                <a:cs typeface="Calibri" charset="0"/>
              </a:rPr>
              <a:t>Customized CDT Scheme</a:t>
            </a:r>
          </a:p>
          <a:p>
            <a:pPr marL="342900" lvl="0" indent="-342900" algn="just">
              <a:buFont typeface="+mj-lt"/>
              <a:buAutoNum type="arabicPeriod"/>
            </a:pPr>
            <a:r>
              <a:rPr lang="en-US" sz="2000" dirty="0">
                <a:solidFill>
                  <a:schemeClr val="tx1"/>
                </a:solidFill>
                <a:latin typeface="Calibri" charset="0"/>
                <a:ea typeface="Calibri" charset="0"/>
                <a:cs typeface="Calibri" charset="0"/>
              </a:rPr>
              <a:t>Country agreement in integrating the CDT scheme into country’s EAFM Plan</a:t>
            </a:r>
          </a:p>
          <a:p>
            <a:pPr marL="342900" lvl="0" indent="-342900" algn="just">
              <a:buFont typeface="+mj-lt"/>
              <a:buAutoNum type="arabicPeriod"/>
            </a:pPr>
            <a:r>
              <a:rPr lang="en-US" sz="2000" dirty="0">
                <a:solidFill>
                  <a:schemeClr val="tx1"/>
                </a:solidFill>
                <a:latin typeface="Calibri" charset="0"/>
                <a:ea typeface="Calibri" charset="0"/>
                <a:cs typeface="Calibri" charset="0"/>
              </a:rPr>
              <a:t>Integrated EAFM Plan with other Goals</a:t>
            </a:r>
          </a:p>
          <a:p>
            <a:pPr marL="342900" indent="-342900" algn="just">
              <a:buFont typeface="+mj-lt"/>
              <a:buAutoNum type="arabicPeriod"/>
            </a:pPr>
            <a:r>
              <a:rPr lang="en-GB" sz="2000" dirty="0">
                <a:solidFill>
                  <a:schemeClr val="tx1"/>
                </a:solidFill>
                <a:latin typeface="Calibri" charset="0"/>
                <a:ea typeface="Calibri" charset="0"/>
                <a:cs typeface="Calibri" charset="0"/>
              </a:rPr>
              <a:t>Scientific Advisory Group</a:t>
            </a:r>
          </a:p>
          <a:p>
            <a:pPr marL="342900" indent="-342900" algn="just">
              <a:buFont typeface="+mj-lt"/>
              <a:buAutoNum type="arabicPeriod"/>
            </a:pPr>
            <a:r>
              <a:rPr lang="en-MY" sz="2000" dirty="0">
                <a:solidFill>
                  <a:schemeClr val="tx1"/>
                </a:solidFill>
                <a:latin typeface="Calibri" charset="0"/>
                <a:ea typeface="Calibri" charset="0"/>
                <a:cs typeface="Calibri" charset="0"/>
              </a:rPr>
              <a:t>CT Atlas</a:t>
            </a:r>
          </a:p>
          <a:p>
            <a:pPr marL="342900" indent="-342900" algn="just">
              <a:buFont typeface="+mj-lt"/>
              <a:buAutoNum type="arabicPeriod"/>
            </a:pPr>
            <a:r>
              <a:rPr lang="en-MY" sz="2000" dirty="0">
                <a:solidFill>
                  <a:schemeClr val="tx1"/>
                </a:solidFill>
                <a:latin typeface="Calibri" charset="0"/>
                <a:ea typeface="Calibri" charset="0"/>
                <a:cs typeface="Calibri" charset="0"/>
              </a:rPr>
              <a:t>EAFM training modules integrated CDT &amp; human welfare</a:t>
            </a:r>
          </a:p>
          <a:p>
            <a:pPr marL="342900" indent="-342900" algn="just">
              <a:buFont typeface="+mj-lt"/>
              <a:buAutoNum type="arabicPeriod"/>
            </a:pPr>
            <a:r>
              <a:rPr lang="en-MY" sz="2000" dirty="0">
                <a:solidFill>
                  <a:schemeClr val="tx1"/>
                </a:solidFill>
                <a:latin typeface="Calibri" charset="0"/>
                <a:ea typeface="Calibri" charset="0"/>
                <a:cs typeface="Calibri" charset="0"/>
              </a:rPr>
              <a:t>Dialogue Private-Public Partnership (PPP)</a:t>
            </a:r>
            <a:endParaRPr lang="en-GB" sz="2000" dirty="0">
              <a:solidFill>
                <a:schemeClr val="tx1"/>
              </a:solidFill>
              <a:latin typeface="Calibri" charset="0"/>
              <a:ea typeface="Calibri" charset="0"/>
              <a:cs typeface="Calibri" charset="0"/>
            </a:endParaRPr>
          </a:p>
          <a:p>
            <a:pPr marL="342900" lvl="0" indent="-342900" algn="just">
              <a:buFont typeface="+mj-lt"/>
              <a:buAutoNum type="arabicPeriod"/>
            </a:pPr>
            <a:endParaRPr lang="en-US" sz="2000" dirty="0">
              <a:solidFill>
                <a:schemeClr val="tx1"/>
              </a:solidFill>
              <a:latin typeface="Calibri" charset="0"/>
              <a:ea typeface="Calibri" charset="0"/>
              <a:cs typeface="Calibri" charset="0"/>
            </a:endParaRPr>
          </a:p>
          <a:p>
            <a:pPr marL="342900" lvl="0" indent="-342900" algn="just">
              <a:buFont typeface="+mj-lt"/>
              <a:buAutoNum type="arabicPeriod"/>
            </a:pPr>
            <a:endParaRPr lang="en-US" sz="2000" dirty="0">
              <a:solidFill>
                <a:schemeClr val="tx1"/>
              </a:solidFill>
              <a:latin typeface="Calibri" charset="0"/>
              <a:ea typeface="Calibri" charset="0"/>
              <a:cs typeface="Calibri" charset="0"/>
            </a:endParaRPr>
          </a:p>
          <a:p>
            <a:pPr marL="342900" lvl="0" indent="-342900" algn="just">
              <a:buFont typeface="+mj-lt"/>
              <a:buAutoNum type="arabicPeriod"/>
            </a:pPr>
            <a:endParaRPr lang="en-US" sz="2000" dirty="0">
              <a:solidFill>
                <a:schemeClr val="tx1"/>
              </a:solidFill>
              <a:latin typeface="Calibri" charset="0"/>
              <a:ea typeface="Calibri" charset="0"/>
              <a:cs typeface="Calibri" charset="0"/>
            </a:endParaRPr>
          </a:p>
        </p:txBody>
      </p:sp>
      <p:grpSp>
        <p:nvGrpSpPr>
          <p:cNvPr id="29" name="Group 28"/>
          <p:cNvGrpSpPr/>
          <p:nvPr/>
        </p:nvGrpSpPr>
        <p:grpSpPr>
          <a:xfrm>
            <a:off x="698512" y="650026"/>
            <a:ext cx="4450849" cy="4045960"/>
            <a:chOff x="698512" y="650026"/>
            <a:chExt cx="5283834" cy="4602617"/>
          </a:xfrm>
        </p:grpSpPr>
        <p:graphicFrame>
          <p:nvGraphicFramePr>
            <p:cNvPr id="13" name="Diagram 12"/>
            <p:cNvGraphicFramePr/>
            <p:nvPr>
              <p:extLst>
                <p:ext uri="{D42A27DB-BD31-4B8C-83A1-F6EECF244321}">
                  <p14:modId xmlns:p14="http://schemas.microsoft.com/office/powerpoint/2010/main" val="1128624197"/>
                </p:ext>
              </p:extLst>
            </p:nvPr>
          </p:nvGraphicFramePr>
          <p:xfrm>
            <a:off x="1014064" y="1565131"/>
            <a:ext cx="4968282" cy="30344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7" name="Picture 26"/>
            <p:cNvPicPr>
              <a:picLocks noChangeAspect="1"/>
            </p:cNvPicPr>
            <p:nvPr/>
          </p:nvPicPr>
          <p:blipFill rotWithShape="1">
            <a:blip r:embed="rId9"/>
            <a:srcRect b="62967"/>
            <a:stretch/>
          </p:blipFill>
          <p:spPr>
            <a:xfrm>
              <a:off x="855005" y="650026"/>
              <a:ext cx="4987855" cy="1986120"/>
            </a:xfrm>
            <a:prstGeom prst="rect">
              <a:avLst/>
            </a:prstGeom>
          </p:spPr>
        </p:pic>
        <p:pic>
          <p:nvPicPr>
            <p:cNvPr id="30" name="Picture 29"/>
            <p:cNvPicPr>
              <a:picLocks noChangeAspect="1"/>
            </p:cNvPicPr>
            <p:nvPr/>
          </p:nvPicPr>
          <p:blipFill rotWithShape="1">
            <a:blip r:embed="rId9"/>
            <a:srcRect t="69854"/>
            <a:stretch/>
          </p:blipFill>
          <p:spPr>
            <a:xfrm>
              <a:off x="698512" y="3539944"/>
              <a:ext cx="5283834" cy="1712699"/>
            </a:xfrm>
            <a:prstGeom prst="rect">
              <a:avLst/>
            </a:prstGeom>
          </p:spPr>
        </p:pic>
        <p:sp>
          <p:nvSpPr>
            <p:cNvPr id="31" name="TextBox 30"/>
            <p:cNvSpPr txBox="1"/>
            <p:nvPr/>
          </p:nvSpPr>
          <p:spPr>
            <a:xfrm>
              <a:off x="1346538" y="1728172"/>
              <a:ext cx="3930700" cy="735255"/>
            </a:xfrm>
            <a:prstGeom prst="rect">
              <a:avLst/>
            </a:prstGeom>
            <a:noFill/>
          </p:spPr>
          <p:txBody>
            <a:bodyPr wrap="square" rtlCol="0">
              <a:spAutoFit/>
            </a:bodyPr>
            <a:lstStyle/>
            <a:p>
              <a:pPr algn="ctr"/>
              <a:r>
                <a:rPr lang="en-GB" sz="3600" b="1" dirty="0">
                  <a:solidFill>
                    <a:schemeClr val="bg1"/>
                  </a:solidFill>
                </a:rPr>
                <a:t>22 ACTIVITIES</a:t>
              </a:r>
            </a:p>
          </p:txBody>
        </p:sp>
        <p:sp>
          <p:nvSpPr>
            <p:cNvPr id="35" name="TextBox 34"/>
            <p:cNvSpPr txBox="1"/>
            <p:nvPr/>
          </p:nvSpPr>
          <p:spPr>
            <a:xfrm>
              <a:off x="940470" y="3544946"/>
              <a:ext cx="4742836" cy="735255"/>
            </a:xfrm>
            <a:prstGeom prst="rect">
              <a:avLst/>
            </a:prstGeom>
            <a:noFill/>
          </p:spPr>
          <p:txBody>
            <a:bodyPr wrap="square" rtlCol="0">
              <a:spAutoFit/>
            </a:bodyPr>
            <a:lstStyle/>
            <a:p>
              <a:pPr algn="ctr"/>
              <a:r>
                <a:rPr lang="en-GB" sz="3600" b="1" dirty="0">
                  <a:solidFill>
                    <a:schemeClr val="bg1"/>
                  </a:solidFill>
                </a:rPr>
                <a:t>2 </a:t>
              </a:r>
              <a:r>
                <a:rPr lang="en-GB" sz="3600" b="1">
                  <a:solidFill>
                    <a:schemeClr val="bg1"/>
                  </a:solidFill>
                </a:rPr>
                <a:t>Years Work Plan</a:t>
              </a:r>
              <a:endParaRPr lang="en-GB" sz="3600" b="1" dirty="0">
                <a:solidFill>
                  <a:schemeClr val="bg1"/>
                </a:solidFill>
              </a:endParaRPr>
            </a:p>
          </p:txBody>
        </p:sp>
      </p:grpSp>
      <p:sp>
        <p:nvSpPr>
          <p:cNvPr id="28" name="Down Arrow 27"/>
          <p:cNvSpPr/>
          <p:nvPr/>
        </p:nvSpPr>
        <p:spPr>
          <a:xfrm>
            <a:off x="2141271" y="4819970"/>
            <a:ext cx="1565329" cy="794489"/>
          </a:xfrm>
          <a:prstGeom prst="downArrow">
            <a:avLst/>
          </a:prstGeom>
          <a:noFill/>
          <a:ln w="38100">
            <a:solidFill>
              <a:srgbClr val="0281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p:cNvSpPr txBox="1"/>
          <p:nvPr/>
        </p:nvSpPr>
        <p:spPr>
          <a:xfrm>
            <a:off x="449452" y="5691949"/>
            <a:ext cx="5191932" cy="461665"/>
          </a:xfrm>
          <a:prstGeom prst="rect">
            <a:avLst/>
          </a:prstGeom>
          <a:noFill/>
        </p:spPr>
        <p:txBody>
          <a:bodyPr wrap="square" rtlCol="0">
            <a:spAutoFit/>
          </a:bodyPr>
          <a:lstStyle/>
          <a:p>
            <a:pPr algn="ctr"/>
            <a:r>
              <a:rPr lang="en-GB" sz="2400" b="1" dirty="0"/>
              <a:t>NCCC, TWG, WLF, RBF, LGN </a:t>
            </a:r>
          </a:p>
        </p:txBody>
      </p:sp>
    </p:spTree>
    <p:extLst>
      <p:ext uri="{BB962C8B-B14F-4D97-AF65-F5344CB8AC3E}">
        <p14:creationId xmlns:p14="http://schemas.microsoft.com/office/powerpoint/2010/main" val="5589583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48057"/>
            <a:ext cx="12195655" cy="6858000"/>
          </a:xfrm>
        </p:spPr>
      </p:pic>
      <p:sp>
        <p:nvSpPr>
          <p:cNvPr id="5" name="Title 1"/>
          <p:cNvSpPr txBox="1">
            <a:spLocks/>
          </p:cNvSpPr>
          <p:nvPr/>
        </p:nvSpPr>
        <p:spPr>
          <a:xfrm>
            <a:off x="0" y="137041"/>
            <a:ext cx="12192000" cy="5423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rgbClr val="028184"/>
                </a:solidFill>
                <a:latin typeface="Bebas Neue Bold" panose="020B0606020202050201" pitchFamily="34" charset="0"/>
              </a:rPr>
              <a:t>OVERACHING OF CTI-CFF / USAID-DOI REGIONAL SECRETARIAT (2016-2018)</a:t>
            </a:r>
          </a:p>
        </p:txBody>
      </p:sp>
      <p:pic>
        <p:nvPicPr>
          <p:cNvPr id="11" name="Content Placeholder 4"/>
          <p:cNvPicPr>
            <a:picLocks noChangeAspect="1"/>
          </p:cNvPicPr>
          <p:nvPr/>
        </p:nvPicPr>
        <p:blipFill rotWithShape="1">
          <a:blip r:embed="rId4">
            <a:extLst>
              <a:ext uri="{28A0092B-C50C-407E-A947-70E740481C1C}">
                <a14:useLocalDpi xmlns:a14="http://schemas.microsoft.com/office/drawing/2010/main" val="0"/>
              </a:ext>
            </a:extLst>
          </a:blip>
          <a:srcRect l="37109" t="11464" r="28932" b="12673"/>
          <a:stretch/>
        </p:blipFill>
        <p:spPr>
          <a:xfrm>
            <a:off x="769947" y="1280258"/>
            <a:ext cx="2703174" cy="3443338"/>
          </a:xfrm>
          <a:prstGeom prst="roundRect">
            <a:avLst>
              <a:gd name="adj" fmla="val 4167"/>
            </a:avLst>
          </a:prstGeom>
          <a:solidFill>
            <a:srgbClr val="FFFFFF"/>
          </a:solidFill>
          <a:ln w="76200" cap="sq">
            <a:solidFill>
              <a:schemeClr val="accent1">
                <a:lumMod val="20000"/>
                <a:lumOff val="8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cxnSp>
        <p:nvCxnSpPr>
          <p:cNvPr id="7" name="Elbow Connector 6"/>
          <p:cNvCxnSpPr>
            <a:stCxn id="11" idx="0"/>
            <a:endCxn id="13" idx="1"/>
          </p:cNvCxnSpPr>
          <p:nvPr/>
        </p:nvCxnSpPr>
        <p:spPr>
          <a:xfrm rot="5400000" flipH="1" flipV="1">
            <a:off x="3030351" y="296545"/>
            <a:ext cx="74896" cy="189253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496651" y="2039733"/>
            <a:ext cx="20130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487119" y="2629967"/>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3552716" y="3692805"/>
            <a:ext cx="2133311" cy="8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Elbow Connector 78"/>
          <p:cNvCxnSpPr>
            <a:stCxn id="11" idx="2"/>
            <a:endCxn id="44" idx="1"/>
          </p:cNvCxnSpPr>
          <p:nvPr/>
        </p:nvCxnSpPr>
        <p:spPr>
          <a:xfrm rot="16200000" flipH="1">
            <a:off x="3784341" y="3060789"/>
            <a:ext cx="163239" cy="3488852"/>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014064" y="882196"/>
            <a:ext cx="1895049" cy="646331"/>
          </a:xfrm>
          <a:prstGeom prst="rect">
            <a:avLst/>
          </a:prstGeom>
          <a:ln>
            <a:solidFill>
              <a:schemeClr val="accent6">
                <a:lumMod val="75000"/>
              </a:schemeClr>
            </a:solidFill>
          </a:ln>
        </p:spPr>
        <p:txBody>
          <a:bodyPr wrap="square">
            <a:spAutoFit/>
          </a:bodyPr>
          <a:lstStyle/>
          <a:p>
            <a:pPr algn="just"/>
            <a:r>
              <a:rPr lang="en-US" dirty="0"/>
              <a:t>1. </a:t>
            </a:r>
            <a:r>
              <a:rPr lang="en-US" dirty="0">
                <a:latin typeface="Calibri" charset="0"/>
                <a:ea typeface="Calibri" charset="0"/>
                <a:cs typeface="Calibri" charset="0"/>
              </a:rPr>
              <a:t>Customized CDT Scheme</a:t>
            </a:r>
          </a:p>
        </p:txBody>
      </p:sp>
      <p:sp>
        <p:nvSpPr>
          <p:cNvPr id="14" name="TextBox 13"/>
          <p:cNvSpPr txBox="1"/>
          <p:nvPr/>
        </p:nvSpPr>
        <p:spPr>
          <a:xfrm>
            <a:off x="6773793" y="857740"/>
            <a:ext cx="2382647" cy="707886"/>
          </a:xfrm>
          <a:prstGeom prst="rect">
            <a:avLst/>
          </a:prstGeom>
          <a:solidFill>
            <a:srgbClr val="009497"/>
          </a:solidFill>
        </p:spPr>
        <p:txBody>
          <a:bodyPr wrap="none" rtlCol="0">
            <a:spAutoFit/>
          </a:bodyPr>
          <a:lstStyle/>
          <a:p>
            <a:r>
              <a:rPr lang="en-GB" sz="2000" b="1" dirty="0">
                <a:solidFill>
                  <a:schemeClr val="bg1"/>
                </a:solidFill>
              </a:rPr>
              <a:t>Focus on :  Tuna</a:t>
            </a:r>
          </a:p>
          <a:p>
            <a:pPr lvl="2"/>
            <a:r>
              <a:rPr lang="en-GB" sz="2000" b="1" dirty="0">
                <a:solidFill>
                  <a:schemeClr val="bg1"/>
                </a:solidFill>
              </a:rPr>
              <a:t>     Groupers</a:t>
            </a:r>
          </a:p>
        </p:txBody>
      </p:sp>
      <p:cxnSp>
        <p:nvCxnSpPr>
          <p:cNvPr id="16" name="Elbow Connector 15"/>
          <p:cNvCxnSpPr>
            <a:stCxn id="13" idx="3"/>
            <a:endCxn id="14" idx="1"/>
          </p:cNvCxnSpPr>
          <p:nvPr/>
        </p:nvCxnSpPr>
        <p:spPr>
          <a:xfrm>
            <a:off x="5909113" y="1205362"/>
            <a:ext cx="864680" cy="6321"/>
          </a:xfrm>
          <a:prstGeom prst="bentConnector3">
            <a:avLst>
              <a:gd name="adj1" fmla="val 50000"/>
            </a:avLst>
          </a:prstGeom>
          <a:ln w="5715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566125" y="1673454"/>
            <a:ext cx="4013697" cy="646331"/>
          </a:xfrm>
          <a:prstGeom prst="rect">
            <a:avLst/>
          </a:prstGeom>
          <a:ln>
            <a:solidFill>
              <a:schemeClr val="accent1">
                <a:lumMod val="50000"/>
              </a:schemeClr>
            </a:solidFill>
          </a:ln>
        </p:spPr>
        <p:txBody>
          <a:bodyPr wrap="square">
            <a:spAutoFit/>
          </a:bodyPr>
          <a:lstStyle/>
          <a:p>
            <a:pPr lvl="0" algn="just"/>
            <a:r>
              <a:rPr lang="en-US" dirty="0"/>
              <a:t>2. Country agreement in integrating the CDT scheme into country’s EAFM Plan</a:t>
            </a:r>
          </a:p>
        </p:txBody>
      </p:sp>
      <p:sp>
        <p:nvSpPr>
          <p:cNvPr id="21" name="Rectangle 20"/>
          <p:cNvSpPr/>
          <p:nvPr/>
        </p:nvSpPr>
        <p:spPr>
          <a:xfrm>
            <a:off x="5329917" y="2463460"/>
            <a:ext cx="2558720" cy="369332"/>
          </a:xfrm>
          <a:prstGeom prst="rect">
            <a:avLst/>
          </a:prstGeom>
          <a:ln>
            <a:solidFill>
              <a:schemeClr val="accent4">
                <a:lumMod val="75000"/>
              </a:schemeClr>
            </a:solidFill>
          </a:ln>
        </p:spPr>
        <p:txBody>
          <a:bodyPr wrap="square">
            <a:spAutoFit/>
          </a:bodyPr>
          <a:lstStyle/>
          <a:p>
            <a:pPr algn="just"/>
            <a:r>
              <a:rPr lang="en-US" dirty="0"/>
              <a:t>3. </a:t>
            </a:r>
            <a:r>
              <a:rPr lang="en-US" dirty="0">
                <a:latin typeface="Calibri" charset="0"/>
                <a:ea typeface="Calibri" charset="0"/>
                <a:cs typeface="Calibri" charset="0"/>
              </a:rPr>
              <a:t>Integrated EAFM Plan</a:t>
            </a:r>
          </a:p>
        </p:txBody>
      </p:sp>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39218" t="12250" r="25724" b="8363"/>
          <a:stretch/>
        </p:blipFill>
        <p:spPr>
          <a:xfrm>
            <a:off x="11047127" y="2085656"/>
            <a:ext cx="869367" cy="1122500"/>
          </a:xfrm>
          <a:prstGeom prst="rect">
            <a:avLst/>
          </a:prstGeom>
          <a:ln w="28575" cap="sq">
            <a:solidFill>
              <a:srgbClr val="009497"/>
            </a:solidFill>
            <a:miter lim="800000"/>
          </a:ln>
          <a:effectLst>
            <a:outerShdw blurRad="57150" dist="50800" dir="2700000" algn="tl" rotWithShape="0">
              <a:srgbClr val="000000">
                <a:alpha val="40000"/>
              </a:srgbClr>
            </a:outerShdw>
          </a:effectLst>
        </p:spPr>
      </p:pic>
      <p:cxnSp>
        <p:nvCxnSpPr>
          <p:cNvPr id="23" name="Elbow Connector 22"/>
          <p:cNvCxnSpPr>
            <a:stCxn id="21" idx="3"/>
            <a:endCxn id="22" idx="1"/>
          </p:cNvCxnSpPr>
          <p:nvPr/>
        </p:nvCxnSpPr>
        <p:spPr>
          <a:xfrm flipV="1">
            <a:off x="7888637" y="2646906"/>
            <a:ext cx="3158490" cy="1220"/>
          </a:xfrm>
          <a:prstGeom prst="bentConnector3">
            <a:avLst>
              <a:gd name="adj1" fmla="val 50000"/>
            </a:avLst>
          </a:prstGeom>
          <a:ln w="5715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5692031" y="3524927"/>
            <a:ext cx="2743548" cy="335756"/>
          </a:xfrm>
          <a:prstGeom prst="rect">
            <a:avLst/>
          </a:prstGeom>
          <a:ln>
            <a:solidFill>
              <a:schemeClr val="bg1">
                <a:lumMod val="65000"/>
              </a:schemeClr>
            </a:solidFill>
          </a:ln>
        </p:spPr>
        <p:txBody>
          <a:bodyPr wrap="square">
            <a:spAutoFit/>
          </a:bodyPr>
          <a:lstStyle/>
          <a:p>
            <a:pPr algn="just"/>
            <a:r>
              <a:rPr lang="en-GB" dirty="0"/>
              <a:t>4. Scientific Advisory Group</a:t>
            </a:r>
          </a:p>
        </p:txBody>
      </p:sp>
      <p:sp>
        <p:nvSpPr>
          <p:cNvPr id="30" name="TextBox 29"/>
          <p:cNvSpPr txBox="1"/>
          <p:nvPr/>
        </p:nvSpPr>
        <p:spPr>
          <a:xfrm>
            <a:off x="8973841" y="3337290"/>
            <a:ext cx="2244636" cy="707886"/>
          </a:xfrm>
          <a:prstGeom prst="rect">
            <a:avLst/>
          </a:prstGeom>
          <a:solidFill>
            <a:srgbClr val="009497"/>
          </a:solidFill>
        </p:spPr>
        <p:txBody>
          <a:bodyPr wrap="square" rtlCol="0">
            <a:spAutoFit/>
          </a:bodyPr>
          <a:lstStyle/>
          <a:p>
            <a:r>
              <a:rPr lang="en-GB" sz="2000" b="1" dirty="0">
                <a:solidFill>
                  <a:schemeClr val="bg1"/>
                </a:solidFill>
              </a:rPr>
              <a:t>1</a:t>
            </a:r>
            <a:r>
              <a:rPr lang="en-GB" sz="2000" b="1" baseline="30000" dirty="0">
                <a:solidFill>
                  <a:schemeClr val="bg1"/>
                </a:solidFill>
              </a:rPr>
              <a:t>st</a:t>
            </a:r>
            <a:r>
              <a:rPr lang="en-GB" sz="2000" b="1" dirty="0">
                <a:solidFill>
                  <a:schemeClr val="bg1"/>
                </a:solidFill>
              </a:rPr>
              <a:t> Meeting on CDT EAFM Plan</a:t>
            </a:r>
          </a:p>
        </p:txBody>
      </p:sp>
      <p:cxnSp>
        <p:nvCxnSpPr>
          <p:cNvPr id="31" name="Elbow Connector 30"/>
          <p:cNvCxnSpPr>
            <a:stCxn id="29" idx="3"/>
            <a:endCxn id="30" idx="1"/>
          </p:cNvCxnSpPr>
          <p:nvPr/>
        </p:nvCxnSpPr>
        <p:spPr>
          <a:xfrm flipV="1">
            <a:off x="8435579" y="3691233"/>
            <a:ext cx="538262" cy="1572"/>
          </a:xfrm>
          <a:prstGeom prst="bentConnector3">
            <a:avLst>
              <a:gd name="adj1" fmla="val 50000"/>
            </a:avLst>
          </a:prstGeom>
          <a:ln w="571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5672386" y="4199707"/>
            <a:ext cx="2902839" cy="369332"/>
          </a:xfrm>
          <a:prstGeom prst="rect">
            <a:avLst/>
          </a:prstGeom>
          <a:ln>
            <a:solidFill>
              <a:schemeClr val="accent2">
                <a:lumMod val="75000"/>
              </a:schemeClr>
            </a:solidFill>
          </a:ln>
        </p:spPr>
        <p:txBody>
          <a:bodyPr wrap="square">
            <a:spAutoFit/>
          </a:bodyPr>
          <a:lstStyle/>
          <a:p>
            <a:pPr algn="just"/>
            <a:r>
              <a:rPr lang="en-MY" dirty="0"/>
              <a:t>5. CT Atlas</a:t>
            </a:r>
          </a:p>
        </p:txBody>
      </p:sp>
      <p:sp>
        <p:nvSpPr>
          <p:cNvPr id="39" name="TextBox 38"/>
          <p:cNvSpPr txBox="1"/>
          <p:nvPr/>
        </p:nvSpPr>
        <p:spPr>
          <a:xfrm>
            <a:off x="8965369" y="4182293"/>
            <a:ext cx="2184572" cy="400110"/>
          </a:xfrm>
          <a:prstGeom prst="rect">
            <a:avLst/>
          </a:prstGeom>
          <a:solidFill>
            <a:srgbClr val="009497"/>
          </a:solidFill>
        </p:spPr>
        <p:txBody>
          <a:bodyPr wrap="none" rtlCol="0">
            <a:spAutoFit/>
          </a:bodyPr>
          <a:lstStyle/>
          <a:p>
            <a:r>
              <a:rPr lang="en-GB" sz="2000" b="1" dirty="0">
                <a:solidFill>
                  <a:schemeClr val="bg1"/>
                </a:solidFill>
              </a:rPr>
              <a:t>Engage with NOAA</a:t>
            </a:r>
          </a:p>
        </p:txBody>
      </p:sp>
      <p:cxnSp>
        <p:nvCxnSpPr>
          <p:cNvPr id="40" name="Elbow Connector 39"/>
          <p:cNvCxnSpPr>
            <a:stCxn id="38" idx="3"/>
            <a:endCxn id="39" idx="1"/>
          </p:cNvCxnSpPr>
          <p:nvPr/>
        </p:nvCxnSpPr>
        <p:spPr>
          <a:xfrm flipV="1">
            <a:off x="8575225" y="4382348"/>
            <a:ext cx="390144" cy="2025"/>
          </a:xfrm>
          <a:prstGeom prst="bentConnector3">
            <a:avLst>
              <a:gd name="adj1" fmla="val 50000"/>
            </a:avLst>
          </a:prstGeom>
          <a:ln w="57150">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5610386" y="4702169"/>
            <a:ext cx="6581614" cy="369332"/>
          </a:xfrm>
          <a:prstGeom prst="rect">
            <a:avLst/>
          </a:prstGeom>
          <a:ln>
            <a:solidFill>
              <a:schemeClr val="tx1"/>
            </a:solidFill>
          </a:ln>
        </p:spPr>
        <p:txBody>
          <a:bodyPr wrap="square">
            <a:spAutoFit/>
          </a:bodyPr>
          <a:lstStyle/>
          <a:p>
            <a:pPr algn="just"/>
            <a:r>
              <a:rPr lang="en-MY" dirty="0"/>
              <a:t>6. EAFM training modules </a:t>
            </a:r>
            <a:r>
              <a:rPr lang="en-MY" b="1" dirty="0">
                <a:solidFill>
                  <a:srgbClr val="FF0000"/>
                </a:solidFill>
              </a:rPr>
              <a:t>implementing CDT &amp; human welfare</a:t>
            </a:r>
          </a:p>
        </p:txBody>
      </p:sp>
      <p:cxnSp>
        <p:nvCxnSpPr>
          <p:cNvPr id="47" name="Elbow Connector 46"/>
          <p:cNvCxnSpPr>
            <a:stCxn id="11" idx="2"/>
          </p:cNvCxnSpPr>
          <p:nvPr/>
        </p:nvCxnSpPr>
        <p:spPr>
          <a:xfrm rot="16200000" flipH="1">
            <a:off x="2497909" y="4347220"/>
            <a:ext cx="1727007" cy="2479757"/>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4630344" y="6257136"/>
            <a:ext cx="3779719" cy="338554"/>
          </a:xfrm>
          <a:prstGeom prst="rect">
            <a:avLst/>
          </a:prstGeom>
          <a:ln>
            <a:solidFill>
              <a:srgbClr val="FF0000"/>
            </a:solidFill>
          </a:ln>
        </p:spPr>
        <p:txBody>
          <a:bodyPr wrap="square">
            <a:spAutoFit/>
          </a:bodyPr>
          <a:lstStyle/>
          <a:p>
            <a:r>
              <a:rPr lang="en-MY" sz="1600" dirty="0"/>
              <a:t>7. Dialogue Private-Public Partnership (PPP)</a:t>
            </a:r>
          </a:p>
        </p:txBody>
      </p:sp>
      <p:sp>
        <p:nvSpPr>
          <p:cNvPr id="52" name="TextBox 51"/>
          <p:cNvSpPr txBox="1"/>
          <p:nvPr/>
        </p:nvSpPr>
        <p:spPr>
          <a:xfrm>
            <a:off x="9156440" y="6137397"/>
            <a:ext cx="2760054" cy="584775"/>
          </a:xfrm>
          <a:prstGeom prst="rect">
            <a:avLst/>
          </a:prstGeom>
          <a:solidFill>
            <a:srgbClr val="009497"/>
          </a:solidFill>
        </p:spPr>
        <p:txBody>
          <a:bodyPr wrap="square" rtlCol="0">
            <a:spAutoFit/>
          </a:bodyPr>
          <a:lstStyle/>
          <a:p>
            <a:pPr algn="ctr"/>
            <a:r>
              <a:rPr lang="en-GB" sz="1600" b="1" dirty="0">
                <a:solidFill>
                  <a:schemeClr val="bg1"/>
                </a:solidFill>
              </a:rPr>
              <a:t>It will be conducted in Solomon Islands, 2017</a:t>
            </a:r>
          </a:p>
        </p:txBody>
      </p:sp>
      <p:cxnSp>
        <p:nvCxnSpPr>
          <p:cNvPr id="58" name="Straight Connector 57"/>
          <p:cNvCxnSpPr>
            <a:stCxn id="50" idx="3"/>
            <a:endCxn id="52" idx="1"/>
          </p:cNvCxnSpPr>
          <p:nvPr/>
        </p:nvCxnSpPr>
        <p:spPr>
          <a:xfrm>
            <a:off x="8410063" y="6426413"/>
            <a:ext cx="746377" cy="3372"/>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3534636" y="4403144"/>
            <a:ext cx="2133311" cy="8704"/>
          </a:xfrm>
          <a:prstGeom prst="line">
            <a:avLst/>
          </a:prstGeom>
        </p:spPr>
        <p:style>
          <a:lnRef idx="1">
            <a:schemeClr val="accent1"/>
          </a:lnRef>
          <a:fillRef idx="0">
            <a:schemeClr val="accent1"/>
          </a:fillRef>
          <a:effectRef idx="0">
            <a:schemeClr val="accent1"/>
          </a:effectRef>
          <a:fontRef idx="minor">
            <a:schemeClr val="tx1"/>
          </a:fontRef>
        </p:style>
      </p:cxnSp>
      <p:pic>
        <p:nvPicPr>
          <p:cNvPr id="66" name="Picture 65"/>
          <p:cNvPicPr>
            <a:picLocks noChangeAspect="1"/>
          </p:cNvPicPr>
          <p:nvPr/>
        </p:nvPicPr>
        <p:blipFill rotWithShape="1">
          <a:blip r:embed="rId6" cstate="print">
            <a:extLst>
              <a:ext uri="{28A0092B-C50C-407E-A947-70E740481C1C}">
                <a14:useLocalDpi xmlns:a14="http://schemas.microsoft.com/office/drawing/2010/main" val="0"/>
              </a:ext>
            </a:extLst>
          </a:blip>
          <a:srcRect l="13062" t="37891" r="11826" b="25150"/>
          <a:stretch/>
        </p:blipFill>
        <p:spPr>
          <a:xfrm>
            <a:off x="5021201" y="5154069"/>
            <a:ext cx="3006921" cy="1109668"/>
          </a:xfrm>
          <a:prstGeom prst="rect">
            <a:avLst/>
          </a:prstGeom>
        </p:spPr>
      </p:pic>
    </p:spTree>
    <p:extLst>
      <p:ext uri="{BB962C8B-B14F-4D97-AF65-F5344CB8AC3E}">
        <p14:creationId xmlns:p14="http://schemas.microsoft.com/office/powerpoint/2010/main" val="1319297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36386"/>
          </a:xfrm>
        </p:spPr>
        <p:txBody>
          <a:bodyPr>
            <a:noAutofit/>
          </a:bodyPr>
          <a:lstStyle/>
          <a:p>
            <a:r>
              <a:rPr lang="en-US" sz="3200" b="1" dirty="0"/>
              <a:t>Proposed Activities in 2017</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36817962"/>
              </p:ext>
            </p:extLst>
          </p:nvPr>
        </p:nvGraphicFramePr>
        <p:xfrm>
          <a:off x="338380" y="1584185"/>
          <a:ext cx="11729155" cy="3652902"/>
        </p:xfrm>
        <a:graphic>
          <a:graphicData uri="http://schemas.openxmlformats.org/drawingml/2006/table">
            <a:tbl>
              <a:tblPr firstRow="1" firstCol="1" bandRow="1"/>
              <a:tblGrid>
                <a:gridCol w="425549">
                  <a:extLst>
                    <a:ext uri="{9D8B030D-6E8A-4147-A177-3AD203B41FA5}">
                      <a16:colId xmlns:a16="http://schemas.microsoft.com/office/drawing/2014/main" val="20000"/>
                    </a:ext>
                  </a:extLst>
                </a:gridCol>
                <a:gridCol w="4370698">
                  <a:extLst>
                    <a:ext uri="{9D8B030D-6E8A-4147-A177-3AD203B41FA5}">
                      <a16:colId xmlns:a16="http://schemas.microsoft.com/office/drawing/2014/main" val="20001"/>
                    </a:ext>
                  </a:extLst>
                </a:gridCol>
                <a:gridCol w="6932908">
                  <a:extLst>
                    <a:ext uri="{9D8B030D-6E8A-4147-A177-3AD203B41FA5}">
                      <a16:colId xmlns:a16="http://schemas.microsoft.com/office/drawing/2014/main" val="20002"/>
                    </a:ext>
                  </a:extLst>
                </a:gridCol>
              </a:tblGrid>
              <a:tr h="62162">
                <a:tc>
                  <a:txBody>
                    <a:bodyPr/>
                    <a:lstStyle/>
                    <a:p>
                      <a:pPr>
                        <a:lnSpc>
                          <a:spcPct val="107000"/>
                        </a:lnSpc>
                        <a:spcAft>
                          <a:spcPts val="0"/>
                        </a:spcAft>
                      </a:pPr>
                      <a:r>
                        <a:rPr lang="en-US" sz="1600" b="1">
                          <a:effectLst/>
                          <a:latin typeface="Calisto MT" charset="0"/>
                          <a:ea typeface="Calibri" charset="0"/>
                          <a:cs typeface="Times New Roman" charset="0"/>
                        </a:rPr>
                        <a:t>No.</a:t>
                      </a:r>
                      <a:endParaRPr lang="en-US" sz="1600">
                        <a:effectLst/>
                        <a:latin typeface="Calibri" charset="0"/>
                        <a:ea typeface="Calibri" charset="0"/>
                        <a:cs typeface="Times New Roman" charset="0"/>
                      </a:endParaRPr>
                    </a:p>
                  </a:txBody>
                  <a:tcPr marL="23765" marR="23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en-US" sz="1600" b="1" dirty="0">
                          <a:effectLst/>
                          <a:latin typeface="Calisto MT" charset="0"/>
                          <a:ea typeface="Calibri" charset="0"/>
                          <a:cs typeface="Times New Roman" charset="0"/>
                        </a:rPr>
                        <a:t>Proposed Program</a:t>
                      </a:r>
                      <a:endParaRPr lang="en-US" sz="1600" dirty="0">
                        <a:effectLst/>
                        <a:latin typeface="Calibri" charset="0"/>
                        <a:ea typeface="Calibri" charset="0"/>
                        <a:cs typeface="Times New Roman" charset="0"/>
                      </a:endParaRPr>
                    </a:p>
                  </a:txBody>
                  <a:tcPr marL="23765" marR="23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en-US" sz="1600" b="1">
                          <a:effectLst/>
                          <a:latin typeface="Calisto MT" charset="0"/>
                          <a:ea typeface="Calibri" charset="0"/>
                          <a:cs typeface="Times New Roman" charset="0"/>
                        </a:rPr>
                        <a:t>Description</a:t>
                      </a:r>
                      <a:endParaRPr lang="en-US" sz="1600">
                        <a:effectLst/>
                        <a:latin typeface="Calibri" charset="0"/>
                        <a:ea typeface="Calibri" charset="0"/>
                        <a:cs typeface="Times New Roman" charset="0"/>
                      </a:endParaRPr>
                    </a:p>
                  </a:txBody>
                  <a:tcPr marL="23765" marR="23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322960">
                <a:tc>
                  <a:txBody>
                    <a:bodyPr/>
                    <a:lstStyle/>
                    <a:p>
                      <a:pPr>
                        <a:lnSpc>
                          <a:spcPct val="107000"/>
                        </a:lnSpc>
                        <a:spcAft>
                          <a:spcPts val="0"/>
                        </a:spcAft>
                      </a:pPr>
                      <a:r>
                        <a:rPr lang="en-US" sz="1600" dirty="0">
                          <a:effectLst/>
                          <a:latin typeface="Calisto MT" charset="0"/>
                          <a:ea typeface="Calibri" charset="0"/>
                          <a:cs typeface="Times New Roman" charset="0"/>
                        </a:rPr>
                        <a:t>1.</a:t>
                      </a:r>
                      <a:endParaRPr lang="en-US" sz="1600" dirty="0">
                        <a:effectLst/>
                        <a:latin typeface="Calibri" charset="0"/>
                        <a:ea typeface="Calibri" charset="0"/>
                        <a:cs typeface="Times New Roman" charset="0"/>
                      </a:endParaRPr>
                    </a:p>
                  </a:txBody>
                  <a:tcPr marL="23765" marR="23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en-US" sz="1600" dirty="0">
                          <a:effectLst/>
                          <a:latin typeface="Calisto MT" charset="0"/>
                          <a:ea typeface="Calibri" charset="0"/>
                          <a:cs typeface="Times New Roman" charset="0"/>
                        </a:rPr>
                        <a:t>Follow</a:t>
                      </a:r>
                      <a:r>
                        <a:rPr lang="en-US" sz="1600" baseline="0" dirty="0">
                          <a:effectLst/>
                          <a:latin typeface="Calisto MT" charset="0"/>
                          <a:ea typeface="Calibri" charset="0"/>
                          <a:cs typeface="Times New Roman" charset="0"/>
                        </a:rPr>
                        <a:t> up </a:t>
                      </a:r>
                      <a:r>
                        <a:rPr lang="en-US" sz="1600" dirty="0">
                          <a:effectLst/>
                          <a:latin typeface="Calisto MT" charset="0"/>
                          <a:ea typeface="Calibri" charset="0"/>
                          <a:cs typeface="Times New Roman" charset="0"/>
                        </a:rPr>
                        <a:t>initiation to establishing CTI-CFF university partnership with other potential</a:t>
                      </a:r>
                      <a:r>
                        <a:rPr lang="en-US" sz="1600" baseline="0" dirty="0">
                          <a:effectLst/>
                          <a:latin typeface="Calisto MT" charset="0"/>
                          <a:ea typeface="Calibri" charset="0"/>
                          <a:cs typeface="Times New Roman" charset="0"/>
                        </a:rPr>
                        <a:t> universities in CT member countries as </a:t>
                      </a:r>
                      <a:r>
                        <a:rPr lang="en-US" sz="1600" dirty="0">
                          <a:effectLst/>
                          <a:latin typeface="Calisto MT" charset="0"/>
                          <a:ea typeface="Calibri" charset="0"/>
                          <a:cs typeface="Times New Roman" charset="0"/>
                        </a:rPr>
                        <a:t>for capacity building/ research/ education support program (SAG and </a:t>
                      </a:r>
                      <a:r>
                        <a:rPr lang="en-US" sz="1600" dirty="0" err="1">
                          <a:effectLst/>
                          <a:latin typeface="Calisto MT" charset="0"/>
                          <a:ea typeface="Calibri" charset="0"/>
                          <a:cs typeface="Times New Roman" charset="0"/>
                        </a:rPr>
                        <a:t>CoE</a:t>
                      </a:r>
                      <a:r>
                        <a:rPr lang="en-US" sz="1600" dirty="0">
                          <a:effectLst/>
                          <a:latin typeface="Calisto MT" charset="0"/>
                          <a:ea typeface="Calibri" charset="0"/>
                          <a:cs typeface="Times New Roman" charset="0"/>
                        </a:rPr>
                        <a:t>), and</a:t>
                      </a:r>
                    </a:p>
                    <a:p>
                      <a:pPr>
                        <a:lnSpc>
                          <a:spcPct val="107000"/>
                        </a:lnSpc>
                        <a:spcAft>
                          <a:spcPts val="0"/>
                        </a:spcAft>
                      </a:pPr>
                      <a:r>
                        <a:rPr lang="en-US" sz="1600" dirty="0">
                          <a:effectLst/>
                          <a:latin typeface="Calisto MT" charset="0"/>
                          <a:ea typeface="Calibri" charset="0"/>
                          <a:cs typeface="Times New Roman" charset="0"/>
                        </a:rPr>
                        <a:t>CTI-CFF</a:t>
                      </a:r>
                      <a:r>
                        <a:rPr lang="en-US" sz="1600" baseline="0" dirty="0">
                          <a:effectLst/>
                          <a:latin typeface="Calisto MT" charset="0"/>
                          <a:ea typeface="Calibri" charset="0"/>
                          <a:cs typeface="Times New Roman" charset="0"/>
                        </a:rPr>
                        <a:t> University Partnership Meeting</a:t>
                      </a:r>
                      <a:endParaRPr lang="en-US" sz="1600" dirty="0">
                        <a:effectLst/>
                        <a:latin typeface="Calibri" charset="0"/>
                        <a:ea typeface="Calibri" charset="0"/>
                        <a:cs typeface="Times New Roman" charset="0"/>
                      </a:endParaRPr>
                    </a:p>
                  </a:txBody>
                  <a:tcPr marL="23765" marR="23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en-US" sz="1600" dirty="0">
                          <a:effectLst/>
                          <a:latin typeface="Calisto MT" charset="0"/>
                          <a:ea typeface="Calibri" charset="0"/>
                          <a:cs typeface="Times New Roman" charset="0"/>
                        </a:rPr>
                        <a:t>This consultative meeting is intended to articulate university’s support for CTI-CFF in terms of resource </a:t>
                      </a:r>
                      <a:r>
                        <a:rPr lang="en-US" sz="1600" dirty="0" err="1">
                          <a:effectLst/>
                          <a:latin typeface="Calisto MT" charset="0"/>
                          <a:ea typeface="Calibri" charset="0"/>
                          <a:cs typeface="Times New Roman" charset="0"/>
                        </a:rPr>
                        <a:t>sharings</a:t>
                      </a:r>
                      <a:r>
                        <a:rPr lang="en-US" sz="1600" dirty="0">
                          <a:effectLst/>
                          <a:latin typeface="Calisto MT" charset="0"/>
                          <a:ea typeface="Calibri" charset="0"/>
                          <a:cs typeface="Times New Roman" charset="0"/>
                        </a:rPr>
                        <a:t> on research, outreach, and capacity building as to underpin the implementation of the RPOA. </a:t>
                      </a:r>
                      <a:endParaRPr lang="en-US" sz="1600" dirty="0">
                        <a:effectLst/>
                        <a:latin typeface="Calibri" charset="0"/>
                        <a:ea typeface="Calibri" charset="0"/>
                        <a:cs typeface="Times New Roman" charset="0"/>
                      </a:endParaRPr>
                    </a:p>
                  </a:txBody>
                  <a:tcPr marL="23765" marR="23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72972">
                <a:tc>
                  <a:txBody>
                    <a:bodyPr/>
                    <a:lstStyle/>
                    <a:p>
                      <a:pPr>
                        <a:lnSpc>
                          <a:spcPct val="107000"/>
                        </a:lnSpc>
                        <a:spcAft>
                          <a:spcPts val="0"/>
                        </a:spcAft>
                      </a:pPr>
                      <a:r>
                        <a:rPr lang="en-US" sz="1600" dirty="0">
                          <a:effectLst/>
                          <a:latin typeface="Calisto MT" charset="0"/>
                          <a:ea typeface="Calibri" charset="0"/>
                          <a:cs typeface="Times New Roman" charset="0"/>
                        </a:rPr>
                        <a:t>2.</a:t>
                      </a:r>
                      <a:endParaRPr lang="en-US" sz="1600" dirty="0">
                        <a:effectLst/>
                        <a:latin typeface="Calibri" charset="0"/>
                        <a:ea typeface="Calibri" charset="0"/>
                        <a:cs typeface="Times New Roman" charset="0"/>
                      </a:endParaRPr>
                    </a:p>
                  </a:txBody>
                  <a:tcPr marL="23765" marR="23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en-US" sz="1600" dirty="0">
                          <a:effectLst/>
                          <a:latin typeface="Calisto MT" charset="0"/>
                          <a:ea typeface="Calibri" charset="0"/>
                          <a:cs typeface="Times New Roman" charset="0"/>
                        </a:rPr>
                        <a:t>Capacity building in program management and/or</a:t>
                      </a:r>
                      <a:r>
                        <a:rPr lang="en-US" sz="1600" baseline="0" dirty="0">
                          <a:effectLst/>
                          <a:latin typeface="Calisto MT" charset="0"/>
                          <a:ea typeface="Calibri" charset="0"/>
                          <a:cs typeface="Times New Roman" charset="0"/>
                        </a:rPr>
                        <a:t> </a:t>
                      </a:r>
                      <a:r>
                        <a:rPr lang="en-US" sz="1600" dirty="0">
                          <a:effectLst/>
                          <a:latin typeface="Calisto MT" charset="0"/>
                          <a:ea typeface="Calibri" charset="0"/>
                          <a:cs typeface="Times New Roman" charset="0"/>
                        </a:rPr>
                        <a:t>technical</a:t>
                      </a:r>
                      <a:r>
                        <a:rPr lang="en-US" sz="1600" baseline="0" dirty="0">
                          <a:effectLst/>
                          <a:latin typeface="Calisto MT" charset="0"/>
                          <a:ea typeface="Calibri" charset="0"/>
                          <a:cs typeface="Times New Roman" charset="0"/>
                        </a:rPr>
                        <a:t> related matter according to the mandate of SOM-12 </a:t>
                      </a:r>
                      <a:r>
                        <a:rPr lang="en-US" sz="1600" dirty="0">
                          <a:effectLst/>
                          <a:latin typeface="Calisto MT" charset="0"/>
                          <a:ea typeface="Calibri" charset="0"/>
                          <a:cs typeface="Times New Roman" charset="0"/>
                        </a:rPr>
                        <a:t>(related to RPOA goals)</a:t>
                      </a:r>
                      <a:endParaRPr lang="en-US" sz="1600" dirty="0">
                        <a:effectLst/>
                        <a:latin typeface="Calibri" charset="0"/>
                        <a:ea typeface="Calibri" charset="0"/>
                        <a:cs typeface="Times New Roman" charset="0"/>
                      </a:endParaRPr>
                    </a:p>
                  </a:txBody>
                  <a:tcPr marL="23765" marR="23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en-US" sz="1600" dirty="0">
                          <a:effectLst/>
                          <a:latin typeface="Calisto MT" charset="0"/>
                          <a:ea typeface="Calibri" charset="0"/>
                          <a:cs typeface="Times New Roman" charset="0"/>
                        </a:rPr>
                        <a:t>This program is intended to strengthen the capacity of Regional Secretariat CTI-CFF on project management or specific technical subjects related to tasks</a:t>
                      </a:r>
                      <a:r>
                        <a:rPr lang="en-US" sz="1600" baseline="0" dirty="0">
                          <a:effectLst/>
                          <a:latin typeface="Calisto MT" charset="0"/>
                          <a:ea typeface="Calibri" charset="0"/>
                          <a:cs typeface="Times New Roman" charset="0"/>
                        </a:rPr>
                        <a:t> mandated by SOM-12, particularly for handing over </a:t>
                      </a:r>
                      <a:r>
                        <a:rPr lang="en-US" sz="1600" dirty="0">
                          <a:effectLst/>
                          <a:latin typeface="Calisto MT" charset="0"/>
                          <a:ea typeface="Calibri" charset="0"/>
                          <a:cs typeface="Times New Roman" charset="0"/>
                        </a:rPr>
                        <a:t>CTI-CFF instruments such as among others, CT Atlas,</a:t>
                      </a:r>
                      <a:r>
                        <a:rPr lang="en-US" sz="1600" baseline="0" dirty="0">
                          <a:effectLst/>
                          <a:latin typeface="Calisto MT" charset="0"/>
                          <a:ea typeface="Calibri" charset="0"/>
                          <a:cs typeface="Times New Roman" charset="0"/>
                        </a:rPr>
                        <a:t> CMWG/FRWG.</a:t>
                      </a:r>
                      <a:endParaRPr lang="en-US" sz="1600" dirty="0">
                        <a:effectLst/>
                        <a:latin typeface="Calibri" charset="0"/>
                        <a:ea typeface="Calibri" charset="0"/>
                        <a:cs typeface="Times New Roman" charset="0"/>
                      </a:endParaRPr>
                    </a:p>
                  </a:txBody>
                  <a:tcPr marL="23765" marR="23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683782">
                <a:tc>
                  <a:txBody>
                    <a:bodyPr/>
                    <a:lstStyle/>
                    <a:p>
                      <a:pPr>
                        <a:lnSpc>
                          <a:spcPct val="107000"/>
                        </a:lnSpc>
                        <a:spcAft>
                          <a:spcPts val="0"/>
                        </a:spcAft>
                      </a:pPr>
                      <a:r>
                        <a:rPr lang="en-US" sz="1600" dirty="0">
                          <a:effectLst/>
                          <a:latin typeface="Calisto MT" charset="0"/>
                          <a:ea typeface="Calibri" charset="0"/>
                          <a:cs typeface="Times New Roman" charset="0"/>
                        </a:rPr>
                        <a:t>3.</a:t>
                      </a:r>
                      <a:endParaRPr lang="en-US" sz="1600" dirty="0">
                        <a:effectLst/>
                        <a:latin typeface="Calibri" charset="0"/>
                        <a:ea typeface="Calibri" charset="0"/>
                        <a:cs typeface="Times New Roman" charset="0"/>
                      </a:endParaRPr>
                    </a:p>
                  </a:txBody>
                  <a:tcPr marL="23765" marR="23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en-US" sz="1600" dirty="0">
                          <a:effectLst/>
                          <a:latin typeface="Calisto MT" charset="0"/>
                          <a:ea typeface="Calibri" charset="0"/>
                          <a:cs typeface="Times New Roman" charset="0"/>
                        </a:rPr>
                        <a:t>Support for program initiation and potential collaboration with other international/regional organization</a:t>
                      </a:r>
                      <a:endParaRPr lang="en-US" sz="1600" dirty="0">
                        <a:effectLst/>
                        <a:latin typeface="Calibri" charset="0"/>
                        <a:ea typeface="Calibri" charset="0"/>
                        <a:cs typeface="Times New Roman" charset="0"/>
                      </a:endParaRPr>
                    </a:p>
                  </a:txBody>
                  <a:tcPr marL="23765" marR="23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en-US" sz="1600" dirty="0">
                          <a:effectLst/>
                          <a:latin typeface="Calisto MT" charset="0"/>
                          <a:ea typeface="Calibri" charset="0"/>
                          <a:cs typeface="Times New Roman" charset="0"/>
                        </a:rPr>
                        <a:t>This support is intended to underpin the efforts of the CTI-CFF RS in engaging potential international/regional organization for new or on-going collaboration. E.g. PEMSEA, CMAR,</a:t>
                      </a:r>
                      <a:r>
                        <a:rPr lang="en-US" sz="1600" baseline="0" dirty="0">
                          <a:effectLst/>
                          <a:latin typeface="Calisto MT" charset="0"/>
                          <a:ea typeface="Calibri" charset="0"/>
                          <a:cs typeface="Times New Roman" charset="0"/>
                        </a:rPr>
                        <a:t> </a:t>
                      </a:r>
                      <a:r>
                        <a:rPr lang="en-US" sz="1600" baseline="0" dirty="0" err="1">
                          <a:effectLst/>
                          <a:latin typeface="Calisto MT" charset="0"/>
                          <a:ea typeface="Calibri" charset="0"/>
                          <a:cs typeface="Times New Roman" charset="0"/>
                        </a:rPr>
                        <a:t>etc</a:t>
                      </a:r>
                      <a:r>
                        <a:rPr lang="id-ID" sz="1600" dirty="0">
                          <a:effectLst/>
                          <a:latin typeface="Calisto MT" charset="0"/>
                          <a:ea typeface="Calibri" charset="0"/>
                          <a:cs typeface="Times New Roman" charset="0"/>
                        </a:rPr>
                        <a:t>. </a:t>
                      </a:r>
                      <a:endParaRPr lang="en-US" sz="1600" dirty="0">
                        <a:effectLst/>
                        <a:latin typeface="Calibri" charset="0"/>
                        <a:ea typeface="Calibri" charset="0"/>
                        <a:cs typeface="Times New Roman" charset="0"/>
                      </a:endParaRPr>
                    </a:p>
                  </a:txBody>
                  <a:tcPr marL="23765" marR="23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495718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5655" cy="6858000"/>
          </a:xfrm>
        </p:spPr>
      </p:pic>
      <p:sp>
        <p:nvSpPr>
          <p:cNvPr id="5" name="Title 1"/>
          <p:cNvSpPr txBox="1">
            <a:spLocks/>
          </p:cNvSpPr>
          <p:nvPr/>
        </p:nvSpPr>
        <p:spPr>
          <a:xfrm>
            <a:off x="838203" y="365128"/>
            <a:ext cx="10515600" cy="8605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28184"/>
                </a:solidFill>
                <a:latin typeface="Bebas Neue Bold" panose="020B0606020202050201" pitchFamily="34" charset="0"/>
              </a:rPr>
              <a:t>RECOMMENDATION</a:t>
            </a:r>
          </a:p>
        </p:txBody>
      </p:sp>
      <p:sp>
        <p:nvSpPr>
          <p:cNvPr id="6" name="TextBox 5"/>
          <p:cNvSpPr txBox="1"/>
          <p:nvPr/>
        </p:nvSpPr>
        <p:spPr>
          <a:xfrm>
            <a:off x="838203" y="999573"/>
            <a:ext cx="10749455" cy="5878532"/>
          </a:xfrm>
          <a:prstGeom prst="rect">
            <a:avLst/>
          </a:prstGeom>
          <a:noFill/>
        </p:spPr>
        <p:txBody>
          <a:bodyPr wrap="square" rtlCol="0">
            <a:spAutoFit/>
          </a:bodyPr>
          <a:lstStyle/>
          <a:p>
            <a:pPr marL="342900" lvl="0" indent="-342900">
              <a:spcAft>
                <a:spcPts val="600"/>
              </a:spcAft>
              <a:buFont typeface="+mj-lt"/>
              <a:buAutoNum type="arabicPeriod"/>
            </a:pPr>
            <a:r>
              <a:rPr lang="en-GB" sz="1600" dirty="0"/>
              <a:t>Acknowledged the effort of Regional Secretariat to act as a channel of any initiatives developed in the framework of CTI-CFF supporting activities for relevant monitoring and coordination with member countries.</a:t>
            </a:r>
          </a:p>
          <a:p>
            <a:pPr marL="342900" lvl="0" indent="-342900">
              <a:spcAft>
                <a:spcPts val="600"/>
              </a:spcAft>
              <a:buFont typeface="+mj-lt"/>
              <a:buAutoNum type="arabicPeriod"/>
            </a:pPr>
            <a:r>
              <a:rPr lang="en-GB" sz="1600" dirty="0"/>
              <a:t>Acknowledged and endorsed the effort made by the Regional Secretariat to establish cooperation arrangements </a:t>
            </a:r>
          </a:p>
          <a:p>
            <a:pPr marL="800100" lvl="1" indent="-342900">
              <a:spcAft>
                <a:spcPts val="600"/>
              </a:spcAft>
              <a:buFont typeface="+mj-lt"/>
              <a:buAutoNum type="arabicPeriod"/>
            </a:pPr>
            <a:r>
              <a:rPr lang="en-GB" sz="1600" dirty="0"/>
              <a:t>Initiating and signing Memorandum of Understanding (MoU) with SEAFDEC, SPREP and CTC in 2015; with GIZ in March 2016;</a:t>
            </a:r>
          </a:p>
          <a:p>
            <a:pPr marL="800100" lvl="1" indent="-342900">
              <a:spcAft>
                <a:spcPts val="600"/>
              </a:spcAft>
              <a:buFont typeface="+mj-lt"/>
              <a:buAutoNum type="arabicPeriod"/>
            </a:pPr>
            <a:r>
              <a:rPr lang="en-GB" sz="1600" dirty="0"/>
              <a:t>Initiating and signing MoUs with four of Indonesian universities in October 2016 namely Bogor Agricultural University, </a:t>
            </a:r>
            <a:r>
              <a:rPr lang="en-GB" sz="1600" dirty="0" err="1"/>
              <a:t>Institut</a:t>
            </a:r>
            <a:r>
              <a:rPr lang="en-GB" sz="1600" dirty="0"/>
              <a:t> </a:t>
            </a:r>
            <a:r>
              <a:rPr lang="en-GB" sz="1600" dirty="0" err="1"/>
              <a:t>Teknologi</a:t>
            </a:r>
            <a:r>
              <a:rPr lang="en-GB" sz="1600" dirty="0"/>
              <a:t> </a:t>
            </a:r>
            <a:r>
              <a:rPr lang="en-GB" sz="1600" dirty="0" err="1"/>
              <a:t>Sepuluh</a:t>
            </a:r>
            <a:r>
              <a:rPr lang="en-GB" sz="1600" dirty="0"/>
              <a:t> </a:t>
            </a:r>
            <a:r>
              <a:rPr lang="en-GB" sz="1600" dirty="0" err="1"/>
              <a:t>Nopember</a:t>
            </a:r>
            <a:r>
              <a:rPr lang="en-GB" sz="1600" dirty="0"/>
              <a:t> Surabaya, </a:t>
            </a:r>
            <a:r>
              <a:rPr lang="en-GB" sz="1600" dirty="0" err="1"/>
              <a:t>Hasanuddin</a:t>
            </a:r>
            <a:r>
              <a:rPr lang="en-GB" sz="1600" dirty="0"/>
              <a:t> University and Sam </a:t>
            </a:r>
            <a:r>
              <a:rPr lang="en-GB" sz="1600" dirty="0" err="1"/>
              <a:t>Ratulangi</a:t>
            </a:r>
            <a:r>
              <a:rPr lang="en-GB" sz="1600" dirty="0"/>
              <a:t> University as for strengthening CTI-CFF to achieve its goals in terms of research supports, education, and outreach program for capacity building and scientific advisory group;</a:t>
            </a:r>
          </a:p>
          <a:p>
            <a:pPr marL="800100" lvl="1" indent="-342900">
              <a:spcAft>
                <a:spcPts val="600"/>
              </a:spcAft>
              <a:buFont typeface="+mj-lt"/>
              <a:buAutoNum type="arabicPeriod"/>
            </a:pPr>
            <a:r>
              <a:rPr lang="en-GB" sz="1600" dirty="0"/>
              <a:t>Endorsing the initiation of CTI-CFF Regional Secretariat for upcoming MOU with </a:t>
            </a:r>
            <a:r>
              <a:rPr lang="en-GB" sz="1600" dirty="0" err="1"/>
              <a:t>Universiti</a:t>
            </a:r>
            <a:r>
              <a:rPr lang="en-GB" sz="1600" dirty="0"/>
              <a:t> Malaysia </a:t>
            </a:r>
            <a:r>
              <a:rPr lang="en-GB" sz="1600" dirty="0" err="1"/>
              <a:t>Trengganu</a:t>
            </a:r>
            <a:r>
              <a:rPr lang="en-GB" sz="1600" dirty="0"/>
              <a:t> from Malaysia, James Cook University from Australia; as well as the upcoming potential signing of MoU to extent cooperation arrangements with PEMSEA, University of Queensland from Australia and Solomon Islands National University from Solomon Islands in the frame of the proposed CTI-CFF University Partnership and other potential cooperation arrangements to be established and pursued by the CTI-CFF Regional Secretariat in the near future.</a:t>
            </a:r>
          </a:p>
          <a:p>
            <a:pPr>
              <a:spcAft>
                <a:spcPts val="600"/>
              </a:spcAft>
            </a:pPr>
            <a:r>
              <a:rPr lang="en-GB" sz="1600" dirty="0">
                <a:highlight>
                  <a:srgbClr val="FFFF00"/>
                </a:highlight>
              </a:rPr>
              <a:t>3. Tasked the Regional Secretariat to share existing the MoUs with NCC as well as to ensure the NCCs involvement in respective cooperation arrangement in order to have better coordination and collective efforts.</a:t>
            </a:r>
          </a:p>
          <a:p>
            <a:pPr>
              <a:spcAft>
                <a:spcPts val="600"/>
              </a:spcAft>
            </a:pPr>
            <a:r>
              <a:rPr lang="en-GB" sz="1600" dirty="0">
                <a:highlight>
                  <a:srgbClr val="FFFF00"/>
                </a:highlight>
              </a:rPr>
              <a:t>4. </a:t>
            </a:r>
            <a:r>
              <a:rPr lang="en-GB" sz="1600" dirty="0"/>
              <a:t>Acknowledged preparation of the CTI-CFF Regional Secretariat to collaborate with USAID-DOI for Strengthening Organizational and Administrative Capacity for Improved Fisheries Management and shared the said document to share with NCCs for further information </a:t>
            </a:r>
            <a:r>
              <a:rPr lang="en-GB" sz="1600"/>
              <a:t>and reference.</a:t>
            </a:r>
            <a:endParaRPr lang="en-GB" sz="1600" dirty="0"/>
          </a:p>
          <a:p>
            <a:pPr marL="342900" indent="-342900">
              <a:spcAft>
                <a:spcPts val="600"/>
              </a:spcAft>
              <a:buFont typeface="+mj-lt"/>
              <a:buAutoNum type="arabicPeriod"/>
            </a:pPr>
            <a:endParaRPr lang="en-GB" sz="1600" dirty="0"/>
          </a:p>
          <a:p>
            <a:pPr marL="342900" lvl="0" indent="-342900">
              <a:spcAft>
                <a:spcPts val="600"/>
              </a:spcAft>
              <a:buFont typeface="+mj-lt"/>
              <a:buAutoNum type="arabicPeriod"/>
            </a:pPr>
            <a:endParaRPr lang="en-GB" sz="1600" dirty="0"/>
          </a:p>
        </p:txBody>
      </p:sp>
    </p:spTree>
    <p:extLst>
      <p:ext uri="{BB962C8B-B14F-4D97-AF65-F5344CB8AC3E}">
        <p14:creationId xmlns:p14="http://schemas.microsoft.com/office/powerpoint/2010/main" val="14277345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9618"/>
          </a:xfrm>
        </p:spPr>
      </p:pic>
    </p:spTree>
    <p:extLst>
      <p:ext uri="{BB962C8B-B14F-4D97-AF65-F5344CB8AC3E}">
        <p14:creationId xmlns:p14="http://schemas.microsoft.com/office/powerpoint/2010/main" val="912884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5" y="0"/>
            <a:ext cx="12195655" cy="6858000"/>
          </a:xfrm>
          <a:prstGeom prst="rect">
            <a:avLst/>
          </a:prstGeom>
        </p:spPr>
      </p:pic>
      <p:sp>
        <p:nvSpPr>
          <p:cNvPr id="2" name="Title 1"/>
          <p:cNvSpPr>
            <a:spLocks noGrp="1"/>
          </p:cNvSpPr>
          <p:nvPr>
            <p:ph type="title"/>
          </p:nvPr>
        </p:nvSpPr>
        <p:spPr>
          <a:xfrm>
            <a:off x="221907" y="0"/>
            <a:ext cx="11410650" cy="848239"/>
          </a:xfrm>
        </p:spPr>
        <p:txBody>
          <a:bodyPr>
            <a:normAutofit/>
          </a:bodyPr>
          <a:lstStyle/>
          <a:p>
            <a:r>
              <a:rPr lang="en-GB" sz="3600" b="1" dirty="0">
                <a:solidFill>
                  <a:srgbClr val="028184"/>
                </a:solidFill>
                <a:latin typeface="Arial" charset="0"/>
                <a:ea typeface="Arial" charset="0"/>
                <a:cs typeface="Arial" charset="0"/>
              </a:rPr>
              <a:t>SOM-11 Task:</a:t>
            </a:r>
            <a:endParaRPr lang="en-GB" sz="3200" dirty="0">
              <a:solidFill>
                <a:srgbClr val="028184"/>
              </a:solidFill>
              <a:latin typeface="Arial" charset="0"/>
              <a:ea typeface="Arial" charset="0"/>
              <a:cs typeface="Arial" charset="0"/>
            </a:endParaRPr>
          </a:p>
        </p:txBody>
      </p:sp>
      <p:sp>
        <p:nvSpPr>
          <p:cNvPr id="3" name="Content Placeholder 2"/>
          <p:cNvSpPr>
            <a:spLocks noGrp="1"/>
          </p:cNvSpPr>
          <p:nvPr>
            <p:ph idx="1"/>
          </p:nvPr>
        </p:nvSpPr>
        <p:spPr>
          <a:xfrm>
            <a:off x="221907" y="858039"/>
            <a:ext cx="11563716" cy="5141922"/>
          </a:xfrm>
        </p:spPr>
        <p:txBody>
          <a:bodyPr>
            <a:noAutofit/>
          </a:bodyPr>
          <a:lstStyle/>
          <a:p>
            <a:pPr algn="just">
              <a:lnSpc>
                <a:spcPct val="100000"/>
              </a:lnSpc>
              <a:spcBef>
                <a:spcPts val="0"/>
              </a:spcBef>
            </a:pPr>
            <a:r>
              <a:rPr lang="en-GB" sz="2400" b="1" dirty="0"/>
              <a:t>Decision 11(5): Capacity Building</a:t>
            </a:r>
          </a:p>
          <a:p>
            <a:pPr lvl="1" algn="just">
              <a:lnSpc>
                <a:spcPct val="100000"/>
              </a:lnSpc>
              <a:spcBef>
                <a:spcPts val="0"/>
              </a:spcBef>
            </a:pPr>
            <a:r>
              <a:rPr lang="en-GB" sz="2000" dirty="0"/>
              <a:t>b.	</a:t>
            </a:r>
            <a:r>
              <a:rPr lang="en-GB" sz="2000" i="1" dirty="0"/>
              <a:t>Recognized the offer from Coral Triangle </a:t>
            </a:r>
            <a:r>
              <a:rPr lang="en-GB" sz="2000" i="1" dirty="0" err="1"/>
              <a:t>Center</a:t>
            </a:r>
            <a:r>
              <a:rPr lang="en-GB" sz="2000" i="1" dirty="0"/>
              <a:t> and </a:t>
            </a:r>
            <a:r>
              <a:rPr lang="en-GB" sz="2000" i="1" dirty="0" err="1"/>
              <a:t>Wakatobi</a:t>
            </a:r>
            <a:r>
              <a:rPr lang="en-GB" sz="2000" i="1" dirty="0"/>
              <a:t> Conservation Campus, </a:t>
            </a:r>
            <a:r>
              <a:rPr lang="en-GB" sz="2000" b="1" i="1" dirty="0">
                <a:solidFill>
                  <a:srgbClr val="FF0000"/>
                </a:solidFill>
              </a:rPr>
              <a:t>to support the Regional Secretariat in implementing regional capacity building activities across the Region </a:t>
            </a:r>
            <a:r>
              <a:rPr lang="en-GB" sz="2000" i="1" dirty="0"/>
              <a:t>and recognize its potential to become one of the CTI-CFF Regional </a:t>
            </a:r>
            <a:r>
              <a:rPr lang="en-GB" sz="2000" i="1" dirty="0" err="1"/>
              <a:t>Centers</a:t>
            </a:r>
            <a:r>
              <a:rPr lang="en-GB" sz="2000" i="1" dirty="0"/>
              <a:t> for Marine Conservation Capacity Building</a:t>
            </a:r>
          </a:p>
          <a:p>
            <a:pPr algn="just">
              <a:lnSpc>
                <a:spcPct val="100000"/>
              </a:lnSpc>
              <a:spcBef>
                <a:spcPts val="0"/>
              </a:spcBef>
            </a:pPr>
            <a:r>
              <a:rPr lang="en-GB" sz="2400" b="1" dirty="0"/>
              <a:t>Decision 14 : Cooperation Arrangement </a:t>
            </a:r>
          </a:p>
          <a:p>
            <a:pPr lvl="1" algn="just">
              <a:lnSpc>
                <a:spcPct val="100000"/>
              </a:lnSpc>
              <a:spcBef>
                <a:spcPts val="0"/>
              </a:spcBef>
            </a:pPr>
            <a:r>
              <a:rPr lang="en-GB" sz="2000" i="1" dirty="0"/>
              <a:t>Acknowledged results of the 1st Regional Workshop on Combating IUU Fishing and Sustainable Fisheries Exercise that </a:t>
            </a:r>
            <a:r>
              <a:rPr lang="en-GB" sz="2000" b="1" i="1" dirty="0">
                <a:solidFill>
                  <a:srgbClr val="FF0000"/>
                </a:solidFill>
              </a:rPr>
              <a:t>intensifying prevention and eradication IUU fishing as crime that requires further cooperation</a:t>
            </a:r>
            <a:r>
              <a:rPr lang="en-GB" sz="2000" i="1" dirty="0"/>
              <a:t>, including the CTI-CFF Member States</a:t>
            </a:r>
            <a:r>
              <a:rPr lang="en-GB" sz="2000" b="1" i="1" dirty="0"/>
              <a:t> </a:t>
            </a:r>
            <a:endParaRPr lang="en-GB" sz="2400" b="1" dirty="0"/>
          </a:p>
          <a:p>
            <a:pPr algn="just">
              <a:lnSpc>
                <a:spcPct val="100000"/>
              </a:lnSpc>
              <a:spcBef>
                <a:spcPts val="0"/>
              </a:spcBef>
            </a:pPr>
            <a:r>
              <a:rPr lang="en-GB" sz="2400" b="1" dirty="0"/>
              <a:t>Decision 12: Calendar Activities</a:t>
            </a:r>
          </a:p>
          <a:p>
            <a:pPr lvl="1" algn="just">
              <a:lnSpc>
                <a:spcPct val="100000"/>
              </a:lnSpc>
              <a:spcBef>
                <a:spcPts val="0"/>
              </a:spcBef>
            </a:pPr>
            <a:r>
              <a:rPr lang="en-GB" sz="2000" i="1" dirty="0"/>
              <a:t>Tasked the Regional Secretariat </a:t>
            </a:r>
            <a:r>
              <a:rPr lang="en-GB" sz="2000" b="1" i="1" dirty="0">
                <a:solidFill>
                  <a:srgbClr val="FF0000"/>
                </a:solidFill>
              </a:rPr>
              <a:t>to establish a Certification Program to recognize academic and research institutions</a:t>
            </a:r>
            <a:r>
              <a:rPr lang="en-GB" sz="2000" i="1" dirty="0"/>
              <a:t> in member countries as CTI- CFF </a:t>
            </a:r>
            <a:r>
              <a:rPr lang="en-GB" sz="2000" i="1" dirty="0" err="1"/>
              <a:t>center</a:t>
            </a:r>
            <a:r>
              <a:rPr lang="en-GB" sz="2000" i="1" dirty="0"/>
              <a:t> of excellence and develop a set of criteria for the purpose </a:t>
            </a:r>
          </a:p>
          <a:p>
            <a:pPr algn="just">
              <a:lnSpc>
                <a:spcPct val="100000"/>
              </a:lnSpc>
              <a:spcBef>
                <a:spcPts val="0"/>
              </a:spcBef>
            </a:pPr>
            <a:r>
              <a:rPr lang="en-GB" sz="2400" b="1" dirty="0"/>
              <a:t>Decision 9.4: CCA Working Group</a:t>
            </a:r>
          </a:p>
          <a:p>
            <a:pPr lvl="1" algn="just">
              <a:lnSpc>
                <a:spcPct val="100000"/>
              </a:lnSpc>
              <a:spcBef>
                <a:spcPts val="0"/>
              </a:spcBef>
            </a:pPr>
            <a:r>
              <a:rPr lang="en-GB" sz="2000" i="1" dirty="0"/>
              <a:t>Tasked the Regional Secretariat to </a:t>
            </a:r>
            <a:r>
              <a:rPr lang="en-GB" sz="2000" b="1" i="1" dirty="0">
                <a:solidFill>
                  <a:srgbClr val="FF0000"/>
                </a:solidFill>
              </a:rPr>
              <a:t>assist the WG to secure funding support for all pending program activities </a:t>
            </a:r>
            <a:endParaRPr lang="en-GB" sz="1800" b="1" i="1" dirty="0">
              <a:solidFill>
                <a:srgbClr val="FF0000"/>
              </a:solidFill>
            </a:endParaRPr>
          </a:p>
        </p:txBody>
      </p:sp>
    </p:spTree>
    <p:extLst>
      <p:ext uri="{BB962C8B-B14F-4D97-AF65-F5344CB8AC3E}">
        <p14:creationId xmlns:p14="http://schemas.microsoft.com/office/powerpoint/2010/main" val="1096564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5940" r="15680"/>
          <a:stretch/>
        </p:blipFill>
        <p:spPr>
          <a:xfrm>
            <a:off x="1295400" y="0"/>
            <a:ext cx="9798050" cy="6858000"/>
          </a:xfrm>
          <a:prstGeom prst="rect">
            <a:avLst/>
          </a:prstGeom>
        </p:spPr>
      </p:pic>
      <p:sp>
        <p:nvSpPr>
          <p:cNvPr id="3" name="Right Brace 2"/>
          <p:cNvSpPr/>
          <p:nvPr/>
        </p:nvSpPr>
        <p:spPr>
          <a:xfrm>
            <a:off x="10861589" y="4893275"/>
            <a:ext cx="231861" cy="1025611"/>
          </a:xfrm>
          <a:prstGeom prst="rightBrace">
            <a:avLst>
              <a:gd name="adj1" fmla="val 6695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148280" y="827902"/>
            <a:ext cx="3842951" cy="646331"/>
          </a:xfrm>
          <a:prstGeom prst="rect">
            <a:avLst/>
          </a:prstGeom>
          <a:noFill/>
        </p:spPr>
        <p:txBody>
          <a:bodyPr wrap="square" rtlCol="0">
            <a:spAutoFit/>
          </a:bodyPr>
          <a:lstStyle/>
          <a:p>
            <a:r>
              <a:rPr lang="en-US" dirty="0">
                <a:solidFill>
                  <a:srgbClr val="FF0000"/>
                </a:solidFill>
              </a:rPr>
              <a:t>Example of Pending Activities </a:t>
            </a:r>
          </a:p>
          <a:p>
            <a:r>
              <a:rPr lang="en-US" dirty="0">
                <a:solidFill>
                  <a:srgbClr val="FF0000"/>
                </a:solidFill>
              </a:rPr>
              <a:t>based on SOM-11</a:t>
            </a:r>
          </a:p>
        </p:txBody>
      </p:sp>
      <p:sp>
        <p:nvSpPr>
          <p:cNvPr id="5" name="TextBox 4"/>
          <p:cNvSpPr txBox="1"/>
          <p:nvPr/>
        </p:nvSpPr>
        <p:spPr>
          <a:xfrm>
            <a:off x="11244649" y="5078627"/>
            <a:ext cx="803189" cy="646331"/>
          </a:xfrm>
          <a:prstGeom prst="rect">
            <a:avLst/>
          </a:prstGeom>
          <a:noFill/>
        </p:spPr>
        <p:txBody>
          <a:bodyPr wrap="square" rtlCol="0">
            <a:spAutoFit/>
          </a:bodyPr>
          <a:lstStyle/>
          <a:p>
            <a:r>
              <a:rPr lang="en-US" dirty="0"/>
              <a:t>LRFFT</a:t>
            </a:r>
          </a:p>
          <a:p>
            <a:r>
              <a:rPr lang="en-US" dirty="0"/>
              <a:t>IUUF</a:t>
            </a:r>
          </a:p>
        </p:txBody>
      </p:sp>
    </p:spTree>
    <p:extLst>
      <p:ext uri="{BB962C8B-B14F-4D97-AF65-F5344CB8AC3E}">
        <p14:creationId xmlns:p14="http://schemas.microsoft.com/office/powerpoint/2010/main" val="1418179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5655" cy="6858000"/>
          </a:xfrm>
        </p:spPr>
      </p:pic>
      <p:pic>
        <p:nvPicPr>
          <p:cNvPr id="6" name="Content Placeholder 2"/>
          <p:cNvPicPr>
            <a:picLocks noChangeAspect="1"/>
          </p:cNvPicPr>
          <p:nvPr/>
        </p:nvPicPr>
        <p:blipFill rotWithShape="1">
          <a:blip r:embed="rId2">
            <a:extLst>
              <a:ext uri="{28A0092B-C50C-407E-A947-70E740481C1C}">
                <a14:useLocalDpi xmlns:a14="http://schemas.microsoft.com/office/drawing/2010/main" val="0"/>
              </a:ext>
            </a:extLst>
          </a:blip>
          <a:srcRect b="97755"/>
          <a:stretch/>
        </p:blipFill>
        <p:spPr>
          <a:xfrm>
            <a:off x="0" y="1831093"/>
            <a:ext cx="12195655" cy="1040695"/>
          </a:xfrm>
          <a:prstGeom prst="rect">
            <a:avLst/>
          </a:prstGeom>
        </p:spPr>
      </p:pic>
      <p:sp>
        <p:nvSpPr>
          <p:cNvPr id="5" name="Rectangle 4"/>
          <p:cNvSpPr/>
          <p:nvPr/>
        </p:nvSpPr>
        <p:spPr>
          <a:xfrm>
            <a:off x="7514058" y="2120607"/>
            <a:ext cx="3436325" cy="461665"/>
          </a:xfrm>
          <a:prstGeom prst="rect">
            <a:avLst/>
          </a:prstGeom>
        </p:spPr>
        <p:txBody>
          <a:bodyPr wrap="none">
            <a:spAutoFit/>
          </a:bodyPr>
          <a:lstStyle/>
          <a:p>
            <a:pPr marL="12700" lvl="1" algn="r"/>
            <a:r>
              <a:rPr lang="en-US" sz="2400" b="1" dirty="0">
                <a:solidFill>
                  <a:schemeClr val="bg1"/>
                </a:solidFill>
              </a:rPr>
              <a:t>Follow Up With SEAFDEC </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3554" t="5570" r="18430" b="10438"/>
          <a:stretch/>
        </p:blipFill>
        <p:spPr>
          <a:xfrm>
            <a:off x="10950383" y="1922533"/>
            <a:ext cx="1097589" cy="794512"/>
          </a:xfrm>
          <a:prstGeom prst="rect">
            <a:avLst/>
          </a:prstGeom>
          <a:ln w="38100" cap="sq">
            <a:noFill/>
            <a:prstDash val="dash"/>
            <a:miter lim="800000"/>
          </a:ln>
          <a:effectLst>
            <a:outerShdw blurRad="57150" dist="50800" dir="2700000" algn="tl" rotWithShape="0">
              <a:srgbClr val="000000">
                <a:alpha val="40000"/>
              </a:srgbClr>
            </a:outerShdw>
          </a:effec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6533" t="11140" r="26969" b="11385"/>
          <a:stretch/>
        </p:blipFill>
        <p:spPr>
          <a:xfrm>
            <a:off x="1219033" y="355483"/>
            <a:ext cx="4401400" cy="5839429"/>
          </a:xfrm>
          <a:prstGeom prst="rect">
            <a:avLst/>
          </a:prstGeom>
        </p:spPr>
      </p:pic>
    </p:spTree>
    <p:extLst>
      <p:ext uri="{BB962C8B-B14F-4D97-AF65-F5344CB8AC3E}">
        <p14:creationId xmlns:p14="http://schemas.microsoft.com/office/powerpoint/2010/main" val="309946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5655" cy="6858000"/>
          </a:xfrm>
        </p:spPr>
      </p:pic>
      <p:sp>
        <p:nvSpPr>
          <p:cNvPr id="5" name="Title 1"/>
          <p:cNvSpPr txBox="1">
            <a:spLocks/>
          </p:cNvSpPr>
          <p:nvPr/>
        </p:nvSpPr>
        <p:spPr>
          <a:xfrm>
            <a:off x="838203" y="3651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solidFill>
                <a:srgbClr val="028184"/>
              </a:solidFill>
              <a:latin typeface="Bebas Neue Bold" panose="020B0606020202050201" pitchFamily="34" charset="0"/>
            </a:endParaRPr>
          </a:p>
        </p:txBody>
      </p:sp>
      <p:pic>
        <p:nvPicPr>
          <p:cNvPr id="9" name="Picture 8"/>
          <p:cNvPicPr>
            <a:picLocks noChangeAspect="1"/>
          </p:cNvPicPr>
          <p:nvPr/>
        </p:nvPicPr>
        <p:blipFill>
          <a:blip r:embed="rId3"/>
          <a:stretch>
            <a:fillRect/>
          </a:stretch>
        </p:blipFill>
        <p:spPr>
          <a:xfrm>
            <a:off x="7273485" y="365129"/>
            <a:ext cx="4230137" cy="5839428"/>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36533" t="11140" r="26969" b="11385"/>
          <a:stretch/>
        </p:blipFill>
        <p:spPr>
          <a:xfrm>
            <a:off x="1531550" y="517528"/>
            <a:ext cx="4401400" cy="5839429"/>
          </a:xfrm>
          <a:prstGeom prst="rect">
            <a:avLst/>
          </a:prstGeom>
        </p:spPr>
      </p:pic>
      <p:sp>
        <p:nvSpPr>
          <p:cNvPr id="13" name="Oval 12"/>
          <p:cNvSpPr/>
          <p:nvPr/>
        </p:nvSpPr>
        <p:spPr>
          <a:xfrm>
            <a:off x="7267388" y="1027910"/>
            <a:ext cx="706056" cy="73788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1328341" y="1180309"/>
            <a:ext cx="706056" cy="73788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08764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5655" cy="6858000"/>
          </a:xfrm>
        </p:spPr>
      </p:pic>
      <p:sp>
        <p:nvSpPr>
          <p:cNvPr id="2" name="Title 1"/>
          <p:cNvSpPr>
            <a:spLocks noGrp="1"/>
          </p:cNvSpPr>
          <p:nvPr>
            <p:ph type="title"/>
          </p:nvPr>
        </p:nvSpPr>
        <p:spPr>
          <a:xfrm>
            <a:off x="139700" y="100045"/>
            <a:ext cx="11518900" cy="857256"/>
          </a:xfrm>
        </p:spPr>
        <p:txBody>
          <a:bodyPr>
            <a:normAutofit fontScale="90000"/>
          </a:bodyPr>
          <a:lstStyle/>
          <a:p>
            <a:pPr algn="ctr"/>
            <a:r>
              <a:rPr lang="en-US" b="1" dirty="0">
                <a:solidFill>
                  <a:srgbClr val="028184"/>
                </a:solidFill>
                <a:latin typeface="Arial" charset="0"/>
                <a:ea typeface="Arial" charset="0"/>
                <a:cs typeface="Arial" charset="0"/>
              </a:rPr>
              <a:t>CTI-CFF/SEAFDEC AREAS COLLABORATION</a:t>
            </a:r>
          </a:p>
        </p:txBody>
      </p:sp>
      <p:sp>
        <p:nvSpPr>
          <p:cNvPr id="4" name="Slide Number Placeholder 3"/>
          <p:cNvSpPr>
            <a:spLocks noGrp="1"/>
          </p:cNvSpPr>
          <p:nvPr>
            <p:ph type="sldNum" sz="quarter" idx="4294967295"/>
          </p:nvPr>
        </p:nvSpPr>
        <p:spPr>
          <a:xfrm>
            <a:off x="9743968" y="6356353"/>
            <a:ext cx="673209" cy="365125"/>
          </a:xfrm>
        </p:spPr>
        <p:txBody>
          <a:bodyPr/>
          <a:lstStyle/>
          <a:p>
            <a:fld id="{FBF397DE-2738-3A40-864D-CCEF8910C43A}" type="slidenum">
              <a:rPr lang="en-US" smtClean="0"/>
              <a:pPr/>
              <a:t>8</a:t>
            </a:fld>
            <a:endParaRPr lang="en-US"/>
          </a:p>
        </p:txBody>
      </p:sp>
      <p:sp>
        <p:nvSpPr>
          <p:cNvPr id="20" name="TextBox 19"/>
          <p:cNvSpPr txBox="1"/>
          <p:nvPr/>
        </p:nvSpPr>
        <p:spPr>
          <a:xfrm>
            <a:off x="2997200" y="1879600"/>
            <a:ext cx="184666" cy="369332"/>
          </a:xfrm>
          <a:prstGeom prst="rect">
            <a:avLst/>
          </a:prstGeom>
          <a:noFill/>
        </p:spPr>
        <p:txBody>
          <a:bodyPr wrap="none" rtlCol="0">
            <a:spAutoFit/>
          </a:bodyPr>
          <a:lstStyle/>
          <a:p>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1453753405"/>
              </p:ext>
            </p:extLst>
          </p:nvPr>
        </p:nvGraphicFramePr>
        <p:xfrm>
          <a:off x="2997200" y="957300"/>
          <a:ext cx="6515100" cy="5520773"/>
        </p:xfrm>
        <a:graphic>
          <a:graphicData uri="http://schemas.openxmlformats.org/presentationml/2006/ole">
            <mc:AlternateContent xmlns:mc="http://schemas.openxmlformats.org/markup-compatibility/2006">
              <mc:Choice xmlns:v="urn:schemas-microsoft-com:vml" Requires="v">
                <p:oleObj spid="_x0000_s6342" name="Document" r:id="rId4" imgW="6184900" imgH="6654800" progId="Word.Document.12">
                  <p:embed/>
                </p:oleObj>
              </mc:Choice>
              <mc:Fallback>
                <p:oleObj name="Document" r:id="rId4" imgW="6184900" imgH="6654800" progId="Word.Document.12">
                  <p:embed/>
                  <p:pic>
                    <p:nvPicPr>
                      <p:cNvPr id="0" name=""/>
                      <p:cNvPicPr/>
                      <p:nvPr/>
                    </p:nvPicPr>
                    <p:blipFill>
                      <a:blip r:embed="rId5"/>
                      <a:stretch>
                        <a:fillRect/>
                      </a:stretch>
                    </p:blipFill>
                    <p:spPr>
                      <a:xfrm>
                        <a:off x="2997200" y="957300"/>
                        <a:ext cx="6515100" cy="5520773"/>
                      </a:xfrm>
                      <a:prstGeom prst="rect">
                        <a:avLst/>
                      </a:prstGeom>
                    </p:spPr>
                  </p:pic>
                </p:oleObj>
              </mc:Fallback>
            </mc:AlternateContent>
          </a:graphicData>
        </a:graphic>
      </p:graphicFrame>
    </p:spTree>
    <p:extLst>
      <p:ext uri="{BB962C8B-B14F-4D97-AF65-F5344CB8AC3E}">
        <p14:creationId xmlns:p14="http://schemas.microsoft.com/office/powerpoint/2010/main" val="1421094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5655" cy="6858000"/>
          </a:xfrm>
        </p:spPr>
      </p:pic>
      <p:sp>
        <p:nvSpPr>
          <p:cNvPr id="4" name="Slide Number Placeholder 3"/>
          <p:cNvSpPr>
            <a:spLocks noGrp="1"/>
          </p:cNvSpPr>
          <p:nvPr>
            <p:ph type="sldNum" sz="quarter" idx="4294967295"/>
          </p:nvPr>
        </p:nvSpPr>
        <p:spPr>
          <a:xfrm>
            <a:off x="9743968" y="6356353"/>
            <a:ext cx="673209" cy="365125"/>
          </a:xfrm>
        </p:spPr>
        <p:txBody>
          <a:bodyPr/>
          <a:lstStyle/>
          <a:p>
            <a:fld id="{FBF397DE-2738-3A40-864D-CCEF8910C43A}" type="slidenum">
              <a:rPr lang="en-US" smtClean="0"/>
              <a:pPr/>
              <a:t>9</a:t>
            </a:fld>
            <a:endParaRPr lang="en-US"/>
          </a:p>
        </p:txBody>
      </p:sp>
      <p:sp>
        <p:nvSpPr>
          <p:cNvPr id="20" name="TextBox 19"/>
          <p:cNvSpPr txBox="1"/>
          <p:nvPr/>
        </p:nvSpPr>
        <p:spPr>
          <a:xfrm>
            <a:off x="2997200" y="1879600"/>
            <a:ext cx="184666" cy="369332"/>
          </a:xfrm>
          <a:prstGeom prst="rect">
            <a:avLst/>
          </a:prstGeom>
          <a:noFill/>
        </p:spPr>
        <p:txBody>
          <a:bodyPr wrap="none" rtlCol="0">
            <a:spAutoFit/>
          </a:bodyPr>
          <a:lstStyle/>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47012713"/>
              </p:ext>
            </p:extLst>
          </p:nvPr>
        </p:nvGraphicFramePr>
        <p:xfrm>
          <a:off x="3598641" y="957301"/>
          <a:ext cx="6974914" cy="5676863"/>
        </p:xfrm>
        <a:graphic>
          <a:graphicData uri="http://schemas.openxmlformats.org/presentationml/2006/ole">
            <mc:AlternateContent xmlns:mc="http://schemas.openxmlformats.org/markup-compatibility/2006">
              <mc:Choice xmlns:v="urn:schemas-microsoft-com:vml" Requires="v">
                <p:oleObj spid="_x0000_s7366" name="Document" r:id="rId4" imgW="6184900" imgH="6007100" progId="Word.Document.12">
                  <p:embed/>
                </p:oleObj>
              </mc:Choice>
              <mc:Fallback>
                <p:oleObj name="Document" r:id="rId4" imgW="6184900" imgH="6007100" progId="Word.Document.12">
                  <p:embed/>
                  <p:pic>
                    <p:nvPicPr>
                      <p:cNvPr id="0" name=""/>
                      <p:cNvPicPr/>
                      <p:nvPr/>
                    </p:nvPicPr>
                    <p:blipFill>
                      <a:blip r:embed="rId5"/>
                      <a:stretch>
                        <a:fillRect/>
                      </a:stretch>
                    </p:blipFill>
                    <p:spPr>
                      <a:xfrm>
                        <a:off x="3598641" y="957301"/>
                        <a:ext cx="6974914" cy="5676863"/>
                      </a:xfrm>
                      <a:prstGeom prst="rect">
                        <a:avLst/>
                      </a:prstGeom>
                    </p:spPr>
                  </p:pic>
                </p:oleObj>
              </mc:Fallback>
            </mc:AlternateContent>
          </a:graphicData>
        </a:graphic>
      </p:graphicFrame>
      <p:sp>
        <p:nvSpPr>
          <p:cNvPr id="7" name="Title 1"/>
          <p:cNvSpPr txBox="1">
            <a:spLocks/>
          </p:cNvSpPr>
          <p:nvPr/>
        </p:nvSpPr>
        <p:spPr>
          <a:xfrm>
            <a:off x="584200" y="100045"/>
            <a:ext cx="11518900" cy="857256"/>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028184"/>
                </a:solidFill>
                <a:latin typeface="Arial" charset="0"/>
                <a:ea typeface="Arial" charset="0"/>
                <a:cs typeface="Arial" charset="0"/>
              </a:rPr>
              <a:t>CTI-CFF/SEAFDEC AREAS COLLABORATION</a:t>
            </a:r>
            <a:endParaRPr lang="en-US" b="1" dirty="0">
              <a:solidFill>
                <a:srgbClr val="028184"/>
              </a:solidFill>
              <a:latin typeface="Arial" charset="0"/>
              <a:ea typeface="Arial" charset="0"/>
              <a:cs typeface="Arial" charset="0"/>
            </a:endParaRPr>
          </a:p>
        </p:txBody>
      </p:sp>
    </p:spTree>
    <p:extLst>
      <p:ext uri="{BB962C8B-B14F-4D97-AF65-F5344CB8AC3E}">
        <p14:creationId xmlns:p14="http://schemas.microsoft.com/office/powerpoint/2010/main" val="176016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7385</TotalTime>
  <Words>2098</Words>
  <Application>Microsoft Office PowerPoint</Application>
  <PresentationFormat>Widescreen</PresentationFormat>
  <Paragraphs>263</Paragraphs>
  <Slides>37</Slides>
  <Notes>11</Notes>
  <HiddenSlides>7</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53" baseType="lpstr">
      <vt:lpstr>MS PGothic</vt:lpstr>
      <vt:lpstr>.SFNSText-Regular</vt:lpstr>
      <vt:lpstr>Arial</vt:lpstr>
      <vt:lpstr>Arial,BoldItalic</vt:lpstr>
      <vt:lpstr>Bebas Neue Bold</vt:lpstr>
      <vt:lpstr>Calibri</vt:lpstr>
      <vt:lpstr>Calibri Light</vt:lpstr>
      <vt:lpstr>Calisto MT</vt:lpstr>
      <vt:lpstr>Helvetica</vt:lpstr>
      <vt:lpstr>Leelawadee</vt:lpstr>
      <vt:lpstr>Segoe UI</vt:lpstr>
      <vt:lpstr>Times New Roman</vt:lpstr>
      <vt:lpstr>Tw Cen MT</vt:lpstr>
      <vt:lpstr>Wingdings</vt:lpstr>
      <vt:lpstr>Office Theme</vt:lpstr>
      <vt:lpstr>Document</vt:lpstr>
      <vt:lpstr>PowerPoint Presentation</vt:lpstr>
      <vt:lpstr>PowerPoint Presentation</vt:lpstr>
      <vt:lpstr>INTRODUCTION : Function of the Secretariat</vt:lpstr>
      <vt:lpstr>SOM-11 Task:</vt:lpstr>
      <vt:lpstr>PowerPoint Presentation</vt:lpstr>
      <vt:lpstr>PowerPoint Presentation</vt:lpstr>
      <vt:lpstr>PowerPoint Presentation</vt:lpstr>
      <vt:lpstr>CTI-CFF/SEAFDEC AREAS COLLABORATION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Proposed Activities in 2017</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reihan raisuli</dc:creator>
  <cp:lastModifiedBy>ILHAM PERINTIS</cp:lastModifiedBy>
  <cp:revision>675</cp:revision>
  <cp:lastPrinted>2016-10-29T11:46:52Z</cp:lastPrinted>
  <dcterms:created xsi:type="dcterms:W3CDTF">2016-09-05T19:41:43Z</dcterms:created>
  <dcterms:modified xsi:type="dcterms:W3CDTF">2016-11-02T08:09:44Z</dcterms:modified>
</cp:coreProperties>
</file>