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Belleza"/>
      <p:regular r:id="rId26"/>
    </p:embeddedFont>
    <p:embeddedFont>
      <p:font typeface="Gill Sans"/>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9" roundtripDataSignature="AMtx7mh4HqpTDDvjGLWuwCMeva7BD2QuS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360499B-FCA6-49F7-A372-88765F575BA5}">
  <a:tblStyle styleId="{3360499B-FCA6-49F7-A372-88765F575BA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b="off" i="off"/>
      <a:tcStyle>
        <a:fill>
          <a:solidFill>
            <a:srgbClr val="CDD4EA"/>
          </a:solidFill>
        </a:fill>
      </a:tcStyle>
    </a:band1H>
    <a:band2H>
      <a:tcTxStyle b="off" i="off"/>
    </a:band2H>
    <a:band1V>
      <a:tcTxStyle b="off" i="off"/>
      <a:tcStyle>
        <a:fill>
          <a:solidFill>
            <a:srgbClr val="CDD4EA"/>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Belleza-regular.fntdata"/><Relationship Id="rId25" Type="http://schemas.openxmlformats.org/officeDocument/2006/relationships/slide" Target="slides/slide20.xml"/><Relationship Id="rId28" Type="http://schemas.openxmlformats.org/officeDocument/2006/relationships/font" Target="fonts/GillSans-bold.fntdata"/><Relationship Id="rId27" Type="http://schemas.openxmlformats.org/officeDocument/2006/relationships/font" Target="fonts/GillSans-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9" name="Google Shape;14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0" name="Google Shape;18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5" name="Google Shape;21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6" name="Google Shape;23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3" name="Google Shape;24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 name="Google Shape;10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5" name="Google Shape;13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2"/>
          <p:cNvSpPr/>
          <p:nvPr>
            <p:ph idx="2" type="pic"/>
          </p:nvPr>
        </p:nvSpPr>
        <p:spPr>
          <a:xfrm>
            <a:off x="5183188" y="987425"/>
            <a:ext cx="6172200" cy="4873625"/>
          </a:xfrm>
          <a:prstGeom prst="rect">
            <a:avLst/>
          </a:prstGeom>
          <a:noFill/>
          <a:ln>
            <a:noFill/>
          </a:ln>
        </p:spPr>
      </p:sp>
      <p:sp>
        <p:nvSpPr>
          <p:cNvPr id="70" name="Google Shape;70;p32"/>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3"/>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3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4"/>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1" name="Shape 31"/>
        <p:cNvGrpSpPr/>
        <p:nvPr/>
      </p:nvGrpSpPr>
      <p:grpSpPr>
        <a:xfrm>
          <a:off x="0" y="0"/>
          <a:ext cx="0" cy="0"/>
          <a:chOff x="0" y="0"/>
          <a:chExt cx="0" cy="0"/>
        </a:xfrm>
      </p:grpSpPr>
      <p:sp>
        <p:nvSpPr>
          <p:cNvPr id="32" name="Google Shape;3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3" name="Shape 33"/>
        <p:cNvGrpSpPr/>
        <p:nvPr/>
      </p:nvGrpSpPr>
      <p:grpSpPr>
        <a:xfrm>
          <a:off x="0" y="0"/>
          <a:ext cx="0" cy="0"/>
          <a:chOff x="0" y="0"/>
          <a:chExt cx="0" cy="0"/>
        </a:xfrm>
      </p:grpSpPr>
      <p:sp>
        <p:nvSpPr>
          <p:cNvPr id="34" name="Google Shape;34;p2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6" name="Google Shape;36;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9" name="Shape 39"/>
        <p:cNvGrpSpPr/>
        <p:nvPr/>
      </p:nvGrpSpPr>
      <p:grpSpPr>
        <a:xfrm>
          <a:off x="0" y="0"/>
          <a:ext cx="0" cy="0"/>
          <a:chOff x="0" y="0"/>
          <a:chExt cx="0" cy="0"/>
        </a:xfrm>
      </p:grpSpPr>
      <p:sp>
        <p:nvSpPr>
          <p:cNvPr id="40" name="Google Shape;4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2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2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2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2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2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2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3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31"/>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ctatlas.coraltriangleinitiative.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91" name="Google Shape;9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457200" rtl="0" algn="l">
              <a:lnSpc>
                <a:spcPct val="90000"/>
              </a:lnSpc>
              <a:spcBef>
                <a:spcPts val="1000"/>
              </a:spcBef>
              <a:spcAft>
                <a:spcPts val="0"/>
              </a:spcAft>
              <a:buClr>
                <a:schemeClr val="dk1"/>
              </a:buClr>
              <a:buSzPts val="1800"/>
              <a:buNone/>
            </a:pPr>
            <a:r>
              <a:t/>
            </a:r>
            <a:endParaRPr/>
          </a:p>
        </p:txBody>
      </p:sp>
      <p:pic>
        <p:nvPicPr>
          <p:cNvPr id="92" name="Google Shape;92;p35"/>
          <p:cNvPicPr preferRelativeResize="0"/>
          <p:nvPr/>
        </p:nvPicPr>
        <p:blipFill rotWithShape="1">
          <a:blip r:embed="rId3">
            <a:alphaModFix/>
          </a:blip>
          <a:srcRect b="11332" l="27938" r="12250" t="29166"/>
          <a:stretch/>
        </p:blipFill>
        <p:spPr>
          <a:xfrm>
            <a:off x="-32017" y="0"/>
            <a:ext cx="12256034" cy="6858000"/>
          </a:xfrm>
          <a:prstGeom prst="rect">
            <a:avLst/>
          </a:prstGeom>
          <a:noFill/>
          <a:ln>
            <a:noFill/>
          </a:ln>
        </p:spPr>
      </p:pic>
      <p:sp>
        <p:nvSpPr>
          <p:cNvPr id="93" name="Google Shape;93;p35"/>
          <p:cNvSpPr txBox="1"/>
          <p:nvPr/>
        </p:nvSpPr>
        <p:spPr>
          <a:xfrm>
            <a:off x="559973" y="3824749"/>
            <a:ext cx="6922375" cy="863120"/>
          </a:xfrm>
          <a:prstGeom prst="rect">
            <a:avLst/>
          </a:prstGeom>
          <a:solidFill>
            <a:srgbClr val="90C42F">
              <a:alpha val="49803"/>
            </a:srgbClr>
          </a:solidFill>
          <a:ln cap="flat" cmpd="sng" w="9525">
            <a:solidFill>
              <a:srgbClr val="90C42F"/>
            </a:solidFill>
            <a:prstDash val="solid"/>
            <a:round/>
            <a:headEnd len="sm" w="sm" type="none"/>
            <a:tailEnd len="sm" w="sm" type="none"/>
          </a:ln>
        </p:spPr>
        <p:txBody>
          <a:bodyPr anchorCtr="0" anchor="ctr" bIns="45700" lIns="91425" spcFirstLastPara="1" rIns="91425" wrap="square" tIns="45700">
            <a:normAutofit fontScale="62500" lnSpcReduction="20000"/>
          </a:bodyPr>
          <a:lstStyle/>
          <a:p>
            <a:pPr indent="0" lvl="0" marL="0" marR="0" rtl="0" algn="ctr">
              <a:lnSpc>
                <a:spcPct val="100000"/>
              </a:lnSpc>
              <a:spcBef>
                <a:spcPts val="0"/>
              </a:spcBef>
              <a:spcAft>
                <a:spcPts val="0"/>
              </a:spcAft>
              <a:buClr>
                <a:srgbClr val="000000"/>
              </a:buClr>
              <a:buSzPct val="100000"/>
              <a:buFont typeface="Arial"/>
              <a:buNone/>
            </a:pPr>
            <a:r>
              <a:rPr b="1" i="0" lang="en-US" sz="4800" u="none" cap="none" strike="noStrike">
                <a:solidFill>
                  <a:srgbClr val="087F95"/>
                </a:solidFill>
                <a:latin typeface="Belleza"/>
                <a:ea typeface="Belleza"/>
                <a:cs typeface="Belleza"/>
                <a:sym typeface="Belleza"/>
              </a:rPr>
              <a:t>Monitoring and Evaluation Working Group (MEWG)</a:t>
            </a:r>
            <a:endParaRPr/>
          </a:p>
        </p:txBody>
      </p:sp>
      <p:sp>
        <p:nvSpPr>
          <p:cNvPr id="94" name="Google Shape;94;p35"/>
          <p:cNvSpPr txBox="1"/>
          <p:nvPr/>
        </p:nvSpPr>
        <p:spPr>
          <a:xfrm>
            <a:off x="559973" y="4687869"/>
            <a:ext cx="6922375" cy="863120"/>
          </a:xfrm>
          <a:prstGeom prst="rect">
            <a:avLst/>
          </a:prstGeom>
          <a:solidFill>
            <a:srgbClr val="90C42F"/>
          </a:solidFill>
          <a:ln cap="flat" cmpd="sng" w="9525">
            <a:solidFill>
              <a:srgbClr val="90C42F"/>
            </a:solidFill>
            <a:prstDash val="solid"/>
            <a:round/>
            <a:headEnd len="sm" w="sm" type="none"/>
            <a:tailEnd len="sm" w="sm" type="none"/>
          </a:ln>
        </p:spPr>
        <p:txBody>
          <a:bodyPr anchorCtr="0" anchor="ctr" bIns="45700" lIns="91425" spcFirstLastPara="1" rIns="91425" wrap="square" tIns="45700">
            <a:normAutofit fontScale="47500" lnSpcReduction="20000"/>
          </a:bodyPr>
          <a:lstStyle/>
          <a:p>
            <a:pPr indent="0" lvl="0" marL="0" marR="0" rtl="0" algn="ctr">
              <a:lnSpc>
                <a:spcPct val="110000"/>
              </a:lnSpc>
              <a:spcBef>
                <a:spcPts val="0"/>
              </a:spcBef>
              <a:spcAft>
                <a:spcPts val="0"/>
              </a:spcAft>
              <a:buClr>
                <a:schemeClr val="dk1"/>
              </a:buClr>
              <a:buSzPct val="110598"/>
              <a:buFont typeface="Arial"/>
              <a:buNone/>
            </a:pPr>
            <a:r>
              <a:rPr b="1" i="0" lang="en-US" sz="3800" u="none" cap="none" strike="noStrike">
                <a:solidFill>
                  <a:schemeClr val="lt1"/>
                </a:solidFill>
                <a:latin typeface="Belleza"/>
                <a:ea typeface="Belleza"/>
                <a:cs typeface="Belleza"/>
                <a:sym typeface="Belleza"/>
              </a:rPr>
              <a:t>Ms. Noor Afifah Abdul Razak</a:t>
            </a:r>
            <a:endParaRPr b="1" i="0" sz="3800" u="none" cap="none" strike="noStrike">
              <a:solidFill>
                <a:schemeClr val="lt1"/>
              </a:solidFill>
              <a:latin typeface="Belleza"/>
              <a:ea typeface="Belleza"/>
              <a:cs typeface="Belleza"/>
              <a:sym typeface="Belleza"/>
            </a:endParaRPr>
          </a:p>
          <a:p>
            <a:pPr indent="0" lvl="0" marL="0" marR="0" rtl="0" algn="ctr">
              <a:lnSpc>
                <a:spcPct val="110000"/>
              </a:lnSpc>
              <a:spcBef>
                <a:spcPts val="0"/>
              </a:spcBef>
              <a:spcAft>
                <a:spcPts val="0"/>
              </a:spcAft>
              <a:buClr>
                <a:schemeClr val="dk1"/>
              </a:buClr>
              <a:buSzPct val="110598"/>
              <a:buFont typeface="Arial"/>
              <a:buNone/>
            </a:pPr>
            <a:r>
              <a:rPr b="1" i="0" lang="en-US" sz="3800" u="none" cap="none" strike="noStrike">
                <a:solidFill>
                  <a:schemeClr val="lt1"/>
                </a:solidFill>
                <a:latin typeface="Belleza"/>
                <a:ea typeface="Belleza"/>
                <a:cs typeface="Belleza"/>
                <a:sym typeface="Belleza"/>
              </a:rPr>
              <a:t>Chair of MEWG</a:t>
            </a:r>
            <a:endParaRPr/>
          </a:p>
          <a:p>
            <a:pPr indent="0" lvl="0" marL="0" marR="0" rtl="0" algn="ctr">
              <a:lnSpc>
                <a:spcPct val="110000"/>
              </a:lnSpc>
              <a:spcBef>
                <a:spcPts val="0"/>
              </a:spcBef>
              <a:spcAft>
                <a:spcPts val="0"/>
              </a:spcAft>
              <a:buClr>
                <a:schemeClr val="dk1"/>
              </a:buClr>
              <a:buSzPct val="110598"/>
              <a:buFont typeface="Arial"/>
              <a:buNone/>
            </a:pPr>
            <a:r>
              <a:rPr b="1" i="0" lang="en-US" sz="3800" u="none" cap="none" strike="noStrike">
                <a:solidFill>
                  <a:schemeClr val="lt1"/>
                </a:solidFill>
                <a:latin typeface="Belleza"/>
                <a:ea typeface="Belleza"/>
                <a:cs typeface="Belleza"/>
                <a:sym typeface="Belleza"/>
              </a:rPr>
              <a:t>November 2022</a:t>
            </a:r>
            <a:endParaRPr b="1" i="0" sz="3800" u="none" cap="none" strike="noStrike">
              <a:solidFill>
                <a:schemeClr val="lt1"/>
              </a:solidFill>
              <a:latin typeface="Belleza"/>
              <a:ea typeface="Belleza"/>
              <a:cs typeface="Belleza"/>
              <a:sym typeface="Belleza"/>
            </a:endParaRPr>
          </a:p>
          <a:p>
            <a:pPr indent="0" lvl="0" marL="0" marR="0" rtl="0" algn="l">
              <a:lnSpc>
                <a:spcPct val="100000"/>
              </a:lnSpc>
              <a:spcBef>
                <a:spcPts val="0"/>
              </a:spcBef>
              <a:spcAft>
                <a:spcPts val="0"/>
              </a:spcAft>
              <a:buClr>
                <a:srgbClr val="000000"/>
              </a:buClr>
              <a:buSzPct val="100000"/>
              <a:buFont typeface="Arial"/>
              <a:buNone/>
            </a:pPr>
            <a:r>
              <a:t/>
            </a:r>
            <a:endParaRPr b="1" i="0" sz="2000" u="none" cap="none" strike="noStrike">
              <a:solidFill>
                <a:schemeClr val="lt1"/>
              </a:solidFill>
              <a:latin typeface="Belleza"/>
              <a:ea typeface="Belleza"/>
              <a:cs typeface="Belleza"/>
              <a:sym typeface="Bellez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pic>
        <p:nvPicPr>
          <p:cNvPr id="151" name="Google Shape;151;p10"/>
          <p:cNvPicPr preferRelativeResize="0"/>
          <p:nvPr/>
        </p:nvPicPr>
        <p:blipFill rotWithShape="1">
          <a:blip r:embed="rId3">
            <a:alphaModFix/>
          </a:blip>
          <a:srcRect b="0" l="0" r="0" t="0"/>
          <a:stretch/>
        </p:blipFill>
        <p:spPr>
          <a:xfrm>
            <a:off x="17273" y="50220"/>
            <a:ext cx="12123044" cy="6757559"/>
          </a:xfrm>
          <a:prstGeom prst="rect">
            <a:avLst/>
          </a:prstGeom>
          <a:noFill/>
          <a:ln>
            <a:noFill/>
          </a:ln>
        </p:spPr>
      </p:pic>
      <p:grpSp>
        <p:nvGrpSpPr>
          <p:cNvPr id="152" name="Google Shape;152;p10"/>
          <p:cNvGrpSpPr/>
          <p:nvPr/>
        </p:nvGrpSpPr>
        <p:grpSpPr>
          <a:xfrm>
            <a:off x="17273" y="2560320"/>
            <a:ext cx="12123044" cy="1989118"/>
            <a:chOff x="17273" y="3041548"/>
            <a:chExt cx="12123044" cy="1507890"/>
          </a:xfrm>
        </p:grpSpPr>
        <p:sp>
          <p:nvSpPr>
            <p:cNvPr id="153" name="Google Shape;153;p10"/>
            <p:cNvSpPr/>
            <p:nvPr/>
          </p:nvSpPr>
          <p:spPr>
            <a:xfrm>
              <a:off x="17273" y="3041548"/>
              <a:ext cx="3292078" cy="1494972"/>
            </a:xfrm>
            <a:custGeom>
              <a:rect b="b" l="l" r="r" t="t"/>
              <a:pathLst>
                <a:path extrusionOk="0" h="1494972" w="3292078">
                  <a:moveTo>
                    <a:pt x="0" y="0"/>
                  </a:moveTo>
                  <a:lnTo>
                    <a:pt x="2544592" y="0"/>
                  </a:lnTo>
                  <a:lnTo>
                    <a:pt x="3292078" y="747486"/>
                  </a:lnTo>
                  <a:lnTo>
                    <a:pt x="2544592" y="1494972"/>
                  </a:lnTo>
                  <a:lnTo>
                    <a:pt x="0" y="1494972"/>
                  </a:lnTo>
                  <a:lnTo>
                    <a:pt x="747486" y="747486"/>
                  </a:lnTo>
                  <a:lnTo>
                    <a:pt x="0" y="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20000" lIns="807475" spcFirstLastPara="1" rIns="767475"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SOM approval </a:t>
              </a:r>
              <a:endParaRPr b="0" i="0" sz="1400" u="none" cap="none" strike="noStrike">
                <a:solidFill>
                  <a:srgbClr val="000000"/>
                </a:solidFill>
                <a:latin typeface="Arial"/>
                <a:ea typeface="Arial"/>
                <a:cs typeface="Arial"/>
                <a:sym typeface="Arial"/>
              </a:endParaRPr>
            </a:p>
          </p:txBody>
        </p:sp>
        <p:sp>
          <p:nvSpPr>
            <p:cNvPr id="154" name="Google Shape;154;p10"/>
            <p:cNvSpPr/>
            <p:nvPr/>
          </p:nvSpPr>
          <p:spPr>
            <a:xfrm>
              <a:off x="2930801" y="3054466"/>
              <a:ext cx="3292078" cy="1494972"/>
            </a:xfrm>
            <a:custGeom>
              <a:rect b="b" l="l" r="r" t="t"/>
              <a:pathLst>
                <a:path extrusionOk="0" h="1494972" w="3292078">
                  <a:moveTo>
                    <a:pt x="0" y="0"/>
                  </a:moveTo>
                  <a:lnTo>
                    <a:pt x="2544592" y="0"/>
                  </a:lnTo>
                  <a:lnTo>
                    <a:pt x="3292078" y="747486"/>
                  </a:lnTo>
                  <a:lnTo>
                    <a:pt x="2544592" y="1494972"/>
                  </a:lnTo>
                  <a:lnTo>
                    <a:pt x="0" y="1494972"/>
                  </a:lnTo>
                  <a:lnTo>
                    <a:pt x="747486" y="747486"/>
                  </a:lnTo>
                  <a:lnTo>
                    <a:pt x="0" y="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20000" lIns="807475" spcFirstLastPara="1" rIns="767475"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Countries to share data for M&amp;E Plan framework</a:t>
              </a:r>
              <a:endParaRPr b="0" i="0" sz="1400" u="none" cap="none" strike="noStrike">
                <a:solidFill>
                  <a:srgbClr val="000000"/>
                </a:solidFill>
                <a:latin typeface="Arial"/>
                <a:ea typeface="Arial"/>
                <a:cs typeface="Arial"/>
                <a:sym typeface="Arial"/>
              </a:endParaRPr>
            </a:p>
          </p:txBody>
        </p:sp>
        <p:sp>
          <p:nvSpPr>
            <p:cNvPr id="155" name="Google Shape;155;p10"/>
            <p:cNvSpPr/>
            <p:nvPr/>
          </p:nvSpPr>
          <p:spPr>
            <a:xfrm>
              <a:off x="5893672" y="3054466"/>
              <a:ext cx="3292078" cy="1494972"/>
            </a:xfrm>
            <a:custGeom>
              <a:rect b="b" l="l" r="r" t="t"/>
              <a:pathLst>
                <a:path extrusionOk="0" h="1494972" w="3292078">
                  <a:moveTo>
                    <a:pt x="0" y="0"/>
                  </a:moveTo>
                  <a:lnTo>
                    <a:pt x="2544592" y="0"/>
                  </a:lnTo>
                  <a:lnTo>
                    <a:pt x="3292078" y="747486"/>
                  </a:lnTo>
                  <a:lnTo>
                    <a:pt x="2544592" y="1494972"/>
                  </a:lnTo>
                  <a:lnTo>
                    <a:pt x="0" y="1494972"/>
                  </a:lnTo>
                  <a:lnTo>
                    <a:pt x="747486" y="747486"/>
                  </a:lnTo>
                  <a:lnTo>
                    <a:pt x="0" y="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20000" lIns="807475" spcFirstLastPara="1" rIns="767475"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1. LAUNCHING RPOA 2.0 AT LEADERS SUMMIT</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525"/>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2. DATA VERIFICATION FOR M&amp;E PLAN FRAMEWORK</a:t>
              </a:r>
              <a:endParaRPr b="0" i="0" sz="1400" u="none" cap="none" strike="noStrike">
                <a:solidFill>
                  <a:srgbClr val="000000"/>
                </a:solidFill>
                <a:latin typeface="Arial"/>
                <a:ea typeface="Arial"/>
                <a:cs typeface="Arial"/>
                <a:sym typeface="Arial"/>
              </a:endParaRPr>
            </a:p>
          </p:txBody>
        </p:sp>
        <p:sp>
          <p:nvSpPr>
            <p:cNvPr id="156" name="Google Shape;156;p10"/>
            <p:cNvSpPr/>
            <p:nvPr/>
          </p:nvSpPr>
          <p:spPr>
            <a:xfrm>
              <a:off x="8848239" y="3054466"/>
              <a:ext cx="3292078" cy="1494972"/>
            </a:xfrm>
            <a:custGeom>
              <a:rect b="b" l="l" r="r" t="t"/>
              <a:pathLst>
                <a:path extrusionOk="0" h="1494972" w="3292078">
                  <a:moveTo>
                    <a:pt x="0" y="0"/>
                  </a:moveTo>
                  <a:lnTo>
                    <a:pt x="2544592" y="0"/>
                  </a:lnTo>
                  <a:lnTo>
                    <a:pt x="3292078" y="747486"/>
                  </a:lnTo>
                  <a:lnTo>
                    <a:pt x="2544592" y="1494972"/>
                  </a:lnTo>
                  <a:lnTo>
                    <a:pt x="0" y="1494972"/>
                  </a:lnTo>
                  <a:lnTo>
                    <a:pt x="747486" y="747486"/>
                  </a:lnTo>
                  <a:lnTo>
                    <a:pt x="0" y="0"/>
                  </a:lnTo>
                  <a:close/>
                </a:path>
              </a:pathLst>
            </a:custGeom>
            <a:solidFill>
              <a:srgbClr val="4372C3"/>
            </a:solidFill>
            <a:ln cap="flat" cmpd="sng" w="12700">
              <a:solidFill>
                <a:schemeClr val="lt1"/>
              </a:solidFill>
              <a:prstDash val="solid"/>
              <a:miter lim="800000"/>
              <a:headEnd len="sm" w="sm" type="none"/>
              <a:tailEnd len="sm" w="sm" type="none"/>
            </a:ln>
          </p:spPr>
          <p:txBody>
            <a:bodyPr anchorCtr="0" anchor="ctr" bIns="20000" lIns="807475" spcFirstLastPara="1" rIns="767475" wrap="square" tIns="20000">
              <a:noAutofit/>
            </a:bodyPr>
            <a:lstStyle/>
            <a:p>
              <a:pPr indent="0" lvl="0" marL="0" marR="0" rtl="0" algn="ctr">
                <a:lnSpc>
                  <a:spcPct val="90000"/>
                </a:lnSpc>
                <a:spcBef>
                  <a:spcPts val="0"/>
                </a:spcBef>
                <a:spcAft>
                  <a:spcPts val="0"/>
                </a:spcAft>
                <a:buClr>
                  <a:schemeClr val="lt1"/>
                </a:buClr>
                <a:buSzPts val="1500"/>
                <a:buFont typeface="Calibri"/>
                <a:buNone/>
              </a:pPr>
              <a:r>
                <a:rPr b="0" i="0" lang="en-US" sz="1500" u="none" cap="none" strike="noStrike">
                  <a:solidFill>
                    <a:schemeClr val="lt1"/>
                  </a:solidFill>
                  <a:latin typeface="Calibri"/>
                  <a:ea typeface="Calibri"/>
                  <a:cs typeface="Calibri"/>
                  <a:sym typeface="Calibri"/>
                </a:rPr>
                <a:t>IMPLEMENTATION OF RPOA 2.0 AND TOOLS</a:t>
              </a:r>
              <a:endParaRPr b="0" i="0" sz="1400" u="none" cap="none" strike="noStrike">
                <a:solidFill>
                  <a:srgbClr val="000000"/>
                </a:solidFill>
                <a:latin typeface="Arial"/>
                <a:ea typeface="Arial"/>
                <a:cs typeface="Arial"/>
                <a:sym typeface="Arial"/>
              </a:endParaRPr>
            </a:p>
          </p:txBody>
        </p:sp>
      </p:grpSp>
      <p:sp>
        <p:nvSpPr>
          <p:cNvPr id="157" name="Google Shape;157;p10"/>
          <p:cNvSpPr txBox="1"/>
          <p:nvPr/>
        </p:nvSpPr>
        <p:spPr>
          <a:xfrm>
            <a:off x="906162" y="498283"/>
            <a:ext cx="10379676" cy="70788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US" sz="4000" u="none" cap="none" strike="noStrike">
                <a:solidFill>
                  <a:srgbClr val="176186"/>
                </a:solidFill>
                <a:highlight>
                  <a:srgbClr val="C0C0C0"/>
                </a:highlight>
                <a:latin typeface="Gill Sans"/>
                <a:ea typeface="Gill Sans"/>
                <a:cs typeface="Gill Sans"/>
                <a:sym typeface="Gill Sans"/>
              </a:rPr>
              <a:t>Moving Forward with RPOA 2.0</a:t>
            </a:r>
            <a:endParaRPr b="0" i="0" sz="1400" u="none" cap="none" strike="noStrike">
              <a:solidFill>
                <a:srgbClr val="000000"/>
              </a:solidFill>
              <a:latin typeface="Arial"/>
              <a:ea typeface="Arial"/>
              <a:cs typeface="Arial"/>
              <a:sym typeface="Arial"/>
            </a:endParaRPr>
          </a:p>
        </p:txBody>
      </p:sp>
      <p:sp>
        <p:nvSpPr>
          <p:cNvPr id="158" name="Google Shape;158;p10"/>
          <p:cNvSpPr/>
          <p:nvPr/>
        </p:nvSpPr>
        <p:spPr>
          <a:xfrm>
            <a:off x="527578" y="4638804"/>
            <a:ext cx="2351649"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highlight>
                  <a:srgbClr val="C0C0C0"/>
                </a:highlight>
                <a:latin typeface="Calibri"/>
                <a:ea typeface="Calibri"/>
                <a:cs typeface="Calibri"/>
                <a:sym typeface="Calibri"/>
              </a:rPr>
              <a:t>NOVEMBER 2022</a:t>
            </a:r>
            <a:endParaRPr b="0" i="0" sz="2400" u="none" cap="none" strike="noStrike">
              <a:solidFill>
                <a:schemeClr val="dk1"/>
              </a:solidFill>
              <a:highlight>
                <a:srgbClr val="C0C0C0"/>
              </a:highlight>
              <a:latin typeface="Calibri"/>
              <a:ea typeface="Calibri"/>
              <a:cs typeface="Calibri"/>
              <a:sym typeface="Calibri"/>
            </a:endParaRPr>
          </a:p>
        </p:txBody>
      </p:sp>
      <p:sp>
        <p:nvSpPr>
          <p:cNvPr id="159" name="Google Shape;159;p10"/>
          <p:cNvSpPr/>
          <p:nvPr/>
        </p:nvSpPr>
        <p:spPr>
          <a:xfrm>
            <a:off x="3156637" y="4638804"/>
            <a:ext cx="2351648"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highlight>
                  <a:srgbClr val="C0C0C0"/>
                </a:highlight>
                <a:latin typeface="Calibri"/>
                <a:ea typeface="Calibri"/>
                <a:cs typeface="Calibri"/>
                <a:sym typeface="Calibri"/>
              </a:rPr>
              <a:t>DECEMBER </a:t>
            </a:r>
            <a:endParaRPr/>
          </a:p>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highlight>
                  <a:srgbClr val="C0C0C0"/>
                </a:highlight>
                <a:latin typeface="Calibri"/>
                <a:ea typeface="Calibri"/>
                <a:cs typeface="Calibri"/>
                <a:sym typeface="Calibri"/>
              </a:rPr>
              <a:t>2022</a:t>
            </a:r>
            <a:endParaRPr b="0" i="0" sz="2400" u="none" cap="none" strike="noStrike">
              <a:solidFill>
                <a:schemeClr val="dk1"/>
              </a:solidFill>
              <a:highlight>
                <a:srgbClr val="C0C0C0"/>
              </a:highlight>
              <a:latin typeface="Calibri"/>
              <a:ea typeface="Calibri"/>
              <a:cs typeface="Calibri"/>
              <a:sym typeface="Calibri"/>
            </a:endParaRPr>
          </a:p>
        </p:txBody>
      </p:sp>
      <p:sp>
        <p:nvSpPr>
          <p:cNvPr id="160" name="Google Shape;160;p10"/>
          <p:cNvSpPr/>
          <p:nvPr/>
        </p:nvSpPr>
        <p:spPr>
          <a:xfrm>
            <a:off x="5893672" y="4645549"/>
            <a:ext cx="2842261"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highlight>
                  <a:srgbClr val="C0C0C0"/>
                </a:highlight>
                <a:latin typeface="Calibri"/>
                <a:ea typeface="Calibri"/>
                <a:cs typeface="Calibri"/>
                <a:sym typeface="Calibri"/>
              </a:rPr>
              <a:t>Q1 (JAN – MAR 2023)</a:t>
            </a:r>
            <a:endParaRPr b="0" i="0" sz="2400" u="none" cap="none" strike="noStrike">
              <a:solidFill>
                <a:schemeClr val="dk1"/>
              </a:solidFill>
              <a:highlight>
                <a:srgbClr val="C0C0C0"/>
              </a:highlight>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Calibri"/>
              <a:ea typeface="Calibri"/>
              <a:cs typeface="Calibri"/>
              <a:sym typeface="Calibri"/>
            </a:endParaRPr>
          </a:p>
        </p:txBody>
      </p:sp>
      <p:sp>
        <p:nvSpPr>
          <p:cNvPr id="161" name="Google Shape;161;p10"/>
          <p:cNvSpPr/>
          <p:nvPr/>
        </p:nvSpPr>
        <p:spPr>
          <a:xfrm>
            <a:off x="8821890" y="4655203"/>
            <a:ext cx="2928488"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1"/>
                </a:solidFill>
                <a:highlight>
                  <a:srgbClr val="C0C0C0"/>
                </a:highlight>
                <a:latin typeface="Calibri"/>
                <a:ea typeface="Calibri"/>
                <a:cs typeface="Calibri"/>
                <a:sym typeface="Calibri"/>
              </a:rPr>
              <a:t>Q1 2023 ONWARDS</a:t>
            </a:r>
            <a:endParaRPr b="0" i="0" sz="2400" u="none" cap="none" strike="noStrike">
              <a:solidFill>
                <a:schemeClr val="dk1"/>
              </a:solidFill>
              <a:highlight>
                <a:srgbClr val="C0C0C0"/>
              </a:highlight>
              <a:latin typeface="Calibri"/>
              <a:ea typeface="Calibri"/>
              <a:cs typeface="Calibri"/>
              <a:sym typeface="Calibri"/>
            </a:endParaRPr>
          </a:p>
        </p:txBody>
      </p:sp>
      <p:sp>
        <p:nvSpPr>
          <p:cNvPr id="162" name="Google Shape;162;p10"/>
          <p:cNvSpPr/>
          <p:nvPr/>
        </p:nvSpPr>
        <p:spPr>
          <a:xfrm>
            <a:off x="243785" y="5598424"/>
            <a:ext cx="11670000" cy="473700"/>
          </a:xfrm>
          <a:prstGeom prst="rightArrow">
            <a:avLst>
              <a:gd fmla="val 50000" name="adj1"/>
              <a:gd fmla="val 50000" name="adj2"/>
            </a:avLst>
          </a:prstGeom>
          <a:solidFill>
            <a:srgbClr val="A8D08C"/>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11"/>
          <p:cNvSpPr txBox="1"/>
          <p:nvPr>
            <p:ph type="title"/>
          </p:nvPr>
        </p:nvSpPr>
        <p:spPr>
          <a:xfrm>
            <a:off x="640080" y="553970"/>
            <a:ext cx="4368602" cy="1546974"/>
          </a:xfrm>
          <a:prstGeom prst="rect">
            <a:avLst/>
          </a:prstGeom>
          <a:noFill/>
          <a:ln>
            <a:noFill/>
          </a:ln>
        </p:spPr>
        <p:txBody>
          <a:bodyPr anchorCtr="0" anchor="b" bIns="45700" lIns="91425" spcFirstLastPara="1" rIns="91425" wrap="square" tIns="45700">
            <a:normAutofit/>
          </a:bodyPr>
          <a:lstStyle/>
          <a:p>
            <a:pPr indent="0" lvl="0" marL="0" rtl="0" algn="ctr">
              <a:lnSpc>
                <a:spcPct val="100000"/>
              </a:lnSpc>
              <a:spcBef>
                <a:spcPts val="0"/>
              </a:spcBef>
              <a:spcAft>
                <a:spcPts val="0"/>
              </a:spcAft>
              <a:buClr>
                <a:srgbClr val="176186"/>
              </a:buClr>
              <a:buSzPts val="3200"/>
              <a:buFont typeface="Gill Sans"/>
              <a:buNone/>
            </a:pPr>
            <a:r>
              <a:rPr b="1" lang="en-US" sz="3200">
                <a:solidFill>
                  <a:srgbClr val="176186"/>
                </a:solidFill>
                <a:latin typeface="Gill Sans"/>
                <a:ea typeface="Gill Sans"/>
                <a:cs typeface="Gill Sans"/>
                <a:sym typeface="Gill Sans"/>
              </a:rPr>
              <a:t>Progress of </a:t>
            </a:r>
            <a:br>
              <a:rPr b="1" lang="en-US" sz="3200">
                <a:solidFill>
                  <a:srgbClr val="176186"/>
                </a:solidFill>
                <a:latin typeface="Gill Sans"/>
                <a:ea typeface="Gill Sans"/>
                <a:cs typeface="Gill Sans"/>
                <a:sym typeface="Gill Sans"/>
              </a:rPr>
            </a:br>
            <a:r>
              <a:rPr b="1" lang="en-US" sz="3200">
                <a:solidFill>
                  <a:srgbClr val="176186"/>
                </a:solidFill>
                <a:latin typeface="Gill Sans"/>
                <a:ea typeface="Gill Sans"/>
                <a:cs typeface="Gill Sans"/>
                <a:sym typeface="Gill Sans"/>
              </a:rPr>
              <a:t>CT ATLAS 2022</a:t>
            </a:r>
            <a:endParaRPr b="1" sz="3200">
              <a:solidFill>
                <a:srgbClr val="176186"/>
              </a:solidFill>
              <a:latin typeface="Gill Sans"/>
              <a:ea typeface="Gill Sans"/>
              <a:cs typeface="Gill Sans"/>
              <a:sym typeface="Gill Sans"/>
            </a:endParaRPr>
          </a:p>
        </p:txBody>
      </p:sp>
      <p:sp>
        <p:nvSpPr>
          <p:cNvPr id="168" name="Google Shape;168;p11"/>
          <p:cNvSpPr txBox="1"/>
          <p:nvPr>
            <p:ph idx="1" type="body"/>
          </p:nvPr>
        </p:nvSpPr>
        <p:spPr>
          <a:xfrm>
            <a:off x="640080" y="2872899"/>
            <a:ext cx="4243589" cy="3320668"/>
          </a:xfrm>
          <a:prstGeom prst="rect">
            <a:avLst/>
          </a:prstGeom>
          <a:noFill/>
          <a:ln>
            <a:noFill/>
          </a:ln>
        </p:spPr>
        <p:txBody>
          <a:bodyPr anchorCtr="0" anchor="t" bIns="45700" lIns="91425" spcFirstLastPara="1" rIns="91425" wrap="square" tIns="45700">
            <a:normAutofit/>
          </a:bodyPr>
          <a:lstStyle/>
          <a:p>
            <a:pPr indent="-514350" lvl="0" marL="514350" rtl="0" algn="l">
              <a:lnSpc>
                <a:spcPct val="90000"/>
              </a:lnSpc>
              <a:spcBef>
                <a:spcPts val="0"/>
              </a:spcBef>
              <a:spcAft>
                <a:spcPts val="0"/>
              </a:spcAft>
              <a:buClr>
                <a:schemeClr val="dk1"/>
              </a:buClr>
              <a:buSzPts val="1900"/>
              <a:buAutoNum type="arabicPeriod"/>
            </a:pPr>
            <a:r>
              <a:rPr lang="en-US" sz="1900"/>
              <a:t>CT Atlas Expansion Private Sector Partnership Concept Note supported by SUFIA LCD</a:t>
            </a:r>
            <a:endParaRPr/>
          </a:p>
          <a:p>
            <a:pPr indent="-514350" lvl="0" marL="514350" rtl="0" algn="l">
              <a:lnSpc>
                <a:spcPct val="90000"/>
              </a:lnSpc>
              <a:spcBef>
                <a:spcPts val="1000"/>
              </a:spcBef>
              <a:spcAft>
                <a:spcPts val="0"/>
              </a:spcAft>
              <a:buClr>
                <a:schemeClr val="dk1"/>
              </a:buClr>
              <a:buSzPts val="1900"/>
              <a:buAutoNum type="arabicPeriod"/>
            </a:pPr>
            <a:r>
              <a:rPr lang="en-US" sz="1900"/>
              <a:t>Received Data from ATSEA-2 Project</a:t>
            </a:r>
            <a:endParaRPr/>
          </a:p>
          <a:p>
            <a:pPr indent="-514350" lvl="0" marL="514350" rtl="0" algn="l">
              <a:lnSpc>
                <a:spcPct val="90000"/>
              </a:lnSpc>
              <a:spcBef>
                <a:spcPts val="1000"/>
              </a:spcBef>
              <a:spcAft>
                <a:spcPts val="0"/>
              </a:spcAft>
              <a:buClr>
                <a:schemeClr val="dk1"/>
              </a:buClr>
              <a:buSzPts val="1900"/>
              <a:buAutoNum type="arabicPeriod"/>
            </a:pPr>
            <a:r>
              <a:rPr lang="en-US" sz="1900"/>
              <a:t>Finalized CT ATLAS Data Contribution Mechanism</a:t>
            </a:r>
            <a:endParaRPr/>
          </a:p>
          <a:p>
            <a:pPr indent="-514350" lvl="0" marL="514350" rtl="0" algn="l">
              <a:lnSpc>
                <a:spcPct val="90000"/>
              </a:lnSpc>
              <a:spcBef>
                <a:spcPts val="1000"/>
              </a:spcBef>
              <a:spcAft>
                <a:spcPts val="0"/>
              </a:spcAft>
              <a:buClr>
                <a:schemeClr val="dk1"/>
              </a:buClr>
              <a:buSzPts val="1900"/>
              <a:buAutoNum type="arabicPeriod"/>
            </a:pPr>
            <a:r>
              <a:rPr lang="en-US" sz="1900"/>
              <a:t>Collaboration with ALLEN CORAL ATLAS</a:t>
            </a:r>
            <a:endParaRPr/>
          </a:p>
          <a:p>
            <a:pPr indent="-514350" lvl="0" marL="514350" rtl="0" algn="l">
              <a:lnSpc>
                <a:spcPct val="90000"/>
              </a:lnSpc>
              <a:spcBef>
                <a:spcPts val="1000"/>
              </a:spcBef>
              <a:spcAft>
                <a:spcPts val="0"/>
              </a:spcAft>
              <a:buClr>
                <a:schemeClr val="dk1"/>
              </a:buClr>
              <a:buSzPts val="1900"/>
              <a:buAutoNum type="arabicPeriod"/>
            </a:pPr>
            <a:r>
              <a:rPr lang="en-US" sz="1900"/>
              <a:t>CT ATLAS Refresher Training </a:t>
            </a:r>
            <a:endParaRPr/>
          </a:p>
          <a:p>
            <a:pPr indent="-393700" lvl="0" marL="514350" rtl="0" algn="l">
              <a:lnSpc>
                <a:spcPct val="90000"/>
              </a:lnSpc>
              <a:spcBef>
                <a:spcPts val="1000"/>
              </a:spcBef>
              <a:spcAft>
                <a:spcPts val="0"/>
              </a:spcAft>
              <a:buClr>
                <a:schemeClr val="dk1"/>
              </a:buClr>
              <a:buSzPts val="1900"/>
              <a:buNone/>
            </a:pPr>
            <a:r>
              <a:t/>
            </a:r>
            <a:endParaRPr sz="1900"/>
          </a:p>
        </p:txBody>
      </p:sp>
      <p:pic>
        <p:nvPicPr>
          <p:cNvPr descr="A digitally rendered city with numbers" id="169" name="Google Shape;169;p11"/>
          <p:cNvPicPr preferRelativeResize="0"/>
          <p:nvPr/>
        </p:nvPicPr>
        <p:blipFill rotWithShape="1">
          <a:blip r:embed="rId3">
            <a:alphaModFix/>
          </a:blip>
          <a:srcRect b="-1" l="12084" r="35004" t="0"/>
          <a:stretch/>
        </p:blipFill>
        <p:spPr>
          <a:xfrm>
            <a:off x="5311702" y="10"/>
            <a:ext cx="6878775"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rgbClr val="176186"/>
              </a:buClr>
              <a:buSzPts val="3200"/>
              <a:buFont typeface="Gill Sans"/>
              <a:buNone/>
            </a:pPr>
            <a:r>
              <a:rPr b="1" lang="en-US" sz="3200">
                <a:solidFill>
                  <a:srgbClr val="176186"/>
                </a:solidFill>
                <a:latin typeface="Gill Sans"/>
                <a:ea typeface="Gill Sans"/>
                <a:cs typeface="Gill Sans"/>
                <a:sym typeface="Gill Sans"/>
              </a:rPr>
              <a:t>ATSEA-2 Data Contribution</a:t>
            </a:r>
            <a:endParaRPr b="1" sz="3200">
              <a:solidFill>
                <a:srgbClr val="176186"/>
              </a:solidFill>
              <a:latin typeface="Gill Sans"/>
              <a:ea typeface="Gill Sans"/>
              <a:cs typeface="Gill Sans"/>
              <a:sym typeface="Gill Sans"/>
            </a:endParaRPr>
          </a:p>
        </p:txBody>
      </p:sp>
      <p:sp>
        <p:nvSpPr>
          <p:cNvPr id="175" name="Google Shape;175;p12"/>
          <p:cNvSpPr txBox="1"/>
          <p:nvPr/>
        </p:nvSpPr>
        <p:spPr>
          <a:xfrm>
            <a:off x="838200" y="1413317"/>
            <a:ext cx="10342418" cy="646331"/>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The Arafura and Timor Seas (ATS) region geographical boundary is unique in terms of its ecology, geography and socio-political structure. </a:t>
            </a:r>
            <a:endParaRPr b="0" i="0" sz="1800" u="none" cap="none" strike="noStrike">
              <a:solidFill>
                <a:schemeClr val="dk1"/>
              </a:solidFill>
              <a:latin typeface="Calibri"/>
              <a:ea typeface="Calibri"/>
              <a:cs typeface="Calibri"/>
              <a:sym typeface="Calibri"/>
            </a:endParaRPr>
          </a:p>
        </p:txBody>
      </p:sp>
      <p:sp>
        <p:nvSpPr>
          <p:cNvPr id="176" name="Google Shape;176;p12"/>
          <p:cNvSpPr txBox="1"/>
          <p:nvPr/>
        </p:nvSpPr>
        <p:spPr>
          <a:xfrm>
            <a:off x="845127" y="2260355"/>
            <a:ext cx="2750127" cy="2862322"/>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Shared by Australia, Indonesia, Papua New Guinea and Timor-Leste, this fertile corridor of tropical water traverses the North Australian Shelf Large Marine Ecosystem (LME), connecting the Pacific and Indian Oceans with the Coral Triangle.</a:t>
            </a:r>
            <a:endParaRPr b="0" i="0" sz="1800" u="none" cap="none" strike="noStrike">
              <a:solidFill>
                <a:schemeClr val="dk1"/>
              </a:solidFill>
              <a:latin typeface="Calibri"/>
              <a:ea typeface="Calibri"/>
              <a:cs typeface="Calibri"/>
              <a:sym typeface="Calibri"/>
            </a:endParaRPr>
          </a:p>
        </p:txBody>
      </p:sp>
      <p:pic>
        <p:nvPicPr>
          <p:cNvPr id="177" name="Google Shape;177;p12"/>
          <p:cNvPicPr preferRelativeResize="0"/>
          <p:nvPr/>
        </p:nvPicPr>
        <p:blipFill rotWithShape="1">
          <a:blip r:embed="rId3">
            <a:alphaModFix/>
          </a:blip>
          <a:srcRect b="0" l="0" r="0" t="0"/>
          <a:stretch/>
        </p:blipFill>
        <p:spPr>
          <a:xfrm>
            <a:off x="3715784" y="2305413"/>
            <a:ext cx="7881671" cy="4087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13"/>
          <p:cNvSpPr txBox="1"/>
          <p:nvPr>
            <p:ph type="title"/>
          </p:nvPr>
        </p:nvSpPr>
        <p:spPr>
          <a:xfrm>
            <a:off x="223837" y="180206"/>
            <a:ext cx="11744325" cy="64990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176186"/>
              </a:buClr>
              <a:buSzPts val="3200"/>
              <a:buFont typeface="Gill Sans"/>
              <a:buNone/>
            </a:pPr>
            <a:r>
              <a:rPr b="1" lang="en-US" sz="3200">
                <a:solidFill>
                  <a:srgbClr val="176186"/>
                </a:solidFill>
                <a:latin typeface="Gill Sans"/>
                <a:ea typeface="Gill Sans"/>
                <a:cs typeface="Gill Sans"/>
                <a:sym typeface="Gill Sans"/>
              </a:rPr>
              <a:t>CT Atlas Spatial Data Contribution Mechanism</a:t>
            </a:r>
            <a:endParaRPr/>
          </a:p>
        </p:txBody>
      </p:sp>
      <p:sp>
        <p:nvSpPr>
          <p:cNvPr id="183" name="Google Shape;183;p13"/>
          <p:cNvSpPr txBox="1"/>
          <p:nvPr/>
        </p:nvSpPr>
        <p:spPr>
          <a:xfrm>
            <a:off x="4591799" y="1061508"/>
            <a:ext cx="2286000" cy="940684"/>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0" i="0" lang="en-US" sz="1750" u="none" cap="none" strike="noStrike">
                <a:solidFill>
                  <a:srgbClr val="FFFFFF"/>
                </a:solidFill>
                <a:latin typeface="Arial"/>
                <a:ea typeface="Arial"/>
                <a:cs typeface="Arial"/>
                <a:sym typeface="Arial"/>
              </a:rPr>
              <a:t>System notify administrator about the new submission</a:t>
            </a:r>
            <a:endParaRPr b="0" i="0" sz="1400" u="none" cap="none" strike="noStrike">
              <a:solidFill>
                <a:srgbClr val="000000"/>
              </a:solidFill>
              <a:latin typeface="Arial"/>
              <a:ea typeface="Arial"/>
              <a:cs typeface="Arial"/>
              <a:sym typeface="Arial"/>
            </a:endParaRPr>
          </a:p>
        </p:txBody>
      </p:sp>
      <p:sp>
        <p:nvSpPr>
          <p:cNvPr id="184" name="Google Shape;184;p13"/>
          <p:cNvSpPr txBox="1"/>
          <p:nvPr/>
        </p:nvSpPr>
        <p:spPr>
          <a:xfrm>
            <a:off x="8020799" y="1075361"/>
            <a:ext cx="2286000" cy="885277"/>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1" i="0" lang="en-US" sz="1750" u="none" cap="none" strike="noStrike">
                <a:solidFill>
                  <a:schemeClr val="lt1"/>
                </a:solidFill>
                <a:latin typeface="Arial"/>
                <a:ea typeface="Arial"/>
                <a:cs typeface="Arial"/>
                <a:sym typeface="Arial"/>
              </a:rPr>
              <a:t>Administrator review the request &amp; data</a:t>
            </a:r>
            <a:endParaRPr b="0" i="0" sz="1400" u="none" cap="none" strike="noStrike">
              <a:solidFill>
                <a:srgbClr val="000000"/>
              </a:solidFill>
              <a:latin typeface="Arial"/>
              <a:ea typeface="Arial"/>
              <a:cs typeface="Arial"/>
              <a:sym typeface="Arial"/>
            </a:endParaRPr>
          </a:p>
        </p:txBody>
      </p:sp>
      <p:sp>
        <p:nvSpPr>
          <p:cNvPr id="185" name="Google Shape;185;p13"/>
          <p:cNvSpPr txBox="1"/>
          <p:nvPr/>
        </p:nvSpPr>
        <p:spPr>
          <a:xfrm>
            <a:off x="7795197" y="3326310"/>
            <a:ext cx="2990316" cy="738481"/>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1" i="0" lang="en-US" sz="1750" u="none" cap="none" strike="noStrike">
                <a:solidFill>
                  <a:schemeClr val="lt1"/>
                </a:solidFill>
                <a:latin typeface="Arial"/>
                <a:ea typeface="Arial"/>
                <a:cs typeface="Arial"/>
                <a:sym typeface="Arial"/>
              </a:rPr>
              <a:t>Technical Working Group review the request &amp; data</a:t>
            </a:r>
            <a:endParaRPr b="0" i="0" sz="1400" u="none" cap="none" strike="noStrike">
              <a:solidFill>
                <a:srgbClr val="000000"/>
              </a:solidFill>
              <a:latin typeface="Arial"/>
              <a:ea typeface="Arial"/>
              <a:cs typeface="Arial"/>
              <a:sym typeface="Arial"/>
            </a:endParaRPr>
          </a:p>
        </p:txBody>
      </p:sp>
      <p:sp>
        <p:nvSpPr>
          <p:cNvPr id="186" name="Google Shape;186;p13"/>
          <p:cNvSpPr txBox="1"/>
          <p:nvPr/>
        </p:nvSpPr>
        <p:spPr>
          <a:xfrm>
            <a:off x="7840272" y="5477465"/>
            <a:ext cx="2665787" cy="1200329"/>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1" i="0" lang="en-US" sz="1750" u="none" cap="none" strike="noStrike">
                <a:solidFill>
                  <a:schemeClr val="lt1"/>
                </a:solidFill>
                <a:latin typeface="Arial"/>
                <a:ea typeface="Arial"/>
                <a:cs typeface="Arial"/>
                <a:sym typeface="Arial"/>
              </a:rPr>
              <a:t>Administrator process the data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en-US" sz="1500" u="none" cap="none" strike="noStrike">
                <a:solidFill>
                  <a:schemeClr val="lt1"/>
                </a:solidFill>
                <a:latin typeface="Arial"/>
                <a:ea typeface="Arial"/>
                <a:cs typeface="Arial"/>
                <a:sym typeface="Arial"/>
              </a:rPr>
              <a:t>(change to compatible format)</a:t>
            </a:r>
            <a:endParaRPr b="0" i="0" sz="1400" u="none" cap="none" strike="noStrike">
              <a:solidFill>
                <a:srgbClr val="000000"/>
              </a:solidFill>
              <a:latin typeface="Arial"/>
              <a:ea typeface="Arial"/>
              <a:cs typeface="Arial"/>
              <a:sym typeface="Arial"/>
            </a:endParaRPr>
          </a:p>
        </p:txBody>
      </p:sp>
      <p:sp>
        <p:nvSpPr>
          <p:cNvPr id="187" name="Google Shape;187;p13"/>
          <p:cNvSpPr txBox="1"/>
          <p:nvPr/>
        </p:nvSpPr>
        <p:spPr>
          <a:xfrm>
            <a:off x="4277350" y="4983444"/>
            <a:ext cx="2665786" cy="1759527"/>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0" i="0" lang="en-US" sz="1750" u="none" cap="none" strike="noStrike">
                <a:solidFill>
                  <a:srgbClr val="FFFFFF"/>
                </a:solidFill>
                <a:latin typeface="Arial"/>
                <a:ea typeface="Arial"/>
                <a:cs typeface="Arial"/>
                <a:sym typeface="Arial"/>
              </a:rPr>
              <a:t>Administrator publish the data to CT Atlas:</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FFFFFF"/>
              </a:buClr>
              <a:buSzPts val="1750"/>
              <a:buFont typeface="Arial"/>
              <a:buChar char="•"/>
            </a:pPr>
            <a:r>
              <a:rPr b="0" i="0" lang="en-US" sz="1750" u="none" cap="none" strike="noStrike">
                <a:solidFill>
                  <a:srgbClr val="FFFFFF"/>
                </a:solidFill>
                <a:latin typeface="Arial"/>
                <a:ea typeface="Arial"/>
                <a:cs typeface="Arial"/>
                <a:sym typeface="Arial"/>
              </a:rPr>
              <a:t>Interactive map</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0"/>
              </a:spcBef>
              <a:spcAft>
                <a:spcPts val="0"/>
              </a:spcAft>
              <a:buClr>
                <a:srgbClr val="FFFFFF"/>
              </a:buClr>
              <a:buSzPts val="1750"/>
              <a:buFont typeface="Arial"/>
              <a:buChar char="•"/>
            </a:pPr>
            <a:r>
              <a:rPr b="0" i="0" lang="en-US" sz="1750" u="none" cap="none" strike="noStrike">
                <a:solidFill>
                  <a:srgbClr val="FFFFFF"/>
                </a:solidFill>
                <a:latin typeface="Arial"/>
                <a:ea typeface="Arial"/>
                <a:cs typeface="Arial"/>
                <a:sym typeface="Arial"/>
              </a:rPr>
              <a:t>Download section </a:t>
            </a:r>
            <a:r>
              <a:rPr b="0" i="0" lang="en-US" sz="1500" u="none" cap="none" strike="noStrike">
                <a:solidFill>
                  <a:srgbClr val="FFFFFF"/>
                </a:solidFill>
                <a:latin typeface="Arial"/>
                <a:ea typeface="Arial"/>
                <a:cs typeface="Arial"/>
                <a:sym typeface="Arial"/>
              </a:rPr>
              <a:t>(depend on contributors preference)</a:t>
            </a:r>
            <a:endParaRPr b="0" i="0" sz="1750" u="none" cap="none" strike="noStrike">
              <a:solidFill>
                <a:srgbClr val="FFFFFF"/>
              </a:solidFill>
              <a:latin typeface="Arial"/>
              <a:ea typeface="Arial"/>
              <a:cs typeface="Arial"/>
              <a:sym typeface="Arial"/>
            </a:endParaRPr>
          </a:p>
        </p:txBody>
      </p:sp>
      <p:cxnSp>
        <p:nvCxnSpPr>
          <p:cNvPr id="188" name="Google Shape;188;p13"/>
          <p:cNvCxnSpPr>
            <a:stCxn id="183" idx="3"/>
            <a:endCxn id="184" idx="1"/>
          </p:cNvCxnSpPr>
          <p:nvPr/>
        </p:nvCxnSpPr>
        <p:spPr>
          <a:xfrm flipH="1" rot="10800000">
            <a:off x="6877799" y="1518050"/>
            <a:ext cx="1143000" cy="13800"/>
          </a:xfrm>
          <a:prstGeom prst="straightConnector1">
            <a:avLst/>
          </a:prstGeom>
          <a:noFill/>
          <a:ln cap="flat" cmpd="sng" w="28575">
            <a:solidFill>
              <a:srgbClr val="5B9BD5"/>
            </a:solidFill>
            <a:prstDash val="solid"/>
            <a:miter lim="800000"/>
            <a:headEnd len="sm" w="sm" type="none"/>
            <a:tailEnd len="lg" w="lg" type="stealth"/>
          </a:ln>
        </p:spPr>
      </p:cxnSp>
      <p:cxnSp>
        <p:nvCxnSpPr>
          <p:cNvPr id="189" name="Google Shape;189;p13"/>
          <p:cNvCxnSpPr/>
          <p:nvPr/>
        </p:nvCxnSpPr>
        <p:spPr>
          <a:xfrm>
            <a:off x="9156905" y="1960637"/>
            <a:ext cx="0" cy="365760"/>
          </a:xfrm>
          <a:prstGeom prst="straightConnector1">
            <a:avLst/>
          </a:prstGeom>
          <a:noFill/>
          <a:ln cap="flat" cmpd="sng" w="28575">
            <a:solidFill>
              <a:srgbClr val="5B9BD5"/>
            </a:solidFill>
            <a:prstDash val="solid"/>
            <a:miter lim="800000"/>
            <a:headEnd len="sm" w="sm" type="none"/>
            <a:tailEnd len="lg" w="lg" type="stealth"/>
          </a:ln>
        </p:spPr>
      </p:cxnSp>
      <p:sp>
        <p:nvSpPr>
          <p:cNvPr id="190" name="Google Shape;190;p13"/>
          <p:cNvSpPr/>
          <p:nvPr/>
        </p:nvSpPr>
        <p:spPr>
          <a:xfrm>
            <a:off x="7810708" y="4365104"/>
            <a:ext cx="2724912" cy="740664"/>
          </a:xfrm>
          <a:prstGeom prst="flowChartDecision">
            <a:avLst/>
          </a:prstGeom>
          <a:gradFill>
            <a:gsLst>
              <a:gs pos="0">
                <a:srgbClr val="B4D4A5"/>
              </a:gs>
              <a:gs pos="50000">
                <a:srgbClr val="A8CD97"/>
              </a:gs>
              <a:gs pos="100000">
                <a:srgbClr val="9BC985"/>
              </a:gs>
            </a:gsLst>
            <a:lin ang="5400000" scaled="0"/>
          </a:gradFill>
          <a:ln cap="flat" cmpd="sng" w="9525">
            <a:solidFill>
              <a:srgbClr val="70A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2</a:t>
            </a:r>
            <a:r>
              <a:rPr b="1" baseline="30000" i="0" lang="en-US" sz="1800" u="none" cap="none" strike="noStrike">
                <a:solidFill>
                  <a:srgbClr val="FF0000"/>
                </a:solidFill>
                <a:latin typeface="Calibri"/>
                <a:ea typeface="Calibri"/>
                <a:cs typeface="Calibri"/>
                <a:sym typeface="Calibri"/>
              </a:rPr>
              <a:t>nd</a:t>
            </a:r>
            <a:r>
              <a:rPr b="1" i="0" lang="en-US" sz="1800" u="none" cap="none" strike="noStrike">
                <a:solidFill>
                  <a:srgbClr val="FF0000"/>
                </a:solidFill>
                <a:latin typeface="Calibri"/>
                <a:ea typeface="Calibri"/>
                <a:cs typeface="Calibri"/>
                <a:sym typeface="Calibri"/>
              </a:rPr>
              <a:t> level approval</a:t>
            </a:r>
            <a:endParaRPr b="0" i="0" sz="1400" u="none" cap="none" strike="noStrike">
              <a:solidFill>
                <a:srgbClr val="000000"/>
              </a:solidFill>
              <a:latin typeface="Arial"/>
              <a:ea typeface="Arial"/>
              <a:cs typeface="Arial"/>
              <a:sym typeface="Arial"/>
            </a:endParaRPr>
          </a:p>
        </p:txBody>
      </p:sp>
      <p:cxnSp>
        <p:nvCxnSpPr>
          <p:cNvPr id="191" name="Google Shape;191;p13"/>
          <p:cNvCxnSpPr>
            <a:stCxn id="192" idx="2"/>
          </p:cNvCxnSpPr>
          <p:nvPr/>
        </p:nvCxnSpPr>
        <p:spPr>
          <a:xfrm>
            <a:off x="9163799" y="2920675"/>
            <a:ext cx="0" cy="420600"/>
          </a:xfrm>
          <a:prstGeom prst="straightConnector1">
            <a:avLst/>
          </a:prstGeom>
          <a:noFill/>
          <a:ln cap="flat" cmpd="sng" w="28575">
            <a:solidFill>
              <a:srgbClr val="5B9BD5"/>
            </a:solidFill>
            <a:prstDash val="solid"/>
            <a:miter lim="800000"/>
            <a:headEnd len="sm" w="sm" type="none"/>
            <a:tailEnd len="lg" w="lg" type="stealth"/>
          </a:ln>
        </p:spPr>
      </p:cxnSp>
      <p:sp>
        <p:nvSpPr>
          <p:cNvPr id="193" name="Google Shape;193;p13"/>
          <p:cNvSpPr txBox="1"/>
          <p:nvPr/>
        </p:nvSpPr>
        <p:spPr>
          <a:xfrm>
            <a:off x="9367442" y="2920211"/>
            <a:ext cx="777329" cy="36929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Yes</a:t>
            </a:r>
            <a:endParaRPr b="0" i="0" sz="1400" u="none" cap="none" strike="noStrike">
              <a:solidFill>
                <a:srgbClr val="000000"/>
              </a:solidFill>
              <a:latin typeface="Arial"/>
              <a:ea typeface="Arial"/>
              <a:cs typeface="Arial"/>
              <a:sym typeface="Arial"/>
            </a:endParaRPr>
          </a:p>
        </p:txBody>
      </p:sp>
      <p:sp>
        <p:nvSpPr>
          <p:cNvPr id="194" name="Google Shape;194;p13"/>
          <p:cNvSpPr txBox="1"/>
          <p:nvPr/>
        </p:nvSpPr>
        <p:spPr>
          <a:xfrm>
            <a:off x="7123848" y="2234656"/>
            <a:ext cx="703968" cy="36780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a:t>
            </a:r>
            <a:endParaRPr b="0" i="0" sz="1400" u="none" cap="none" strike="noStrike">
              <a:solidFill>
                <a:srgbClr val="000000"/>
              </a:solidFill>
              <a:latin typeface="Arial"/>
              <a:ea typeface="Arial"/>
              <a:cs typeface="Arial"/>
              <a:sym typeface="Arial"/>
            </a:endParaRPr>
          </a:p>
        </p:txBody>
      </p:sp>
      <p:cxnSp>
        <p:nvCxnSpPr>
          <p:cNvPr id="195" name="Google Shape;195;p13"/>
          <p:cNvCxnSpPr>
            <a:endCxn id="190" idx="0"/>
          </p:cNvCxnSpPr>
          <p:nvPr/>
        </p:nvCxnSpPr>
        <p:spPr>
          <a:xfrm flipH="1">
            <a:off x="9173164" y="4079804"/>
            <a:ext cx="9300" cy="285300"/>
          </a:xfrm>
          <a:prstGeom prst="straightConnector1">
            <a:avLst/>
          </a:prstGeom>
          <a:noFill/>
          <a:ln cap="flat" cmpd="sng" w="19050">
            <a:solidFill>
              <a:srgbClr val="5B9BD5"/>
            </a:solidFill>
            <a:prstDash val="solid"/>
            <a:miter lim="800000"/>
            <a:headEnd len="sm" w="sm" type="none"/>
            <a:tailEnd len="lg" w="lg" type="stealth"/>
          </a:ln>
        </p:spPr>
      </p:cxnSp>
      <p:cxnSp>
        <p:nvCxnSpPr>
          <p:cNvPr id="196" name="Google Shape;196;p13"/>
          <p:cNvCxnSpPr>
            <a:endCxn id="187" idx="3"/>
          </p:cNvCxnSpPr>
          <p:nvPr/>
        </p:nvCxnSpPr>
        <p:spPr>
          <a:xfrm rot="10800000">
            <a:off x="6943136" y="5863208"/>
            <a:ext cx="897000" cy="0"/>
          </a:xfrm>
          <a:prstGeom prst="straightConnector1">
            <a:avLst/>
          </a:prstGeom>
          <a:noFill/>
          <a:ln cap="flat" cmpd="sng" w="28575">
            <a:solidFill>
              <a:srgbClr val="5B9BD5"/>
            </a:solidFill>
            <a:prstDash val="solid"/>
            <a:miter lim="800000"/>
            <a:headEnd len="sm" w="sm" type="none"/>
            <a:tailEnd len="lg" w="lg" type="stealth"/>
          </a:ln>
        </p:spPr>
      </p:cxnSp>
      <p:sp>
        <p:nvSpPr>
          <p:cNvPr id="197" name="Google Shape;197;p13"/>
          <p:cNvSpPr txBox="1"/>
          <p:nvPr/>
        </p:nvSpPr>
        <p:spPr>
          <a:xfrm>
            <a:off x="9182529" y="5064955"/>
            <a:ext cx="962235" cy="369291"/>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Yes</a:t>
            </a:r>
            <a:endParaRPr b="0" i="0" sz="1400" u="none" cap="none" strike="noStrike">
              <a:solidFill>
                <a:srgbClr val="000000"/>
              </a:solidFill>
              <a:latin typeface="Arial"/>
              <a:ea typeface="Arial"/>
              <a:cs typeface="Arial"/>
              <a:sym typeface="Arial"/>
            </a:endParaRPr>
          </a:p>
        </p:txBody>
      </p:sp>
      <p:sp>
        <p:nvSpPr>
          <p:cNvPr id="198" name="Google Shape;198;p13"/>
          <p:cNvSpPr txBox="1"/>
          <p:nvPr/>
        </p:nvSpPr>
        <p:spPr>
          <a:xfrm>
            <a:off x="4615301" y="2225703"/>
            <a:ext cx="2286000" cy="1075149"/>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0" i="0" lang="en-US" sz="1750" u="none" cap="none" strike="noStrike">
                <a:solidFill>
                  <a:srgbClr val="FFFFFF"/>
                </a:solidFill>
                <a:latin typeface="Arial"/>
                <a:ea typeface="Arial"/>
                <a:cs typeface="Arial"/>
                <a:sym typeface="Arial"/>
              </a:rPr>
              <a:t>Administrator notify the user on rejection &amp; reason</a:t>
            </a:r>
            <a:endParaRPr b="0" i="0" sz="1400" u="none" cap="none" strike="noStrike">
              <a:solidFill>
                <a:srgbClr val="000000"/>
              </a:solidFill>
              <a:latin typeface="Arial"/>
              <a:ea typeface="Arial"/>
              <a:cs typeface="Arial"/>
              <a:sym typeface="Arial"/>
            </a:endParaRPr>
          </a:p>
        </p:txBody>
      </p:sp>
      <p:cxnSp>
        <p:nvCxnSpPr>
          <p:cNvPr id="199" name="Google Shape;199;p13"/>
          <p:cNvCxnSpPr>
            <a:stCxn id="190" idx="1"/>
            <a:endCxn id="198" idx="2"/>
          </p:cNvCxnSpPr>
          <p:nvPr/>
        </p:nvCxnSpPr>
        <p:spPr>
          <a:xfrm rot="10800000">
            <a:off x="5758408" y="3300836"/>
            <a:ext cx="2052300" cy="1434600"/>
          </a:xfrm>
          <a:prstGeom prst="bentConnector2">
            <a:avLst/>
          </a:prstGeom>
          <a:noFill/>
          <a:ln cap="flat" cmpd="sng" w="28575">
            <a:solidFill>
              <a:srgbClr val="5B9BD5"/>
            </a:solidFill>
            <a:prstDash val="solid"/>
            <a:miter lim="800000"/>
            <a:headEnd len="sm" w="sm" type="none"/>
            <a:tailEnd len="lg" w="lg" type="stealth"/>
          </a:ln>
        </p:spPr>
      </p:cxnSp>
      <p:sp>
        <p:nvSpPr>
          <p:cNvPr id="192" name="Google Shape;192;p13"/>
          <p:cNvSpPr/>
          <p:nvPr/>
        </p:nvSpPr>
        <p:spPr>
          <a:xfrm>
            <a:off x="7799621" y="2280595"/>
            <a:ext cx="2728356" cy="640080"/>
          </a:xfrm>
          <a:prstGeom prst="flowChartDecision">
            <a:avLst/>
          </a:prstGeom>
          <a:gradFill>
            <a:gsLst>
              <a:gs pos="0">
                <a:srgbClr val="B4D4A5"/>
              </a:gs>
              <a:gs pos="50000">
                <a:srgbClr val="A8CD97"/>
              </a:gs>
              <a:gs pos="100000">
                <a:srgbClr val="9BC985"/>
              </a:gs>
            </a:gsLst>
            <a:lin ang="5400000" scaled="0"/>
          </a:gradFill>
          <a:ln cap="flat" cmpd="sng" w="9525">
            <a:solidFill>
              <a:srgbClr val="70AD47"/>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FF0000"/>
                </a:solidFill>
                <a:latin typeface="Calibri"/>
                <a:ea typeface="Calibri"/>
                <a:cs typeface="Calibri"/>
                <a:sym typeface="Calibri"/>
              </a:rPr>
              <a:t>1</a:t>
            </a:r>
            <a:r>
              <a:rPr b="1" baseline="30000" i="0" lang="en-US" sz="1800" u="none" cap="none" strike="noStrike">
                <a:solidFill>
                  <a:srgbClr val="FF0000"/>
                </a:solidFill>
                <a:latin typeface="Calibri"/>
                <a:ea typeface="Calibri"/>
                <a:cs typeface="Calibri"/>
                <a:sym typeface="Calibri"/>
              </a:rPr>
              <a:t>st</a:t>
            </a:r>
            <a:r>
              <a:rPr b="1" i="0" lang="en-US" sz="1800" u="none" cap="none" strike="noStrike">
                <a:solidFill>
                  <a:srgbClr val="FF0000"/>
                </a:solidFill>
                <a:latin typeface="Calibri"/>
                <a:ea typeface="Calibri"/>
                <a:cs typeface="Calibri"/>
                <a:sym typeface="Calibri"/>
              </a:rPr>
              <a:t> level approval</a:t>
            </a:r>
            <a:endParaRPr b="0" i="0" sz="1400" u="none" cap="none" strike="noStrike">
              <a:solidFill>
                <a:srgbClr val="000000"/>
              </a:solidFill>
              <a:latin typeface="Arial"/>
              <a:ea typeface="Arial"/>
              <a:cs typeface="Arial"/>
              <a:sym typeface="Arial"/>
            </a:endParaRPr>
          </a:p>
        </p:txBody>
      </p:sp>
      <p:sp>
        <p:nvSpPr>
          <p:cNvPr id="200" name="Google Shape;200;p13"/>
          <p:cNvSpPr txBox="1"/>
          <p:nvPr/>
        </p:nvSpPr>
        <p:spPr>
          <a:xfrm>
            <a:off x="7049546" y="4366104"/>
            <a:ext cx="455574"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No</a:t>
            </a:r>
            <a:endParaRPr b="0" i="0" sz="1400" u="none" cap="none" strike="noStrike">
              <a:solidFill>
                <a:srgbClr val="000000"/>
              </a:solidFill>
              <a:latin typeface="Arial"/>
              <a:ea typeface="Arial"/>
              <a:cs typeface="Arial"/>
              <a:sym typeface="Arial"/>
            </a:endParaRPr>
          </a:p>
        </p:txBody>
      </p:sp>
      <p:cxnSp>
        <p:nvCxnSpPr>
          <p:cNvPr id="201" name="Google Shape;201;p13"/>
          <p:cNvCxnSpPr>
            <a:stCxn id="192" idx="1"/>
          </p:cNvCxnSpPr>
          <p:nvPr/>
        </p:nvCxnSpPr>
        <p:spPr>
          <a:xfrm rot="10800000">
            <a:off x="6901421" y="2600635"/>
            <a:ext cx="898200" cy="0"/>
          </a:xfrm>
          <a:prstGeom prst="straightConnector1">
            <a:avLst/>
          </a:prstGeom>
          <a:noFill/>
          <a:ln cap="flat" cmpd="sng" w="28575">
            <a:solidFill>
              <a:srgbClr val="5B9BD5"/>
            </a:solidFill>
            <a:prstDash val="solid"/>
            <a:miter lim="800000"/>
            <a:headEnd len="sm" w="sm" type="none"/>
            <a:tailEnd len="lg" w="lg" type="stealth"/>
          </a:ln>
        </p:spPr>
      </p:cxnSp>
      <p:cxnSp>
        <p:nvCxnSpPr>
          <p:cNvPr id="202" name="Google Shape;202;p13"/>
          <p:cNvCxnSpPr>
            <a:stCxn id="190" idx="2"/>
            <a:endCxn id="186" idx="0"/>
          </p:cNvCxnSpPr>
          <p:nvPr/>
        </p:nvCxnSpPr>
        <p:spPr>
          <a:xfrm>
            <a:off x="9173164" y="5105768"/>
            <a:ext cx="0" cy="371700"/>
          </a:xfrm>
          <a:prstGeom prst="straightConnector1">
            <a:avLst/>
          </a:prstGeom>
          <a:noFill/>
          <a:ln cap="flat" cmpd="sng" w="28575">
            <a:solidFill>
              <a:srgbClr val="5B9BD5"/>
            </a:solidFill>
            <a:prstDash val="solid"/>
            <a:miter lim="800000"/>
            <a:headEnd len="sm" w="sm" type="none"/>
            <a:tailEnd len="lg" w="lg" type="stealth"/>
          </a:ln>
        </p:spPr>
      </p:cxnSp>
      <p:sp>
        <p:nvSpPr>
          <p:cNvPr id="203" name="Google Shape;203;p13"/>
          <p:cNvSpPr txBox="1"/>
          <p:nvPr/>
        </p:nvSpPr>
        <p:spPr>
          <a:xfrm>
            <a:off x="1190056" y="5156389"/>
            <a:ext cx="2249283" cy="1413637"/>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0" i="0" lang="en-US" sz="1750" u="none" cap="none" strike="noStrike">
                <a:solidFill>
                  <a:srgbClr val="FFFFFF"/>
                </a:solidFill>
                <a:latin typeface="Arial"/>
                <a:ea typeface="Arial"/>
                <a:cs typeface="Arial"/>
                <a:sym typeface="Arial"/>
              </a:rPr>
              <a:t>Administrator notify the user on accepted request for publish online</a:t>
            </a:r>
            <a:endParaRPr b="0" i="0" sz="1400" u="none" cap="none" strike="noStrike">
              <a:solidFill>
                <a:srgbClr val="000000"/>
              </a:solidFill>
              <a:latin typeface="Arial"/>
              <a:ea typeface="Arial"/>
              <a:cs typeface="Arial"/>
              <a:sym typeface="Arial"/>
            </a:endParaRPr>
          </a:p>
        </p:txBody>
      </p:sp>
      <p:cxnSp>
        <p:nvCxnSpPr>
          <p:cNvPr id="204" name="Google Shape;204;p13"/>
          <p:cNvCxnSpPr>
            <a:stCxn id="187" idx="1"/>
            <a:endCxn id="203" idx="3"/>
          </p:cNvCxnSpPr>
          <p:nvPr/>
        </p:nvCxnSpPr>
        <p:spPr>
          <a:xfrm rot="10800000">
            <a:off x="3439450" y="5863208"/>
            <a:ext cx="837900" cy="0"/>
          </a:xfrm>
          <a:prstGeom prst="straightConnector1">
            <a:avLst/>
          </a:prstGeom>
          <a:noFill/>
          <a:ln cap="flat" cmpd="sng" w="28575">
            <a:solidFill>
              <a:srgbClr val="5B9BD5"/>
            </a:solidFill>
            <a:prstDash val="solid"/>
            <a:miter lim="800000"/>
            <a:headEnd len="sm" w="sm" type="none"/>
            <a:tailEnd len="lg" w="lg" type="stealth"/>
          </a:ln>
        </p:spPr>
      </p:cxnSp>
      <p:sp>
        <p:nvSpPr>
          <p:cNvPr id="205" name="Google Shape;205;p13"/>
          <p:cNvSpPr txBox="1"/>
          <p:nvPr/>
        </p:nvSpPr>
        <p:spPr>
          <a:xfrm>
            <a:off x="1131923" y="1061508"/>
            <a:ext cx="2286000" cy="940684"/>
          </a:xfrm>
          <a:prstGeom prst="rect">
            <a:avLst/>
          </a:prstGeom>
          <a:gradFill>
            <a:gsLst>
              <a:gs pos="0">
                <a:srgbClr val="5F82CA"/>
              </a:gs>
              <a:gs pos="50000">
                <a:srgbClr val="3C70CA"/>
              </a:gs>
              <a:gs pos="100000">
                <a:srgbClr val="2E60B9"/>
              </a:gs>
            </a:gsLst>
            <a:lin ang="5400000" scaled="0"/>
          </a:gradFill>
          <a:ln cap="flat" cmpd="sng" w="9525">
            <a:solidFill>
              <a:srgbClr val="4472C4"/>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750"/>
              <a:buFont typeface="Arial"/>
              <a:buNone/>
            </a:pPr>
            <a:r>
              <a:rPr b="0" i="0" lang="en-US" sz="1750" u="none" cap="none" strike="noStrike">
                <a:solidFill>
                  <a:srgbClr val="FFFFFF"/>
                </a:solidFill>
                <a:latin typeface="Arial"/>
                <a:ea typeface="Arial"/>
                <a:cs typeface="Arial"/>
                <a:sym typeface="Arial"/>
              </a:rPr>
              <a:t>Contributors submit the online spatial data contribution form</a:t>
            </a:r>
            <a:endParaRPr b="0" i="0" sz="1400" u="none" cap="none" strike="noStrike">
              <a:solidFill>
                <a:srgbClr val="000000"/>
              </a:solidFill>
              <a:latin typeface="Arial"/>
              <a:ea typeface="Arial"/>
              <a:cs typeface="Arial"/>
              <a:sym typeface="Arial"/>
            </a:endParaRPr>
          </a:p>
        </p:txBody>
      </p:sp>
      <p:cxnSp>
        <p:nvCxnSpPr>
          <p:cNvPr id="206" name="Google Shape;206;p13"/>
          <p:cNvCxnSpPr>
            <a:stCxn id="205" idx="3"/>
            <a:endCxn id="183" idx="1"/>
          </p:cNvCxnSpPr>
          <p:nvPr/>
        </p:nvCxnSpPr>
        <p:spPr>
          <a:xfrm>
            <a:off x="3417923" y="1531850"/>
            <a:ext cx="1173900" cy="0"/>
          </a:xfrm>
          <a:prstGeom prst="straightConnector1">
            <a:avLst/>
          </a:prstGeom>
          <a:noFill/>
          <a:ln cap="flat" cmpd="sng" w="28575">
            <a:solidFill>
              <a:srgbClr val="5B9BD5"/>
            </a:solidFill>
            <a:prstDash val="solid"/>
            <a:miter lim="800000"/>
            <a:headEnd len="sm" w="sm" type="none"/>
            <a:tailEnd len="lg" w="lg" type="stealth"/>
          </a:ln>
        </p:spPr>
      </p:cxnSp>
      <p:sp>
        <p:nvSpPr>
          <p:cNvPr id="207" name="Google Shape;207;p13"/>
          <p:cNvSpPr txBox="1"/>
          <p:nvPr/>
        </p:nvSpPr>
        <p:spPr>
          <a:xfrm>
            <a:off x="3706559" y="1157120"/>
            <a:ext cx="728691" cy="36780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Auto</a:t>
            </a:r>
            <a:endParaRPr b="0" i="0" sz="1400" u="none" cap="none" strike="noStrike">
              <a:solidFill>
                <a:srgbClr val="000000"/>
              </a:solidFill>
              <a:latin typeface="Arial"/>
              <a:ea typeface="Arial"/>
              <a:cs typeface="Arial"/>
              <a:sym typeface="Arial"/>
            </a:endParaRPr>
          </a:p>
        </p:txBody>
      </p:sp>
      <p:sp>
        <p:nvSpPr>
          <p:cNvPr id="208" name="Google Shape;208;p13"/>
          <p:cNvSpPr txBox="1"/>
          <p:nvPr/>
        </p:nvSpPr>
        <p:spPr>
          <a:xfrm>
            <a:off x="7082017" y="1190449"/>
            <a:ext cx="728691" cy="36780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Auto</a:t>
            </a:r>
            <a:endParaRPr b="0" i="0" sz="1400" u="none" cap="none" strike="noStrike">
              <a:solidFill>
                <a:srgbClr val="000000"/>
              </a:solidFill>
              <a:latin typeface="Arial"/>
              <a:ea typeface="Arial"/>
              <a:cs typeface="Arial"/>
              <a:sym typeface="Arial"/>
            </a:endParaRPr>
          </a:p>
        </p:txBody>
      </p:sp>
      <p:sp>
        <p:nvSpPr>
          <p:cNvPr id="209" name="Google Shape;209;p13"/>
          <p:cNvSpPr txBox="1"/>
          <p:nvPr/>
        </p:nvSpPr>
        <p:spPr>
          <a:xfrm>
            <a:off x="3537565" y="5495621"/>
            <a:ext cx="728691" cy="367804"/>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Auto</a:t>
            </a:r>
            <a:endParaRPr b="0" i="0" sz="1400" u="none" cap="none" strike="noStrike">
              <a:solidFill>
                <a:srgbClr val="000000"/>
              </a:solidFill>
              <a:latin typeface="Arial"/>
              <a:ea typeface="Arial"/>
              <a:cs typeface="Arial"/>
              <a:sym typeface="Arial"/>
            </a:endParaRPr>
          </a:p>
        </p:txBody>
      </p:sp>
      <p:sp>
        <p:nvSpPr>
          <p:cNvPr id="210" name="Google Shape;210;p13"/>
          <p:cNvSpPr txBox="1"/>
          <p:nvPr/>
        </p:nvSpPr>
        <p:spPr>
          <a:xfrm>
            <a:off x="6965323" y="5493876"/>
            <a:ext cx="897135"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1 week</a:t>
            </a:r>
            <a:endParaRPr b="0" i="0" sz="1400" u="none" cap="none" strike="noStrike">
              <a:solidFill>
                <a:srgbClr val="000000"/>
              </a:solidFill>
              <a:latin typeface="Arial"/>
              <a:ea typeface="Arial"/>
              <a:cs typeface="Arial"/>
              <a:sym typeface="Arial"/>
            </a:endParaRPr>
          </a:p>
        </p:txBody>
      </p:sp>
      <p:sp>
        <p:nvSpPr>
          <p:cNvPr id="211" name="Google Shape;211;p13"/>
          <p:cNvSpPr txBox="1"/>
          <p:nvPr/>
        </p:nvSpPr>
        <p:spPr>
          <a:xfrm>
            <a:off x="9247638" y="1926216"/>
            <a:ext cx="897135"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1 week</a:t>
            </a:r>
            <a:endParaRPr b="0" i="0" sz="1400" u="none" cap="none" strike="noStrike">
              <a:solidFill>
                <a:srgbClr val="000000"/>
              </a:solidFill>
              <a:latin typeface="Arial"/>
              <a:ea typeface="Arial"/>
              <a:cs typeface="Arial"/>
              <a:sym typeface="Arial"/>
            </a:endParaRPr>
          </a:p>
        </p:txBody>
      </p:sp>
      <p:sp>
        <p:nvSpPr>
          <p:cNvPr id="212" name="Google Shape;212;p13"/>
          <p:cNvSpPr txBox="1"/>
          <p:nvPr/>
        </p:nvSpPr>
        <p:spPr>
          <a:xfrm>
            <a:off x="9252933" y="4059567"/>
            <a:ext cx="2723432" cy="461665"/>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3-4 weeks (Depend on the meeting availability)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14"/>
          <p:cNvSpPr txBox="1"/>
          <p:nvPr>
            <p:ph type="title"/>
          </p:nvPr>
        </p:nvSpPr>
        <p:spPr>
          <a:xfrm>
            <a:off x="824865" y="0"/>
            <a:ext cx="10515600" cy="1029837"/>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6186"/>
              </a:buClr>
              <a:buSzPts val="3200"/>
              <a:buFont typeface="Gill Sans"/>
              <a:buNone/>
            </a:pPr>
            <a:r>
              <a:rPr b="1" lang="en-US" sz="3200">
                <a:solidFill>
                  <a:srgbClr val="176186"/>
                </a:solidFill>
                <a:latin typeface="Gill Sans"/>
                <a:ea typeface="Gill Sans"/>
                <a:cs typeface="Gill Sans"/>
                <a:sym typeface="Gill Sans"/>
              </a:rPr>
              <a:t>Collaboration with ALLEN CORAL ATLAS</a:t>
            </a:r>
            <a:endParaRPr/>
          </a:p>
        </p:txBody>
      </p:sp>
      <p:pic>
        <p:nvPicPr>
          <p:cNvPr id="218" name="Google Shape;218;p14"/>
          <p:cNvPicPr preferRelativeResize="0"/>
          <p:nvPr/>
        </p:nvPicPr>
        <p:blipFill rotWithShape="1">
          <a:blip r:embed="rId3">
            <a:alphaModFix/>
          </a:blip>
          <a:srcRect b="0" l="0" r="0" t="0"/>
          <a:stretch/>
        </p:blipFill>
        <p:spPr>
          <a:xfrm>
            <a:off x="0" y="0"/>
            <a:ext cx="9525" cy="9525"/>
          </a:xfrm>
          <a:prstGeom prst="rect">
            <a:avLst/>
          </a:prstGeom>
          <a:noFill/>
          <a:ln>
            <a:noFill/>
          </a:ln>
        </p:spPr>
      </p:pic>
      <p:pic>
        <p:nvPicPr>
          <p:cNvPr id="219" name="Google Shape;219;p14"/>
          <p:cNvPicPr preferRelativeResize="0"/>
          <p:nvPr/>
        </p:nvPicPr>
        <p:blipFill rotWithShape="1">
          <a:blip r:embed="rId4">
            <a:alphaModFix/>
          </a:blip>
          <a:srcRect b="0" l="0" r="0" t="0"/>
          <a:stretch/>
        </p:blipFill>
        <p:spPr>
          <a:xfrm>
            <a:off x="1251449" y="942751"/>
            <a:ext cx="9858375" cy="5562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Person pointing on a map" id="224" name="Google Shape;224;p16"/>
          <p:cNvPicPr preferRelativeResize="0"/>
          <p:nvPr/>
        </p:nvPicPr>
        <p:blipFill rotWithShape="1">
          <a:blip r:embed="rId3">
            <a:alphaModFix/>
          </a:blip>
          <a:srcRect b="-1" l="0" r="5882" t="0"/>
          <a:stretch/>
        </p:blipFill>
        <p:spPr>
          <a:xfrm>
            <a:off x="3747178" y="10"/>
            <a:ext cx="8444819" cy="6857990"/>
          </a:xfrm>
          <a:prstGeom prst="rect">
            <a:avLst/>
          </a:prstGeom>
          <a:noFill/>
          <a:ln>
            <a:noFill/>
          </a:ln>
        </p:spPr>
      </p:pic>
      <p:sp>
        <p:nvSpPr>
          <p:cNvPr id="225" name="Google Shape;225;p16"/>
          <p:cNvSpPr txBox="1"/>
          <p:nvPr>
            <p:ph type="title"/>
          </p:nvPr>
        </p:nvSpPr>
        <p:spPr>
          <a:xfrm>
            <a:off x="-1" y="365125"/>
            <a:ext cx="3822189" cy="138803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6186"/>
              </a:buClr>
              <a:buSzPts val="3200"/>
              <a:buFont typeface="Gill Sans"/>
              <a:buNone/>
            </a:pPr>
            <a:r>
              <a:rPr b="1" lang="en-US" sz="3200">
                <a:solidFill>
                  <a:srgbClr val="176186"/>
                </a:solidFill>
                <a:latin typeface="Gill Sans"/>
                <a:ea typeface="Gill Sans"/>
                <a:cs typeface="Gill Sans"/>
                <a:sym typeface="Gill Sans"/>
              </a:rPr>
              <a:t>CT Atlas </a:t>
            </a:r>
            <a:br>
              <a:rPr b="1" lang="en-US" sz="3200">
                <a:solidFill>
                  <a:srgbClr val="176186"/>
                </a:solidFill>
                <a:latin typeface="Gill Sans"/>
                <a:ea typeface="Gill Sans"/>
                <a:cs typeface="Gill Sans"/>
                <a:sym typeface="Gill Sans"/>
              </a:rPr>
            </a:br>
            <a:r>
              <a:rPr b="1" lang="en-US" sz="3200">
                <a:solidFill>
                  <a:srgbClr val="176186"/>
                </a:solidFill>
                <a:latin typeface="Gill Sans"/>
                <a:ea typeface="Gill Sans"/>
                <a:cs typeface="Gill Sans"/>
                <a:sym typeface="Gill Sans"/>
              </a:rPr>
              <a:t>Workplan 2023</a:t>
            </a:r>
            <a:endParaRPr b="1" sz="3200">
              <a:solidFill>
                <a:srgbClr val="176186"/>
              </a:solidFill>
              <a:latin typeface="Gill Sans"/>
              <a:ea typeface="Gill Sans"/>
              <a:cs typeface="Gill Sans"/>
              <a:sym typeface="Gill Sans"/>
            </a:endParaRPr>
          </a:p>
        </p:txBody>
      </p:sp>
      <p:sp>
        <p:nvSpPr>
          <p:cNvPr id="226" name="Google Shape;226;p16"/>
          <p:cNvSpPr txBox="1"/>
          <p:nvPr>
            <p:ph idx="1" type="body"/>
          </p:nvPr>
        </p:nvSpPr>
        <p:spPr>
          <a:xfrm>
            <a:off x="0" y="2434201"/>
            <a:ext cx="3822189" cy="374276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1" lang="en-US" sz="2000"/>
              <a:t>Incorporate Monitoring Indicator for RPOA 2.0 targets, regional activities, outcome, outputs into CT ATLAS.</a:t>
            </a:r>
            <a:endParaRPr/>
          </a:p>
          <a:p>
            <a:pPr indent="-228600" lvl="0" marL="228600" rtl="0" algn="l">
              <a:lnSpc>
                <a:spcPct val="90000"/>
              </a:lnSpc>
              <a:spcBef>
                <a:spcPts val="1000"/>
              </a:spcBef>
              <a:spcAft>
                <a:spcPts val="0"/>
              </a:spcAft>
              <a:buClr>
                <a:schemeClr val="dk1"/>
              </a:buClr>
              <a:buSzPts val="2000"/>
              <a:buChar char="•"/>
            </a:pPr>
            <a:r>
              <a:rPr b="1" lang="en-US" sz="2000"/>
              <a:t>Allen Coral Atlas collaboration, as well as training and capacity building</a:t>
            </a:r>
            <a:endParaRPr b="1" sz="2000"/>
          </a:p>
          <a:p>
            <a:pPr indent="-101600" lvl="0" marL="228600" rtl="0" algn="l">
              <a:lnSpc>
                <a:spcPct val="90000"/>
              </a:lnSpc>
              <a:spcBef>
                <a:spcPts val="1000"/>
              </a:spcBef>
              <a:spcAft>
                <a:spcPts val="0"/>
              </a:spcAft>
              <a:buClr>
                <a:schemeClr val="dk1"/>
              </a:buClr>
              <a:buSzPts val="2000"/>
              <a:buNone/>
            </a:pPr>
            <a:r>
              <a:t/>
            </a:r>
            <a:endParaRPr sz="20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7"/>
          <p:cNvSpPr txBox="1"/>
          <p:nvPr>
            <p:ph type="title"/>
          </p:nvPr>
        </p:nvSpPr>
        <p:spPr>
          <a:xfrm>
            <a:off x="838200" y="0"/>
            <a:ext cx="10515600" cy="536943"/>
          </a:xfrm>
          <a:prstGeom prst="rect">
            <a:avLst/>
          </a:prstGeom>
          <a:noFill/>
          <a:ln>
            <a:noFill/>
          </a:ln>
        </p:spPr>
        <p:txBody>
          <a:bodyPr anchorCtr="0" anchor="ctr" bIns="45700" lIns="91425" spcFirstLastPara="1" rIns="91425" wrap="square" tIns="45700">
            <a:noAutofit/>
          </a:bodyPr>
          <a:lstStyle/>
          <a:p>
            <a:pPr indent="0" lvl="0" marL="0" marR="0" rtl="0" algn="ctr">
              <a:lnSpc>
                <a:spcPct val="107000"/>
              </a:lnSpc>
              <a:spcBef>
                <a:spcPts val="0"/>
              </a:spcBef>
              <a:spcAft>
                <a:spcPts val="0"/>
              </a:spcAft>
              <a:buClr>
                <a:srgbClr val="176186"/>
              </a:buClr>
              <a:buSzPts val="3200"/>
              <a:buFont typeface="Gill Sans"/>
              <a:buNone/>
            </a:pPr>
            <a:r>
              <a:rPr b="1" lang="en-US" sz="3200">
                <a:solidFill>
                  <a:srgbClr val="176186"/>
                </a:solidFill>
                <a:latin typeface="Gill Sans"/>
                <a:ea typeface="Gill Sans"/>
                <a:cs typeface="Gill Sans"/>
                <a:sym typeface="Gill Sans"/>
              </a:rPr>
              <a:t>Update on MEWG Workplan and Budget for 2022 </a:t>
            </a:r>
            <a:endParaRPr/>
          </a:p>
        </p:txBody>
      </p:sp>
      <p:sp>
        <p:nvSpPr>
          <p:cNvPr id="232" name="Google Shape;232;p17"/>
          <p:cNvSpPr txBox="1"/>
          <p:nvPr/>
        </p:nvSpPr>
        <p:spPr>
          <a:xfrm>
            <a:off x="3048856" y="3234463"/>
            <a:ext cx="6097712"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1800"/>
              <a:buFont typeface="Arial"/>
              <a:buNone/>
            </a:pPr>
            <a:r>
              <a:rPr b="1" i="0" lang="en-US" sz="1800" u="none" cap="none" strike="noStrike">
                <a:solidFill>
                  <a:srgbClr val="FF0000"/>
                </a:solidFill>
                <a:latin typeface="Gill Sans"/>
                <a:ea typeface="Gill Sans"/>
                <a:cs typeface="Gill Sans"/>
                <a:sym typeface="Gill Sans"/>
              </a:rPr>
              <a:t> </a:t>
            </a:r>
            <a:endParaRPr b="0" i="0" sz="1800" u="none" cap="none" strike="noStrike">
              <a:solidFill>
                <a:schemeClr val="dk1"/>
              </a:solidFill>
              <a:latin typeface="Gill Sans"/>
              <a:ea typeface="Gill Sans"/>
              <a:cs typeface="Gill Sans"/>
              <a:sym typeface="Gill Sans"/>
            </a:endParaRPr>
          </a:p>
        </p:txBody>
      </p:sp>
      <p:graphicFrame>
        <p:nvGraphicFramePr>
          <p:cNvPr id="233" name="Google Shape;233;p17"/>
          <p:cNvGraphicFramePr/>
          <p:nvPr/>
        </p:nvGraphicFramePr>
        <p:xfrm>
          <a:off x="68854" y="504285"/>
          <a:ext cx="3000000" cy="3000000"/>
        </p:xfrm>
        <a:graphic>
          <a:graphicData uri="http://schemas.openxmlformats.org/drawingml/2006/table">
            <a:tbl>
              <a:tblPr bandRow="1" firstRow="1">
                <a:noFill/>
                <a:tableStyleId>{3360499B-FCA6-49F7-A372-88765F575BA5}</a:tableStyleId>
              </a:tblPr>
              <a:tblGrid>
                <a:gridCol w="4938600"/>
                <a:gridCol w="2114950"/>
                <a:gridCol w="1753325"/>
                <a:gridCol w="3240075"/>
              </a:tblGrid>
              <a:tr h="391950">
                <a:tc>
                  <a:txBody>
                    <a:bodyPr/>
                    <a:lstStyle/>
                    <a:p>
                      <a:pPr indent="0" lvl="0" marL="0" marR="0" rtl="0" algn="ctr">
                        <a:lnSpc>
                          <a:spcPct val="120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Activities</a:t>
                      </a:r>
                      <a:endParaRPr b="0" sz="1800" u="none" cap="none" strike="noStrike">
                        <a:latin typeface="Calibri"/>
                        <a:ea typeface="Calibri"/>
                        <a:cs typeface="Calibri"/>
                        <a:sym typeface="Calibri"/>
                      </a:endParaRPr>
                    </a:p>
                  </a:txBody>
                  <a:tcPr marT="44675" marB="44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20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Time frame</a:t>
                      </a:r>
                      <a:endParaRPr b="0" sz="1800" u="none" cap="none" strike="noStrike">
                        <a:latin typeface="Calibri"/>
                        <a:ea typeface="Calibri"/>
                        <a:cs typeface="Calibri"/>
                        <a:sym typeface="Calibri"/>
                      </a:endParaRPr>
                    </a:p>
                  </a:txBody>
                  <a:tcPr marT="44675" marB="44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20000"/>
                        </a:lnSpc>
                        <a:spcBef>
                          <a:spcPts val="0"/>
                        </a:spcBef>
                        <a:spcAft>
                          <a:spcPts val="0"/>
                        </a:spcAft>
                        <a:buClr>
                          <a:schemeClr val="lt1"/>
                        </a:buClr>
                        <a:buSzPts val="1800"/>
                        <a:buFont typeface="Calibri"/>
                        <a:buNone/>
                      </a:pPr>
                      <a:r>
                        <a:rPr b="0" lang="en-US" sz="1800" u="none" cap="none" strike="noStrike">
                          <a:solidFill>
                            <a:schemeClr val="lt1"/>
                          </a:solidFill>
                          <a:latin typeface="Calibri"/>
                          <a:ea typeface="Calibri"/>
                          <a:cs typeface="Calibri"/>
                          <a:sym typeface="Calibri"/>
                        </a:rPr>
                        <a:t> Budget (Online)</a:t>
                      </a:r>
                      <a:endParaRPr b="0" sz="1800" u="none" cap="none" strike="noStrike">
                        <a:solidFill>
                          <a:schemeClr val="lt1"/>
                        </a:solidFill>
                        <a:latin typeface="Calibri"/>
                        <a:ea typeface="Calibri"/>
                        <a:cs typeface="Calibri"/>
                        <a:sym typeface="Calibri"/>
                      </a:endParaRPr>
                    </a:p>
                  </a:txBody>
                  <a:tcPr marT="44675" marB="44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20000"/>
                        </a:lnSpc>
                        <a:spcBef>
                          <a:spcPts val="0"/>
                        </a:spcBef>
                        <a:spcAft>
                          <a:spcPts val="0"/>
                        </a:spcAft>
                        <a:buClr>
                          <a:schemeClr val="lt1"/>
                        </a:buClr>
                        <a:buSzPts val="1800"/>
                        <a:buFont typeface="Calibri"/>
                        <a:buNone/>
                      </a:pPr>
                      <a:r>
                        <a:rPr b="0" lang="en-US" sz="1800" u="none" cap="none" strike="noStrike">
                          <a:solidFill>
                            <a:schemeClr val="lt1"/>
                          </a:solidFill>
                          <a:latin typeface="Calibri"/>
                          <a:ea typeface="Calibri"/>
                          <a:cs typeface="Calibri"/>
                          <a:sym typeface="Calibri"/>
                        </a:rPr>
                        <a:t>Update </a:t>
                      </a:r>
                      <a:endParaRPr sz="1400" u="none" cap="none" strike="noStrike"/>
                    </a:p>
                  </a:txBody>
                  <a:tcPr marT="44675" marB="44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391650">
                <a:tc>
                  <a:txBody>
                    <a:bodyPr/>
                    <a:lstStyle/>
                    <a:p>
                      <a:pPr indent="0" lvl="0" marL="0" marR="0" rtl="0" algn="l">
                        <a:lnSpc>
                          <a:spcPct val="100000"/>
                        </a:lnSpc>
                        <a:spcBef>
                          <a:spcPts val="0"/>
                        </a:spcBef>
                        <a:spcAft>
                          <a:spcPts val="0"/>
                        </a:spcAft>
                        <a:buClr>
                          <a:schemeClr val="dk1"/>
                        </a:buClr>
                        <a:buSzPts val="1400"/>
                        <a:buFont typeface="Arial"/>
                        <a:buNone/>
                      </a:pPr>
                      <a:r>
                        <a:rPr lang="en-US" sz="1400" u="none" cap="none" strike="noStrike"/>
                        <a:t>Monitoring &amp; Evaluation Working Group (online meeting)</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Q2-Q3 </a:t>
                      </a:r>
                      <a:endParaRPr b="0" sz="1400" u="none" cap="none" strike="noStrike">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900</a:t>
                      </a:r>
                      <a:endParaRPr b="0" sz="1400" u="none" cap="none" strike="noStrike">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Conducted on October 28, 2022</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391650">
                <a:tc>
                  <a:txBody>
                    <a:bodyPr/>
                    <a:lstStyle/>
                    <a:p>
                      <a:pPr indent="0" lvl="0" marL="0" marR="0" rtl="0" algn="l">
                        <a:lnSpc>
                          <a:spcPct val="100000"/>
                        </a:lnSpc>
                        <a:spcBef>
                          <a:spcPts val="0"/>
                        </a:spcBef>
                        <a:spcAft>
                          <a:spcPts val="0"/>
                        </a:spcAft>
                        <a:buClr>
                          <a:schemeClr val="dk1"/>
                        </a:buClr>
                        <a:buSzPts val="1400"/>
                        <a:buFont typeface="Calibri"/>
                        <a:buNone/>
                      </a:pPr>
                      <a:r>
                        <a:rPr b="0" lang="en-US" sz="1400" u="none" cap="none" strike="noStrike">
                          <a:solidFill>
                            <a:schemeClr val="dk1"/>
                          </a:solidFill>
                          <a:latin typeface="Calibri"/>
                          <a:ea typeface="Calibri"/>
                          <a:cs typeface="Calibri"/>
                          <a:sym typeface="Calibri"/>
                        </a:rPr>
                        <a:t>M&amp;E training</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Q2-Q3 </a:t>
                      </a:r>
                      <a:endParaRPr b="0" sz="1400" u="none" cap="none" strike="noStrike">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600</a:t>
                      </a:r>
                      <a:endParaRPr b="0" sz="1400" u="none" cap="none" strike="noStrike">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lang="en-US" sz="1400" u="none" cap="none" strike="noStrike">
                          <a:latin typeface="Calibri"/>
                          <a:ea typeface="Calibri"/>
                          <a:cs typeface="Calibri"/>
                          <a:sym typeface="Calibri"/>
                        </a:rPr>
                        <a:t>Conducted on October 28, 2022</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235200">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Calibri"/>
                          <a:ea typeface="Calibri"/>
                          <a:cs typeface="Calibri"/>
                          <a:sym typeface="Calibri"/>
                        </a:rPr>
                        <a:t>RPOA 2.0</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400"/>
                        <a:buFont typeface="Calibri"/>
                        <a:buNone/>
                      </a:pPr>
                      <a:r>
                        <a:rPr lang="en-US" sz="1400" u="none" cap="none" strike="noStrike"/>
                        <a:t>- Drafting of the text of RPOA 2.0</a:t>
                      </a:r>
                      <a:endParaRPr b="0" i="0" sz="1400" u="none" cap="none" strike="noStrike">
                        <a:solidFill>
                          <a:srgbClr val="000000"/>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Q2- Q3 </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28,400</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Done. </a:t>
                      </a:r>
                      <a:endParaRPr sz="1400" u="none" cap="none" strike="noStrike"/>
                    </a:p>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2 In-Situ Writeshops have been conducted:</a:t>
                      </a:r>
                      <a:endParaRPr sz="1400" u="none" cap="none" strike="noStrike"/>
                    </a:p>
                    <a:p>
                      <a:pPr indent="-285750" lvl="0" marL="285750" marR="0" rtl="0" algn="l">
                        <a:lnSpc>
                          <a:spcPct val="100000"/>
                        </a:lnSpc>
                        <a:spcBef>
                          <a:spcPts val="0"/>
                        </a:spcBef>
                        <a:spcAft>
                          <a:spcPts val="0"/>
                        </a:spcAft>
                        <a:buClr>
                          <a:schemeClr val="dk1"/>
                        </a:buClr>
                        <a:buSzPts val="1400"/>
                        <a:buFont typeface="Arial"/>
                        <a:buChar char="•"/>
                      </a:pPr>
                      <a:r>
                        <a:rPr b="0" lang="en-US" sz="1400" u="none" cap="none" strike="noStrike">
                          <a:latin typeface="Calibri"/>
                          <a:ea typeface="Calibri"/>
                          <a:cs typeface="Calibri"/>
                          <a:sym typeface="Calibri"/>
                        </a:rPr>
                        <a:t>June 7-8, 2022</a:t>
                      </a:r>
                      <a:endParaRPr sz="1400" u="none" cap="none" strike="noStrike"/>
                    </a:p>
                    <a:p>
                      <a:pPr indent="-285750" lvl="0" marL="285750" marR="0" rtl="0" algn="l">
                        <a:lnSpc>
                          <a:spcPct val="100000"/>
                        </a:lnSpc>
                        <a:spcBef>
                          <a:spcPts val="0"/>
                        </a:spcBef>
                        <a:spcAft>
                          <a:spcPts val="0"/>
                        </a:spcAft>
                        <a:buClr>
                          <a:schemeClr val="dk1"/>
                        </a:buClr>
                        <a:buSzPts val="1400"/>
                        <a:buFont typeface="Arial"/>
                        <a:buChar char="•"/>
                      </a:pPr>
                      <a:r>
                        <a:rPr b="0" lang="en-US" sz="1400" u="none" cap="none" strike="noStrike">
                          <a:latin typeface="Calibri"/>
                          <a:ea typeface="Calibri"/>
                          <a:cs typeface="Calibri"/>
                          <a:sym typeface="Calibri"/>
                        </a:rPr>
                        <a:t>September 21-22, 2022</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813425">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t>CT Atlas</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lang="en-US" sz="1400" u="none" cap="none" strike="noStrike">
                          <a:latin typeface="Calibri"/>
                          <a:ea typeface="Calibri"/>
                          <a:cs typeface="Calibri"/>
                          <a:sym typeface="Calibri"/>
                        </a:rPr>
                        <a:t>Q2-Q3  </a:t>
                      </a:r>
                      <a:endParaRPr b="0" sz="1400" u="none" cap="none" strike="noStrike">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lang="en-US" sz="1400" u="none" cap="none" strike="noStrike">
                          <a:solidFill>
                            <a:schemeClr val="dk1"/>
                          </a:solidFill>
                          <a:latin typeface="Calibri"/>
                          <a:ea typeface="Calibri"/>
                          <a:cs typeface="Calibri"/>
                          <a:sym typeface="Calibri"/>
                        </a:rPr>
                        <a:t>1,920</a:t>
                      </a:r>
                      <a:endParaRPr b="0" sz="1400" u="none" cap="none" strike="noStrike">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lang="en-US" sz="1400" u="none" cap="none" strike="noStrike">
                          <a:latin typeface="Calibri"/>
                          <a:ea typeface="Calibri"/>
                          <a:cs typeface="Calibri"/>
                          <a:sym typeface="Calibri"/>
                        </a:rPr>
                        <a:t>Concept note by SUFIA PSE</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lang="en-US" sz="1400" u="none" cap="none" strike="noStrike">
                          <a:latin typeface="Calibri"/>
                          <a:ea typeface="Calibri"/>
                          <a:cs typeface="Calibri"/>
                          <a:sym typeface="Calibri"/>
                        </a:rPr>
                        <a:t>Allen Coral Atlas </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lang="en-US" sz="1400" u="none" cap="none" strike="noStrike">
                          <a:latin typeface="Calibri"/>
                          <a:ea typeface="Calibri"/>
                          <a:cs typeface="Calibri"/>
                          <a:sym typeface="Calibri"/>
                        </a:rPr>
                        <a:t>ATSEA 2</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8134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Training on Knowledge Management System and Set-up and organize an efficient Knowledge Management System for Documents and Records Management and Storage </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(Feb/March 2022-TBC)</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Supported by SUFIA </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Done.</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June 21, 2022.</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(Supported by SUFIA LCD)</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813425">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Training on Program and Activity Results Reporting and Communication, including Gender Sensitive Reporting</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(April 2022-TBC)</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Supported by SUFIA </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Done.</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April 19, 2022 and April 25, 2022.</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(Supported by SUFIA LCD)</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024300">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Training on MEL Data Management and Designing and Conducting Value-Added Research/Develop MEL Data Management Manual including Procedures to monitor and evaluate project performance and achievements</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(May 2022-TBC)</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Supported by SUFIA </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Done. </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June 22, 2022.</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(Supported by SUFIA LCD)</a:t>
                      </a:r>
                      <a:endParaRPr sz="1400" u="none" cap="none" strike="noStrike"/>
                    </a:p>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391650">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GIS training (re: for CT Atlas) –  </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chemeClr val="dk1"/>
                          </a:solidFill>
                          <a:latin typeface="Calibri"/>
                          <a:ea typeface="Calibri"/>
                          <a:cs typeface="Calibri"/>
                          <a:sym typeface="Calibri"/>
                        </a:rPr>
                        <a:t>TBC</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rPr b="0" i="0" lang="en-US" sz="1400" u="none" cap="none" strike="noStrike">
                          <a:solidFill>
                            <a:schemeClr val="dk1"/>
                          </a:solidFill>
                          <a:latin typeface="Calibri"/>
                          <a:ea typeface="Calibri"/>
                          <a:cs typeface="Calibri"/>
                          <a:sym typeface="Calibri"/>
                        </a:rPr>
                        <a:t>Supported by SUFIA </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8"/>
          <p:cNvSpPr txBox="1"/>
          <p:nvPr>
            <p:ph type="title"/>
          </p:nvPr>
        </p:nvSpPr>
        <p:spPr>
          <a:xfrm>
            <a:off x="246386" y="-5419"/>
            <a:ext cx="11945614" cy="548640"/>
          </a:xfrm>
          <a:prstGeom prst="rect">
            <a:avLst/>
          </a:prstGeom>
          <a:noFill/>
          <a:ln>
            <a:noFill/>
          </a:ln>
        </p:spPr>
        <p:txBody>
          <a:bodyPr anchorCtr="0" anchor="ctr" bIns="45700" lIns="91425" spcFirstLastPara="1" rIns="91425" wrap="square" tIns="45700">
            <a:normAutofit fontScale="90000"/>
          </a:bodyPr>
          <a:lstStyle/>
          <a:p>
            <a:pPr indent="0" lvl="0" marL="0" marR="0" rtl="0" algn="ctr">
              <a:lnSpc>
                <a:spcPct val="107000"/>
              </a:lnSpc>
              <a:spcBef>
                <a:spcPts val="0"/>
              </a:spcBef>
              <a:spcAft>
                <a:spcPts val="0"/>
              </a:spcAft>
              <a:buClr>
                <a:srgbClr val="176186"/>
              </a:buClr>
              <a:buSzPct val="100000"/>
              <a:buFont typeface="Gill Sans"/>
              <a:buNone/>
            </a:pPr>
            <a:r>
              <a:rPr b="1" lang="en-US" sz="4400">
                <a:solidFill>
                  <a:srgbClr val="176186"/>
                </a:solidFill>
                <a:latin typeface="Gill Sans"/>
                <a:ea typeface="Gill Sans"/>
                <a:cs typeface="Gill Sans"/>
                <a:sym typeface="Gill Sans"/>
              </a:rPr>
              <a:t>MEWG Workplan and Proposed Budget for 2023</a:t>
            </a:r>
            <a:endParaRPr/>
          </a:p>
        </p:txBody>
      </p:sp>
      <p:sp>
        <p:nvSpPr>
          <p:cNvPr id="239" name="Google Shape;239;p18"/>
          <p:cNvSpPr txBox="1"/>
          <p:nvPr/>
        </p:nvSpPr>
        <p:spPr>
          <a:xfrm>
            <a:off x="3048856" y="3234463"/>
            <a:ext cx="6097712" cy="39421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1800"/>
              <a:buFont typeface="Arial"/>
              <a:buNone/>
            </a:pPr>
            <a:r>
              <a:rPr b="1" i="0" lang="en-US" sz="1800" u="none" cap="none" strike="noStrike">
                <a:solidFill>
                  <a:srgbClr val="FF0000"/>
                </a:solidFill>
                <a:latin typeface="Gill Sans"/>
                <a:ea typeface="Gill Sans"/>
                <a:cs typeface="Gill Sans"/>
                <a:sym typeface="Gill Sans"/>
              </a:rPr>
              <a:t> </a:t>
            </a:r>
            <a:endParaRPr b="0" i="0" sz="1800" u="none" cap="none" strike="noStrike">
              <a:solidFill>
                <a:schemeClr val="dk1"/>
              </a:solidFill>
              <a:latin typeface="Gill Sans"/>
              <a:ea typeface="Gill Sans"/>
              <a:cs typeface="Gill Sans"/>
              <a:sym typeface="Gill Sans"/>
            </a:endParaRPr>
          </a:p>
        </p:txBody>
      </p:sp>
      <p:graphicFrame>
        <p:nvGraphicFramePr>
          <p:cNvPr id="240" name="Google Shape;240;p18"/>
          <p:cNvGraphicFramePr/>
          <p:nvPr/>
        </p:nvGraphicFramePr>
        <p:xfrm>
          <a:off x="49179" y="548641"/>
          <a:ext cx="3000000" cy="3000000"/>
        </p:xfrm>
        <a:graphic>
          <a:graphicData uri="http://schemas.openxmlformats.org/drawingml/2006/table">
            <a:tbl>
              <a:tblPr bandRow="1" firstRow="1">
                <a:noFill/>
                <a:tableStyleId>{3360499B-FCA6-49F7-A372-88765F575BA5}</a:tableStyleId>
              </a:tblPr>
              <a:tblGrid>
                <a:gridCol w="6945400"/>
                <a:gridCol w="1604950"/>
                <a:gridCol w="3528975"/>
              </a:tblGrid>
              <a:tr h="447650">
                <a:tc>
                  <a:txBody>
                    <a:bodyPr/>
                    <a:lstStyle/>
                    <a:p>
                      <a:pPr indent="0" lvl="0" marL="0" marR="0" rtl="0" algn="ctr">
                        <a:lnSpc>
                          <a:spcPct val="12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Activities</a:t>
                      </a:r>
                      <a:endParaRPr b="1" sz="2000" u="none" cap="none" strike="noStrike">
                        <a:latin typeface="Calibri"/>
                        <a:ea typeface="Calibri"/>
                        <a:cs typeface="Calibri"/>
                        <a:sym typeface="Calibri"/>
                      </a:endParaRPr>
                    </a:p>
                  </a:txBody>
                  <a:tcPr marT="44675" marB="44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20000"/>
                        </a:lnSpc>
                        <a:spcBef>
                          <a:spcPts val="0"/>
                        </a:spcBef>
                        <a:spcAft>
                          <a:spcPts val="0"/>
                        </a:spcAft>
                        <a:buClr>
                          <a:srgbClr val="000000"/>
                        </a:buClr>
                        <a:buSzPts val="2000"/>
                        <a:buFont typeface="Arial"/>
                        <a:buNone/>
                      </a:pPr>
                      <a:r>
                        <a:rPr b="1" lang="en-US" sz="2000" u="none" cap="none" strike="noStrike">
                          <a:latin typeface="Calibri"/>
                          <a:ea typeface="Calibri"/>
                          <a:cs typeface="Calibri"/>
                          <a:sym typeface="Calibri"/>
                        </a:rPr>
                        <a:t>Time frame</a:t>
                      </a:r>
                      <a:endParaRPr b="1" sz="2000" u="none" cap="none" strike="noStrike">
                        <a:latin typeface="Calibri"/>
                        <a:ea typeface="Calibri"/>
                        <a:cs typeface="Calibri"/>
                        <a:sym typeface="Calibri"/>
                      </a:endParaRPr>
                    </a:p>
                  </a:txBody>
                  <a:tcPr marT="44675" marB="44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20000"/>
                        </a:lnSpc>
                        <a:spcBef>
                          <a:spcPts val="0"/>
                        </a:spcBef>
                        <a:spcAft>
                          <a:spcPts val="0"/>
                        </a:spcAft>
                        <a:buClr>
                          <a:schemeClr val="lt1"/>
                        </a:buClr>
                        <a:buSzPts val="2000"/>
                        <a:buFont typeface="Calibri"/>
                        <a:buNone/>
                      </a:pPr>
                      <a:r>
                        <a:rPr b="1" lang="en-US" sz="2000" u="none" cap="none" strike="noStrike">
                          <a:solidFill>
                            <a:schemeClr val="lt1"/>
                          </a:solidFill>
                          <a:latin typeface="Calibri"/>
                          <a:ea typeface="Calibri"/>
                          <a:cs typeface="Calibri"/>
                          <a:sym typeface="Calibri"/>
                        </a:rPr>
                        <a:t> Budget </a:t>
                      </a:r>
                      <a:endParaRPr b="1" sz="2000" u="none" cap="none" strike="noStrike">
                        <a:solidFill>
                          <a:schemeClr val="lt1"/>
                        </a:solidFill>
                        <a:latin typeface="Calibri"/>
                        <a:ea typeface="Calibri"/>
                        <a:cs typeface="Calibri"/>
                        <a:sym typeface="Calibri"/>
                      </a:endParaRPr>
                    </a:p>
                  </a:txBody>
                  <a:tcPr marT="44675" marB="4467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1069875">
                <a:tc>
                  <a:txBody>
                    <a:bodyPr/>
                    <a:lstStyle/>
                    <a:p>
                      <a:pPr indent="0" lvl="0" marL="0" marR="0" rtl="0" algn="l">
                        <a:lnSpc>
                          <a:spcPct val="100000"/>
                        </a:lnSpc>
                        <a:spcBef>
                          <a:spcPts val="0"/>
                        </a:spcBef>
                        <a:spcAft>
                          <a:spcPts val="0"/>
                        </a:spcAft>
                        <a:buClr>
                          <a:schemeClr val="dk1"/>
                        </a:buClr>
                        <a:buSzPts val="1800"/>
                        <a:buFont typeface="Arial"/>
                        <a:buNone/>
                      </a:pPr>
                      <a:r>
                        <a:rPr lang="en-US" sz="1800" u="none" cap="none" strike="noStrike"/>
                        <a:t>Monitoring &amp; Evaluation Working Group- Physical meeting, a</a:t>
                      </a:r>
                      <a:r>
                        <a:rPr b="0" lang="en-US" sz="1800" u="none" cap="none" strike="noStrike">
                          <a:solidFill>
                            <a:schemeClr val="dk1"/>
                          </a:solidFill>
                          <a:latin typeface="Calibri"/>
                          <a:ea typeface="Calibri"/>
                          <a:cs typeface="Calibri"/>
                          <a:sym typeface="Calibri"/>
                        </a:rPr>
                        <a:t>nd the Monitoring and Evaluation training- Physical training.</a:t>
                      </a:r>
                      <a:endParaRPr sz="1400" u="none" cap="none" strike="noStrike"/>
                    </a:p>
                    <a:p>
                      <a:pPr indent="0" lvl="0" marL="0" marR="0" rtl="0" algn="l">
                        <a:lnSpc>
                          <a:spcPct val="100000"/>
                        </a:lnSpc>
                        <a:spcBef>
                          <a:spcPts val="0"/>
                        </a:spcBef>
                        <a:spcAft>
                          <a:spcPts val="0"/>
                        </a:spcAft>
                        <a:buClr>
                          <a:schemeClr val="dk1"/>
                        </a:buClr>
                        <a:buSzPts val="1800"/>
                        <a:buFont typeface="Arial"/>
                        <a:buNone/>
                      </a:pPr>
                      <a:r>
                        <a:rPr b="0" lang="en-US" sz="1800" u="none" cap="none" strike="noStrike">
                          <a:solidFill>
                            <a:schemeClr val="dk1"/>
                          </a:solidFill>
                          <a:latin typeface="Calibri"/>
                          <a:ea typeface="Calibri"/>
                          <a:cs typeface="Calibri"/>
                          <a:sym typeface="Calibri"/>
                        </a:rPr>
                        <a:t>(Propose to be conducted in Pacific Countries, TBD in SOM 17)</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Q2</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USD 8,500</a:t>
                      </a:r>
                      <a:endParaRPr sz="1400" u="none" cap="none" strike="noStrike"/>
                    </a:p>
                    <a:p>
                      <a:pPr indent="0" lvl="0" marL="0" marR="0" rtl="0" algn="l">
                        <a:lnSpc>
                          <a:spcPct val="100000"/>
                        </a:lnSpc>
                        <a:spcBef>
                          <a:spcPts val="600"/>
                        </a:spcBef>
                        <a:spcAft>
                          <a:spcPts val="0"/>
                        </a:spcAft>
                        <a:buClr>
                          <a:srgbClr val="000000"/>
                        </a:buClr>
                        <a:buSzPts val="1800"/>
                        <a:buFont typeface="Arial"/>
                        <a:buNone/>
                      </a:pPr>
                      <a:r>
                        <a:t/>
                      </a:r>
                      <a:endParaRPr b="0" sz="1800" u="none" cap="none" strike="noStrike">
                        <a:highlight>
                          <a:srgbClr val="00FFFF"/>
                        </a:highlight>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2657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Calibri"/>
                          <a:ea typeface="Calibri"/>
                          <a:cs typeface="Calibri"/>
                          <a:sym typeface="Calibri"/>
                        </a:rPr>
                        <a:t>RPOA 2.0</a:t>
                      </a:r>
                      <a:endParaRPr sz="1400" u="none" cap="none" strike="noStrike"/>
                    </a:p>
                    <a:p>
                      <a:pPr indent="-285750" lvl="0" marL="285750" marR="0" rtl="0" algn="l">
                        <a:lnSpc>
                          <a:spcPct val="100000"/>
                        </a:lnSpc>
                        <a:spcBef>
                          <a:spcPts val="0"/>
                        </a:spcBef>
                        <a:spcAft>
                          <a:spcPts val="0"/>
                        </a:spcAft>
                        <a:buClr>
                          <a:schemeClr val="dk1"/>
                        </a:buClr>
                        <a:buSzPts val="1800"/>
                        <a:buFont typeface="Calibri"/>
                        <a:buChar char="-"/>
                      </a:pPr>
                      <a:r>
                        <a:rPr lang="en-US" sz="1800" u="none" cap="none" strike="noStrike"/>
                        <a:t>M&amp;E Plan Framework (upon receive the data from CT6 then the M&amp;E Plan Framework will be finalized)</a:t>
                      </a:r>
                      <a:endParaRPr sz="1400" u="none" cap="none" strike="noStrike"/>
                    </a:p>
                    <a:p>
                      <a:pPr indent="-285750" lvl="0" marL="285750" marR="0" rtl="0" algn="l">
                        <a:lnSpc>
                          <a:spcPct val="100000"/>
                        </a:lnSpc>
                        <a:spcBef>
                          <a:spcPts val="0"/>
                        </a:spcBef>
                        <a:spcAft>
                          <a:spcPts val="0"/>
                        </a:spcAft>
                        <a:buClr>
                          <a:schemeClr val="dk1"/>
                        </a:buClr>
                        <a:buSzPts val="1800"/>
                        <a:buFont typeface="Calibri"/>
                        <a:buChar char="-"/>
                      </a:pPr>
                      <a:r>
                        <a:rPr lang="en-US" sz="1800" u="none" cap="none" strike="noStrike"/>
                        <a:t>Online meeting prior – Physical meeting for finalization</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Q1</a:t>
                      </a:r>
                      <a:endParaRPr b="0" sz="1800" u="none" cap="none" strike="noStrike">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0" sz="1800" u="none" cap="none" strike="sngStrike">
                        <a:highlight>
                          <a:srgbClr val="00FF00"/>
                        </a:highlight>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265775">
                <a:tc>
                  <a:txBody>
                    <a:bodyPr/>
                    <a:lstStyle/>
                    <a:p>
                      <a:pPr indent="0" lvl="0" marL="0" marR="0" rtl="0" algn="l">
                        <a:lnSpc>
                          <a:spcPct val="100000"/>
                        </a:lnSpc>
                        <a:spcBef>
                          <a:spcPts val="0"/>
                        </a:spcBef>
                        <a:spcAft>
                          <a:spcPts val="0"/>
                        </a:spcAft>
                        <a:buClr>
                          <a:schemeClr val="dk1"/>
                        </a:buClr>
                        <a:buSzPts val="1800"/>
                        <a:buFont typeface="Calibri"/>
                        <a:buNone/>
                      </a:pPr>
                      <a:r>
                        <a:rPr lang="en-US" sz="1800" u="none" cap="none" strike="noStrike"/>
                        <a:t>CT Atlas – Track the progress</a:t>
                      </a:r>
                      <a:endParaRPr sz="1400" u="none" cap="none" strike="noStrike"/>
                    </a:p>
                    <a:p>
                      <a:pPr indent="0" lvl="0" marL="0" marR="0" rtl="0" algn="l">
                        <a:lnSpc>
                          <a:spcPct val="100000"/>
                        </a:lnSpc>
                        <a:spcBef>
                          <a:spcPts val="0"/>
                        </a:spcBef>
                        <a:spcAft>
                          <a:spcPts val="0"/>
                        </a:spcAft>
                        <a:buClr>
                          <a:schemeClr val="dk1"/>
                        </a:buClr>
                        <a:buSzPts val="1800"/>
                        <a:buFont typeface="Calibri"/>
                        <a:buNone/>
                      </a:pPr>
                      <a:r>
                        <a:rPr lang="en-US" sz="1800" u="none" cap="none" strike="noStrike"/>
                        <a:t>Training and Discussions</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Q2-Q3</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b="0" lang="en-US" sz="1800" u="none" cap="none" strike="noStrike">
                          <a:latin typeface="Calibri"/>
                          <a:ea typeface="Calibri"/>
                          <a:cs typeface="Calibri"/>
                          <a:sym typeface="Calibri"/>
                        </a:rPr>
                        <a:t>USD 8,500</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452075">
                <a:tc>
                  <a:txBody>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GIS training (re: for CT Atlas) –  </a:t>
                      </a:r>
                      <a:endParaRPr b="0" i="0" sz="18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808225">
                <a:tc>
                  <a:txBody>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Activities from RPOA 2.0</a:t>
                      </a:r>
                      <a:endParaRPr sz="1400" u="none" cap="none" strike="noStrike"/>
                    </a:p>
                    <a:p>
                      <a:pPr indent="-285750" lvl="0" marL="2857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Implement of M&amp;E activities</a:t>
                      </a:r>
                      <a:endParaRPr sz="1400" u="none" cap="none" strike="noStrike"/>
                    </a:p>
                    <a:p>
                      <a:pPr indent="-285750" lvl="0" marL="2857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Development of a priority regional score card and dashboard</a:t>
                      </a:r>
                      <a:endParaRPr sz="1400" u="none" cap="none" strike="noStrike"/>
                    </a:p>
                    <a:p>
                      <a:pPr indent="-285750" lvl="0" marL="285750" marR="0" rtl="0" algn="l">
                        <a:lnSpc>
                          <a:spcPct val="100000"/>
                        </a:lnSpc>
                        <a:spcBef>
                          <a:spcPts val="0"/>
                        </a:spcBef>
                        <a:spcAft>
                          <a:spcPts val="0"/>
                        </a:spcAft>
                        <a:buClr>
                          <a:schemeClr val="dk1"/>
                        </a:buClr>
                        <a:buSzPts val="1800"/>
                        <a:buFont typeface="Calibri"/>
                        <a:buChar char="-"/>
                      </a:pPr>
                      <a:r>
                        <a:rPr b="0" i="0" lang="en-US" sz="1800" u="none" cap="none" strike="noStrike">
                          <a:solidFill>
                            <a:schemeClr val="dk1"/>
                          </a:solidFill>
                          <a:latin typeface="Calibri"/>
                          <a:ea typeface="Calibri"/>
                          <a:cs typeface="Calibri"/>
                          <a:sym typeface="Calibri"/>
                        </a:rPr>
                        <a:t>Access and full operation of CT Atlas as an updated platform for regional information/data and for tracking implementation of the RPO 2.0</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RS will further discuss to get financial support from fund available from partners or future global fund which is currently peruse by RS</a:t>
                      </a:r>
                      <a:endParaRPr sz="1400" u="none" cap="none" strike="noStrike"/>
                    </a:p>
                  </a:txBody>
                  <a:tcPr marT="91450" marB="91450"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19"/>
          <p:cNvSpPr txBox="1"/>
          <p:nvPr>
            <p:ph type="title"/>
          </p:nvPr>
        </p:nvSpPr>
        <p:spPr>
          <a:xfrm>
            <a:off x="849085" y="50800"/>
            <a:ext cx="10515600" cy="57785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rgbClr val="176186"/>
              </a:buClr>
              <a:buSzPct val="111111"/>
              <a:buFont typeface="Gill Sans"/>
              <a:buNone/>
            </a:pPr>
            <a:r>
              <a:rPr b="1" lang="en-US" sz="4000">
                <a:solidFill>
                  <a:srgbClr val="176186"/>
                </a:solidFill>
                <a:latin typeface="Gill Sans"/>
                <a:ea typeface="Gill Sans"/>
                <a:cs typeface="Gill Sans"/>
                <a:sym typeface="Gill Sans"/>
              </a:rPr>
              <a:t>Recommendations for SOM 17</a:t>
            </a:r>
            <a:endParaRPr/>
          </a:p>
        </p:txBody>
      </p:sp>
      <p:sp>
        <p:nvSpPr>
          <p:cNvPr id="246" name="Google Shape;246;p19"/>
          <p:cNvSpPr txBox="1"/>
          <p:nvPr>
            <p:ph idx="1" type="body"/>
          </p:nvPr>
        </p:nvSpPr>
        <p:spPr>
          <a:xfrm>
            <a:off x="212275" y="628650"/>
            <a:ext cx="11789100" cy="6229500"/>
          </a:xfrm>
          <a:prstGeom prst="rect">
            <a:avLst/>
          </a:prstGeom>
          <a:noFill/>
          <a:ln>
            <a:noFill/>
          </a:ln>
        </p:spPr>
        <p:txBody>
          <a:bodyPr anchorCtr="0" anchor="t" bIns="45700" lIns="91425" spcFirstLastPara="1" rIns="91425" wrap="square" tIns="45700">
            <a:normAutofit fontScale="25000" lnSpcReduction="20000"/>
          </a:bodyPr>
          <a:lstStyle/>
          <a:p>
            <a:pPr indent="-224028" lvl="0" marL="228600" rtl="0" algn="just">
              <a:lnSpc>
                <a:spcPct val="110000"/>
              </a:lnSpc>
              <a:spcBef>
                <a:spcPts val="0"/>
              </a:spcBef>
              <a:spcAft>
                <a:spcPts val="0"/>
              </a:spcAft>
              <a:buClr>
                <a:schemeClr val="dk1"/>
              </a:buClr>
              <a:buSzPct val="100000"/>
              <a:buChar char="•"/>
            </a:pPr>
            <a:r>
              <a:rPr lang="en-US" sz="6000"/>
              <a:t>Acknowledged and </a:t>
            </a:r>
            <a:r>
              <a:rPr lang="en-US" sz="6000"/>
              <a:t>accepted </a:t>
            </a:r>
            <a:r>
              <a:rPr lang="en-US" sz="6000"/>
              <a:t> the report from Monitoring and Evaluation Working Group (Annex 1)</a:t>
            </a:r>
            <a:endParaRPr sz="6000"/>
          </a:p>
          <a:p>
            <a:pPr indent="0" lvl="0" marL="0" rtl="0" algn="just">
              <a:lnSpc>
                <a:spcPct val="110000"/>
              </a:lnSpc>
              <a:spcBef>
                <a:spcPts val="1200"/>
              </a:spcBef>
              <a:spcAft>
                <a:spcPts val="0"/>
              </a:spcAft>
              <a:buClr>
                <a:schemeClr val="dk1"/>
              </a:buClr>
              <a:buSzPct val="28333"/>
              <a:buNone/>
            </a:pPr>
            <a:r>
              <a:rPr b="1" lang="en-US" sz="6000" u="sng"/>
              <a:t>RPOA 2.0</a:t>
            </a:r>
            <a:endParaRPr b="1" sz="6000" u="sng"/>
          </a:p>
          <a:p>
            <a:pPr indent="-224028" lvl="0" marL="228600" rtl="0" algn="just">
              <a:lnSpc>
                <a:spcPct val="110000"/>
              </a:lnSpc>
              <a:spcBef>
                <a:spcPts val="1200"/>
              </a:spcBef>
              <a:spcAft>
                <a:spcPts val="0"/>
              </a:spcAft>
              <a:buClr>
                <a:schemeClr val="dk1"/>
              </a:buClr>
              <a:buSzPct val="100000"/>
              <a:buChar char="•"/>
            </a:pPr>
            <a:r>
              <a:rPr lang="en-US" sz="6000"/>
              <a:t>Acknowledged and accepted the Regional Plan of Action 2.0 (RPOA 2.0) along with the implementation strategy, </a:t>
            </a:r>
            <a:r>
              <a:rPr lang="en-US" sz="6000"/>
              <a:t>communication strategy and financial strategy (Annex 2A, Annex 2B).</a:t>
            </a:r>
            <a:endParaRPr sz="6000"/>
          </a:p>
          <a:p>
            <a:pPr indent="-224028" lvl="0" marL="228600" rtl="0" algn="just">
              <a:lnSpc>
                <a:spcPct val="110000"/>
              </a:lnSpc>
              <a:spcBef>
                <a:spcPts val="1200"/>
              </a:spcBef>
              <a:spcAft>
                <a:spcPts val="0"/>
              </a:spcAft>
              <a:buClr>
                <a:schemeClr val="dk1"/>
              </a:buClr>
              <a:buSzPct val="100000"/>
              <a:buChar char="•"/>
            </a:pPr>
            <a:r>
              <a:rPr lang="en-US" sz="6000"/>
              <a:t>Congratulated member countries and Regional Secretariat for the completion of Regional Plan of Action 2.0 (RPOA 2.0) and acknowledge the support from partners. </a:t>
            </a:r>
            <a:endParaRPr sz="6000"/>
          </a:p>
          <a:p>
            <a:pPr indent="-224028" lvl="0" marL="228600" rtl="0" algn="just">
              <a:lnSpc>
                <a:spcPct val="110000"/>
              </a:lnSpc>
              <a:spcBef>
                <a:spcPts val="1200"/>
              </a:spcBef>
              <a:spcAft>
                <a:spcPts val="0"/>
              </a:spcAft>
              <a:buClr>
                <a:schemeClr val="dk1"/>
              </a:buClr>
              <a:buSzPct val="100000"/>
              <a:buChar char="•"/>
            </a:pPr>
            <a:r>
              <a:rPr lang="en-US" sz="6000"/>
              <a:t>Encourage CT6 Countries to socialize, disseminate and adopt the Regional Plan of Action (RPOA 2.0) </a:t>
            </a:r>
            <a:endParaRPr sz="6000"/>
          </a:p>
          <a:p>
            <a:pPr indent="0" lvl="0" marL="457200" rtl="0" algn="just">
              <a:lnSpc>
                <a:spcPct val="110000"/>
              </a:lnSpc>
              <a:spcBef>
                <a:spcPts val="1200"/>
              </a:spcBef>
              <a:spcAft>
                <a:spcPts val="0"/>
              </a:spcAft>
              <a:buNone/>
            </a:pPr>
            <a:r>
              <a:t/>
            </a:r>
            <a:endParaRPr sz="6000"/>
          </a:p>
          <a:p>
            <a:pPr indent="0" lvl="0" marL="0" rtl="0" algn="just">
              <a:lnSpc>
                <a:spcPct val="110000"/>
              </a:lnSpc>
              <a:spcBef>
                <a:spcPts val="1200"/>
              </a:spcBef>
              <a:spcAft>
                <a:spcPts val="0"/>
              </a:spcAft>
              <a:buClr>
                <a:schemeClr val="dk1"/>
              </a:buClr>
              <a:buSzPct val="28333"/>
              <a:buNone/>
            </a:pPr>
            <a:r>
              <a:rPr b="1" lang="en-US" sz="6000" u="sng"/>
              <a:t>Monitoring and Evaluation</a:t>
            </a:r>
            <a:endParaRPr b="1" sz="6000" u="sng"/>
          </a:p>
          <a:p>
            <a:pPr indent="-224028" lvl="0" marL="228600" rtl="0" algn="just">
              <a:lnSpc>
                <a:spcPct val="110000"/>
              </a:lnSpc>
              <a:spcBef>
                <a:spcPts val="1200"/>
              </a:spcBef>
              <a:spcAft>
                <a:spcPts val="0"/>
              </a:spcAft>
              <a:buClr>
                <a:schemeClr val="dk1"/>
              </a:buClr>
              <a:buSzPct val="100000"/>
              <a:buChar char="•"/>
            </a:pPr>
            <a:r>
              <a:rPr lang="en-US" sz="6000"/>
              <a:t>Acknowledge and accepted the</a:t>
            </a:r>
            <a:r>
              <a:rPr lang="en-US" sz="6000"/>
              <a:t> Monitoring and Evaluation (M&amp;E) Data Collection and Information Sharing Mechanism and M&amp;E Plan Framework template (Annex 3A, Annex 3B)</a:t>
            </a:r>
            <a:endParaRPr sz="6000"/>
          </a:p>
          <a:p>
            <a:pPr indent="-224028" lvl="0" marL="228600" rtl="0" algn="just">
              <a:lnSpc>
                <a:spcPct val="110000"/>
              </a:lnSpc>
              <a:spcBef>
                <a:spcPts val="1200"/>
              </a:spcBef>
              <a:spcAft>
                <a:spcPts val="0"/>
              </a:spcAft>
              <a:buClr>
                <a:schemeClr val="dk1"/>
              </a:buClr>
              <a:buSzPct val="100000"/>
              <a:buChar char="•"/>
            </a:pPr>
            <a:r>
              <a:rPr lang="en-US" sz="6000"/>
              <a:t>Agreed to complete the data for the M&amp;E Plan Framework of RPOA 2.0 by 1</a:t>
            </a:r>
            <a:r>
              <a:rPr baseline="30000" lang="en-US" sz="6000"/>
              <a:t>st</a:t>
            </a:r>
            <a:r>
              <a:rPr lang="en-US" sz="6000"/>
              <a:t> Quarter of 2023.</a:t>
            </a:r>
            <a:endParaRPr sz="6000"/>
          </a:p>
          <a:p>
            <a:pPr indent="-224028" lvl="0" marL="228600" rtl="0" algn="just">
              <a:lnSpc>
                <a:spcPct val="110000"/>
              </a:lnSpc>
              <a:spcBef>
                <a:spcPts val="1200"/>
              </a:spcBef>
              <a:spcAft>
                <a:spcPts val="0"/>
              </a:spcAft>
              <a:buClr>
                <a:schemeClr val="dk1"/>
              </a:buClr>
              <a:buSzPct val="100000"/>
              <a:buChar char="•"/>
            </a:pPr>
            <a:r>
              <a:rPr lang="en-US" sz="6000"/>
              <a:t>Encouraged CT6 to use M&amp;E Data Collection and Information Sharing Mechanism and M&amp;E Plan Framework template as tools to track the progress of implementation of RPOA 2.0 </a:t>
            </a:r>
            <a:endParaRPr sz="6000"/>
          </a:p>
          <a:p>
            <a:pPr indent="-224028" lvl="0" marL="228600" rtl="0" algn="just">
              <a:lnSpc>
                <a:spcPct val="110000"/>
              </a:lnSpc>
              <a:spcBef>
                <a:spcPts val="1200"/>
              </a:spcBef>
              <a:spcAft>
                <a:spcPts val="0"/>
              </a:spcAft>
              <a:buClr>
                <a:schemeClr val="dk1"/>
              </a:buClr>
              <a:buSzPct val="100000"/>
              <a:buChar char="•"/>
            </a:pPr>
            <a:r>
              <a:rPr lang="en-US" sz="6000"/>
              <a:t>Agreed to hold MEWG meeting back-to-back with M&amp;E Training by 2</a:t>
            </a:r>
            <a:r>
              <a:rPr baseline="30000" lang="en-US" sz="6000"/>
              <a:t>nd</a:t>
            </a:r>
            <a:r>
              <a:rPr lang="en-US" sz="6000"/>
              <a:t> Quarter 2023</a:t>
            </a:r>
            <a:endParaRPr sz="6000"/>
          </a:p>
          <a:p>
            <a:pPr indent="0" lvl="0" marL="0" rtl="0" algn="just">
              <a:lnSpc>
                <a:spcPct val="110000"/>
              </a:lnSpc>
              <a:spcBef>
                <a:spcPts val="1200"/>
              </a:spcBef>
              <a:spcAft>
                <a:spcPts val="0"/>
              </a:spcAft>
              <a:buNone/>
            </a:pPr>
            <a:r>
              <a:t/>
            </a:r>
            <a:endParaRPr sz="6000"/>
          </a:p>
          <a:p>
            <a:pPr indent="0" lvl="0" marL="0" rtl="0" algn="just">
              <a:lnSpc>
                <a:spcPct val="110000"/>
              </a:lnSpc>
              <a:spcBef>
                <a:spcPts val="1200"/>
              </a:spcBef>
              <a:spcAft>
                <a:spcPts val="0"/>
              </a:spcAft>
              <a:buClr>
                <a:schemeClr val="dk1"/>
              </a:buClr>
              <a:buSzPct val="28333"/>
              <a:buNone/>
            </a:pPr>
            <a:r>
              <a:rPr b="1" lang="en-US" sz="6000" u="sng"/>
              <a:t>CT Atlas</a:t>
            </a:r>
            <a:endParaRPr sz="6000"/>
          </a:p>
          <a:p>
            <a:pPr indent="-224028" lvl="0" marL="228600" rtl="0" algn="just">
              <a:lnSpc>
                <a:spcPct val="110000"/>
              </a:lnSpc>
              <a:spcBef>
                <a:spcPts val="1200"/>
              </a:spcBef>
              <a:spcAft>
                <a:spcPts val="0"/>
              </a:spcAft>
              <a:buClr>
                <a:schemeClr val="dk1"/>
              </a:buClr>
              <a:buSzPct val="100000"/>
              <a:buChar char="•"/>
            </a:pPr>
            <a:r>
              <a:rPr lang="en-US" sz="6000"/>
              <a:t>Noted  the interest of Allen Coral Atlas to collaborate with CT Atlas and RS to further follow up its mutual collaboration (Annex 4)</a:t>
            </a:r>
            <a:endParaRPr sz="6000"/>
          </a:p>
          <a:p>
            <a:pPr indent="-224028" lvl="0" marL="228600" rtl="0" algn="just">
              <a:lnSpc>
                <a:spcPct val="110000"/>
              </a:lnSpc>
              <a:spcBef>
                <a:spcPts val="1200"/>
              </a:spcBef>
              <a:spcAft>
                <a:spcPts val="0"/>
              </a:spcAft>
              <a:buClr>
                <a:schemeClr val="dk1"/>
              </a:buClr>
              <a:buSzPct val="100000"/>
              <a:buChar char="•"/>
            </a:pPr>
            <a:r>
              <a:rPr lang="en-US" sz="6000"/>
              <a:t>Agreed to organize and to conduct  CT Atlas training by 2</a:t>
            </a:r>
            <a:r>
              <a:rPr baseline="30000" lang="en-US" sz="6000"/>
              <a:t>nd</a:t>
            </a:r>
            <a:r>
              <a:rPr lang="en-US" sz="6000"/>
              <a:t> Quarter 2023</a:t>
            </a:r>
            <a:endParaRPr sz="6000"/>
          </a:p>
          <a:p>
            <a:pPr indent="-136842" lvl="0" marL="228600" rtl="0" algn="just">
              <a:lnSpc>
                <a:spcPct val="110000"/>
              </a:lnSpc>
              <a:spcBef>
                <a:spcPts val="1200"/>
              </a:spcBef>
              <a:spcAft>
                <a:spcPts val="0"/>
              </a:spcAft>
              <a:buClr>
                <a:schemeClr val="dk1"/>
              </a:buClr>
              <a:buSzPct val="100000"/>
              <a:buNone/>
            </a:pPr>
            <a:r>
              <a:t/>
            </a:r>
            <a:endParaRPr sz="1700"/>
          </a:p>
          <a:p>
            <a:pPr indent="-99060" lvl="0" marL="228600" rtl="0" algn="l">
              <a:lnSpc>
                <a:spcPct val="90000"/>
              </a:lnSpc>
              <a:spcBef>
                <a:spcPts val="2200"/>
              </a:spcBef>
              <a:spcAft>
                <a:spcPts val="0"/>
              </a:spcAft>
              <a:buClr>
                <a:schemeClr val="dk1"/>
              </a:buClr>
              <a:buSzPct val="100000"/>
              <a:buNone/>
            </a:pPr>
            <a:r>
              <a:t/>
            </a:r>
            <a:endParaRPr sz="2400">
              <a:latin typeface="Gill Sans"/>
              <a:ea typeface="Gill Sans"/>
              <a:cs typeface="Gill Sans"/>
              <a:sym typeface="Gill Sans"/>
            </a:endParaRPr>
          </a:p>
          <a:p>
            <a:pPr indent="-99060" lvl="0" marL="228600" rtl="0" algn="l">
              <a:lnSpc>
                <a:spcPct val="90000"/>
              </a:lnSpc>
              <a:spcBef>
                <a:spcPts val="1000"/>
              </a:spcBef>
              <a:spcAft>
                <a:spcPts val="0"/>
              </a:spcAft>
              <a:buClr>
                <a:schemeClr val="dk1"/>
              </a:buClr>
              <a:buSzPct val="100000"/>
              <a:buNone/>
            </a:pPr>
            <a:r>
              <a:t/>
            </a:r>
            <a:endParaRPr b="0" sz="2400">
              <a:solidFill>
                <a:schemeClr val="dk1"/>
              </a:solidFill>
              <a:latin typeface="Gill Sans"/>
              <a:ea typeface="Gill Sans"/>
              <a:cs typeface="Gill Sans"/>
              <a:sym typeface="Gill Sans"/>
            </a:endParaRPr>
          </a:p>
          <a:p>
            <a:pPr indent="-99060" lvl="0" marL="228600" rtl="0" algn="l">
              <a:lnSpc>
                <a:spcPct val="90000"/>
              </a:lnSpc>
              <a:spcBef>
                <a:spcPts val="1000"/>
              </a:spcBef>
              <a:spcAft>
                <a:spcPts val="0"/>
              </a:spcAft>
              <a:buClr>
                <a:schemeClr val="dk1"/>
              </a:buClr>
              <a:buSzPct val="100000"/>
              <a:buNone/>
            </a:pPr>
            <a:r>
              <a:t/>
            </a:r>
            <a:endParaRPr b="0" sz="2400">
              <a:solidFill>
                <a:schemeClr val="dk1"/>
              </a:solidFill>
              <a:latin typeface="Gill Sans"/>
              <a:ea typeface="Gill Sans"/>
              <a:cs typeface="Gill Sans"/>
              <a:sym typeface="Gill Sans"/>
            </a:endParaRPr>
          </a:p>
          <a:p>
            <a:pPr indent="0" lvl="0" marL="0" rtl="0" algn="l">
              <a:lnSpc>
                <a:spcPct val="90000"/>
              </a:lnSpc>
              <a:spcBef>
                <a:spcPts val="1000"/>
              </a:spcBef>
              <a:spcAft>
                <a:spcPts val="0"/>
              </a:spcAft>
              <a:buClr>
                <a:schemeClr val="dk1"/>
              </a:buClr>
              <a:buSzPct val="100000"/>
              <a:buNone/>
            </a:pPr>
            <a:r>
              <a:t/>
            </a:r>
            <a:endParaRPr sz="1800">
              <a:latin typeface="Gill Sans"/>
              <a:ea typeface="Gill Sans"/>
              <a:cs typeface="Gill Sans"/>
              <a:sym typeface="Gill Sans"/>
            </a:endParaRPr>
          </a:p>
          <a:p>
            <a:pPr indent="0" lvl="0" marL="0" rtl="0" algn="l">
              <a:lnSpc>
                <a:spcPct val="90000"/>
              </a:lnSpc>
              <a:spcBef>
                <a:spcPts val="1000"/>
              </a:spcBef>
              <a:spcAft>
                <a:spcPts val="0"/>
              </a:spcAft>
              <a:buClr>
                <a:schemeClr val="dk1"/>
              </a:buClr>
              <a:buSzPct val="100000"/>
              <a:buNone/>
            </a:pPr>
            <a:r>
              <a:t/>
            </a:r>
            <a:endParaRPr b="0" sz="1800">
              <a:solidFill>
                <a:schemeClr val="dk1"/>
              </a:solidFill>
              <a:latin typeface="Gill Sans"/>
              <a:ea typeface="Gill Sans"/>
              <a:cs typeface="Gill Sans"/>
              <a:sym typeface="Gill Sans"/>
            </a:endParaRPr>
          </a:p>
          <a:p>
            <a:pPr indent="-131445" lvl="0" marL="228600" rtl="0" algn="l">
              <a:lnSpc>
                <a:spcPct val="90000"/>
              </a:lnSpc>
              <a:spcBef>
                <a:spcPts val="1000"/>
              </a:spcBef>
              <a:spcAft>
                <a:spcPts val="0"/>
              </a:spcAft>
              <a:buClr>
                <a:schemeClr val="dk1"/>
              </a:buClr>
              <a:buSzPct val="100000"/>
              <a:buNone/>
            </a:pPr>
            <a:r>
              <a:t/>
            </a:r>
            <a:endParaRPr b="0" sz="1800">
              <a:solidFill>
                <a:schemeClr val="dk1"/>
              </a:solidFill>
              <a:latin typeface="Gill Sans"/>
              <a:ea typeface="Gill Sans"/>
              <a:cs typeface="Gill Sans"/>
              <a:sym typeface="Gill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20"/>
          <p:cNvSpPr txBox="1"/>
          <p:nvPr>
            <p:ph idx="1" type="body"/>
          </p:nvPr>
        </p:nvSpPr>
        <p:spPr>
          <a:xfrm>
            <a:off x="212271" y="816428"/>
            <a:ext cx="11789229" cy="5878285"/>
          </a:xfrm>
          <a:prstGeom prst="rect">
            <a:avLst/>
          </a:prstGeom>
          <a:noFill/>
          <a:ln>
            <a:noFill/>
          </a:ln>
        </p:spPr>
        <p:txBody>
          <a:bodyPr anchorCtr="0" anchor="t" bIns="45700" lIns="91425" spcFirstLastPara="1" rIns="91425" wrap="square" tIns="45700">
            <a:normAutofit fontScale="47500" lnSpcReduction="20000"/>
          </a:bodyPr>
          <a:lstStyle/>
          <a:p>
            <a:pPr indent="0" lvl="0" marL="0" rtl="0" algn="just">
              <a:lnSpc>
                <a:spcPct val="110000"/>
              </a:lnSpc>
              <a:spcBef>
                <a:spcPts val="0"/>
              </a:spcBef>
              <a:spcAft>
                <a:spcPts val="0"/>
              </a:spcAft>
              <a:buClr>
                <a:schemeClr val="dk1"/>
              </a:buClr>
              <a:buSzPct val="52307"/>
              <a:buNone/>
            </a:pPr>
            <a:r>
              <a:rPr b="1" lang="en-US" sz="3250" u="sng"/>
              <a:t>SUFIA Activity</a:t>
            </a:r>
            <a:endParaRPr sz="3250"/>
          </a:p>
          <a:p>
            <a:pPr indent="-218678" lvl="0" marL="228600" rtl="0" algn="just">
              <a:lnSpc>
                <a:spcPct val="110000"/>
              </a:lnSpc>
              <a:spcBef>
                <a:spcPts val="1200"/>
              </a:spcBef>
              <a:spcAft>
                <a:spcPts val="0"/>
              </a:spcAft>
              <a:buClr>
                <a:schemeClr val="dk1"/>
              </a:buClr>
              <a:buSzPct val="100000"/>
              <a:buChar char="•"/>
            </a:pPr>
            <a:r>
              <a:rPr lang="en-US" sz="3250"/>
              <a:t>Acknowledged and appreciated the support of USAID through the Sustainable Fish Asia (SuFIA) to the activities related to M&amp;E Working Group (Annex 5);</a:t>
            </a:r>
            <a:endParaRPr sz="3250"/>
          </a:p>
          <a:p>
            <a:pPr indent="-218678" lvl="0" marL="228600" rtl="0" algn="just">
              <a:lnSpc>
                <a:spcPct val="110000"/>
              </a:lnSpc>
              <a:spcBef>
                <a:spcPts val="1200"/>
              </a:spcBef>
              <a:spcAft>
                <a:spcPts val="0"/>
              </a:spcAft>
              <a:buClr>
                <a:schemeClr val="dk1"/>
              </a:buClr>
              <a:buSzPct val="100000"/>
              <a:buChar char="•"/>
            </a:pPr>
            <a:r>
              <a:rPr lang="en-US" sz="3250"/>
              <a:t>Acknowledged and appreciated the conduct of the online Training on Program and Activity Results Reporting and Communication, including Gender Sensitive Reporting  on  19 April 2022 organized by the SUFIA LCD and CTI-CFF Regional Secretariat </a:t>
            </a:r>
            <a:endParaRPr sz="3250"/>
          </a:p>
          <a:p>
            <a:pPr indent="-218678" lvl="0" marL="228600" rtl="0" algn="just">
              <a:lnSpc>
                <a:spcPct val="110000"/>
              </a:lnSpc>
              <a:spcBef>
                <a:spcPts val="1200"/>
              </a:spcBef>
              <a:spcAft>
                <a:spcPts val="0"/>
              </a:spcAft>
              <a:buClr>
                <a:schemeClr val="dk1"/>
              </a:buClr>
              <a:buSzPct val="100000"/>
              <a:buChar char="•"/>
            </a:pPr>
            <a:r>
              <a:rPr lang="en-US" sz="3250"/>
              <a:t>Acknowledged and appreciated the conduct of the online training on Knowledge Management System and Monitoring, Evaluation and Learning (MEL) Data Management on  21 and 22 June 2022 organized by the SUFIA LCD and CTI-CFF Regional Secretariat (Annex 6A, Annex 6B)</a:t>
            </a:r>
            <a:endParaRPr sz="3250"/>
          </a:p>
          <a:p>
            <a:pPr indent="0" lvl="0" marL="457200" rtl="0" algn="just">
              <a:lnSpc>
                <a:spcPct val="110000"/>
              </a:lnSpc>
              <a:spcBef>
                <a:spcPts val="1200"/>
              </a:spcBef>
              <a:spcAft>
                <a:spcPts val="0"/>
              </a:spcAft>
              <a:buNone/>
            </a:pPr>
            <a:r>
              <a:t/>
            </a:r>
            <a:endParaRPr sz="3250"/>
          </a:p>
          <a:p>
            <a:pPr indent="0" lvl="0" marL="0" rtl="0" algn="just">
              <a:lnSpc>
                <a:spcPct val="110000"/>
              </a:lnSpc>
              <a:spcBef>
                <a:spcPts val="1200"/>
              </a:spcBef>
              <a:spcAft>
                <a:spcPts val="0"/>
              </a:spcAft>
              <a:buClr>
                <a:schemeClr val="dk1"/>
              </a:buClr>
              <a:buSzPct val="52307"/>
              <a:buNone/>
            </a:pPr>
            <a:r>
              <a:rPr b="1" lang="en-US" sz="3250" u="sng"/>
              <a:t>Marine Litter</a:t>
            </a:r>
            <a:endParaRPr sz="3250"/>
          </a:p>
          <a:p>
            <a:pPr indent="-218678" lvl="0" marL="228600" rtl="0" algn="just">
              <a:lnSpc>
                <a:spcPct val="110000"/>
              </a:lnSpc>
              <a:spcBef>
                <a:spcPts val="1200"/>
              </a:spcBef>
              <a:spcAft>
                <a:spcPts val="0"/>
              </a:spcAft>
              <a:buClr>
                <a:schemeClr val="dk1"/>
              </a:buClr>
              <a:buSzPct val="100000"/>
              <a:buChar char="•"/>
            </a:pPr>
            <a:r>
              <a:rPr lang="en-US" sz="3250"/>
              <a:t>Acknowledged and appreciated the support of WWF in producing the Stocktake Report on Marine Plastic Pollution and Its Sources In the Coral Triangle.</a:t>
            </a:r>
            <a:endParaRPr sz="3250"/>
          </a:p>
          <a:p>
            <a:pPr indent="-218678" lvl="0" marL="228600" rtl="0" algn="just">
              <a:lnSpc>
                <a:spcPct val="110000"/>
              </a:lnSpc>
              <a:spcBef>
                <a:spcPts val="1200"/>
              </a:spcBef>
              <a:spcAft>
                <a:spcPts val="0"/>
              </a:spcAft>
              <a:buClr>
                <a:schemeClr val="dk1"/>
              </a:buClr>
              <a:buSzPct val="100000"/>
              <a:buChar char="•"/>
            </a:pPr>
            <a:r>
              <a:rPr lang="en-US" sz="3250"/>
              <a:t>Acknowledged and </a:t>
            </a:r>
            <a:r>
              <a:rPr lang="en-US" sz="3250"/>
              <a:t>accepted</a:t>
            </a:r>
            <a:r>
              <a:rPr lang="en-US" sz="3250"/>
              <a:t>  the final Stocktake Report for publication and launch in 1</a:t>
            </a:r>
            <a:r>
              <a:rPr baseline="30000" lang="en-US" sz="3250"/>
              <a:t>st</a:t>
            </a:r>
            <a:r>
              <a:rPr lang="en-US" sz="3250"/>
              <a:t> Quarter of 2023 (Annex 7A, Annex 7B)</a:t>
            </a:r>
            <a:endParaRPr sz="3250"/>
          </a:p>
          <a:p>
            <a:pPr indent="0" lvl="0" marL="457200" rtl="0" algn="just">
              <a:lnSpc>
                <a:spcPct val="110000"/>
              </a:lnSpc>
              <a:spcBef>
                <a:spcPts val="1200"/>
              </a:spcBef>
              <a:spcAft>
                <a:spcPts val="0"/>
              </a:spcAft>
              <a:buNone/>
            </a:pPr>
            <a:r>
              <a:t/>
            </a:r>
            <a:endParaRPr sz="3250"/>
          </a:p>
          <a:p>
            <a:pPr indent="0" lvl="0" marL="0" rtl="0" algn="just">
              <a:lnSpc>
                <a:spcPct val="110000"/>
              </a:lnSpc>
              <a:spcBef>
                <a:spcPts val="1200"/>
              </a:spcBef>
              <a:spcAft>
                <a:spcPts val="0"/>
              </a:spcAft>
              <a:buClr>
                <a:schemeClr val="dk1"/>
              </a:buClr>
              <a:buSzPct val="52307"/>
              <a:buNone/>
            </a:pPr>
            <a:r>
              <a:rPr b="1" lang="en-US" sz="3250" u="sng"/>
              <a:t>MEWG Workplan</a:t>
            </a:r>
            <a:endParaRPr b="1" sz="3250" u="sng"/>
          </a:p>
          <a:p>
            <a:pPr indent="-218678" lvl="0" marL="228600" rtl="0" algn="just">
              <a:lnSpc>
                <a:spcPct val="110000"/>
              </a:lnSpc>
              <a:spcBef>
                <a:spcPts val="1200"/>
              </a:spcBef>
              <a:spcAft>
                <a:spcPts val="0"/>
              </a:spcAft>
              <a:buClr>
                <a:schemeClr val="dk1"/>
              </a:buClr>
              <a:buSzPct val="100000"/>
              <a:buChar char="•"/>
            </a:pPr>
            <a:r>
              <a:rPr lang="en-US" sz="3250"/>
              <a:t>Acknowledged and accepted  the 2023 Monitoring &amp; Evaluation Working Group Work Plan. </a:t>
            </a:r>
            <a:endParaRPr b="0" sz="3250">
              <a:solidFill>
                <a:schemeClr val="dk1"/>
              </a:solidFill>
              <a:latin typeface="Gill Sans"/>
              <a:ea typeface="Gill Sans"/>
              <a:cs typeface="Gill Sans"/>
              <a:sym typeface="Gill Sans"/>
            </a:endParaRPr>
          </a:p>
          <a:p>
            <a:pPr indent="-76200" lvl="0" marL="228600" rtl="0" algn="l">
              <a:lnSpc>
                <a:spcPct val="90000"/>
              </a:lnSpc>
              <a:spcBef>
                <a:spcPts val="2200"/>
              </a:spcBef>
              <a:spcAft>
                <a:spcPts val="0"/>
              </a:spcAft>
              <a:buClr>
                <a:schemeClr val="dk1"/>
              </a:buClr>
              <a:buSzPct val="100000"/>
              <a:buNone/>
            </a:pPr>
            <a:r>
              <a:t/>
            </a:r>
            <a:endParaRPr b="0" sz="2400">
              <a:solidFill>
                <a:schemeClr val="dk1"/>
              </a:solidFill>
              <a:latin typeface="Gill Sans"/>
              <a:ea typeface="Gill Sans"/>
              <a:cs typeface="Gill Sans"/>
              <a:sym typeface="Gill Sans"/>
            </a:endParaRPr>
          </a:p>
          <a:p>
            <a:pPr indent="0" lvl="0" marL="0" rtl="0" algn="l">
              <a:lnSpc>
                <a:spcPct val="90000"/>
              </a:lnSpc>
              <a:spcBef>
                <a:spcPts val="1000"/>
              </a:spcBef>
              <a:spcAft>
                <a:spcPts val="0"/>
              </a:spcAft>
              <a:buClr>
                <a:schemeClr val="dk1"/>
              </a:buClr>
              <a:buSzPct val="100000"/>
              <a:buNone/>
            </a:pPr>
            <a:r>
              <a:t/>
            </a:r>
            <a:endParaRPr sz="1800">
              <a:latin typeface="Gill Sans"/>
              <a:ea typeface="Gill Sans"/>
              <a:cs typeface="Gill Sans"/>
              <a:sym typeface="Gill Sans"/>
            </a:endParaRPr>
          </a:p>
          <a:p>
            <a:pPr indent="0" lvl="0" marL="0" rtl="0" algn="l">
              <a:lnSpc>
                <a:spcPct val="90000"/>
              </a:lnSpc>
              <a:spcBef>
                <a:spcPts val="1000"/>
              </a:spcBef>
              <a:spcAft>
                <a:spcPts val="0"/>
              </a:spcAft>
              <a:buClr>
                <a:schemeClr val="dk1"/>
              </a:buClr>
              <a:buSzPct val="100000"/>
              <a:buNone/>
            </a:pPr>
            <a:r>
              <a:t/>
            </a:r>
            <a:endParaRPr b="0" sz="1800">
              <a:solidFill>
                <a:schemeClr val="dk1"/>
              </a:solidFill>
              <a:latin typeface="Gill Sans"/>
              <a:ea typeface="Gill Sans"/>
              <a:cs typeface="Gill Sans"/>
              <a:sym typeface="Gill Sans"/>
            </a:endParaRPr>
          </a:p>
          <a:p>
            <a:pPr indent="-114300" lvl="0" marL="228600" rtl="0" algn="l">
              <a:lnSpc>
                <a:spcPct val="90000"/>
              </a:lnSpc>
              <a:spcBef>
                <a:spcPts val="1000"/>
              </a:spcBef>
              <a:spcAft>
                <a:spcPts val="0"/>
              </a:spcAft>
              <a:buClr>
                <a:schemeClr val="dk1"/>
              </a:buClr>
              <a:buSzPct val="100000"/>
              <a:buNone/>
            </a:pPr>
            <a:r>
              <a:t/>
            </a:r>
            <a:endParaRPr b="0" sz="1800">
              <a:solidFill>
                <a:schemeClr val="dk1"/>
              </a:solidFill>
              <a:latin typeface="Gill Sans"/>
              <a:ea typeface="Gill Sans"/>
              <a:cs typeface="Gill Sans"/>
              <a:sym typeface="Gill Sans"/>
            </a:endParaRPr>
          </a:p>
        </p:txBody>
      </p:sp>
      <p:sp>
        <p:nvSpPr>
          <p:cNvPr id="252" name="Google Shape;252;p20"/>
          <p:cNvSpPr txBox="1"/>
          <p:nvPr>
            <p:ph type="title"/>
          </p:nvPr>
        </p:nvSpPr>
        <p:spPr>
          <a:xfrm>
            <a:off x="849085" y="38100"/>
            <a:ext cx="10515600" cy="84908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76186"/>
              </a:buClr>
              <a:buSzPts val="4000"/>
              <a:buFont typeface="Gill Sans"/>
              <a:buNone/>
            </a:pPr>
            <a:r>
              <a:rPr b="1" lang="en-US" sz="4000">
                <a:solidFill>
                  <a:srgbClr val="176186"/>
                </a:solidFill>
                <a:latin typeface="Gill Sans"/>
                <a:ea typeface="Gill Sans"/>
                <a:cs typeface="Gill Sans"/>
                <a:sym typeface="Gill Sans"/>
              </a:rPr>
              <a:t>Recommendations for SOM 17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nvSpPr>
        <p:spPr>
          <a:xfrm>
            <a:off x="1120588" y="388620"/>
            <a:ext cx="9950823"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400"/>
              <a:buFont typeface="Arial"/>
              <a:buNone/>
            </a:pPr>
            <a:r>
              <a:rPr b="1" i="0" lang="en-US" sz="4400" u="none" cap="none" strike="noStrike">
                <a:solidFill>
                  <a:srgbClr val="176186"/>
                </a:solidFill>
                <a:latin typeface="Gill Sans"/>
                <a:ea typeface="Gill Sans"/>
                <a:cs typeface="Gill Sans"/>
                <a:sym typeface="Gill Sans"/>
              </a:rPr>
              <a:t>Outlines</a:t>
            </a:r>
            <a:endParaRPr b="0" i="0" sz="1400" u="none" cap="none" strike="noStrike">
              <a:solidFill>
                <a:srgbClr val="000000"/>
              </a:solidFill>
              <a:latin typeface="Arial"/>
              <a:ea typeface="Arial"/>
              <a:cs typeface="Arial"/>
              <a:sym typeface="Arial"/>
            </a:endParaRPr>
          </a:p>
        </p:txBody>
      </p:sp>
      <p:sp>
        <p:nvSpPr>
          <p:cNvPr id="100" name="Google Shape;100;p2"/>
          <p:cNvSpPr txBox="1"/>
          <p:nvPr/>
        </p:nvSpPr>
        <p:spPr>
          <a:xfrm>
            <a:off x="682932" y="1324757"/>
            <a:ext cx="11117181" cy="4524275"/>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000000"/>
              </a:buClr>
              <a:buSzPts val="3200"/>
              <a:buFont typeface="Calibri"/>
              <a:buAutoNum type="arabicPeriod"/>
            </a:pPr>
            <a:r>
              <a:rPr b="0" i="0" lang="en-US" sz="3200" u="none" cap="none" strike="noStrike">
                <a:solidFill>
                  <a:srgbClr val="000000"/>
                </a:solidFill>
                <a:latin typeface="Gill Sans"/>
                <a:ea typeface="Gill Sans"/>
                <a:cs typeface="Gill Sans"/>
                <a:sym typeface="Gill Sans"/>
              </a:rPr>
              <a:t>MEWG and CT Atlas </a:t>
            </a:r>
            <a:r>
              <a:rPr b="0" i="0" lang="en-US" sz="3200" u="none" cap="none" strike="noStrike">
                <a:solidFill>
                  <a:schemeClr val="dk1"/>
                </a:solidFill>
                <a:latin typeface="Gill Sans"/>
                <a:ea typeface="Gill Sans"/>
                <a:cs typeface="Gill Sans"/>
                <a:sym typeface="Gill Sans"/>
              </a:rPr>
              <a:t>Focal Points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200"/>
              <a:buFont typeface="Calibri"/>
              <a:buAutoNum type="arabicPeriod"/>
            </a:pPr>
            <a:r>
              <a:rPr b="0" i="0" lang="en-US" sz="3200" u="none" cap="none" strike="noStrike">
                <a:solidFill>
                  <a:schemeClr val="dk1"/>
                </a:solidFill>
                <a:latin typeface="Gill Sans"/>
                <a:ea typeface="Gill Sans"/>
                <a:cs typeface="Gill Sans"/>
                <a:sym typeface="Gill Sans"/>
              </a:rPr>
              <a:t>Actions taken for SOM-16 Decisions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200"/>
              <a:buFont typeface="Calibri"/>
              <a:buAutoNum type="arabicPeriod"/>
            </a:pPr>
            <a:r>
              <a:rPr b="0" i="0" lang="en-US" sz="3200" u="none" cap="none" strike="noStrike">
                <a:solidFill>
                  <a:schemeClr val="dk1"/>
                </a:solidFill>
                <a:latin typeface="Gill Sans"/>
                <a:ea typeface="Gill Sans"/>
                <a:cs typeface="Gill Sans"/>
                <a:sym typeface="Gill Sans"/>
              </a:rPr>
              <a:t>Moving Forward with RPOA 2.0</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200"/>
              <a:buFont typeface="Calibri"/>
              <a:buAutoNum type="arabicPeriod"/>
            </a:pPr>
            <a:r>
              <a:rPr b="0" i="0" lang="en-US" sz="3200" u="none" cap="none" strike="noStrike">
                <a:solidFill>
                  <a:schemeClr val="dk1"/>
                </a:solidFill>
                <a:latin typeface="Gill Sans"/>
                <a:ea typeface="Gill Sans"/>
                <a:cs typeface="Gill Sans"/>
                <a:sym typeface="Gill Sans"/>
              </a:rPr>
              <a:t>Progress of CT Atlas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200"/>
              <a:buFont typeface="Calibri"/>
              <a:buAutoNum type="arabicPeriod"/>
            </a:pPr>
            <a:r>
              <a:rPr b="0" i="0" lang="en-US" sz="3200" u="none" cap="none" strike="noStrike">
                <a:solidFill>
                  <a:schemeClr val="dk1"/>
                </a:solidFill>
                <a:latin typeface="Gill Sans"/>
                <a:ea typeface="Gill Sans"/>
                <a:cs typeface="Gill Sans"/>
                <a:sym typeface="Gill Sans"/>
              </a:rPr>
              <a:t>Update on Workplan and Budget by the Chair of MEWG for 2022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200"/>
              <a:buFont typeface="Calibri"/>
              <a:buAutoNum type="arabicPeriod"/>
            </a:pPr>
            <a:r>
              <a:rPr b="0" i="0" lang="en-US" sz="3200" u="none" cap="none" strike="noStrike">
                <a:solidFill>
                  <a:schemeClr val="dk1"/>
                </a:solidFill>
                <a:latin typeface="Gill Sans"/>
                <a:ea typeface="Gill Sans"/>
                <a:cs typeface="Gill Sans"/>
                <a:sym typeface="Gill Sans"/>
              </a:rPr>
              <a:t>Workplan and Proposed Budget by the Chair of MEWG for 2023 </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3200"/>
              <a:buFont typeface="Calibri"/>
              <a:buAutoNum type="arabicPeriod"/>
            </a:pPr>
            <a:r>
              <a:rPr b="0" i="0" lang="en-US" sz="3200" u="none" cap="none" strike="noStrike">
                <a:solidFill>
                  <a:schemeClr val="dk1"/>
                </a:solidFill>
                <a:latin typeface="Gill Sans"/>
                <a:ea typeface="Gill Sans"/>
                <a:cs typeface="Gill Sans"/>
                <a:sym typeface="Gill Sans"/>
              </a:rPr>
              <a:t>Draft Recommendation for SOM 17</a:t>
            </a:r>
            <a:endParaRPr b="0" i="0" sz="3200" u="none" cap="none" strike="noStrike">
              <a:solidFill>
                <a:schemeClr val="dk1"/>
              </a:solidFill>
              <a:latin typeface="Gill Sans"/>
              <a:ea typeface="Gill Sans"/>
              <a:cs typeface="Gill Sans"/>
              <a:sym typeface="Gill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36"/>
          <p:cNvPicPr preferRelativeResize="0"/>
          <p:nvPr/>
        </p:nvPicPr>
        <p:blipFill rotWithShape="1">
          <a:blip r:embed="rId3">
            <a:alphaModFix/>
          </a:blip>
          <a:srcRect b="0" l="0" r="0" t="0"/>
          <a:stretch/>
        </p:blipFill>
        <p:spPr>
          <a:xfrm>
            <a:off x="-4075" y="-149"/>
            <a:ext cx="12192265" cy="68581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2570037" y="-10203"/>
            <a:ext cx="7051926"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176186"/>
                </a:solidFill>
                <a:latin typeface="Gill Sans"/>
                <a:ea typeface="Gill Sans"/>
                <a:cs typeface="Gill Sans"/>
                <a:sym typeface="Gill Sans"/>
              </a:rPr>
              <a:t>MEWG Focal Points</a:t>
            </a:r>
            <a:endParaRPr b="0" i="0" sz="1400" u="none" cap="none" strike="noStrike">
              <a:solidFill>
                <a:srgbClr val="000000"/>
              </a:solidFill>
              <a:latin typeface="Arial"/>
              <a:ea typeface="Arial"/>
              <a:cs typeface="Arial"/>
              <a:sym typeface="Arial"/>
            </a:endParaRPr>
          </a:p>
        </p:txBody>
      </p:sp>
      <p:graphicFrame>
        <p:nvGraphicFramePr>
          <p:cNvPr id="106" name="Google Shape;106;p3"/>
          <p:cNvGraphicFramePr/>
          <p:nvPr/>
        </p:nvGraphicFramePr>
        <p:xfrm>
          <a:off x="69773" y="676960"/>
          <a:ext cx="3000000" cy="3000000"/>
        </p:xfrm>
        <a:graphic>
          <a:graphicData uri="http://schemas.openxmlformats.org/drawingml/2006/table">
            <a:tbl>
              <a:tblPr bandRow="1" firstRow="1">
                <a:noFill/>
                <a:tableStyleId>{3360499B-FCA6-49F7-A372-88765F575BA5}</a:tableStyleId>
              </a:tblPr>
              <a:tblGrid>
                <a:gridCol w="1917700"/>
                <a:gridCol w="10134750"/>
              </a:tblGrid>
              <a:tr h="608250">
                <a:tc>
                  <a:txBody>
                    <a:bodyPr/>
                    <a:lstStyle/>
                    <a:p>
                      <a:pPr indent="0" lvl="0" marL="0" marR="0" rtl="0" algn="l">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 Member Country</a:t>
                      </a:r>
                      <a:endParaRPr b="1" sz="1600" u="none" cap="none" strike="noStrike">
                        <a:solidFill>
                          <a:schemeClr val="dk1"/>
                        </a:solidFill>
                        <a:latin typeface="Gill Sans"/>
                        <a:ea typeface="Gill Sans"/>
                        <a:cs typeface="Gill Sans"/>
                        <a:sym typeface="Gill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Focal Points</a:t>
                      </a:r>
                      <a:endParaRPr b="1" sz="1600" u="none" cap="none" strike="noStrike">
                        <a:solidFill>
                          <a:schemeClr val="dk1"/>
                        </a:solidFill>
                        <a:latin typeface="Gill Sans"/>
                        <a:ea typeface="Gill Sans"/>
                        <a:cs typeface="Gill Sans"/>
                        <a:sym typeface="Gill Sans"/>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715500">
                <a:tc>
                  <a:txBody>
                    <a:bodyPr/>
                    <a:lstStyle/>
                    <a:p>
                      <a:pPr indent="0" lvl="0" marL="95250" marR="0" rtl="0" algn="l">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Indonesia</a:t>
                      </a:r>
                      <a:endParaRPr b="0" i="0" sz="1600" u="none" cap="none" strike="noStrike">
                        <a:solidFill>
                          <a:srgbClr val="000000"/>
                        </a:solidFill>
                        <a:latin typeface="Gill Sans"/>
                        <a:ea typeface="Gill Sans"/>
                        <a:cs typeface="Gill Sans"/>
                        <a:sym typeface="Gill San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95250" marR="0" rtl="0" algn="l">
                        <a:lnSpc>
                          <a:spcPct val="100000"/>
                        </a:lnSpc>
                        <a:spcBef>
                          <a:spcPts val="0"/>
                        </a:spcBef>
                        <a:spcAft>
                          <a:spcPts val="0"/>
                        </a:spcAft>
                        <a:buClr>
                          <a:srgbClr val="000000"/>
                        </a:buClr>
                        <a:buSzPts val="1700"/>
                        <a:buFont typeface="Arial"/>
                        <a:buNone/>
                      </a:pPr>
                      <a:r>
                        <a:rPr lang="en-US" sz="1600" u="none" cap="none" strike="noStrike">
                          <a:latin typeface="Gill Sans"/>
                          <a:ea typeface="Gill Sans"/>
                          <a:cs typeface="Gill Sans"/>
                          <a:sym typeface="Gill Sans"/>
                        </a:rPr>
                        <a:t>Focal Point </a:t>
                      </a:r>
                      <a:r>
                        <a:rPr lang="en-US" sz="1600" u="none" cap="none" strike="noStrike">
                          <a:solidFill>
                            <a:schemeClr val="dk1"/>
                          </a:solidFill>
                          <a:latin typeface="Gill Sans"/>
                          <a:ea typeface="Gill Sans"/>
                          <a:cs typeface="Gill Sans"/>
                          <a:sym typeface="Gill Sans"/>
                        </a:rPr>
                        <a:t>Mr. Ari Prabowo, Director of Public Relation and International Cooperation, Secretariat General, Ministry of Marine Affairs and Fisheries</a:t>
                      </a:r>
                      <a:endParaRPr sz="1400" u="none" cap="none" strike="noStrike"/>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61575">
                <a:tc>
                  <a:txBody>
                    <a:bodyPr/>
                    <a:lstStyle/>
                    <a:p>
                      <a:pPr indent="0" lvl="0" marL="95250" marR="0" rtl="0" algn="l">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Malaysia (Chair)</a:t>
                      </a:r>
                      <a:endParaRPr b="0" i="0" sz="1600" u="none" cap="none" strike="noStrike">
                        <a:solidFill>
                          <a:srgbClr val="000000"/>
                        </a:solidFill>
                        <a:latin typeface="Gill Sans"/>
                        <a:ea typeface="Gill Sans"/>
                        <a:cs typeface="Gill Sans"/>
                        <a:sym typeface="Gill San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95250" marR="0" rtl="0" algn="l">
                        <a:lnSpc>
                          <a:spcPct val="100000"/>
                        </a:lnSpc>
                        <a:spcBef>
                          <a:spcPts val="0"/>
                        </a:spcBef>
                        <a:spcAft>
                          <a:spcPts val="0"/>
                        </a:spcAft>
                        <a:buClr>
                          <a:srgbClr val="000000"/>
                        </a:buClr>
                        <a:buSzPts val="1700"/>
                        <a:buFont typeface="Arial"/>
                        <a:buNone/>
                      </a:pPr>
                      <a:r>
                        <a:rPr lang="en-US" sz="1600" u="none" cap="none" strike="noStrike">
                          <a:latin typeface="Gill Sans"/>
                          <a:ea typeface="Gill Sans"/>
                          <a:cs typeface="Gill Sans"/>
                          <a:sym typeface="Gill Sans"/>
                        </a:rPr>
                        <a:t>Focal Point: </a:t>
                      </a:r>
                      <a:r>
                        <a:rPr lang="en-US" sz="1600" u="none" cap="none" strike="noStrike">
                          <a:solidFill>
                            <a:schemeClr val="dk1"/>
                          </a:solidFill>
                          <a:latin typeface="Gill Sans"/>
                          <a:ea typeface="Gill Sans"/>
                          <a:cs typeface="Gill Sans"/>
                          <a:sym typeface="Gill Sans"/>
                        </a:rPr>
                        <a:t>Ms. Noor Afifah Abdul Razak, Deputy Secretary General (Environment) Ministry of Environment and Water</a:t>
                      </a:r>
                      <a:endParaRPr sz="1400" u="none" cap="none" strike="noStrike"/>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913950">
                <a:tc>
                  <a:txBody>
                    <a:bodyPr/>
                    <a:lstStyle/>
                    <a:p>
                      <a:pPr indent="0" lvl="0" marL="95250" marR="0" rtl="0" algn="l">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Papua New Guinea (Co-</a:t>
                      </a:r>
                      <a:endParaRPr sz="1400" u="none" cap="none" strike="noStrike"/>
                    </a:p>
                    <a:p>
                      <a:pPr indent="0" lvl="0" marL="95250" marR="0" rtl="0" algn="l">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Chair)</a:t>
                      </a:r>
                      <a:endParaRPr b="1" i="0" sz="1600" u="none" cap="none" strike="noStrike">
                        <a:solidFill>
                          <a:srgbClr val="000000"/>
                        </a:solidFill>
                        <a:latin typeface="Gill Sans"/>
                        <a:ea typeface="Gill Sans"/>
                        <a:cs typeface="Gill Sans"/>
                        <a:sym typeface="Gill San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95250" marR="0" rtl="0" algn="l">
                        <a:lnSpc>
                          <a:spcPct val="100000"/>
                        </a:lnSpc>
                        <a:spcBef>
                          <a:spcPts val="0"/>
                        </a:spcBef>
                        <a:spcAft>
                          <a:spcPts val="0"/>
                        </a:spcAft>
                        <a:buClr>
                          <a:srgbClr val="000000"/>
                        </a:buClr>
                        <a:buSzPts val="1700"/>
                        <a:buFont typeface="Arial"/>
                        <a:buNone/>
                      </a:pPr>
                      <a:r>
                        <a:rPr lang="en-US" sz="1600" u="none" cap="none" strike="noStrike">
                          <a:latin typeface="Gill Sans"/>
                          <a:ea typeface="Gill Sans"/>
                          <a:cs typeface="Gill Sans"/>
                          <a:sym typeface="Gill Sans"/>
                        </a:rPr>
                        <a:t>Focal Point: </a:t>
                      </a:r>
                      <a:r>
                        <a:rPr lang="en-US" sz="1600" u="none" cap="none" strike="noStrike">
                          <a:solidFill>
                            <a:schemeClr val="dk1"/>
                          </a:solidFill>
                          <a:latin typeface="Gill Sans"/>
                          <a:ea typeface="Gill Sans"/>
                          <a:cs typeface="Gill Sans"/>
                          <a:sym typeface="Gill Sans"/>
                        </a:rPr>
                        <a:t>Ms. Yvonne Tio (Co-Chair), Executive Manager, Conservation Environment Protection Authority</a:t>
                      </a:r>
                      <a:endParaRPr/>
                    </a:p>
                    <a:p>
                      <a:pPr indent="0" lvl="0" marL="95250" marR="0" rtl="0" algn="l">
                        <a:lnSpc>
                          <a:spcPct val="100000"/>
                        </a:lnSpc>
                        <a:spcBef>
                          <a:spcPts val="0"/>
                        </a:spcBef>
                        <a:spcAft>
                          <a:spcPts val="0"/>
                        </a:spcAft>
                        <a:buClr>
                          <a:srgbClr val="000000"/>
                        </a:buClr>
                        <a:buSzPts val="1700"/>
                        <a:buFont typeface="Arial"/>
                        <a:buNone/>
                      </a:pPr>
                      <a:r>
                        <a:rPr b="0" i="0" lang="en-US" sz="1600" u="none" cap="none" strike="noStrike">
                          <a:solidFill>
                            <a:schemeClr val="dk1"/>
                          </a:solidFill>
                          <a:latin typeface="Gill Sans"/>
                          <a:ea typeface="Gill Sans"/>
                          <a:cs typeface="Gill Sans"/>
                          <a:sym typeface="Gill Sans"/>
                        </a:rPr>
                        <a:t>Alternate : Ms Lorel Dandava, Manager Inshore Fisheries</a:t>
                      </a:r>
                      <a:endParaRPr b="0" i="0" sz="1600" u="none" cap="none" strike="noStrike">
                        <a:solidFill>
                          <a:schemeClr val="dk1"/>
                        </a:solidFill>
                        <a:latin typeface="Gill Sans"/>
                        <a:ea typeface="Gill Sans"/>
                        <a:cs typeface="Gill Sans"/>
                        <a:sym typeface="Gill Sans"/>
                      </a:endParaRPr>
                    </a:p>
                    <a:p>
                      <a:pPr indent="0" lvl="0" marL="95250" marR="0" rtl="0" algn="l">
                        <a:lnSpc>
                          <a:spcPct val="100000"/>
                        </a:lnSpc>
                        <a:spcBef>
                          <a:spcPts val="0"/>
                        </a:spcBef>
                        <a:spcAft>
                          <a:spcPts val="0"/>
                        </a:spcAft>
                        <a:buClr>
                          <a:srgbClr val="000000"/>
                        </a:buClr>
                        <a:buSzPts val="1700"/>
                        <a:buFont typeface="Arial"/>
                        <a:buNone/>
                      </a:pPr>
                      <a:r>
                        <a:t/>
                      </a:r>
                      <a:endParaRPr sz="1600" u="none" cap="none" strike="noStrike">
                        <a:solidFill>
                          <a:schemeClr val="dk1"/>
                        </a:solidFill>
                        <a:highlight>
                          <a:srgbClr val="FFFF00"/>
                        </a:highlight>
                        <a:latin typeface="Gill Sans"/>
                        <a:ea typeface="Gill Sans"/>
                        <a:cs typeface="Gill Sans"/>
                        <a:sym typeface="Gill San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791100">
                <a:tc>
                  <a:txBody>
                    <a:bodyPr/>
                    <a:lstStyle/>
                    <a:p>
                      <a:pPr indent="0" lvl="0" marL="95250" marR="0" rtl="0" algn="l">
                        <a:lnSpc>
                          <a:spcPct val="100000"/>
                        </a:lnSpc>
                        <a:spcBef>
                          <a:spcPts val="0"/>
                        </a:spcBef>
                        <a:spcAft>
                          <a:spcPts val="0"/>
                        </a:spcAft>
                        <a:buClr>
                          <a:srgbClr val="000000"/>
                        </a:buClr>
                        <a:buSzPts val="1600"/>
                        <a:buFont typeface="Arial"/>
                        <a:buNone/>
                      </a:pPr>
                      <a:r>
                        <a:rPr lang="en-US" sz="1600" u="none" cap="none" strike="noStrike">
                          <a:solidFill>
                            <a:schemeClr val="dk1"/>
                          </a:solidFill>
                          <a:latin typeface="Gill Sans"/>
                          <a:ea typeface="Gill Sans"/>
                          <a:cs typeface="Gill Sans"/>
                          <a:sym typeface="Gill Sans"/>
                        </a:rPr>
                        <a:t>Philippines</a:t>
                      </a:r>
                      <a:endParaRPr b="1" i="0" sz="1600" u="none" cap="none" strike="noStrike">
                        <a:solidFill>
                          <a:srgbClr val="000000"/>
                        </a:solidFill>
                        <a:latin typeface="Gill Sans"/>
                        <a:ea typeface="Gill Sans"/>
                        <a:cs typeface="Gill Sans"/>
                        <a:sym typeface="Gill San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95250" marR="0" rtl="0" algn="l">
                        <a:lnSpc>
                          <a:spcPct val="100000"/>
                        </a:lnSpc>
                        <a:spcBef>
                          <a:spcPts val="0"/>
                        </a:spcBef>
                        <a:spcAft>
                          <a:spcPts val="0"/>
                        </a:spcAft>
                        <a:buClr>
                          <a:srgbClr val="000000"/>
                        </a:buClr>
                        <a:buSzPts val="1700"/>
                        <a:buFont typeface="Arial"/>
                        <a:buNone/>
                      </a:pPr>
                      <a:r>
                        <a:rPr lang="en-US" sz="1600" u="none" cap="none" strike="noStrike">
                          <a:solidFill>
                            <a:schemeClr val="dk1"/>
                          </a:solidFill>
                          <a:latin typeface="Gill Sans"/>
                          <a:ea typeface="Gill Sans"/>
                          <a:cs typeface="Gill Sans"/>
                          <a:sym typeface="Gill Sans"/>
                        </a:rPr>
                        <a:t>Ms. Natividad Y. Bernardino, OIC Director, Biodiversity Management Bureau, DENR</a:t>
                      </a:r>
                      <a:endParaRPr sz="1400" u="none" cap="none" strike="noStrike"/>
                    </a:p>
                    <a:p>
                      <a:pPr indent="0" lvl="0" marL="95250" marR="0" rtl="0" algn="l">
                        <a:lnSpc>
                          <a:spcPct val="100000"/>
                        </a:lnSpc>
                        <a:spcBef>
                          <a:spcPts val="0"/>
                        </a:spcBef>
                        <a:spcAft>
                          <a:spcPts val="0"/>
                        </a:spcAft>
                        <a:buClr>
                          <a:srgbClr val="000000"/>
                        </a:buClr>
                        <a:buSzPts val="1700"/>
                        <a:buFont typeface="Arial"/>
                        <a:buNone/>
                      </a:pPr>
                      <a:r>
                        <a:rPr lang="en-US" sz="1600" u="none" cap="none" strike="noStrike">
                          <a:solidFill>
                            <a:schemeClr val="dk1"/>
                          </a:solidFill>
                          <a:latin typeface="Gill Sans"/>
                          <a:ea typeface="Gill Sans"/>
                          <a:cs typeface="Gill Sans"/>
                          <a:sym typeface="Gill Sans"/>
                        </a:rPr>
                        <a:t>Alternate : Ms. Armida P. Andres, Chief Coastal &amp; Marine Division, DENR-BMB</a:t>
                      </a:r>
                      <a:endParaRPr sz="1400" u="none" cap="none" strike="noStrike"/>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186125">
                <a:tc>
                  <a:txBody>
                    <a:bodyPr/>
                    <a:lstStyle/>
                    <a:p>
                      <a:pPr indent="0" lvl="0" marL="95250" marR="0" rtl="0" algn="l">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Solomon Islands </a:t>
                      </a:r>
                      <a:endParaRPr b="0" i="0" sz="1600" u="none" cap="none" strike="noStrike">
                        <a:solidFill>
                          <a:srgbClr val="000000"/>
                        </a:solidFill>
                        <a:latin typeface="Gill Sans"/>
                        <a:ea typeface="Gill Sans"/>
                        <a:cs typeface="Gill Sans"/>
                        <a:sym typeface="Gill San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95250" marR="0" rtl="0" algn="l">
                        <a:lnSpc>
                          <a:spcPct val="100000"/>
                        </a:lnSpc>
                        <a:spcBef>
                          <a:spcPts val="0"/>
                        </a:spcBef>
                        <a:spcAft>
                          <a:spcPts val="0"/>
                        </a:spcAft>
                        <a:buClr>
                          <a:srgbClr val="000000"/>
                        </a:buClr>
                        <a:buSzPts val="1700"/>
                        <a:buFont typeface="Arial"/>
                        <a:buNone/>
                      </a:pPr>
                      <a:r>
                        <a:rPr lang="en-US" sz="1600" u="none" cap="none" strike="noStrike">
                          <a:solidFill>
                            <a:schemeClr val="dk1"/>
                          </a:solidFill>
                          <a:latin typeface="Gill Sans"/>
                          <a:ea typeface="Gill Sans"/>
                          <a:cs typeface="Gill Sans"/>
                          <a:sym typeface="Gill Sans"/>
                        </a:rPr>
                        <a:t>Ms. Nelly Kere, Chief Programme Officer, Ministry of Environment, Climate Change, Disaster Management &amp; Meteorology, Solomon Islands</a:t>
                      </a:r>
                      <a:endParaRPr sz="1400" u="none" cap="none" strike="noStrike"/>
                    </a:p>
                    <a:p>
                      <a:pPr indent="0" lvl="0" marL="95250" marR="0" rtl="0" algn="l">
                        <a:lnSpc>
                          <a:spcPct val="100000"/>
                        </a:lnSpc>
                        <a:spcBef>
                          <a:spcPts val="0"/>
                        </a:spcBef>
                        <a:spcAft>
                          <a:spcPts val="0"/>
                        </a:spcAft>
                        <a:buClr>
                          <a:srgbClr val="000000"/>
                        </a:buClr>
                        <a:buSzPts val="1700"/>
                        <a:buFont typeface="Arial"/>
                        <a:buNone/>
                      </a:pPr>
                      <a:r>
                        <a:rPr lang="en-US" sz="1600" u="none" cap="none" strike="noStrike">
                          <a:solidFill>
                            <a:schemeClr val="dk1"/>
                          </a:solidFill>
                          <a:latin typeface="Gill Sans"/>
                          <a:ea typeface="Gill Sans"/>
                          <a:cs typeface="Gill Sans"/>
                          <a:sym typeface="Gill Sans"/>
                        </a:rPr>
                        <a:t>Ms. Agnetha Vave-Karamui, National Coordinating Committee Focal Point, Chief Conservation Officer, Ministry of Environment, Climate Change, Disaster Management &amp; Meteorology</a:t>
                      </a:r>
                      <a:endParaRPr sz="1400" u="none" cap="none" strike="noStrike"/>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925300">
                <a:tc>
                  <a:txBody>
                    <a:bodyPr/>
                    <a:lstStyle/>
                    <a:p>
                      <a:pPr indent="0" lvl="0" marL="95250" marR="0" rtl="0" algn="l">
                        <a:lnSpc>
                          <a:spcPct val="100000"/>
                        </a:lnSpc>
                        <a:spcBef>
                          <a:spcPts val="0"/>
                        </a:spcBef>
                        <a:spcAft>
                          <a:spcPts val="0"/>
                        </a:spcAft>
                        <a:buClr>
                          <a:srgbClr val="000000"/>
                        </a:buClr>
                        <a:buSzPts val="1600"/>
                        <a:buFont typeface="Arial"/>
                        <a:buNone/>
                      </a:pPr>
                      <a:r>
                        <a:rPr lang="en-US" sz="1600" u="none" cap="none" strike="noStrike">
                          <a:latin typeface="Gill Sans"/>
                          <a:ea typeface="Gill Sans"/>
                          <a:cs typeface="Gill Sans"/>
                          <a:sym typeface="Gill Sans"/>
                        </a:rPr>
                        <a:t>Timor-Leste </a:t>
                      </a:r>
                      <a:endParaRPr b="0" i="0" sz="1600" u="none" cap="none" strike="noStrike">
                        <a:solidFill>
                          <a:srgbClr val="000000"/>
                        </a:solidFill>
                        <a:latin typeface="Gill Sans"/>
                        <a:ea typeface="Gill Sans"/>
                        <a:cs typeface="Gill Sans"/>
                        <a:sym typeface="Gill Sans"/>
                      </a:endParaRPr>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95250" marR="0" rtl="0" algn="l">
                        <a:lnSpc>
                          <a:spcPct val="100000"/>
                        </a:lnSpc>
                        <a:spcBef>
                          <a:spcPts val="0"/>
                        </a:spcBef>
                        <a:spcAft>
                          <a:spcPts val="0"/>
                        </a:spcAft>
                        <a:buClr>
                          <a:srgbClr val="000000"/>
                        </a:buClr>
                        <a:buSzPts val="1700"/>
                        <a:buFont typeface="Arial"/>
                        <a:buNone/>
                      </a:pPr>
                      <a:r>
                        <a:rPr lang="en-US" sz="1600" u="none" cap="none" strike="noStrike">
                          <a:solidFill>
                            <a:schemeClr val="dk1"/>
                          </a:solidFill>
                          <a:latin typeface="Gill Sans"/>
                          <a:ea typeface="Gill Sans"/>
                          <a:cs typeface="Gill Sans"/>
                          <a:sym typeface="Gill Sans"/>
                        </a:rPr>
                        <a:t>Mr. Celestino da Cunha Barreto, National Director of Marine Spatial Planning, Catch and Aquatic Resources Management, Ministry of Agriculture and Fisheries</a:t>
                      </a:r>
                      <a:endParaRPr sz="1400" u="none" cap="none" strike="noStrike"/>
                    </a:p>
                    <a:p>
                      <a:pPr indent="0" lvl="0" marL="95250" marR="0" rtl="0" algn="l">
                        <a:lnSpc>
                          <a:spcPct val="100000"/>
                        </a:lnSpc>
                        <a:spcBef>
                          <a:spcPts val="0"/>
                        </a:spcBef>
                        <a:spcAft>
                          <a:spcPts val="0"/>
                        </a:spcAft>
                        <a:buClr>
                          <a:srgbClr val="000000"/>
                        </a:buClr>
                        <a:buSzPts val="1700"/>
                        <a:buFont typeface="Arial"/>
                        <a:buNone/>
                      </a:pPr>
                      <a:r>
                        <a:rPr lang="en-US" sz="1600" u="none" cap="none" strike="noStrike">
                          <a:solidFill>
                            <a:schemeClr val="dk1"/>
                          </a:solidFill>
                          <a:latin typeface="Gill Sans"/>
                          <a:ea typeface="Gill Sans"/>
                          <a:cs typeface="Gill Sans"/>
                          <a:sym typeface="Gill Sans"/>
                        </a:rPr>
                        <a:t>Ms Inocencia Maria Belo, Technical Staff, Department of Capture and Post Harvest</a:t>
                      </a:r>
                      <a:endParaRPr sz="1400" u="none" cap="none" strike="noStrike"/>
                    </a:p>
                  </a:txBody>
                  <a:tcPr marT="9525" marB="0" marR="9525" marL="952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1120586" y="46409"/>
            <a:ext cx="9950823"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rgbClr val="176186"/>
                </a:solidFill>
                <a:latin typeface="Gill Sans"/>
                <a:ea typeface="Gill Sans"/>
                <a:cs typeface="Gill Sans"/>
                <a:sym typeface="Gill Sans"/>
              </a:rPr>
              <a:t>CT ATLAS Focal Points </a:t>
            </a:r>
            <a:endParaRPr b="0" i="0" sz="1400" u="none" cap="none" strike="noStrike">
              <a:solidFill>
                <a:srgbClr val="000000"/>
              </a:solidFill>
              <a:latin typeface="Arial"/>
              <a:ea typeface="Arial"/>
              <a:cs typeface="Arial"/>
              <a:sym typeface="Arial"/>
            </a:endParaRPr>
          </a:p>
        </p:txBody>
      </p:sp>
      <p:graphicFrame>
        <p:nvGraphicFramePr>
          <p:cNvPr id="112" name="Google Shape;112;p4"/>
          <p:cNvGraphicFramePr/>
          <p:nvPr/>
        </p:nvGraphicFramePr>
        <p:xfrm>
          <a:off x="97834" y="575879"/>
          <a:ext cx="3000000" cy="3000000"/>
        </p:xfrm>
        <a:graphic>
          <a:graphicData uri="http://schemas.openxmlformats.org/drawingml/2006/table">
            <a:tbl>
              <a:tblPr bandRow="1" firstRow="1">
                <a:noFill/>
                <a:tableStyleId>{3360499B-FCA6-49F7-A372-88765F575BA5}</a:tableStyleId>
              </a:tblPr>
              <a:tblGrid>
                <a:gridCol w="2556425"/>
                <a:gridCol w="4719950"/>
                <a:gridCol w="4719950"/>
              </a:tblGrid>
              <a:tr h="505875">
                <a:tc>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latin typeface="Calibri"/>
                          <a:ea typeface="Calibri"/>
                          <a:cs typeface="Calibri"/>
                          <a:sym typeface="Calibri"/>
                        </a:rPr>
                        <a:t> Member Country</a:t>
                      </a:r>
                      <a:endParaRPr b="1"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gridSpan="2">
                  <a:txBody>
                    <a:bodyPr/>
                    <a:lstStyle/>
                    <a:p>
                      <a:pPr indent="0" lvl="0" marL="0" marR="0" rtl="0" algn="ctr">
                        <a:lnSpc>
                          <a:spcPct val="100000"/>
                        </a:lnSpc>
                        <a:spcBef>
                          <a:spcPts val="0"/>
                        </a:spcBef>
                        <a:spcAft>
                          <a:spcPts val="0"/>
                        </a:spcAft>
                        <a:buClr>
                          <a:srgbClr val="000000"/>
                        </a:buClr>
                        <a:buSzPts val="2400"/>
                        <a:buFont typeface="Arial"/>
                        <a:buNone/>
                      </a:pPr>
                      <a:r>
                        <a:rPr lang="en-US" sz="2400" u="none" cap="none" strike="noStrike">
                          <a:latin typeface="Calibri"/>
                          <a:ea typeface="Calibri"/>
                          <a:cs typeface="Calibri"/>
                          <a:sym typeface="Calibri"/>
                        </a:rPr>
                        <a:t>Focal Points</a:t>
                      </a:r>
                      <a:endParaRPr b="1" sz="24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hMerge="1"/>
              </a:tr>
              <a:tr h="7678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Indonesia </a:t>
                      </a:r>
                      <a:endParaRPr b="0" i="0" sz="2000" u="none" cap="none" strike="noStrike">
                        <a:solidFill>
                          <a:srgbClr val="000000"/>
                        </a:solidFill>
                        <a:latin typeface="Calibri"/>
                        <a:ea typeface="Calibri"/>
                        <a:cs typeface="Calibri"/>
                        <a:sym typeface="Calibri"/>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Mr. Teguh Satria Gunawan</a:t>
                      </a:r>
                      <a:endParaRPr b="1"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Coastal Rehabilitation and Conservation Analyst</a:t>
                      </a:r>
                      <a:br>
                        <a:rPr b="0" i="0" lang="en-US" sz="1500" u="none" cap="none" strike="noStrike">
                          <a:solidFill>
                            <a:schemeClr val="dk1"/>
                          </a:solidFill>
                          <a:latin typeface="Calibri"/>
                          <a:ea typeface="Calibri"/>
                          <a:cs typeface="Calibri"/>
                          <a:sym typeface="Calibri"/>
                        </a:rPr>
                      </a:br>
                      <a:r>
                        <a:rPr b="0" i="0" lang="en-US" sz="1500" u="none" cap="none" strike="noStrike">
                          <a:solidFill>
                            <a:schemeClr val="dk1"/>
                          </a:solidFill>
                          <a:latin typeface="Calibri"/>
                          <a:ea typeface="Calibri"/>
                          <a:cs typeface="Calibri"/>
                          <a:sym typeface="Calibri"/>
                        </a:rPr>
                        <a:t>Directorate of Marine Conservation and Biodiversity</a:t>
                      </a:r>
                      <a:endParaRPr b="0" i="0" sz="1500" u="none" cap="none" strike="noStrike">
                        <a:solidFill>
                          <a:srgbClr val="000000"/>
                        </a:solidFill>
                        <a:latin typeface="Calibri"/>
                        <a:ea typeface="Calibri"/>
                        <a:cs typeface="Calibri"/>
                        <a:sym typeface="Calibri"/>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r>
              <a:tr h="7771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Malaysia</a:t>
                      </a:r>
                      <a:endParaRPr sz="1400" u="none" cap="none" strike="noStrike"/>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Ms. Rimi Repin</a:t>
                      </a:r>
                      <a:endParaRPr b="1"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Assistant Director</a:t>
                      </a:r>
                      <a:br>
                        <a:rPr b="0" i="0" lang="en-US" sz="1500" u="none" cap="none" strike="noStrike">
                          <a:solidFill>
                            <a:schemeClr val="dk1"/>
                          </a:solidFill>
                          <a:latin typeface="Calibri"/>
                          <a:ea typeface="Calibri"/>
                          <a:cs typeface="Calibri"/>
                          <a:sym typeface="Calibri"/>
                        </a:rPr>
                      </a:br>
                      <a:r>
                        <a:rPr b="0" i="0" lang="en-US" sz="1500" u="none" cap="none" strike="noStrike">
                          <a:solidFill>
                            <a:schemeClr val="dk1"/>
                          </a:solidFill>
                          <a:latin typeface="Calibri"/>
                          <a:ea typeface="Calibri"/>
                          <a:cs typeface="Calibri"/>
                          <a:sym typeface="Calibri"/>
                        </a:rPr>
                        <a:t>Sabah Parks</a:t>
                      </a:r>
                      <a:endParaRPr b="0" i="0" sz="1500" u="none" cap="none" strike="noStrike">
                        <a:solidFill>
                          <a:srgbClr val="000000"/>
                        </a:solidFill>
                        <a:latin typeface="Calibri"/>
                        <a:ea typeface="Calibri"/>
                        <a:cs typeface="Calibri"/>
                        <a:sym typeface="Calibri"/>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chemeClr val="dk1"/>
                          </a:solidFill>
                          <a:latin typeface="Calibri"/>
                          <a:ea typeface="Calibri"/>
                          <a:cs typeface="Calibri"/>
                          <a:sym typeface="Calibri"/>
                        </a:rPr>
                        <a:t>Mr. Adam Malik Masidi</a:t>
                      </a:r>
                      <a:endParaRPr b="1" i="0" sz="16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chemeClr val="dk1"/>
                          </a:solidFill>
                          <a:latin typeface="Calibri"/>
                          <a:ea typeface="Calibri"/>
                          <a:cs typeface="Calibri"/>
                          <a:sym typeface="Calibri"/>
                        </a:rPr>
                        <a:t>Marine Research Officer</a:t>
                      </a:r>
                      <a:br>
                        <a:rPr b="0" i="0" lang="en-US" sz="1600" u="none" cap="none" strike="noStrike">
                          <a:solidFill>
                            <a:schemeClr val="dk1"/>
                          </a:solidFill>
                          <a:latin typeface="Calibri"/>
                          <a:ea typeface="Calibri"/>
                          <a:cs typeface="Calibri"/>
                          <a:sym typeface="Calibri"/>
                        </a:rPr>
                      </a:br>
                      <a:r>
                        <a:rPr b="0" i="0" lang="en-US" sz="1600" u="none" cap="none" strike="noStrike">
                          <a:solidFill>
                            <a:schemeClr val="dk1"/>
                          </a:solidFill>
                          <a:latin typeface="Calibri"/>
                          <a:ea typeface="Calibri"/>
                          <a:cs typeface="Calibri"/>
                          <a:sym typeface="Calibri"/>
                        </a:rPr>
                        <a:t>Sabah Parks</a:t>
                      </a:r>
                      <a:endParaRPr b="0" i="0" sz="1600" u="none" cap="none" strike="noStrike">
                        <a:solidFill>
                          <a:srgbClr val="000000"/>
                        </a:solidFill>
                        <a:latin typeface="Calibri"/>
                        <a:ea typeface="Calibri"/>
                        <a:cs typeface="Calibri"/>
                        <a:sym typeface="Calibri"/>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977700">
                <a:tc>
                  <a:txBody>
                    <a:bodyPr/>
                    <a:lstStyle/>
                    <a:p>
                      <a:pPr indent="0" lvl="0" marL="0" marR="0" rtl="0" algn="l">
                        <a:lnSpc>
                          <a:spcPct val="100000"/>
                        </a:lnSpc>
                        <a:spcBef>
                          <a:spcPts val="0"/>
                        </a:spcBef>
                        <a:spcAft>
                          <a:spcPts val="0"/>
                        </a:spcAft>
                        <a:buClr>
                          <a:srgbClr val="000000"/>
                        </a:buClr>
                        <a:buSzPts val="2000"/>
                        <a:buFont typeface="Calibri"/>
                        <a:buNone/>
                      </a:pPr>
                      <a:r>
                        <a:rPr b="0" i="0" lang="en-US" sz="2000" u="none" cap="none" strike="noStrike">
                          <a:solidFill>
                            <a:srgbClr val="000000"/>
                          </a:solidFill>
                          <a:latin typeface="Calibri"/>
                          <a:ea typeface="Calibri"/>
                          <a:cs typeface="Calibri"/>
                          <a:sym typeface="Calibri"/>
                        </a:rPr>
                        <a:t>Papua New Guinea</a:t>
                      </a:r>
                      <a:endParaRPr b="0" i="0" sz="2000" u="none" cap="none" strike="noStrike">
                        <a:solidFill>
                          <a:srgbClr val="000000"/>
                        </a:solidFill>
                        <a:latin typeface="Calibri"/>
                        <a:ea typeface="Calibri"/>
                        <a:cs typeface="Calibri"/>
                        <a:sym typeface="Calibri"/>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Mr Bernard Suruman,</a:t>
                      </a:r>
                      <a:r>
                        <a:rPr b="0" i="0" lang="en-US" sz="1500" u="none" cap="none" strike="noStrike">
                          <a:solidFill>
                            <a:srgbClr val="000000"/>
                          </a:solidFill>
                          <a:latin typeface="Calibri"/>
                          <a:ea typeface="Calibri"/>
                          <a:cs typeface="Calibri"/>
                          <a:sym typeface="Calibri"/>
                        </a:rPr>
                        <a:t> </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Manager, Marine Protected Areas Branch, Marine Environment Division, Conservation and Environment Protection Authority</a:t>
                      </a:r>
                      <a:endParaRPr/>
                    </a:p>
                    <a:p>
                      <a:pPr indent="0" lvl="0" marL="0" marR="0" rtl="0" algn="l">
                        <a:lnSpc>
                          <a:spcPct val="100000"/>
                        </a:lnSpc>
                        <a:spcBef>
                          <a:spcPts val="0"/>
                        </a:spcBef>
                        <a:spcAft>
                          <a:spcPts val="0"/>
                        </a:spcAft>
                        <a:buClr>
                          <a:srgbClr val="000000"/>
                        </a:buClr>
                        <a:buSzPts val="1500"/>
                        <a:buFont typeface="Arial"/>
                        <a:buNone/>
                      </a:pPr>
                      <a:r>
                        <a:rPr b="0" lang="en-US" sz="1500" u="none" cap="none" strike="noStrike"/>
                        <a:t>Alternate : </a:t>
                      </a:r>
                      <a:r>
                        <a:rPr b="1" lang="en-US" sz="1500" u="none" cap="none" strike="noStrike"/>
                        <a:t>Ms. Phelameya Haiveta</a:t>
                      </a:r>
                      <a:r>
                        <a:rPr lang="en-US" sz="1500" u="none" cap="none" strike="noStrike"/>
                        <a:t>, Project Officer, Conservation Environment Protection Authority, PNG</a:t>
                      </a:r>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r>
              <a:tr h="96890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Philippines</a:t>
                      </a:r>
                      <a:endParaRPr b="0" i="0" sz="2000" u="none" cap="none" strike="noStrike">
                        <a:solidFill>
                          <a:srgbClr val="000000"/>
                        </a:solidFill>
                        <a:latin typeface="Calibri"/>
                        <a:ea typeface="Calibri"/>
                        <a:cs typeface="Calibri"/>
                        <a:sym typeface="Calibri"/>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Mr. Septher Ian Salcedo </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Biodiversity Policy and Knowledge Management Division</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Biodiversity Management Bureau</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Ms. Amelia Abecina (assistant FP)</a:t>
                      </a:r>
                      <a:endParaRPr sz="1400" u="none" cap="none" strike="noStrike"/>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r>
              <a:tr h="128852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Solomon Islands</a:t>
                      </a:r>
                      <a:endParaRPr sz="1400" u="none" cap="none" strike="noStrike"/>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chemeClr val="dk1"/>
                          </a:solidFill>
                          <a:latin typeface="Calibri"/>
                          <a:ea typeface="Calibri"/>
                          <a:cs typeface="Calibri"/>
                          <a:sym typeface="Calibri"/>
                        </a:rPr>
                        <a:t>Peter Husiáu’ana Kenilorea</a:t>
                      </a:r>
                      <a:endParaRPr b="1" i="0" sz="1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Chief Fisheries Officer, Inshore Fisheries Division, Ministry of Fisheries and Marine Resources</a:t>
                      </a:r>
                      <a:br>
                        <a:rPr b="0" i="0" lang="en-US" sz="1500" u="none" cap="none" strike="noStrike">
                          <a:solidFill>
                            <a:schemeClr val="dk1"/>
                          </a:solidFill>
                          <a:latin typeface="Calibri"/>
                          <a:ea typeface="Calibri"/>
                          <a:cs typeface="Calibri"/>
                          <a:sym typeface="Calibri"/>
                        </a:rPr>
                      </a:br>
                      <a:endParaRPr b="0" i="0" sz="1500" u="none" cap="none" strike="noStrike">
                        <a:solidFill>
                          <a:srgbClr val="000000"/>
                        </a:solidFill>
                        <a:latin typeface="Calibri"/>
                        <a:ea typeface="Calibri"/>
                        <a:cs typeface="Calibri"/>
                        <a:sym typeface="Calibri"/>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600"/>
                        <a:buFont typeface="Arial"/>
                        <a:buNone/>
                      </a:pPr>
                      <a:r>
                        <a:rPr b="1" i="0" lang="en-US" sz="1600" u="none" cap="none" strike="noStrike">
                          <a:solidFill>
                            <a:srgbClr val="000000"/>
                          </a:solidFill>
                          <a:latin typeface="Calibri"/>
                          <a:ea typeface="Calibri"/>
                          <a:cs typeface="Calibri"/>
                          <a:sym typeface="Calibri"/>
                        </a:rPr>
                        <a:t>Trevor Maeda</a:t>
                      </a:r>
                      <a:endParaRPr b="0"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Principal Conservation Officer, Environment and Conservation Division, Ministry of Environment, Climate Change, Disaster Management and Meteorology</a:t>
                      </a:r>
                      <a:endParaRPr sz="1400" u="none" cap="none" strike="noStrike"/>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940875">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Timor-Leste</a:t>
                      </a:r>
                      <a:endParaRPr sz="1400" u="none" cap="none" strike="noStrike"/>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gridSpan="2">
                  <a:txBody>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Mr Fidelino Sousa Marques</a:t>
                      </a:r>
                      <a:endParaRPr sz="1400" u="none" cap="none" strike="noStrike"/>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rgbClr val="000000"/>
                          </a:solidFill>
                          <a:latin typeface="Calibri"/>
                          <a:ea typeface="Calibri"/>
                          <a:cs typeface="Calibri"/>
                          <a:sym typeface="Calibri"/>
                        </a:rPr>
                        <a:t>Chief</a:t>
                      </a:r>
                      <a:r>
                        <a:rPr b="0" i="0" lang="en-US" sz="1500" u="none" cap="none" strike="noStrike">
                          <a:solidFill>
                            <a:schemeClr val="dk1"/>
                          </a:solidFill>
                          <a:latin typeface="Calibri"/>
                          <a:ea typeface="Calibri"/>
                          <a:cs typeface="Calibri"/>
                          <a:sym typeface="Calibri"/>
                        </a:rPr>
                        <a:t> Cabinet of General Directorate of Fisheries, Aquaculture and Marine Resource</a:t>
                      </a:r>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dk1"/>
                          </a:solidFill>
                          <a:latin typeface="Calibri"/>
                          <a:ea typeface="Calibri"/>
                          <a:cs typeface="Calibri"/>
                          <a:sym typeface="Calibri"/>
                        </a:rPr>
                        <a:t>Alternate: </a:t>
                      </a:r>
                      <a:r>
                        <a:rPr b="1" i="0" lang="en-US" sz="1500" u="none" cap="none" strike="noStrike">
                          <a:solidFill>
                            <a:schemeClr val="dk1"/>
                          </a:solidFill>
                          <a:latin typeface="Calibri"/>
                          <a:ea typeface="Calibri"/>
                          <a:cs typeface="Calibri"/>
                          <a:sym typeface="Calibri"/>
                        </a:rPr>
                        <a:t>Dominica Paula Jeronimo Guterres</a:t>
                      </a:r>
                      <a:r>
                        <a:rPr b="0" i="0" lang="en-US" sz="1500" u="none" cap="none" strike="noStrike">
                          <a:solidFill>
                            <a:schemeClr val="dk1"/>
                          </a:solidFill>
                          <a:latin typeface="Calibri"/>
                          <a:ea typeface="Calibri"/>
                          <a:cs typeface="Calibri"/>
                          <a:sym typeface="Calibri"/>
                        </a:rPr>
                        <a:t>, Technical Staff under the Department of Marine Spatial Planning and Aquatic Resource Management</a:t>
                      </a:r>
                      <a:endParaRPr/>
                    </a:p>
                  </a:txBody>
                  <a:tcPr marT="9525" marB="0" marR="27432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hMerge="1"/>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p:nvPr/>
        </p:nvSpPr>
        <p:spPr>
          <a:xfrm>
            <a:off x="405849" y="0"/>
            <a:ext cx="113802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6186"/>
              </a:buClr>
              <a:buSzPts val="3200"/>
              <a:buFont typeface="Gill Sans"/>
              <a:buNone/>
            </a:pPr>
            <a:r>
              <a:rPr b="1" i="0" lang="en-US" sz="3200" u="none" cap="none" strike="noStrike">
                <a:solidFill>
                  <a:srgbClr val="176186"/>
                </a:solidFill>
                <a:latin typeface="Gill Sans"/>
                <a:ea typeface="Gill Sans"/>
                <a:cs typeface="Gill Sans"/>
                <a:sym typeface="Gill Sans"/>
              </a:rPr>
              <a:t>Actions taken for SOM 16 Decisions  </a:t>
            </a:r>
            <a:endParaRPr b="0" i="0" sz="1400" u="none" cap="none" strike="noStrike">
              <a:solidFill>
                <a:srgbClr val="000000"/>
              </a:solidFill>
              <a:latin typeface="Arial"/>
              <a:ea typeface="Arial"/>
              <a:cs typeface="Arial"/>
              <a:sym typeface="Arial"/>
            </a:endParaRPr>
          </a:p>
        </p:txBody>
      </p:sp>
      <p:graphicFrame>
        <p:nvGraphicFramePr>
          <p:cNvPr id="118" name="Google Shape;118;p5"/>
          <p:cNvGraphicFramePr/>
          <p:nvPr/>
        </p:nvGraphicFramePr>
        <p:xfrm>
          <a:off x="94647" y="614126"/>
          <a:ext cx="3000000" cy="3000000"/>
        </p:xfrm>
        <a:graphic>
          <a:graphicData uri="http://schemas.openxmlformats.org/drawingml/2006/table">
            <a:tbl>
              <a:tblPr bandRow="1" firstCol="1" firstRow="1">
                <a:noFill/>
                <a:tableStyleId>{3360499B-FCA6-49F7-A372-88765F575BA5}</a:tableStyleId>
              </a:tblPr>
              <a:tblGrid>
                <a:gridCol w="8047875"/>
                <a:gridCol w="3954825"/>
              </a:tblGrid>
              <a:tr h="346250">
                <a:tc>
                  <a:txBody>
                    <a:bodyPr/>
                    <a:lstStyle/>
                    <a:p>
                      <a:pPr indent="0" lvl="0" marL="0" marR="0" rtl="0" algn="ctr">
                        <a:lnSpc>
                          <a:spcPct val="115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Session 7: MONITORING &amp; EVALUATION WORKING GROUP </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 Status</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383200">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Acknowledged and accepted the report of Monitoring and Evaluation Working Group (Annex 24).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700575">
                <a:tc>
                  <a:txBody>
                    <a:bodyPr/>
                    <a:lstStyle/>
                    <a:p>
                      <a:pPr indent="0" lvl="0" marL="0" marR="0" rtl="0" algn="just">
                        <a:lnSpc>
                          <a:spcPct val="115000"/>
                        </a:lnSpc>
                        <a:spcBef>
                          <a:spcPts val="0"/>
                        </a:spcBef>
                        <a:spcAft>
                          <a:spcPts val="0"/>
                        </a:spcAft>
                        <a:buClr>
                          <a:srgbClr val="000000"/>
                        </a:buClr>
                        <a:buSzPts val="1800"/>
                        <a:buFont typeface="Arial"/>
                        <a:buNone/>
                      </a:pPr>
                      <a:r>
                        <a:rPr b="1" lang="en-US" sz="1800" u="sng" cap="none" strike="noStrike">
                          <a:solidFill>
                            <a:srgbClr val="000000"/>
                          </a:solidFill>
                          <a:latin typeface="Calibri"/>
                          <a:ea typeface="Calibri"/>
                          <a:cs typeface="Calibri"/>
                          <a:sym typeface="Calibri"/>
                        </a:rPr>
                        <a:t>Draft RPOA 2.0</a:t>
                      </a:r>
                      <a:endParaRPr b="1" sz="1800" u="sng" cap="none" strike="noStrike">
                        <a:solidFill>
                          <a:schemeClr val="dk1"/>
                        </a:solidFill>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Acknowledged and appreciated the progress of the draft RPOA 2.0 (Annex 25) and task the Regional Secretariat to conduct an online writeshop to finalise the content/narrative of the Regional Plan of Action 2.0. by 2nd quarter of 2022;</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chemeClr val="dk1"/>
                          </a:solidFill>
                          <a:latin typeface="Calibri"/>
                          <a:ea typeface="Calibri"/>
                          <a:cs typeface="Calibri"/>
                          <a:sym typeface="Calibri"/>
                        </a:rPr>
                        <a:t>Done. </a:t>
                      </a:r>
                      <a:endParaRPr sz="1400" u="none" cap="none" strike="noStrike"/>
                    </a:p>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chemeClr val="dk1"/>
                          </a:solidFill>
                          <a:latin typeface="Calibri"/>
                          <a:ea typeface="Calibri"/>
                          <a:cs typeface="Calibri"/>
                          <a:sym typeface="Calibri"/>
                        </a:rPr>
                        <a:t>2 In-Situ Writeshop already conducted on June 7-8, 2022 and September 21-22, 2022</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786775">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Acknowledged and appreciated the support statement by the CTI Partners during the Monitoring and Evaluation Working Group Meeting back-to-back with Regional Plan of Action 2.0 Writeshop and the Continuation of Regional Plan of Action 2.0 Writeshop. Noted the need for Financial Strategy and Communication Strategy to accompany the Regional Plan of Action 2.0;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chemeClr val="dk1"/>
                          </a:solidFill>
                          <a:latin typeface="Calibri"/>
                          <a:ea typeface="Calibri"/>
                          <a:cs typeface="Calibri"/>
                          <a:sym typeface="Calibri"/>
                        </a:rPr>
                        <a:t>Done</a:t>
                      </a:r>
                      <a:endParaRPr b="0"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931825">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Tasked the Regional Secretariat to prepare a new Roadmap for the Completion of the RPOA 2.0 by 1</a:t>
                      </a:r>
                      <a:r>
                        <a:rPr b="0" baseline="30000" lang="en-US" sz="1800" u="none" cap="none" strike="noStrike">
                          <a:solidFill>
                            <a:srgbClr val="000000"/>
                          </a:solidFill>
                          <a:latin typeface="Calibri"/>
                          <a:ea typeface="Calibri"/>
                          <a:cs typeface="Calibri"/>
                          <a:sym typeface="Calibri"/>
                        </a:rPr>
                        <a:t>st</a:t>
                      </a:r>
                      <a:r>
                        <a:rPr b="0" lang="en-US" sz="1800" u="none" cap="none" strike="noStrike">
                          <a:solidFill>
                            <a:srgbClr val="000000"/>
                          </a:solidFill>
                          <a:latin typeface="Calibri"/>
                          <a:ea typeface="Calibri"/>
                          <a:cs typeface="Calibri"/>
                          <a:sym typeface="Calibri"/>
                        </a:rPr>
                        <a:t> Quarter of 2022;</a:t>
                      </a:r>
                      <a:endParaRPr b="0" sz="1800" u="none" cap="none" strike="noStrike">
                        <a:latin typeface="Calibri"/>
                        <a:ea typeface="Calibri"/>
                        <a:cs typeface="Calibri"/>
                        <a:sym typeface="Calibri"/>
                      </a:endParaRPr>
                    </a:p>
                    <a:p>
                      <a:pPr indent="0" lvl="0" marL="540385" marR="0" rtl="0" algn="just">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chemeClr val="dk1"/>
                        </a:buClr>
                        <a:buSzPts val="1800"/>
                        <a:buFont typeface="Calibri"/>
                        <a:buNone/>
                      </a:pPr>
                      <a:r>
                        <a:rPr b="0" lang="en-US" sz="1800" u="none" cap="none" strike="noStrike">
                          <a:solidFill>
                            <a:schemeClr val="dk1"/>
                          </a:solidFill>
                          <a:latin typeface="Calibri"/>
                          <a:ea typeface="Calibri"/>
                          <a:cs typeface="Calibri"/>
                          <a:sym typeface="Calibri"/>
                        </a:rPr>
                        <a:t>RS circulated a letter for proposing dates to resume Writeshop on Draft RPOA 2.0 (GWG/RS/3/22/71 dated 23 March 2022). </a:t>
                      </a:r>
                      <a:endParaRPr sz="1400" u="none" cap="none" strike="noStrike"/>
                    </a:p>
                    <a:p>
                      <a:pPr indent="0" lvl="0" marL="0" marR="0" rtl="0" algn="l">
                        <a:lnSpc>
                          <a:spcPct val="100000"/>
                        </a:lnSpc>
                        <a:spcBef>
                          <a:spcPts val="0"/>
                        </a:spcBef>
                        <a:spcAft>
                          <a:spcPts val="0"/>
                        </a:spcAft>
                        <a:buClr>
                          <a:schemeClr val="dk1"/>
                        </a:buClr>
                        <a:buSzPts val="1800"/>
                        <a:buFont typeface="Calibri"/>
                        <a:buNone/>
                      </a:pPr>
                      <a:r>
                        <a:rPr b="0" lang="en-US" sz="1800" u="none" cap="none" strike="noStrike">
                          <a:solidFill>
                            <a:schemeClr val="dk1"/>
                          </a:solidFill>
                          <a:latin typeface="Calibri"/>
                          <a:ea typeface="Calibri"/>
                          <a:cs typeface="Calibri"/>
                          <a:sym typeface="Calibri"/>
                        </a:rPr>
                        <a:t>In the same email thread, RS circulated the new Roadmap for the Completion of the RPOA 2.0, on March 24, 2022.</a:t>
                      </a:r>
                      <a:endParaRPr b="0" sz="1800" u="none" cap="none" strike="noStrike">
                        <a:solidFill>
                          <a:schemeClr val="dk1"/>
                        </a:solidFill>
                        <a:latin typeface="Calibri"/>
                        <a:ea typeface="Calibri"/>
                        <a:cs typeface="Calibri"/>
                        <a:sym typeface="Calibri"/>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6"/>
          <p:cNvSpPr/>
          <p:nvPr/>
        </p:nvSpPr>
        <p:spPr>
          <a:xfrm>
            <a:off x="405851" y="25723"/>
            <a:ext cx="113802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6186"/>
              </a:buClr>
              <a:buSzPts val="3200"/>
              <a:buFont typeface="Gill Sans"/>
              <a:buNone/>
            </a:pPr>
            <a:r>
              <a:rPr b="1" i="0" lang="en-US" sz="3200" u="none" cap="none" strike="noStrike">
                <a:solidFill>
                  <a:srgbClr val="176186"/>
                </a:solidFill>
                <a:latin typeface="Gill Sans"/>
                <a:ea typeface="Gill Sans"/>
                <a:cs typeface="Gill Sans"/>
                <a:sym typeface="Gill Sans"/>
              </a:rPr>
              <a:t>Actions taken for SOM 16 Decisions  </a:t>
            </a:r>
            <a:endParaRPr b="0" i="0" sz="1400" u="none" cap="none" strike="noStrike">
              <a:solidFill>
                <a:srgbClr val="000000"/>
              </a:solidFill>
              <a:latin typeface="Arial"/>
              <a:ea typeface="Arial"/>
              <a:cs typeface="Arial"/>
              <a:sym typeface="Arial"/>
            </a:endParaRPr>
          </a:p>
        </p:txBody>
      </p:sp>
      <p:sp>
        <p:nvSpPr>
          <p:cNvPr id="124" name="Google Shape;124;p6"/>
          <p:cNvSpPr/>
          <p:nvPr/>
        </p:nvSpPr>
        <p:spPr>
          <a:xfrm>
            <a:off x="1457738" y="2059178"/>
            <a:ext cx="5821367" cy="2739643"/>
          </a:xfrm>
          <a:prstGeom prst="rect">
            <a:avLst/>
          </a:prstGeom>
          <a:noFill/>
          <a:ln>
            <a:noFill/>
          </a:ln>
        </p:spPr>
        <p:txBody>
          <a:bodyPr anchorCtr="0" anchor="t" bIns="42650" lIns="42650" spcFirstLastPara="1" rIns="42650" wrap="square" tIns="42650">
            <a:normAutofit/>
          </a:bodyPr>
          <a:lstStyle/>
          <a:p>
            <a:pPr indent="-358775" lvl="0" marL="444500" marR="0" rtl="0" algn="l">
              <a:lnSpc>
                <a:spcPct val="100000"/>
              </a:lnSpc>
              <a:spcBef>
                <a:spcPts val="0"/>
              </a:spcBef>
              <a:spcAft>
                <a:spcPts val="0"/>
              </a:spcAft>
              <a:buClr>
                <a:schemeClr val="dk1"/>
              </a:buClr>
              <a:buSzPts val="1350"/>
              <a:buFont typeface="Helvetica Neue Light"/>
              <a:buNone/>
            </a:pPr>
            <a:r>
              <a:t/>
            </a:r>
            <a:endParaRPr b="0" i="0" sz="1800" u="none" cap="none" strike="noStrike">
              <a:solidFill>
                <a:schemeClr val="dk1"/>
              </a:solidFill>
              <a:latin typeface="Calibri"/>
              <a:ea typeface="Calibri"/>
              <a:cs typeface="Calibri"/>
              <a:sym typeface="Calibri"/>
            </a:endParaRPr>
          </a:p>
        </p:txBody>
      </p:sp>
      <p:graphicFrame>
        <p:nvGraphicFramePr>
          <p:cNvPr id="125" name="Google Shape;125;p6"/>
          <p:cNvGraphicFramePr/>
          <p:nvPr/>
        </p:nvGraphicFramePr>
        <p:xfrm>
          <a:off x="94648" y="925491"/>
          <a:ext cx="3000000" cy="3000000"/>
        </p:xfrm>
        <a:graphic>
          <a:graphicData uri="http://schemas.openxmlformats.org/drawingml/2006/table">
            <a:tbl>
              <a:tblPr bandRow="1" firstCol="1" firstRow="1">
                <a:noFill/>
                <a:tableStyleId>{3360499B-FCA6-49F7-A372-88765F575BA5}</a:tableStyleId>
              </a:tblPr>
              <a:tblGrid>
                <a:gridCol w="8914275"/>
                <a:gridCol w="3085100"/>
              </a:tblGrid>
              <a:tr h="379800">
                <a:tc>
                  <a:txBody>
                    <a:bodyPr/>
                    <a:lstStyle/>
                    <a:p>
                      <a:pPr indent="0" lvl="0" marL="0" marR="0" rtl="0" algn="ctr">
                        <a:lnSpc>
                          <a:spcPct val="115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Session 7: MONITORING &amp; EVALUATION WORKING GROUP </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 Status</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2883100">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Tasked the Secretariat to continue the discussion with CT6 on the institutional set up of the RS by 2</a:t>
                      </a:r>
                      <a:r>
                        <a:rPr b="0" baseline="30000" lang="en-US" sz="1800" u="none" cap="none" strike="noStrike">
                          <a:solidFill>
                            <a:srgbClr val="000000"/>
                          </a:solidFill>
                          <a:latin typeface="Calibri"/>
                          <a:ea typeface="Calibri"/>
                          <a:cs typeface="Calibri"/>
                          <a:sym typeface="Calibri"/>
                        </a:rPr>
                        <a:t>nd</a:t>
                      </a:r>
                      <a:r>
                        <a:rPr b="0" lang="en-US" sz="1800" u="none" cap="none" strike="noStrike">
                          <a:solidFill>
                            <a:srgbClr val="000000"/>
                          </a:solidFill>
                          <a:latin typeface="Calibri"/>
                          <a:ea typeface="Calibri"/>
                          <a:cs typeface="Calibri"/>
                          <a:sym typeface="Calibri"/>
                        </a:rPr>
                        <a:t> Quarter of 2022; and</a:t>
                      </a:r>
                      <a:endParaRPr b="0" sz="1800" u="none" cap="none" strike="noStrike">
                        <a:latin typeface="Calibri"/>
                        <a:ea typeface="Calibri"/>
                        <a:cs typeface="Calibri"/>
                        <a:sym typeface="Calibri"/>
                      </a:endParaRPr>
                    </a:p>
                    <a:p>
                      <a:pPr indent="0" lvl="0" marL="540385" marR="0" rtl="0" algn="just">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In the In-Situ Writeshop on June 7-8, 2022; Institutional Setup already discussed, and drafted the Implementation Strategy, which circulated with CT6 on June 17, 2022</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722550">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Recommended to launch the Regional Plan of Action 2.0 and a CTI-CFF Regional Conservation Trust Fund (RCTF) during the 2nd CTI Leaders’ Summit, and noted the intention of the Government of the Republic of Indonesia to launch the new Host Country Agreement in the said Summit. </a:t>
                      </a:r>
                      <a:endParaRPr b="0" sz="1800" u="none" cap="none" strike="noStrike">
                        <a:latin typeface="Calibri"/>
                        <a:ea typeface="Calibri"/>
                        <a:cs typeface="Calibri"/>
                        <a:sym typeface="Calibri"/>
                      </a:endParaRPr>
                    </a:p>
                    <a:p>
                      <a:pPr indent="0" lvl="0" marL="540385" marR="0" rtl="0" algn="just">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l">
                        <a:lnSpc>
                          <a:spcPct val="100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Noted</a:t>
                      </a:r>
                      <a:endParaRPr sz="1400" u="none" cap="none" strike="noStrike"/>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7"/>
          <p:cNvSpPr/>
          <p:nvPr/>
        </p:nvSpPr>
        <p:spPr>
          <a:xfrm>
            <a:off x="405849" y="0"/>
            <a:ext cx="113802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6186"/>
              </a:buClr>
              <a:buSzPts val="3200"/>
              <a:buFont typeface="Gill Sans"/>
              <a:buNone/>
            </a:pPr>
            <a:r>
              <a:rPr b="1" i="0" lang="en-US" sz="3200" u="none" cap="none" strike="noStrike">
                <a:solidFill>
                  <a:srgbClr val="176186"/>
                </a:solidFill>
                <a:latin typeface="Gill Sans"/>
                <a:ea typeface="Gill Sans"/>
                <a:cs typeface="Gill Sans"/>
                <a:sym typeface="Gill Sans"/>
              </a:rPr>
              <a:t>Actions taken for SOM 16 Decisions  </a:t>
            </a:r>
            <a:endParaRPr b="0" i="0" sz="1400" u="none" cap="none" strike="noStrike">
              <a:solidFill>
                <a:srgbClr val="000000"/>
              </a:solidFill>
              <a:latin typeface="Arial"/>
              <a:ea typeface="Arial"/>
              <a:cs typeface="Arial"/>
              <a:sym typeface="Arial"/>
            </a:endParaRPr>
          </a:p>
        </p:txBody>
      </p:sp>
      <p:sp>
        <p:nvSpPr>
          <p:cNvPr id="131" name="Google Shape;131;p7"/>
          <p:cNvSpPr/>
          <p:nvPr/>
        </p:nvSpPr>
        <p:spPr>
          <a:xfrm>
            <a:off x="1457738" y="2059178"/>
            <a:ext cx="5821367" cy="2739643"/>
          </a:xfrm>
          <a:prstGeom prst="rect">
            <a:avLst/>
          </a:prstGeom>
          <a:noFill/>
          <a:ln>
            <a:noFill/>
          </a:ln>
        </p:spPr>
        <p:txBody>
          <a:bodyPr anchorCtr="0" anchor="t" bIns="42650" lIns="42650" spcFirstLastPara="1" rIns="42650" wrap="square" tIns="42650">
            <a:normAutofit/>
          </a:bodyPr>
          <a:lstStyle/>
          <a:p>
            <a:pPr indent="-358775" lvl="0" marL="444500" marR="0" rtl="0" algn="l">
              <a:lnSpc>
                <a:spcPct val="100000"/>
              </a:lnSpc>
              <a:spcBef>
                <a:spcPts val="0"/>
              </a:spcBef>
              <a:spcAft>
                <a:spcPts val="0"/>
              </a:spcAft>
              <a:buClr>
                <a:schemeClr val="dk1"/>
              </a:buClr>
              <a:buSzPts val="1350"/>
              <a:buFont typeface="Helvetica Neue Light"/>
              <a:buNone/>
            </a:pPr>
            <a:r>
              <a:t/>
            </a:r>
            <a:endParaRPr b="0" i="0" sz="1800" u="none" cap="none" strike="noStrike">
              <a:solidFill>
                <a:schemeClr val="dk1"/>
              </a:solidFill>
              <a:latin typeface="Calibri"/>
              <a:ea typeface="Calibri"/>
              <a:cs typeface="Calibri"/>
              <a:sym typeface="Calibri"/>
            </a:endParaRPr>
          </a:p>
        </p:txBody>
      </p:sp>
      <p:graphicFrame>
        <p:nvGraphicFramePr>
          <p:cNvPr id="132" name="Google Shape;132;p7"/>
          <p:cNvGraphicFramePr/>
          <p:nvPr/>
        </p:nvGraphicFramePr>
        <p:xfrm>
          <a:off x="101749" y="543914"/>
          <a:ext cx="3000000" cy="3000000"/>
        </p:xfrm>
        <a:graphic>
          <a:graphicData uri="http://schemas.openxmlformats.org/drawingml/2006/table">
            <a:tbl>
              <a:tblPr bandRow="1" firstCol="1" firstRow="1">
                <a:noFill/>
                <a:tableStyleId>{3360499B-FCA6-49F7-A372-88765F575BA5}</a:tableStyleId>
              </a:tblPr>
              <a:tblGrid>
                <a:gridCol w="7657800"/>
                <a:gridCol w="4330700"/>
              </a:tblGrid>
              <a:tr h="311500">
                <a:tc>
                  <a:txBody>
                    <a:bodyPr/>
                    <a:lstStyle/>
                    <a:p>
                      <a:pPr indent="0" lvl="0" marL="0" marR="0" rtl="0" algn="ctr">
                        <a:lnSpc>
                          <a:spcPct val="115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Session 7: MONITORING &amp; EVALUATION WORKING GROUP </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 Status</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2006500">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sng" cap="none" strike="noStrike">
                          <a:solidFill>
                            <a:srgbClr val="000000"/>
                          </a:solidFill>
                          <a:latin typeface="Calibri"/>
                          <a:ea typeface="Calibri"/>
                          <a:cs typeface="Calibri"/>
                          <a:sym typeface="Calibri"/>
                        </a:rPr>
                        <a:t>Monitoring and Evaluation</a:t>
                      </a:r>
                      <a:endParaRPr b="0" sz="1800" u="none" cap="none" strike="noStrike">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Approved the revised M&amp;E Data Collection and Information Sharing Mechanism and M&amp;E Plan Framework template (Annex 26.a. and Annex 26.b.) and tasked the Regional Secretariat to organize a webinar to fine-tune the draft M&amp;E Data Collection and Information Sharing Mechanism and complete the M&amp;E Plan Framework by 2</a:t>
                      </a:r>
                      <a:r>
                        <a:rPr b="0" baseline="30000" lang="en-US" sz="1800" u="none" cap="none" strike="noStrike">
                          <a:solidFill>
                            <a:srgbClr val="000000"/>
                          </a:solidFill>
                          <a:latin typeface="Calibri"/>
                          <a:ea typeface="Calibri"/>
                          <a:cs typeface="Calibri"/>
                          <a:sym typeface="Calibri"/>
                        </a:rPr>
                        <a:t>nd</a:t>
                      </a:r>
                      <a:r>
                        <a:rPr b="0" lang="en-US" sz="1800" u="none" cap="none" strike="noStrike">
                          <a:solidFill>
                            <a:srgbClr val="000000"/>
                          </a:solidFill>
                          <a:latin typeface="Calibri"/>
                          <a:ea typeface="Calibri"/>
                          <a:cs typeface="Calibri"/>
                          <a:sym typeface="Calibri"/>
                        </a:rPr>
                        <a:t> Quarter to 3</a:t>
                      </a:r>
                      <a:r>
                        <a:rPr b="0" baseline="30000" lang="en-US" sz="1800" u="none" cap="none" strike="noStrike">
                          <a:solidFill>
                            <a:srgbClr val="000000"/>
                          </a:solidFill>
                          <a:latin typeface="Calibri"/>
                          <a:ea typeface="Calibri"/>
                          <a:cs typeface="Calibri"/>
                          <a:sym typeface="Calibri"/>
                        </a:rPr>
                        <a:t>rd</a:t>
                      </a:r>
                      <a:r>
                        <a:rPr b="0" lang="en-US" sz="1800" u="none" cap="none" strike="noStrike">
                          <a:solidFill>
                            <a:srgbClr val="000000"/>
                          </a:solidFill>
                          <a:latin typeface="Calibri"/>
                          <a:ea typeface="Calibri"/>
                          <a:cs typeface="Calibri"/>
                          <a:sym typeface="Calibri"/>
                        </a:rPr>
                        <a:t> Quarter; and</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 </a:t>
                      </a:r>
                      <a:endParaRPr sz="1400" u="none" cap="none" strike="noStrike"/>
                    </a:p>
                    <a:p>
                      <a:pPr indent="0" lvl="0" marL="0" marR="0" rtl="0" algn="just">
                        <a:lnSpc>
                          <a:spcPct val="107000"/>
                        </a:lnSpc>
                        <a:spcBef>
                          <a:spcPts val="80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Finalized during the In-Situ Writeshop on September 21-22, 2022</a:t>
                      </a:r>
                      <a:endParaRPr sz="1400" u="none" cap="none" strike="noStrike"/>
                    </a:p>
                    <a:p>
                      <a:pPr indent="0" lvl="0" marL="0" marR="0" rtl="0" algn="just">
                        <a:lnSpc>
                          <a:spcPct val="107000"/>
                        </a:lnSpc>
                        <a:spcBef>
                          <a:spcPts val="80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CT6 to submit the baseline data and M&amp;E targets for M&amp;E Plan Framework.</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875975">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Tasked the Regional Secretariat to conduct an online M&amp;E Writeshop on M&amp;E Plan framework, back-to back with the webinar on M&amp;E Data Collection and Information Sharing Mechanism.</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 </a:t>
                      </a:r>
                      <a:endParaRPr sz="1400" u="none" cap="none" strike="noStrike"/>
                    </a:p>
                    <a:p>
                      <a:pPr indent="0" lvl="0" marL="0" marR="0" rtl="0" algn="just">
                        <a:lnSpc>
                          <a:spcPct val="107000"/>
                        </a:lnSpc>
                        <a:spcBef>
                          <a:spcPts val="80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The training already conducted on October 28, 2022, along with MEWG Back-to-back meeting.</a:t>
                      </a:r>
                      <a:endParaRPr b="0"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248975">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sng" cap="none" strike="noStrike">
                          <a:solidFill>
                            <a:srgbClr val="000000"/>
                          </a:solidFill>
                          <a:latin typeface="Calibri"/>
                          <a:ea typeface="Calibri"/>
                          <a:cs typeface="Calibri"/>
                          <a:sym typeface="Calibri"/>
                        </a:rPr>
                        <a:t>CT Atlas</a:t>
                      </a:r>
                      <a:endParaRPr b="0" sz="1800" u="none" cap="none" strike="noStrike">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Acknowledged and appreciated the update of the CT Atlas. (link: </a:t>
                      </a:r>
                      <a:r>
                        <a:rPr b="0" lang="en-US" sz="1800" u="sng" cap="none" strike="noStrike">
                          <a:solidFill>
                            <a:srgbClr val="0563C1"/>
                          </a:solidFill>
                          <a:latin typeface="Calibri"/>
                          <a:ea typeface="Calibri"/>
                          <a:cs typeface="Calibri"/>
                          <a:sym typeface="Calibri"/>
                          <a:hlinkClick r:id="rId3">
                            <a:extLst>
                              <a:ext uri="{A12FA001-AC4F-418D-AE19-62706E023703}">
                                <ahyp:hlinkClr val="tx"/>
                              </a:ext>
                            </a:extLst>
                          </a:hlinkClick>
                        </a:rPr>
                        <a:t>http://ctatlas.coraltriangleinitiative.org/</a:t>
                      </a:r>
                      <a:r>
                        <a:rPr b="0" lang="en-US" sz="1800" u="none" cap="none" strike="noStrike">
                          <a:solidFill>
                            <a:srgbClr val="000000"/>
                          </a:solidFill>
                          <a:latin typeface="Calibri"/>
                          <a:ea typeface="Calibri"/>
                          <a:cs typeface="Calibri"/>
                          <a:sym typeface="Calibri"/>
                        </a:rPr>
                        <a:t>); and encouraged NCCs and RS to utilize the platform.</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 </a:t>
                      </a:r>
                      <a:endParaRPr b="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a:t>
                      </a:r>
                      <a:endParaRPr b="0"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173800">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Acknowledged and appreciated the No Cost Extension (NCE) provided by the WorldFish for the agreement on CT Atlas migration, and the GIS expert assistance up to December 2020 for the correction/updating the MPA data on the CT Atlas Database for NCCs.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a:t>
                      </a:r>
                      <a:endParaRPr b="0"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p:nvPr/>
        </p:nvSpPr>
        <p:spPr>
          <a:xfrm>
            <a:off x="405850" y="0"/>
            <a:ext cx="11380297"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6186"/>
              </a:buClr>
              <a:buSzPts val="3200"/>
              <a:buFont typeface="Gill Sans"/>
              <a:buNone/>
            </a:pPr>
            <a:r>
              <a:rPr b="1" i="0" lang="en-US" sz="3200" u="none" cap="none" strike="noStrike">
                <a:solidFill>
                  <a:srgbClr val="176186"/>
                </a:solidFill>
                <a:latin typeface="Gill Sans"/>
                <a:ea typeface="Gill Sans"/>
                <a:cs typeface="Gill Sans"/>
                <a:sym typeface="Gill Sans"/>
              </a:rPr>
              <a:t>Actions taken for SOM 16 Decisions  </a:t>
            </a:r>
            <a:endParaRPr b="0" i="0" sz="1400" u="none" cap="none" strike="noStrike">
              <a:solidFill>
                <a:srgbClr val="000000"/>
              </a:solidFill>
              <a:latin typeface="Arial"/>
              <a:ea typeface="Arial"/>
              <a:cs typeface="Arial"/>
              <a:sym typeface="Arial"/>
            </a:endParaRPr>
          </a:p>
        </p:txBody>
      </p:sp>
      <p:sp>
        <p:nvSpPr>
          <p:cNvPr id="138" name="Google Shape;138;p8"/>
          <p:cNvSpPr/>
          <p:nvPr/>
        </p:nvSpPr>
        <p:spPr>
          <a:xfrm>
            <a:off x="1457738" y="2059178"/>
            <a:ext cx="5821367" cy="2739643"/>
          </a:xfrm>
          <a:prstGeom prst="rect">
            <a:avLst/>
          </a:prstGeom>
          <a:noFill/>
          <a:ln>
            <a:noFill/>
          </a:ln>
        </p:spPr>
        <p:txBody>
          <a:bodyPr anchorCtr="0" anchor="t" bIns="42650" lIns="42650" spcFirstLastPara="1" rIns="42650" wrap="square" tIns="42650">
            <a:normAutofit/>
          </a:bodyPr>
          <a:lstStyle/>
          <a:p>
            <a:pPr indent="-358775" lvl="0" marL="444500" marR="0" rtl="0" algn="l">
              <a:lnSpc>
                <a:spcPct val="100000"/>
              </a:lnSpc>
              <a:spcBef>
                <a:spcPts val="0"/>
              </a:spcBef>
              <a:spcAft>
                <a:spcPts val="0"/>
              </a:spcAft>
              <a:buClr>
                <a:schemeClr val="dk1"/>
              </a:buClr>
              <a:buSzPts val="1350"/>
              <a:buFont typeface="Helvetica Neue Light"/>
              <a:buNone/>
            </a:pPr>
            <a:r>
              <a:t/>
            </a:r>
            <a:endParaRPr b="0" i="0" sz="1800" u="none" cap="none" strike="noStrike">
              <a:solidFill>
                <a:schemeClr val="dk1"/>
              </a:solidFill>
              <a:latin typeface="Calibri"/>
              <a:ea typeface="Calibri"/>
              <a:cs typeface="Calibri"/>
              <a:sym typeface="Calibri"/>
            </a:endParaRPr>
          </a:p>
        </p:txBody>
      </p:sp>
      <p:graphicFrame>
        <p:nvGraphicFramePr>
          <p:cNvPr id="139" name="Google Shape;139;p8"/>
          <p:cNvGraphicFramePr/>
          <p:nvPr/>
        </p:nvGraphicFramePr>
        <p:xfrm>
          <a:off x="94650" y="558370"/>
          <a:ext cx="3000000" cy="3000000"/>
        </p:xfrm>
        <a:graphic>
          <a:graphicData uri="http://schemas.openxmlformats.org/drawingml/2006/table">
            <a:tbl>
              <a:tblPr bandRow="1" firstCol="1" firstRow="1">
                <a:noFill/>
                <a:tableStyleId>{3360499B-FCA6-49F7-A372-88765F575BA5}</a:tableStyleId>
              </a:tblPr>
              <a:tblGrid>
                <a:gridCol w="8916750"/>
                <a:gridCol w="3085950"/>
              </a:tblGrid>
              <a:tr h="346250">
                <a:tc>
                  <a:txBody>
                    <a:bodyPr/>
                    <a:lstStyle/>
                    <a:p>
                      <a:pPr indent="0" lvl="0" marL="0" marR="0" rtl="0" algn="ctr">
                        <a:lnSpc>
                          <a:spcPct val="115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Session 7: MONITORING &amp; EVALUATION WORKING GROUP </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 Status</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383200">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sng" cap="none" strike="noStrike">
                          <a:solidFill>
                            <a:srgbClr val="000000"/>
                          </a:solidFill>
                          <a:latin typeface="Calibri"/>
                          <a:ea typeface="Calibri"/>
                          <a:cs typeface="Calibri"/>
                          <a:sym typeface="Calibri"/>
                        </a:rPr>
                        <a:t>SUFIA LCD Activity</a:t>
                      </a:r>
                      <a:endParaRPr b="0" sz="1800" u="none" cap="none" strike="noStrike">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Acknowledged and appreciated the support of the USAID –SUFIA RTI in engaging with and seeking support from the private sector in the improvement of CT Atlas features and technologies; and</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700575">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Noted and accepted the incorporation of SUFIA activities into the MEWG workplan 2022 for implementation.</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 Conducted 2 online trainings on 21 and 22 June, 2022</a:t>
                      </a:r>
                      <a:endParaRPr/>
                    </a:p>
                    <a:p>
                      <a:pPr indent="-342900" lvl="0" marL="342900" marR="0" rtl="0" algn="just">
                        <a:lnSpc>
                          <a:spcPct val="107000"/>
                        </a:lnSpc>
                        <a:spcBef>
                          <a:spcPts val="0"/>
                        </a:spcBef>
                        <a:spcAft>
                          <a:spcPts val="0"/>
                        </a:spcAft>
                        <a:buClr>
                          <a:srgbClr val="000000"/>
                        </a:buClr>
                        <a:buSzPts val="1800"/>
                        <a:buFont typeface="Arial"/>
                        <a:buAutoNum type="arabicPeriod"/>
                      </a:pPr>
                      <a:r>
                        <a:rPr b="0" lang="en-US" sz="1800" u="none" cap="none" strike="noStrike">
                          <a:solidFill>
                            <a:srgbClr val="000000"/>
                          </a:solidFill>
                          <a:latin typeface="Calibri"/>
                          <a:ea typeface="Calibri"/>
                          <a:cs typeface="Calibri"/>
                          <a:sym typeface="Calibri"/>
                        </a:rPr>
                        <a:t>Knowledge Management System </a:t>
                      </a:r>
                      <a:endParaRPr/>
                    </a:p>
                    <a:p>
                      <a:pPr indent="-342900" lvl="0" marL="342900" marR="0" rtl="0" algn="just">
                        <a:lnSpc>
                          <a:spcPct val="107000"/>
                        </a:lnSpc>
                        <a:spcBef>
                          <a:spcPts val="0"/>
                        </a:spcBef>
                        <a:spcAft>
                          <a:spcPts val="0"/>
                        </a:spcAft>
                        <a:buClr>
                          <a:srgbClr val="000000"/>
                        </a:buClr>
                        <a:buSzPts val="1800"/>
                        <a:buFont typeface="Arial"/>
                        <a:buAutoNum type="arabicPeriod"/>
                      </a:pPr>
                      <a:r>
                        <a:rPr b="0" lang="en-US" sz="1800" u="none" cap="none" strike="noStrike">
                          <a:solidFill>
                            <a:srgbClr val="000000"/>
                          </a:solidFill>
                          <a:latin typeface="Calibri"/>
                          <a:ea typeface="Calibri"/>
                          <a:cs typeface="Calibri"/>
                          <a:sym typeface="Calibri"/>
                        </a:rPr>
                        <a:t>MEL Data Management</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617525">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sng" cap="none" strike="noStrike">
                          <a:solidFill>
                            <a:srgbClr val="000000"/>
                          </a:solidFill>
                          <a:latin typeface="Calibri"/>
                          <a:ea typeface="Calibri"/>
                          <a:cs typeface="Calibri"/>
                          <a:sym typeface="Calibri"/>
                        </a:rPr>
                        <a:t>Marine Litter</a:t>
                      </a:r>
                      <a:endParaRPr b="0" sz="1800" u="none" cap="none" strike="noStrike">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Acknowledged the progress by WWF on proposed draft Terms of Reference and proposed draft Implementation Plan on CTI-CFF Marine Plastic Stocktake;</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Done.</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598725">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Noted the progress of the marine plastic pollution stocktake report by WWF (Annex 27) and acknowledged the Coral Triangle Plastic Pollution Stocktake report as a working draft;</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Done.</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931825">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Tasked the RS to circulate the working draft report to the NCCs and Strategic Partners for feedback by 31 March 2022; and</a:t>
                      </a:r>
                      <a:endParaRPr b="0" sz="1800" u="none" cap="none" strike="noStrike">
                        <a:latin typeface="Calibri"/>
                        <a:ea typeface="Calibri"/>
                        <a:cs typeface="Calibri"/>
                        <a:sym typeface="Calibri"/>
                      </a:endParaRPr>
                    </a:p>
                    <a:p>
                      <a:pPr indent="0" lvl="0" marL="630555" marR="0" rtl="0" algn="just">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latin typeface="Calibri"/>
                          <a:ea typeface="Calibri"/>
                          <a:cs typeface="Calibri"/>
                          <a:sym typeface="Calibri"/>
                        </a:rPr>
                        <a:t>Done. </a:t>
                      </a:r>
                      <a:endParaRPr sz="1400" u="none" cap="none" strike="noStrike"/>
                    </a:p>
                    <a:p>
                      <a:pPr indent="0" lvl="0" marL="0" marR="0" rtl="0" algn="just">
                        <a:lnSpc>
                          <a:spcPct val="107000"/>
                        </a:lnSpc>
                        <a:spcBef>
                          <a:spcPts val="800"/>
                        </a:spcBef>
                        <a:spcAft>
                          <a:spcPts val="0"/>
                        </a:spcAft>
                        <a:buClr>
                          <a:srgbClr val="000000"/>
                        </a:buClr>
                        <a:buSzPts val="1800"/>
                        <a:buFont typeface="Arial"/>
                        <a:buNone/>
                      </a:pPr>
                      <a:r>
                        <a:rPr b="0" lang="en-US" sz="1800" u="none" cap="none" strike="noStrike">
                          <a:latin typeface="Calibri"/>
                          <a:ea typeface="Calibri"/>
                          <a:cs typeface="Calibri"/>
                          <a:sym typeface="Calibri"/>
                        </a:rPr>
                        <a:t>RS circulated the working draft report on 27 January 2022 (MDL/RS/1/22/19)</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9"/>
          <p:cNvSpPr/>
          <p:nvPr/>
        </p:nvSpPr>
        <p:spPr>
          <a:xfrm>
            <a:off x="405849" y="0"/>
            <a:ext cx="11380297" cy="6463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176186"/>
              </a:buClr>
              <a:buSzPts val="3600"/>
              <a:buFont typeface="Gill Sans"/>
              <a:buNone/>
            </a:pPr>
            <a:r>
              <a:rPr b="1" i="0" lang="en-US" sz="3600" u="none" cap="none" strike="noStrike">
                <a:solidFill>
                  <a:srgbClr val="176186"/>
                </a:solidFill>
                <a:latin typeface="Gill Sans"/>
                <a:ea typeface="Gill Sans"/>
                <a:cs typeface="Gill Sans"/>
                <a:sym typeface="Gill Sans"/>
              </a:rPr>
              <a:t>Actions taken for SOM 16 Decisions  </a:t>
            </a:r>
            <a:endParaRPr b="0" i="0" sz="1400" u="none" cap="none" strike="noStrike">
              <a:solidFill>
                <a:srgbClr val="000000"/>
              </a:solidFill>
              <a:latin typeface="Arial"/>
              <a:ea typeface="Arial"/>
              <a:cs typeface="Arial"/>
              <a:sym typeface="Arial"/>
            </a:endParaRPr>
          </a:p>
        </p:txBody>
      </p:sp>
      <p:sp>
        <p:nvSpPr>
          <p:cNvPr id="145" name="Google Shape;145;p9"/>
          <p:cNvSpPr/>
          <p:nvPr/>
        </p:nvSpPr>
        <p:spPr>
          <a:xfrm>
            <a:off x="1457738" y="2059178"/>
            <a:ext cx="5821367" cy="2739643"/>
          </a:xfrm>
          <a:prstGeom prst="rect">
            <a:avLst/>
          </a:prstGeom>
          <a:noFill/>
          <a:ln>
            <a:noFill/>
          </a:ln>
        </p:spPr>
        <p:txBody>
          <a:bodyPr anchorCtr="0" anchor="t" bIns="42650" lIns="42650" spcFirstLastPara="1" rIns="42650" wrap="square" tIns="42650">
            <a:normAutofit/>
          </a:bodyPr>
          <a:lstStyle/>
          <a:p>
            <a:pPr indent="-358775" lvl="0" marL="444500" marR="0" rtl="0" algn="l">
              <a:lnSpc>
                <a:spcPct val="100000"/>
              </a:lnSpc>
              <a:spcBef>
                <a:spcPts val="0"/>
              </a:spcBef>
              <a:spcAft>
                <a:spcPts val="0"/>
              </a:spcAft>
              <a:buClr>
                <a:schemeClr val="dk1"/>
              </a:buClr>
              <a:buSzPts val="1350"/>
              <a:buFont typeface="Helvetica Neue Light"/>
              <a:buNone/>
            </a:pPr>
            <a:r>
              <a:t/>
            </a:r>
            <a:endParaRPr b="0" i="0" sz="1800" u="none" cap="none" strike="noStrike">
              <a:solidFill>
                <a:schemeClr val="dk1"/>
              </a:solidFill>
              <a:latin typeface="Calibri"/>
              <a:ea typeface="Calibri"/>
              <a:cs typeface="Calibri"/>
              <a:sym typeface="Calibri"/>
            </a:endParaRPr>
          </a:p>
        </p:txBody>
      </p:sp>
      <p:graphicFrame>
        <p:nvGraphicFramePr>
          <p:cNvPr id="146" name="Google Shape;146;p9"/>
          <p:cNvGraphicFramePr/>
          <p:nvPr/>
        </p:nvGraphicFramePr>
        <p:xfrm>
          <a:off x="90865" y="1043851"/>
          <a:ext cx="3000000" cy="3000000"/>
        </p:xfrm>
        <a:graphic>
          <a:graphicData uri="http://schemas.openxmlformats.org/drawingml/2006/table">
            <a:tbl>
              <a:tblPr bandRow="1" firstCol="1" firstRow="1">
                <a:noFill/>
                <a:tableStyleId>{3360499B-FCA6-49F7-A372-88765F575BA5}</a:tableStyleId>
              </a:tblPr>
              <a:tblGrid>
                <a:gridCol w="7758850"/>
                <a:gridCol w="4251425"/>
              </a:tblGrid>
              <a:tr h="363700">
                <a:tc>
                  <a:txBody>
                    <a:bodyPr/>
                    <a:lstStyle/>
                    <a:p>
                      <a:pPr indent="0" lvl="0" marL="0" marR="0" rtl="0" algn="ctr">
                        <a:lnSpc>
                          <a:spcPct val="115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Session 7: MONITORING &amp; EVALUATION WORKING GROUP </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c>
                  <a:txBody>
                    <a:bodyPr/>
                    <a:lstStyle/>
                    <a:p>
                      <a:pPr indent="0" lvl="0" marL="0" marR="0" rtl="0" algn="ctr">
                        <a:lnSpc>
                          <a:spcPct val="100000"/>
                        </a:lnSpc>
                        <a:spcBef>
                          <a:spcPts val="0"/>
                        </a:spcBef>
                        <a:spcAft>
                          <a:spcPts val="0"/>
                        </a:spcAft>
                        <a:buClr>
                          <a:srgbClr val="000000"/>
                        </a:buClr>
                        <a:buSzPts val="2000"/>
                        <a:buFont typeface="Arial"/>
                        <a:buNone/>
                      </a:pPr>
                      <a:r>
                        <a:rPr b="0" lang="en-US" sz="2000" u="none" cap="none" strike="noStrike">
                          <a:solidFill>
                            <a:schemeClr val="lt1"/>
                          </a:solidFill>
                          <a:latin typeface="Calibri"/>
                          <a:ea typeface="Calibri"/>
                          <a:cs typeface="Calibri"/>
                          <a:sym typeface="Calibri"/>
                        </a:rPr>
                        <a:t> Status</a:t>
                      </a:r>
                      <a:endParaRPr b="0" sz="2000" u="none" cap="none" strike="noStrike">
                        <a:solidFill>
                          <a:schemeClr val="lt1"/>
                        </a:solidFill>
                        <a:latin typeface="Calibri"/>
                        <a:ea typeface="Calibri"/>
                        <a:cs typeface="Calibri"/>
                        <a:sym typeface="Calibri"/>
                      </a:endParaRPr>
                    </a:p>
                  </a:txBody>
                  <a:tcPr marT="0" marB="0" marR="182875" marL="182875"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176186"/>
                    </a:solidFill>
                  </a:tcPr>
                </a:tc>
              </a:tr>
              <a:tr h="1576950">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Tasked WWF/RS to circulate the working draft and revise the working draft according to feedback submitted by 31 March 2022 and prepare the final stocktake report for publication and launch by 30 June 2022.</a:t>
                      </a:r>
                      <a:endParaRPr b="0" sz="1800" u="none" cap="none" strike="noStrike">
                        <a:latin typeface="Calibri"/>
                        <a:ea typeface="Calibri"/>
                        <a:cs typeface="Calibri"/>
                        <a:sym typeface="Calibri"/>
                      </a:endParaRPr>
                    </a:p>
                    <a:p>
                      <a:pPr indent="0" lvl="0" marL="457200" marR="0" rtl="0" algn="just">
                        <a:lnSpc>
                          <a:spcPct val="115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none" cap="none" strike="noStrike">
                          <a:solidFill>
                            <a:srgbClr val="000000"/>
                          </a:solidFill>
                          <a:latin typeface="Calibri"/>
                          <a:ea typeface="Calibri"/>
                          <a:cs typeface="Calibri"/>
                          <a:sym typeface="Calibri"/>
                        </a:rPr>
                        <a:t>RS sent the reminder on March 24, 2022; and received feedbacks from 2 countries already. Updated report has been circulated on July 29, 2022. WWF will provide further explanation in Partners’ Update</a:t>
                      </a:r>
                      <a:endParaRPr sz="1400" u="none" cap="none" strike="noStrike"/>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017875">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sng" cap="none" strike="noStrike">
                          <a:solidFill>
                            <a:srgbClr val="000000"/>
                          </a:solidFill>
                          <a:latin typeface="Calibri"/>
                          <a:ea typeface="Calibri"/>
                          <a:cs typeface="Calibri"/>
                          <a:sym typeface="Calibri"/>
                        </a:rPr>
                        <a:t>MEWG Workplan</a:t>
                      </a:r>
                      <a:endParaRPr b="0" sz="1800" u="none" cap="none" strike="noStrike">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Approved the 2022 Monitoring and Evaluation Working Group Work Plan (Annex 28).</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Done</a:t>
                      </a:r>
                      <a:endParaRPr b="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t/>
                      </a:r>
                      <a:endParaRPr b="0" sz="1800" u="none" cap="none" strike="noStrike">
                        <a:solidFill>
                          <a:srgbClr val="000000"/>
                        </a:solidFill>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1389575">
                <a:tc>
                  <a:txBody>
                    <a:bodyPr/>
                    <a:lstStyle/>
                    <a:p>
                      <a:pPr indent="0" lvl="0" marL="0" marR="0" rtl="0" algn="just">
                        <a:lnSpc>
                          <a:spcPct val="107000"/>
                        </a:lnSpc>
                        <a:spcBef>
                          <a:spcPts val="0"/>
                        </a:spcBef>
                        <a:spcAft>
                          <a:spcPts val="0"/>
                        </a:spcAft>
                        <a:buClr>
                          <a:srgbClr val="000000"/>
                        </a:buClr>
                        <a:buSzPts val="1800"/>
                        <a:buFont typeface="Arial"/>
                        <a:buNone/>
                      </a:pPr>
                      <a:r>
                        <a:rPr b="0" lang="en-US" sz="1800" u="sng" cap="none" strike="noStrike">
                          <a:solidFill>
                            <a:srgbClr val="000000"/>
                          </a:solidFill>
                          <a:latin typeface="Calibri"/>
                          <a:ea typeface="Calibri"/>
                          <a:cs typeface="Calibri"/>
                          <a:sym typeface="Calibri"/>
                        </a:rPr>
                        <a:t>MEWG Change in Chair</a:t>
                      </a:r>
                      <a:endParaRPr b="0" sz="1800" u="none" cap="none" strike="noStrike">
                        <a:latin typeface="Calibri"/>
                        <a:ea typeface="Calibri"/>
                        <a:cs typeface="Calibri"/>
                        <a:sym typeface="Calibri"/>
                      </a:endParaRPr>
                    </a:p>
                    <a:p>
                      <a:pPr indent="0" lvl="0" marL="0" marR="0" rtl="0" algn="just">
                        <a:lnSpc>
                          <a:spcPct val="115000"/>
                        </a:lnSpc>
                        <a:spcBef>
                          <a:spcPts val="80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Endorsed the handover of the MEWG Chair from Philippines to Malaysia and Co-Chair from Malaysia to Papua New Guinea based on the provisions stipulated in the Terms of Reference of the CTI-CFF MEWG (Annex 29); and</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Done</a:t>
                      </a:r>
                      <a:endParaRPr/>
                    </a:p>
                    <a:p>
                      <a:pPr indent="0" lvl="0" marL="0" marR="0" rtl="0" algn="just">
                        <a:lnSpc>
                          <a:spcPct val="107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Captured in the list of focal points</a:t>
                      </a:r>
                      <a:endParaRPr b="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r h="939675">
                <a:tc>
                  <a:txBody>
                    <a:bodyPr/>
                    <a:lstStyle/>
                    <a:p>
                      <a:pPr indent="0" lvl="0" marL="0" marR="0" rtl="0" algn="just">
                        <a:lnSpc>
                          <a:spcPct val="115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Acknowledged and appreciated the excellent chairship of Philippines as Chair and Malaysia as Co-Chair of the MEWG Working Group for the period of 2019-2021.</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c>
                  <a:txBody>
                    <a:bodyPr/>
                    <a:lstStyle/>
                    <a:p>
                      <a:pPr indent="0" lvl="0" marL="0" marR="0" rtl="0" algn="just">
                        <a:lnSpc>
                          <a:spcPct val="107000"/>
                        </a:lnSpc>
                        <a:spcBef>
                          <a:spcPts val="0"/>
                        </a:spcBef>
                        <a:spcAft>
                          <a:spcPts val="0"/>
                        </a:spcAft>
                        <a:buClr>
                          <a:srgbClr val="000000"/>
                        </a:buClr>
                        <a:buSzPts val="1800"/>
                        <a:buFont typeface="Calibri"/>
                        <a:buNone/>
                      </a:pPr>
                      <a:r>
                        <a:rPr b="0" lang="en-US" sz="1800" u="none" cap="none" strike="noStrike">
                          <a:solidFill>
                            <a:srgbClr val="000000"/>
                          </a:solidFill>
                          <a:latin typeface="Calibri"/>
                          <a:ea typeface="Calibri"/>
                          <a:cs typeface="Calibri"/>
                          <a:sym typeface="Calibri"/>
                        </a:rPr>
                        <a:t>Done</a:t>
                      </a:r>
                      <a:endParaRPr b="0" sz="1800" u="none" cap="none" strike="noStrike">
                        <a:solidFill>
                          <a:srgbClr val="000000"/>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t/>
                      </a:r>
                      <a:endParaRPr b="0" sz="1800" u="none" cap="none" strike="noStrike">
                        <a:latin typeface="Calibri"/>
                        <a:ea typeface="Calibri"/>
                        <a:cs typeface="Calibri"/>
                        <a:sym typeface="Calibri"/>
                      </a:endParaRPr>
                    </a:p>
                  </a:txBody>
                  <a:tcPr marT="0" marB="0" marR="68575" marL="68575">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2F2F2"/>
                    </a:solidFill>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2021-12-09T07:07:53Z</dcterms:created>
  <dc:creator>Md. Anjum Islam</dc:creator>
</cp:coreProperties>
</file>