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08" r:id="rId2"/>
    <p:sldMasterId id="2147483924" r:id="rId3"/>
  </p:sldMasterIdLst>
  <p:notesMasterIdLst>
    <p:notesMasterId r:id="rId23"/>
  </p:notesMasterIdLst>
  <p:handoutMasterIdLst>
    <p:handoutMasterId r:id="rId24"/>
  </p:handoutMasterIdLst>
  <p:sldIdLst>
    <p:sldId id="312" r:id="rId4"/>
    <p:sldId id="2926" r:id="rId5"/>
    <p:sldId id="2921" r:id="rId6"/>
    <p:sldId id="2922" r:id="rId7"/>
    <p:sldId id="309" r:id="rId8"/>
    <p:sldId id="2928" r:id="rId9"/>
    <p:sldId id="2910" r:id="rId10"/>
    <p:sldId id="2911" r:id="rId11"/>
    <p:sldId id="2931" r:id="rId12"/>
    <p:sldId id="2927" r:id="rId13"/>
    <p:sldId id="322" r:id="rId14"/>
    <p:sldId id="2918" r:id="rId15"/>
    <p:sldId id="2923" r:id="rId16"/>
    <p:sldId id="2930" r:id="rId17"/>
    <p:sldId id="2932" r:id="rId18"/>
    <p:sldId id="2903" r:id="rId19"/>
    <p:sldId id="294" r:id="rId20"/>
    <p:sldId id="2919" r:id="rId21"/>
    <p:sldId id="2933" r:id="rId22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ling" initials="J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D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93"/>
    <p:restoredTop sz="84698" autoAdjust="0"/>
  </p:normalViewPr>
  <p:slideViewPr>
    <p:cSldViewPr snapToObjects="1">
      <p:cViewPr>
        <p:scale>
          <a:sx n="67" d="100"/>
          <a:sy n="67" d="100"/>
        </p:scale>
        <p:origin x="-504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notesViewPr>
    <p:cSldViewPr snapToObjects="1" showGuides="1">
      <p:cViewPr varScale="1">
        <p:scale>
          <a:sx n="142" d="100"/>
          <a:sy n="142" d="100"/>
        </p:scale>
        <p:origin x="344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07T20:53:51.775" idx="1">
    <p:pos x="10" y="10"/>
    <p:text>This is just a reformat of the previous slide</p:text>
    <p:extLst>
      <p:ext uri="{C676402C-5697-4E1C-873F-D02D1690AC5C}">
        <p15:threadingInfo xmlns:p15="http://schemas.microsoft.com/office/powerpoint/2012/main" timeZoneBias="-4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B283F8-B398-5A46-B81D-02C398EE10E7}" type="doc">
      <dgm:prSet loTypeId="urn:microsoft.com/office/officeart/2005/8/layout/venn1" loCatId="" qsTypeId="urn:microsoft.com/office/officeart/2005/8/quickstyle/3d4" qsCatId="3D" csTypeId="urn:microsoft.com/office/officeart/2005/8/colors/colorful5" csCatId="colorful" phldr="1"/>
      <dgm:spPr/>
    </dgm:pt>
    <dgm:pt modelId="{DE4958F0-243E-5C4A-8EAA-A3A64F78A970}">
      <dgm:prSet phldrT="[Text]"/>
      <dgm:spPr/>
      <dgm:t>
        <a:bodyPr/>
        <a:lstStyle/>
        <a:p>
          <a:r>
            <a:rPr lang="en-US" b="1" dirty="0"/>
            <a:t>Women Leaders Forum</a:t>
          </a:r>
        </a:p>
      </dgm:t>
    </dgm:pt>
    <dgm:pt modelId="{5C1EA795-FBC9-4D45-B053-15BFA2FCFAF8}" type="parTrans" cxnId="{35BA84DB-0662-9F43-A550-92D83A7496C6}">
      <dgm:prSet/>
      <dgm:spPr/>
      <dgm:t>
        <a:bodyPr/>
        <a:lstStyle/>
        <a:p>
          <a:endParaRPr lang="en-US"/>
        </a:p>
      </dgm:t>
    </dgm:pt>
    <dgm:pt modelId="{A62D9259-04BE-304B-9227-A7BDB068B297}" type="sibTrans" cxnId="{35BA84DB-0662-9F43-A550-92D83A7496C6}">
      <dgm:prSet/>
      <dgm:spPr/>
      <dgm:t>
        <a:bodyPr/>
        <a:lstStyle/>
        <a:p>
          <a:endParaRPr lang="en-US"/>
        </a:p>
      </dgm:t>
    </dgm:pt>
    <dgm:pt modelId="{D60EF1CA-41CD-1746-AC74-8AC91B66A7BE}">
      <dgm:prSet phldrT="[Text]"/>
      <dgm:spPr/>
      <dgm:t>
        <a:bodyPr/>
        <a:lstStyle/>
        <a:p>
          <a:r>
            <a:rPr lang="en-US" b="1" dirty="0"/>
            <a:t>Sustainable Business Forum</a:t>
          </a:r>
        </a:p>
      </dgm:t>
    </dgm:pt>
    <dgm:pt modelId="{BDE182CC-0891-1A47-B6C3-63FB4258B171}" type="parTrans" cxnId="{93B12197-CE78-004F-B9A3-81F81C76F2EC}">
      <dgm:prSet/>
      <dgm:spPr/>
      <dgm:t>
        <a:bodyPr/>
        <a:lstStyle/>
        <a:p>
          <a:endParaRPr lang="en-US"/>
        </a:p>
      </dgm:t>
    </dgm:pt>
    <dgm:pt modelId="{977B9450-14FC-9047-882D-286CE2E7F5F7}" type="sibTrans" cxnId="{93B12197-CE78-004F-B9A3-81F81C76F2EC}">
      <dgm:prSet/>
      <dgm:spPr/>
      <dgm:t>
        <a:bodyPr/>
        <a:lstStyle/>
        <a:p>
          <a:endParaRPr lang="en-US"/>
        </a:p>
      </dgm:t>
    </dgm:pt>
    <dgm:pt modelId="{24680EDE-E875-6C4C-9B1E-F612B5D645D7}">
      <dgm:prSet phldrT="[Text]"/>
      <dgm:spPr/>
      <dgm:t>
        <a:bodyPr/>
        <a:lstStyle/>
        <a:p>
          <a:r>
            <a:rPr lang="en-US" b="1" dirty="0"/>
            <a:t>Maritime Local Government Network</a:t>
          </a:r>
        </a:p>
      </dgm:t>
    </dgm:pt>
    <dgm:pt modelId="{14FC7224-FE4F-3349-9E6E-25ACC990CE67}" type="parTrans" cxnId="{F14F1F14-CA30-454B-8218-39BCE160AA37}">
      <dgm:prSet/>
      <dgm:spPr/>
      <dgm:t>
        <a:bodyPr/>
        <a:lstStyle/>
        <a:p>
          <a:endParaRPr lang="en-US"/>
        </a:p>
      </dgm:t>
    </dgm:pt>
    <dgm:pt modelId="{45F3A789-E464-2E47-B3A8-398BCF3B1984}" type="sibTrans" cxnId="{F14F1F14-CA30-454B-8218-39BCE160AA37}">
      <dgm:prSet/>
      <dgm:spPr/>
      <dgm:t>
        <a:bodyPr/>
        <a:lstStyle/>
        <a:p>
          <a:endParaRPr lang="en-US"/>
        </a:p>
      </dgm:t>
    </dgm:pt>
    <dgm:pt modelId="{A8C23F13-DB38-144A-AA7F-6D3FC3C20190}" type="pres">
      <dgm:prSet presAssocID="{59B283F8-B398-5A46-B81D-02C398EE10E7}" presName="compositeShape" presStyleCnt="0">
        <dgm:presLayoutVars>
          <dgm:chMax val="7"/>
          <dgm:dir/>
          <dgm:resizeHandles val="exact"/>
        </dgm:presLayoutVars>
      </dgm:prSet>
      <dgm:spPr/>
    </dgm:pt>
    <dgm:pt modelId="{84D6ADD8-956C-F940-B80A-AE0627184467}" type="pres">
      <dgm:prSet presAssocID="{DE4958F0-243E-5C4A-8EAA-A3A64F78A970}" presName="circ1" presStyleLbl="vennNode1" presStyleIdx="0" presStyleCnt="3"/>
      <dgm:spPr/>
      <dgm:t>
        <a:bodyPr/>
        <a:lstStyle/>
        <a:p>
          <a:endParaRPr lang="en-US"/>
        </a:p>
      </dgm:t>
    </dgm:pt>
    <dgm:pt modelId="{AB9E5687-E601-4444-B922-E588AB156DFF}" type="pres">
      <dgm:prSet presAssocID="{DE4958F0-243E-5C4A-8EAA-A3A64F78A97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54D565-2CD2-204A-B6A0-E6A9CA32FD3C}" type="pres">
      <dgm:prSet presAssocID="{D60EF1CA-41CD-1746-AC74-8AC91B66A7BE}" presName="circ2" presStyleLbl="vennNode1" presStyleIdx="1" presStyleCnt="3"/>
      <dgm:spPr/>
      <dgm:t>
        <a:bodyPr/>
        <a:lstStyle/>
        <a:p>
          <a:endParaRPr lang="en-US"/>
        </a:p>
      </dgm:t>
    </dgm:pt>
    <dgm:pt modelId="{49831B6D-20A6-EE41-A844-4768A122E15E}" type="pres">
      <dgm:prSet presAssocID="{D60EF1CA-41CD-1746-AC74-8AC91B66A7B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CE21F0-8DEA-684B-A022-E440AE217855}" type="pres">
      <dgm:prSet presAssocID="{24680EDE-E875-6C4C-9B1E-F612B5D645D7}" presName="circ3" presStyleLbl="vennNode1" presStyleIdx="2" presStyleCnt="3"/>
      <dgm:spPr/>
      <dgm:t>
        <a:bodyPr/>
        <a:lstStyle/>
        <a:p>
          <a:endParaRPr lang="en-US"/>
        </a:p>
      </dgm:t>
    </dgm:pt>
    <dgm:pt modelId="{F60768B1-B99A-E040-8BFB-EA9CE1C326EE}" type="pres">
      <dgm:prSet presAssocID="{24680EDE-E875-6C4C-9B1E-F612B5D645D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DD7099-6DDB-E64D-909F-78165E8A94CC}" type="presOf" srcId="{D60EF1CA-41CD-1746-AC74-8AC91B66A7BE}" destId="{49831B6D-20A6-EE41-A844-4768A122E15E}" srcOrd="1" destOrd="0" presId="urn:microsoft.com/office/officeart/2005/8/layout/venn1"/>
    <dgm:cxn modelId="{1D18273D-E2E8-D54F-AEE4-093351053028}" type="presOf" srcId="{D60EF1CA-41CD-1746-AC74-8AC91B66A7BE}" destId="{2954D565-2CD2-204A-B6A0-E6A9CA32FD3C}" srcOrd="0" destOrd="0" presId="urn:microsoft.com/office/officeart/2005/8/layout/venn1"/>
    <dgm:cxn modelId="{57E8DAC7-4100-374F-93BA-CD787F5AB4B0}" type="presOf" srcId="{59B283F8-B398-5A46-B81D-02C398EE10E7}" destId="{A8C23F13-DB38-144A-AA7F-6D3FC3C20190}" srcOrd="0" destOrd="0" presId="urn:microsoft.com/office/officeart/2005/8/layout/venn1"/>
    <dgm:cxn modelId="{06160315-9312-124E-BFDF-EB0BE1D9AB69}" type="presOf" srcId="{24680EDE-E875-6C4C-9B1E-F612B5D645D7}" destId="{C9CE21F0-8DEA-684B-A022-E440AE217855}" srcOrd="0" destOrd="0" presId="urn:microsoft.com/office/officeart/2005/8/layout/venn1"/>
    <dgm:cxn modelId="{26A3D958-E7D3-8446-8A80-609D2903EC9B}" type="presOf" srcId="{DE4958F0-243E-5C4A-8EAA-A3A64F78A970}" destId="{84D6ADD8-956C-F940-B80A-AE0627184467}" srcOrd="0" destOrd="0" presId="urn:microsoft.com/office/officeart/2005/8/layout/venn1"/>
    <dgm:cxn modelId="{93B12197-CE78-004F-B9A3-81F81C76F2EC}" srcId="{59B283F8-B398-5A46-B81D-02C398EE10E7}" destId="{D60EF1CA-41CD-1746-AC74-8AC91B66A7BE}" srcOrd="1" destOrd="0" parTransId="{BDE182CC-0891-1A47-B6C3-63FB4258B171}" sibTransId="{977B9450-14FC-9047-882D-286CE2E7F5F7}"/>
    <dgm:cxn modelId="{E2319521-760C-8E41-8AE6-3CE3AB6DE7A6}" type="presOf" srcId="{24680EDE-E875-6C4C-9B1E-F612B5D645D7}" destId="{F60768B1-B99A-E040-8BFB-EA9CE1C326EE}" srcOrd="1" destOrd="0" presId="urn:microsoft.com/office/officeart/2005/8/layout/venn1"/>
    <dgm:cxn modelId="{F14F1F14-CA30-454B-8218-39BCE160AA37}" srcId="{59B283F8-B398-5A46-B81D-02C398EE10E7}" destId="{24680EDE-E875-6C4C-9B1E-F612B5D645D7}" srcOrd="2" destOrd="0" parTransId="{14FC7224-FE4F-3349-9E6E-25ACC990CE67}" sibTransId="{45F3A789-E464-2E47-B3A8-398BCF3B1984}"/>
    <dgm:cxn modelId="{35BA84DB-0662-9F43-A550-92D83A7496C6}" srcId="{59B283F8-B398-5A46-B81D-02C398EE10E7}" destId="{DE4958F0-243E-5C4A-8EAA-A3A64F78A970}" srcOrd="0" destOrd="0" parTransId="{5C1EA795-FBC9-4D45-B053-15BFA2FCFAF8}" sibTransId="{A62D9259-04BE-304B-9227-A7BDB068B297}"/>
    <dgm:cxn modelId="{F7D18339-6269-DF4D-BC73-1ECB87EAFF80}" type="presOf" srcId="{DE4958F0-243E-5C4A-8EAA-A3A64F78A970}" destId="{AB9E5687-E601-4444-B922-E588AB156DFF}" srcOrd="1" destOrd="0" presId="urn:microsoft.com/office/officeart/2005/8/layout/venn1"/>
    <dgm:cxn modelId="{66CB97B0-CE67-5A46-B0CB-365752BBDC25}" type="presParOf" srcId="{A8C23F13-DB38-144A-AA7F-6D3FC3C20190}" destId="{84D6ADD8-956C-F940-B80A-AE0627184467}" srcOrd="0" destOrd="0" presId="urn:microsoft.com/office/officeart/2005/8/layout/venn1"/>
    <dgm:cxn modelId="{3782AEA9-F885-2A49-8856-DBD8B2E96DBB}" type="presParOf" srcId="{A8C23F13-DB38-144A-AA7F-6D3FC3C20190}" destId="{AB9E5687-E601-4444-B922-E588AB156DFF}" srcOrd="1" destOrd="0" presId="urn:microsoft.com/office/officeart/2005/8/layout/venn1"/>
    <dgm:cxn modelId="{9D569622-F382-C147-9D7B-F2524678F0EF}" type="presParOf" srcId="{A8C23F13-DB38-144A-AA7F-6D3FC3C20190}" destId="{2954D565-2CD2-204A-B6A0-E6A9CA32FD3C}" srcOrd="2" destOrd="0" presId="urn:microsoft.com/office/officeart/2005/8/layout/venn1"/>
    <dgm:cxn modelId="{BD726AA9-EDFD-FC4A-A898-922F29AEDC15}" type="presParOf" srcId="{A8C23F13-DB38-144A-AA7F-6D3FC3C20190}" destId="{49831B6D-20A6-EE41-A844-4768A122E15E}" srcOrd="3" destOrd="0" presId="urn:microsoft.com/office/officeart/2005/8/layout/venn1"/>
    <dgm:cxn modelId="{9431F92F-D7CB-C842-9831-0241B65E554E}" type="presParOf" srcId="{A8C23F13-DB38-144A-AA7F-6D3FC3C20190}" destId="{C9CE21F0-8DEA-684B-A022-E440AE217855}" srcOrd="4" destOrd="0" presId="urn:microsoft.com/office/officeart/2005/8/layout/venn1"/>
    <dgm:cxn modelId="{3EB06B73-371F-CE4B-BF8E-7ADA56461292}" type="presParOf" srcId="{A8C23F13-DB38-144A-AA7F-6D3FC3C20190}" destId="{F60768B1-B99A-E040-8BFB-EA9CE1C326E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6ADD8-956C-F940-B80A-AE0627184467}">
      <dsp:nvSpPr>
        <dsp:cNvPr id="0" name=""/>
        <dsp:cNvSpPr/>
      </dsp:nvSpPr>
      <dsp:spPr>
        <a:xfrm>
          <a:off x="1600009" y="50291"/>
          <a:ext cx="2413981" cy="241398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Women Leaders Forum</a:t>
          </a:r>
        </a:p>
      </dsp:txBody>
      <dsp:txXfrm>
        <a:off x="1921873" y="472738"/>
        <a:ext cx="1770253" cy="1086291"/>
      </dsp:txXfrm>
    </dsp:sp>
    <dsp:sp modelId="{2954D565-2CD2-204A-B6A0-E6A9CA32FD3C}">
      <dsp:nvSpPr>
        <dsp:cNvPr id="0" name=""/>
        <dsp:cNvSpPr/>
      </dsp:nvSpPr>
      <dsp:spPr>
        <a:xfrm>
          <a:off x="2471054" y="1559029"/>
          <a:ext cx="2413981" cy="2413981"/>
        </a:xfrm>
        <a:prstGeom prst="ellipse">
          <a:avLst/>
        </a:prstGeom>
        <a:solidFill>
          <a:schemeClr val="accent5">
            <a:alpha val="50000"/>
            <a:hueOff val="553124"/>
            <a:satOff val="6280"/>
            <a:lumOff val="568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Sustainable Business Forum</a:t>
          </a:r>
        </a:p>
      </dsp:txBody>
      <dsp:txXfrm>
        <a:off x="3209330" y="2182641"/>
        <a:ext cx="1448389" cy="1327689"/>
      </dsp:txXfrm>
    </dsp:sp>
    <dsp:sp modelId="{C9CE21F0-8DEA-684B-A022-E440AE217855}">
      <dsp:nvSpPr>
        <dsp:cNvPr id="0" name=""/>
        <dsp:cNvSpPr/>
      </dsp:nvSpPr>
      <dsp:spPr>
        <a:xfrm>
          <a:off x="728964" y="1559029"/>
          <a:ext cx="2413981" cy="2413981"/>
        </a:xfrm>
        <a:prstGeom prst="ellipse">
          <a:avLst/>
        </a:prstGeom>
        <a:solidFill>
          <a:schemeClr val="accent5">
            <a:alpha val="50000"/>
            <a:hueOff val="1106248"/>
            <a:satOff val="12561"/>
            <a:lumOff val="1137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Maritime Local Government Network</a:t>
          </a:r>
        </a:p>
      </dsp:txBody>
      <dsp:txXfrm>
        <a:off x="956281" y="2182641"/>
        <a:ext cx="1448389" cy="13276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6F3FA590-7745-6346-AB02-EC1A8A94C3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1CB2733-0CD3-0D41-89A0-A691F840B3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079BE-798F-1649-8EE5-EA1E377636A6}" type="datetimeFigureOut">
              <a:t>6/9/2020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0291D8-B6FC-B54C-A5DA-8562C78AFB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1BFD19C-C76A-434A-8B9A-8FEE11A183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0E740-0AF4-8F4F-B5D8-EBC688F40DD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002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116A2-69BD-3742-A305-047D26DE928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4FFB2-182B-BC4E-BFD3-FF8B4B8B9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3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geographic.com/environment/2019/06/these-corals-choose-to-eat-plastic-over-food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4FFB2-182B-BC4E-BFD3-FF8B4B8B95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53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AU" dirty="0">
              <a:solidFill>
                <a:srgbClr val="333333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93566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34294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4FFB2-182B-BC4E-BFD3-FF8B4B8B95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52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E0B5-0034-441C-8C32-A5448E3C6C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94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 Needs to be taken throughout the full life cycle of plastics,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by all key sectors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Global, regional, national and local levels. 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WWF has a vision for No Plastic in Nature by 2030  and is</a:t>
            </a:r>
            <a:r>
              <a:rPr lang="en-A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working with industry and businesses on reforming practices, with plastic smart cities and with governments to support a new global treaty to address marine plastic pollution. 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4FFB2-182B-BC4E-BFD3-FF8B4B8B95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04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E0B5-0034-441C-8C32-A5448E3C6C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93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E0B5-0034-441C-8C32-A5448E3C6C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38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4FFB2-182B-BC4E-BFD3-FF8B4B8B95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68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300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 behalf of WWF, 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the opportunity to speak on this important topic and to recognise and celebrate Coral Triangle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Day 2020.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30000"/>
              <a:buFont typeface="Arial"/>
              <a:buChar char="●"/>
              <a:tabLst/>
              <a:defRPr/>
            </a:pPr>
            <a:endParaRPr lang="en-A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30000"/>
              <a:buFont typeface="Arial"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300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4FFB2-182B-BC4E-BFD3-FF8B4B8B95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E0B5-0034-441C-8C32-A5448E3C6C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52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E0B5-0034-441C-8C32-A5448E3C6C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02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baseline="0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E0B5-0034-441C-8C32-A5448E3C6C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70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3E152-B0B1-4686-B137-E4D923B19C91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5581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E0B5-0034-441C-8C32-A5448E3C6C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25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E0B5-0034-441C-8C32-A5448E3C6C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9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In </a:t>
            </a:r>
            <a:r>
              <a:rPr lang="es-MX" dirty="0" err="1" smtClean="0"/>
              <a:t>addition</a:t>
            </a:r>
            <a:r>
              <a:rPr lang="es-MX" dirty="0" smtClean="0"/>
              <a:t> to </a:t>
            </a:r>
            <a:r>
              <a:rPr lang="es-MX" dirty="0" err="1" smtClean="0"/>
              <a:t>plastic</a:t>
            </a:r>
            <a:r>
              <a:rPr lang="es-MX" dirty="0" smtClean="0"/>
              <a:t> </a:t>
            </a:r>
            <a:r>
              <a:rPr lang="es-MX" dirty="0" err="1" smtClean="0"/>
              <a:t>waste</a:t>
            </a:r>
            <a:r>
              <a:rPr lang="es-MX" dirty="0" smtClean="0"/>
              <a:t> </a:t>
            </a:r>
            <a:r>
              <a:rPr lang="es-MX" dirty="0" err="1" smtClean="0"/>
              <a:t>from</a:t>
            </a:r>
            <a:r>
              <a:rPr lang="es-MX" dirty="0" smtClean="0"/>
              <a:t> </a:t>
            </a:r>
            <a:r>
              <a:rPr lang="es-MX" dirty="0" err="1" smtClean="0"/>
              <a:t>land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based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sources</a:t>
            </a:r>
            <a:r>
              <a:rPr lang="es-MX" baseline="0" dirty="0" smtClean="0"/>
              <a:t>, </a:t>
            </a:r>
            <a:r>
              <a:rPr lang="es-MX" baseline="0" dirty="0" err="1" smtClean="0"/>
              <a:t>Abandoned</a:t>
            </a:r>
            <a:r>
              <a:rPr lang="es-MX" baseline="0" dirty="0" smtClean="0"/>
              <a:t>, </a:t>
            </a:r>
            <a:r>
              <a:rPr lang="es-MX" baseline="0" dirty="0" err="1" smtClean="0"/>
              <a:t>lost</a:t>
            </a:r>
            <a:r>
              <a:rPr lang="es-MX" baseline="0" dirty="0" smtClean="0"/>
              <a:t> and </a:t>
            </a:r>
            <a:r>
              <a:rPr lang="es-MX" baseline="0" dirty="0" err="1" smtClean="0"/>
              <a:t>discarded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fishing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gear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also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one</a:t>
            </a:r>
            <a:r>
              <a:rPr lang="es-MX" baseline="0" dirty="0" smtClean="0"/>
              <a:t> of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most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impactful</a:t>
            </a:r>
            <a:r>
              <a:rPr lang="es-MX" baseline="0" dirty="0" smtClean="0"/>
              <a:t> marine </a:t>
            </a:r>
            <a:r>
              <a:rPr lang="es-MX" baseline="0" dirty="0" err="1"/>
              <a:t>debris</a:t>
            </a:r>
            <a:r>
              <a:rPr lang="es-MX" baseline="0" dirty="0"/>
              <a:t> </a:t>
            </a:r>
            <a:r>
              <a:rPr lang="es-MX" baseline="0" dirty="0" err="1" smtClean="0"/>
              <a:t>harming</a:t>
            </a:r>
            <a:r>
              <a:rPr lang="es-MX" baseline="0" dirty="0" smtClean="0"/>
              <a:t> marine </a:t>
            </a:r>
            <a:r>
              <a:rPr lang="es-MX" baseline="0" dirty="0" err="1"/>
              <a:t>animals</a:t>
            </a:r>
            <a:r>
              <a:rPr lang="es-MX" baseline="0" dirty="0"/>
              <a:t> and </a:t>
            </a:r>
            <a:r>
              <a:rPr lang="es-MX" baseline="0" dirty="0" err="1"/>
              <a:t>habitats</a:t>
            </a:r>
            <a:r>
              <a:rPr lang="es-MX" baseline="0" dirty="0" smtClean="0"/>
              <a:t>,. </a:t>
            </a:r>
            <a:endParaRPr lang="es-MX" baseline="0" dirty="0"/>
          </a:p>
          <a:p>
            <a:endParaRPr lang="es-MX" baseline="0" dirty="0"/>
          </a:p>
          <a:p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/>
              <a:t>Food</a:t>
            </a:r>
            <a:r>
              <a:rPr lang="es-MX" baseline="0" dirty="0"/>
              <a:t> &amp; </a:t>
            </a:r>
            <a:r>
              <a:rPr lang="es-MX" baseline="0" dirty="0" err="1"/>
              <a:t>Agriculture</a:t>
            </a:r>
            <a:r>
              <a:rPr lang="es-MX" baseline="0" dirty="0"/>
              <a:t> </a:t>
            </a:r>
            <a:r>
              <a:rPr lang="es-MX" baseline="0" dirty="0" err="1"/>
              <a:t>Organisation</a:t>
            </a:r>
            <a:r>
              <a:rPr lang="es-MX" baseline="0" dirty="0"/>
              <a:t> </a:t>
            </a:r>
            <a:r>
              <a:rPr lang="es-MX" baseline="0" dirty="0" err="1"/>
              <a:t>estimates</a:t>
            </a:r>
            <a:r>
              <a:rPr lang="es-MX" baseline="0" dirty="0"/>
              <a:t> </a:t>
            </a:r>
            <a:r>
              <a:rPr lang="es-MX" baseline="0" dirty="0" err="1"/>
              <a:t>that</a:t>
            </a:r>
            <a:r>
              <a:rPr lang="es-MX" baseline="0" dirty="0"/>
              <a:t> 640,000 </a:t>
            </a:r>
            <a:r>
              <a:rPr lang="es-MX" baseline="0" dirty="0" err="1"/>
              <a:t>tonnes</a:t>
            </a:r>
            <a:r>
              <a:rPr lang="es-MX" baseline="0" dirty="0"/>
              <a:t> of </a:t>
            </a:r>
            <a:r>
              <a:rPr lang="es-MX" baseline="0" dirty="0" err="1"/>
              <a:t>fishing</a:t>
            </a:r>
            <a:r>
              <a:rPr lang="es-MX" baseline="0" dirty="0"/>
              <a:t> </a:t>
            </a:r>
            <a:r>
              <a:rPr lang="es-MX" baseline="0" dirty="0" err="1"/>
              <a:t>gear</a:t>
            </a:r>
            <a:r>
              <a:rPr lang="es-MX" baseline="0" dirty="0"/>
              <a:t> </a:t>
            </a:r>
            <a:r>
              <a:rPr lang="es-MX" baseline="0" dirty="0" err="1"/>
              <a:t>is</a:t>
            </a:r>
            <a:r>
              <a:rPr lang="es-MX" baseline="0" dirty="0"/>
              <a:t> </a:t>
            </a:r>
            <a:r>
              <a:rPr lang="es-MX" baseline="0" dirty="0" err="1"/>
              <a:t>lost</a:t>
            </a:r>
            <a:r>
              <a:rPr lang="es-MX" baseline="0" dirty="0"/>
              <a:t> </a:t>
            </a:r>
            <a:r>
              <a:rPr lang="es-MX" baseline="0" dirty="0" err="1"/>
              <a:t>or</a:t>
            </a:r>
            <a:r>
              <a:rPr lang="es-MX" baseline="0" dirty="0"/>
              <a:t> </a:t>
            </a:r>
            <a:r>
              <a:rPr lang="es-MX" baseline="0" dirty="0" err="1"/>
              <a:t>abandoned</a:t>
            </a:r>
            <a:r>
              <a:rPr lang="es-MX" baseline="0" dirty="0"/>
              <a:t> in </a:t>
            </a:r>
            <a:r>
              <a:rPr lang="es-MX" baseline="0" dirty="0" err="1"/>
              <a:t>our</a:t>
            </a:r>
            <a:r>
              <a:rPr lang="es-MX" baseline="0" dirty="0"/>
              <a:t> </a:t>
            </a:r>
            <a:r>
              <a:rPr lang="es-MX" baseline="0" dirty="0" err="1"/>
              <a:t>oceans</a:t>
            </a:r>
            <a:r>
              <a:rPr lang="es-MX" baseline="0" dirty="0"/>
              <a:t> </a:t>
            </a:r>
            <a:r>
              <a:rPr lang="es-MX" baseline="0" dirty="0" err="1"/>
              <a:t>each</a:t>
            </a:r>
            <a:r>
              <a:rPr lang="es-MX" baseline="0" dirty="0"/>
              <a:t> </a:t>
            </a:r>
            <a:r>
              <a:rPr lang="es-MX" baseline="0" dirty="0" err="1"/>
              <a:t>year</a:t>
            </a:r>
            <a:r>
              <a:rPr lang="es-MX" baseline="0" dirty="0"/>
              <a:t>.  </a:t>
            </a:r>
            <a:endParaRPr lang="es-MX" baseline="0" dirty="0" smtClean="0"/>
          </a:p>
          <a:p>
            <a:endParaRPr lang="es-MX" baseline="0" dirty="0" smtClean="0"/>
          </a:p>
          <a:p>
            <a:r>
              <a:rPr lang="es-MX" baseline="0" dirty="0" err="1" smtClean="0"/>
              <a:t>Not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only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does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harm</a:t>
            </a:r>
            <a:r>
              <a:rPr lang="es-MX" baseline="0" dirty="0" smtClean="0"/>
              <a:t> marine </a:t>
            </a:r>
            <a:r>
              <a:rPr lang="es-MX" baseline="0" dirty="0" err="1" smtClean="0"/>
              <a:t>ecosystems</a:t>
            </a:r>
            <a:r>
              <a:rPr lang="es-MX" baseline="0" dirty="0" smtClean="0"/>
              <a:t>, </a:t>
            </a:r>
            <a:r>
              <a:rPr lang="es-MX" baseline="0" dirty="0" err="1" smtClean="0"/>
              <a:t>it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also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affects</a:t>
            </a:r>
            <a:r>
              <a:rPr lang="es-MX" baseline="0" dirty="0" smtClean="0"/>
              <a:t> </a:t>
            </a:r>
            <a:r>
              <a:rPr lang="es-MX" baseline="0" dirty="0" err="1"/>
              <a:t>shipping</a:t>
            </a:r>
            <a:r>
              <a:rPr lang="es-MX" baseline="0" dirty="0"/>
              <a:t>, </a:t>
            </a:r>
            <a:r>
              <a:rPr lang="es-MX" baseline="0" dirty="0" err="1"/>
              <a:t>washes</a:t>
            </a:r>
            <a:r>
              <a:rPr lang="es-MX" baseline="0" dirty="0"/>
              <a:t> up </a:t>
            </a:r>
            <a:r>
              <a:rPr lang="es-MX" baseline="0" dirty="0" err="1"/>
              <a:t>on</a:t>
            </a:r>
            <a:r>
              <a:rPr lang="es-MX" baseline="0" dirty="0"/>
              <a:t> </a:t>
            </a:r>
            <a:r>
              <a:rPr lang="es-MX" baseline="0" dirty="0" err="1"/>
              <a:t>beaches</a:t>
            </a:r>
            <a:r>
              <a:rPr lang="es-MX" baseline="0" dirty="0"/>
              <a:t> and </a:t>
            </a:r>
            <a:r>
              <a:rPr lang="es-MX" baseline="0" dirty="0" err="1"/>
              <a:t>on</a:t>
            </a:r>
            <a:r>
              <a:rPr lang="es-MX" baseline="0" dirty="0"/>
              <a:t> </a:t>
            </a:r>
            <a:r>
              <a:rPr lang="es-MX" baseline="0" dirty="0" err="1"/>
              <a:t>reefs</a:t>
            </a:r>
            <a:r>
              <a:rPr lang="es-MX" baseline="0" dirty="0"/>
              <a:t> and causes </a:t>
            </a:r>
            <a:r>
              <a:rPr lang="es-MX" baseline="0" dirty="0" err="1"/>
              <a:t>economic</a:t>
            </a:r>
            <a:r>
              <a:rPr lang="es-MX" baseline="0" dirty="0"/>
              <a:t> </a:t>
            </a:r>
            <a:r>
              <a:rPr lang="es-MX" baseline="0" dirty="0" err="1"/>
              <a:t>losses</a:t>
            </a:r>
            <a:r>
              <a:rPr lang="es-MX" baseline="0" dirty="0"/>
              <a:t> to </a:t>
            </a:r>
            <a:r>
              <a:rPr lang="es-MX" baseline="0" dirty="0" err="1"/>
              <a:t>fisheries</a:t>
            </a:r>
            <a:r>
              <a:rPr lang="es-MX" baseline="0" dirty="0"/>
              <a:t>, </a:t>
            </a:r>
            <a:r>
              <a:rPr lang="es-MX" baseline="0" dirty="0" smtClean="0"/>
              <a:t>and </a:t>
            </a:r>
            <a:r>
              <a:rPr lang="es-MX" baseline="0" dirty="0" err="1" smtClean="0"/>
              <a:t>other</a:t>
            </a:r>
            <a:r>
              <a:rPr lang="es-MX" baseline="0" dirty="0" smtClean="0"/>
              <a:t> industries </a:t>
            </a:r>
            <a:r>
              <a:rPr lang="es-MX" baseline="0" dirty="0" err="1" smtClean="0"/>
              <a:t>including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tourism</a:t>
            </a:r>
            <a:r>
              <a:rPr lang="es-MX" baseline="0" dirty="0" smtClean="0"/>
              <a:t>. </a:t>
            </a:r>
            <a:endParaRPr lang="es-MX" baseline="0" dirty="0"/>
          </a:p>
          <a:p>
            <a:r>
              <a:rPr lang="en-US" sz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71308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Research has recently</a:t>
            </a:r>
            <a:r>
              <a:rPr lang="en-GB" baseline="0" dirty="0" smtClean="0"/>
              <a:t> identified that </a:t>
            </a:r>
            <a:r>
              <a:rPr lang="en-GB" dirty="0" smtClean="0"/>
              <a:t>corals </a:t>
            </a:r>
            <a:r>
              <a:rPr lang="en-GB" dirty="0"/>
              <a:t>are mistaking microplastics for food, and seem to have a preference for eating them over real nutritious food: </a:t>
            </a:r>
            <a:r>
              <a:rPr lang="en-SG" dirty="0">
                <a:hlinkClick r:id="rId3"/>
              </a:rPr>
              <a:t>https://www.nationalgeographic.com/environment/2019/06/these-corals-choose-to-eat-plastic-over-food/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4FFB2-182B-BC4E-BFD3-FF8B4B8B95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36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+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6C4D927-0BBE-6446-B2AD-7B22A9588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439" y="225426"/>
            <a:ext cx="867536" cy="972132"/>
          </a:xfrm>
          <a:prstGeom prst="rect">
            <a:avLst/>
          </a:prstGeom>
        </p:spPr>
      </p:pic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2892CEA9-F18A-3143-88A9-AD8AFD30E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7014" y="225426"/>
            <a:ext cx="11737975" cy="6407151"/>
          </a:xfrm>
          <a:custGeom>
            <a:avLst/>
            <a:gdLst>
              <a:gd name="connsiteX0" fmla="*/ 0 w 11737975"/>
              <a:gd name="connsiteY0" fmla="*/ 0 h 6407150"/>
              <a:gd name="connsiteX1" fmla="*/ 225425 w 11737975"/>
              <a:gd name="connsiteY1" fmla="*/ 0 h 6407150"/>
              <a:gd name="connsiteX2" fmla="*/ 225425 w 11737975"/>
              <a:gd name="connsiteY2" fmla="*/ 972132 h 6407150"/>
              <a:gd name="connsiteX3" fmla="*/ 1092961 w 11737975"/>
              <a:gd name="connsiteY3" fmla="*/ 972132 h 6407150"/>
              <a:gd name="connsiteX4" fmla="*/ 1092961 w 11737975"/>
              <a:gd name="connsiteY4" fmla="*/ 0 h 6407150"/>
              <a:gd name="connsiteX5" fmla="*/ 11737975 w 11737975"/>
              <a:gd name="connsiteY5" fmla="*/ 0 h 6407150"/>
              <a:gd name="connsiteX6" fmla="*/ 11737975 w 11737975"/>
              <a:gd name="connsiteY6" fmla="*/ 6407150 h 6407150"/>
              <a:gd name="connsiteX7" fmla="*/ 0 w 11737975"/>
              <a:gd name="connsiteY7" fmla="*/ 6407150 h 640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7975" h="6407150">
                <a:moveTo>
                  <a:pt x="0" y="0"/>
                </a:moveTo>
                <a:lnTo>
                  <a:pt x="225425" y="0"/>
                </a:lnTo>
                <a:lnTo>
                  <a:pt x="225425" y="972132"/>
                </a:lnTo>
                <a:lnTo>
                  <a:pt x="1092961" y="972132"/>
                </a:lnTo>
                <a:lnTo>
                  <a:pt x="1092961" y="0"/>
                </a:lnTo>
                <a:lnTo>
                  <a:pt x="11737975" y="0"/>
                </a:lnTo>
                <a:lnTo>
                  <a:pt x="11737975" y="6407150"/>
                </a:lnTo>
                <a:lnTo>
                  <a:pt x="0" y="640715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E55A19-0F3C-F445-9630-BA3BF8F3D3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37" y="6165304"/>
            <a:ext cx="2979267" cy="288032"/>
          </a:xfrm>
        </p:spPr>
        <p:txBody>
          <a:bodyPr>
            <a:noAutofit/>
          </a:bodyPr>
          <a:lstStyle>
            <a:lvl1pPr marL="0" indent="0">
              <a:buNone/>
              <a:defRPr sz="16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Month XXXX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E63D0AD-C227-184E-B263-81EF0847E3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8000" y="4293096"/>
            <a:ext cx="6084000" cy="1728000"/>
          </a:xfrm>
          <a:solidFill>
            <a:schemeClr val="tx1"/>
          </a:solidFill>
        </p:spPr>
        <p:txBody>
          <a:bodyPr wrap="square" lIns="251999" tIns="251999" rIns="432000" bIns="251999" anchor="ctr" anchorCtr="0">
            <a:noAutofit/>
          </a:bodyPr>
          <a:lstStyle>
            <a:lvl1pPr>
              <a:defRPr sz="3600" b="1" i="0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heading </a:t>
            </a:r>
            <a:br>
              <a:rPr lang="en-GB" dirty="0"/>
            </a:br>
            <a:r>
              <a:rPr lang="en-GB" dirty="0"/>
              <a:t>to go here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DA6C421E-053D-0744-99E2-18A4583005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6440" y="6309320"/>
            <a:ext cx="1803526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Simon de Trey-White / WWF-UK</a:t>
            </a:r>
          </a:p>
        </p:txBody>
      </p:sp>
    </p:spTree>
    <p:extLst>
      <p:ext uri="{BB962C8B-B14F-4D97-AF65-F5344CB8AC3E}">
        <p14:creationId xmlns:p14="http://schemas.microsoft.com/office/powerpoint/2010/main" val="5056067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Heading + 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323C8E10-E3D0-D14C-8C4A-196F8AE0399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32781" y="1232370"/>
            <a:ext cx="7159363" cy="4860927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000" b="1" i="0" cap="all" baseline="0">
                <a:latin typeface="+mj-lt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to add a new image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59F5EA92-E762-C540-819C-BED65C983E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80176" y="1232370"/>
            <a:ext cx="4279045" cy="486092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9C5BF60-8D0D-3A4E-8C4F-910DB7253569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C4AF1D44-73C6-764F-80E0-F1105BD223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212" y="5805264"/>
            <a:ext cx="1803526" cy="216024"/>
          </a:xfrm>
        </p:spPr>
        <p:txBody>
          <a:bodyPr>
            <a:noAutofit/>
          </a:bodyPr>
          <a:lstStyle>
            <a:lvl1pPr marL="0" indent="0" algn="l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WWF</a:t>
            </a:r>
          </a:p>
        </p:txBody>
      </p:sp>
      <p:sp>
        <p:nvSpPr>
          <p:cNvPr id="14" name="Title Placeholder 6">
            <a:extLst>
              <a:ext uri="{FF2B5EF4-FFF2-40B4-BE49-F238E27FC236}">
                <a16:creationId xmlns:a16="http://schemas.microsoft.com/office/drawing/2014/main" xmlns="" id="{838D4434-1254-E641-96FF-3AAF4A0872BD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9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lexi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59F5EA92-E762-C540-819C-BED65C983E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2024" y="1231060"/>
            <a:ext cx="5647197" cy="233437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xmlns="" id="{5B5BD166-4225-2346-AE1E-B3E35DC28D8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12024" y="3739584"/>
            <a:ext cx="5647197" cy="23537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F2C179B-7219-234C-9D7A-3440E706705F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xmlns="" id="{E7A5D498-5C49-E343-A8DB-DB1EA0D50A2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232779" y="1838349"/>
            <a:ext cx="5647197" cy="425494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xmlns="" id="{DAF223D2-E05D-BD4F-ABEE-4201BDBB2C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981" y="1232372"/>
            <a:ext cx="5646995" cy="43182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 to go here</a:t>
            </a:r>
            <a:endParaRPr lang="en-US" dirty="0"/>
          </a:p>
        </p:txBody>
      </p:sp>
      <p:sp>
        <p:nvSpPr>
          <p:cNvPr id="15" name="Title Placeholder 6">
            <a:extLst>
              <a:ext uri="{FF2B5EF4-FFF2-40B4-BE49-F238E27FC236}">
                <a16:creationId xmlns:a16="http://schemas.microsoft.com/office/drawing/2014/main" xmlns="" id="{23A87823-839F-8F43-8EA6-18FDE4D78F51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82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Flexi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37DDA163-4D7F-E04E-A10F-AB440E2843C8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229329" y="1232371"/>
            <a:ext cx="5647197" cy="23587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99803A0B-3AD7-3C41-9069-FFE615E39D6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229329" y="3738001"/>
            <a:ext cx="5647197" cy="23537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72EDA08-31C5-2D46-AEED-B49A52F1EAD3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9E0710E7-3CB4-6948-B984-E04EDD19651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2024" y="1838349"/>
            <a:ext cx="5647197" cy="42549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xmlns="" id="{26AA5BE0-1CC9-3946-9322-4AFC3968D0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2227" y="1232372"/>
            <a:ext cx="5646995" cy="43182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 to go here</a:t>
            </a:r>
            <a:endParaRPr lang="en-US" dirty="0"/>
          </a:p>
        </p:txBody>
      </p:sp>
      <p:sp>
        <p:nvSpPr>
          <p:cNvPr id="10" name="Title Placeholder 6">
            <a:extLst>
              <a:ext uri="{FF2B5EF4-FFF2-40B4-BE49-F238E27FC236}">
                <a16:creationId xmlns:a16="http://schemas.microsoft.com/office/drawing/2014/main" xmlns="" id="{06DC98B6-149F-144F-B233-EFD8B2D9F343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9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Heading + Sub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FD69C5BB-EC10-8B46-89A9-84D3E788F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2780" y="6273800"/>
            <a:ext cx="11726441" cy="365125"/>
          </a:xfrm>
        </p:spPr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0401EC-A039-F749-9B5F-D99409C5E7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3CD32E03-37CB-5649-91E7-33782166AE7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12023" y="1838349"/>
            <a:ext cx="5647197" cy="42549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FEC5A58-A8FC-5145-9A2C-E2A027B2D299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xmlns="" id="{90965A00-6AA8-D344-AC05-D91ECD34B49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9" y="1838349"/>
            <a:ext cx="5647197" cy="425494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xmlns="" id="{16DDD828-1E8C-EB48-87AE-4D49B8094F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981" y="1232372"/>
            <a:ext cx="11726239" cy="43182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 to go here</a:t>
            </a:r>
            <a:endParaRPr lang="en-US" dirty="0"/>
          </a:p>
        </p:txBody>
      </p:sp>
      <p:sp>
        <p:nvSpPr>
          <p:cNvPr id="14" name="Title Placeholder 6">
            <a:extLst>
              <a:ext uri="{FF2B5EF4-FFF2-40B4-BE49-F238E27FC236}">
                <a16:creationId xmlns:a16="http://schemas.microsoft.com/office/drawing/2014/main" xmlns="" id="{2A54E002-7377-BF4D-8D25-F8C4D0BDD864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318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Heading + Sub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FD69C5BB-EC10-8B46-89A9-84D3E788F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2780" y="6273800"/>
            <a:ext cx="11726441" cy="365125"/>
          </a:xfrm>
        </p:spPr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0401EC-A039-F749-9B5F-D99409C5E7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657F314-B5F0-454D-B272-B350488E00A9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A94B43CF-3F68-BA42-8031-6611E3995D0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12023" y="1218578"/>
            <a:ext cx="5647197" cy="487471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xmlns="" id="{C53F9955-04FC-5741-BEBF-401CAE8C7B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9" y="1218579"/>
            <a:ext cx="5647197" cy="48747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sp>
        <p:nvSpPr>
          <p:cNvPr id="8" name="Title Placeholder 6">
            <a:extLst>
              <a:ext uri="{FF2B5EF4-FFF2-40B4-BE49-F238E27FC236}">
                <a16:creationId xmlns:a16="http://schemas.microsoft.com/office/drawing/2014/main" xmlns="" id="{9BDEBF5B-E63A-6348-83AA-508CF5BA49BE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87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Heading + Sub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FD69C5BB-EC10-8B46-89A9-84D3E788F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0401EC-A039-F749-9B5F-D99409C5E7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528D3DB-ECBA-E34D-BC6D-9C4B580E1C05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4EDE95E3-1F6A-A046-9FB6-C85B4C3089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8" y="1838349"/>
            <a:ext cx="11726239" cy="425494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xmlns="" id="{DFABE9D3-A6C1-144A-AC15-7BAC761407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981" y="1232372"/>
            <a:ext cx="11726036" cy="43182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 to go here</a:t>
            </a:r>
            <a:endParaRPr lang="en-US" dirty="0"/>
          </a:p>
        </p:txBody>
      </p:sp>
      <p:sp>
        <p:nvSpPr>
          <p:cNvPr id="9" name="Title Placeholder 6">
            <a:extLst>
              <a:ext uri="{FF2B5EF4-FFF2-40B4-BE49-F238E27FC236}">
                <a16:creationId xmlns:a16="http://schemas.microsoft.com/office/drawing/2014/main" xmlns="" id="{E1A0B5A2-08DC-7B40-998E-0EB9EF76D95B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31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Heading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FD69C5BB-EC10-8B46-89A9-84D3E788F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0401EC-A039-F749-9B5F-D99409C5E7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22F3BA1F-3E7D-9949-A54D-D2279FBEDB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7" y="1232372"/>
            <a:ext cx="11732211" cy="48609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do not use for copy only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80AF0DD7-AB18-8D43-8106-E816E4EBB45E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Placeholder 6">
            <a:extLst>
              <a:ext uri="{FF2B5EF4-FFF2-40B4-BE49-F238E27FC236}">
                <a16:creationId xmlns:a16="http://schemas.microsoft.com/office/drawing/2014/main" xmlns="" id="{A09894D4-3663-8E40-9D88-8EE568563617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86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323C8E10-E3D0-D14C-8C4A-196F8AE0399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225426"/>
            <a:ext cx="5863221" cy="5867871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0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to add a new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Placeholder 6">
            <a:extLst>
              <a:ext uri="{FF2B5EF4-FFF2-40B4-BE49-F238E27FC236}">
                <a16:creationId xmlns:a16="http://schemas.microsoft.com/office/drawing/2014/main" xmlns="" id="{BFC568F6-9B1E-944F-A435-C36A0F722793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48155" y="225424"/>
            <a:ext cx="5847845" cy="5867873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540000" rIns="360000" bIns="900000" rtlCol="0" anchor="ctr">
            <a:normAutofit/>
          </a:bodyPr>
          <a:lstStyle>
            <a:lvl1pPr>
              <a:lnSpc>
                <a:spcPct val="100000"/>
              </a:lnSpc>
              <a:defRPr sz="3000" b="1" i="0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Section break or </a:t>
            </a:r>
            <a:br>
              <a:rPr lang="en-GB" dirty="0"/>
            </a:br>
            <a:r>
              <a:rPr lang="en-GB" dirty="0"/>
              <a:t>quote to go here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xmlns="" id="{543E141A-C7CF-E24A-8046-B99FEAF3C3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384" y="5573343"/>
            <a:ext cx="5184576" cy="28612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Caption/Name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53A83C37-5D9C-DC48-AA8D-8A005529D8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6440" y="5805264"/>
            <a:ext cx="1803526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Green Renaissance / WWF-US</a:t>
            </a:r>
          </a:p>
        </p:txBody>
      </p:sp>
    </p:spTree>
    <p:extLst>
      <p:ext uri="{BB962C8B-B14F-4D97-AF65-F5344CB8AC3E}">
        <p14:creationId xmlns:p14="http://schemas.microsoft.com/office/powerpoint/2010/main" val="1174684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323C8E10-E3D0-D14C-8C4A-196F8AE0399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32781" y="225426"/>
            <a:ext cx="5878593" cy="586787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31"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0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to add a new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6">
            <a:extLst>
              <a:ext uri="{FF2B5EF4-FFF2-40B4-BE49-F238E27FC236}">
                <a16:creationId xmlns:a16="http://schemas.microsoft.com/office/drawing/2014/main" xmlns="" id="{5BCCDB90-B312-554D-87F4-ACD0A1C0B112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6111374" y="225424"/>
            <a:ext cx="5847845" cy="5867873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540000" rIns="360000" bIns="900000" rtlCol="0" anchor="ctr">
            <a:normAutofit/>
          </a:bodyPr>
          <a:lstStyle>
            <a:lvl1pPr>
              <a:lnSpc>
                <a:spcPct val="100000"/>
              </a:lnSpc>
              <a:defRPr sz="3000" b="1" i="0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Section break or </a:t>
            </a:r>
            <a:br>
              <a:rPr lang="en-GB" dirty="0"/>
            </a:br>
            <a:r>
              <a:rPr lang="en-GB" dirty="0"/>
              <a:t>quote to go here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xmlns="" id="{B8F8606B-0F61-BF4C-B32D-FCCFCB016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3537" y="5573343"/>
            <a:ext cx="5184576" cy="28612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Caption/Name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85F1B4FE-FC7A-8F41-974C-5C7FA34CAF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212" y="5805264"/>
            <a:ext cx="1803526" cy="216024"/>
          </a:xfrm>
        </p:spPr>
        <p:txBody>
          <a:bodyPr>
            <a:noAutofit/>
          </a:bodyPr>
          <a:lstStyle>
            <a:lvl1pPr marL="0" indent="0" algn="l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WWF-Canon / Roger LE GUEN</a:t>
            </a:r>
          </a:p>
        </p:txBody>
      </p:sp>
    </p:spTree>
    <p:extLst>
      <p:ext uri="{BB962C8B-B14F-4D97-AF65-F5344CB8AC3E}">
        <p14:creationId xmlns:p14="http://schemas.microsoft.com/office/powerpoint/2010/main" val="127657157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070ED039-F39B-D54D-9AF6-84C6E6F9CD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6809" y="223841"/>
            <a:ext cx="11732208" cy="5867870"/>
          </a:xfrm>
          <a:solidFill>
            <a:schemeClr val="tx1"/>
          </a:solidFill>
        </p:spPr>
        <p:txBody>
          <a:bodyPr wrap="square" lIns="360000" tIns="540000" rIns="360000" bIns="900000"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189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Section break or quote to go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6292FD-3F2D-9442-8676-5CFC6F90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77B879-BBA4-D543-ADDB-94061A56E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xmlns="" id="{3AAF0580-970C-434D-868B-D41A8D5D0A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65" y="5573343"/>
            <a:ext cx="11322249" cy="28612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Caption/Name</a:t>
            </a:r>
          </a:p>
        </p:txBody>
      </p:sp>
    </p:spTree>
    <p:extLst>
      <p:ext uri="{BB962C8B-B14F-4D97-AF65-F5344CB8AC3E}">
        <p14:creationId xmlns:p14="http://schemas.microsoft.com/office/powerpoint/2010/main" val="59615209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+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6C4D927-0BBE-6446-B2AD-7B22A9588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439" y="225426"/>
            <a:ext cx="867536" cy="972132"/>
          </a:xfrm>
          <a:prstGeom prst="rect">
            <a:avLst/>
          </a:prstGeom>
        </p:spPr>
      </p:pic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2892CEA9-F18A-3143-88A9-AD8AFD30E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7014" y="225426"/>
            <a:ext cx="11737975" cy="6407151"/>
          </a:xfrm>
          <a:custGeom>
            <a:avLst/>
            <a:gdLst>
              <a:gd name="connsiteX0" fmla="*/ 0 w 11737975"/>
              <a:gd name="connsiteY0" fmla="*/ 0 h 6407150"/>
              <a:gd name="connsiteX1" fmla="*/ 225425 w 11737975"/>
              <a:gd name="connsiteY1" fmla="*/ 0 h 6407150"/>
              <a:gd name="connsiteX2" fmla="*/ 225425 w 11737975"/>
              <a:gd name="connsiteY2" fmla="*/ 972132 h 6407150"/>
              <a:gd name="connsiteX3" fmla="*/ 1092961 w 11737975"/>
              <a:gd name="connsiteY3" fmla="*/ 972132 h 6407150"/>
              <a:gd name="connsiteX4" fmla="*/ 1092961 w 11737975"/>
              <a:gd name="connsiteY4" fmla="*/ 0 h 6407150"/>
              <a:gd name="connsiteX5" fmla="*/ 11737975 w 11737975"/>
              <a:gd name="connsiteY5" fmla="*/ 0 h 6407150"/>
              <a:gd name="connsiteX6" fmla="*/ 11737975 w 11737975"/>
              <a:gd name="connsiteY6" fmla="*/ 6407150 h 6407150"/>
              <a:gd name="connsiteX7" fmla="*/ 0 w 11737975"/>
              <a:gd name="connsiteY7" fmla="*/ 6407150 h 640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7975" h="6407150">
                <a:moveTo>
                  <a:pt x="0" y="0"/>
                </a:moveTo>
                <a:lnTo>
                  <a:pt x="225425" y="0"/>
                </a:lnTo>
                <a:lnTo>
                  <a:pt x="225425" y="972132"/>
                </a:lnTo>
                <a:lnTo>
                  <a:pt x="1092961" y="972132"/>
                </a:lnTo>
                <a:lnTo>
                  <a:pt x="1092961" y="0"/>
                </a:lnTo>
                <a:lnTo>
                  <a:pt x="11737975" y="0"/>
                </a:lnTo>
                <a:lnTo>
                  <a:pt x="11737975" y="6407150"/>
                </a:lnTo>
                <a:lnTo>
                  <a:pt x="0" y="640715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0249AB8F-BFB3-1E47-86F3-B5B3FD9A62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293096"/>
            <a:ext cx="6096000" cy="1728000"/>
          </a:xfrm>
          <a:solidFill>
            <a:schemeClr val="tx1"/>
          </a:solidFill>
        </p:spPr>
        <p:txBody>
          <a:bodyPr wrap="square" lIns="432000" tIns="251999" rIns="251999" bIns="251999" anchor="ctr" anchorCtr="0">
            <a:noAutofit/>
          </a:bodyPr>
          <a:lstStyle>
            <a:lvl1pPr>
              <a:defRPr sz="3600" b="1" i="0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heading </a:t>
            </a:r>
            <a:br>
              <a:rPr lang="en-GB" dirty="0"/>
            </a:br>
            <a:r>
              <a:rPr lang="en-GB" dirty="0"/>
              <a:t>to go here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686E1BE7-4A8D-F049-9E1E-A10DB81A7B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90966" y="6165304"/>
            <a:ext cx="2979267" cy="288032"/>
          </a:xfrm>
        </p:spPr>
        <p:txBody>
          <a:bodyPr>
            <a:noAutofit/>
          </a:bodyPr>
          <a:lstStyle>
            <a:lvl1pPr marL="0" indent="0" algn="r">
              <a:buNone/>
              <a:defRPr sz="1600" b="0" i="0" cap="none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Month XXXX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99765D7B-D445-CF45-AACD-55A91F003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212" y="6309320"/>
            <a:ext cx="1803526" cy="216024"/>
          </a:xfrm>
        </p:spPr>
        <p:txBody>
          <a:bodyPr>
            <a:noAutofit/>
          </a:bodyPr>
          <a:lstStyle>
            <a:lvl1pPr marL="0" indent="0" algn="l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WWF-Canon / Michel GUNTHER</a:t>
            </a:r>
          </a:p>
        </p:txBody>
      </p:sp>
    </p:spTree>
    <p:extLst>
      <p:ext uri="{BB962C8B-B14F-4D97-AF65-F5344CB8AC3E}">
        <p14:creationId xmlns:p14="http://schemas.microsoft.com/office/powerpoint/2010/main" val="291986311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F83672B3-C2FB-DD4A-82AE-C8B1FFE41B9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2777" y="225426"/>
            <a:ext cx="11732211" cy="586787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49"/>
            </a:stretch>
          </a:blip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1383812"/>
            <a:ext cx="4691061" cy="550508"/>
          </a:xfrm>
          <a:solidFill>
            <a:schemeClr val="tx1"/>
          </a:solidFill>
        </p:spPr>
        <p:txBody>
          <a:bodyPr wrap="square" lIns="432000" tIns="180000" rIns="251999" bIns="36000" numCol="1" anchor="b" anchorCtr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to go here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2F3EDBAE-FA8A-1F42-BF5B-49DB46F06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" y="1932295"/>
            <a:ext cx="4691061" cy="3605428"/>
          </a:xfrm>
          <a:solidFill>
            <a:schemeClr val="tx1"/>
          </a:solidFill>
        </p:spPr>
        <p:txBody>
          <a:bodyPr wrap="square" lIns="432000" tIns="108000" rIns="251999" bIns="251999" numCol="1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0" i="0" cap="none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Body copy to go here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C0683F-544F-884E-AA43-CFE3D26A02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B5B7FAE-CF5D-7542-8265-4C565E6320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F637EFC0-4341-6D49-B324-93D8D3832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96200" y="5805264"/>
            <a:ext cx="3963766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Jonathan Caramanus / Green Renaissance / WWF-UK</a:t>
            </a:r>
          </a:p>
        </p:txBody>
      </p:sp>
    </p:spTree>
    <p:extLst>
      <p:ext uri="{BB962C8B-B14F-4D97-AF65-F5344CB8AC3E}">
        <p14:creationId xmlns:p14="http://schemas.microsoft.com/office/powerpoint/2010/main" val="277826751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xmlns="" id="{63375380-ADDE-7248-972F-6B316D32D7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7014" y="225426"/>
            <a:ext cx="11737975" cy="5867871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5863" y="1383812"/>
            <a:ext cx="4752825" cy="550508"/>
          </a:xfrm>
          <a:solidFill>
            <a:schemeClr val="tx1"/>
          </a:solidFill>
        </p:spPr>
        <p:txBody>
          <a:bodyPr wrap="square" lIns="251999" tIns="180000" rIns="432000" bIns="36000" numCol="1" anchor="b" anchorCtr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to go here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2F3EDBAE-FA8A-1F42-BF5B-49DB46F06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35863" y="1934318"/>
            <a:ext cx="4752825" cy="3605428"/>
          </a:xfrm>
          <a:solidFill>
            <a:schemeClr val="tx1"/>
          </a:solidFill>
        </p:spPr>
        <p:txBody>
          <a:bodyPr wrap="square" lIns="251999" tIns="108000" rIns="432000" bIns="251999" numCol="1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0" i="0" cap="none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Body copy to go here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C0683F-544F-884E-AA43-CFE3D26A02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B5B7FAE-CF5D-7542-8265-4C565E6320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1A39360-71E6-744B-BDFF-998D069FD1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212" y="5805264"/>
            <a:ext cx="1803526" cy="216024"/>
          </a:xfrm>
        </p:spPr>
        <p:txBody>
          <a:bodyPr>
            <a:noAutofit/>
          </a:bodyPr>
          <a:lstStyle>
            <a:lvl1pPr marL="0" indent="0" algn="l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WWF-Indonesia/Samsul Komar</a:t>
            </a:r>
          </a:p>
        </p:txBody>
      </p:sp>
    </p:spTree>
    <p:extLst>
      <p:ext uri="{BB962C8B-B14F-4D97-AF65-F5344CB8AC3E}">
        <p14:creationId xmlns:p14="http://schemas.microsoft.com/office/powerpoint/2010/main" val="177090777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Flexible Content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5BDC353C-5701-1C4C-A782-A13B39D892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6810" y="225426"/>
            <a:ext cx="11732207" cy="3330487"/>
          </a:xfrm>
          <a:solidFill>
            <a:schemeClr val="tx1"/>
          </a:solidFill>
        </p:spPr>
        <p:txBody>
          <a:bodyPr wrap="square" lIns="360000" tIns="540000" rIns="360000" bIns="900000"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189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Quote to go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C0683F-544F-884E-AA43-CFE3D26A02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B5B7FAE-CF5D-7542-8265-4C565E6320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C7BDC61F-E3D2-CD4C-BDE4-413ACEF539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65" y="2985384"/>
            <a:ext cx="11322249" cy="286120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0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Caption/Name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xmlns="" id="{293959CD-DD59-0447-B9B7-5BDE8A584B0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752186" y="3738002"/>
            <a:ext cx="4212804" cy="235529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A8ABF29B-6A3F-A14C-A4D1-16A23AEDFC11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232779" y="3738001"/>
            <a:ext cx="7082183" cy="23537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</p:spTree>
    <p:extLst>
      <p:ext uri="{BB962C8B-B14F-4D97-AF65-F5344CB8AC3E}">
        <p14:creationId xmlns:p14="http://schemas.microsoft.com/office/powerpoint/2010/main" val="139420797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Flexible Content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8E4000B-FCC6-244C-BD20-3EB099EB09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36161" y="1196971"/>
            <a:ext cx="4422856" cy="4894739"/>
          </a:xfrm>
          <a:solidFill>
            <a:schemeClr val="tx1"/>
          </a:solidFill>
        </p:spPr>
        <p:txBody>
          <a:bodyPr wrap="square" lIns="360000" tIns="540000" rIns="360000" bIns="900000"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189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Quote to go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C0683F-544F-884E-AA43-CFE3D26A02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B5B7FAE-CF5D-7542-8265-4C565E6320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C7BDC61F-E3D2-CD4C-BDE4-413ACEF539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52187" y="5573343"/>
            <a:ext cx="4031827" cy="28612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Caption/Name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A8ABF29B-6A3F-A14C-A4D1-16A23AEDFC11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232779" y="1838349"/>
            <a:ext cx="7082183" cy="17081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AAAA77E-B315-FC4E-B3AB-872537BFE5F3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31DDEB8-BDD0-294C-8011-274D870788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Presentation slide title to go here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xmlns="" id="{70998BB4-D0FD-B345-9446-663D2011D136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232779" y="3742213"/>
            <a:ext cx="7082183" cy="23494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C9551D29-46CC-844A-AD0B-191B21B91F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2983" y="1232372"/>
            <a:ext cx="7081980" cy="43182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462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272E-F435-4184-83C0-76E18B4D7313}" type="datetimeFigureOut">
              <a:rPr lang="en-PH" smtClean="0"/>
              <a:t>09/06/2020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C5A32-03B1-4878-8CB5-AFA6A49838C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87888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A272E-F435-4184-83C0-76E18B4D7313}" type="datetimeFigureOut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09/06/2020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2C5A32-03B1-4878-8CB5-AFA6A49838CD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887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42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48805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21323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4" y="1628800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464463" y="1628800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346567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48805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721323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4" y="3465004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464463" y="3465004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9346567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xmlns="" id="{B50088D0-EDB3-8742-8BFB-E81483C2DA1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073607" y="5880894"/>
            <a:ext cx="461963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77FDD20-5186-F24D-A836-DD45770A0F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786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18C661-4083-4CBC-9092-101CA725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A17F69-3E7D-4374-98E1-AF5140712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99996A-DD58-4D6B-A283-FBEAEA698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C2F6-37FD-46D0-A8E1-6A08BBBEDB3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1E8C0D-CCC2-4C75-A482-A13DAA052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2ABBF1-7764-4814-B323-ADE26D6E3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916C-C279-430A-ACDB-3066D55AB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2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6447-03BD-F542-A7DA-8EA16064AB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1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+ Heading +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6C4D927-0BBE-6446-B2AD-7B22A9588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439" y="225426"/>
            <a:ext cx="867536" cy="972132"/>
          </a:xfrm>
          <a:prstGeom prst="rect">
            <a:avLst/>
          </a:prstGeom>
        </p:spPr>
      </p:pic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2892CEA9-F18A-3143-88A9-AD8AFD30E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7014" y="225426"/>
            <a:ext cx="11737975" cy="6407151"/>
          </a:xfrm>
          <a:custGeom>
            <a:avLst/>
            <a:gdLst>
              <a:gd name="connsiteX0" fmla="*/ 0 w 11737975"/>
              <a:gd name="connsiteY0" fmla="*/ 0 h 6407150"/>
              <a:gd name="connsiteX1" fmla="*/ 225425 w 11737975"/>
              <a:gd name="connsiteY1" fmla="*/ 0 h 6407150"/>
              <a:gd name="connsiteX2" fmla="*/ 225425 w 11737975"/>
              <a:gd name="connsiteY2" fmla="*/ 972132 h 6407150"/>
              <a:gd name="connsiteX3" fmla="*/ 1092961 w 11737975"/>
              <a:gd name="connsiteY3" fmla="*/ 972132 h 6407150"/>
              <a:gd name="connsiteX4" fmla="*/ 1092961 w 11737975"/>
              <a:gd name="connsiteY4" fmla="*/ 0 h 6407150"/>
              <a:gd name="connsiteX5" fmla="*/ 11737975 w 11737975"/>
              <a:gd name="connsiteY5" fmla="*/ 0 h 6407150"/>
              <a:gd name="connsiteX6" fmla="*/ 11737975 w 11737975"/>
              <a:gd name="connsiteY6" fmla="*/ 6407150 h 6407150"/>
              <a:gd name="connsiteX7" fmla="*/ 0 w 11737975"/>
              <a:gd name="connsiteY7" fmla="*/ 6407150 h 640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7975" h="6407150">
                <a:moveTo>
                  <a:pt x="0" y="0"/>
                </a:moveTo>
                <a:lnTo>
                  <a:pt x="225425" y="0"/>
                </a:lnTo>
                <a:lnTo>
                  <a:pt x="225425" y="972132"/>
                </a:lnTo>
                <a:lnTo>
                  <a:pt x="1092961" y="972132"/>
                </a:lnTo>
                <a:lnTo>
                  <a:pt x="1092961" y="0"/>
                </a:lnTo>
                <a:lnTo>
                  <a:pt x="11737975" y="0"/>
                </a:lnTo>
                <a:lnTo>
                  <a:pt x="11737975" y="6407150"/>
                </a:lnTo>
                <a:lnTo>
                  <a:pt x="0" y="640715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576000" anchor="ctr">
            <a:noAutofit/>
          </a:bodyPr>
          <a:lstStyle>
            <a:lvl1pPr marL="0" indent="0" algn="ctr">
              <a:buFontTx/>
              <a:buNone/>
              <a:defRPr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8001" y="4104830"/>
            <a:ext cx="6094844" cy="1360712"/>
          </a:xfrm>
          <a:solidFill>
            <a:schemeClr val="tx1"/>
          </a:solidFill>
        </p:spPr>
        <p:txBody>
          <a:bodyPr wrap="square" lIns="251999" tIns="216000" rIns="432000" bIns="144000" anchor="b" anchorCtr="0">
            <a:spAutoFit/>
          </a:bodyPr>
          <a:lstStyle>
            <a:lvl1pPr>
              <a:defRPr sz="36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heading </a:t>
            </a:r>
            <a:br>
              <a:rPr lang="en-GB" dirty="0"/>
            </a:br>
            <a:r>
              <a:rPr lang="en-GB" dirty="0"/>
              <a:t>to go here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2F7D097D-259F-5E41-98A0-F61779783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37" y="6165304"/>
            <a:ext cx="2979267" cy="288032"/>
          </a:xfrm>
        </p:spPr>
        <p:txBody>
          <a:bodyPr>
            <a:noAutofit/>
          </a:bodyPr>
          <a:lstStyle>
            <a:lvl1pPr marL="0" indent="0">
              <a:buNone/>
              <a:defRPr sz="16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Month XXXX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653BDA09-D17A-724C-B97E-855A2B4469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64352" y="6309320"/>
            <a:ext cx="2595614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Juergen Freund - www.jurgenfreund.com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2F3EDBAE-FA8A-1F42-BF5B-49DB46F06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09155" y="5464671"/>
            <a:ext cx="6093691" cy="531459"/>
          </a:xfrm>
          <a:solidFill>
            <a:schemeClr val="tx1"/>
          </a:solidFill>
        </p:spPr>
        <p:txBody>
          <a:bodyPr wrap="square" lIns="251999" tIns="0" rIns="432000" bIns="251999" anchor="ctr">
            <a:spAutoFit/>
          </a:bodyPr>
          <a:lstStyle>
            <a:lvl1pPr marL="0" indent="0" algn="l">
              <a:buNone/>
              <a:defRPr sz="1800" b="1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Presentation subheading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10583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_Blank">
  <p:cSld name="Content_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flipH="1">
            <a:off x="-43000" y="-55433"/>
            <a:ext cx="204400" cy="6941600"/>
          </a:xfrm>
          <a:prstGeom prst="rect">
            <a:avLst/>
          </a:prstGeom>
          <a:solidFill>
            <a:srgbClr val="8CC63F"/>
          </a:solidFill>
          <a:ln>
            <a:noFill/>
          </a:ln>
        </p:spPr>
        <p:txBody>
          <a:bodyPr spcFirstLastPara="1" wrap="square" lIns="91431" tIns="45699" rIns="91431" bIns="45699" anchor="ctr" anchorCtr="0">
            <a:noAutofit/>
          </a:bodyPr>
          <a:lstStyle/>
          <a:p>
            <a:pPr algn="ctr"/>
            <a:endParaRPr sz="19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Google Shape;53;p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0100" y="5954300"/>
            <a:ext cx="578000" cy="69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1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AEEA8D5E-77A0-4776-8DB3-C468B98D35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think-cell Slide" r:id="rId4" imgW="523" imgH="499" progId="TCLayout.ActiveDocument.1">
                  <p:embed/>
                </p:oleObj>
              </mc:Choice>
              <mc:Fallback>
                <p:oleObj name="think-cell Slide" r:id="rId4" imgW="523" imgH="49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AEEA8D5E-77A0-4776-8DB3-C468B98D35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hape 98"/>
          <p:cNvSpPr txBox="1">
            <a:spLocks noGrp="1"/>
          </p:cNvSpPr>
          <p:nvPr>
            <p:ph type="title"/>
          </p:nvPr>
        </p:nvSpPr>
        <p:spPr>
          <a:xfrm>
            <a:off x="1005125" y="276701"/>
            <a:ext cx="102918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 sz="3600" i="0" u="none" strike="noStrike" cap="none" dirty="0">
                <a:latin typeface="WWF" panose="02000000000000000000" pitchFamily="50" charset="0"/>
                <a:ea typeface="WWF" panose="02000000000000000000" pitchFamily="50" charset="0"/>
                <a:cs typeface="Arial"/>
              </a:defRPr>
            </a:lvl1pPr>
          </a:lstStyle>
          <a:p>
            <a:pPr marL="0" marR="0" lvl="0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</a:pPr>
            <a:r>
              <a:rPr lang="en-US"/>
              <a:t>Click to edit Master title style</a:t>
            </a:r>
            <a:endParaRPr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8493" y="1193800"/>
            <a:ext cx="10507425" cy="0"/>
          </a:xfrm>
          <a:prstGeom prst="line">
            <a:avLst/>
          </a:prstGeom>
          <a:ln w="38100">
            <a:solidFill>
              <a:srgbClr val="EB7F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04889" y="1374782"/>
            <a:ext cx="10317163" cy="51847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05407B-2EAA-4C64-A3C0-4FA7D7A00CB7}"/>
              </a:ext>
            </a:extLst>
          </p:cNvPr>
          <p:cNvSpPr txBox="1"/>
          <p:nvPr userDrawn="1"/>
        </p:nvSpPr>
        <p:spPr>
          <a:xfrm rot="5400000">
            <a:off x="9583786" y="4343551"/>
            <a:ext cx="4415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 NOT FOR EXTERNAL DISTRIBUTION 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xmlns="" id="{B25EA941-CB53-4C8E-9CDB-CCE743A8E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483" y="63958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2E95-DE14-4A83-9B30-AC05A83A7DB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82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 + Heading +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6C4D927-0BBE-6446-B2AD-7B22A9588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439" y="225426"/>
            <a:ext cx="867536" cy="972132"/>
          </a:xfrm>
          <a:prstGeom prst="rect">
            <a:avLst/>
          </a:prstGeom>
        </p:spPr>
      </p:pic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2892CEA9-F18A-3143-88A9-AD8AFD30E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7014" y="225426"/>
            <a:ext cx="11737975" cy="6407151"/>
          </a:xfrm>
          <a:custGeom>
            <a:avLst/>
            <a:gdLst>
              <a:gd name="connsiteX0" fmla="*/ 0 w 11737975"/>
              <a:gd name="connsiteY0" fmla="*/ 0 h 6407150"/>
              <a:gd name="connsiteX1" fmla="*/ 225425 w 11737975"/>
              <a:gd name="connsiteY1" fmla="*/ 0 h 6407150"/>
              <a:gd name="connsiteX2" fmla="*/ 225425 w 11737975"/>
              <a:gd name="connsiteY2" fmla="*/ 972132 h 6407150"/>
              <a:gd name="connsiteX3" fmla="*/ 1092961 w 11737975"/>
              <a:gd name="connsiteY3" fmla="*/ 972132 h 6407150"/>
              <a:gd name="connsiteX4" fmla="*/ 1092961 w 11737975"/>
              <a:gd name="connsiteY4" fmla="*/ 0 h 6407150"/>
              <a:gd name="connsiteX5" fmla="*/ 11737975 w 11737975"/>
              <a:gd name="connsiteY5" fmla="*/ 0 h 6407150"/>
              <a:gd name="connsiteX6" fmla="*/ 11737975 w 11737975"/>
              <a:gd name="connsiteY6" fmla="*/ 6407150 h 6407150"/>
              <a:gd name="connsiteX7" fmla="*/ 0 w 11737975"/>
              <a:gd name="connsiteY7" fmla="*/ 6407150 h 640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7975" h="6407150">
                <a:moveTo>
                  <a:pt x="0" y="0"/>
                </a:moveTo>
                <a:lnTo>
                  <a:pt x="225425" y="0"/>
                </a:lnTo>
                <a:lnTo>
                  <a:pt x="225425" y="972132"/>
                </a:lnTo>
                <a:lnTo>
                  <a:pt x="1092961" y="972132"/>
                </a:lnTo>
                <a:lnTo>
                  <a:pt x="1092961" y="0"/>
                </a:lnTo>
                <a:lnTo>
                  <a:pt x="11737975" y="0"/>
                </a:lnTo>
                <a:lnTo>
                  <a:pt x="11737975" y="6407150"/>
                </a:lnTo>
                <a:lnTo>
                  <a:pt x="0" y="640715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576000" anchor="ctr">
            <a:noAutofit/>
          </a:bodyPr>
          <a:lstStyle>
            <a:lvl1pPr marL="0" indent="0" algn="ctr">
              <a:buFontTx/>
              <a:buNone/>
              <a:defRPr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8001" y="4104830"/>
            <a:ext cx="6094844" cy="1360712"/>
          </a:xfrm>
          <a:solidFill>
            <a:schemeClr val="tx1"/>
          </a:solidFill>
        </p:spPr>
        <p:txBody>
          <a:bodyPr wrap="square" lIns="251999" tIns="216000" rIns="432000" bIns="144000" anchor="b" anchorCtr="0">
            <a:spAutoFit/>
          </a:bodyPr>
          <a:lstStyle>
            <a:lvl1pPr>
              <a:defRPr sz="36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heading </a:t>
            </a:r>
            <a:br>
              <a:rPr lang="en-GB" dirty="0"/>
            </a:br>
            <a:r>
              <a:rPr lang="en-GB" dirty="0"/>
              <a:t>to go here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2F7D097D-259F-5E41-98A0-F61779783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37" y="6165304"/>
            <a:ext cx="2979267" cy="288032"/>
          </a:xfrm>
        </p:spPr>
        <p:txBody>
          <a:bodyPr>
            <a:noAutofit/>
          </a:bodyPr>
          <a:lstStyle>
            <a:lvl1pPr marL="0" indent="0">
              <a:buNone/>
              <a:defRPr sz="16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Month XXXX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653BDA09-D17A-724C-B97E-855A2B4469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64352" y="6309320"/>
            <a:ext cx="2595614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Juergen Freund - www.jurgenfreund.com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2F3EDBAE-FA8A-1F42-BF5B-49DB46F06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09155" y="5464671"/>
            <a:ext cx="6093691" cy="531459"/>
          </a:xfrm>
          <a:solidFill>
            <a:schemeClr val="tx1"/>
          </a:solidFill>
        </p:spPr>
        <p:txBody>
          <a:bodyPr wrap="square" lIns="251999" tIns="0" rIns="432000" bIns="251999" anchor="ctr">
            <a:spAutoFit/>
          </a:bodyPr>
          <a:lstStyle>
            <a:lvl1pPr marL="0" indent="0" algn="l">
              <a:buNone/>
              <a:defRPr sz="1800" b="1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Presentation subheading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934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F83672B3-C2FB-DD4A-82AE-C8B1FFE41B9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7014" y="225426"/>
            <a:ext cx="11737975" cy="5867871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2806485"/>
            <a:ext cx="4691063" cy="550508"/>
          </a:xfrm>
          <a:solidFill>
            <a:schemeClr val="tx1"/>
          </a:solidFill>
        </p:spPr>
        <p:txBody>
          <a:bodyPr wrap="square" lIns="432000" tIns="180000" rIns="251999" bIns="36000" numCol="1" anchor="b" anchorCtr="0">
            <a:spAutoFit/>
          </a:bodyPr>
          <a:lstStyle>
            <a:lvl1pPr>
              <a:defRPr sz="2400" b="1" i="0" cap="none" normalizeH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Contents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2F3EDBAE-FA8A-1F42-BF5B-49DB46F06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" y="3356993"/>
            <a:ext cx="4691061" cy="651661"/>
          </a:xfrm>
          <a:solidFill>
            <a:schemeClr val="tx1"/>
          </a:solidFill>
        </p:spPr>
        <p:txBody>
          <a:bodyPr wrap="square" lIns="432000" tIns="180000" rIns="251999" bIns="251999" numCol="1" anchor="t" anchorCtr="0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cap="none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Insert your contents list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C0683F-544F-884E-AA43-CFE3D26A02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B5B7FAE-CF5D-7542-8265-4C565E6320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8638E00A-E79A-CB40-BD28-9723CA74B5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6440" y="5805264"/>
            <a:ext cx="1803526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Days Edge / WWF-US</a:t>
            </a:r>
          </a:p>
        </p:txBody>
      </p:sp>
    </p:spTree>
    <p:extLst>
      <p:ext uri="{BB962C8B-B14F-4D97-AF65-F5344CB8AC3E}">
        <p14:creationId xmlns:p14="http://schemas.microsoft.com/office/powerpoint/2010/main" val="258159873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743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A272E-F435-4184-83C0-76E18B4D7313}" type="datetimeFigureOut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09/06/2020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2C5A32-03B1-4878-8CB5-AFA6A49838CD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880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323C8E10-E3D0-D14C-8C4A-196F8AE0399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225426"/>
            <a:ext cx="5863221" cy="5867871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0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to add a new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Placeholder 6">
            <a:extLst>
              <a:ext uri="{FF2B5EF4-FFF2-40B4-BE49-F238E27FC236}">
                <a16:creationId xmlns:a16="http://schemas.microsoft.com/office/drawing/2014/main" xmlns="" id="{BFC568F6-9B1E-944F-A435-C36A0F722793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48155" y="225424"/>
            <a:ext cx="5847845" cy="5867873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540000" rIns="360000" bIns="900000" rtlCol="0" anchor="ctr">
            <a:normAutofit/>
          </a:bodyPr>
          <a:lstStyle>
            <a:lvl1pPr>
              <a:lnSpc>
                <a:spcPct val="100000"/>
              </a:lnSpc>
              <a:defRPr sz="3000" b="1" i="0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Section break or </a:t>
            </a:r>
            <a:br>
              <a:rPr lang="en-GB" dirty="0"/>
            </a:br>
            <a:r>
              <a:rPr lang="en-GB" dirty="0"/>
              <a:t>quote to go here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xmlns="" id="{543E141A-C7CF-E24A-8046-B99FEAF3C3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384" y="5573343"/>
            <a:ext cx="5184576" cy="28612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Caption/Name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53A83C37-5D9C-DC48-AA8D-8A005529D8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6440" y="5805264"/>
            <a:ext cx="1803526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Green Renaissance / WWF-US</a:t>
            </a:r>
          </a:p>
        </p:txBody>
      </p:sp>
    </p:spTree>
    <p:extLst>
      <p:ext uri="{BB962C8B-B14F-4D97-AF65-F5344CB8AC3E}">
        <p14:creationId xmlns:p14="http://schemas.microsoft.com/office/powerpoint/2010/main" val="2151371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xmlns="" id="{63375380-ADDE-7248-972F-6B316D32D7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7014" y="225426"/>
            <a:ext cx="11737975" cy="5867871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5863" y="1383812"/>
            <a:ext cx="4752825" cy="550508"/>
          </a:xfrm>
          <a:solidFill>
            <a:schemeClr val="tx1"/>
          </a:solidFill>
        </p:spPr>
        <p:txBody>
          <a:bodyPr wrap="square" lIns="251999" tIns="180000" rIns="432000" bIns="36000" numCol="1" anchor="b" anchorCtr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to go here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2F3EDBAE-FA8A-1F42-BF5B-49DB46F06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35863" y="1934318"/>
            <a:ext cx="4752825" cy="3605428"/>
          </a:xfrm>
          <a:solidFill>
            <a:schemeClr val="tx1"/>
          </a:solidFill>
        </p:spPr>
        <p:txBody>
          <a:bodyPr wrap="square" lIns="251999" tIns="108000" rIns="432000" bIns="251999" numCol="1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0" i="0" cap="none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Body copy to go here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C0683F-544F-884E-AA43-CFE3D26A02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B5B7FAE-CF5D-7542-8265-4C565E6320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1A39360-71E6-744B-BDFF-998D069FD1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212" y="5805264"/>
            <a:ext cx="1803526" cy="216024"/>
          </a:xfrm>
        </p:spPr>
        <p:txBody>
          <a:bodyPr>
            <a:noAutofit/>
          </a:bodyPr>
          <a:lstStyle>
            <a:lvl1pPr marL="0" indent="0" algn="l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WWF-Indonesia/Samsul Komar</a:t>
            </a:r>
          </a:p>
        </p:txBody>
      </p:sp>
    </p:spTree>
    <p:extLst>
      <p:ext uri="{BB962C8B-B14F-4D97-AF65-F5344CB8AC3E}">
        <p14:creationId xmlns:p14="http://schemas.microsoft.com/office/powerpoint/2010/main" val="275358996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Flexi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37DDA163-4D7F-E04E-A10F-AB440E2843C8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229329" y="1232371"/>
            <a:ext cx="5647197" cy="23587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99803A0B-3AD7-3C41-9069-FFE615E39D6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229329" y="3738001"/>
            <a:ext cx="5647197" cy="23537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72EDA08-31C5-2D46-AEED-B49A52F1EAD3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9E0710E7-3CB4-6948-B984-E04EDD19651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2024" y="1838349"/>
            <a:ext cx="5647197" cy="42549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xmlns="" id="{26AA5BE0-1CC9-3946-9322-4AFC3968D0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2227" y="1232372"/>
            <a:ext cx="5646995" cy="43182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 to go here</a:t>
            </a:r>
            <a:endParaRPr lang="en-US" dirty="0"/>
          </a:p>
        </p:txBody>
      </p:sp>
      <p:sp>
        <p:nvSpPr>
          <p:cNvPr id="10" name="Title Placeholder 6">
            <a:extLst>
              <a:ext uri="{FF2B5EF4-FFF2-40B4-BE49-F238E27FC236}">
                <a16:creationId xmlns:a16="http://schemas.microsoft.com/office/drawing/2014/main" xmlns="" id="{06DC98B6-149F-144F-B233-EFD8B2D9F343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070ED039-F39B-D54D-9AF6-84C6E6F9CD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6809" y="223841"/>
            <a:ext cx="11732208" cy="5867870"/>
          </a:xfrm>
          <a:solidFill>
            <a:schemeClr val="tx1"/>
          </a:solidFill>
        </p:spPr>
        <p:txBody>
          <a:bodyPr wrap="square" lIns="360000" tIns="540000" rIns="360000" bIns="900000"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189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Section break or quote to go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6292FD-3F2D-9442-8676-5CFC6F90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77B879-BBA4-D543-ADDB-94061A56E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xmlns="" id="{3AAF0580-970C-434D-868B-D41A8D5D0A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65" y="5573343"/>
            <a:ext cx="11322249" cy="28612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Caption/Name</a:t>
            </a:r>
          </a:p>
        </p:txBody>
      </p:sp>
    </p:spTree>
    <p:extLst>
      <p:ext uri="{BB962C8B-B14F-4D97-AF65-F5344CB8AC3E}">
        <p14:creationId xmlns:p14="http://schemas.microsoft.com/office/powerpoint/2010/main" val="180891610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+ Heading +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6C4D927-0BBE-6446-B2AD-7B22A9588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439" y="225426"/>
            <a:ext cx="867536" cy="972132"/>
          </a:xfrm>
          <a:prstGeom prst="rect">
            <a:avLst/>
          </a:prstGeom>
        </p:spPr>
      </p:pic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2892CEA9-F18A-3143-88A9-AD8AFD30E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7012" y="211437"/>
            <a:ext cx="11737975" cy="6407151"/>
          </a:xfrm>
          <a:custGeom>
            <a:avLst/>
            <a:gdLst>
              <a:gd name="connsiteX0" fmla="*/ 0 w 11737975"/>
              <a:gd name="connsiteY0" fmla="*/ 0 h 6407150"/>
              <a:gd name="connsiteX1" fmla="*/ 225425 w 11737975"/>
              <a:gd name="connsiteY1" fmla="*/ 0 h 6407150"/>
              <a:gd name="connsiteX2" fmla="*/ 225425 w 11737975"/>
              <a:gd name="connsiteY2" fmla="*/ 972132 h 6407150"/>
              <a:gd name="connsiteX3" fmla="*/ 1092961 w 11737975"/>
              <a:gd name="connsiteY3" fmla="*/ 972132 h 6407150"/>
              <a:gd name="connsiteX4" fmla="*/ 1092961 w 11737975"/>
              <a:gd name="connsiteY4" fmla="*/ 0 h 6407150"/>
              <a:gd name="connsiteX5" fmla="*/ 11737975 w 11737975"/>
              <a:gd name="connsiteY5" fmla="*/ 0 h 6407150"/>
              <a:gd name="connsiteX6" fmla="*/ 11737975 w 11737975"/>
              <a:gd name="connsiteY6" fmla="*/ 6407150 h 6407150"/>
              <a:gd name="connsiteX7" fmla="*/ 0 w 11737975"/>
              <a:gd name="connsiteY7" fmla="*/ 6407150 h 640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7975" h="6407150">
                <a:moveTo>
                  <a:pt x="0" y="0"/>
                </a:moveTo>
                <a:lnTo>
                  <a:pt x="225425" y="0"/>
                </a:lnTo>
                <a:lnTo>
                  <a:pt x="225425" y="972132"/>
                </a:lnTo>
                <a:lnTo>
                  <a:pt x="1092961" y="972132"/>
                </a:lnTo>
                <a:lnTo>
                  <a:pt x="1092961" y="0"/>
                </a:lnTo>
                <a:lnTo>
                  <a:pt x="11737975" y="0"/>
                </a:lnTo>
                <a:lnTo>
                  <a:pt x="11737975" y="6407150"/>
                </a:lnTo>
                <a:lnTo>
                  <a:pt x="0" y="640715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576000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4104830"/>
            <a:ext cx="6084000" cy="1360712"/>
          </a:xfrm>
          <a:solidFill>
            <a:schemeClr val="tx1"/>
          </a:solidFill>
        </p:spPr>
        <p:txBody>
          <a:bodyPr wrap="square" lIns="432000" tIns="216000" rIns="251999" bIns="144000" anchor="b" anchorCtr="0">
            <a:spAutoFit/>
          </a:bodyPr>
          <a:lstStyle>
            <a:lvl1pPr>
              <a:defRPr sz="36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heading </a:t>
            </a:r>
            <a:br>
              <a:rPr lang="en-GB" dirty="0"/>
            </a:br>
            <a:r>
              <a:rPr lang="en-GB" dirty="0"/>
              <a:t>to go here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DE590CB9-297D-E14F-99F4-8F73F5A929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90966" y="6165304"/>
            <a:ext cx="2979267" cy="288032"/>
          </a:xfrm>
        </p:spPr>
        <p:txBody>
          <a:bodyPr>
            <a:noAutofit/>
          </a:bodyPr>
          <a:lstStyle>
            <a:lvl1pPr marL="0" indent="0" algn="r">
              <a:buNone/>
              <a:defRPr sz="16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Month XXXX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ED54108D-92C5-584F-AF3B-A7F2AAABBF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212" y="6309320"/>
            <a:ext cx="1803526" cy="216024"/>
          </a:xfrm>
        </p:spPr>
        <p:txBody>
          <a:bodyPr>
            <a:noAutofit/>
          </a:bodyPr>
          <a:lstStyle>
            <a:lvl1pPr marL="0" indent="0" algn="l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Green Renaissance / WWF-US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2F3EDBAE-FA8A-1F42-BF5B-49DB46F06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6" y="5464671"/>
            <a:ext cx="6094845" cy="531459"/>
          </a:xfrm>
          <a:solidFill>
            <a:schemeClr val="tx1"/>
          </a:solidFill>
        </p:spPr>
        <p:txBody>
          <a:bodyPr lIns="432000" tIns="0" rIns="251999" bIns="251999" anchor="ctr">
            <a:spAutoFit/>
          </a:bodyPr>
          <a:lstStyle>
            <a:lvl1pPr marL="0" indent="0" algn="l">
              <a:buNone/>
              <a:defRPr sz="1800" b="1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Presentation subheading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10880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48805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21323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4" y="1628800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464463" y="1628800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346567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48805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721323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4" y="3465004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464463" y="3465004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9346567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xmlns="" id="{B50088D0-EDB3-8742-8BFB-E81483C2DA1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073607" y="5880894"/>
            <a:ext cx="461963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77FDD20-5186-F24D-A836-DD45770A0F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005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Heading + Sub + 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WWF </a:t>
            </a:r>
            <a:r>
              <a:rPr lang="en-US" dirty="0" err="1"/>
              <a:t>PowerPoint_content_example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323C8E10-E3D0-D14C-8C4A-196F8AE0399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312027" y="1232370"/>
            <a:ext cx="5647195" cy="4860927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000" b="1" i="0" cap="all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to add a new image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2D367303-087F-B944-A03D-3D3A0F03A2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9" y="1838349"/>
            <a:ext cx="5647197" cy="425494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xmlns="" id="{D6386199-5AE2-4F43-80B8-56C978031B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981" y="1232372"/>
            <a:ext cx="5646995" cy="43182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 to go here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B773600-3ECF-0248-B997-10C5641A12AA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D69F2F3D-C3CD-604C-8B58-D586064E0D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6440" y="5805264"/>
            <a:ext cx="1803526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WWF-Canon / Michel GUNTHER</a:t>
            </a:r>
          </a:p>
        </p:txBody>
      </p:sp>
      <p:sp>
        <p:nvSpPr>
          <p:cNvPr id="13" name="Title Placeholder 6">
            <a:extLst>
              <a:ext uri="{FF2B5EF4-FFF2-40B4-BE49-F238E27FC236}">
                <a16:creationId xmlns:a16="http://schemas.microsoft.com/office/drawing/2014/main" xmlns="" id="{67E042AE-31EA-6B4D-BCE7-717E6F360E8B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109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oiletpla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3CCBC38F-C348-6449-B679-09DA7F5951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0" y="5301208"/>
            <a:ext cx="3972379" cy="1512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3D4232E-0198-6D46-A02B-72FA44F55F4D}"/>
              </a:ext>
            </a:extLst>
          </p:cNvPr>
          <p:cNvSpPr txBox="1"/>
          <p:nvPr userDrawn="1"/>
        </p:nvSpPr>
        <p:spPr>
          <a:xfrm>
            <a:off x="4718522" y="5589242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WWF, 28 rue </a:t>
            </a:r>
            <a:r>
              <a:rPr lang="en-US" sz="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Mauverney</a:t>
            </a:r>
            <a:r>
              <a:rPr lang="en-US" sz="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1196 Gland, Switzerland. Tel. +41 22 364 9111</a:t>
            </a:r>
          </a:p>
          <a:p>
            <a:endParaRPr lang="en-US" sz="8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CH-550.0.128.920-7</a:t>
            </a:r>
          </a:p>
          <a:p>
            <a:endParaRPr lang="en-US" sz="8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WWF® and World Wide Fund for Nature® trademarks and ©1986 Panda Symbol are owned by WWF-World Wide Fund For Nature (formerly World Wildlife Fund). All rights reserved.</a:t>
            </a:r>
          </a:p>
          <a:p>
            <a:endParaRPr lang="en-GB" sz="8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4321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oiletpla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xmlns="" id="{ECB79A73-1602-C545-B2A9-78071F1058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91065" y="5589242"/>
            <a:ext cx="4321175" cy="1043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Legal information to go here</a:t>
            </a: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3CCBC38F-C348-6449-B679-09DA7F5951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0" y="5301208"/>
            <a:ext cx="397237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36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843669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C2F6-37FD-46D0-A8E1-6A08BBBEDB3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916C-C279-430A-ACDB-3066D55AB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698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6447-03BD-F542-A7DA-8EA16064AB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69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052245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49035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4897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F83672B3-C2FB-DD4A-82AE-C8B1FFE41B9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7014" y="225426"/>
            <a:ext cx="11737975" cy="5867871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5865" y="2806485"/>
            <a:ext cx="4691061" cy="550508"/>
          </a:xfrm>
          <a:solidFill>
            <a:schemeClr val="tx1"/>
          </a:solidFill>
        </p:spPr>
        <p:txBody>
          <a:bodyPr wrap="square" lIns="251999" tIns="180000" rIns="432000" bIns="36000" numCol="1" anchor="b" anchorCtr="0">
            <a:spAutoFit/>
          </a:bodyPr>
          <a:lstStyle>
            <a:lvl1pPr>
              <a:defRPr sz="2400" b="1" i="0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Contents title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C0683F-544F-884E-AA43-CFE3D26A02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B5B7FAE-CF5D-7542-8265-4C565E6320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80FC17B6-5EDC-5742-84A2-39D068B03D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35865" y="3356993"/>
            <a:ext cx="4691061" cy="651661"/>
          </a:xfrm>
          <a:solidFill>
            <a:schemeClr val="tx1"/>
          </a:solidFill>
        </p:spPr>
        <p:txBody>
          <a:bodyPr wrap="square" lIns="251999" tIns="180000" rIns="432000" bIns="251999" numCol="1" anchor="t" anchorCtr="0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cap="none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Insert your contents list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1A025793-114B-D14A-A34C-2FEA26566B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212" y="5805264"/>
            <a:ext cx="1803526" cy="216024"/>
          </a:xfrm>
        </p:spPr>
        <p:txBody>
          <a:bodyPr>
            <a:noAutofit/>
          </a:bodyPr>
          <a:lstStyle>
            <a:lvl1pPr marL="0" indent="0" algn="l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Alex Mustard / naturepl.com</a:t>
            </a:r>
          </a:p>
        </p:txBody>
      </p:sp>
    </p:spTree>
    <p:extLst>
      <p:ext uri="{BB962C8B-B14F-4D97-AF65-F5344CB8AC3E}">
        <p14:creationId xmlns:p14="http://schemas.microsoft.com/office/powerpoint/2010/main" val="110188921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272E-F435-4184-83C0-76E18B4D7313}" type="datetimeFigureOut">
              <a:rPr lang="en-PH" smtClean="0"/>
              <a:t>09/06/2020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C5A32-03B1-4878-8CB5-AFA6A49838C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648618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44793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54284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8163"/>
      </p:ext>
    </p:extLst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622042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 + Heading +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6C4D927-0BBE-6446-B2AD-7B22A9588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439" y="225426"/>
            <a:ext cx="867536" cy="972132"/>
          </a:xfrm>
          <a:prstGeom prst="rect">
            <a:avLst/>
          </a:prstGeom>
        </p:spPr>
      </p:pic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2892CEA9-F18A-3143-88A9-AD8AFD30E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7014" y="225426"/>
            <a:ext cx="11737975" cy="6407151"/>
          </a:xfrm>
          <a:custGeom>
            <a:avLst/>
            <a:gdLst>
              <a:gd name="connsiteX0" fmla="*/ 0 w 11737975"/>
              <a:gd name="connsiteY0" fmla="*/ 0 h 6407150"/>
              <a:gd name="connsiteX1" fmla="*/ 225425 w 11737975"/>
              <a:gd name="connsiteY1" fmla="*/ 0 h 6407150"/>
              <a:gd name="connsiteX2" fmla="*/ 225425 w 11737975"/>
              <a:gd name="connsiteY2" fmla="*/ 972132 h 6407150"/>
              <a:gd name="connsiteX3" fmla="*/ 1092961 w 11737975"/>
              <a:gd name="connsiteY3" fmla="*/ 972132 h 6407150"/>
              <a:gd name="connsiteX4" fmla="*/ 1092961 w 11737975"/>
              <a:gd name="connsiteY4" fmla="*/ 0 h 6407150"/>
              <a:gd name="connsiteX5" fmla="*/ 11737975 w 11737975"/>
              <a:gd name="connsiteY5" fmla="*/ 0 h 6407150"/>
              <a:gd name="connsiteX6" fmla="*/ 11737975 w 11737975"/>
              <a:gd name="connsiteY6" fmla="*/ 6407150 h 6407150"/>
              <a:gd name="connsiteX7" fmla="*/ 0 w 11737975"/>
              <a:gd name="connsiteY7" fmla="*/ 6407150 h 640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7975" h="6407150">
                <a:moveTo>
                  <a:pt x="0" y="0"/>
                </a:moveTo>
                <a:lnTo>
                  <a:pt x="225425" y="0"/>
                </a:lnTo>
                <a:lnTo>
                  <a:pt x="225425" y="972132"/>
                </a:lnTo>
                <a:lnTo>
                  <a:pt x="1092961" y="972132"/>
                </a:lnTo>
                <a:lnTo>
                  <a:pt x="1092961" y="0"/>
                </a:lnTo>
                <a:lnTo>
                  <a:pt x="11737975" y="0"/>
                </a:lnTo>
                <a:lnTo>
                  <a:pt x="11737975" y="6407150"/>
                </a:lnTo>
                <a:lnTo>
                  <a:pt x="0" y="640715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576000" anchor="ctr">
            <a:noAutofit/>
          </a:bodyPr>
          <a:lstStyle>
            <a:lvl1pPr marL="0" indent="0" algn="ctr">
              <a:buFontTx/>
              <a:buNone/>
              <a:defRPr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8001" y="4104830"/>
            <a:ext cx="6094844" cy="1360712"/>
          </a:xfrm>
          <a:solidFill>
            <a:schemeClr val="tx1"/>
          </a:solidFill>
        </p:spPr>
        <p:txBody>
          <a:bodyPr wrap="square" lIns="251999" tIns="216000" rIns="432000" bIns="144000" anchor="b" anchorCtr="0">
            <a:spAutoFit/>
          </a:bodyPr>
          <a:lstStyle>
            <a:lvl1pPr>
              <a:defRPr sz="36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heading </a:t>
            </a:r>
            <a:br>
              <a:rPr lang="en-GB" dirty="0"/>
            </a:br>
            <a:r>
              <a:rPr lang="en-GB" dirty="0"/>
              <a:t>to go here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2F7D097D-259F-5E41-98A0-F61779783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37" y="6165304"/>
            <a:ext cx="2979267" cy="288032"/>
          </a:xfrm>
        </p:spPr>
        <p:txBody>
          <a:bodyPr>
            <a:noAutofit/>
          </a:bodyPr>
          <a:lstStyle>
            <a:lvl1pPr marL="0" indent="0">
              <a:buNone/>
              <a:defRPr sz="16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Month XXXX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653BDA09-D17A-724C-B97E-855A2B4469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64352" y="6309320"/>
            <a:ext cx="2595614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Juergen Freund - www.jurgenfreund.com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2F3EDBAE-FA8A-1F42-BF5B-49DB46F06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09155" y="5464671"/>
            <a:ext cx="6093691" cy="531459"/>
          </a:xfrm>
          <a:solidFill>
            <a:schemeClr val="tx1"/>
          </a:solidFill>
        </p:spPr>
        <p:txBody>
          <a:bodyPr wrap="square" lIns="251999" tIns="0" rIns="432000" bIns="251999" anchor="ctr">
            <a:spAutoFit/>
          </a:bodyPr>
          <a:lstStyle>
            <a:lvl1pPr marL="0" indent="0" algn="l">
              <a:buNone/>
              <a:defRPr sz="1800" b="1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Presentation subheading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30931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991544" y="1559964"/>
            <a:ext cx="9864605" cy="5072683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9552589" y="4087945"/>
            <a:ext cx="4855075" cy="234607"/>
          </a:xfrm>
          <a:prstGeom prst="rect">
            <a:avLst/>
          </a:prstGeom>
        </p:spPr>
        <p:txBody>
          <a:bodyPr lIns="0">
            <a:normAutofit lnSpcReduction="10000"/>
          </a:bodyPr>
          <a:lstStyle>
            <a:lvl1pPr>
              <a:buNone/>
              <a:defRPr sz="500"/>
            </a:lvl1pPr>
          </a:lstStyle>
          <a:p>
            <a:r>
              <a:rPr lang="en-GB" dirty="0"/>
              <a:t>© Copyright Source Text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047715" y="-8"/>
            <a:ext cx="3480000" cy="2570400"/>
          </a:xfrm>
          <a:prstGeom prst="rect">
            <a:avLst/>
          </a:prstGeom>
          <a:solidFill>
            <a:srgbClr val="743873">
              <a:alpha val="50196"/>
            </a:srgbClr>
          </a:solidFill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1989" y="214291"/>
            <a:ext cx="3275819" cy="730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93791" y="966789"/>
            <a:ext cx="3187700" cy="1587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2786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Heading + Sub + 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WWF </a:t>
            </a:r>
            <a:r>
              <a:rPr lang="en-US" dirty="0" err="1"/>
              <a:t>PowerPoint_content_example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323C8E10-E3D0-D14C-8C4A-196F8AE0399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312027" y="1232370"/>
            <a:ext cx="5647195" cy="4860927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000" b="1" i="0" cap="all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to add a new image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="" xmlns:a16="http://schemas.microsoft.com/office/drawing/2014/main" id="{2D367303-087F-B944-A03D-3D3A0F03A2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9" y="1838349"/>
            <a:ext cx="5647197" cy="425494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="" xmlns:a16="http://schemas.microsoft.com/office/drawing/2014/main" id="{D6386199-5AE2-4F43-80B8-56C978031B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981" y="1232372"/>
            <a:ext cx="5646995" cy="43182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 to go here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EB773600-3ECF-0248-B997-10C5641A12AA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D69F2F3D-C3CD-604C-8B58-D586064E0D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6440" y="5805264"/>
            <a:ext cx="1803526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WWF-Canon / Michel GUNTHER</a:t>
            </a:r>
          </a:p>
        </p:txBody>
      </p:sp>
      <p:sp>
        <p:nvSpPr>
          <p:cNvPr id="13" name="Title Placeholder 6">
            <a:extLst>
              <a:ext uri="{FF2B5EF4-FFF2-40B4-BE49-F238E27FC236}">
                <a16:creationId xmlns="" xmlns:a16="http://schemas.microsoft.com/office/drawing/2014/main" id="{67E042AE-31EA-6B4D-BCE7-717E6F360E8B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19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F83672B3-C2FB-DD4A-82AE-C8B1FFE41B9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7014" y="225426"/>
            <a:ext cx="11737975" cy="5867871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2806485"/>
            <a:ext cx="4691063" cy="550508"/>
          </a:xfrm>
          <a:solidFill>
            <a:schemeClr val="tx1"/>
          </a:solidFill>
        </p:spPr>
        <p:txBody>
          <a:bodyPr wrap="square" lIns="432000" tIns="180000" rIns="251999" bIns="36000" numCol="1" anchor="b" anchorCtr="0">
            <a:spAutoFit/>
          </a:bodyPr>
          <a:lstStyle>
            <a:lvl1pPr>
              <a:defRPr sz="2400" b="1" i="0" cap="none" normalizeH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Contents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2F3EDBAE-FA8A-1F42-BF5B-49DB46F06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" y="3356993"/>
            <a:ext cx="4691061" cy="651661"/>
          </a:xfrm>
          <a:solidFill>
            <a:schemeClr val="tx1"/>
          </a:solidFill>
        </p:spPr>
        <p:txBody>
          <a:bodyPr wrap="square" lIns="432000" tIns="180000" rIns="251999" bIns="251999" numCol="1" anchor="t" anchorCtr="0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cap="none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Insert your contents list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C0683F-544F-884E-AA43-CFE3D26A02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B5B7FAE-CF5D-7542-8265-4C565E6320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8638E00A-E79A-CB40-BD28-9723CA74B5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6440" y="5805264"/>
            <a:ext cx="1803526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Days Edge / WWF-US</a:t>
            </a:r>
          </a:p>
        </p:txBody>
      </p:sp>
    </p:spTree>
    <p:extLst>
      <p:ext uri="{BB962C8B-B14F-4D97-AF65-F5344CB8AC3E}">
        <p14:creationId xmlns:p14="http://schemas.microsoft.com/office/powerpoint/2010/main" val="36789675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ading + Sub + 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WWF </a:t>
            </a:r>
            <a:r>
              <a:rPr lang="en-US" dirty="0" err="1"/>
              <a:t>PowerPoint_content_example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323C8E10-E3D0-D14C-8C4A-196F8AE0399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312027" y="1232370"/>
            <a:ext cx="5647195" cy="4860927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000" b="1" i="0" cap="all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to add a new image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2D367303-087F-B944-A03D-3D3A0F03A2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9" y="1838349"/>
            <a:ext cx="5647197" cy="425494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xmlns="" id="{D6386199-5AE2-4F43-80B8-56C978031B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981" y="1232372"/>
            <a:ext cx="5646995" cy="43182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 to go here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B773600-3ECF-0248-B997-10C5641A12AA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D69F2F3D-C3CD-604C-8B58-D586064E0D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6440" y="5805264"/>
            <a:ext cx="1803526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WWF-Canon / Michel GUNTHER</a:t>
            </a:r>
          </a:p>
        </p:txBody>
      </p:sp>
      <p:sp>
        <p:nvSpPr>
          <p:cNvPr id="13" name="Title Placeholder 6">
            <a:extLst>
              <a:ext uri="{FF2B5EF4-FFF2-40B4-BE49-F238E27FC236}">
                <a16:creationId xmlns:a16="http://schemas.microsoft.com/office/drawing/2014/main" xmlns="" id="{67E042AE-31EA-6B4D-BCE7-717E6F360E8B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01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eading + 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WWF </a:t>
            </a:r>
            <a:r>
              <a:rPr lang="en-US" dirty="0" err="1"/>
              <a:t>PowerPoint_content_example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323C8E10-E3D0-D14C-8C4A-196F8AE0399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871864" y="1232370"/>
            <a:ext cx="7087357" cy="4860927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000" b="1" i="0" cap="all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to add a new image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2D367303-087F-B944-A03D-3D3A0F03A2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9" y="1232370"/>
            <a:ext cx="4279047" cy="486092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330981C-C0C0-BA48-BDC3-4E1F50FE7514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C07393A2-85FF-654A-BFE5-835C138B5D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6440" y="5805264"/>
            <a:ext cx="1803526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@Simon Rawles</a:t>
            </a:r>
          </a:p>
        </p:txBody>
      </p:sp>
      <p:sp>
        <p:nvSpPr>
          <p:cNvPr id="13" name="Title Placeholder 6">
            <a:extLst>
              <a:ext uri="{FF2B5EF4-FFF2-40B4-BE49-F238E27FC236}">
                <a16:creationId xmlns:a16="http://schemas.microsoft.com/office/drawing/2014/main" xmlns="" id="{1D2D1A60-F297-C842-B9F6-4500387FBEB0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15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eading + Sub + 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323C8E10-E3D0-D14C-8C4A-196F8AE0399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32783" y="1232370"/>
            <a:ext cx="5647195" cy="4860927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000" b="1" i="0" cap="all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to add a new image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4238E05-CB38-844A-9526-15D95645D1E3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2B1FC8A0-FA00-7648-817A-4D3F63E665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290899" y="1838349"/>
            <a:ext cx="5647197" cy="42549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 cap="none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xmlns="" id="{56E5714D-426D-5A48-97D5-B06E00271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1101" y="1232372"/>
            <a:ext cx="5646995" cy="43182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 to go here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0BD2D14F-264E-8F44-86E8-4F39E47F94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212" y="5805264"/>
            <a:ext cx="1803526" cy="216024"/>
          </a:xfrm>
        </p:spPr>
        <p:txBody>
          <a:bodyPr>
            <a:noAutofit/>
          </a:bodyPr>
          <a:lstStyle>
            <a:lvl1pPr marL="0" indent="0" algn="l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Green Renaissance / WWF-US</a:t>
            </a:r>
          </a:p>
        </p:txBody>
      </p:sp>
      <p:sp>
        <p:nvSpPr>
          <p:cNvPr id="10" name="Title Placeholder 6">
            <a:extLst>
              <a:ext uri="{FF2B5EF4-FFF2-40B4-BE49-F238E27FC236}">
                <a16:creationId xmlns:a16="http://schemas.microsoft.com/office/drawing/2014/main" xmlns="" id="{2C6665F7-7718-2942-BC8E-55236C24C686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0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1A89A9-97B9-0948-AA9C-F2DF7AF2A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780" y="1196976"/>
            <a:ext cx="11732207" cy="48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xmlns="" id="{ED4A845B-4461-5046-BE9C-3074601A79E8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Presentation slide title to go here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797886-18D9-8E4A-8EFD-B357905A522B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228" y="219359"/>
            <a:ext cx="679760" cy="761717"/>
          </a:xfrm>
          <a:prstGeom prst="rect">
            <a:avLst/>
          </a:prstGeom>
        </p:spPr>
      </p:pic>
      <p:sp>
        <p:nvSpPr>
          <p:cNvPr id="21" name="Footer Placeholder 20">
            <a:extLst>
              <a:ext uri="{FF2B5EF4-FFF2-40B4-BE49-F238E27FC236}">
                <a16:creationId xmlns:a16="http://schemas.microsoft.com/office/drawing/2014/main" xmlns="" id="{498DBC6D-A069-4942-85D6-07058BAB6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780" y="6273800"/>
            <a:ext cx="11726441" cy="36512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WWF </a:t>
            </a:r>
            <a:r>
              <a:rPr lang="en-US" dirty="0" err="1"/>
              <a:t>PowerPoint_content_example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xmlns="" id="{D451F41D-ED04-0249-A123-DF6C75327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592" y="6273800"/>
            <a:ext cx="534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06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64" r:id="rId3"/>
    <p:sldLayoutId id="2147483665" r:id="rId4"/>
    <p:sldLayoutId id="2147483673" r:id="rId5"/>
    <p:sldLayoutId id="2147483672" r:id="rId6"/>
    <p:sldLayoutId id="2147483666" r:id="rId7"/>
    <p:sldLayoutId id="2147483669" r:id="rId8"/>
    <p:sldLayoutId id="2147483667" r:id="rId9"/>
    <p:sldLayoutId id="2147483670" r:id="rId10"/>
    <p:sldLayoutId id="2147483677" r:id="rId11"/>
    <p:sldLayoutId id="2147483678" r:id="rId12"/>
    <p:sldLayoutId id="2147483668" r:id="rId13"/>
    <p:sldLayoutId id="2147483680" r:id="rId14"/>
    <p:sldLayoutId id="2147483650" r:id="rId15"/>
    <p:sldLayoutId id="2147483679" r:id="rId16"/>
    <p:sldLayoutId id="2147483671" r:id="rId17"/>
    <p:sldLayoutId id="2147483674" r:id="rId18"/>
    <p:sldLayoutId id="2147483649" r:id="rId19"/>
    <p:sldLayoutId id="2147483675" r:id="rId20"/>
    <p:sldLayoutId id="2147483676" r:id="rId21"/>
    <p:sldLayoutId id="2147483706" r:id="rId22"/>
    <p:sldLayoutId id="2147483707" r:id="rId23"/>
    <p:sldLayoutId id="2147483710" r:id="rId24"/>
    <p:sldLayoutId id="2147483711" r:id="rId25"/>
    <p:sldLayoutId id="2147483726" r:id="rId26"/>
    <p:sldLayoutId id="2147483727" r:id="rId27"/>
    <p:sldLayoutId id="2147483728" r:id="rId28"/>
    <p:sldLayoutId id="2147483730" r:id="rId29"/>
    <p:sldLayoutId id="2147483731" r:id="rId30"/>
    <p:sldLayoutId id="2147483732" r:id="rId31"/>
    <p:sldLayoutId id="2147483842" r:id="rId32"/>
    <p:sldLayoutId id="2147483844" r:id="rId33"/>
    <p:sldLayoutId id="2147483845" r:id="rId34"/>
    <p:sldLayoutId id="2147483846" r:id="rId35"/>
    <p:sldLayoutId id="2147483847" r:id="rId36"/>
    <p:sldLayoutId id="2147483848" r:id="rId37"/>
    <p:sldLayoutId id="2147483849" r:id="rId38"/>
    <p:sldLayoutId id="2147483850" r:id="rId39"/>
    <p:sldLayoutId id="2147483851" r:id="rId40"/>
    <p:sldLayoutId id="2147483852" r:id="rId4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i="0" kern="1200" cap="none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600" b="1" i="0" kern="1200" cap="none" baseline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143" userDrawn="1">
          <p15:clr>
            <a:srgbClr val="F26B43"/>
          </p15:clr>
        </p15:guide>
        <p15:guide id="2" pos="7537" userDrawn="1">
          <p15:clr>
            <a:srgbClr val="F26B43"/>
          </p15:clr>
        </p15:guide>
        <p15:guide id="3" orient="horz" pos="143" userDrawn="1">
          <p15:clr>
            <a:srgbClr val="F26B43"/>
          </p15:clr>
        </p15:guide>
        <p15:guide id="4" orient="horz" pos="4179" userDrawn="1">
          <p15:clr>
            <a:srgbClr val="F26B43"/>
          </p15:clr>
        </p15:guide>
        <p15:guide id="5" orient="horz" pos="619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2003" userDrawn="1">
          <p15:clr>
            <a:srgbClr val="F26B43"/>
          </p15:clr>
        </p15:guide>
        <p15:guide id="8" pos="5677" userDrawn="1">
          <p15:clr>
            <a:srgbClr val="F26B43"/>
          </p15:clr>
        </p15:guide>
        <p15:guide id="9" pos="4747" userDrawn="1">
          <p15:clr>
            <a:srgbClr val="F26B43"/>
          </p15:clr>
        </p15:guide>
        <p15:guide id="10" pos="6563" userDrawn="1">
          <p15:clr>
            <a:srgbClr val="F26B43"/>
          </p15:clr>
        </p15:guide>
        <p15:guide id="11" pos="2955" userDrawn="1">
          <p15:clr>
            <a:srgbClr val="F26B43"/>
          </p15:clr>
        </p15:guide>
        <p15:guide id="12" pos="1119" userDrawn="1">
          <p15:clr>
            <a:srgbClr val="F26B43"/>
          </p15:clr>
        </p15:guide>
        <p15:guide id="14" orient="horz" pos="3952" userDrawn="1">
          <p15:clr>
            <a:srgbClr val="F26B43"/>
          </p15:clr>
        </p15:guide>
        <p15:guide id="15" orient="horz" pos="3816" userDrawn="1">
          <p15:clr>
            <a:srgbClr val="F26B43"/>
          </p15:clr>
        </p15:guide>
        <p15:guide id="16" orient="horz" pos="755" userDrawn="1">
          <p15:clr>
            <a:srgbClr val="F26B43"/>
          </p15:clr>
        </p15:guide>
        <p15:guide id="17" pos="257" userDrawn="1">
          <p15:clr>
            <a:srgbClr val="F26B43"/>
          </p15:clr>
        </p15:guide>
        <p15:guide id="18" pos="7423" userDrawn="1">
          <p15:clr>
            <a:srgbClr val="F26B43"/>
          </p15:clr>
        </p15:guide>
        <p15:guide id="19" pos="393" userDrawn="1">
          <p15:clr>
            <a:srgbClr val="F26B43"/>
          </p15:clr>
        </p15:guide>
        <p15:guide id="20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69D18E15-4A97-6047-8D4C-77FF9CBE6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780" y="1196976"/>
            <a:ext cx="11732207" cy="48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xmlns="" id="{8316E4C3-266E-B24E-9B75-CDDD3DAD95A8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Presentation slide title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36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9" r:id="rId2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i="0" kern="1200" cap="none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600" b="1" i="0" kern="1200" cap="none" baseline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143" userDrawn="1">
          <p15:clr>
            <a:srgbClr val="F26B43"/>
          </p15:clr>
        </p15:guide>
        <p15:guide id="2" pos="7537" userDrawn="1">
          <p15:clr>
            <a:srgbClr val="F26B43"/>
          </p15:clr>
        </p15:guide>
        <p15:guide id="3" orient="horz" pos="143" userDrawn="1">
          <p15:clr>
            <a:srgbClr val="F26B43"/>
          </p15:clr>
        </p15:guide>
        <p15:guide id="4" orient="horz" pos="4179" userDrawn="1">
          <p15:clr>
            <a:srgbClr val="F26B43"/>
          </p15:clr>
        </p15:guide>
        <p15:guide id="5" orient="horz" pos="619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2003" userDrawn="1">
          <p15:clr>
            <a:srgbClr val="F26B43"/>
          </p15:clr>
        </p15:guide>
        <p15:guide id="8" pos="5677" userDrawn="1">
          <p15:clr>
            <a:srgbClr val="F26B43"/>
          </p15:clr>
        </p15:guide>
        <p15:guide id="9" pos="4747" userDrawn="1">
          <p15:clr>
            <a:srgbClr val="F26B43"/>
          </p15:clr>
        </p15:guide>
        <p15:guide id="10" pos="6563" userDrawn="1">
          <p15:clr>
            <a:srgbClr val="F26B43"/>
          </p15:clr>
        </p15:guide>
        <p15:guide id="11" pos="2955" userDrawn="1">
          <p15:clr>
            <a:srgbClr val="F26B43"/>
          </p15:clr>
        </p15:guide>
        <p15:guide id="12" pos="1119" userDrawn="1">
          <p15:clr>
            <a:srgbClr val="F26B43"/>
          </p15:clr>
        </p15:guide>
        <p15:guide id="14" orient="horz" pos="3952" userDrawn="1">
          <p15:clr>
            <a:srgbClr val="F26B43"/>
          </p15:clr>
        </p15:guide>
        <p15:guide id="15" orient="horz" pos="3816" userDrawn="1">
          <p15:clr>
            <a:srgbClr val="F26B43"/>
          </p15:clr>
        </p15:guide>
        <p15:guide id="16" orient="horz" pos="755" userDrawn="1">
          <p15:clr>
            <a:srgbClr val="F26B43"/>
          </p15:clr>
        </p15:guide>
        <p15:guide id="17" pos="257" userDrawn="1">
          <p15:clr>
            <a:srgbClr val="F26B43"/>
          </p15:clr>
        </p15:guide>
        <p15:guide id="18" pos="7423" userDrawn="1">
          <p15:clr>
            <a:srgbClr val="F26B43"/>
          </p15:clr>
        </p15:guide>
        <p15:guide id="19" pos="393" userDrawn="1">
          <p15:clr>
            <a:srgbClr val="F26B43"/>
          </p15:clr>
        </p15:guide>
        <p15:guide id="20" pos="728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132B4F-0295-EF46-8D35-B87FF3EE82C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228" y="219359"/>
            <a:ext cx="679760" cy="76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5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51" r:id="rId13"/>
    <p:sldLayoutId id="2147483952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143" userDrawn="1">
          <p15:clr>
            <a:srgbClr val="F26B43"/>
          </p15:clr>
        </p15:guide>
        <p15:guide id="2" pos="7537" userDrawn="1">
          <p15:clr>
            <a:srgbClr val="F26B43"/>
          </p15:clr>
        </p15:guide>
        <p15:guide id="3" orient="horz" pos="143" userDrawn="1">
          <p15:clr>
            <a:srgbClr val="F26B43"/>
          </p15:clr>
        </p15:guide>
        <p15:guide id="4" orient="horz" pos="4179" userDrawn="1">
          <p15:clr>
            <a:srgbClr val="F26B43"/>
          </p15:clr>
        </p15:guide>
        <p15:guide id="5" orient="horz" pos="619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2003" userDrawn="1">
          <p15:clr>
            <a:srgbClr val="F26B43"/>
          </p15:clr>
        </p15:guide>
        <p15:guide id="8" pos="5677" userDrawn="1">
          <p15:clr>
            <a:srgbClr val="F26B43"/>
          </p15:clr>
        </p15:guide>
        <p15:guide id="9" pos="4747" userDrawn="1">
          <p15:clr>
            <a:srgbClr val="F26B43"/>
          </p15:clr>
        </p15:guide>
        <p15:guide id="10" pos="6563" userDrawn="1">
          <p15:clr>
            <a:srgbClr val="F26B43"/>
          </p15:clr>
        </p15:guide>
        <p15:guide id="11" pos="2955" userDrawn="1">
          <p15:clr>
            <a:srgbClr val="F26B43"/>
          </p15:clr>
        </p15:guide>
        <p15:guide id="12" pos="1119" userDrawn="1">
          <p15:clr>
            <a:srgbClr val="F26B43"/>
          </p15:clr>
        </p15:guide>
        <p15:guide id="13" orient="horz" pos="3952" userDrawn="1">
          <p15:clr>
            <a:srgbClr val="F26B43"/>
          </p15:clr>
        </p15:guide>
        <p15:guide id="14" orient="horz" pos="3816" userDrawn="1">
          <p15:clr>
            <a:srgbClr val="F26B43"/>
          </p15:clr>
        </p15:guide>
        <p15:guide id="15" orient="horz" pos="755" userDrawn="1">
          <p15:clr>
            <a:srgbClr val="F26B43"/>
          </p15:clr>
        </p15:guide>
        <p15:guide id="16" pos="257" userDrawn="1">
          <p15:clr>
            <a:srgbClr val="F26B43"/>
          </p15:clr>
        </p15:guide>
        <p15:guide id="17" pos="7423" userDrawn="1">
          <p15:clr>
            <a:srgbClr val="F26B43"/>
          </p15:clr>
        </p15:guide>
        <p15:guide id="18" pos="393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comments" Target="../comments/commen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microsoft.com/office/2007/relationships/hdphoto" Target="../media/hdphoto1.wdp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Relationship Id="rId4" Type="http://schemas.openxmlformats.org/officeDocument/2006/relationships/hyperlink" Target="https://wwf.panda.org/get_involved/campaign_with_us/plastics_campaign_pag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xmlns="" id="{12983498-13BE-9945-A01A-9DD06F1B36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9AE2E10D-5F6A-9845-9F84-CA42F011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193" y="4416911"/>
            <a:ext cx="7042949" cy="1028313"/>
          </a:xfrm>
          <a:solidFill>
            <a:schemeClr val="accent1">
              <a:alpha val="35000"/>
            </a:schemeClr>
          </a:solidFill>
        </p:spPr>
        <p:txBody>
          <a:bodyPr/>
          <a:lstStyle/>
          <a:p>
            <a:r>
              <a:rPr lang="en-US" sz="2800" dirty="0"/>
              <a:t>Marine Litter in the Coral Triangle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AU" sz="2000" dirty="0"/>
              <a:t>Status, Challenges &amp; Actions</a:t>
            </a:r>
            <a:endParaRPr lang="en-US" sz="18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ECB66FCB-1933-D64A-9AF4-A7C656E2E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1192" y="5484254"/>
            <a:ext cx="7042949" cy="753058"/>
          </a:xfrm>
          <a:solidFill>
            <a:schemeClr val="accent1">
              <a:alpha val="35000"/>
            </a:schemeClr>
          </a:solidFill>
        </p:spPr>
        <p:txBody>
          <a:bodyPr/>
          <a:lstStyle/>
          <a:p>
            <a:r>
              <a:rPr lang="en-US" sz="1200" b="0" dirty="0"/>
              <a:t>CTI-CFF Coral Triangle Day Webinar, 9 June 2020</a:t>
            </a:r>
            <a:br>
              <a:rPr lang="en-US" sz="1200" b="0" dirty="0"/>
            </a:br>
            <a:r>
              <a:rPr lang="en-US" sz="1200" b="0" dirty="0"/>
              <a:t/>
            </a:r>
            <a:br>
              <a:rPr lang="en-US" sz="1200" b="0" dirty="0"/>
            </a:br>
            <a:r>
              <a:rPr lang="en-US" sz="1200" b="0" dirty="0"/>
              <a:t>Jackie Thomas, WWF Coral </a:t>
            </a:r>
            <a:r>
              <a:rPr lang="en-US" sz="1200" b="0" dirty="0" smtClean="0"/>
              <a:t>Triangle Program</a:t>
            </a:r>
            <a:endParaRPr lang="en-US" sz="1100" b="0" dirty="0">
              <a:latin typeface="WWF" panose="02000000000000000000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7368" y="6237312"/>
            <a:ext cx="16146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© </a:t>
            </a:r>
            <a:r>
              <a:rPr lang="en-US" sz="1200" b="1" dirty="0">
                <a:solidFill>
                  <a:schemeClr val="bg1"/>
                </a:solidFill>
              </a:rPr>
              <a:t>Troy </a:t>
            </a:r>
            <a:r>
              <a:rPr lang="en-US" sz="1200" b="1" dirty="0" err="1">
                <a:solidFill>
                  <a:schemeClr val="bg1"/>
                </a:solidFill>
              </a:rPr>
              <a:t>Mayne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>
                <a:solidFill>
                  <a:schemeClr val="bg1"/>
                </a:solidFill>
              </a:rPr>
              <a:t>/ </a:t>
            </a:r>
            <a:r>
              <a:rPr lang="en-US" sz="1200" b="1" smtClean="0">
                <a:solidFill>
                  <a:schemeClr val="bg1"/>
                </a:solidFill>
              </a:rPr>
              <a:t>WWF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9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8B8755-7575-FD4F-8CD9-F460C3189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B9024A-5A87-5F40-A20E-7E1CBECD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269BE2-2D61-7047-A63F-77124EB5C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936C5E-E6E0-C344-8362-43977D20F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916C-C279-430A-ACDB-3066D55ABD60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CB6FCF-3B1E-8246-8BB4-EE550772EC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8" y="11460"/>
            <a:ext cx="12192001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352" y="16645"/>
            <a:ext cx="8496944" cy="1324124"/>
          </a:xfrm>
          <a:prstGeom prst="rect">
            <a:avLst/>
          </a:prstGeom>
          <a:gradFill>
            <a:gsLst>
              <a:gs pos="0">
                <a:srgbClr val="12486B">
                  <a:shade val="30000"/>
                  <a:satMod val="115000"/>
                </a:srgbClr>
              </a:gs>
              <a:gs pos="78000">
                <a:srgbClr val="12486B">
                  <a:shade val="67500"/>
                  <a:satMod val="115000"/>
                  <a:alpha val="40000"/>
                </a:srgbClr>
              </a:gs>
              <a:gs pos="100000">
                <a:srgbClr val="12486B">
                  <a:shade val="100000"/>
                  <a:satMod val="115000"/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800" b="1" dirty="0" smtClean="0">
                <a:solidFill>
                  <a:srgbClr val="B8D6FF"/>
                </a:solidFill>
              </a:rPr>
              <a:t>Coral reef health under threat</a:t>
            </a:r>
            <a:endParaRPr lang="en-US" sz="4800" b="1" dirty="0">
              <a:solidFill>
                <a:srgbClr val="B8D6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80376" y="6374035"/>
            <a:ext cx="2564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Jürgen Freund / WWF. </a:t>
            </a:r>
          </a:p>
        </p:txBody>
      </p:sp>
    </p:spTree>
    <p:extLst>
      <p:ext uri="{BB962C8B-B14F-4D97-AF65-F5344CB8AC3E}">
        <p14:creationId xmlns:p14="http://schemas.microsoft.com/office/powerpoint/2010/main" val="108410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-21037" y="692696"/>
            <a:ext cx="1132416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3200" b="1" dirty="0" smtClean="0">
                <a:latin typeface="Arial" charset="0"/>
              </a:rPr>
              <a:t>Estimated </a:t>
            </a:r>
            <a:r>
              <a:rPr lang="en-GB" altLang="en-US" sz="3200" b="1" dirty="0">
                <a:latin typeface="Arial" charset="0"/>
              </a:rPr>
              <a:t>plastic debris levels on coral reefs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6204172"/>
            <a:ext cx="1576319" cy="51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12209953" cy="351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991544" y="6226494"/>
            <a:ext cx="5544616" cy="63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100" b="1" dirty="0" err="1">
                <a:latin typeface="Arial" charset="0"/>
              </a:rPr>
              <a:t>Joleah</a:t>
            </a:r>
            <a:r>
              <a:rPr lang="en-GB" altLang="en-US" sz="1100" b="1" dirty="0">
                <a:latin typeface="Arial" charset="0"/>
              </a:rPr>
              <a:t> B. Lamb et al. Science 2018;359:460-462</a:t>
            </a:r>
          </a:p>
          <a:p>
            <a:r>
              <a:rPr lang="en-GB" altLang="en-US" sz="1100" dirty="0">
                <a:latin typeface="Arial" charset="0"/>
              </a:rPr>
              <a:t>Copyright © 2018, The Authors, some rights reserved; exclusive licensee American Association for the Advancement of Science. No claim to original U.S. Government Works</a:t>
            </a:r>
          </a:p>
          <a:p>
            <a:endParaRPr lang="en-GB" altLang="en-US" sz="11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250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xmlns="" id="{0F010FF3-E5AF-234C-ACD1-27CB54E66D60}"/>
              </a:ext>
            </a:extLst>
          </p:cNvPr>
          <p:cNvSpPr txBox="1">
            <a:spLocks/>
          </p:cNvSpPr>
          <p:nvPr/>
        </p:nvSpPr>
        <p:spPr>
          <a:xfrm>
            <a:off x="767408" y="147638"/>
            <a:ext cx="9840267" cy="11969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2800" b="1" spc="400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046FCF-7EC2-D148-90A6-463928D05F73}"/>
              </a:ext>
            </a:extLst>
          </p:cNvPr>
          <p:cNvSpPr txBox="1"/>
          <p:nvPr/>
        </p:nvSpPr>
        <p:spPr>
          <a:xfrm>
            <a:off x="5847644" y="1806227"/>
            <a:ext cx="246280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69A294F5-6616-D14A-AB71-881D6BF39FF9}"/>
              </a:ext>
            </a:extLst>
          </p:cNvPr>
          <p:cNvSpPr txBox="1">
            <a:spLocks/>
          </p:cNvSpPr>
          <p:nvPr/>
        </p:nvSpPr>
        <p:spPr>
          <a:xfrm>
            <a:off x="3834501" y="1358630"/>
            <a:ext cx="5068297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6997" indent="0" algn="ctr">
              <a:buClr>
                <a:prstClr val="black"/>
              </a:buClr>
              <a:buFont typeface="Arial"/>
              <a:buNone/>
            </a:pPr>
            <a:r>
              <a:rPr lang="en-US" sz="2800" b="1" dirty="0">
                <a:solidFill>
                  <a:srgbClr val="0097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Social Impacts </a:t>
            </a:r>
          </a:p>
          <a:p>
            <a:pPr algn="ctr">
              <a:buClr>
                <a:prstClr val="black"/>
              </a:buClr>
            </a:pPr>
            <a:endParaRPr lang="en-US" b="1" dirty="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E47B7FEC-2A1C-3B46-B0BE-20DE9816EC58}"/>
              </a:ext>
            </a:extLst>
          </p:cNvPr>
          <p:cNvSpPr txBox="1">
            <a:spLocks/>
          </p:cNvSpPr>
          <p:nvPr/>
        </p:nvSpPr>
        <p:spPr>
          <a:xfrm>
            <a:off x="7510525" y="1344915"/>
            <a:ext cx="5068297" cy="541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6997" indent="0" algn="ctr">
              <a:buClr>
                <a:prstClr val="black"/>
              </a:buClr>
              <a:buFont typeface="Arial"/>
              <a:buNone/>
            </a:pPr>
            <a:r>
              <a:rPr lang="en-US" sz="2800" b="1" dirty="0">
                <a:solidFill>
                  <a:srgbClr val="0097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Economic Impacts </a:t>
            </a:r>
          </a:p>
          <a:p>
            <a:pPr algn="ctr">
              <a:buClr>
                <a:prstClr val="black"/>
              </a:buClr>
            </a:pPr>
            <a:endParaRPr lang="en-US" b="1" dirty="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628887B-F4B9-1943-B7E5-869134EF7778}"/>
              </a:ext>
            </a:extLst>
          </p:cNvPr>
          <p:cNvGrpSpPr/>
          <p:nvPr/>
        </p:nvGrpSpPr>
        <p:grpSpPr>
          <a:xfrm>
            <a:off x="1494671" y="2114137"/>
            <a:ext cx="1938986" cy="4253032"/>
            <a:chOff x="1867689" y="2240566"/>
            <a:chExt cx="1938986" cy="4253032"/>
          </a:xfrm>
        </p:grpSpPr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xmlns="" id="{F050A07D-A978-2D4D-BE54-2B441579A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029" b="-2615"/>
            <a:stretch>
              <a:fillRect/>
            </a:stretch>
          </p:blipFill>
          <p:spPr bwMode="auto">
            <a:xfrm>
              <a:off x="2240912" y="2240566"/>
              <a:ext cx="1069741" cy="644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xmlns="" id="{1370C89E-1D8B-E841-AF05-0F93E1BA2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64" t="14560" r="7735"/>
            <a:stretch>
              <a:fillRect/>
            </a:stretch>
          </p:blipFill>
          <p:spPr bwMode="auto">
            <a:xfrm>
              <a:off x="2240912" y="3893548"/>
              <a:ext cx="1169237" cy="562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xmlns="" id="{A872139F-46C1-4648-B7C6-C4C235EA6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63" t="4234" r="6937" b="4250"/>
            <a:stretch>
              <a:fillRect/>
            </a:stretch>
          </p:blipFill>
          <p:spPr bwMode="auto">
            <a:xfrm>
              <a:off x="2215842" y="5280934"/>
              <a:ext cx="1219385" cy="762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5C2A6860-5DE1-A447-BB2A-27F9823CD827}"/>
                </a:ext>
              </a:extLst>
            </p:cNvPr>
            <p:cNvSpPr/>
            <p:nvPr/>
          </p:nvSpPr>
          <p:spPr>
            <a:xfrm>
              <a:off x="1970284" y="3010913"/>
              <a:ext cx="1733802" cy="400105"/>
            </a:xfrm>
            <a:prstGeom prst="rect">
              <a:avLst/>
            </a:prstGeom>
          </p:spPr>
          <p:txBody>
            <a:bodyPr wrap="none" lIns="121917" tIns="60958" rIns="121917" bIns="60958">
              <a:spAutoFit/>
            </a:bodyPr>
            <a:lstStyle/>
            <a:p>
              <a:r>
                <a:rPr lang="en-GB" dirty="0">
                  <a:solidFill>
                    <a:srgbClr val="0097A7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Entanglement</a:t>
              </a:r>
              <a:r>
                <a:rPr lang="en-US" dirty="0">
                  <a:solidFill>
                    <a:srgbClr val="0097A7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A8EF67F-B96A-524C-AE05-9F37B20F089E}"/>
                </a:ext>
              </a:extLst>
            </p:cNvPr>
            <p:cNvSpPr/>
            <p:nvPr/>
          </p:nvSpPr>
          <p:spPr>
            <a:xfrm>
              <a:off x="2217868" y="4657948"/>
              <a:ext cx="1246489" cy="400105"/>
            </a:xfrm>
            <a:prstGeom prst="rect">
              <a:avLst/>
            </a:prstGeom>
          </p:spPr>
          <p:txBody>
            <a:bodyPr wrap="none" lIns="121917" tIns="60958" rIns="121917" bIns="60958">
              <a:spAutoFit/>
            </a:bodyPr>
            <a:lstStyle/>
            <a:p>
              <a:r>
                <a:rPr lang="en-GB" dirty="0">
                  <a:solidFill>
                    <a:srgbClr val="0097A7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Ingestion</a:t>
              </a:r>
              <a:r>
                <a:rPr lang="en-US" dirty="0">
                  <a:solidFill>
                    <a:srgbClr val="0097A7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5CC5868B-56F3-0748-8CE4-A2D105464DCC}"/>
                </a:ext>
              </a:extLst>
            </p:cNvPr>
            <p:cNvSpPr/>
            <p:nvPr/>
          </p:nvSpPr>
          <p:spPr>
            <a:xfrm>
              <a:off x="1867689" y="6093493"/>
              <a:ext cx="1938986" cy="400105"/>
            </a:xfrm>
            <a:prstGeom prst="rect">
              <a:avLst/>
            </a:prstGeom>
          </p:spPr>
          <p:txBody>
            <a:bodyPr wrap="none" lIns="121917" tIns="60958" rIns="121917" bIns="60958">
              <a:spAutoFit/>
            </a:bodyPr>
            <a:lstStyle/>
            <a:p>
              <a:r>
                <a:rPr lang="en-GB" dirty="0">
                  <a:solidFill>
                    <a:srgbClr val="0097A7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Habitat damage</a:t>
              </a:r>
              <a:r>
                <a:rPr lang="en-US" dirty="0">
                  <a:solidFill>
                    <a:srgbClr val="0097A7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</a:p>
          </p:txBody>
        </p:sp>
      </p:grpSp>
      <p:pic>
        <p:nvPicPr>
          <p:cNvPr id="19" name="Picture 19">
            <a:extLst>
              <a:ext uri="{FF2B5EF4-FFF2-40B4-BE49-F238E27FC236}">
                <a16:creationId xmlns:a16="http://schemas.microsoft.com/office/drawing/2014/main" xmlns="" id="{0E5D0349-C2E6-C14D-99A4-702762D1BAC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3128" y="2180455"/>
            <a:ext cx="694997" cy="76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2">
            <a:extLst>
              <a:ext uri="{FF2B5EF4-FFF2-40B4-BE49-F238E27FC236}">
                <a16:creationId xmlns:a16="http://schemas.microsoft.com/office/drawing/2014/main" xmlns="" id="{D6948FCD-5B2F-6B4D-8F8C-E9A94C63A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939" y="3697669"/>
            <a:ext cx="989380" cy="95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5">
            <a:extLst>
              <a:ext uri="{FF2B5EF4-FFF2-40B4-BE49-F238E27FC236}">
                <a16:creationId xmlns:a16="http://schemas.microsoft.com/office/drawing/2014/main" xmlns="" id="{A1C66318-74FE-BC4C-A3C0-3E56E8BF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8889" y="5230256"/>
            <a:ext cx="863489" cy="86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273CCB5-A2D8-7045-BD28-10B6C1FF2BFE}"/>
              </a:ext>
            </a:extLst>
          </p:cNvPr>
          <p:cNvSpPr/>
          <p:nvPr/>
        </p:nvSpPr>
        <p:spPr>
          <a:xfrm>
            <a:off x="4810297" y="6093493"/>
            <a:ext cx="3272685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GB" dirty="0">
                <a:solidFill>
                  <a:srgbClr val="0097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Soil and water contamination</a:t>
            </a:r>
            <a:r>
              <a:rPr lang="en-US" dirty="0">
                <a:solidFill>
                  <a:srgbClr val="0097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FBE7CC5-D1B7-5649-A7D8-2C09F8AE4C51}"/>
              </a:ext>
            </a:extLst>
          </p:cNvPr>
          <p:cNvSpPr/>
          <p:nvPr/>
        </p:nvSpPr>
        <p:spPr>
          <a:xfrm>
            <a:off x="5015477" y="4657948"/>
            <a:ext cx="2875140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GB" dirty="0">
                <a:solidFill>
                  <a:srgbClr val="0097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Human plastics ingestion</a:t>
            </a:r>
            <a:r>
              <a:rPr lang="en-US" dirty="0">
                <a:solidFill>
                  <a:srgbClr val="0097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2DBC9B3-12E9-2948-8AFE-3FAEAD58B5CE}"/>
              </a:ext>
            </a:extLst>
          </p:cNvPr>
          <p:cNvSpPr/>
          <p:nvPr/>
        </p:nvSpPr>
        <p:spPr>
          <a:xfrm>
            <a:off x="4530227" y="3010912"/>
            <a:ext cx="3860800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GB" dirty="0">
                <a:solidFill>
                  <a:srgbClr val="0097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Unregulated plastic </a:t>
            </a:r>
          </a:p>
          <a:p>
            <a:pPr algn="ctr"/>
            <a:r>
              <a:rPr lang="en-GB" dirty="0">
                <a:solidFill>
                  <a:srgbClr val="0097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waste management</a:t>
            </a:r>
            <a:r>
              <a:rPr lang="en-US" dirty="0">
                <a:solidFill>
                  <a:srgbClr val="0097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pic>
        <p:nvPicPr>
          <p:cNvPr id="25" name="Picture 15">
            <a:extLst>
              <a:ext uri="{FF2B5EF4-FFF2-40B4-BE49-F238E27FC236}">
                <a16:creationId xmlns:a16="http://schemas.microsoft.com/office/drawing/2014/main" xmlns="" id="{CFCDC149-4D39-9241-8663-DA32D7467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8"/>
          <a:stretch>
            <a:fillRect/>
          </a:stretch>
        </p:blipFill>
        <p:spPr bwMode="auto">
          <a:xfrm>
            <a:off x="9132314" y="2138985"/>
            <a:ext cx="1151468" cy="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9">
            <a:extLst>
              <a:ext uri="{FF2B5EF4-FFF2-40B4-BE49-F238E27FC236}">
                <a16:creationId xmlns:a16="http://schemas.microsoft.com/office/drawing/2014/main" xmlns="" id="{A66D8F98-5D65-424D-8265-CEC2A9F7B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8445" y="3821205"/>
            <a:ext cx="1219203" cy="70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xmlns="" id="{8A5DA15F-54A8-324B-995D-6B8D0AE5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9945" y="5137989"/>
            <a:ext cx="716200" cy="10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13CD2A9-71C6-0D40-91ED-CC2CD36DA3D2}"/>
              </a:ext>
            </a:extLst>
          </p:cNvPr>
          <p:cNvSpPr/>
          <p:nvPr/>
        </p:nvSpPr>
        <p:spPr>
          <a:xfrm>
            <a:off x="9133816" y="3010913"/>
            <a:ext cx="1246489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GB" dirty="0">
                <a:solidFill>
                  <a:srgbClr val="0097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Fisheries</a:t>
            </a:r>
            <a:r>
              <a:rPr lang="en-US" dirty="0">
                <a:solidFill>
                  <a:srgbClr val="0097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B62B6B4-082A-614E-9F99-0040F42CCDE6}"/>
              </a:ext>
            </a:extLst>
          </p:cNvPr>
          <p:cNvSpPr/>
          <p:nvPr/>
        </p:nvSpPr>
        <p:spPr>
          <a:xfrm>
            <a:off x="8810053" y="4657948"/>
            <a:ext cx="1785098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GB" dirty="0">
                <a:solidFill>
                  <a:srgbClr val="0097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Maritime trade</a:t>
            </a:r>
            <a:r>
              <a:rPr lang="en-US" dirty="0">
                <a:solidFill>
                  <a:srgbClr val="0097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15F5239-4316-DA40-94C6-3EDB4C18544E}"/>
              </a:ext>
            </a:extLst>
          </p:cNvPr>
          <p:cNvSpPr/>
          <p:nvPr/>
        </p:nvSpPr>
        <p:spPr>
          <a:xfrm>
            <a:off x="9186230" y="6093493"/>
            <a:ext cx="1118313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GB" dirty="0">
                <a:solidFill>
                  <a:srgbClr val="0097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Tourism</a:t>
            </a:r>
            <a:r>
              <a:rPr lang="en-US" dirty="0">
                <a:solidFill>
                  <a:srgbClr val="0097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7FC90AC-40FC-224C-9E5C-32ACB97322B7}"/>
              </a:ext>
            </a:extLst>
          </p:cNvPr>
          <p:cNvSpPr txBox="1"/>
          <p:nvPr/>
        </p:nvSpPr>
        <p:spPr>
          <a:xfrm>
            <a:off x="-26967" y="6565616"/>
            <a:ext cx="3163681" cy="29238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100" dirty="0">
                <a:solidFill>
                  <a:prstClr val="white">
                    <a:lumMod val="50000"/>
                  </a:prstClr>
                </a:solidFill>
              </a:rPr>
              <a:t>WWF-Dahlberg Report, 2019, citing various studies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xmlns="" id="{37E7787B-8C07-B845-AB42-815FFBB3EB44}"/>
              </a:ext>
            </a:extLst>
          </p:cNvPr>
          <p:cNvSpPr txBox="1">
            <a:spLocks/>
          </p:cNvSpPr>
          <p:nvPr/>
        </p:nvSpPr>
        <p:spPr>
          <a:xfrm>
            <a:off x="71046" y="1315166"/>
            <a:ext cx="5068297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6997" indent="0" algn="ctr">
              <a:buClr>
                <a:prstClr val="black"/>
              </a:buClr>
              <a:buFont typeface="Arial"/>
              <a:buNone/>
            </a:pPr>
            <a:r>
              <a:rPr lang="en-US" sz="2800" b="1" dirty="0">
                <a:solidFill>
                  <a:srgbClr val="0097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Environmental Impacts</a:t>
            </a:r>
            <a:endParaRPr lang="en-US" b="1" dirty="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707304" y="289682"/>
            <a:ext cx="10526960" cy="922113"/>
          </a:xfrm>
          <a:prstGeom prst="rect">
            <a:avLst/>
          </a:prstGeom>
          <a:solidFill>
            <a:srgbClr val="2C8A8A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Plastic Pollution: A Serious Challenge to our Natural World, Society &amp; Global Economy</a:t>
            </a:r>
          </a:p>
        </p:txBody>
      </p:sp>
    </p:spTree>
    <p:extLst>
      <p:ext uri="{BB962C8B-B14F-4D97-AF65-F5344CB8AC3E}">
        <p14:creationId xmlns:p14="http://schemas.microsoft.com/office/powerpoint/2010/main" val="142671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2800562-1BF1-D544-A15A-07243E6EF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3028"/>
            <a:ext cx="11078468" cy="671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80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526960" cy="694631"/>
          </a:xfrm>
          <a:solidFill>
            <a:srgbClr val="2C8A8A"/>
          </a:solidFill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Tourism facing the impact of plastics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969270"/>
            <a:ext cx="7291945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Tourism will be adversely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affected by marine plastics</a:t>
            </a: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Economic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value to Coral Triangle of Nature-based &amp; Adventure Tourism – 15 to 25 Billion USD p.a. (pre Covid-19)</a:t>
            </a: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dirty="0">
                <a:latin typeface="Arial" pitchFamily="34" charset="0"/>
                <a:cs typeface="Arial" pitchFamily="34" charset="0"/>
              </a:rPr>
              <a:t>Predicted to be worth up to 148 Billion USD p.a. to the Coral Triangle by 2035</a:t>
            </a:r>
          </a:p>
          <a:p>
            <a:endParaRPr lang="en-AU" sz="2200" dirty="0">
              <a:latin typeface="Arial" pitchFamily="34" charset="0"/>
              <a:cs typeface="Arial" pitchFamily="34" charset="0"/>
            </a:endParaRPr>
          </a:p>
          <a:p>
            <a:r>
              <a:rPr lang="en-AU" sz="2200" b="1" i="1" dirty="0">
                <a:latin typeface="Arial" pitchFamily="34" charset="0"/>
                <a:cs typeface="Arial" pitchFamily="34" charset="0"/>
              </a:rPr>
              <a:t>However, tourism is also part of the problem in terms of plastic pollution, and other forms of waste management issues. </a:t>
            </a:r>
            <a:endParaRPr lang="en-US" sz="2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28248" y="991972"/>
            <a:ext cx="3600000" cy="57920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bject 4"/>
          <p:cNvSpPr txBox="1"/>
          <p:nvPr/>
        </p:nvSpPr>
        <p:spPr>
          <a:xfrm>
            <a:off x="9696400" y="6457125"/>
            <a:ext cx="2075939" cy="365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r">
              <a:lnSpc>
                <a:spcPts val="885"/>
              </a:lnSpc>
              <a:spcBef>
                <a:spcPts val="44"/>
              </a:spcBef>
            </a:pP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sz="900" b="1" spc="-4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ge</a:t>
            </a:r>
            <a:r>
              <a:rPr sz="900" b="1" spc="49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©</a:t>
            </a:r>
            <a:r>
              <a:rPr sz="900" b="1" spc="4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J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900" b="1" spc="-4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900" b="1" spc="-4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sz="900" b="1" spc="-4" dirty="0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g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sz="900" b="1" spc="49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|</a:t>
            </a:r>
            <a:r>
              <a:rPr sz="900" b="1" spc="-3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900" b="1" spc="-31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algn="r">
              <a:lnSpc>
                <a:spcPts val="885"/>
              </a:lnSpc>
              <a:spcBef>
                <a:spcPts val="44"/>
              </a:spcBef>
            </a:pPr>
            <a:r>
              <a:rPr sz="900" b="1" spc="-4" dirty="0" err="1">
                <a:solidFill>
                  <a:schemeClr val="bg1"/>
                </a:solidFill>
                <a:latin typeface="Arial"/>
                <a:cs typeface="Arial"/>
              </a:rPr>
              <a:t>Mi</a:t>
            </a:r>
            <a:r>
              <a:rPr sz="900" b="1" spc="0" dirty="0" err="1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sz="900" b="1" spc="4" dirty="0" err="1">
                <a:solidFill>
                  <a:schemeClr val="bg1"/>
                </a:solidFill>
                <a:latin typeface="Arial"/>
                <a:cs typeface="Arial"/>
              </a:rPr>
              <a:t>oo</a:t>
            </a:r>
            <a:r>
              <a:rPr sz="900" b="1" spc="0" dirty="0" err="1">
                <a:solidFill>
                  <a:schemeClr val="bg1"/>
                </a:solidFill>
                <a:latin typeface="Arial"/>
                <a:cs typeface="Arial"/>
              </a:rPr>
              <a:t>l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 E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sz="9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Re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sz="900" b="1" spc="-4" dirty="0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sz="900" b="1" spc="-4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In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sz="900" b="1" spc="4" dirty="0">
                <a:solidFill>
                  <a:schemeClr val="bg1"/>
                </a:solidFill>
                <a:latin typeface="Arial"/>
                <a:cs typeface="Arial"/>
              </a:rPr>
              <a:t>one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sz="900" b="1" spc="-4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sz="900" b="1" spc="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endParaRPr sz="9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35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4F6D433C-3634-4D56-9D73-B1EDD8FD4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988" y="214290"/>
            <a:ext cx="9828547" cy="910454"/>
          </a:xfrm>
        </p:spPr>
        <p:txBody>
          <a:bodyPr>
            <a:noAutofit/>
          </a:bodyPr>
          <a:lstStyle/>
          <a:p>
            <a:endParaRPr lang="de-CH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7C9249-7A3D-482D-B1BD-AE7BC9472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268" y="4081770"/>
            <a:ext cx="2792210" cy="1233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F76AC78-07E2-4E03-A72D-00CE57159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779" y="2348880"/>
            <a:ext cx="5084505" cy="2724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D254D1D-C0FD-4BAE-9A8F-332A06143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164" y="4293096"/>
            <a:ext cx="2731245" cy="810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5E4A59F-68AB-4D88-BC06-EB55F6D4F81F}"/>
              </a:ext>
            </a:extLst>
          </p:cNvPr>
          <p:cNvSpPr txBox="1"/>
          <p:nvPr/>
        </p:nvSpPr>
        <p:spPr>
          <a:xfrm>
            <a:off x="305892" y="1328128"/>
            <a:ext cx="41513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Gothic" panose="020B0502020202020204" pitchFamily="34" charset="0"/>
              </a:rPr>
              <a:t>Business:</a:t>
            </a:r>
            <a:endParaRPr lang="en-US" sz="2400" b="1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Eliminate unnecessary plastics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Increase recovery and recycling</a:t>
            </a:r>
            <a:endParaRPr lang="de-CH" sz="2400" b="1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Shift to sustainable sources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9CDECD6-7BDC-4907-8496-9270CFDE947F}"/>
              </a:ext>
            </a:extLst>
          </p:cNvPr>
          <p:cNvSpPr txBox="1"/>
          <p:nvPr/>
        </p:nvSpPr>
        <p:spPr>
          <a:xfrm>
            <a:off x="7695279" y="1503269"/>
            <a:ext cx="4151315" cy="230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Gothic" panose="020B0502020202020204" pitchFamily="34" charset="0"/>
              </a:rPr>
              <a:t>Cities:</a:t>
            </a:r>
            <a:endParaRPr lang="en-US" sz="2400" b="1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Address city-level waste management in key pilot cities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Showcase global best practice</a:t>
            </a:r>
            <a:endParaRPr lang="de-CH" sz="2400" b="1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B3D2D4-8771-461D-BE0E-0BD3DAFD0F70}"/>
              </a:ext>
            </a:extLst>
          </p:cNvPr>
          <p:cNvSpPr txBox="1"/>
          <p:nvPr/>
        </p:nvSpPr>
        <p:spPr>
          <a:xfrm>
            <a:off x="1199903" y="5225132"/>
            <a:ext cx="10369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Policy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Encourage accountability through Extended Producer Responsibility (EPR) programs </a:t>
            </a:r>
            <a:endParaRPr lang="de-CH" sz="2400" b="1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Create a global set of rules for plastic pollution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37431" y="214290"/>
            <a:ext cx="10526960" cy="1126478"/>
          </a:xfrm>
          <a:prstGeom prst="rect">
            <a:avLst/>
          </a:prstGeom>
          <a:solidFill>
            <a:srgbClr val="2C8A8A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entury Gothic" panose="020B0502020202020204" pitchFamily="34" charset="0"/>
              </a:rPr>
              <a:t>A Global Solution – </a:t>
            </a:r>
            <a:br>
              <a:rPr lang="en-US" sz="3200" b="1" dirty="0">
                <a:latin typeface="Century Gothic" panose="020B0502020202020204" pitchFamily="34" charset="0"/>
              </a:rPr>
            </a:br>
            <a:r>
              <a:rPr lang="en-US" sz="3200" b="1" dirty="0">
                <a:latin typeface="Century Gothic" panose="020B0502020202020204" pitchFamily="34" charset="0"/>
              </a:rPr>
              <a:t>A Vision for No Plastics in </a:t>
            </a:r>
            <a:r>
              <a:rPr lang="en-US" sz="3200" b="1" dirty="0" smtClean="0">
                <a:latin typeface="Century Gothic" panose="020B0502020202020204" pitchFamily="34" charset="0"/>
              </a:rPr>
              <a:t>Nature </a:t>
            </a:r>
            <a:r>
              <a:rPr lang="en-US" b="1" dirty="0" smtClean="0">
                <a:latin typeface="Century Gothic" panose="020B0502020202020204" pitchFamily="34" charset="0"/>
              </a:rPr>
              <a:t>(A systems approach)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733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82DADE9-4DF5-834B-824B-14D1F51869A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1BCAA">
                <a:tint val="45000"/>
                <a:satMod val="400000"/>
              </a:srgb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3" y="25279"/>
            <a:ext cx="9053241" cy="928032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9025C75-C215-4062-83F5-61247FF9F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8660" y="1890648"/>
            <a:ext cx="3199034" cy="18536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22068"/>
            <a:ext cx="11208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/>
              <a:t>A global movement of people, organisations and alliances </a:t>
            </a:r>
          </a:p>
          <a:p>
            <a:pPr algn="ctr"/>
            <a:r>
              <a:rPr lang="en-AU" sz="3200" b="1" dirty="0"/>
              <a:t>to fight marine plastic pollution</a:t>
            </a:r>
            <a:endParaRPr lang="en-US" sz="3200" b="1" dirty="0"/>
          </a:p>
        </p:txBody>
      </p:sp>
      <p:pic>
        <p:nvPicPr>
          <p:cNvPr id="4114" name="Picture 18" descr="http://coraltriangleinitiative.org/sites/all/themes/new_ctiff/images/header/cti-logo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414" y="3364919"/>
            <a:ext cx="3795713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1384B6A-9165-C149-B5C3-4BBCDF6421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802" y="4665440"/>
            <a:ext cx="2642935" cy="1920642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B6DB30D8-1505-E445-ADAB-0CA31EF29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8586" y="3832588"/>
            <a:ext cx="2239181" cy="283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D77A7CB5-9C0E-194B-BCF1-E0E3508F3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5941" y="1634771"/>
            <a:ext cx="3614738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7537B1DE-FFA2-124E-A713-A5C977544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7743" y="4025531"/>
            <a:ext cx="2123140" cy="276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2B786250-197C-9946-A92D-D752CAF15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6556" y="1303984"/>
            <a:ext cx="2372421" cy="261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04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2692" y="171988"/>
            <a:ext cx="109385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1" dirty="0" smtClean="0">
              <a:solidFill>
                <a:srgbClr val="002060"/>
              </a:solidFill>
              <a:latin typeface="Optima" charset="0"/>
              <a:ea typeface="Optima" charset="0"/>
              <a:cs typeface="Optim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1" dirty="0">
              <a:solidFill>
                <a:srgbClr val="002060"/>
              </a:solidFill>
              <a:latin typeface="Optima" charset="0"/>
              <a:ea typeface="Optima" charset="0"/>
              <a:cs typeface="Optim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1" dirty="0" smtClean="0">
              <a:solidFill>
                <a:srgbClr val="002060"/>
              </a:solidFill>
              <a:latin typeface="Optima" charset="0"/>
              <a:ea typeface="Optima" charset="0"/>
              <a:cs typeface="Optim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1" dirty="0">
              <a:solidFill>
                <a:srgbClr val="002060"/>
              </a:solidFill>
              <a:latin typeface="Optima" charset="0"/>
              <a:ea typeface="Optima" charset="0"/>
              <a:cs typeface="Optim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1" dirty="0">
              <a:solidFill>
                <a:srgbClr val="002060"/>
              </a:solidFill>
              <a:latin typeface="Optima" charset="0"/>
              <a:ea typeface="Optima" charset="0"/>
              <a:cs typeface="Optim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1" dirty="0">
              <a:solidFill>
                <a:srgbClr val="002060"/>
              </a:solidFill>
              <a:latin typeface="Optima" charset="0"/>
              <a:ea typeface="Optima" charset="0"/>
              <a:cs typeface="Optim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tima" charset="0"/>
                <a:ea typeface="Optima" charset="0"/>
                <a:cs typeface="Optima" charset="0"/>
              </a:rPr>
              <a:t>Mobilize Cross Cutting</a:t>
            </a:r>
            <a:r>
              <a:rPr kumimoji="0" lang="en-AU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Optima" charset="0"/>
                <a:ea typeface="Optima" charset="0"/>
                <a:cs typeface="Optima" charset="0"/>
              </a:rPr>
              <a:t> Initiatives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xmlns="" id="{F2A50424-0712-494B-B0DE-FC18342CAFCA}"/>
              </a:ext>
            </a:extLst>
          </p:cNvPr>
          <p:cNvSpPr/>
          <p:nvPr/>
        </p:nvSpPr>
        <p:spPr>
          <a:xfrm>
            <a:off x="5192805" y="2305712"/>
            <a:ext cx="990600" cy="3671375"/>
          </a:xfrm>
          <a:prstGeom prst="rightBrace">
            <a:avLst>
              <a:gd name="adj1" fmla="val 8333"/>
              <a:gd name="adj2" fmla="val 50322"/>
            </a:avLst>
          </a:prstGeom>
          <a:ln w="28575" cap="flat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C2A2CF9-6499-AE4B-B0FA-34B6847A9B2C}"/>
              </a:ext>
            </a:extLst>
          </p:cNvPr>
          <p:cNvSpPr txBox="1"/>
          <p:nvPr/>
        </p:nvSpPr>
        <p:spPr>
          <a:xfrm>
            <a:off x="6377901" y="1054143"/>
            <a:ext cx="5469267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spc="100" dirty="0">
                <a:latin typeface="Arial" pitchFamily="34" charset="0"/>
                <a:ea typeface="Century Gothic" charset="0"/>
                <a:cs typeface="Arial" pitchFamily="34" charset="0"/>
              </a:rPr>
              <a:t>Strategic Partnership Opportunities:</a:t>
            </a:r>
          </a:p>
          <a:p>
            <a:endParaRPr lang="en-AU" sz="800" spc="100" dirty="0">
              <a:latin typeface="Arial" pitchFamily="34" charset="0"/>
              <a:ea typeface="Century Gothic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AU" sz="2000" b="1" spc="100" dirty="0">
                <a:latin typeface="Arial" pitchFamily="34" charset="0"/>
                <a:ea typeface="Century Gothic" charset="0"/>
                <a:cs typeface="Arial" pitchFamily="34" charset="0"/>
              </a:rPr>
              <a:t>CTMPAS &amp; MPA</a:t>
            </a:r>
            <a:r>
              <a:rPr lang="en-AU" sz="2000" spc="100" dirty="0">
                <a:latin typeface="Arial" pitchFamily="34" charset="0"/>
                <a:ea typeface="Century Gothic" charset="0"/>
                <a:cs typeface="Arial" pitchFamily="34" charset="0"/>
              </a:rPr>
              <a:t> management bodies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endParaRPr lang="en-AU" sz="800" spc="100" dirty="0">
              <a:latin typeface="Arial" pitchFamily="34" charset="0"/>
              <a:ea typeface="Century Gothic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AU" sz="2000" b="1" spc="100" dirty="0">
                <a:latin typeface="Arial" pitchFamily="34" charset="0"/>
                <a:ea typeface="Century Gothic" charset="0"/>
                <a:cs typeface="Arial" pitchFamily="34" charset="0"/>
              </a:rPr>
              <a:t>Regional/Global Organisations &amp; Alliances e.g.</a:t>
            </a:r>
            <a:r>
              <a:rPr lang="en-AU" sz="2000" spc="100" dirty="0">
                <a:latin typeface="Arial" pitchFamily="34" charset="0"/>
                <a:ea typeface="Century Gothic" charset="0"/>
                <a:cs typeface="Arial" pitchFamily="34" charset="0"/>
              </a:rPr>
              <a:t>: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q"/>
            </a:pPr>
            <a:r>
              <a:rPr lang="en-AU" spc="100" dirty="0">
                <a:latin typeface="Arial" pitchFamily="34" charset="0"/>
                <a:ea typeface="Century Gothic" charset="0"/>
                <a:cs typeface="Arial" pitchFamily="34" charset="0"/>
              </a:rPr>
              <a:t>ASEAN Centre for Biodiversity; 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q"/>
            </a:pPr>
            <a:r>
              <a:rPr lang="en-AU" spc="100" dirty="0">
                <a:latin typeface="Arial" pitchFamily="34" charset="0"/>
                <a:ea typeface="Century Gothic" charset="0"/>
                <a:cs typeface="Arial" pitchFamily="34" charset="0"/>
              </a:rPr>
              <a:t>PEMSEA (Pollution &amp; Waste Management)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q"/>
            </a:pPr>
            <a:r>
              <a:rPr lang="en-AU" spc="100" dirty="0">
                <a:latin typeface="Arial" pitchFamily="34" charset="0"/>
                <a:ea typeface="Century Gothic" charset="0"/>
                <a:cs typeface="Arial" pitchFamily="34" charset="0"/>
              </a:rPr>
              <a:t>IUCN (Plastic Waste Free Islands &amp; MARPLASTICCs)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q"/>
            </a:pPr>
            <a:r>
              <a:rPr lang="en-AU" spc="100" dirty="0">
                <a:latin typeface="Arial" pitchFamily="34" charset="0"/>
                <a:ea typeface="Century Gothic" charset="0"/>
                <a:cs typeface="Arial" pitchFamily="34" charset="0"/>
              </a:rPr>
              <a:t>Secretariat of the Regional Pacific Environment Programme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q"/>
            </a:pPr>
            <a:r>
              <a:rPr lang="en-AU" spc="100" dirty="0">
                <a:latin typeface="Arial" pitchFamily="34" charset="0"/>
                <a:ea typeface="Century Gothic" charset="0"/>
                <a:cs typeface="Arial" pitchFamily="34" charset="0"/>
              </a:rPr>
              <a:t>Global Ghost Gear Initiative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q"/>
            </a:pPr>
            <a:r>
              <a:rPr lang="en-AU" spc="100" dirty="0">
                <a:latin typeface="Arial" pitchFamily="34" charset="0"/>
                <a:ea typeface="Century Gothic" charset="0"/>
                <a:cs typeface="Arial" pitchFamily="34" charset="0"/>
              </a:rPr>
              <a:t>Pacific Asia Travel Association</a:t>
            </a:r>
          </a:p>
          <a:p>
            <a:pPr lvl="1">
              <a:spcAft>
                <a:spcPts val="600"/>
              </a:spcAft>
            </a:pPr>
            <a:endParaRPr lang="en-AU" sz="800" spc="100" dirty="0">
              <a:latin typeface="Arial" pitchFamily="34" charset="0"/>
              <a:ea typeface="Century Gothic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AU" sz="2000" b="1" spc="100" dirty="0">
                <a:latin typeface="Arial" pitchFamily="34" charset="0"/>
                <a:ea typeface="Century Gothic" charset="0"/>
                <a:cs typeface="Arial" pitchFamily="34" charset="0"/>
              </a:rPr>
              <a:t>Strategic CTI-CFF  Partners</a:t>
            </a:r>
            <a:endParaRPr lang="en-AU" sz="800" spc="100" dirty="0">
              <a:latin typeface="Arial" pitchFamily="34" charset="0"/>
              <a:ea typeface="Century Gothic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AU" sz="2000" b="1" spc="100" dirty="0">
                <a:latin typeface="Arial" pitchFamily="34" charset="0"/>
                <a:ea typeface="Century Gothic" charset="0"/>
                <a:cs typeface="Arial" pitchFamily="34" charset="0"/>
              </a:rPr>
              <a:t>University Partnerships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xmlns="" id="{E5599996-D4EC-9E4E-9078-0257354752CA}"/>
              </a:ext>
            </a:extLst>
          </p:cNvPr>
          <p:cNvGraphicFramePr/>
          <p:nvPr>
            <p:extLst/>
          </p:nvPr>
        </p:nvGraphicFramePr>
        <p:xfrm>
          <a:off x="0" y="2268187"/>
          <a:ext cx="5614001" cy="4023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2692" y="217827"/>
            <a:ext cx="10526960" cy="694631"/>
          </a:xfrm>
          <a:solidFill>
            <a:srgbClr val="2C8A8A"/>
          </a:solidFill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CTI-CFF Mobilizes to address Marine Plastic Pollution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4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0005AB-F841-B74D-A5A9-DF140321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" y="0"/>
            <a:ext cx="12432704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93B7C30-8ECB-4442-B588-5A6C612F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C5A32-03B1-4878-8CB5-AFA6A49838CD}" type="slidenum">
              <a:rPr lang="en-PH" smtClean="0"/>
              <a:t>18</a:t>
            </a:fld>
            <a:endParaRPr lang="en-P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5DA0DC-B1B2-414A-9622-448CB936E4C0}"/>
              </a:ext>
            </a:extLst>
          </p:cNvPr>
          <p:cNvSpPr txBox="1"/>
          <p:nvPr/>
        </p:nvSpPr>
        <p:spPr>
          <a:xfrm>
            <a:off x="623392" y="175750"/>
            <a:ext cx="1073040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Optima" charset="0"/>
                <a:cs typeface="Arial" panose="020B0604020202020204" pitchFamily="34" charset="0"/>
              </a:rPr>
              <a:t>Scaling solutions 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Optima" charset="0"/>
                <a:cs typeface="Arial" panose="020B0604020202020204" pitchFamily="34" charset="0"/>
              </a:rPr>
              <a:t>across the Coral Triangle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04C13F-9478-354B-A7D2-0775658608F8}"/>
              </a:ext>
            </a:extLst>
          </p:cNvPr>
          <p:cNvSpPr txBox="1"/>
          <p:nvPr/>
        </p:nvSpPr>
        <p:spPr>
          <a:xfrm>
            <a:off x="5807968" y="4045128"/>
            <a:ext cx="3610411" cy="1754326"/>
          </a:xfrm>
          <a:prstGeom prst="rect">
            <a:avLst/>
          </a:prstGeom>
          <a:solidFill>
            <a:srgbClr val="B8D6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Arial" pitchFamily="34" charset="0"/>
                <a:ea typeface="Century Gothic" charset="0"/>
                <a:cs typeface="Arial" pitchFamily="34" charset="0"/>
              </a:rPr>
              <a:t>Governments support a </a:t>
            </a:r>
            <a:r>
              <a:rPr lang="en-US" b="1" i="1" spc="100" dirty="0">
                <a:solidFill>
                  <a:schemeClr val="tx1"/>
                </a:solidFill>
                <a:latin typeface="Arial" pitchFamily="34" charset="0"/>
                <a:ea typeface="Century Gothic" charset="0"/>
                <a:cs typeface="Arial" pitchFamily="34" charset="0"/>
              </a:rPr>
              <a:t>global  legally binding agreement to address marine plastic pollution that involves every country </a:t>
            </a:r>
            <a:r>
              <a:rPr lang="en-US" spc="100" dirty="0">
                <a:solidFill>
                  <a:schemeClr val="tx1"/>
                </a:solidFill>
                <a:latin typeface="Arial" pitchFamily="34" charset="0"/>
                <a:ea typeface="Century Gothic" charset="0"/>
                <a:cs typeface="Arial" pitchFamily="34" charset="0"/>
              </a:rPr>
              <a:t>in ending this crisis by 2030</a:t>
            </a:r>
            <a:endParaRPr lang="en-US" sz="1600" spc="100" dirty="0">
              <a:solidFill>
                <a:schemeClr val="tx1"/>
              </a:solidFill>
              <a:latin typeface="Arial" pitchFamily="34" charset="0"/>
              <a:ea typeface="Century Gothic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C4AC909-8BF9-8E47-A866-4B476E73DE8E}"/>
              </a:ext>
            </a:extLst>
          </p:cNvPr>
          <p:cNvSpPr/>
          <p:nvPr/>
        </p:nvSpPr>
        <p:spPr>
          <a:xfrm>
            <a:off x="911424" y="3768130"/>
            <a:ext cx="3384376" cy="1754326"/>
          </a:xfrm>
          <a:prstGeom prst="rect">
            <a:avLst/>
          </a:prstGeom>
          <a:solidFill>
            <a:srgbClr val="B8D6FF">
              <a:alpha val="50196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pc="100" dirty="0">
                <a:latin typeface="Arial" pitchFamily="34" charset="0"/>
                <a:ea typeface="Century Gothic" charset="0"/>
                <a:cs typeface="Arial" pitchFamily="34" charset="0"/>
              </a:rPr>
              <a:t>Identify </a:t>
            </a:r>
            <a:r>
              <a:rPr lang="en-AU" b="1" i="1" spc="100" dirty="0">
                <a:latin typeface="Arial" pitchFamily="34" charset="0"/>
                <a:ea typeface="Century Gothic" charset="0"/>
                <a:cs typeface="Arial" pitchFamily="34" charset="0"/>
              </a:rPr>
              <a:t>appropriate scale solutions</a:t>
            </a:r>
            <a:r>
              <a:rPr lang="en-AU" spc="100" dirty="0">
                <a:latin typeface="Arial" pitchFamily="34" charset="0"/>
                <a:ea typeface="Century Gothic" charset="0"/>
                <a:cs typeface="Arial" pitchFamily="34" charset="0"/>
              </a:rPr>
              <a:t> for </a:t>
            </a:r>
            <a:r>
              <a:rPr lang="en-AU" b="1" i="1" spc="100" dirty="0">
                <a:latin typeface="Arial" pitchFamily="34" charset="0"/>
                <a:ea typeface="Century Gothic" charset="0"/>
                <a:cs typeface="Arial" pitchFamily="34" charset="0"/>
              </a:rPr>
              <a:t>priority coastal cities, towns or tourism centres</a:t>
            </a:r>
            <a:r>
              <a:rPr lang="en-AU" i="1" spc="100" dirty="0">
                <a:latin typeface="Arial" pitchFamily="34" charset="0"/>
                <a:ea typeface="Century Gothic" charset="0"/>
                <a:cs typeface="Arial" pitchFamily="34" charset="0"/>
              </a:rPr>
              <a:t> </a:t>
            </a:r>
            <a:r>
              <a:rPr lang="en-AU" spc="100" dirty="0">
                <a:latin typeface="Arial" pitchFamily="34" charset="0"/>
                <a:ea typeface="Century Gothic" charset="0"/>
                <a:cs typeface="Arial" pitchFamily="34" charset="0"/>
              </a:rPr>
              <a:t>located in areas critical to areas of high marine biodiversity.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94DFC0A-C772-4E46-8D04-756D765FDF49}"/>
              </a:ext>
            </a:extLst>
          </p:cNvPr>
          <p:cNvSpPr/>
          <p:nvPr/>
        </p:nvSpPr>
        <p:spPr>
          <a:xfrm>
            <a:off x="4079776" y="1865153"/>
            <a:ext cx="3096344" cy="1200329"/>
          </a:xfrm>
          <a:prstGeom prst="rect">
            <a:avLst/>
          </a:prstGeom>
          <a:solidFill>
            <a:srgbClr val="B8D6FF"/>
          </a:solidFill>
        </p:spPr>
        <p:txBody>
          <a:bodyPr wrap="square">
            <a:spAutoFit/>
          </a:bodyPr>
          <a:lstStyle/>
          <a:p>
            <a:pPr algn="ctr"/>
            <a:r>
              <a:rPr lang="en-AU" spc="100" dirty="0">
                <a:latin typeface="Arial" pitchFamily="34" charset="0"/>
                <a:ea typeface="Century Gothic" charset="0"/>
                <a:cs typeface="Arial" pitchFamily="34" charset="0"/>
              </a:rPr>
              <a:t>Identify </a:t>
            </a:r>
            <a:r>
              <a:rPr lang="en-AU" b="1" i="1" spc="100" dirty="0">
                <a:latin typeface="Arial" pitchFamily="34" charset="0"/>
                <a:ea typeface="Century Gothic" charset="0"/>
                <a:cs typeface="Arial" pitchFamily="34" charset="0"/>
              </a:rPr>
              <a:t>innovation and livelihood </a:t>
            </a:r>
            <a:r>
              <a:rPr lang="en-AU" spc="100" dirty="0">
                <a:latin typeface="Arial" pitchFamily="34" charset="0"/>
                <a:ea typeface="Century Gothic" charset="0"/>
                <a:cs typeface="Arial" pitchFamily="34" charset="0"/>
              </a:rPr>
              <a:t>opportunities for </a:t>
            </a:r>
            <a:r>
              <a:rPr lang="en-AU" i="1" spc="100" dirty="0" smtClean="0">
                <a:latin typeface="Arial" pitchFamily="34" charset="0"/>
                <a:ea typeface="Century Gothic" charset="0"/>
                <a:cs typeface="Arial" pitchFamily="34" charset="0"/>
              </a:rPr>
              <a:t>new</a:t>
            </a:r>
            <a:r>
              <a:rPr lang="en-AU" b="1" i="1" spc="100" dirty="0" smtClean="0">
                <a:latin typeface="Arial" pitchFamily="34" charset="0"/>
                <a:ea typeface="Century Gothic" charset="0"/>
                <a:cs typeface="Arial" pitchFamily="34" charset="0"/>
              </a:rPr>
              <a:t> </a:t>
            </a:r>
            <a:r>
              <a:rPr lang="en-AU" b="1" i="1" spc="100" dirty="0">
                <a:latin typeface="Arial" pitchFamily="34" charset="0"/>
                <a:ea typeface="Century Gothic" charset="0"/>
                <a:cs typeface="Arial" pitchFamily="34" charset="0"/>
              </a:rPr>
              <a:t>businesses or social enterprises</a:t>
            </a:r>
            <a:r>
              <a:rPr lang="en-AU" spc="100" dirty="0">
                <a:latin typeface="Arial" pitchFamily="34" charset="0"/>
                <a:ea typeface="Century Gothic" charset="0"/>
                <a:cs typeface="Arial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DD9DEED-DBBC-DB43-B765-031B1F126074}"/>
              </a:ext>
            </a:extLst>
          </p:cNvPr>
          <p:cNvSpPr/>
          <p:nvPr/>
        </p:nvSpPr>
        <p:spPr>
          <a:xfrm>
            <a:off x="212846" y="1865153"/>
            <a:ext cx="2553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latin typeface="Arial" pitchFamily="34" charset="0"/>
                <a:ea typeface="Century Gothic" charset="0"/>
                <a:cs typeface="Arial" pitchFamily="34" charset="0"/>
              </a:rPr>
              <a:t>CTI-CFF &amp; WWF </a:t>
            </a:r>
            <a:r>
              <a:rPr lang="en-AU" b="1" i="1" dirty="0">
                <a:latin typeface="Arial" pitchFamily="34" charset="0"/>
                <a:ea typeface="Century Gothic" charset="0"/>
                <a:cs typeface="Arial" pitchFamily="34" charset="0"/>
              </a:rPr>
              <a:t>Stocktake of pollution &amp; solutions </a:t>
            </a:r>
            <a:r>
              <a:rPr lang="en-AU" dirty="0">
                <a:latin typeface="Arial" pitchFamily="34" charset="0"/>
                <a:ea typeface="Century Gothic" charset="0"/>
                <a:cs typeface="Arial" pitchFamily="34" charset="0"/>
              </a:rPr>
              <a:t>in Coral Triangle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F04C13F-9478-354B-A7D2-0775658608F8}"/>
              </a:ext>
            </a:extLst>
          </p:cNvPr>
          <p:cNvSpPr txBox="1"/>
          <p:nvPr/>
        </p:nvSpPr>
        <p:spPr>
          <a:xfrm>
            <a:off x="8380456" y="1488976"/>
            <a:ext cx="3610411" cy="2308324"/>
          </a:xfrm>
          <a:prstGeom prst="rect">
            <a:avLst/>
          </a:prstGeom>
          <a:solidFill>
            <a:srgbClr val="B8D6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pc="100" dirty="0">
                <a:solidFill>
                  <a:schemeClr val="tx1"/>
                </a:solidFill>
                <a:latin typeface="Arial" pitchFamily="34" charset="0"/>
                <a:ea typeface="Century Gothic" charset="0"/>
                <a:cs typeface="Arial" pitchFamily="34" charset="0"/>
              </a:rPr>
              <a:t>Identify and access the </a:t>
            </a:r>
            <a:r>
              <a:rPr lang="en-AU" b="1" i="1" spc="100" dirty="0">
                <a:solidFill>
                  <a:schemeClr val="tx1"/>
                </a:solidFill>
                <a:latin typeface="Arial" pitchFamily="34" charset="0"/>
                <a:ea typeface="Century Gothic" charset="0"/>
                <a:cs typeface="Arial" pitchFamily="34" charset="0"/>
              </a:rPr>
              <a:t>significant resources </a:t>
            </a:r>
            <a:r>
              <a:rPr lang="en-AU" spc="100" dirty="0">
                <a:solidFill>
                  <a:schemeClr val="tx1"/>
                </a:solidFill>
                <a:latin typeface="Arial" pitchFamily="34" charset="0"/>
                <a:ea typeface="Century Gothic" charset="0"/>
                <a:cs typeface="Arial" pitchFamily="34" charset="0"/>
              </a:rPr>
              <a:t>becoming available to tackle plastic pollution - for </a:t>
            </a:r>
            <a:r>
              <a:rPr lang="en-AU" b="1" i="1" spc="100" dirty="0">
                <a:solidFill>
                  <a:schemeClr val="tx1"/>
                </a:solidFill>
                <a:latin typeface="Arial" pitchFamily="34" charset="0"/>
                <a:ea typeface="Century Gothic" charset="0"/>
                <a:cs typeface="Arial" pitchFamily="34" charset="0"/>
              </a:rPr>
              <a:t>planning, partnerships and implementation</a:t>
            </a:r>
            <a:r>
              <a:rPr lang="en-AU" i="1" spc="100" dirty="0">
                <a:solidFill>
                  <a:schemeClr val="tx1"/>
                </a:solidFill>
                <a:latin typeface="Arial" pitchFamily="34" charset="0"/>
                <a:ea typeface="Century Gothic" charset="0"/>
                <a:cs typeface="Arial" pitchFamily="34" charset="0"/>
              </a:rPr>
              <a:t> </a:t>
            </a:r>
            <a:r>
              <a:rPr lang="en-AU" spc="100" dirty="0">
                <a:solidFill>
                  <a:schemeClr val="tx1"/>
                </a:solidFill>
                <a:latin typeface="Arial" pitchFamily="34" charset="0"/>
                <a:ea typeface="Century Gothic" charset="0"/>
                <a:cs typeface="Arial" pitchFamily="34" charset="0"/>
              </a:rPr>
              <a:t>towards stopping leakage of plastics in nature and our oceans.</a:t>
            </a:r>
            <a:endParaRPr lang="en-US" sz="1600" spc="100" dirty="0">
              <a:solidFill>
                <a:schemeClr val="tx1"/>
              </a:solidFill>
              <a:latin typeface="Arial" pitchFamily="34" charset="0"/>
              <a:ea typeface="Century Gothic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09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16DA0A8C-604F-2A4B-883C-0348B4AFF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BCD8AF97-6428-DC4F-8AB4-279B7887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679E-DE04-904C-B326-A7ED40143975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Placeholder 8">
            <a:extLst>
              <a:ext uri="{FF2B5EF4-FFF2-40B4-BE49-F238E27FC236}">
                <a16:creationId xmlns="" xmlns:a16="http://schemas.microsoft.com/office/drawing/2014/main" id="{CCEF68A0-A899-2645-937A-6A0B37E3CF2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89" b="11589"/>
          <a:stretch>
            <a:fillRect/>
          </a:stretch>
        </p:blipFill>
        <p:spPr>
          <a:xfrm>
            <a:off x="6456041" y="1340768"/>
            <a:ext cx="5496710" cy="4731394"/>
          </a:xfrm>
          <a:noFill/>
        </p:spPr>
      </p:pic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F3F478A-B2C0-3346-945F-8050ED039E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To stop the degradation of the planet's natural environment and to build a future in which humans live in harmony with nature, by: conserving the world's biological diversity, ensuring that the use of renewable natural resources is sustainable, and promoting the reduction of pollution and wasteful consumption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AU" dirty="0" smtClean="0"/>
          </a:p>
          <a:p>
            <a:r>
              <a:rPr lang="en-AU" u="sng" dirty="0" smtClean="0">
                <a:latin typeface="Arial" pitchFamily="34" charset="0"/>
                <a:cs typeface="Arial" pitchFamily="34" charset="0"/>
              </a:rPr>
              <a:t>Plastics Campaign:</a:t>
            </a:r>
            <a:endParaRPr lang="en-AU" u="sng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Arial" pitchFamily="34" charset="0"/>
                <a:cs typeface="Arial" pitchFamily="34" charset="0"/>
                <a:hlinkClick r:id="rId4"/>
              </a:rPr>
              <a:t>https://wwf.panda.org/get_involved/campaign_with_us/plastics_campaign_page/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sz="28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274639"/>
            <a:ext cx="10526960" cy="694631"/>
          </a:xfrm>
          <a:prstGeom prst="rect">
            <a:avLst/>
          </a:prstGeom>
          <a:solidFill>
            <a:srgbClr val="2C8A8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WWF – Our Mission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7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G_7717.jpg" descr="IMG_7717.jpg">
            <a:extLst>
              <a:ext uri="{FF2B5EF4-FFF2-40B4-BE49-F238E27FC236}">
                <a16:creationId xmlns:a16="http://schemas.microsoft.com/office/drawing/2014/main" xmlns="" id="{4B30D293-B7F4-4F82-B113-653E7BDCC1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"/>
            <a:ext cx="1219199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 20"/>
          <p:cNvSpPr/>
          <p:nvPr/>
        </p:nvSpPr>
        <p:spPr>
          <a:xfrm>
            <a:off x="-1" y="369687"/>
            <a:ext cx="6511159" cy="6113262"/>
          </a:xfrm>
          <a:prstGeom prst="rect">
            <a:avLst/>
          </a:prstGeom>
          <a:gradFill>
            <a:gsLst>
              <a:gs pos="0">
                <a:srgbClr val="12486B">
                  <a:shade val="30000"/>
                  <a:satMod val="115000"/>
                </a:srgbClr>
              </a:gs>
              <a:gs pos="78000">
                <a:srgbClr val="12486B">
                  <a:shade val="67500"/>
                  <a:satMod val="115000"/>
                  <a:alpha val="40000"/>
                </a:srgbClr>
              </a:gs>
              <a:gs pos="100000">
                <a:srgbClr val="12486B">
                  <a:shade val="100000"/>
                  <a:satMod val="115000"/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AB9949D-26F2-415A-B034-50DB4994FD4D}"/>
              </a:ext>
            </a:extLst>
          </p:cNvPr>
          <p:cNvSpPr txBox="1"/>
          <p:nvPr/>
        </p:nvSpPr>
        <p:spPr>
          <a:xfrm>
            <a:off x="291189" y="523933"/>
            <a:ext cx="387705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396M MT</a:t>
            </a:r>
          </a:p>
          <a:p>
            <a:endParaRPr lang="x-none" sz="11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E21B012-131C-46C1-AED4-34FDA82C73EE}"/>
              </a:ext>
            </a:extLst>
          </p:cNvPr>
          <p:cNvSpPr txBox="1"/>
          <p:nvPr/>
        </p:nvSpPr>
        <p:spPr>
          <a:xfrm>
            <a:off x="291189" y="1346342"/>
            <a:ext cx="29205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of plastic produced in 2016 creating  approximately 2B MT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of </a:t>
            </a:r>
            <a:r>
              <a:rPr lang="en-US" sz="2400" dirty="0">
                <a:solidFill>
                  <a:prstClr val="white"/>
                </a:solidFill>
              </a:rPr>
              <a:t>CO2 emissions.</a:t>
            </a:r>
          </a:p>
          <a:p>
            <a:endParaRPr lang="en-US" sz="2400" dirty="0">
              <a:solidFill>
                <a:prstClr val="white"/>
              </a:solidFill>
            </a:endParaRPr>
          </a:p>
          <a:p>
            <a:r>
              <a:rPr lang="en-AU" sz="4800" b="1" dirty="0" smtClean="0">
                <a:solidFill>
                  <a:srgbClr val="ED7D31">
                    <a:lumMod val="75000"/>
                  </a:srgbClr>
                </a:solidFill>
                <a:latin typeface="Century Gothic" pitchFamily="34" charset="0"/>
              </a:rPr>
              <a:t>Human </a:t>
            </a:r>
            <a:r>
              <a:rPr lang="en-AU" sz="4800" b="1" dirty="0">
                <a:solidFill>
                  <a:srgbClr val="ED7D31">
                    <a:lumMod val="75000"/>
                  </a:srgbClr>
                </a:solidFill>
                <a:latin typeface="Century Gothic" pitchFamily="34" charset="0"/>
              </a:rPr>
              <a:t>health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Globally </a:t>
            </a:r>
            <a:r>
              <a:rPr lang="en-US" sz="2400" dirty="0">
                <a:solidFill>
                  <a:prstClr val="white"/>
                </a:solidFill>
              </a:rPr>
              <a:t>growing concerns around human health impacts at every stage of plastics life cycle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1FC396F-9DBD-4347-A6E4-56F09F703C71}"/>
              </a:ext>
            </a:extLst>
          </p:cNvPr>
          <p:cNvSpPr/>
          <p:nvPr/>
        </p:nvSpPr>
        <p:spPr>
          <a:xfrm>
            <a:off x="0" y="6486526"/>
            <a:ext cx="12191996" cy="373262"/>
          </a:xfrm>
          <a:prstGeom prst="rect">
            <a:avLst/>
          </a:prstGeom>
          <a:gradFill flip="none" rotWithShape="1">
            <a:gsLst>
              <a:gs pos="0">
                <a:srgbClr val="12486B">
                  <a:shade val="30000"/>
                  <a:satMod val="115000"/>
                </a:srgbClr>
              </a:gs>
              <a:gs pos="50000">
                <a:srgbClr val="12486B">
                  <a:shade val="67500"/>
                  <a:satMod val="115000"/>
                </a:srgbClr>
              </a:gs>
              <a:gs pos="100000">
                <a:srgbClr val="12486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6F53F34-CA9B-43E7-9227-103E163868C2}"/>
              </a:ext>
            </a:extLst>
          </p:cNvPr>
          <p:cNvSpPr txBox="1"/>
          <p:nvPr/>
        </p:nvSpPr>
        <p:spPr>
          <a:xfrm>
            <a:off x="9754788" y="6252117"/>
            <a:ext cx="24488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prstClr val="white">
                    <a:lumMod val="95000"/>
                  </a:prstClr>
                </a:solidFill>
              </a:rPr>
              <a:t>©Vincent </a:t>
            </a:r>
            <a:r>
              <a:rPr lang="en-US" sz="900" dirty="0" err="1">
                <a:solidFill>
                  <a:prstClr val="white">
                    <a:lumMod val="95000"/>
                  </a:prstClr>
                </a:solidFill>
              </a:rPr>
              <a:t>Kneefel</a:t>
            </a:r>
            <a:r>
              <a:rPr lang="en-US" sz="900" dirty="0">
                <a:solidFill>
                  <a:prstClr val="white">
                    <a:lumMod val="95000"/>
                  </a:prstClr>
                </a:solidFill>
              </a:rPr>
              <a:t> / WWF-Netherlands</a:t>
            </a:r>
            <a:endParaRPr lang="x-none" sz="9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B89F9B3-A6FE-D045-8760-0E5630B06F22}"/>
              </a:ext>
            </a:extLst>
          </p:cNvPr>
          <p:cNvSpPr/>
          <p:nvPr/>
        </p:nvSpPr>
        <p:spPr>
          <a:xfrm>
            <a:off x="0" y="-1786"/>
            <a:ext cx="12191996" cy="373262"/>
          </a:xfrm>
          <a:prstGeom prst="rect">
            <a:avLst/>
          </a:prstGeom>
          <a:gradFill flip="none" rotWithShape="1">
            <a:gsLst>
              <a:gs pos="0">
                <a:srgbClr val="12486B">
                  <a:shade val="30000"/>
                  <a:satMod val="115000"/>
                </a:srgbClr>
              </a:gs>
              <a:gs pos="50000">
                <a:srgbClr val="12486B">
                  <a:shade val="67500"/>
                  <a:satMod val="115000"/>
                </a:srgbClr>
              </a:gs>
              <a:gs pos="100000">
                <a:srgbClr val="12486B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0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694" y="739589"/>
            <a:ext cx="9950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002060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7847" y="2084295"/>
            <a:ext cx="995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sz="2000" b="1" spc="100" dirty="0">
              <a:solidFill>
                <a:prstClr val="black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3215"/>
            <a:ext cx="1219199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6224" y="375761"/>
            <a:ext cx="4443259" cy="6485066"/>
          </a:xfrm>
          <a:prstGeom prst="rect">
            <a:avLst/>
          </a:prstGeom>
          <a:gradFill>
            <a:gsLst>
              <a:gs pos="0">
                <a:srgbClr val="12486B">
                  <a:shade val="30000"/>
                  <a:satMod val="115000"/>
                </a:srgbClr>
              </a:gs>
              <a:gs pos="78000">
                <a:srgbClr val="12486B">
                  <a:shade val="67500"/>
                  <a:satMod val="115000"/>
                  <a:alpha val="40000"/>
                </a:srgbClr>
              </a:gs>
              <a:gs pos="100000">
                <a:srgbClr val="12486B">
                  <a:shade val="100000"/>
                  <a:satMod val="115000"/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800" b="1" dirty="0" smtClean="0">
                <a:solidFill>
                  <a:srgbClr val="ED7D31">
                    <a:lumMod val="75000"/>
                  </a:srgbClr>
                </a:solidFill>
                <a:latin typeface="Century Gothic" pitchFamily="34" charset="0"/>
              </a:rPr>
              <a:t>700</a:t>
            </a:r>
            <a:endParaRPr lang="en-AU" sz="4800" b="1" dirty="0">
              <a:solidFill>
                <a:srgbClr val="ED7D31">
                  <a:lumMod val="75000"/>
                </a:srgbClr>
              </a:solidFill>
              <a:latin typeface="Century Gothic" pitchFamily="34" charset="0"/>
            </a:endParaRPr>
          </a:p>
          <a:p>
            <a:r>
              <a:rPr lang="en-US" sz="2400" dirty="0" smtClean="0">
                <a:solidFill>
                  <a:prstClr val="white"/>
                </a:solidFill>
              </a:rPr>
              <a:t>marine </a:t>
            </a:r>
            <a:r>
              <a:rPr lang="en-US" sz="2400" dirty="0">
                <a:solidFill>
                  <a:prstClr val="white"/>
                </a:solidFill>
              </a:rPr>
              <a:t>species are known to be impacted  by plastic ingestion or entanglement</a:t>
            </a:r>
          </a:p>
          <a:p>
            <a:endParaRPr lang="en-AU" sz="2400" dirty="0">
              <a:solidFill>
                <a:prstClr val="white"/>
              </a:solidFill>
            </a:endParaRPr>
          </a:p>
          <a:p>
            <a:endParaRPr lang="en-AU" sz="4800" b="1" dirty="0" smtClean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x-none" sz="4800" b="1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100 %</a:t>
            </a:r>
            <a:endParaRPr lang="en-AU" sz="4800" b="1" dirty="0" smtClean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400" dirty="0"/>
              <a:t>of sea turtle species show evidence of plastic ingestion or entanglement </a:t>
            </a:r>
            <a:endParaRPr lang="en-US" sz="2400" dirty="0" smtClean="0"/>
          </a:p>
          <a:p>
            <a:endParaRPr lang="en-US" sz="2400" dirty="0"/>
          </a:p>
          <a:p>
            <a:endParaRPr lang="x-none" sz="2400" b="1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x-none" sz="16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CAEB98-4D12-BE49-981B-4ED85B7789C7}"/>
              </a:ext>
            </a:extLst>
          </p:cNvPr>
          <p:cNvSpPr txBox="1"/>
          <p:nvPr/>
        </p:nvSpPr>
        <p:spPr>
          <a:xfrm>
            <a:off x="9624392" y="6627168"/>
            <a:ext cx="24488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prstClr val="white">
                    <a:lumMod val="95000"/>
                  </a:prstClr>
                </a:solidFill>
              </a:rPr>
              <a:t>©Vincent </a:t>
            </a:r>
            <a:r>
              <a:rPr lang="en-US" sz="900" dirty="0" err="1">
                <a:solidFill>
                  <a:prstClr val="white">
                    <a:lumMod val="95000"/>
                  </a:prstClr>
                </a:solidFill>
              </a:rPr>
              <a:t>Kneefel</a:t>
            </a:r>
            <a:r>
              <a:rPr lang="en-US" sz="900" dirty="0">
                <a:solidFill>
                  <a:prstClr val="white">
                    <a:lumMod val="95000"/>
                  </a:prstClr>
                </a:solidFill>
              </a:rPr>
              <a:t> / WWF-Netherlands</a:t>
            </a:r>
            <a:endParaRPr lang="x-none" sz="9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FBE0645-9BC0-F84D-B0B2-D39EB39621A3}"/>
              </a:ext>
            </a:extLst>
          </p:cNvPr>
          <p:cNvSpPr/>
          <p:nvPr/>
        </p:nvSpPr>
        <p:spPr>
          <a:xfrm>
            <a:off x="-30431" y="-163215"/>
            <a:ext cx="12191996" cy="373262"/>
          </a:xfrm>
          <a:prstGeom prst="rect">
            <a:avLst/>
          </a:prstGeom>
          <a:gradFill flip="none" rotWithShape="1">
            <a:gsLst>
              <a:gs pos="0">
                <a:srgbClr val="12486B">
                  <a:shade val="30000"/>
                  <a:satMod val="115000"/>
                </a:srgbClr>
              </a:gs>
              <a:gs pos="50000">
                <a:srgbClr val="12486B">
                  <a:shade val="67500"/>
                  <a:satMod val="115000"/>
                </a:srgbClr>
              </a:gs>
              <a:gs pos="100000">
                <a:srgbClr val="12486B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A35368C-815D-A642-BAD4-D6625CC0BD80}"/>
              </a:ext>
            </a:extLst>
          </p:cNvPr>
          <p:cNvSpPr/>
          <p:nvPr/>
        </p:nvSpPr>
        <p:spPr>
          <a:xfrm>
            <a:off x="0" y="6484738"/>
            <a:ext cx="12191996" cy="373262"/>
          </a:xfrm>
          <a:prstGeom prst="rect">
            <a:avLst/>
          </a:prstGeom>
          <a:gradFill flip="none" rotWithShape="1">
            <a:gsLst>
              <a:gs pos="0">
                <a:srgbClr val="12486B">
                  <a:shade val="30000"/>
                  <a:satMod val="115000"/>
                </a:srgbClr>
              </a:gs>
              <a:gs pos="50000">
                <a:srgbClr val="12486B">
                  <a:shade val="67500"/>
                  <a:satMod val="115000"/>
                </a:srgbClr>
              </a:gs>
              <a:gs pos="100000">
                <a:srgbClr val="12486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89A346D-5BFD-497F-84AA-4390128E9AA6}"/>
              </a:ext>
            </a:extLst>
          </p:cNvPr>
          <p:cNvSpPr txBox="1"/>
          <p:nvPr/>
        </p:nvSpPr>
        <p:spPr>
          <a:xfrm>
            <a:off x="352703" y="5661248"/>
            <a:ext cx="17269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Worm et al. 2017</a:t>
            </a:r>
            <a:endParaRPr lang="x-none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2617D43-CE38-419D-9C37-39DEA243B01B}"/>
              </a:ext>
            </a:extLst>
          </p:cNvPr>
          <p:cNvSpPr txBox="1"/>
          <p:nvPr/>
        </p:nvSpPr>
        <p:spPr>
          <a:xfrm>
            <a:off x="383436" y="2924944"/>
            <a:ext cx="17269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Gall &amp; Thompson 2015</a:t>
            </a:r>
            <a:endParaRPr lang="x-none" sz="9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6DCFC94-94C7-4BAE-A561-55A80D3117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75307"/>
            <a:ext cx="12191996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371476"/>
            <a:ext cx="4876800" cy="6561831"/>
          </a:xfrm>
          <a:prstGeom prst="rect">
            <a:avLst/>
          </a:prstGeom>
          <a:gradFill>
            <a:gsLst>
              <a:gs pos="0">
                <a:srgbClr val="12486B">
                  <a:shade val="30000"/>
                  <a:satMod val="115000"/>
                </a:srgbClr>
              </a:gs>
              <a:gs pos="78000">
                <a:srgbClr val="12486B">
                  <a:shade val="67500"/>
                  <a:satMod val="115000"/>
                  <a:alpha val="40000"/>
                </a:srgbClr>
              </a:gs>
              <a:gs pos="100000">
                <a:srgbClr val="12486B">
                  <a:shade val="100000"/>
                  <a:satMod val="115000"/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-1786"/>
            <a:ext cx="12191996" cy="373262"/>
          </a:xfrm>
          <a:prstGeom prst="rect">
            <a:avLst/>
          </a:prstGeom>
          <a:gradFill flip="none" rotWithShape="1">
            <a:gsLst>
              <a:gs pos="0">
                <a:srgbClr val="12486B">
                  <a:shade val="30000"/>
                  <a:satMod val="115000"/>
                </a:srgbClr>
              </a:gs>
              <a:gs pos="50000">
                <a:srgbClr val="12486B">
                  <a:shade val="67500"/>
                  <a:satMod val="115000"/>
                </a:srgbClr>
              </a:gs>
              <a:gs pos="100000">
                <a:srgbClr val="12486B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560045"/>
            <a:ext cx="12191996" cy="373262"/>
          </a:xfrm>
          <a:prstGeom prst="rect">
            <a:avLst/>
          </a:prstGeom>
          <a:gradFill flip="none" rotWithShape="1">
            <a:gsLst>
              <a:gs pos="0">
                <a:srgbClr val="12486B">
                  <a:shade val="30000"/>
                  <a:satMod val="115000"/>
                </a:srgbClr>
              </a:gs>
              <a:gs pos="50000">
                <a:srgbClr val="12486B">
                  <a:shade val="67500"/>
                  <a:satMod val="115000"/>
                </a:srgbClr>
              </a:gs>
              <a:gs pos="100000">
                <a:srgbClr val="12486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DC2EED8-55EE-47F7-A096-4EA07B766D50}"/>
              </a:ext>
            </a:extLst>
          </p:cNvPr>
          <p:cNvSpPr txBox="1"/>
          <p:nvPr/>
        </p:nvSpPr>
        <p:spPr>
          <a:xfrm>
            <a:off x="1128088" y="644109"/>
            <a:ext cx="2197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x-none" sz="48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3877" y="1796147"/>
            <a:ext cx="3185424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75%</a:t>
            </a:r>
          </a:p>
          <a:p>
            <a:r>
              <a:rPr lang="en-US" sz="2400" dirty="0">
                <a:solidFill>
                  <a:prstClr val="white"/>
                </a:solidFill>
              </a:rPr>
              <a:t>of plastic leakage in the </a:t>
            </a:r>
          </a:p>
          <a:p>
            <a:r>
              <a:rPr lang="en-US" sz="2400" dirty="0">
                <a:solidFill>
                  <a:prstClr val="white"/>
                </a:solidFill>
              </a:rPr>
              <a:t>ocean comes from </a:t>
            </a:r>
          </a:p>
          <a:p>
            <a:r>
              <a:rPr lang="en-US" sz="2400" dirty="0">
                <a:solidFill>
                  <a:prstClr val="white"/>
                </a:solidFill>
              </a:rPr>
              <a:t>uncollected waste</a:t>
            </a:r>
          </a:p>
          <a:p>
            <a:endParaRPr lang="en-US" sz="2400" dirty="0">
              <a:solidFill>
                <a:prstClr val="white"/>
              </a:solidFill>
            </a:endParaRPr>
          </a:p>
          <a:p>
            <a:endParaRPr lang="x-none" sz="72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79D1F0-03B7-5A4C-9D11-20AA95779307}"/>
              </a:ext>
            </a:extLst>
          </p:cNvPr>
          <p:cNvSpPr txBox="1"/>
          <p:nvPr/>
        </p:nvSpPr>
        <p:spPr>
          <a:xfrm>
            <a:off x="9754788" y="6252117"/>
            <a:ext cx="24488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prstClr val="white">
                    <a:lumMod val="95000"/>
                  </a:prstClr>
                </a:solidFill>
              </a:rPr>
              <a:t>©Vincent </a:t>
            </a:r>
            <a:r>
              <a:rPr lang="en-US" sz="900" dirty="0" err="1">
                <a:solidFill>
                  <a:prstClr val="white">
                    <a:lumMod val="95000"/>
                  </a:prstClr>
                </a:solidFill>
              </a:rPr>
              <a:t>Kneefel</a:t>
            </a:r>
            <a:r>
              <a:rPr lang="en-US" sz="900" dirty="0">
                <a:solidFill>
                  <a:prstClr val="white">
                    <a:lumMod val="95000"/>
                  </a:prstClr>
                </a:solidFill>
              </a:rPr>
              <a:t> / WWF-Netherlands</a:t>
            </a:r>
            <a:endParaRPr lang="x-none" sz="9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5CD9C7-7144-4B04-9161-3116BBDFF9A6}"/>
              </a:ext>
            </a:extLst>
          </p:cNvPr>
          <p:cNvSpPr txBox="1"/>
          <p:nvPr/>
        </p:nvSpPr>
        <p:spPr>
          <a:xfrm>
            <a:off x="846309" y="4149080"/>
            <a:ext cx="2448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McKinsey: Stemming the Tide Report 2015</a:t>
            </a:r>
            <a:endParaRPr lang="x-none" sz="9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3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e 6">
            <a:extLst>
              <a:ext uri="{FF2B5EF4-FFF2-40B4-BE49-F238E27FC236}">
                <a16:creationId xmlns:a16="http://schemas.microsoft.com/office/drawing/2014/main" xmlns="" id="{7A2EF914-CAF2-4681-B42C-7900036062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210" y="-42703"/>
            <a:ext cx="10894070" cy="690070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3EBC64C7-3393-4721-A2C8-E64F54BDA38F}"/>
              </a:ext>
            </a:extLst>
          </p:cNvPr>
          <p:cNvSpPr/>
          <p:nvPr/>
        </p:nvSpPr>
        <p:spPr>
          <a:xfrm>
            <a:off x="6638544" y="1389889"/>
            <a:ext cx="3328416" cy="3255264"/>
          </a:xfrm>
          <a:prstGeom prst="ellipse">
            <a:avLst/>
          </a:prstGeom>
          <a:noFill/>
          <a:ln w="57150">
            <a:solidFill>
              <a:srgbClr val="E85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9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E967F39-8E46-413A-95E8-134CFF2E3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21" y="1018055"/>
            <a:ext cx="7344563" cy="548313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12024" y="692696"/>
            <a:ext cx="4883369" cy="4584947"/>
          </a:xfrm>
          <a:prstGeom prst="rect">
            <a:avLst/>
          </a:prstGeom>
          <a:gradFill flip="none" rotWithShape="1">
            <a:gsLst>
              <a:gs pos="0">
                <a:srgbClr val="812990"/>
              </a:gs>
              <a:gs pos="78000">
                <a:srgbClr val="12486B">
                  <a:shade val="67500"/>
                  <a:satMod val="115000"/>
                  <a:alpha val="40000"/>
                </a:srgbClr>
              </a:gs>
              <a:gs pos="100000">
                <a:srgbClr val="12486B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AB9949D-26F2-415A-B034-50DB4994FD4D}"/>
              </a:ext>
            </a:extLst>
          </p:cNvPr>
          <p:cNvSpPr txBox="1"/>
          <p:nvPr/>
        </p:nvSpPr>
        <p:spPr>
          <a:xfrm>
            <a:off x="7550766" y="1018481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Challenge</a:t>
            </a:r>
            <a:endParaRPr lang="x-none" sz="5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E21B012-131C-46C1-AED4-34FDA82C73EE}"/>
              </a:ext>
            </a:extLst>
          </p:cNvPr>
          <p:cNvSpPr txBox="1"/>
          <p:nvPr/>
        </p:nvSpPr>
        <p:spPr>
          <a:xfrm>
            <a:off x="8087961" y="2695197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Plastic waste is a global challenge but this is often masked by the export of plastic waste to developing countries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DF805D-97AC-4BA1-AC13-C228174FE2DA}"/>
              </a:ext>
            </a:extLst>
          </p:cNvPr>
          <p:cNvSpPr txBox="1"/>
          <p:nvPr/>
        </p:nvSpPr>
        <p:spPr>
          <a:xfrm rot="16200000">
            <a:off x="10609856" y="386884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Social</a:t>
            </a:r>
            <a:endParaRPr lang="de-CH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51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D0F65613-EAB5-4FAF-BC73-0D217C6BBD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 currents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xmlns="" id="{3EB2FC43-595E-4A97-B713-1E387A233A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1" b="1440"/>
          <a:stretch/>
        </p:blipFill>
        <p:spPr>
          <a:xfrm>
            <a:off x="346239" y="341722"/>
            <a:ext cx="10858500" cy="617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6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D0F65613-EAB5-4FAF-BC73-0D217C6BBD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 currents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xmlns="" id="{FA84395C-2BC8-4A68-A807-A68C86B7D0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5"/>
          <a:stretch/>
        </p:blipFill>
        <p:spPr>
          <a:xfrm>
            <a:off x="336811" y="306690"/>
            <a:ext cx="10801350" cy="624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="" xmlns:a16="http://schemas.microsoft.com/office/drawing/2014/main" id="{DCF0D4DA-A5D8-49CF-BFD2-EBF33A74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258747"/>
            <a:ext cx="9124776" cy="58345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lvl="0" indent="-28575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24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ALDFG - 10% of all marine litter entering oceans </a:t>
            </a:r>
            <a:b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(UNEP, 2017)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One of most impactful forms of marine debris for marine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animals &amp;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habitats. </a:t>
            </a:r>
            <a:b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Impacts maritime shipping</a:t>
            </a:r>
            <a:b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Pollutes beaches &amp; Damages reefs </a:t>
            </a:r>
            <a:b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Causes economic losses to industry (e.g. fisheries </a:t>
            </a:r>
            <a:b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&amp; tourism.)</a:t>
            </a:r>
            <a:b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~640,000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Tns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aseline="30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of ALDFG in oceans each year (FAO) </a:t>
            </a:r>
            <a:br>
              <a:rPr lang="en-US" sz="2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12" name="Imagen 11" descr="Imagen que contiene suelo, exterior, animal, cielo&#10;&#10;Descripción generada automáticamente">
            <a:extLst>
              <a:ext uri="{FF2B5EF4-FFF2-40B4-BE49-F238E27FC236}">
                <a16:creationId xmlns="" xmlns:a16="http://schemas.microsoft.com/office/drawing/2014/main" id="{ABA0F23C-4859-4755-B03E-4B53EB7463F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0096" y="1340768"/>
            <a:ext cx="5328592" cy="5517232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274639"/>
            <a:ext cx="10526960" cy="922113"/>
          </a:xfrm>
          <a:prstGeom prst="rect">
            <a:avLst/>
          </a:prstGeom>
          <a:solidFill>
            <a:srgbClr val="2C8A8A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Abandoned, Lost, Discarded Fishing Gear (ALDFG)</a:t>
            </a:r>
          </a:p>
          <a:p>
            <a:r>
              <a:rPr lang="en-AU" sz="3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Otherwise know as ghost gear</a:t>
            </a:r>
            <a:endParaRPr lang="en-US" sz="3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WWF Master PPT Template">
  <a:themeElements>
    <a:clrScheme name="WW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5D200"/>
      </a:accent1>
      <a:accent2>
        <a:srgbClr val="F07D00"/>
      </a:accent2>
      <a:accent3>
        <a:srgbClr val="009191"/>
      </a:accent3>
      <a:accent4>
        <a:srgbClr val="9A0064"/>
      </a:accent4>
      <a:accent5>
        <a:srgbClr val="7B8327"/>
      </a:accent5>
      <a:accent6>
        <a:srgbClr val="552F24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t="-12292" b="-12292"/>
          </a:stretch>
        </a:blip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1552_WWF_PowerPoint_Template_with_content_MAIN_1a" id="{8707FF60-F70E-DA48-96A0-FE15434E7C78}" vid="{E061128B-8313-6141-86B3-146569844BD8}"/>
    </a:ext>
  </a:extLst>
</a:theme>
</file>

<file path=ppt/theme/theme2.xml><?xml version="1.0" encoding="utf-8"?>
<a:theme xmlns:a="http://schemas.openxmlformats.org/drawingml/2006/main" name="2_WWF Master PPT Boilerplate Template">
  <a:themeElements>
    <a:clrScheme name="WW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5D200"/>
      </a:accent1>
      <a:accent2>
        <a:srgbClr val="F07D00"/>
      </a:accent2>
      <a:accent3>
        <a:srgbClr val="009191"/>
      </a:accent3>
      <a:accent4>
        <a:srgbClr val="9A0064"/>
      </a:accent4>
      <a:accent5>
        <a:srgbClr val="7B8327"/>
      </a:accent5>
      <a:accent6>
        <a:srgbClr val="552F24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t="-12292" b="-12292"/>
          </a:stretch>
        </a:blip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1552_WWF_PowerPoint_Template_with_content_MAIN_1a" id="{8707FF60-F70E-DA48-96A0-FE15434E7C78}" vid="{0777648A-B018-4143-A53F-5099223C8EE0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WWF Master PPT Template</Template>
  <TotalTime>1183</TotalTime>
  <Words>891</Words>
  <Application>Microsoft Office PowerPoint</Application>
  <PresentationFormat>Custom</PresentationFormat>
  <Paragraphs>147</Paragraphs>
  <Slides>19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WWF Master PPT Template</vt:lpstr>
      <vt:lpstr>2_WWF Master PPT Boilerplate Template</vt:lpstr>
      <vt:lpstr>Office Theme</vt:lpstr>
      <vt:lpstr>think-cell Slide</vt:lpstr>
      <vt:lpstr>Marine Litter in the Coral Triangle Status, Challenges &amp; 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ALDFG - 10% of all marine litter entering oceans  (UNEP, 2017)  One of most impactful forms of marine debris for marine  animals &amp; habitats.   Impacts maritime shipping  Pollutes beaches &amp; Damages reefs   Causes economic losses to industry (e.g. fisheries  &amp; tourism.)  ~640,000 Tns  of ALDFG in oceans each year (FAO)      </vt:lpstr>
      <vt:lpstr>PowerPoint Presentation</vt:lpstr>
      <vt:lpstr>PowerPoint Presentation</vt:lpstr>
      <vt:lpstr>PowerPoint Presentation</vt:lpstr>
      <vt:lpstr>PowerPoint Presentation</vt:lpstr>
      <vt:lpstr>Tourism facing the impact of plastics</vt:lpstr>
      <vt:lpstr>PowerPoint Presentation</vt:lpstr>
      <vt:lpstr>PowerPoint Presentation</vt:lpstr>
      <vt:lpstr>CTI-CFF Mobilizes to address Marine Plastic Pollution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Jialing</dc:creator>
  <cp:lastModifiedBy>Jackie Thomas</cp:lastModifiedBy>
  <cp:revision>58</cp:revision>
  <cp:lastPrinted>2019-11-12T17:37:29Z</cp:lastPrinted>
  <dcterms:created xsi:type="dcterms:W3CDTF">2020-06-03T18:03:03Z</dcterms:created>
  <dcterms:modified xsi:type="dcterms:W3CDTF">2020-06-08T23:59:58Z</dcterms:modified>
</cp:coreProperties>
</file>