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0" saveSubsetFonts="1">
  <p:sldMasterIdLst>
    <p:sldMasterId id="2147483881" r:id="rId1"/>
    <p:sldMasterId id="2147483919" r:id="rId2"/>
    <p:sldMasterId id="2147483900" r:id="rId3"/>
    <p:sldMasterId id="2147483913" r:id="rId4"/>
    <p:sldMasterId id="2147483918" r:id="rId5"/>
    <p:sldMasterId id="2147483921" r:id="rId6"/>
    <p:sldMasterId id="2147483923" r:id="rId7"/>
    <p:sldMasterId id="2147483925" r:id="rId8"/>
    <p:sldMasterId id="2147483927" r:id="rId9"/>
    <p:sldMasterId id="2147483929" r:id="rId10"/>
    <p:sldMasterId id="2147483931" r:id="rId11"/>
    <p:sldMasterId id="2147483948" r:id="rId12"/>
    <p:sldMasterId id="2147483951" r:id="rId13"/>
  </p:sldMasterIdLst>
  <p:notesMasterIdLst>
    <p:notesMasterId r:id="rId48"/>
  </p:notesMasterIdLst>
  <p:sldIdLst>
    <p:sldId id="257" r:id="rId14"/>
    <p:sldId id="268" r:id="rId15"/>
    <p:sldId id="310" r:id="rId16"/>
    <p:sldId id="269" r:id="rId17"/>
    <p:sldId id="311" r:id="rId18"/>
    <p:sldId id="264" r:id="rId19"/>
    <p:sldId id="270" r:id="rId20"/>
    <p:sldId id="272" r:id="rId21"/>
    <p:sldId id="308" r:id="rId22"/>
    <p:sldId id="274" r:id="rId23"/>
    <p:sldId id="302" r:id="rId24"/>
    <p:sldId id="276" r:id="rId25"/>
    <p:sldId id="305" r:id="rId26"/>
    <p:sldId id="299" r:id="rId27"/>
    <p:sldId id="304" r:id="rId28"/>
    <p:sldId id="278" r:id="rId29"/>
    <p:sldId id="300" r:id="rId30"/>
    <p:sldId id="301" r:id="rId31"/>
    <p:sldId id="298" r:id="rId32"/>
    <p:sldId id="281" r:id="rId33"/>
    <p:sldId id="280" r:id="rId34"/>
    <p:sldId id="282" r:id="rId35"/>
    <p:sldId id="283" r:id="rId36"/>
    <p:sldId id="286" r:id="rId37"/>
    <p:sldId id="306" r:id="rId38"/>
    <p:sldId id="289" r:id="rId39"/>
    <p:sldId id="291" r:id="rId40"/>
    <p:sldId id="297" r:id="rId41"/>
    <p:sldId id="293" r:id="rId42"/>
    <p:sldId id="294" r:id="rId43"/>
    <p:sldId id="295" r:id="rId44"/>
    <p:sldId id="296" r:id="rId45"/>
    <p:sldId id="303" r:id="rId46"/>
    <p:sldId id="266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DDDFD7C-113C-449B-A212-B6A52EFCB10C}">
          <p14:sldIdLst>
            <p14:sldId id="257"/>
            <p14:sldId id="268"/>
            <p14:sldId id="310"/>
            <p14:sldId id="269"/>
            <p14:sldId id="311"/>
            <p14:sldId id="264"/>
            <p14:sldId id="270"/>
            <p14:sldId id="272"/>
            <p14:sldId id="308"/>
            <p14:sldId id="274"/>
            <p14:sldId id="302"/>
            <p14:sldId id="276"/>
            <p14:sldId id="305"/>
            <p14:sldId id="299"/>
            <p14:sldId id="304"/>
            <p14:sldId id="278"/>
            <p14:sldId id="300"/>
            <p14:sldId id="301"/>
            <p14:sldId id="298"/>
            <p14:sldId id="281"/>
            <p14:sldId id="280"/>
            <p14:sldId id="282"/>
            <p14:sldId id="283"/>
            <p14:sldId id="286"/>
            <p14:sldId id="306"/>
            <p14:sldId id="289"/>
            <p14:sldId id="291"/>
            <p14:sldId id="297"/>
            <p14:sldId id="293"/>
            <p14:sldId id="294"/>
            <p14:sldId id="295"/>
            <p14:sldId id="296"/>
            <p14:sldId id="303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7F95"/>
    <a:srgbClr val="90C42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E200C-156F-4BC2-8200-805B07AF2475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166DC-3406-4B9B-B606-808135E4938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946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21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84A6-C20C-1741-1845-C99FAFFB4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3E05B-A2F7-EC5A-F183-6C86A0A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4313C-A067-C41A-2423-D9E9A9E5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F096A-8F50-4A85-A4BE-F82BE863FE3D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0CD5-E264-496E-4977-FC41DE9D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ED55A-BE6B-BB50-44FC-9816E37F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31876-06E2-4CE0-9DD3-8DD3B2670D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801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84A6-C20C-1741-1845-C99FAFFB4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3E05B-A2F7-EC5A-F183-6C86A0A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4313C-A067-C41A-2423-D9E9A9E5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F096A-8F50-4A85-A4BE-F82BE863FE3D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0CD5-E264-496E-4977-FC41DE9D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ED55A-BE6B-BB50-44FC-9816E37F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31876-06E2-4CE0-9DD3-8DD3B2670D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126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84A6-C20C-1741-1845-C99FAFFB4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3E05B-A2F7-EC5A-F183-6C86A0A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4313C-A067-C41A-2423-D9E9A9E5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F096A-8F50-4A85-A4BE-F82BE863FE3D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0CD5-E264-496E-4977-FC41DE9D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ED55A-BE6B-BB50-44FC-9816E37F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31876-06E2-4CE0-9DD3-8DD3B2670D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26435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331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D3AC-947F-55E3-0B7F-BF1013558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9EBE1B-0ECF-8139-3468-63BA9473B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B8B2F-88AA-2DC4-8138-CCA36C1E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F1DB88-22D6-4E71-894B-7B8AFA98B664}" type="datetimeFigureOut">
              <a:rPr kumimoji="0" lang="en-ID" sz="18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25/11/2022</a:t>
            </a:fld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81E84-81BB-A2A3-8BBC-0B81F67B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7446E-278A-AE8D-114D-45F0E088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86BC8-4425-4440-916A-1EEE8B97AE34}" type="slidenum">
              <a:rPr kumimoji="0" lang="en-ID" sz="18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682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468EB-81ED-C202-2C02-691BF18D9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37166-D2CF-3FAC-B2EA-D497AAE71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68659-6762-6AC0-7A1C-489777154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1C59-53F7-4B15-8E4F-2389C6B1FEBE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F4E1E-0969-E6FE-7ADF-0F1157E34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EB5F-B9DF-F767-AA23-77939F64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0215-3197-44DE-B7F7-7F5A887BA6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1480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0412-CE9C-C8A0-23D3-2AA2FEE5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88CA3-443E-F1A7-F296-C7E94F4DA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4E5C8-7626-3500-D2BA-9030C23C5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1C59-53F7-4B15-8E4F-2389C6B1FEBE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D5BE4-92E8-868A-1288-3B8238F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97FE7-D35B-DEDE-109A-D593CE1D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0215-3197-44DE-B7F7-7F5A887BA6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864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4587F-3D3E-6EA2-DF81-DE0566BFA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77BFD-E415-AFB9-B35E-2ED994D57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4E0C4-E977-C37B-840D-EF2673632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1C59-53F7-4B15-8E4F-2389C6B1FEBE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DB177-3317-CBEF-EB74-26B1694A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0CAF9-97FC-9C26-BA96-A7565615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0215-3197-44DE-B7F7-7F5A887BA6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1521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E5D5-755B-E592-6F41-D537BDEE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62212-6974-03D4-80D9-41DA8BA1A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49527-1F8F-60FF-C498-49CF0AB3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E6D81-0C0F-E949-2226-22E8520F2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1C59-53F7-4B15-8E4F-2389C6B1FEBE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11251-DB9C-9D4D-4D4F-374CBA05A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B7549-B5DC-859E-4C87-B9F2C59A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0215-3197-44DE-B7F7-7F5A887BA6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15133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BED2-C99A-4C94-5AA0-0DA56D00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96087-C0A4-434B-3A54-4DC581CCC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604F8-9B60-B4CC-7F04-9071F118F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7C4CCC-EAB7-D64F-DF60-3D254E84B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2F8AB-5E3C-319B-FD18-87E63782A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03B26-FDDF-84CE-DA5D-0BB129256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1C59-53F7-4B15-8E4F-2389C6B1FEBE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A1876-92FB-D0F6-EDFB-5F0068F52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9C2E1-9830-ECCC-2A5A-CF10C350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0215-3197-44DE-B7F7-7F5A887BA6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98821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844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6E226-0776-DA6E-1B5C-F99A01250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70CAC5-6018-6130-0FF3-03A1C35C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1C59-53F7-4B15-8E4F-2389C6B1FEBE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3C87EA-830F-97DA-5289-C8A48684C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E81225-3851-3325-6DEF-EACE55EA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0215-3197-44DE-B7F7-7F5A887BA6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3259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D0FD17-E0BF-939D-268C-A12E44F3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1C59-53F7-4B15-8E4F-2389C6B1FEBE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C54674-E869-101A-5291-1BDEB610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FEB14-4975-5EC2-5831-F9991B197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0215-3197-44DE-B7F7-7F5A887BA6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48766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5ED03-9B80-8B3E-C54F-E9AA9D948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2659A-15EF-D134-865E-2A54DEDB5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7D184-6F17-59FF-9AC5-05421B0D0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7D846-7A9C-1F25-484F-775A1740D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1C59-53F7-4B15-8E4F-2389C6B1FEBE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9BD25-2CF1-C41F-2ED2-6352AA677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F03D5-4E9F-DBEA-220A-1A6BC419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0215-3197-44DE-B7F7-7F5A887BA6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00121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63671-A21C-02B0-C91F-5A8719F59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5CFA2B-75F0-879A-28F9-18C86DDBEA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6D50E-9701-BC94-06E4-6ED9112F7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9F89F-894A-FEEB-F9E4-8BAA8DF0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1C59-53F7-4B15-8E4F-2389C6B1FEBE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AE8FC-996B-FAE0-9421-7B6DD7A2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416E6-C78F-A297-5F70-2DB5739D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0215-3197-44DE-B7F7-7F5A887BA6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9943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F4ECF-315B-7CD6-01B9-6AD174615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FC7F5-2A48-494A-F063-70D48800C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4E880-888F-2822-9B72-7D4886EA9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1C59-53F7-4B15-8E4F-2389C6B1FEBE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8904-2A1B-3CBD-E4C1-382FC4D5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38367-5244-28F5-B221-043C90B0F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0215-3197-44DE-B7F7-7F5A887BA6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46798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CD289-80E1-FBB2-262D-0DE7E62963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C2CB19-9D03-0035-B692-FD60822A3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F3540-90EA-7E1F-B2C3-18E27DFF2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1C59-53F7-4B15-8E4F-2389C6B1FEBE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E6067-4992-8CE0-E9F6-3E633F8A4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AD1B8-9A6D-1C01-1132-21B47A63F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0215-3197-44DE-B7F7-7F5A887BA6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69680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0D72-14B8-86ED-82AD-D41BCEFC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10" y="422998"/>
            <a:ext cx="10515600" cy="78076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0F475-1178-9035-2A28-7F435D9B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10" y="1412111"/>
            <a:ext cx="10885990" cy="4764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E0FE3-BF1F-A033-7923-AB16267D3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2EDD9D-B91F-4C4A-80E3-E77F803B1D92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1CAB3-C768-F443-4851-82B1B9AA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6E4E-6934-09BF-D1F6-430C666D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D68B50-4E59-4BE7-93B6-E562635CF8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84912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0D72-14B8-86ED-82AD-D41BCEFC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61" y="411424"/>
            <a:ext cx="10515600" cy="76919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0F475-1178-9035-2A28-7F435D9B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61" y="1420511"/>
            <a:ext cx="10515600" cy="47256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E0FE3-BF1F-A033-7923-AB16267D3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2EDD9D-B91F-4C4A-80E3-E77F803B1D92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1CAB3-C768-F443-4851-82B1B9AA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6E4E-6934-09BF-D1F6-430C666D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D68B50-4E59-4BE7-93B6-E562635CF8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75041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414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A2685-DFC5-0E78-246D-E3C9885A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0228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84A6-C20C-1741-1845-C99FAFFB4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3E05B-A2F7-EC5A-F183-6C86A0A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4313C-A067-C41A-2423-D9E9A9E5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F096A-8F50-4A85-A4BE-F82BE863FE3D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0CD5-E264-496E-4977-FC41DE9D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ED55A-BE6B-BB50-44FC-9816E37F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31876-06E2-4CE0-9DD3-8DD3B2670D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0552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84A6-C20C-1741-1845-C99FAFFB4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3E05B-A2F7-EC5A-F183-6C86A0A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4313C-A067-C41A-2423-D9E9A9E5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F096A-8F50-4A85-A4BE-F82BE863FE3D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0CD5-E264-496E-4977-FC41DE9D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ED55A-BE6B-BB50-44FC-9816E37F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31876-06E2-4CE0-9DD3-8DD3B2670D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45624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84A6-C20C-1741-1845-C99FAFFB4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3E05B-A2F7-EC5A-F183-6C86A0A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4313C-A067-C41A-2423-D9E9A9E5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F096A-8F50-4A85-A4BE-F82BE863FE3D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0CD5-E264-496E-4977-FC41DE9D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ED55A-BE6B-BB50-44FC-9816E37F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31876-06E2-4CE0-9DD3-8DD3B2670D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0593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1" name="Picture 10" descr="A picture containing text">
            <a:extLst>
              <a:ext uri="{FF2B5EF4-FFF2-40B4-BE49-F238E27FC236}">
                <a16:creationId xmlns:a16="http://schemas.microsoft.com/office/drawing/2014/main" id="{2E2C1036-93EC-8591-01FD-49A86FEE3A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07" y="382688"/>
            <a:ext cx="8739477" cy="138711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9C76311-FAB0-336B-699D-73CDCB51D6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25" y="1503261"/>
            <a:ext cx="2399072" cy="7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3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9F0D16-133B-6478-0A34-65ABBE7BFF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4" b="16304"/>
          <a:stretch/>
        </p:blipFill>
        <p:spPr>
          <a:xfrm>
            <a:off x="0" y="972275"/>
            <a:ext cx="12192000" cy="54849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00C1E5-2FD3-6727-199D-F08C30F50596}"/>
              </a:ext>
            </a:extLst>
          </p:cNvPr>
          <p:cNvSpPr txBox="1">
            <a:spLocks/>
          </p:cNvSpPr>
          <p:nvPr userDrawn="1"/>
        </p:nvSpPr>
        <p:spPr>
          <a:xfrm>
            <a:off x="644324" y="242687"/>
            <a:ext cx="10602410" cy="6832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04040"/>
                </a:solidFill>
                <a:latin typeface="Optima" pitchFamily="2" charset="0"/>
              </a:rPr>
              <a:t>Publications</a:t>
            </a:r>
            <a:endParaRPr lang="en-ID" sz="3600" b="1" dirty="0">
              <a:solidFill>
                <a:srgbClr val="404040"/>
              </a:solidFill>
              <a:latin typeface="Optima" pitchFamily="2" charset="0"/>
            </a:endParaRPr>
          </a:p>
        </p:txBody>
      </p:sp>
      <p:pic>
        <p:nvPicPr>
          <p:cNvPr id="5" name="Picture 4" descr="Logo">
            <a:extLst>
              <a:ext uri="{FF2B5EF4-FFF2-40B4-BE49-F238E27FC236}">
                <a16:creationId xmlns:a16="http://schemas.microsoft.com/office/drawing/2014/main" id="{DE9D23D0-DA6D-15C8-2299-32D3D6D723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83" y="5741206"/>
            <a:ext cx="3275246" cy="1463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099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9F0D16-133B-6478-0A34-65ABBE7BF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 b="27745"/>
          <a:stretch/>
        </p:blipFill>
        <p:spPr>
          <a:xfrm>
            <a:off x="0" y="972275"/>
            <a:ext cx="12192000" cy="5484997"/>
          </a:xfrm>
          <a:prstGeom prst="rect">
            <a:avLst/>
          </a:prstGeom>
        </p:spPr>
      </p:pic>
      <p:pic>
        <p:nvPicPr>
          <p:cNvPr id="5" name="Picture 4" descr="Logo">
            <a:extLst>
              <a:ext uri="{FF2B5EF4-FFF2-40B4-BE49-F238E27FC236}">
                <a16:creationId xmlns:a16="http://schemas.microsoft.com/office/drawing/2014/main" id="{52A50558-608C-E2D4-5A7E-F1F315330F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83" y="5741206"/>
            <a:ext cx="3275246" cy="1463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DC14B1D-4862-ED43-3E17-5D3728896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964"/>
            <a:ext cx="10515600" cy="401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2808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Optim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1E6A81-EE49-3B23-9F13-DEF37329540E}"/>
              </a:ext>
            </a:extLst>
          </p:cNvPr>
          <p:cNvSpPr/>
          <p:nvPr userDrawn="1"/>
        </p:nvSpPr>
        <p:spPr>
          <a:xfrm>
            <a:off x="0" y="-4156"/>
            <a:ext cx="10068128" cy="168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7425267" y="3643581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5">
            <a:extLst>
              <a:ext uri="{FF2B5EF4-FFF2-40B4-BE49-F238E27FC236}">
                <a16:creationId xmlns:a16="http://schemas.microsoft.com/office/drawing/2014/main" id="{5CDC350B-CBA9-0448-85F3-EEBB04E652B1}"/>
              </a:ext>
            </a:extLst>
          </p:cNvPr>
          <p:cNvSpPr/>
          <p:nvPr/>
        </p:nvSpPr>
        <p:spPr>
          <a:xfrm rot="5400000">
            <a:off x="4843919" y="-518495"/>
            <a:ext cx="2454989" cy="12234815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Rectangle 29">
            <a:extLst>
              <a:ext uri="{FF2B5EF4-FFF2-40B4-BE49-F238E27FC236}">
                <a16:creationId xmlns:a16="http://schemas.microsoft.com/office/drawing/2014/main" id="{3758A971-97DB-B1B8-E1A0-D8C8772576A0}"/>
              </a:ext>
            </a:extLst>
          </p:cNvPr>
          <p:cNvSpPr/>
          <p:nvPr/>
        </p:nvSpPr>
        <p:spPr>
          <a:xfrm rot="5400000">
            <a:off x="5395135" y="71600"/>
            <a:ext cx="1355738" cy="12231636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E215A64-7D6B-9670-C139-C8CFA299E81A}"/>
              </a:ext>
            </a:extLst>
          </p:cNvPr>
          <p:cNvGrpSpPr/>
          <p:nvPr userDrawn="1"/>
        </p:nvGrpSpPr>
        <p:grpSpPr>
          <a:xfrm>
            <a:off x="8599990" y="-49161"/>
            <a:ext cx="3592012" cy="6542382"/>
            <a:chOff x="8932333" y="-46299"/>
            <a:chExt cx="3259667" cy="6866467"/>
          </a:xfrm>
        </p:grpSpPr>
        <p:sp>
          <p:nvSpPr>
            <p:cNvPr id="24" name="Isosceles Triangle 23"/>
            <p:cNvSpPr/>
            <p:nvPr userDrawn="1"/>
          </p:nvSpPr>
          <p:spPr>
            <a:xfrm>
              <a:off x="8932333" y="3010168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E74232C-4523-87D1-677D-90AD86C8CA29}"/>
                </a:ext>
              </a:extLst>
            </p:cNvPr>
            <p:cNvGrpSpPr/>
            <p:nvPr userDrawn="1"/>
          </p:nvGrpSpPr>
          <p:grpSpPr>
            <a:xfrm>
              <a:off x="9181476" y="-46299"/>
              <a:ext cx="3010524" cy="6820168"/>
              <a:chOff x="9181476" y="0"/>
              <a:chExt cx="3010524" cy="6866467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9371012" y="8467"/>
                <a:ext cx="1219200" cy="685800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3"/>
              <p:cNvSpPr/>
              <p:nvPr/>
            </p:nvSpPr>
            <p:spPr>
              <a:xfrm>
                <a:off x="9181476" y="0"/>
                <a:ext cx="3007349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3007349" h="6866467">
                    <a:moveTo>
                      <a:pt x="2045532" y="0"/>
                    </a:moveTo>
                    <a:lnTo>
                      <a:pt x="3007349" y="0"/>
                    </a:lnTo>
                    <a:lnTo>
                      <a:pt x="3007349" y="6866467"/>
                    </a:lnTo>
                    <a:lnTo>
                      <a:pt x="0" y="6866467"/>
                    </a:lnTo>
                    <a:lnTo>
                      <a:pt x="2045532" y="0"/>
                    </a:lnTo>
                    <a:close/>
                  </a:path>
                </a:pathLst>
              </a:custGeom>
              <a:solidFill>
                <a:schemeClr val="accent1">
                  <a:alpha val="3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3" name="Rectangle 25"/>
              <p:cNvSpPr/>
              <p:nvPr/>
            </p:nvSpPr>
            <p:spPr>
              <a:xfrm>
                <a:off x="9603442" y="0"/>
                <a:ext cx="2588558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573311" h="6866467">
                    <a:moveTo>
                      <a:pt x="0" y="0"/>
                    </a:moveTo>
                    <a:lnTo>
                      <a:pt x="2573311" y="0"/>
                    </a:lnTo>
                    <a:lnTo>
                      <a:pt x="2573311" y="6866467"/>
                    </a:lnTo>
                    <a:lnTo>
                      <a:pt x="1202336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5" name="Rectangle 27"/>
              <p:cNvSpPr/>
              <p:nvPr/>
            </p:nvSpPr>
            <p:spPr>
              <a:xfrm>
                <a:off x="9334500" y="0"/>
                <a:ext cx="2854326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858013" h="6866467">
                    <a:moveTo>
                      <a:pt x="0" y="0"/>
                    </a:moveTo>
                    <a:lnTo>
                      <a:pt x="2858013" y="0"/>
                    </a:lnTo>
                    <a:lnTo>
                      <a:pt x="2858013" y="6866467"/>
                    </a:lnTo>
                    <a:lnTo>
                      <a:pt x="2473942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6" name="Rectangle 28"/>
              <p:cNvSpPr/>
              <p:nvPr/>
            </p:nvSpPr>
            <p:spPr>
              <a:xfrm>
                <a:off x="10898730" y="0"/>
                <a:ext cx="1290094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1290094" h="6858000">
                    <a:moveTo>
                      <a:pt x="1019735" y="0"/>
                    </a:moveTo>
                    <a:lnTo>
                      <a:pt x="1290094" y="0"/>
                    </a:lnTo>
                    <a:lnTo>
                      <a:pt x="1290094" y="6858000"/>
                    </a:lnTo>
                    <a:lnTo>
                      <a:pt x="0" y="6858000"/>
                    </a:lnTo>
                    <a:lnTo>
                      <a:pt x="1019735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7" name="Rectangle 29"/>
              <p:cNvSpPr/>
              <p:nvPr/>
            </p:nvSpPr>
            <p:spPr>
              <a:xfrm>
                <a:off x="10938999" y="0"/>
                <a:ext cx="1249825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1249825" h="6858000">
                    <a:moveTo>
                      <a:pt x="0" y="0"/>
                    </a:moveTo>
                    <a:lnTo>
                      <a:pt x="1249825" y="0"/>
                    </a:lnTo>
                    <a:lnTo>
                      <a:pt x="1249825" y="6858000"/>
                    </a:lnTo>
                    <a:lnTo>
                      <a:pt x="1109382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8" name="Isosceles Triangle 27"/>
              <p:cNvSpPr/>
              <p:nvPr/>
            </p:nvSpPr>
            <p:spPr>
              <a:xfrm>
                <a:off x="10371666" y="3598334"/>
                <a:ext cx="1817159" cy="3268133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5E85A88-3ED0-298B-14D6-51A7162346B2}"/>
              </a:ext>
            </a:extLst>
          </p:cNvPr>
          <p:cNvSpPr/>
          <p:nvPr userDrawn="1"/>
        </p:nvSpPr>
        <p:spPr>
          <a:xfrm>
            <a:off x="3174" y="31592"/>
            <a:ext cx="7525873" cy="1583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 descr="A picture containing text">
            <a:extLst>
              <a:ext uri="{FF2B5EF4-FFF2-40B4-BE49-F238E27FC236}">
                <a16:creationId xmlns:a16="http://schemas.microsoft.com/office/drawing/2014/main" id="{2E2C1036-93EC-8591-01FD-49A86FEE3A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9" y="151977"/>
            <a:ext cx="8739477" cy="1387119"/>
          </a:xfrm>
          <a:prstGeom prst="rect">
            <a:avLst/>
          </a:prstGeom>
        </p:spPr>
      </p:pic>
      <p:sp>
        <p:nvSpPr>
          <p:cNvPr id="29" name="Isosceles Triangle 28"/>
          <p:cNvSpPr/>
          <p:nvPr userDrawn="1"/>
        </p:nvSpPr>
        <p:spPr>
          <a:xfrm>
            <a:off x="-8089" y="4016439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246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B29D2-0660-8BC3-3662-DF640780A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9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591E3-5E43-5E32-B3BA-1D4084A76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31E0C-77D6-B3B5-585F-24E01A1A9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01C59-53F7-4B15-8E4F-2389C6B1FEBE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B6004-4477-14DA-307E-790297E55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3C2C2-D7FD-3613-47A1-9E90ADCEA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40215-3197-44DE-B7F7-7F5A887BA6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360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" name="Picture 9" descr="A picture containing text, vector graphics, accessory&#10;&#10;Description automatically generated">
            <a:extLst>
              <a:ext uri="{FF2B5EF4-FFF2-40B4-BE49-F238E27FC236}">
                <a16:creationId xmlns:a16="http://schemas.microsoft.com/office/drawing/2014/main" id="{C4B8D6DB-7F68-A8AD-377D-ECD5E4E78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36" y="3647768"/>
            <a:ext cx="1674226" cy="1781314"/>
          </a:xfrm>
          <a:prstGeom prst="rect">
            <a:avLst/>
          </a:prstGeom>
        </p:spPr>
      </p:pic>
      <p:pic>
        <p:nvPicPr>
          <p:cNvPr id="11" name="Picture 10" descr="A picture containing text">
            <a:extLst>
              <a:ext uri="{FF2B5EF4-FFF2-40B4-BE49-F238E27FC236}">
                <a16:creationId xmlns:a16="http://schemas.microsoft.com/office/drawing/2014/main" id="{2E2C1036-93EC-8591-01FD-49A86FEE3A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07" y="343360"/>
            <a:ext cx="5809093" cy="92201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E3AA5B7-5C20-B42A-B921-4EBA67DBBE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07" y="947331"/>
            <a:ext cx="1962088" cy="8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9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78E6E2-8203-B146-93E5-32B753B1C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93" y="438550"/>
            <a:ext cx="10515600" cy="770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5EB6E-EEDB-F1AB-E0B1-D4A6EE626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293" y="1423685"/>
            <a:ext cx="10879357" cy="4730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A87B2CF8-5B85-30C7-D3C8-F7998799379E}"/>
              </a:ext>
            </a:extLst>
          </p:cNvPr>
          <p:cNvSpPr/>
          <p:nvPr userDrawn="1"/>
        </p:nvSpPr>
        <p:spPr>
          <a:xfrm>
            <a:off x="10158859" y="0"/>
            <a:ext cx="203314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80254E-9C7C-B70A-66C3-3686B12E55BC}"/>
              </a:ext>
            </a:extLst>
          </p:cNvPr>
          <p:cNvGrpSpPr/>
          <p:nvPr userDrawn="1"/>
        </p:nvGrpSpPr>
        <p:grpSpPr>
          <a:xfrm>
            <a:off x="0" y="0"/>
            <a:ext cx="12192001" cy="6866467"/>
            <a:chOff x="0" y="0"/>
            <a:chExt cx="12192001" cy="68664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CA3B8F-750A-5EE4-B9E3-1E9CABDAB7A6}"/>
                </a:ext>
              </a:extLst>
            </p:cNvPr>
            <p:cNvGrpSpPr/>
            <p:nvPr userDrawn="1"/>
          </p:nvGrpSpPr>
          <p:grpSpPr>
            <a:xfrm>
              <a:off x="9883194" y="0"/>
              <a:ext cx="2308807" cy="6866467"/>
              <a:chOff x="9883194" y="0"/>
              <a:chExt cx="2308807" cy="686646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A2297D2-ADBB-0CA3-58B2-49C41D7F6CB1}"/>
                  </a:ext>
                </a:extLst>
              </p:cNvPr>
              <p:cNvCxnSpPr/>
              <p:nvPr/>
            </p:nvCxnSpPr>
            <p:spPr>
              <a:xfrm>
                <a:off x="10368571" y="8467"/>
                <a:ext cx="1348986" cy="685800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25">
                <a:extLst>
                  <a:ext uri="{FF2B5EF4-FFF2-40B4-BE49-F238E27FC236}">
                    <a16:creationId xmlns:a16="http://schemas.microsoft.com/office/drawing/2014/main" id="{E72F6AB2-DB91-0BF6-23E9-452865BCAC30}"/>
                  </a:ext>
                </a:extLst>
              </p:cNvPr>
              <p:cNvSpPr/>
              <p:nvPr userDrawn="1"/>
            </p:nvSpPr>
            <p:spPr>
              <a:xfrm>
                <a:off x="10625744" y="0"/>
                <a:ext cx="1566256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573311" h="6866467">
                    <a:moveTo>
                      <a:pt x="0" y="0"/>
                    </a:moveTo>
                    <a:lnTo>
                      <a:pt x="2573311" y="0"/>
                    </a:lnTo>
                    <a:lnTo>
                      <a:pt x="2573311" y="6866467"/>
                    </a:lnTo>
                    <a:lnTo>
                      <a:pt x="1202336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A071BA9C-D4AB-7CFF-52C4-967136F80ABB}"/>
                  </a:ext>
                </a:extLst>
              </p:cNvPr>
              <p:cNvSpPr/>
              <p:nvPr/>
            </p:nvSpPr>
            <p:spPr>
              <a:xfrm>
                <a:off x="9883194" y="3056467"/>
                <a:ext cx="2297459" cy="3810000"/>
              </a:xfrm>
              <a:prstGeom prst="triangle">
                <a:avLst>
                  <a:gd name="adj" fmla="val 100000"/>
                </a:avLst>
              </a:prstGeom>
              <a:solidFill>
                <a:schemeClr val="accent2">
                  <a:alpha val="7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7042AFBF-7CCC-CCC0-8410-40A2E4981F5E}"/>
                  </a:ext>
                </a:extLst>
              </p:cNvPr>
              <p:cNvSpPr/>
              <p:nvPr/>
            </p:nvSpPr>
            <p:spPr>
              <a:xfrm>
                <a:off x="11568345" y="3598334"/>
                <a:ext cx="623656" cy="3268133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6F2C94E-5EF4-7A06-9B0F-EF17D63277BC}"/>
                </a:ext>
              </a:extLst>
            </p:cNvPr>
            <p:cNvSpPr/>
            <p:nvPr/>
          </p:nvSpPr>
          <p:spPr>
            <a:xfrm>
              <a:off x="0" y="4021667"/>
              <a:ext cx="496501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B339006-6229-7D69-7B43-B1D306C71A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9411" y="6257777"/>
            <a:ext cx="1759724" cy="54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477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90C42F"/>
          </a:solidFill>
          <a:latin typeface="Optim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04040"/>
          </a:solidFill>
          <a:latin typeface="Optim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Optim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Optim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Optim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Optim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78E6E2-8203-B146-93E5-32B753B1C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54" y="439208"/>
            <a:ext cx="10515600" cy="770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5EB6E-EEDB-F1AB-E0B1-D4A6EE626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54" y="1435261"/>
            <a:ext cx="10909246" cy="4741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A87B2CF8-5B85-30C7-D3C8-F7998799379E}"/>
              </a:ext>
            </a:extLst>
          </p:cNvPr>
          <p:cNvSpPr>
            <a:spLocks/>
          </p:cNvSpPr>
          <p:nvPr/>
        </p:nvSpPr>
        <p:spPr>
          <a:xfrm>
            <a:off x="10228572" y="0"/>
            <a:ext cx="2008360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AA12A8-23D9-A079-4219-148A51706E07}"/>
              </a:ext>
            </a:extLst>
          </p:cNvPr>
          <p:cNvGrpSpPr/>
          <p:nvPr userDrawn="1"/>
        </p:nvGrpSpPr>
        <p:grpSpPr>
          <a:xfrm>
            <a:off x="-1" y="0"/>
            <a:ext cx="12236933" cy="6866467"/>
            <a:chOff x="-1" y="0"/>
            <a:chExt cx="12236933" cy="68664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51A5DF1-3524-55E6-5F66-9469D839CAA6}"/>
                </a:ext>
              </a:extLst>
            </p:cNvPr>
            <p:cNvGrpSpPr/>
            <p:nvPr userDrawn="1"/>
          </p:nvGrpSpPr>
          <p:grpSpPr>
            <a:xfrm>
              <a:off x="9953215" y="0"/>
              <a:ext cx="2283717" cy="6866467"/>
              <a:chOff x="9953215" y="0"/>
              <a:chExt cx="2283717" cy="686646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A2297D2-ADBB-0CA3-58B2-49C41D7F6C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57028" y="8467"/>
                <a:ext cx="1347484" cy="685800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25">
                <a:extLst>
                  <a:ext uri="{FF2B5EF4-FFF2-40B4-BE49-F238E27FC236}">
                    <a16:creationId xmlns:a16="http://schemas.microsoft.com/office/drawing/2014/main" id="{E72F6AB2-DB91-0BF6-23E9-452865BCAC3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13914" y="0"/>
                <a:ext cx="1578086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573311" h="6866467">
                    <a:moveTo>
                      <a:pt x="0" y="0"/>
                    </a:moveTo>
                    <a:lnTo>
                      <a:pt x="2573311" y="0"/>
                    </a:lnTo>
                    <a:lnTo>
                      <a:pt x="2573311" y="6866467"/>
                    </a:lnTo>
                    <a:lnTo>
                      <a:pt x="1202336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A071BA9C-D4AB-7CFF-52C4-967136F80AB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953215" y="3056467"/>
                <a:ext cx="2238786" cy="3810000"/>
              </a:xfrm>
              <a:prstGeom prst="triangle">
                <a:avLst>
                  <a:gd name="adj" fmla="val 100000"/>
                </a:avLst>
              </a:prstGeom>
              <a:solidFill>
                <a:schemeClr val="accent2">
                  <a:alpha val="7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7042AFBF-7CCC-CCC0-8410-40A2E4981F5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543994" y="3598334"/>
                <a:ext cx="692938" cy="3268133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6F2C94E-5EF4-7A06-9B0F-EF17D63277BC}"/>
                </a:ext>
              </a:extLst>
            </p:cNvPr>
            <p:cNvSpPr>
              <a:spLocks/>
            </p:cNvSpPr>
            <p:nvPr/>
          </p:nvSpPr>
          <p:spPr>
            <a:xfrm>
              <a:off x="-1" y="4021667"/>
              <a:ext cx="495949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CCBC04-47F2-C705-0D99-429E477EDF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3961" y="6154420"/>
            <a:ext cx="1950262" cy="871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86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87F95"/>
          </a:solidFill>
          <a:latin typeface="Optim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04040"/>
          </a:solidFill>
          <a:latin typeface="Optim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Optim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Optim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Optim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Optim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5AE1E2E-AA21-5E0E-64D7-EA75686C50B8}"/>
              </a:ext>
            </a:extLst>
          </p:cNvPr>
          <p:cNvGrpSpPr/>
          <p:nvPr userDrawn="1"/>
        </p:nvGrpSpPr>
        <p:grpSpPr>
          <a:xfrm>
            <a:off x="0" y="0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2297D2-ADBB-0CA3-58B2-49C41D7F6CB1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CEC0AF0-ADFF-789C-F537-ACF3188B1C11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A87B2CF8-5B85-30C7-D3C8-F7998799379E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E72F6AB2-DB91-0BF6-23E9-452865BCAC30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A071BA9C-D4AB-7CFF-52C4-967136F80ABB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9EF0830F-9800-0B67-20BE-7CBB3906E2F4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4B011A55-926C-5CCF-1210-E9CDFF3D57D8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56501CAF-A6EB-6CC9-ACE0-F28C4A026704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042AFBF-7CCC-CCC0-8410-40A2E4981F5E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6F2C94E-5EF4-7A06-9B0F-EF17D63277BC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 descr="A picture containing text">
            <a:extLst>
              <a:ext uri="{FF2B5EF4-FFF2-40B4-BE49-F238E27FC236}">
                <a16:creationId xmlns:a16="http://schemas.microsoft.com/office/drawing/2014/main" id="{0F0DD17D-C397-C7FC-A815-FA01BB7535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5" y="4982497"/>
            <a:ext cx="7478946" cy="1177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D2B3DE-B7FE-E52D-AA0B-035A628C6FE7}"/>
              </a:ext>
            </a:extLst>
          </p:cNvPr>
          <p:cNvSpPr txBox="1"/>
          <p:nvPr userDrawn="1"/>
        </p:nvSpPr>
        <p:spPr>
          <a:xfrm>
            <a:off x="3832159" y="2415440"/>
            <a:ext cx="6117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87F95"/>
                </a:solidFill>
                <a:latin typeface="Optima" pitchFamily="2" charset="0"/>
              </a:rPr>
              <a:t>Thank you</a:t>
            </a:r>
            <a:endParaRPr lang="en-ID" sz="6000" b="1" dirty="0">
              <a:solidFill>
                <a:srgbClr val="087F95"/>
              </a:solidFill>
              <a:latin typeface="Optima" pitchFamily="2" charset="0"/>
            </a:endParaRPr>
          </a:p>
        </p:txBody>
      </p:sp>
      <p:pic>
        <p:nvPicPr>
          <p:cNvPr id="6" name="Picture 5" descr="A picture containing text, vector graphics, accessory&#10;&#10;Description automatically generated">
            <a:extLst>
              <a:ext uri="{FF2B5EF4-FFF2-40B4-BE49-F238E27FC236}">
                <a16:creationId xmlns:a16="http://schemas.microsoft.com/office/drawing/2014/main" id="{EA064168-54F3-FA73-1906-085D04DBAD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33" y="1515363"/>
            <a:ext cx="2995714" cy="3187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F44EB47-7A45-6B5E-8DEA-BE31AD2263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434" y="5867217"/>
            <a:ext cx="1957366" cy="6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7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87F95"/>
          </a:solidFill>
          <a:latin typeface="Optim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04040"/>
          </a:solidFill>
          <a:latin typeface="Optim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Optim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Optim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Optim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Optim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with boats and trees in the background">
            <a:extLst>
              <a:ext uri="{FF2B5EF4-FFF2-40B4-BE49-F238E27FC236}">
                <a16:creationId xmlns:a16="http://schemas.microsoft.com/office/drawing/2014/main" id="{169F0D16-133B-6478-0A34-65ABBE7BF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6" r="1830" b="17263"/>
          <a:stretch/>
        </p:blipFill>
        <p:spPr>
          <a:xfrm>
            <a:off x="-1" y="1041721"/>
            <a:ext cx="12192001" cy="540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00C1E5-2FD3-6727-199D-F08C30F50596}"/>
              </a:ext>
            </a:extLst>
          </p:cNvPr>
          <p:cNvSpPr txBox="1">
            <a:spLocks/>
          </p:cNvSpPr>
          <p:nvPr userDrawn="1"/>
        </p:nvSpPr>
        <p:spPr>
          <a:xfrm>
            <a:off x="644324" y="242687"/>
            <a:ext cx="10602410" cy="6832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04040"/>
                </a:solidFill>
                <a:latin typeface="Optima" pitchFamily="2" charset="0"/>
              </a:rPr>
              <a:t>Progress/Accomplishments towards NPOA</a:t>
            </a:r>
            <a:endParaRPr lang="en-ID" sz="3600" b="1" dirty="0">
              <a:solidFill>
                <a:srgbClr val="404040"/>
              </a:solidFill>
              <a:latin typeface="Optima" pitchFamily="2" charset="0"/>
            </a:endParaRPr>
          </a:p>
        </p:txBody>
      </p:sp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29AF1DB7-9EAC-C071-A841-B27B615827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83" y="5761526"/>
            <a:ext cx="3275246" cy="1463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445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9F0D16-133B-6478-0A34-65ABBE7BF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0" r="1712" b="11352"/>
          <a:stretch/>
        </p:blipFill>
        <p:spPr>
          <a:xfrm>
            <a:off x="-1" y="1021401"/>
            <a:ext cx="12192001" cy="5364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00C1E5-2FD3-6727-199D-F08C30F50596}"/>
              </a:ext>
            </a:extLst>
          </p:cNvPr>
          <p:cNvSpPr txBox="1">
            <a:spLocks/>
          </p:cNvSpPr>
          <p:nvPr userDrawn="1"/>
        </p:nvSpPr>
        <p:spPr>
          <a:xfrm>
            <a:off x="644324" y="242687"/>
            <a:ext cx="10602410" cy="6832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04040"/>
                </a:solidFill>
                <a:latin typeface="Optima" pitchFamily="2" charset="0"/>
              </a:rPr>
              <a:t>Challenges/Constraints Affecting Implementation</a:t>
            </a:r>
            <a:endParaRPr lang="en-ID" sz="3600" b="1" dirty="0">
              <a:solidFill>
                <a:srgbClr val="404040"/>
              </a:solidFill>
              <a:latin typeface="Optima" pitchFamily="2" charset="0"/>
            </a:endParaRPr>
          </a:p>
        </p:txBody>
      </p:sp>
      <p:pic>
        <p:nvPicPr>
          <p:cNvPr id="5" name="Picture 4" descr="Logo">
            <a:extLst>
              <a:ext uri="{FF2B5EF4-FFF2-40B4-BE49-F238E27FC236}">
                <a16:creationId xmlns:a16="http://schemas.microsoft.com/office/drawing/2014/main" id="{BA750417-9D14-80A1-80D3-78DEB48A15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5761526"/>
            <a:ext cx="3275246" cy="1463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51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9F0D16-133B-6478-0A34-65ABBE7BF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4" b="18972"/>
          <a:stretch/>
        </p:blipFill>
        <p:spPr>
          <a:xfrm>
            <a:off x="0" y="972275"/>
            <a:ext cx="12192000" cy="54849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00C1E5-2FD3-6727-199D-F08C30F50596}"/>
              </a:ext>
            </a:extLst>
          </p:cNvPr>
          <p:cNvSpPr txBox="1">
            <a:spLocks/>
          </p:cNvSpPr>
          <p:nvPr userDrawn="1"/>
        </p:nvSpPr>
        <p:spPr>
          <a:xfrm>
            <a:off x="644324" y="242687"/>
            <a:ext cx="10602410" cy="6832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04040"/>
                </a:solidFill>
                <a:latin typeface="Optima" pitchFamily="2" charset="0"/>
              </a:rPr>
              <a:t>National Roadmap 2023</a:t>
            </a:r>
            <a:endParaRPr lang="en-ID" sz="3600" b="1" dirty="0">
              <a:solidFill>
                <a:srgbClr val="404040"/>
              </a:solidFill>
              <a:latin typeface="Optima" pitchFamily="2" charset="0"/>
            </a:endParaRPr>
          </a:p>
        </p:txBody>
      </p:sp>
      <p:pic>
        <p:nvPicPr>
          <p:cNvPr id="5" name="Picture 4" descr="Logo">
            <a:extLst>
              <a:ext uri="{FF2B5EF4-FFF2-40B4-BE49-F238E27FC236}">
                <a16:creationId xmlns:a16="http://schemas.microsoft.com/office/drawing/2014/main" id="{D1209515-1A0C-B878-14A1-390D2FC88F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83" y="5761526"/>
            <a:ext cx="3275246" cy="1463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163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9F0D16-133B-6478-0A34-65ABBE7BF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3" b="10616"/>
          <a:stretch/>
        </p:blipFill>
        <p:spPr>
          <a:xfrm>
            <a:off x="0" y="972275"/>
            <a:ext cx="12192000" cy="54849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00C1E5-2FD3-6727-199D-F08C30F50596}"/>
              </a:ext>
            </a:extLst>
          </p:cNvPr>
          <p:cNvSpPr txBox="1">
            <a:spLocks/>
          </p:cNvSpPr>
          <p:nvPr userDrawn="1"/>
        </p:nvSpPr>
        <p:spPr>
          <a:xfrm>
            <a:off x="644324" y="242687"/>
            <a:ext cx="10602410" cy="6832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04040"/>
                </a:solidFill>
                <a:latin typeface="Optima" pitchFamily="2" charset="0"/>
              </a:rPr>
              <a:t>Potential Regional Program and Support Required</a:t>
            </a:r>
            <a:endParaRPr lang="en-ID" sz="3600" b="1" dirty="0">
              <a:solidFill>
                <a:srgbClr val="404040"/>
              </a:solidFill>
              <a:latin typeface="Optima" pitchFamily="2" charset="0"/>
            </a:endParaRPr>
          </a:p>
        </p:txBody>
      </p:sp>
      <p:pic>
        <p:nvPicPr>
          <p:cNvPr id="5" name="Picture 4" descr="Logo">
            <a:extLst>
              <a:ext uri="{FF2B5EF4-FFF2-40B4-BE49-F238E27FC236}">
                <a16:creationId xmlns:a16="http://schemas.microsoft.com/office/drawing/2014/main" id="{D43ABFFD-E0ED-F812-1788-F78BECFADD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83" y="5741206"/>
            <a:ext cx="3275246" cy="1463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01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B10C1-C270-39AD-18F4-EF1C52C329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76531" y="3712158"/>
            <a:ext cx="5467940" cy="8511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087F95"/>
                </a:solidFill>
                <a:latin typeface="Optima" pitchFamily="2" charset="0"/>
              </a:rPr>
              <a:t>Papua New Guinea </a:t>
            </a:r>
            <a:endParaRPr lang="en-US" sz="4800" b="1" kern="1200" dirty="0">
              <a:solidFill>
                <a:srgbClr val="087F95"/>
              </a:solidFill>
              <a:latin typeface="Optima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96B6CFE-6928-4EDD-4406-41AD8076A1C5}"/>
              </a:ext>
            </a:extLst>
          </p:cNvPr>
          <p:cNvSpPr txBox="1">
            <a:spLocks/>
          </p:cNvSpPr>
          <p:nvPr/>
        </p:nvSpPr>
        <p:spPr>
          <a:xfrm>
            <a:off x="958409" y="5102049"/>
            <a:ext cx="8288032" cy="12729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1800" b="1" dirty="0">
              <a:solidFill>
                <a:srgbClr val="087F95"/>
              </a:solidFill>
              <a:latin typeface="Optim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6F02B-8BD7-468A-855C-A016FADBF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826" y="2486025"/>
            <a:ext cx="2356964" cy="1226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49358F-658D-4182-9DF0-A3FF32657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0" b="9440"/>
          <a:stretch/>
        </p:blipFill>
        <p:spPr>
          <a:xfrm>
            <a:off x="8029574" y="2676525"/>
            <a:ext cx="1419609" cy="913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3CE123-E077-2F3A-6287-CFEA67FA8C37}"/>
              </a:ext>
            </a:extLst>
          </p:cNvPr>
          <p:cNvSpPr txBox="1"/>
          <p:nvPr/>
        </p:nvSpPr>
        <p:spPr>
          <a:xfrm>
            <a:off x="992593" y="4818115"/>
            <a:ext cx="72274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Ms. Kay Kalim</a:t>
            </a:r>
          </a:p>
          <a:p>
            <a:r>
              <a:rPr lang="en-US" dirty="0">
                <a:solidFill>
                  <a:schemeClr val="accent1"/>
                </a:solidFill>
              </a:rPr>
              <a:t>Director – Sustainable Environment Programs</a:t>
            </a:r>
          </a:p>
          <a:p>
            <a:r>
              <a:rPr lang="en-US" dirty="0">
                <a:solidFill>
                  <a:schemeClr val="accent1"/>
                </a:solidFill>
              </a:rPr>
              <a:t>Conservation and Environment Protection Authority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Head of Delegation</a:t>
            </a:r>
          </a:p>
          <a:p>
            <a:r>
              <a:rPr lang="en-US" dirty="0">
                <a:solidFill>
                  <a:schemeClr val="accent1"/>
                </a:solidFill>
              </a:rPr>
              <a:t>24 – 25 November 2022</a:t>
            </a:r>
            <a:endParaRPr lang="da-D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04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D494-FBC4-FEA4-E3FC-EA9B2287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Marine Protected Areas</a:t>
            </a:r>
            <a:endParaRPr lang="en-ID" dirty="0">
              <a:solidFill>
                <a:schemeClr val="accent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70F63-54E8-4A92-BAC1-E7FB950B1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89381"/>
            <a:ext cx="5958349" cy="47648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985A-AA57-4540-11D3-033004609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214" y="1203767"/>
            <a:ext cx="5958348" cy="3984083"/>
          </a:xfrm>
        </p:spPr>
        <p:txBody>
          <a:bodyPr>
            <a:normAutofit fontScale="85000" lnSpcReduction="20000"/>
          </a:bodyPr>
          <a:lstStyle/>
          <a:p>
            <a:r>
              <a:rPr lang="en-ID" dirty="0"/>
              <a:t>Documentation of Traditional Conservation practices in selected MPA sites, in 3 provinces, New Ireland Province, West New Britain and Milne Bay Province –production of short documentaries.</a:t>
            </a:r>
          </a:p>
          <a:p>
            <a:r>
              <a:rPr lang="en-ID" dirty="0"/>
              <a:t>Continuation of  Sustainable Livelihood projects for alternate sources of protein in Bootless Bay  MPA through partnership with Kyeema foundation. Village chicken farming training</a:t>
            </a:r>
          </a:p>
          <a:p>
            <a:r>
              <a:rPr lang="en-ID" dirty="0"/>
              <a:t>Production of a guideline on establishing a Conservation Deed, through partnership with USAID Lukautim Graun Project</a:t>
            </a:r>
          </a:p>
        </p:txBody>
      </p:sp>
    </p:spTree>
    <p:extLst>
      <p:ext uri="{BB962C8B-B14F-4D97-AF65-F5344CB8AC3E}">
        <p14:creationId xmlns:p14="http://schemas.microsoft.com/office/powerpoint/2010/main" val="2567420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D494-FBC4-FEA4-E3FC-EA9B2287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Marine Protected Area  </a:t>
            </a:r>
            <a:r>
              <a:rPr lang="en-US" sz="2400" i="1" dirty="0">
                <a:solidFill>
                  <a:schemeClr val="accent4"/>
                </a:solidFill>
              </a:rPr>
              <a:t>continued</a:t>
            </a:r>
            <a:endParaRPr lang="en-ID" sz="2400" i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985A-AA57-4540-11D3-033004609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11" y="1412111"/>
            <a:ext cx="5785506" cy="476485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Development of the marine protected area management plans-100  community consultations carried out to develop two site-specific management plans for Murat and </a:t>
            </a:r>
            <a:r>
              <a:rPr lang="en-US" dirty="0" err="1"/>
              <a:t>Lavongai</a:t>
            </a:r>
            <a:r>
              <a:rPr lang="en-US" dirty="0"/>
              <a:t> LLG in the New Ireland Province, through WCS with support from the Blue Action Fund</a:t>
            </a:r>
          </a:p>
          <a:p>
            <a:r>
              <a:rPr lang="en-US" dirty="0"/>
              <a:t>Enforcement of unregulated activities/illegal mangrove clearance   in the Bootless Bay MPA through issuance of stop work notices</a:t>
            </a:r>
          </a:p>
          <a:p>
            <a:r>
              <a:rPr lang="en-US" dirty="0"/>
              <a:t>Conduct of plastic clean up and waste audits at selected sites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63C13-7FBB-45AC-AD76-183B647D6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553" y="541957"/>
            <a:ext cx="5029636" cy="431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50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79D3-4296-1D03-9809-037BA8F7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Climate Change Adaptation</a:t>
            </a:r>
            <a:endParaRPr lang="en-ID" sz="2700" dirty="0">
              <a:solidFill>
                <a:srgbClr val="90C42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C9012-60BE-2F25-6983-016485593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861" y="2165385"/>
            <a:ext cx="5491816" cy="354502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PACRES is supporting scaled up adaptation pilots including EAFM and food security in two provinces of PNG-Central and Gulf Province</a:t>
            </a:r>
            <a:endParaRPr lang="en-PG" dirty="0">
              <a:effectLst/>
              <a:latin typeface="Optim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PH" dirty="0">
                <a:solidFill>
                  <a:srgbClr val="000000"/>
                </a:solidFill>
                <a:effectLst/>
                <a:latin typeface="Optima"/>
                <a:ea typeface="Calibri" panose="020F0502020204030204" pitchFamily="34" charset="0"/>
                <a:cs typeface="Times New Roman" panose="02020603050405020304" pitchFamily="18" charset="0"/>
              </a:rPr>
              <a:t>Karama Village, </a:t>
            </a:r>
            <a:r>
              <a:rPr lang="en-PH" dirty="0" err="1">
                <a:solidFill>
                  <a:srgbClr val="000000"/>
                </a:solidFill>
                <a:effectLst/>
                <a:latin typeface="Optima"/>
                <a:ea typeface="Calibri" panose="020F0502020204030204" pitchFamily="34" charset="0"/>
                <a:cs typeface="Times New Roman" panose="02020603050405020304" pitchFamily="18" charset="0"/>
              </a:rPr>
              <a:t>Malalaua</a:t>
            </a:r>
            <a:r>
              <a:rPr lang="en-PH" dirty="0">
                <a:solidFill>
                  <a:srgbClr val="000000"/>
                </a:solidFill>
                <a:effectLst/>
                <a:latin typeface="Optima"/>
                <a:ea typeface="Calibri" panose="020F0502020204030204" pitchFamily="34" charset="0"/>
                <a:cs typeface="Times New Roman" panose="02020603050405020304" pitchFamily="18" charset="0"/>
              </a:rPr>
              <a:t> District, Gulf Province </a:t>
            </a:r>
            <a:endParaRPr lang="en-PG" dirty="0">
              <a:effectLst/>
              <a:latin typeface="Optim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PH" dirty="0" err="1">
                <a:solidFill>
                  <a:srgbClr val="000000"/>
                </a:solidFill>
                <a:effectLst/>
                <a:latin typeface="Optima"/>
                <a:ea typeface="Calibri" panose="020F0502020204030204" pitchFamily="34" charset="0"/>
              </a:rPr>
              <a:t>Keapara</a:t>
            </a:r>
            <a:r>
              <a:rPr lang="en-PH" dirty="0">
                <a:solidFill>
                  <a:srgbClr val="000000"/>
                </a:solidFill>
                <a:effectLst/>
                <a:latin typeface="Optima"/>
                <a:ea typeface="Calibri" panose="020F0502020204030204" pitchFamily="34" charset="0"/>
              </a:rPr>
              <a:t>, </a:t>
            </a:r>
            <a:r>
              <a:rPr lang="en-PH" dirty="0" err="1">
                <a:solidFill>
                  <a:srgbClr val="000000"/>
                </a:solidFill>
                <a:effectLst/>
                <a:latin typeface="Optima"/>
                <a:ea typeface="Calibri" panose="020F0502020204030204" pitchFamily="34" charset="0"/>
              </a:rPr>
              <a:t>Alukuni</a:t>
            </a:r>
            <a:r>
              <a:rPr lang="en-PH" dirty="0">
                <a:solidFill>
                  <a:srgbClr val="000000"/>
                </a:solidFill>
                <a:effectLst/>
                <a:latin typeface="Optima"/>
                <a:ea typeface="Calibri" panose="020F0502020204030204" pitchFamily="34" charset="0"/>
              </a:rPr>
              <a:t> &amp; </a:t>
            </a:r>
            <a:r>
              <a:rPr lang="en-PH" dirty="0" err="1">
                <a:solidFill>
                  <a:srgbClr val="000000"/>
                </a:solidFill>
                <a:effectLst/>
                <a:latin typeface="Optima"/>
                <a:ea typeface="Calibri" panose="020F0502020204030204" pitchFamily="34" charset="0"/>
              </a:rPr>
              <a:t>Karawa</a:t>
            </a:r>
            <a:r>
              <a:rPr lang="en-PH" dirty="0">
                <a:solidFill>
                  <a:srgbClr val="000000"/>
                </a:solidFill>
                <a:effectLst/>
                <a:latin typeface="Optima"/>
                <a:ea typeface="Calibri" panose="020F0502020204030204" pitchFamily="34" charset="0"/>
              </a:rPr>
              <a:t> villages, in the Rigo District, Central Province</a:t>
            </a:r>
            <a:endParaRPr lang="en-ID" sz="3200" dirty="0">
              <a:latin typeface="Optim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A2260-E1D5-4833-8212-94102A4B7B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5" t="25094" r="21422" b="20622"/>
          <a:stretch/>
        </p:blipFill>
        <p:spPr>
          <a:xfrm>
            <a:off x="7000564" y="796021"/>
            <a:ext cx="3991897" cy="5512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EF5422-9418-4B51-9E9C-A394C83B7BFE}"/>
              </a:ext>
            </a:extLst>
          </p:cNvPr>
          <p:cNvSpPr txBox="1"/>
          <p:nvPr/>
        </p:nvSpPr>
        <p:spPr>
          <a:xfrm>
            <a:off x="476861" y="1101539"/>
            <a:ext cx="74162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Optima"/>
              </a:rPr>
              <a:t>Pacific Adaptation to Climate Change and Resilience Building (PACRES) Project</a:t>
            </a:r>
            <a:r>
              <a:rPr lang="en-US" sz="2400" b="1" dirty="0">
                <a:solidFill>
                  <a:schemeClr val="tx2"/>
                </a:solidFill>
                <a:latin typeface="Optim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7610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82B4DE-DF3C-4753-AD6E-1C73AAB54010}"/>
              </a:ext>
            </a:extLst>
          </p:cNvPr>
          <p:cNvSpPr txBox="1"/>
          <p:nvPr/>
        </p:nvSpPr>
        <p:spPr>
          <a:xfrm>
            <a:off x="492661" y="1456037"/>
            <a:ext cx="5347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PG" sz="2400" dirty="0">
                <a:solidFill>
                  <a:schemeClr val="tx2"/>
                </a:solidFill>
                <a:latin typeface="Optima"/>
              </a:rPr>
              <a:t>T</a:t>
            </a:r>
            <a:r>
              <a:rPr lang="en-US" sz="2400" dirty="0">
                <a:solidFill>
                  <a:schemeClr val="tx2"/>
                </a:solidFill>
                <a:latin typeface="Optima"/>
              </a:rPr>
              <a:t>wo  maritime </a:t>
            </a:r>
            <a:r>
              <a:rPr lang="en-PG" sz="2400" dirty="0">
                <a:solidFill>
                  <a:schemeClr val="tx2"/>
                </a:solidFill>
                <a:latin typeface="Optima"/>
              </a:rPr>
              <a:t>provinces have signed a</a:t>
            </a:r>
            <a:r>
              <a:rPr lang="en-US" sz="2400" dirty="0">
                <a:solidFill>
                  <a:schemeClr val="tx2"/>
                </a:solidFill>
                <a:latin typeface="Optima"/>
              </a:rPr>
              <a:t> </a:t>
            </a:r>
            <a:r>
              <a:rPr lang="en-PG" sz="2400" dirty="0">
                <a:solidFill>
                  <a:schemeClr val="tx2"/>
                </a:solidFill>
                <a:latin typeface="Optima"/>
              </a:rPr>
              <a:t>Memorandum of Understanding(MoU) with Climate Change and</a:t>
            </a:r>
            <a:r>
              <a:rPr lang="en-US" sz="2400" dirty="0">
                <a:solidFill>
                  <a:schemeClr val="tx2"/>
                </a:solidFill>
                <a:latin typeface="Optima"/>
              </a:rPr>
              <a:t> </a:t>
            </a:r>
            <a:r>
              <a:rPr lang="en-PG" sz="2400" dirty="0">
                <a:solidFill>
                  <a:schemeClr val="tx2"/>
                </a:solidFill>
                <a:latin typeface="Optima"/>
              </a:rPr>
              <a:t>Development Authority (CCDA)</a:t>
            </a:r>
            <a:r>
              <a:rPr lang="en-US" sz="2400" dirty="0">
                <a:solidFill>
                  <a:schemeClr val="tx2"/>
                </a:solidFill>
                <a:latin typeface="Optima"/>
              </a:rPr>
              <a:t> in </a:t>
            </a:r>
            <a:r>
              <a:rPr lang="en-PG" sz="2400" dirty="0">
                <a:solidFill>
                  <a:schemeClr val="tx2"/>
                </a:solidFill>
                <a:latin typeface="Optima"/>
              </a:rPr>
              <a:t>Milne Bay and New</a:t>
            </a:r>
            <a:r>
              <a:rPr lang="en-US" sz="2400" dirty="0">
                <a:solidFill>
                  <a:schemeClr val="tx2"/>
                </a:solidFill>
                <a:latin typeface="Optima"/>
              </a:rPr>
              <a:t> </a:t>
            </a:r>
            <a:r>
              <a:rPr lang="en-PG" sz="2400" dirty="0">
                <a:solidFill>
                  <a:schemeClr val="tx2"/>
                </a:solidFill>
                <a:latin typeface="Optima"/>
              </a:rPr>
              <a:t>Ireland Province</a:t>
            </a:r>
            <a:r>
              <a:rPr lang="en-US" sz="2400" dirty="0">
                <a:solidFill>
                  <a:schemeClr val="tx2"/>
                </a:solidFill>
                <a:latin typeface="Optima"/>
              </a:rPr>
              <a:t> </a:t>
            </a:r>
            <a:r>
              <a:rPr lang="en-PG" sz="2400" dirty="0">
                <a:solidFill>
                  <a:schemeClr val="tx2"/>
                </a:solidFill>
                <a:latin typeface="Optima"/>
              </a:rPr>
              <a:t>to establish</a:t>
            </a:r>
            <a:r>
              <a:rPr lang="en-US" sz="2400" dirty="0">
                <a:solidFill>
                  <a:schemeClr val="tx2"/>
                </a:solidFill>
                <a:latin typeface="Optima"/>
              </a:rPr>
              <a:t> </a:t>
            </a:r>
            <a:r>
              <a:rPr lang="en-PG" sz="2400" dirty="0">
                <a:solidFill>
                  <a:schemeClr val="tx2"/>
                </a:solidFill>
                <a:latin typeface="Optima"/>
              </a:rPr>
              <a:t>their Provincial Climate Change</a:t>
            </a:r>
            <a:r>
              <a:rPr lang="en-US" sz="2400" dirty="0">
                <a:solidFill>
                  <a:schemeClr val="tx2"/>
                </a:solidFill>
                <a:latin typeface="Optima"/>
              </a:rPr>
              <a:t> </a:t>
            </a:r>
            <a:r>
              <a:rPr lang="en-PG" sz="2400" dirty="0">
                <a:solidFill>
                  <a:schemeClr val="tx2"/>
                </a:solidFill>
                <a:latin typeface="Optima"/>
              </a:rPr>
              <a:t>Committee (PCCC). </a:t>
            </a:r>
            <a:endParaRPr lang="en-US" sz="2400" dirty="0">
              <a:solidFill>
                <a:schemeClr val="tx2"/>
              </a:solidFill>
              <a:latin typeface="Optim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B4A9FF-C9A1-4CF8-A4B5-787684D803C4}"/>
              </a:ext>
            </a:extLst>
          </p:cNvPr>
          <p:cNvSpPr txBox="1"/>
          <p:nvPr/>
        </p:nvSpPr>
        <p:spPr>
          <a:xfrm>
            <a:off x="884903" y="707611"/>
            <a:ext cx="6223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Climate Change Adaptation - </a:t>
            </a:r>
            <a:r>
              <a:rPr lang="en-US" sz="2800" b="1" i="1" dirty="0">
                <a:solidFill>
                  <a:schemeClr val="accent1"/>
                </a:solidFill>
              </a:rPr>
              <a:t>continued</a:t>
            </a:r>
            <a:endParaRPr lang="en-PG" sz="2800" b="1" i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777E28-BCC5-4B24-A18C-2A8DAA20A9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1" y="1456037"/>
            <a:ext cx="6223818" cy="481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131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D494-FBC4-FEA4-E3FC-EA9B2287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Threatened Species</a:t>
            </a:r>
            <a:endParaRPr lang="en-ID" dirty="0">
              <a:solidFill>
                <a:schemeClr val="accent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8DD64-DFB3-41DF-9626-25B2A9839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11" y="1203767"/>
            <a:ext cx="6493428" cy="4973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PH" sz="2800" b="1" dirty="0">
                <a:effectLst/>
              </a:rPr>
              <a:t>Sharks and Rays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PH" sz="2800" dirty="0">
                <a:effectLst/>
              </a:rPr>
              <a:t>National Plan of Action for Shark &amp; Rays (2021-2024) funded by WWF under SPREP-BIEM-</a:t>
            </a:r>
            <a:r>
              <a:rPr lang="en-PH" dirty="0">
                <a:effectLst/>
              </a:rPr>
              <a:t>Implemented in 15 maritime provinces, NGO partners specifically Piku Biodiversity Network, WWF and WCS</a:t>
            </a:r>
          </a:p>
          <a:p>
            <a:pPr marL="0" indent="0">
              <a:buNone/>
            </a:pPr>
            <a:endParaRPr lang="en-PH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PH" dirty="0"/>
              <a:t>Due for Review in 2023- schedules on Sawfish and Shark by catch to be included as well as an M&amp;E  and financing plan</a:t>
            </a:r>
            <a:endParaRPr lang="en-P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>
              <a:effectLst/>
            </a:endParaRPr>
          </a:p>
          <a:p>
            <a:pPr marL="0" indent="0">
              <a:buNone/>
            </a:pPr>
            <a:endParaRPr lang="en-P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PG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P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40DED-0DE3-4AE4-B37F-C4123BDF0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674" y="1203767"/>
            <a:ext cx="4943768" cy="4021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D12A18-F5E8-4688-8BB5-833A675EB1C1}"/>
              </a:ext>
            </a:extLst>
          </p:cNvPr>
          <p:cNvSpPr txBox="1"/>
          <p:nvPr/>
        </p:nvSpPr>
        <p:spPr>
          <a:xfrm>
            <a:off x="9045526" y="4579172"/>
            <a:ext cx="305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Shark  By catch in the Kikori Delta- Gulf Province, Photo Credit Piku Biodiversity Network 2022</a:t>
            </a:r>
            <a:endParaRPr lang="en-PG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45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9E367-7A7E-4F9B-9A83-3EEA13834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4"/>
                </a:solidFill>
              </a:rPr>
              <a:t>Threatened Species - </a:t>
            </a:r>
            <a:r>
              <a:rPr lang="en-US" sz="2800" i="1" dirty="0">
                <a:solidFill>
                  <a:schemeClr val="accent4"/>
                </a:solidFill>
              </a:rPr>
              <a:t>continued</a:t>
            </a:r>
            <a:endParaRPr lang="en-PG" sz="2800" i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7259A-0E03-48D6-BAA5-1435932A9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11" y="1397362"/>
            <a:ext cx="6223820" cy="47648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PH" b="1" dirty="0">
                <a:effectLst/>
              </a:rPr>
              <a:t>CITES </a:t>
            </a:r>
            <a:r>
              <a:rPr lang="en-PH" b="1" dirty="0"/>
              <a:t> </a:t>
            </a:r>
            <a:r>
              <a:rPr lang="en-PH" b="1" dirty="0">
                <a:effectLst/>
              </a:rPr>
              <a:t>Sharks Listing for PNG under Appendix 2</a:t>
            </a:r>
          </a:p>
          <a:p>
            <a:pPr marL="0" indent="0">
              <a:buNone/>
            </a:pPr>
            <a:r>
              <a:rPr lang="en-PH" dirty="0">
                <a:effectLst/>
              </a:rPr>
              <a:t>Pro</a:t>
            </a:r>
            <a:r>
              <a:rPr lang="en-US" dirty="0"/>
              <a:t>posal 37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Carcharhinidae spp.(Requiem sharks)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Grey reef shark (C. </a:t>
            </a:r>
            <a:r>
              <a:rPr lang="en-US" dirty="0" err="1"/>
              <a:t>amblyrhynchos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Sharptooth</a:t>
            </a:r>
            <a:r>
              <a:rPr lang="en-US" dirty="0"/>
              <a:t> Lemon Shark (</a:t>
            </a:r>
            <a:r>
              <a:rPr lang="en-US" dirty="0" err="1"/>
              <a:t>Negaprion</a:t>
            </a:r>
            <a:r>
              <a:rPr lang="en-US" dirty="0"/>
              <a:t> </a:t>
            </a:r>
            <a:r>
              <a:rPr lang="en-US" dirty="0" err="1"/>
              <a:t>acutidens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Proposal 38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Sphyrnidae spp. (Hammerhead sharks)</a:t>
            </a:r>
          </a:p>
          <a:p>
            <a:pPr marL="0" indent="0">
              <a:buNone/>
            </a:pPr>
            <a:r>
              <a:rPr lang="en-ID" dirty="0"/>
              <a:t>Proposal 40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dirty="0" err="1"/>
              <a:t>Rhinobatidae</a:t>
            </a:r>
            <a:r>
              <a:rPr lang="en-ID" dirty="0"/>
              <a:t> spp.(Guitarfishes)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dirty="0"/>
              <a:t>Proposals listed were voted on by Parties and accepted as of 22/1/22 at the COP 19 in Panama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D3355-A1A9-4187-B38F-07734D12E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806" y="371900"/>
            <a:ext cx="4570914" cy="2894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41D7F9-2896-454A-84FA-144E130A0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17" y="3687828"/>
            <a:ext cx="4329103" cy="289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13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D494-FBC4-FEA4-E3FC-EA9B2287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Threatened Species</a:t>
            </a:r>
            <a:endParaRPr lang="en-ID" dirty="0">
              <a:solidFill>
                <a:schemeClr val="accent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7D15D1-175B-4F6B-9411-2B3CE106C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10" y="1203767"/>
            <a:ext cx="6581919" cy="47648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By catch project under Piku Biodiversity Network-Kikori Delta, Gulf Province</a:t>
            </a:r>
          </a:p>
          <a:p>
            <a:pPr marL="0" indent="0">
              <a:buNone/>
            </a:pPr>
            <a:endParaRPr lang="en-US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Assessment of Target and non target catch rates in the Kikori swim bladder fishery</a:t>
            </a:r>
            <a:endParaRPr lang="en-PG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Dolphin by-catch data collection and community engagement in Kikori River Delta and  assess by-catch of threatened marine species by small-scale fishers and mitigation options in the Kikori River Delta, including shark and ray species as well as the dolphins in general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6F9D1A-FB2F-44C6-870A-F6374555E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729" y="1424680"/>
            <a:ext cx="5004765" cy="4008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AB827D-8E39-4686-A4EC-B4298A533612}"/>
              </a:ext>
            </a:extLst>
          </p:cNvPr>
          <p:cNvSpPr txBox="1"/>
          <p:nvPr/>
        </p:nvSpPr>
        <p:spPr>
          <a:xfrm>
            <a:off x="7049729" y="4748981"/>
            <a:ext cx="5004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</a:rPr>
              <a:t>Shark  By catch in the Kikori Delta- Gulf Province, Photo Credit Piku Biodiversity Network 2022</a:t>
            </a:r>
            <a:endParaRPr lang="en-PG" sz="1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14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D494-FBC4-FEA4-E3FC-EA9B2287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Threatened Species</a:t>
            </a:r>
            <a:endParaRPr lang="en-ID" dirty="0">
              <a:solidFill>
                <a:schemeClr val="accent4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430150-E69B-48C8-9645-5FE442A7F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11" y="1203767"/>
            <a:ext cx="5991983" cy="502289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PH" b="1" dirty="0"/>
              <a:t>Marine Turtles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PH" dirty="0"/>
              <a:t>Revival of the</a:t>
            </a:r>
            <a:r>
              <a:rPr lang="en-PH" sz="2800" dirty="0">
                <a:effectLst/>
              </a:rPr>
              <a:t> Leatherback Turtle Monitoring Network in the  Huon Gulf District, Morobe Province </a:t>
            </a:r>
            <a:endParaRPr lang="en-PH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PH" dirty="0">
                <a:effectLst/>
              </a:rPr>
              <a:t>Current data for leatherback turtle data to be put into the TS database (nesting data) migratory routes, status of nesting female population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PH" sz="2800" dirty="0">
                <a:effectLst/>
              </a:rPr>
              <a:t>Krill Market Survey, </a:t>
            </a:r>
            <a:r>
              <a:rPr lang="en-PH" dirty="0">
                <a:effectLst/>
              </a:rPr>
              <a:t>Market data collected for 2 provinces</a:t>
            </a:r>
            <a:r>
              <a:rPr lang="en-PH" dirty="0"/>
              <a:t>;</a:t>
            </a:r>
            <a:r>
              <a:rPr lang="en-PH" dirty="0">
                <a:effectLst/>
              </a:rPr>
              <a:t> Central and NCD to see if locals are sustainably trading  Marine Turtles, Sharks and Rays and other indicator species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PH" dirty="0">
                <a:effectLst/>
              </a:rPr>
              <a:t>Nesting and Monitoring Data for Hawksbill and Green turtle from the Conflict Group of Islands, Milne Bay Province,  collected by Conflict Islands Conservation Initiative </a:t>
            </a:r>
          </a:p>
          <a:p>
            <a:endParaRPr lang="en-PH" dirty="0">
              <a:effectLst/>
            </a:endParaRPr>
          </a:p>
          <a:p>
            <a:endParaRPr lang="en-PG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P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G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82CE94-C774-415B-B4E3-5D9FC1638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486" y="172091"/>
            <a:ext cx="4718704" cy="2814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F0CB4E-5436-4966-A190-657638B8E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486" y="3237456"/>
            <a:ext cx="4519990" cy="281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01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D494-FBC4-FEA4-E3FC-EA9B2287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Threatened Species</a:t>
            </a:r>
            <a:endParaRPr lang="en-ID" dirty="0">
              <a:solidFill>
                <a:schemeClr val="accent4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430150-E69B-48C8-9645-5FE442A7F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61" y="1146099"/>
            <a:ext cx="6126787" cy="239483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PH" b="1" dirty="0">
                <a:effectLst/>
              </a:rPr>
              <a:t>Outreach and Awareness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PH" dirty="0">
                <a:effectLst/>
              </a:rPr>
              <a:t>Threatened Species Awareness carried out in 5 provinces (Central , NCD, Gulf, Western, West Sepik) 20+ schools given TS materials, communities and stakeholders- over 1000 students </a:t>
            </a:r>
            <a:r>
              <a:rPr lang="en-PH" dirty="0"/>
              <a:t>reached</a:t>
            </a:r>
            <a:r>
              <a:rPr lang="en-PH" dirty="0">
                <a:effectLst/>
              </a:rPr>
              <a:t>. </a:t>
            </a:r>
            <a:r>
              <a:rPr lang="en-PH" sz="2800" dirty="0">
                <a:effectLst/>
              </a:rPr>
              <a:t>More awareness raised amongst students and public on importance of TS</a:t>
            </a:r>
            <a:endParaRPr lang="en-P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H" dirty="0">
              <a:effectLst/>
            </a:endParaRPr>
          </a:p>
          <a:p>
            <a:endParaRPr lang="en-PG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P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5C2FDF-A0B3-4410-BB9F-8F7D03606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435" y="434135"/>
            <a:ext cx="4708940" cy="3106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BF1D2B-E094-4F29-B008-188E26EC6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262" y="3540938"/>
            <a:ext cx="4999058" cy="3069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E9B479-2906-4F2D-A6C2-307F1CB92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8858" y="2449688"/>
            <a:ext cx="3178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67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28484-04C7-824C-F0B8-358BF6FC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Progress – </a:t>
            </a:r>
            <a:r>
              <a:rPr lang="en-US" sz="3200" b="1" dirty="0">
                <a:latin typeface="Optima" pitchFamily="2" charset="0"/>
              </a:rPr>
              <a:t>WLF and GESI Adoption</a:t>
            </a:r>
            <a:endParaRPr lang="en-ID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C6288-7D8C-50E7-99AB-E4009B1DC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61" y="1420511"/>
            <a:ext cx="6162615" cy="5275257"/>
          </a:xfrm>
        </p:spPr>
        <p:txBody>
          <a:bodyPr>
            <a:normAutofit fontScale="85000" lnSpcReduction="20000"/>
          </a:bodyPr>
          <a:lstStyle/>
          <a:p>
            <a:r>
              <a:rPr lang="en-ID" dirty="0"/>
              <a:t>Signing of MOU with the Sea Women of Melanesia PNG</a:t>
            </a:r>
          </a:p>
          <a:p>
            <a:r>
              <a:rPr lang="en-ID" dirty="0"/>
              <a:t>Forming of Networks with PNG Young women Leaders, Shifting the Power Coalition Hub (SPTC)</a:t>
            </a:r>
          </a:p>
          <a:p>
            <a:r>
              <a:rPr lang="en-ID" dirty="0"/>
              <a:t>Focal point attended 1 disability workshop under Meri Gat Information Project</a:t>
            </a:r>
          </a:p>
          <a:p>
            <a:r>
              <a:rPr lang="en-ID" dirty="0"/>
              <a:t>Mud crab project in </a:t>
            </a:r>
            <a:r>
              <a:rPr lang="en-ID" dirty="0" err="1"/>
              <a:t>Biotou</a:t>
            </a:r>
            <a:r>
              <a:rPr lang="en-ID" dirty="0"/>
              <a:t> village, </a:t>
            </a:r>
            <a:r>
              <a:rPr lang="en-ID" dirty="0" err="1"/>
              <a:t>Mekeo</a:t>
            </a:r>
            <a:r>
              <a:rPr lang="en-ID" dirty="0"/>
              <a:t>, Central Province-Exploring opportunities for women and people living with disabilities in the rural communities to earn an income from sustainable mud-crab harvesting- with funding from the Leprosy Foundation</a:t>
            </a:r>
          </a:p>
          <a:p>
            <a:r>
              <a:rPr lang="en-ID" dirty="0"/>
              <a:t>Advocating for disability inclusion in conservation and climate change on a national level-WLF GESI Policy Adaptation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E2176-6C7C-422C-AF4B-8A2CA65E6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5" b="37418"/>
          <a:stretch/>
        </p:blipFill>
        <p:spPr>
          <a:xfrm>
            <a:off x="6725266" y="711845"/>
            <a:ext cx="5191432" cy="2481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F9A2CF-4830-4E3B-8B60-55689CC41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6" y="2949678"/>
            <a:ext cx="5191432" cy="37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88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A975EC-9F62-560A-908B-B9046C90178B}"/>
              </a:ext>
            </a:extLst>
          </p:cNvPr>
          <p:cNvSpPr txBox="1"/>
          <p:nvPr/>
        </p:nvSpPr>
        <p:spPr>
          <a:xfrm>
            <a:off x="717755" y="1710849"/>
            <a:ext cx="4925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0C42F"/>
                </a:solidFill>
                <a:latin typeface="Optima" pitchFamily="2" charset="0"/>
              </a:rPr>
              <a:t>Outline</a:t>
            </a:r>
            <a:endParaRPr lang="en-ID" sz="4000" b="1" dirty="0">
              <a:solidFill>
                <a:srgbClr val="90C42F"/>
              </a:solidFill>
              <a:latin typeface="Optim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9BE2F-D608-ADDD-4512-6E4487501995}"/>
              </a:ext>
            </a:extLst>
          </p:cNvPr>
          <p:cNvSpPr txBox="1"/>
          <p:nvPr/>
        </p:nvSpPr>
        <p:spPr>
          <a:xfrm>
            <a:off x="1012723" y="2418735"/>
            <a:ext cx="8308258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404040"/>
                </a:solidFill>
                <a:latin typeface="Optima" pitchFamily="2" charset="0"/>
              </a:rPr>
              <a:t>Members (Agencies) of the National Coordination Committee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404040"/>
                </a:solidFill>
                <a:latin typeface="Optima" pitchFamily="2" charset="0"/>
              </a:rPr>
              <a:t>Progress/Accomplishments towards NPOA</a:t>
            </a:r>
            <a:br>
              <a:rPr lang="en-US" sz="2000" b="1" dirty="0">
                <a:solidFill>
                  <a:srgbClr val="404040"/>
                </a:solidFill>
                <a:latin typeface="Optima" pitchFamily="2" charset="0"/>
              </a:rPr>
            </a:br>
            <a:r>
              <a:rPr lang="en-US" sz="2000" b="1" dirty="0">
                <a:solidFill>
                  <a:srgbClr val="404040"/>
                </a:solidFill>
                <a:latin typeface="Optima" pitchFamily="2" charset="0"/>
              </a:rPr>
              <a:t>Seascape, EAFM, MPA, CCA, Threatened Species, WLF and GESI Adoption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404040"/>
                </a:solidFill>
                <a:latin typeface="Optima" pitchFamily="2" charset="0"/>
              </a:rPr>
              <a:t>Challenges/Constraints Affecting Implementation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404040"/>
                </a:solidFill>
                <a:latin typeface="Optima" pitchFamily="2" charset="0"/>
              </a:rPr>
              <a:t>National Roadmap 2023</a:t>
            </a:r>
            <a:br>
              <a:rPr lang="en-US" sz="2000" b="1" dirty="0">
                <a:solidFill>
                  <a:srgbClr val="404040"/>
                </a:solidFill>
                <a:latin typeface="Optima" pitchFamily="2" charset="0"/>
              </a:rPr>
            </a:br>
            <a:r>
              <a:rPr lang="en-US" sz="2000" b="1" dirty="0">
                <a:solidFill>
                  <a:srgbClr val="404040"/>
                </a:solidFill>
                <a:latin typeface="Optima" pitchFamily="2" charset="0"/>
              </a:rPr>
              <a:t>Seascape, EAFM, MPA, CCA, Threatened Species, WLF and GESI Adoption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404040"/>
                </a:solidFill>
                <a:latin typeface="Optima" pitchFamily="2" charset="0"/>
              </a:rPr>
              <a:t>Potential Regional Program and Support Required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404040"/>
                </a:solidFill>
                <a:latin typeface="Optima" pitchFamily="2" charset="0"/>
              </a:rPr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537714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493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6F37F-49FF-ABCC-563D-FC5EE7F1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Challenges</a:t>
            </a:r>
            <a:endParaRPr lang="en-ID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0C123-717D-A282-FBC5-7BF6E3BC8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PH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Funding shortfalls from National Government on the PNG Marine Program 2019-2023(NPOA) and partners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PH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Delay in payment of Country Contributions to RS</a:t>
            </a:r>
            <a:endParaRPr lang="en-P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PH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Manpower shortage-Headquarters and provinces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PH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Capacity building- (NCC training needed in resource mobilization)</a:t>
            </a:r>
            <a:endParaRPr lang="en-P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PH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Legislation and Policy- need to amend legislations, pass outstanding bills (Fauna Protection and Control Act, Protected Areas Bill)</a:t>
            </a:r>
            <a:endParaRPr lang="en-P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69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D7A00B-C5A0-4C8C-BAE9-CD845B2FF4C2}"/>
              </a:ext>
            </a:extLst>
          </p:cNvPr>
          <p:cNvSpPr txBox="1"/>
          <p:nvPr/>
        </p:nvSpPr>
        <p:spPr>
          <a:xfrm>
            <a:off x="1489587" y="1858296"/>
            <a:ext cx="9291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dirty="0">
                <a:solidFill>
                  <a:schemeClr val="bg1"/>
                </a:solidFill>
              </a:rPr>
              <a:t>Review  and develop the revised National Plan of Action-PNG Marine Program (2019-2023)- (2024-2028)</a:t>
            </a:r>
            <a:endParaRPr lang="en-PG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35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D494-FBC4-FEA4-E3FC-EA9B2287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Roadmap – Seascape</a:t>
            </a:r>
            <a:endParaRPr lang="en-ID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90953-8EBD-426B-A955-F707FEC8FB48}"/>
              </a:ext>
            </a:extLst>
          </p:cNvPr>
          <p:cNvSpPr txBox="1"/>
          <p:nvPr/>
        </p:nvSpPr>
        <p:spPr>
          <a:xfrm>
            <a:off x="700547" y="1203767"/>
            <a:ext cx="932835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2800" dirty="0">
                <a:latin typeface="Optima"/>
                <a:cs typeface="Times New Roman" panose="02020603050405020304" pitchFamily="18" charset="0"/>
              </a:rPr>
              <a:t>Ridge to Reefs Assessment  for Sustainable and Responsible Development- Integrated  Provincial Development  Plan –Milne Bay Province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AU" sz="2800" dirty="0">
              <a:latin typeface="Optima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2800" dirty="0">
                <a:latin typeface="Optima"/>
                <a:cs typeface="Times New Roman" panose="02020603050405020304" pitchFamily="18" charset="0"/>
              </a:rPr>
              <a:t>Marine Spatial Planning for Milne Bay Province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AU" sz="2800" dirty="0">
              <a:latin typeface="Optima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2800" dirty="0">
                <a:latin typeface="Optima"/>
                <a:cs typeface="Times New Roman" panose="02020603050405020304" pitchFamily="18" charset="0"/>
              </a:rPr>
              <a:t>(Solutions for Coastal and Marine Resilience)SOMACORE Project implementation in New Ireland and Milne Bay Province</a:t>
            </a:r>
            <a:endParaRPr lang="en-PG" sz="2800" dirty="0"/>
          </a:p>
        </p:txBody>
      </p:sp>
    </p:spTree>
    <p:extLst>
      <p:ext uri="{BB962C8B-B14F-4D97-AF65-F5344CB8AC3E}">
        <p14:creationId xmlns:p14="http://schemas.microsoft.com/office/powerpoint/2010/main" val="2120870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79D3-4296-1D03-9809-037BA8F7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Roadmap – EAFM </a:t>
            </a:r>
            <a:r>
              <a:rPr lang="en-US" sz="2400" dirty="0">
                <a:solidFill>
                  <a:srgbClr val="90C42F"/>
                </a:solidFill>
              </a:rPr>
              <a:t>Activities Related to CTI-CFF Goals with Different Budget</a:t>
            </a:r>
            <a:endParaRPr lang="en-ID" sz="2400" dirty="0">
              <a:solidFill>
                <a:srgbClr val="90C42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C9012-60BE-2F25-6983-016485593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D" dirty="0"/>
              <a:t>Endorsement of the Artisanal Fisheries Plan for South Fly by the Fisheries Board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Trans-boundary diagnostic analysis needs to be reviewed and prioritized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Reaffirm and strengthen the ATS relationship (Multi/bilateral policies- </a:t>
            </a:r>
            <a:r>
              <a:rPr lang="en-US" dirty="0" err="1"/>
              <a:t>eg.</a:t>
            </a:r>
            <a:r>
              <a:rPr lang="en-US" dirty="0"/>
              <a:t> Oceans Policy, National Protected Area Policy, Fisheries Policy)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EAFM training to be scaled out to other maritime provinces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Work closely with existing initiatives in South Fly District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ID" dirty="0"/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31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D494-FBC4-FEA4-E3FC-EA9B2287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Roadmap – MPA</a:t>
            </a:r>
            <a:endParaRPr lang="en-ID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985A-AA57-4540-11D3-033004609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10" y="1104181"/>
            <a:ext cx="6493707" cy="4891177"/>
          </a:xfrm>
        </p:spPr>
        <p:txBody>
          <a:bodyPr/>
          <a:lstStyle/>
          <a:p>
            <a:r>
              <a:rPr lang="en-ID" dirty="0">
                <a:solidFill>
                  <a:srgbClr val="0070C0"/>
                </a:solidFill>
              </a:rPr>
              <a:t>Hosting of the Marine Protected Area Regional Exchange (MPA REX)</a:t>
            </a:r>
          </a:p>
          <a:p>
            <a:r>
              <a:rPr lang="en-ID" dirty="0">
                <a:solidFill>
                  <a:srgbClr val="0070C0"/>
                </a:solidFill>
              </a:rPr>
              <a:t>Establishing 10 new LMMAs sites in 5 maritime provinces. </a:t>
            </a:r>
          </a:p>
          <a:p>
            <a:r>
              <a:rPr lang="en-ID" dirty="0">
                <a:solidFill>
                  <a:srgbClr val="0070C0"/>
                </a:solidFill>
              </a:rPr>
              <a:t>Establish 10 marine litter sampling sites in 10 LMMAs.  </a:t>
            </a:r>
          </a:p>
          <a:p>
            <a:r>
              <a:rPr lang="en-ID" dirty="0">
                <a:solidFill>
                  <a:srgbClr val="0070C0"/>
                </a:solidFill>
              </a:rPr>
              <a:t>Conduct METT assessment for 10 existing LMMA/CCA.</a:t>
            </a:r>
          </a:p>
          <a:p>
            <a:r>
              <a:rPr lang="en-ID" dirty="0">
                <a:solidFill>
                  <a:srgbClr val="0070C0"/>
                </a:solidFill>
              </a:rPr>
              <a:t>Introduce &amp; promote 2 sustainable livelihood options to 5 LMMA/CCA sites.</a:t>
            </a:r>
          </a:p>
          <a:p>
            <a:endParaRPr lang="en-ID" dirty="0"/>
          </a:p>
          <a:p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4AA9D-3044-6AB0-A6D1-5DA170643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471" y="1203767"/>
            <a:ext cx="4744064" cy="363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61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79D3-4296-1D03-9809-037BA8F7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Roadmap – CCA</a:t>
            </a:r>
            <a:endParaRPr lang="en-ID" sz="2700" dirty="0">
              <a:solidFill>
                <a:srgbClr val="90C42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C9012-60BE-2F25-6983-016485593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61" y="1420511"/>
            <a:ext cx="6118371" cy="315148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Endorsement of the  National Adaptation Plan (NAP) for PNG by the National Executive Council by the end of the year 2.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NAP implementation starting in 2023. Working with sectors to integrate CCA into sectoral plans and policies.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12092-82B4-47FA-A683-D76ED1129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310" y="1046574"/>
            <a:ext cx="5722374" cy="476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94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D494-FBC4-FEA4-E3FC-EA9B2287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Roadmap – Threatened Species</a:t>
            </a:r>
            <a:endParaRPr lang="en-ID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985A-AA57-4540-11D3-033004609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10" y="1412111"/>
            <a:ext cx="6847390" cy="476485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PH" sz="2800" dirty="0">
                <a:effectLst/>
              </a:rPr>
              <a:t>Conservation Management Plan for Threatened Species in PNG</a:t>
            </a:r>
          </a:p>
          <a:p>
            <a:pPr marL="0" indent="0">
              <a:buNone/>
            </a:pPr>
            <a:endParaRPr lang="en-PH" sz="280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PH" sz="2800" dirty="0">
                <a:effectLst/>
              </a:rPr>
              <a:t>Dugong &amp; Marine Turtle National Plan of Action.</a:t>
            </a:r>
          </a:p>
          <a:p>
            <a:pPr marL="0" indent="0">
              <a:buNone/>
            </a:pPr>
            <a:endParaRPr lang="en-P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PH" dirty="0"/>
              <a:t>Review of National Plan of Action for Sharks and Rays to include schedules on Sawfish, By catch management , and Monitoring and Evaluation Framework</a:t>
            </a:r>
          </a:p>
          <a:p>
            <a:pPr marL="0" indent="0">
              <a:buNone/>
            </a:pPr>
            <a:endParaRPr lang="en-PH" dirty="0"/>
          </a:p>
          <a:p>
            <a:pPr>
              <a:buFont typeface="Wingdings" panose="05000000000000000000" pitchFamily="2" charset="2"/>
              <a:buChar char="Ø"/>
            </a:pPr>
            <a:r>
              <a:rPr lang="en-PH" sz="2800" dirty="0">
                <a:effectLst/>
              </a:rPr>
              <a:t>Legislation Reviews (Fauna Protection and Control Act, Conservation Areas Act) </a:t>
            </a:r>
            <a:endParaRPr lang="en-PG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PH" dirty="0"/>
          </a:p>
          <a:p>
            <a:endParaRPr lang="en-PH" dirty="0"/>
          </a:p>
          <a:p>
            <a:endParaRPr lang="en-PH" dirty="0"/>
          </a:p>
          <a:p>
            <a:endParaRPr lang="en-ID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8336DC-6ACB-41AE-84FE-606C1916B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86" y="929148"/>
            <a:ext cx="4291003" cy="51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19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28484-04C7-824C-F0B8-358BF6FC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Roadmap –</a:t>
            </a:r>
            <a:r>
              <a:rPr lang="en-US" sz="3600" b="1" dirty="0">
                <a:latin typeface="Optima" pitchFamily="2" charset="0"/>
              </a:rPr>
              <a:t>WLF and GESI Adoption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C6288-7D8C-50E7-99AB-E4009B1DC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61" y="1342851"/>
            <a:ext cx="5395700" cy="5103725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D" sz="2200" dirty="0"/>
              <a:t>Leadership training and capacity building program for young women leaders planned for Q2 2023</a:t>
            </a:r>
          </a:p>
          <a:p>
            <a:pPr marL="0" indent="0">
              <a:buNone/>
            </a:pPr>
            <a:endParaRPr lang="en-ID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ID" sz="2200" dirty="0"/>
              <a:t>Explore opportunities for youth empowerment in conservation, identify youth champions in the 15 maritime provinces, possibly develop MOU with the National Youth Development Authority (NYDA)</a:t>
            </a:r>
          </a:p>
          <a:p>
            <a:pPr marL="0" indent="0">
              <a:buNone/>
            </a:pPr>
            <a:endParaRPr lang="en-ID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ID" sz="2200" dirty="0"/>
              <a:t>Support the UNDP Investing in Coral Reefs and the Blue Economy Project in empowering Women led SME’s in Kimbe Bay, West New Britain Province</a:t>
            </a:r>
          </a:p>
          <a:p>
            <a:pPr marL="0" indent="0">
              <a:buNone/>
            </a:pPr>
            <a:endParaRPr lang="en-ID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ID" sz="2200" dirty="0"/>
              <a:t>Continue networking with People Living with Disabilities, for inclusion into PNG Marine Program Activities, possibly identify local champions and integrate their involvement with NGO’s</a:t>
            </a:r>
            <a:r>
              <a:rPr lang="en-ID" sz="20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9D5F8-AD44-4E91-992C-063FAE52F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845" y="573657"/>
            <a:ext cx="6631610" cy="663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26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148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E25A2B-1DF3-695E-1C00-4A23237EF360}"/>
              </a:ext>
            </a:extLst>
          </p:cNvPr>
          <p:cNvSpPr txBox="1"/>
          <p:nvPr/>
        </p:nvSpPr>
        <p:spPr>
          <a:xfrm>
            <a:off x="685799" y="2243435"/>
            <a:ext cx="101250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Conservation and Environment Protection Authority – Chair &amp; Secretariat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National Fisheries Authority – Vice Chair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Climate Change and Development Authority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Department of Treasury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Department of National Planning and Monitoring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Department of Prime Minister and NEC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Department of Foreign Affairs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Department of Provincial and Local Level Government Affairs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National Oceans Office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National Maritime Safety Authority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University of Papua New Guinea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World Wildlife Fund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The Nature Conservation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Wildlife Conservation Society</a:t>
            </a:r>
            <a:endParaRPr lang="da-DK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FACCCB-EF80-DB2C-15D1-280CEA96540D}"/>
              </a:ext>
            </a:extLst>
          </p:cNvPr>
          <p:cNvSpPr txBox="1"/>
          <p:nvPr/>
        </p:nvSpPr>
        <p:spPr>
          <a:xfrm>
            <a:off x="3686175" y="1238250"/>
            <a:ext cx="7753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Members of the National Coordination Committee</a:t>
            </a:r>
          </a:p>
        </p:txBody>
      </p:sp>
    </p:spTree>
    <p:extLst>
      <p:ext uri="{BB962C8B-B14F-4D97-AF65-F5344CB8AC3E}">
        <p14:creationId xmlns:p14="http://schemas.microsoft.com/office/powerpoint/2010/main" val="1272651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7AC6B-2059-A97A-7F1F-50DCA194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Potential Regional Program and Support Required</a:t>
            </a:r>
            <a:endParaRPr lang="en-ID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E78F5E-CF8B-4946-BE38-514A0878C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61" y="1420511"/>
            <a:ext cx="5651339" cy="47256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Capacity building </a:t>
            </a:r>
          </a:p>
          <a:p>
            <a:r>
              <a:rPr lang="en-US" dirty="0"/>
              <a:t>Technical Support </a:t>
            </a:r>
          </a:p>
          <a:p>
            <a:r>
              <a:rPr lang="en-US" dirty="0"/>
              <a:t>Facilitation of grant funding for Technical Working Groups to implement activities in the workplan</a:t>
            </a:r>
          </a:p>
          <a:p>
            <a:r>
              <a:rPr lang="en-US" dirty="0"/>
              <a:t>Production and design of Promotional Materials for the five technical working groups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Facilitate formal and informal learning for coastal communities and partner agencies towards successful management of Marine Resources</a:t>
            </a:r>
            <a:endParaRPr lang="en-P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P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E0369-F2A1-4779-B4C9-F96A823D7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45" y="1676201"/>
            <a:ext cx="5651339" cy="4119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6839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456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5529-1E2F-247F-92F4-D020FFCD6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Publications</a:t>
            </a:r>
            <a:endParaRPr lang="en-ID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E44F3E-54C0-4D91-9008-FBA98522C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6413" y="1203768"/>
            <a:ext cx="3367548" cy="50495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55571D-CE07-49E2-AE8E-5DCA5669D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22" y="1203767"/>
            <a:ext cx="3352930" cy="5049548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55A506-C120-4EAD-92F1-844506182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357" y="1203767"/>
            <a:ext cx="3716593" cy="50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73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5B3B-6BCF-4438-922D-D56E1E63D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  <a:endParaRPr lang="en-P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16A10-511A-4533-82C7-9FCA50462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09" y="1209365"/>
            <a:ext cx="3499507" cy="49997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2C7C6C-C519-4C8B-AAD1-D7FDF28B4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813" y="1203767"/>
            <a:ext cx="3853467" cy="5093959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51985D-47B4-4F11-87FB-17C870F15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816" y="1203767"/>
            <a:ext cx="3520867" cy="50939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5627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995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615C0-087A-E7B4-CDF9-E03631BA2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Focal Points for Technical Working Groups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762A9DB-CD00-E4C0-3647-A1E8F57373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5697271"/>
              </p:ext>
            </p:extLst>
          </p:nvPr>
        </p:nvGraphicFramePr>
        <p:xfrm>
          <a:off x="444499" y="1420813"/>
          <a:ext cx="10080626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313">
                  <a:extLst>
                    <a:ext uri="{9D8B030D-6E8A-4147-A177-3AD203B41FA5}">
                      <a16:colId xmlns:a16="http://schemas.microsoft.com/office/drawing/2014/main" val="2951525572"/>
                    </a:ext>
                  </a:extLst>
                </a:gridCol>
                <a:gridCol w="5040313">
                  <a:extLst>
                    <a:ext uri="{9D8B030D-6E8A-4147-A177-3AD203B41FA5}">
                      <a16:colId xmlns:a16="http://schemas.microsoft.com/office/drawing/2014/main" val="1149355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Optima" pitchFamily="2" charset="0"/>
                        </a:rPr>
                        <a:t>Working Group</a:t>
                      </a:r>
                      <a:endParaRPr lang="en-ID" sz="2000" b="0" dirty="0">
                        <a:latin typeface="Optim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Optima" pitchFamily="2" charset="0"/>
                        </a:rPr>
                        <a:t>Focal Point</a:t>
                      </a:r>
                      <a:endParaRPr lang="en-ID" sz="2000" dirty="0">
                        <a:latin typeface="Optim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544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D" sz="2000" dirty="0"/>
                        <a:t>Seascapes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2000" dirty="0"/>
                        <a:t>Ms Yvonne Tio, Executive Manageress Marine, CEPA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898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D" sz="2000" dirty="0"/>
                        <a:t>Ecosystem Approach to Fisheries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2000" dirty="0"/>
                        <a:t>Mr Thomas </a:t>
                      </a:r>
                      <a:r>
                        <a:rPr lang="en-ID" sz="2000" dirty="0" err="1"/>
                        <a:t>Usu</a:t>
                      </a:r>
                      <a:r>
                        <a:rPr lang="en-ID" sz="2000" dirty="0"/>
                        <a:t>, Executive Manager Fisheries- NFA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929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D" sz="2000" dirty="0"/>
                        <a:t>Marine Protected Areas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2000" dirty="0"/>
                        <a:t>Mr Bernard Suruman, Manager Marine Protected Areas, CEPA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363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D" sz="2000" dirty="0"/>
                        <a:t>Threatened Species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2000" dirty="0"/>
                        <a:t>Mr Vagi Rei, Manager, Marine Ecosystems, CEPA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73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D" sz="2000" dirty="0"/>
                        <a:t>Climate Change Adaptation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2000" dirty="0"/>
                        <a:t>Mr </a:t>
                      </a:r>
                      <a:r>
                        <a:rPr lang="en-ID" sz="2000" dirty="0" err="1"/>
                        <a:t>Iki</a:t>
                      </a:r>
                      <a:r>
                        <a:rPr lang="en-ID" sz="2000" dirty="0"/>
                        <a:t> Peter, Senior Adaptation Officer, CCDA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512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D" sz="2000" dirty="0"/>
                        <a:t>Financial Resources Working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2000" dirty="0"/>
                        <a:t>Mr Junior </a:t>
                      </a:r>
                      <a:r>
                        <a:rPr lang="en-ID" sz="2000" dirty="0" err="1"/>
                        <a:t>Hasu</a:t>
                      </a:r>
                      <a:r>
                        <a:rPr lang="en-ID" sz="2000" dirty="0"/>
                        <a:t>, Department of Treasury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239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D" sz="2000" dirty="0"/>
                        <a:t>Internal Resources Committee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2000" dirty="0"/>
                        <a:t>Ms Nancy Kavu, Manager Revenue, CEPA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881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264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0C26AE-7FA2-C7DD-F972-95B3CFC4B30E}"/>
              </a:ext>
            </a:extLst>
          </p:cNvPr>
          <p:cNvSpPr txBox="1"/>
          <p:nvPr/>
        </p:nvSpPr>
        <p:spPr>
          <a:xfrm>
            <a:off x="2486025" y="31623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PROGRESS TO DATE</a:t>
            </a:r>
            <a:endParaRPr lang="da-DK" sz="4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34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D494-FBC4-FEA4-E3FC-EA9B2287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Seascape </a:t>
            </a:r>
            <a:r>
              <a:rPr lang="en-US" sz="2800" dirty="0">
                <a:solidFill>
                  <a:schemeClr val="accent4"/>
                </a:solidFill>
              </a:rPr>
              <a:t>(supported through the RS)</a:t>
            </a:r>
            <a:endParaRPr lang="en-ID" sz="28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985A-AA57-4540-11D3-033004609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10" y="1412111"/>
            <a:ext cx="8263235" cy="4764852"/>
          </a:xfrm>
        </p:spPr>
        <p:txBody>
          <a:bodyPr>
            <a:normAutofit fontScale="85000" lnSpcReduction="20000"/>
          </a:bodyPr>
          <a:lstStyle/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dirty="0">
                <a:solidFill>
                  <a:srgbClr val="000000"/>
                </a:solidFill>
                <a:effectLst/>
                <a:latin typeface="Optima"/>
                <a:ea typeface="Times New Roman" panose="02020603050405020304" pitchFamily="18" charset="0"/>
                <a:cs typeface="Times New Roman" panose="02020603050405020304" pitchFamily="18" charset="0"/>
              </a:rPr>
              <a:t>Solutions for Marine and Coastal Resilience (SOMACORE) Project-</a:t>
            </a:r>
            <a:r>
              <a:rPr lang="en-AU" dirty="0">
                <a:solidFill>
                  <a:srgbClr val="000000"/>
                </a:solidFill>
                <a:latin typeface="Optima"/>
                <a:ea typeface="Times New Roman" panose="02020603050405020304" pitchFamily="18" charset="0"/>
                <a:cs typeface="Times New Roman" panose="02020603050405020304" pitchFamily="18" charset="0"/>
              </a:rPr>
              <a:t>Milne Bay Province and New Ireland Province </a:t>
            </a:r>
          </a:p>
          <a:p>
            <a:pPr marL="0" indent="0">
              <a:buNone/>
            </a:pPr>
            <a:endParaRPr lang="en-PG" dirty="0">
              <a:effectLst/>
              <a:latin typeface="Optima"/>
              <a:ea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AU" dirty="0">
                <a:solidFill>
                  <a:schemeClr val="tx2"/>
                </a:solidFill>
                <a:effectLst/>
                <a:latin typeface="Optima"/>
                <a:ea typeface="Times New Roman" panose="02020603050405020304" pitchFamily="18" charset="0"/>
                <a:cs typeface="Times New Roman" panose="02020603050405020304" pitchFamily="18" charset="0"/>
              </a:rPr>
              <a:t>SOMACORE </a:t>
            </a:r>
            <a:r>
              <a:rPr lang="en-AU" dirty="0">
                <a:solidFill>
                  <a:schemeClr val="tx2"/>
                </a:solidFill>
                <a:latin typeface="Optima"/>
                <a:ea typeface="Times New Roman" panose="02020603050405020304" pitchFamily="18" charset="0"/>
                <a:cs typeface="Times New Roman" panose="02020603050405020304" pitchFamily="18" charset="0"/>
              </a:rPr>
              <a:t>implementation </a:t>
            </a:r>
            <a:r>
              <a:rPr lang="en-AU" dirty="0">
                <a:solidFill>
                  <a:schemeClr val="tx2"/>
                </a:solidFill>
                <a:effectLst/>
                <a:latin typeface="Optima"/>
                <a:ea typeface="Times New Roman" panose="02020603050405020304" pitchFamily="18" charset="0"/>
                <a:cs typeface="Times New Roman" panose="02020603050405020304" pitchFamily="18" charset="0"/>
              </a:rPr>
              <a:t>start date January 2023. 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AU" dirty="0">
              <a:solidFill>
                <a:schemeClr val="tx2"/>
              </a:solidFill>
              <a:effectLst/>
              <a:latin typeface="Optim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AU" dirty="0">
                <a:solidFill>
                  <a:schemeClr val="tx2"/>
                </a:solidFill>
                <a:effectLst/>
                <a:latin typeface="Optima"/>
                <a:ea typeface="Times New Roman" panose="02020603050405020304" pitchFamily="18" charset="0"/>
                <a:cs typeface="Times New Roman" panose="02020603050405020304" pitchFamily="18" charset="0"/>
              </a:rPr>
              <a:t>Eco Custodian Advocates are the  local PNG Implementing partner 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AU" dirty="0">
              <a:solidFill>
                <a:schemeClr val="tx2"/>
              </a:solidFill>
              <a:effectLst/>
              <a:latin typeface="Optim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AU" dirty="0">
                <a:solidFill>
                  <a:schemeClr val="tx2"/>
                </a:solidFill>
                <a:effectLst/>
                <a:latin typeface="Optima"/>
                <a:ea typeface="Times New Roman" panose="02020603050405020304" pitchFamily="18" charset="0"/>
                <a:cs typeface="Times New Roman" panose="02020603050405020304" pitchFamily="18" charset="0"/>
              </a:rPr>
              <a:t>Eco Custodian Advocates are </a:t>
            </a:r>
            <a:r>
              <a:rPr lang="en-AU" dirty="0">
                <a:solidFill>
                  <a:schemeClr val="tx2"/>
                </a:solidFill>
                <a:effectLst/>
                <a:latin typeface="Optima"/>
                <a:ea typeface="Calibri" panose="020F0502020204030204" pitchFamily="34" charset="0"/>
                <a:cs typeface="Times New Roman" panose="02020603050405020304" pitchFamily="18" charset="0"/>
              </a:rPr>
              <a:t> building on the customary law (</a:t>
            </a:r>
            <a:r>
              <a:rPr lang="en-AU" dirty="0" err="1">
                <a:solidFill>
                  <a:schemeClr val="tx2"/>
                </a:solidFill>
                <a:effectLst/>
                <a:latin typeface="Optima"/>
                <a:ea typeface="Calibri" panose="020F0502020204030204" pitchFamily="34" charset="0"/>
                <a:cs typeface="Times New Roman" panose="02020603050405020304" pitchFamily="18" charset="0"/>
              </a:rPr>
              <a:t>Gwala</a:t>
            </a:r>
            <a:r>
              <a:rPr lang="en-AU" dirty="0">
                <a:solidFill>
                  <a:schemeClr val="tx2"/>
                </a:solidFill>
                <a:effectLst/>
                <a:latin typeface="Optima"/>
                <a:ea typeface="Calibri" panose="020F0502020204030204" pitchFamily="34" charset="0"/>
                <a:cs typeface="Times New Roman" panose="02020603050405020304" pitchFamily="18" charset="0"/>
              </a:rPr>
              <a:t>) and existing laws that support this approach</a:t>
            </a:r>
            <a:r>
              <a:rPr lang="en-AU" dirty="0">
                <a:solidFill>
                  <a:schemeClr val="tx2"/>
                </a:solidFill>
                <a:latin typeface="Optima"/>
                <a:ea typeface="Calibri" panose="020F0502020204030204" pitchFamily="34" charset="0"/>
                <a:cs typeface="Times New Roman" panose="02020603050405020304" pitchFamily="18" charset="0"/>
              </a:rPr>
              <a:t> to encourage s</a:t>
            </a:r>
            <a:r>
              <a:rPr lang="en-AU" dirty="0">
                <a:solidFill>
                  <a:schemeClr val="tx2"/>
                </a:solidFill>
                <a:effectLst/>
                <a:latin typeface="Optima"/>
                <a:ea typeface="Calibri" panose="020F0502020204030204" pitchFamily="34" charset="0"/>
                <a:cs typeface="Times New Roman" panose="02020603050405020304" pitchFamily="18" charset="0"/>
              </a:rPr>
              <a:t>ustainable fishery management for food, trade and income security, </a:t>
            </a:r>
            <a:r>
              <a:rPr lang="en-AU" i="1" dirty="0">
                <a:solidFill>
                  <a:schemeClr val="tx2"/>
                </a:solidFill>
                <a:latin typeface="Optima"/>
                <a:ea typeface="Calibri" panose="020F0502020204030204" pitchFamily="34" charset="0"/>
                <a:cs typeface="Times New Roman" panose="02020603050405020304" pitchFamily="18" charset="0"/>
              </a:rPr>
              <a:t>these laws </a:t>
            </a:r>
            <a:r>
              <a:rPr lang="en-AU" dirty="0">
                <a:solidFill>
                  <a:schemeClr val="tx2"/>
                </a:solidFill>
                <a:effectLst/>
                <a:latin typeface="Optima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AU" dirty="0">
                <a:solidFill>
                  <a:schemeClr val="tx2"/>
                </a:solidFill>
                <a:latin typeface="Optima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n-AU" dirty="0">
                <a:solidFill>
                  <a:schemeClr val="tx2"/>
                </a:solidFill>
                <a:effectLst/>
                <a:latin typeface="Optima"/>
                <a:ea typeface="Calibri" panose="020F0502020204030204" pitchFamily="34" charset="0"/>
                <a:cs typeface="Times New Roman" panose="02020603050405020304" pitchFamily="18" charset="0"/>
              </a:rPr>
              <a:t> a fishery ‘conservation’ tool of closure that leads to ecological and stock recovery.</a:t>
            </a:r>
          </a:p>
        </p:txBody>
      </p:sp>
    </p:spTree>
    <p:extLst>
      <p:ext uri="{BB962C8B-B14F-4D97-AF65-F5344CB8AC3E}">
        <p14:creationId xmlns:p14="http://schemas.microsoft.com/office/powerpoint/2010/main" val="1853807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90144-9B21-8A49-36BC-E846F0B4E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09" y="422998"/>
            <a:ext cx="11025851" cy="7807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Seascape </a:t>
            </a:r>
            <a:r>
              <a:rPr lang="en-US" sz="2400" dirty="0">
                <a:solidFill>
                  <a:schemeClr val="accent4"/>
                </a:solidFill>
              </a:rPr>
              <a:t>(supported through partners)</a:t>
            </a:r>
            <a:endParaRPr lang="en-ID" sz="2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FB2CD-1D29-70A5-A66D-5FD4D6C04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11" y="1412111"/>
            <a:ext cx="6272202" cy="47648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sz="3000" dirty="0">
                <a:latin typeface="Optima"/>
                <a:cs typeface="Times New Roman" panose="02020603050405020304" pitchFamily="18" charset="0"/>
              </a:rPr>
              <a:t>Ridge to Reef Project in Milne Bay Province - </a:t>
            </a:r>
            <a:r>
              <a:rPr lang="en-AU" dirty="0">
                <a:latin typeface="Optima"/>
                <a:cs typeface="Times New Roman" panose="02020603050405020304" pitchFamily="18" charset="0"/>
              </a:rPr>
              <a:t>Supported by the USAID- LGP in partnership with TNC </a:t>
            </a:r>
            <a:endParaRPr lang="en-AU" sz="2800" dirty="0">
              <a:latin typeface="Optim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2800" dirty="0">
                <a:latin typeface="Optima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AU" sz="2800" dirty="0">
                <a:latin typeface="Optima"/>
                <a:cs typeface="Times New Roman" panose="02020603050405020304" pitchFamily="18" charset="0"/>
              </a:rPr>
              <a:t>Ridge to Reef Assessment  for Sustainable and Responsible Development- Integrated  Provincial Development  Plan </a:t>
            </a:r>
            <a:br>
              <a:rPr lang="en-AU" sz="2800" dirty="0">
                <a:latin typeface="Optima"/>
                <a:cs typeface="Times New Roman" panose="02020603050405020304" pitchFamily="18" charset="0"/>
              </a:rPr>
            </a:br>
            <a:endParaRPr lang="en-AU" sz="2800" dirty="0">
              <a:latin typeface="Optima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AU" sz="2800" i="1" dirty="0">
                <a:latin typeface="Optima"/>
                <a:cs typeface="Times New Roman" panose="02020603050405020304" pitchFamily="18" charset="0"/>
              </a:rPr>
              <a:t>(Aligned to PNG Marine Program 2019 Target 2: Marine and Coastal Resources with priority seascapes sustainably managed  Output 1.2.1.2 .b)</a:t>
            </a:r>
            <a:endParaRPr lang="en-ID" i="1" dirty="0">
              <a:latin typeface="Optima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9503A-FC59-4842-BFC0-AF4B737F9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29" y="1519084"/>
            <a:ext cx="5412659" cy="3864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846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79D3-4296-1D03-9809-037BA8F74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443" y="221075"/>
            <a:ext cx="9194081" cy="76919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Ecosystem Approach to Fisheries Management</a:t>
            </a:r>
            <a:endParaRPr lang="en-ID" sz="4000" dirty="0">
              <a:solidFill>
                <a:srgbClr val="90C42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63366-42CB-4FE3-85B8-E0EAAAC46D3D}"/>
              </a:ext>
            </a:extLst>
          </p:cNvPr>
          <p:cNvSpPr txBox="1"/>
          <p:nvPr/>
        </p:nvSpPr>
        <p:spPr>
          <a:xfrm>
            <a:off x="422789" y="1134310"/>
            <a:ext cx="8893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ATSEA-2 PHASE II- South Fly District-Western Province 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5EA0DB-2CA2-4FA3-B13D-560DD6C0958A}"/>
              </a:ext>
            </a:extLst>
          </p:cNvPr>
          <p:cNvSpPr txBox="1"/>
          <p:nvPr/>
        </p:nvSpPr>
        <p:spPr>
          <a:xfrm>
            <a:off x="661375" y="1740016"/>
            <a:ext cx="713545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Establishment of;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Regional Governance Mechanism (RGM)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National Inter-Ministerial Committee (NIMC)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Stakeholder Partnership Forum  (SPF)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Capacity building and training  in EAFM principles carried out to CEPA and NFA officers and Western Provincial Fisheries officers and Representatives Torres Strait Treaty communities</a:t>
            </a:r>
          </a:p>
          <a:p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1st Draft Artisanal Fisheries management plan developed for South Fly District Western Province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5E24E-4EE7-40C4-B287-6AB54716E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013"/>
          <a:stretch/>
        </p:blipFill>
        <p:spPr>
          <a:xfrm>
            <a:off x="7962898" y="1619249"/>
            <a:ext cx="3806313" cy="27830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E453B1-C536-41D8-9634-2B544E288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98" y="4512953"/>
            <a:ext cx="3721511" cy="23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3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B2469-8188-4348-8993-915C911E37CF}"/>
              </a:ext>
            </a:extLst>
          </p:cNvPr>
          <p:cNvSpPr txBox="1"/>
          <p:nvPr/>
        </p:nvSpPr>
        <p:spPr>
          <a:xfrm>
            <a:off x="388373" y="1010973"/>
            <a:ext cx="584036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Capacity Building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Regional Exchange on Oil Spill Preparedness and Response Training attended by NFA and NMSA.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Training Workshop on Improving Climate Awareness in the ATS Region attended by NFA and South Fly District Fisheries.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E2CD4-6EF0-4E38-A465-AD212D38D597}"/>
              </a:ext>
            </a:extLst>
          </p:cNvPr>
          <p:cNvSpPr txBox="1"/>
          <p:nvPr/>
        </p:nvSpPr>
        <p:spPr>
          <a:xfrm>
            <a:off x="6140245" y="872474"/>
            <a:ext cx="622381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b="1" dirty="0">
                <a:latin typeface="Optima"/>
              </a:rPr>
              <a:t>Mud Crab Fishery</a:t>
            </a:r>
            <a:endParaRPr lang="en-ID" sz="2400" dirty="0">
              <a:latin typeface="Optim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PH" sz="2400" dirty="0">
                <a:effectLst/>
                <a:latin typeface="Optima"/>
                <a:ea typeface="Calibri" panose="020F0502020204030204" pitchFamily="34" charset="0"/>
                <a:cs typeface="Times New Roman" panose="02020603050405020304" pitchFamily="18" charset="0"/>
              </a:rPr>
              <a:t>Working with all 14 Maritime provinces (provincial fisheries officers) in the management of the mud crab fishery country wide.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PH" sz="2400" dirty="0">
              <a:effectLst/>
              <a:latin typeface="Optim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PH" sz="2400" dirty="0">
                <a:effectLst/>
                <a:latin typeface="Optima"/>
                <a:ea typeface="Calibri" panose="020F0502020204030204" pitchFamily="34" charset="0"/>
                <a:cs typeface="Times New Roman" panose="02020603050405020304" pitchFamily="18" charset="0"/>
              </a:rPr>
              <a:t>Gazettal of the National Mud Crab Management Plan</a:t>
            </a:r>
            <a:endParaRPr lang="en-PG" sz="2400" dirty="0">
              <a:effectLst/>
              <a:latin typeface="Optim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FAE5EE-7E22-49DC-BB43-D0C8BE6C922D}"/>
              </a:ext>
            </a:extLst>
          </p:cNvPr>
          <p:cNvSpPr txBox="1"/>
          <p:nvPr/>
        </p:nvSpPr>
        <p:spPr>
          <a:xfrm>
            <a:off x="2521974" y="4196460"/>
            <a:ext cx="63860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800" dirty="0">
                <a:effectLst/>
                <a:latin typeface="Optima"/>
                <a:ea typeface="Calibri" panose="020F0502020204030204" pitchFamily="34" charset="0"/>
              </a:rPr>
              <a:t> </a:t>
            </a:r>
            <a:r>
              <a:rPr lang="en-PH" sz="2400" b="1" dirty="0">
                <a:effectLst/>
                <a:latin typeface="Optima"/>
                <a:ea typeface="Calibri" panose="020F0502020204030204" pitchFamily="34" charset="0"/>
              </a:rPr>
              <a:t>Inshore Fish Aggregating Devices (IFAD) Program</a:t>
            </a:r>
            <a:endParaRPr lang="en-PH" sz="2400" dirty="0">
              <a:effectLst/>
              <a:latin typeface="Optima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PH" sz="2400" dirty="0">
                <a:effectLst/>
                <a:latin typeface="Optima"/>
                <a:ea typeface="Calibri" panose="020F0502020204030204" pitchFamily="34" charset="0"/>
              </a:rPr>
              <a:t>Completed re-deployment of 15 IFADs in Manus, Madang, Morobe, AROB and East Sepik Provinces.</a:t>
            </a:r>
            <a:endParaRPr lang="en-PG" sz="2400" dirty="0">
              <a:latin typeface="Opti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DE367B-39D3-4D9B-A983-0386AEC3C470}"/>
              </a:ext>
            </a:extLst>
          </p:cNvPr>
          <p:cNvSpPr txBox="1"/>
          <p:nvPr/>
        </p:nvSpPr>
        <p:spPr>
          <a:xfrm>
            <a:off x="1076631" y="176779"/>
            <a:ext cx="102485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Optima"/>
              </a:rPr>
              <a:t>Ecosystem Approach to Fisheries Management - </a:t>
            </a:r>
            <a:r>
              <a:rPr lang="en-US" sz="2400" b="1" i="1" dirty="0">
                <a:solidFill>
                  <a:schemeClr val="accent2"/>
                </a:solidFill>
                <a:latin typeface="Optima"/>
              </a:rPr>
              <a:t>continued</a:t>
            </a:r>
            <a:endParaRPr lang="en-PG" sz="2400" b="1" i="1" dirty="0">
              <a:solidFill>
                <a:schemeClr val="accent2"/>
              </a:solidFill>
              <a:latin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599331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TI Blue-Green">
      <a:dk1>
        <a:srgbClr val="404040"/>
      </a:dk1>
      <a:lt1>
        <a:srgbClr val="FFFFFF"/>
      </a:lt1>
      <a:dk2>
        <a:srgbClr val="000000"/>
      </a:dk2>
      <a:lt2>
        <a:srgbClr val="D8D8D8"/>
      </a:lt2>
      <a:accent1>
        <a:srgbClr val="0085A1"/>
      </a:accent1>
      <a:accent2>
        <a:srgbClr val="06828A"/>
      </a:accent2>
      <a:accent3>
        <a:srgbClr val="027984"/>
      </a:accent3>
      <a:accent4>
        <a:srgbClr val="ACCE22"/>
      </a:accent4>
      <a:accent5>
        <a:srgbClr val="9EC92A"/>
      </a:accent5>
      <a:accent6>
        <a:srgbClr val="90C42F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FC2FDD50-A16F-40A8-8A78-D7F26602F44A}"/>
    </a:ext>
  </a:extLst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DCB975DF-0D33-406F-B8E6-D33B662A6A05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DCE6DB45-ABB3-4AA3-A508-EBF04B319DB6}"/>
    </a:ext>
  </a:extLst>
</a:theme>
</file>

<file path=ppt/theme/theme12.xml><?xml version="1.0" encoding="utf-8"?>
<a:theme xmlns:a="http://schemas.openxmlformats.org/drawingml/2006/main" name="3_Facet">
  <a:themeElements>
    <a:clrScheme name="CTI Blue-Green">
      <a:dk1>
        <a:srgbClr val="404040"/>
      </a:dk1>
      <a:lt1>
        <a:srgbClr val="FFFFFF"/>
      </a:lt1>
      <a:dk2>
        <a:srgbClr val="000000"/>
      </a:dk2>
      <a:lt2>
        <a:srgbClr val="D8D8D8"/>
      </a:lt2>
      <a:accent1>
        <a:srgbClr val="0085A1"/>
      </a:accent1>
      <a:accent2>
        <a:srgbClr val="06828A"/>
      </a:accent2>
      <a:accent3>
        <a:srgbClr val="027984"/>
      </a:accent3>
      <a:accent4>
        <a:srgbClr val="ACCE22"/>
      </a:accent4>
      <a:accent5>
        <a:srgbClr val="9EC92A"/>
      </a:accent5>
      <a:accent6>
        <a:srgbClr val="90C42F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21A26696-E18D-43B9-9D25-1D951FCE87A4}"/>
    </a:ext>
  </a:extLst>
</a:theme>
</file>

<file path=ppt/theme/theme13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F97B3D36-2B7D-4798-821F-B9D50D53A18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acet">
  <a:themeElements>
    <a:clrScheme name="CTI_Green-Blue">
      <a:dk1>
        <a:srgbClr val="404040"/>
      </a:dk1>
      <a:lt1>
        <a:srgbClr val="FFFFFF"/>
      </a:lt1>
      <a:dk2>
        <a:srgbClr val="000000"/>
      </a:dk2>
      <a:lt2>
        <a:srgbClr val="D8D8D8"/>
      </a:lt2>
      <a:accent1>
        <a:srgbClr val="ACCE22"/>
      </a:accent1>
      <a:accent2>
        <a:srgbClr val="9EC92A"/>
      </a:accent2>
      <a:accent3>
        <a:srgbClr val="ACCE22"/>
      </a:accent3>
      <a:accent4>
        <a:srgbClr val="027984"/>
      </a:accent4>
      <a:accent5>
        <a:srgbClr val="06828A"/>
      </a:accent5>
      <a:accent6>
        <a:srgbClr val="087F95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6E7B20CF-D9C7-4CB5-9545-F21CE40B5E7F}"/>
    </a:ext>
  </a:extLst>
</a:theme>
</file>

<file path=ppt/theme/theme3.xml><?xml version="1.0" encoding="utf-8"?>
<a:theme xmlns:a="http://schemas.openxmlformats.org/drawingml/2006/main" name="Custom Design">
  <a:themeElements>
    <a:clrScheme name="CTI_Green-Blue">
      <a:dk1>
        <a:srgbClr val="404040"/>
      </a:dk1>
      <a:lt1>
        <a:srgbClr val="FFFFFF"/>
      </a:lt1>
      <a:dk2>
        <a:srgbClr val="000000"/>
      </a:dk2>
      <a:lt2>
        <a:srgbClr val="D8D8D8"/>
      </a:lt2>
      <a:accent1>
        <a:srgbClr val="ACCE22"/>
      </a:accent1>
      <a:accent2>
        <a:srgbClr val="9EC92A"/>
      </a:accent2>
      <a:accent3>
        <a:srgbClr val="ACCE22"/>
      </a:accent3>
      <a:accent4>
        <a:srgbClr val="027984"/>
      </a:accent4>
      <a:accent5>
        <a:srgbClr val="06828A"/>
      </a:accent5>
      <a:accent6>
        <a:srgbClr val="087F95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C6223FA9-905F-4195-8317-11BEAEB358F1}"/>
    </a:ext>
  </a:extLst>
</a:theme>
</file>

<file path=ppt/theme/theme4.xml><?xml version="1.0" encoding="utf-8"?>
<a:theme xmlns:a="http://schemas.openxmlformats.org/drawingml/2006/main" name="1_Custom Design">
  <a:themeElements>
    <a:clrScheme name="CTI Blue-Green">
      <a:dk1>
        <a:srgbClr val="404040"/>
      </a:dk1>
      <a:lt1>
        <a:srgbClr val="FFFFFF"/>
      </a:lt1>
      <a:dk2>
        <a:srgbClr val="000000"/>
      </a:dk2>
      <a:lt2>
        <a:srgbClr val="D8D8D8"/>
      </a:lt2>
      <a:accent1>
        <a:srgbClr val="0085A1"/>
      </a:accent1>
      <a:accent2>
        <a:srgbClr val="06828A"/>
      </a:accent2>
      <a:accent3>
        <a:srgbClr val="027984"/>
      </a:accent3>
      <a:accent4>
        <a:srgbClr val="ACCE22"/>
      </a:accent4>
      <a:accent5>
        <a:srgbClr val="9EC92A"/>
      </a:accent5>
      <a:accent6>
        <a:srgbClr val="90C42F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238F3607-8A54-4F7C-9BEC-A0CCA15CD2CF}"/>
    </a:ext>
  </a:extLst>
</a:theme>
</file>

<file path=ppt/theme/theme5.xml><?xml version="1.0" encoding="utf-8"?>
<a:theme xmlns:a="http://schemas.openxmlformats.org/drawingml/2006/main" name="2_Custom Design">
  <a:themeElements>
    <a:clrScheme name="CTI Blue-Green">
      <a:dk1>
        <a:srgbClr val="404040"/>
      </a:dk1>
      <a:lt1>
        <a:srgbClr val="FFFFFF"/>
      </a:lt1>
      <a:dk2>
        <a:srgbClr val="000000"/>
      </a:dk2>
      <a:lt2>
        <a:srgbClr val="D8D8D8"/>
      </a:lt2>
      <a:accent1>
        <a:srgbClr val="0085A1"/>
      </a:accent1>
      <a:accent2>
        <a:srgbClr val="06828A"/>
      </a:accent2>
      <a:accent3>
        <a:srgbClr val="027984"/>
      </a:accent3>
      <a:accent4>
        <a:srgbClr val="ACCE22"/>
      </a:accent4>
      <a:accent5>
        <a:srgbClr val="9EC92A"/>
      </a:accent5>
      <a:accent6>
        <a:srgbClr val="90C42F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1AAC3A5B-E424-4FDB-8161-6820B696A366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9AD3EBA7-405F-4032-880C-F178F420E043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BE1433E0-2766-4F8C-8D4B-08B74D08307A}"/>
    </a:ext>
  </a:ext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215BEF37-609A-4945-AF19-06A89F723D7D}"/>
    </a:ext>
  </a:extLst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73260D59-D881-4DF7-A80A-19546BE57B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COM_SOM17_Country Report_template</Template>
  <TotalTime>2188</TotalTime>
  <Words>1835</Words>
  <Application>Microsoft Office PowerPoint</Application>
  <PresentationFormat>Widescreen</PresentationFormat>
  <Paragraphs>213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Arial</vt:lpstr>
      <vt:lpstr>Calibri</vt:lpstr>
      <vt:lpstr>Calibri Light</vt:lpstr>
      <vt:lpstr>Optima</vt:lpstr>
      <vt:lpstr>Trebuchet MS</vt:lpstr>
      <vt:lpstr>Wingdings</vt:lpstr>
      <vt:lpstr>Wingdings 3</vt:lpstr>
      <vt:lpstr>Facet</vt:lpstr>
      <vt:lpstr>1_Facet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3_Facet</vt:lpstr>
      <vt:lpstr>9_Custom Design</vt:lpstr>
      <vt:lpstr>Papua New Guinea </vt:lpstr>
      <vt:lpstr>PowerPoint Presentation</vt:lpstr>
      <vt:lpstr>PowerPoint Presentation</vt:lpstr>
      <vt:lpstr>Focal Points for Technical Working Groups</vt:lpstr>
      <vt:lpstr>PowerPoint Presentation</vt:lpstr>
      <vt:lpstr>Seascape (supported through the RS)</vt:lpstr>
      <vt:lpstr>Seascape (supported through partners)</vt:lpstr>
      <vt:lpstr>Ecosystem Approach to Fisheries Management</vt:lpstr>
      <vt:lpstr>PowerPoint Presentation</vt:lpstr>
      <vt:lpstr>Marine Protected Areas</vt:lpstr>
      <vt:lpstr>Marine Protected Area  continued</vt:lpstr>
      <vt:lpstr>Climate Change Adaptation</vt:lpstr>
      <vt:lpstr>PowerPoint Presentation</vt:lpstr>
      <vt:lpstr>Threatened Species</vt:lpstr>
      <vt:lpstr>Threatened Species - continued</vt:lpstr>
      <vt:lpstr>Threatened Species</vt:lpstr>
      <vt:lpstr>Threatened Species</vt:lpstr>
      <vt:lpstr>Threatened Species</vt:lpstr>
      <vt:lpstr>Progress – WLF and GESI Adoption</vt:lpstr>
      <vt:lpstr>PowerPoint Presentation</vt:lpstr>
      <vt:lpstr>Challenges</vt:lpstr>
      <vt:lpstr>PowerPoint Presentation</vt:lpstr>
      <vt:lpstr>Roadmap – Seascape</vt:lpstr>
      <vt:lpstr>Roadmap – EAFM Activities Related to CTI-CFF Goals with Different Budget</vt:lpstr>
      <vt:lpstr>Roadmap – MPA</vt:lpstr>
      <vt:lpstr>Roadmap – CCA</vt:lpstr>
      <vt:lpstr>Roadmap – Threatened Species</vt:lpstr>
      <vt:lpstr>Roadmap –WLF and GESI Adoption</vt:lpstr>
      <vt:lpstr>PowerPoint Presentation</vt:lpstr>
      <vt:lpstr>Potential Regional Program and Support Required</vt:lpstr>
      <vt:lpstr>PowerPoint Presentation</vt:lpstr>
      <vt:lpstr>Publications</vt:lpstr>
      <vt:lpstr>Publications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Papua New Guinea</dc:title>
  <dc:creator>Phelameya Haiveta</dc:creator>
  <cp:lastModifiedBy>Kumaras Kalim</cp:lastModifiedBy>
  <cp:revision>83</cp:revision>
  <dcterms:created xsi:type="dcterms:W3CDTF">2022-11-14T04:14:12Z</dcterms:created>
  <dcterms:modified xsi:type="dcterms:W3CDTF">2022-11-25T02:30:05Z</dcterms:modified>
</cp:coreProperties>
</file>