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7" r:id="rId2"/>
    <p:sldId id="284" r:id="rId3"/>
    <p:sldId id="269" r:id="rId4"/>
    <p:sldId id="287" r:id="rId5"/>
    <p:sldId id="286" r:id="rId6"/>
    <p:sldId id="285" r:id="rId7"/>
    <p:sldId id="289" r:id="rId8"/>
    <p:sldId id="288" r:id="rId9"/>
    <p:sldId id="268"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186"/>
    <a:srgbClr val="197885"/>
    <a:srgbClr val="88C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72"/>
  </p:normalViewPr>
  <p:slideViewPr>
    <p:cSldViewPr snapToGrid="0" snapToObjects="1">
      <p:cViewPr varScale="1">
        <p:scale>
          <a:sx n="72" d="100"/>
          <a:sy n="72" d="100"/>
        </p:scale>
        <p:origin x="63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6269F3-9B99-7849-947A-9C397A59C57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4299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6269F3-9B99-7849-947A-9C397A59C57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2007905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6269F3-9B99-7849-947A-9C397A59C57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1469834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6269F3-9B99-7849-947A-9C397A59C57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208442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6269F3-9B99-7849-947A-9C397A59C57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36422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6269F3-9B99-7849-947A-9C397A59C57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194734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6269F3-9B99-7849-947A-9C397A59C576}"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22155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6269F3-9B99-7849-947A-9C397A59C576}"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27074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269F3-9B99-7849-947A-9C397A59C576}"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106395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6269F3-9B99-7849-947A-9C397A59C57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163310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6269F3-9B99-7849-947A-9C397A59C57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06447-03BD-F542-A7DA-8EA16064ABD3}" type="slidenum">
              <a:rPr lang="en-US" smtClean="0"/>
              <a:t>‹#›</a:t>
            </a:fld>
            <a:endParaRPr lang="en-US"/>
          </a:p>
        </p:txBody>
      </p:sp>
    </p:spTree>
    <p:extLst>
      <p:ext uri="{BB962C8B-B14F-4D97-AF65-F5344CB8AC3E}">
        <p14:creationId xmlns:p14="http://schemas.microsoft.com/office/powerpoint/2010/main" val="211473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269F3-9B99-7849-947A-9C397A59C576}" type="datetimeFigureOut">
              <a:rPr lang="en-US" smtClean="0"/>
              <a:t>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06447-03BD-F542-A7DA-8EA16064ABD3}" type="slidenum">
              <a:rPr lang="en-US" smtClean="0"/>
              <a:t>‹#›</a:t>
            </a:fld>
            <a:endParaRPr lang="en-US"/>
          </a:p>
        </p:txBody>
      </p:sp>
    </p:spTree>
    <p:extLst>
      <p:ext uri="{BB962C8B-B14F-4D97-AF65-F5344CB8AC3E}">
        <p14:creationId xmlns:p14="http://schemas.microsoft.com/office/powerpoint/2010/main" val="137806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 y="41441"/>
            <a:ext cx="12192000" cy="6858000"/>
          </a:xfrm>
          <a:prstGeom prst="rect">
            <a:avLst/>
          </a:prstGeom>
        </p:spPr>
      </p:pic>
      <p:sp>
        <p:nvSpPr>
          <p:cNvPr id="4" name="TextBox 3"/>
          <p:cNvSpPr txBox="1"/>
          <p:nvPr/>
        </p:nvSpPr>
        <p:spPr>
          <a:xfrm>
            <a:off x="5259396" y="960503"/>
            <a:ext cx="8032652" cy="523220"/>
          </a:xfrm>
          <a:prstGeom prst="rect">
            <a:avLst/>
          </a:prstGeom>
          <a:noFill/>
        </p:spPr>
        <p:txBody>
          <a:bodyPr wrap="square" rtlCol="0">
            <a:spAutoFit/>
          </a:bodyPr>
          <a:lstStyle/>
          <a:p>
            <a:r>
              <a:rPr lang="en-US" sz="2800" b="1" dirty="0">
                <a:solidFill>
                  <a:schemeClr val="tx1">
                    <a:lumMod val="75000"/>
                    <a:lumOff val="25000"/>
                  </a:schemeClr>
                </a:solidFill>
                <a:effectLst>
                  <a:outerShdw blurRad="38100" dist="38100" dir="2700000" algn="tl">
                    <a:srgbClr val="000000">
                      <a:alpha val="43137"/>
                    </a:srgbClr>
                  </a:outerShdw>
                </a:effectLst>
                <a:latin typeface="Optima" charset="0"/>
                <a:ea typeface="Optima" charset="0"/>
                <a:cs typeface="Optima" charset="0"/>
              </a:rPr>
              <a:t>TECHNICAL WORKING GROUP</a:t>
            </a:r>
          </a:p>
        </p:txBody>
      </p:sp>
      <p:sp>
        <p:nvSpPr>
          <p:cNvPr id="5" name="TextBox 4"/>
          <p:cNvSpPr txBox="1"/>
          <p:nvPr/>
        </p:nvSpPr>
        <p:spPr>
          <a:xfrm>
            <a:off x="4979964" y="2054493"/>
            <a:ext cx="5700156" cy="600164"/>
          </a:xfrm>
          <a:prstGeom prst="rect">
            <a:avLst/>
          </a:prstGeom>
          <a:noFill/>
        </p:spPr>
        <p:txBody>
          <a:bodyPr wrap="square" rtlCol="0">
            <a:spAutoFit/>
          </a:bodyPr>
          <a:lstStyle/>
          <a:p>
            <a:r>
              <a:rPr lang="en-US" sz="3200" dirty="0">
                <a:solidFill>
                  <a:schemeClr val="tx1">
                    <a:lumMod val="75000"/>
                    <a:lumOff val="25000"/>
                  </a:schemeClr>
                </a:solidFill>
                <a:latin typeface="Optima" charset="0"/>
                <a:ea typeface="Optima" charset="0"/>
                <a:cs typeface="Optima" charset="0"/>
              </a:rPr>
              <a:t>Mr. Andi Rusandi</a:t>
            </a:r>
          </a:p>
        </p:txBody>
      </p:sp>
      <p:pic>
        <p:nvPicPr>
          <p:cNvPr id="7" name="Picture 6">
            <a:extLst>
              <a:ext uri="{FF2B5EF4-FFF2-40B4-BE49-F238E27FC236}">
                <a16:creationId xmlns:a16="http://schemas.microsoft.com/office/drawing/2014/main" id="{E0A10EF3-DD36-44CD-93FF-3B017AD8C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3655" y="21888"/>
            <a:ext cx="2080028" cy="881350"/>
          </a:xfrm>
          <a:prstGeom prst="rect">
            <a:avLst/>
          </a:prstGeom>
        </p:spPr>
      </p:pic>
      <p:sp>
        <p:nvSpPr>
          <p:cNvPr id="3" name="Rectangle 2">
            <a:extLst>
              <a:ext uri="{FF2B5EF4-FFF2-40B4-BE49-F238E27FC236}">
                <a16:creationId xmlns:a16="http://schemas.microsoft.com/office/drawing/2014/main" id="{1D27021E-75DF-4ABD-ADFA-48810C55FF54}"/>
              </a:ext>
            </a:extLst>
          </p:cNvPr>
          <p:cNvSpPr/>
          <p:nvPr/>
        </p:nvSpPr>
        <p:spPr>
          <a:xfrm>
            <a:off x="4587942" y="1550649"/>
            <a:ext cx="6822054" cy="646331"/>
          </a:xfrm>
          <a:prstGeom prst="rect">
            <a:avLst/>
          </a:prstGeom>
        </p:spPr>
        <p:txBody>
          <a:bodyPr wrap="square">
            <a:spAutoFit/>
          </a:bodyPr>
          <a:lstStyle/>
          <a:p>
            <a:pPr algn="ctr"/>
            <a:r>
              <a:rPr lang="en-ID" dirty="0">
                <a:effectLst>
                  <a:outerShdw blurRad="38100" dist="38100" dir="2700000" algn="tl">
                    <a:srgbClr val="000000">
                      <a:alpha val="43137"/>
                    </a:srgbClr>
                  </a:outerShdw>
                </a:effectLst>
              </a:rPr>
              <a:t>SESSION 10.3 : MARINE PROTECTED AREAS (MPA) TECHNICAL WORKING GROUP</a:t>
            </a:r>
          </a:p>
        </p:txBody>
      </p:sp>
      <p:sp>
        <p:nvSpPr>
          <p:cNvPr id="10" name="Rectangle 9">
            <a:extLst>
              <a:ext uri="{FF2B5EF4-FFF2-40B4-BE49-F238E27FC236}">
                <a16:creationId xmlns:a16="http://schemas.microsoft.com/office/drawing/2014/main" id="{D84624DE-5ABF-4A61-9AAF-97109AEB1BDF}"/>
              </a:ext>
            </a:extLst>
          </p:cNvPr>
          <p:cNvSpPr/>
          <p:nvPr/>
        </p:nvSpPr>
        <p:spPr>
          <a:xfrm>
            <a:off x="4939085" y="2700824"/>
            <a:ext cx="4025717" cy="369332"/>
          </a:xfrm>
          <a:prstGeom prst="rect">
            <a:avLst/>
          </a:prstGeom>
        </p:spPr>
        <p:txBody>
          <a:bodyPr wrap="none">
            <a:spAutoFit/>
          </a:bodyPr>
          <a:lstStyle/>
          <a:p>
            <a:r>
              <a:rPr lang="en-ID" dirty="0">
                <a:effectLst>
                  <a:outerShdw blurRad="38100" dist="38100" dir="2700000" algn="tl">
                    <a:srgbClr val="000000">
                      <a:alpha val="43137"/>
                    </a:srgbClr>
                  </a:outerShdw>
                </a:effectLst>
              </a:rPr>
              <a:t>Chair of  CTI-CFF MPA WORKING GROUP</a:t>
            </a:r>
          </a:p>
        </p:txBody>
      </p:sp>
    </p:spTree>
    <p:extLst>
      <p:ext uri="{BB962C8B-B14F-4D97-AF65-F5344CB8AC3E}">
        <p14:creationId xmlns:p14="http://schemas.microsoft.com/office/powerpoint/2010/main" val="2339917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161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8C1D71FC-A636-435F-9834-EB6D0304D5AC}"/>
              </a:ext>
            </a:extLst>
          </p:cNvPr>
          <p:cNvSpPr>
            <a:spLocks noGrp="1"/>
          </p:cNvSpPr>
          <p:nvPr>
            <p:ph type="title"/>
          </p:nvPr>
        </p:nvSpPr>
        <p:spPr>
          <a:xfrm>
            <a:off x="386862" y="-2523"/>
            <a:ext cx="10515600" cy="1325563"/>
          </a:xfrm>
        </p:spPr>
        <p:txBody>
          <a:bodyPr>
            <a:normAutofit/>
          </a:bodyPr>
          <a:lstStyle/>
          <a:p>
            <a:r>
              <a:rPr lang="en-ID" sz="3200" b="1" dirty="0">
                <a:latin typeface="Arial" panose="020B0604020202020204" pitchFamily="34" charset="0"/>
                <a:cs typeface="Arial" panose="020B0604020202020204" pitchFamily="34" charset="0"/>
              </a:rPr>
              <a:t>Meeting outline</a:t>
            </a:r>
          </a:p>
        </p:txBody>
      </p:sp>
      <p:sp>
        <p:nvSpPr>
          <p:cNvPr id="7" name="Title 1">
            <a:extLst>
              <a:ext uri="{FF2B5EF4-FFF2-40B4-BE49-F238E27FC236}">
                <a16:creationId xmlns:a16="http://schemas.microsoft.com/office/drawing/2014/main" id="{C77ADAD0-F206-467C-A400-D7A4FA46D679}"/>
              </a:ext>
            </a:extLst>
          </p:cNvPr>
          <p:cNvSpPr txBox="1">
            <a:spLocks noGrp="1"/>
          </p:cNvSpPr>
          <p:nvPr>
            <p:ph idx="1"/>
          </p:nvPr>
        </p:nvSpPr>
        <p:spPr>
          <a:xfrm>
            <a:off x="433321" y="1231303"/>
            <a:ext cx="10064262" cy="4844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00000"/>
              </a:lnSpc>
              <a:spcAft>
                <a:spcPts val="500"/>
              </a:spcAft>
              <a:buFont typeface="+mj-lt"/>
              <a:buAutoNum type="arabicPeriod"/>
              <a:tabLst>
                <a:tab pos="720725" algn="l"/>
                <a:tab pos="1076325" algn="l"/>
              </a:tabLst>
            </a:pPr>
            <a:r>
              <a:rPr lang="en-ID" sz="2000" dirty="0">
                <a:latin typeface="Arial" panose="020B0604020202020204" pitchFamily="34" charset="0"/>
                <a:ea typeface="Open Sans" panose="020B0606030504020204" pitchFamily="34" charset="0"/>
                <a:cs typeface="Arial" panose="020B0604020202020204" pitchFamily="34" charset="0"/>
              </a:rPr>
              <a:t>Focal point of MPA  Working Group </a:t>
            </a:r>
          </a:p>
          <a:p>
            <a:pPr marL="457200" indent="-457200">
              <a:lnSpc>
                <a:spcPct val="100000"/>
              </a:lnSpc>
              <a:spcAft>
                <a:spcPts val="500"/>
              </a:spcAft>
              <a:buFont typeface="+mj-lt"/>
              <a:buAutoNum type="arabicPeriod"/>
              <a:tabLst>
                <a:tab pos="720725" algn="l"/>
                <a:tab pos="1076325" algn="l"/>
              </a:tabLst>
            </a:pPr>
            <a:r>
              <a:rPr lang="en-ID" sz="2000" dirty="0">
                <a:latin typeface="Arial" panose="020B0604020202020204" pitchFamily="34" charset="0"/>
                <a:ea typeface="Open Sans" panose="020B0606030504020204" pitchFamily="34" charset="0"/>
                <a:cs typeface="Arial" panose="020B0604020202020204" pitchFamily="34" charset="0"/>
              </a:rPr>
              <a:t>Update Numbers and Area of MPA in The Coral Triangle</a:t>
            </a:r>
          </a:p>
          <a:p>
            <a:pPr marL="457200" indent="-457200">
              <a:lnSpc>
                <a:spcPct val="100000"/>
              </a:lnSpc>
              <a:spcAft>
                <a:spcPts val="500"/>
              </a:spcAft>
              <a:buFont typeface="+mj-lt"/>
              <a:buAutoNum type="arabicPeriod"/>
              <a:tabLst>
                <a:tab pos="720725" algn="l"/>
                <a:tab pos="1076325" algn="l"/>
              </a:tabLst>
            </a:pPr>
            <a:r>
              <a:rPr lang="en-ID" sz="2000" dirty="0">
                <a:latin typeface="Arial" panose="020B0604020202020204" pitchFamily="34" charset="0"/>
                <a:ea typeface="Open Sans" panose="020B0606030504020204" pitchFamily="34" charset="0"/>
                <a:cs typeface="Arial" panose="020B0604020202020204" pitchFamily="34" charset="0"/>
              </a:rPr>
              <a:t>Status of Workplan for 2019 </a:t>
            </a:r>
          </a:p>
          <a:p>
            <a:pPr marL="457200" indent="-457200">
              <a:lnSpc>
                <a:spcPct val="100000"/>
              </a:lnSpc>
              <a:spcAft>
                <a:spcPts val="500"/>
              </a:spcAft>
              <a:buFont typeface="+mj-lt"/>
              <a:buAutoNum type="arabicPeriod"/>
              <a:tabLst>
                <a:tab pos="720725" algn="l"/>
                <a:tab pos="1076325" algn="l"/>
              </a:tabLst>
            </a:pPr>
            <a:r>
              <a:rPr lang="en-US" sz="2000" dirty="0">
                <a:latin typeface="Arial" panose="020B0604020202020204" pitchFamily="34" charset="0"/>
                <a:cs typeface="Arial" panose="020B0604020202020204" pitchFamily="34" charset="0"/>
              </a:rPr>
              <a:t>Update and Deliberation of SOM-14 Decisions</a:t>
            </a:r>
          </a:p>
          <a:p>
            <a:pPr marL="457200" indent="-457200">
              <a:lnSpc>
                <a:spcPct val="100000"/>
              </a:lnSpc>
              <a:spcAft>
                <a:spcPts val="500"/>
              </a:spcAft>
              <a:buFont typeface="+mj-lt"/>
              <a:buAutoNum type="arabicPeriod"/>
              <a:tabLst>
                <a:tab pos="720725" algn="l"/>
                <a:tab pos="1076325" algn="l"/>
              </a:tabLst>
            </a:pPr>
            <a:r>
              <a:rPr lang="en-ID" sz="2000" dirty="0">
                <a:latin typeface="Arial" panose="020B0604020202020204" pitchFamily="34" charset="0"/>
                <a:ea typeface="Open Sans" panose="020B0606030504020204" pitchFamily="34" charset="0"/>
                <a:cs typeface="Arial" panose="020B0604020202020204" pitchFamily="34" charset="0"/>
              </a:rPr>
              <a:t>Proposed MPA workplan for 2020</a:t>
            </a:r>
          </a:p>
          <a:p>
            <a:pPr marL="457200" indent="-457200">
              <a:lnSpc>
                <a:spcPct val="100000"/>
              </a:lnSpc>
              <a:spcAft>
                <a:spcPts val="500"/>
              </a:spcAft>
              <a:buFont typeface="+mj-lt"/>
              <a:buAutoNum type="arabicPeriod"/>
              <a:tabLst>
                <a:tab pos="720725" algn="l"/>
                <a:tab pos="1076325" algn="l"/>
              </a:tabLst>
            </a:pPr>
            <a:r>
              <a:rPr lang="en-PH" sz="2000" dirty="0">
                <a:latin typeface="Arial" panose="020B0604020202020204" pitchFamily="34" charset="0"/>
                <a:ea typeface="Open Sans" panose="020B0606030504020204" pitchFamily="34" charset="0"/>
                <a:cs typeface="Arial" panose="020B0604020202020204" pitchFamily="34" charset="0"/>
              </a:rPr>
              <a:t>Agreement on SOM-15 recommendations</a:t>
            </a:r>
            <a:endParaRPr lang="en-ID" sz="2000" dirty="0">
              <a:latin typeface="Arial" panose="020B0604020202020204" pitchFamily="34" charset="0"/>
              <a:ea typeface="Open Sans" panose="020B0606030504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E2A0A86E-2D5C-422A-A48C-8B845A953D2F}"/>
              </a:ext>
            </a:extLst>
          </p:cNvPr>
          <p:cNvCxnSpPr>
            <a:cxnSpLocks/>
          </p:cNvCxnSpPr>
          <p:nvPr/>
        </p:nvCxnSpPr>
        <p:spPr>
          <a:xfrm>
            <a:off x="386862" y="967351"/>
            <a:ext cx="10110721" cy="0"/>
          </a:xfrm>
          <a:prstGeom prst="line">
            <a:avLst/>
          </a:prstGeom>
          <a:ln w="28575">
            <a:solidFill>
              <a:srgbClr val="186F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55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Content Placeholder 3">
            <a:extLst>
              <a:ext uri="{FF2B5EF4-FFF2-40B4-BE49-F238E27FC236}">
                <a16:creationId xmlns:a16="http://schemas.microsoft.com/office/drawing/2014/main" id="{0BD9BAB3-4076-4BB2-8819-64014882CEBB}"/>
              </a:ext>
            </a:extLst>
          </p:cNvPr>
          <p:cNvGraphicFramePr>
            <a:graphicFrameLocks noGrp="1"/>
          </p:cNvGraphicFramePr>
          <p:nvPr>
            <p:ph idx="1"/>
            <p:extLst>
              <p:ext uri="{D42A27DB-BD31-4B8C-83A1-F6EECF244321}">
                <p14:modId xmlns:p14="http://schemas.microsoft.com/office/powerpoint/2010/main" val="304109529"/>
              </p:ext>
            </p:extLst>
          </p:nvPr>
        </p:nvGraphicFramePr>
        <p:xfrm>
          <a:off x="705674" y="936311"/>
          <a:ext cx="10140513" cy="5166504"/>
        </p:xfrm>
        <a:graphic>
          <a:graphicData uri="http://schemas.openxmlformats.org/drawingml/2006/table">
            <a:tbl>
              <a:tblPr firstRow="1" bandRow="1">
                <a:tableStyleId>{93296810-A885-4BE3-A3E7-6D5BEEA58F35}</a:tableStyleId>
              </a:tblPr>
              <a:tblGrid>
                <a:gridCol w="3205144">
                  <a:extLst>
                    <a:ext uri="{9D8B030D-6E8A-4147-A177-3AD203B41FA5}">
                      <a16:colId xmlns:a16="http://schemas.microsoft.com/office/drawing/2014/main" val="20000"/>
                    </a:ext>
                  </a:extLst>
                </a:gridCol>
                <a:gridCol w="6935369">
                  <a:extLst>
                    <a:ext uri="{9D8B030D-6E8A-4147-A177-3AD203B41FA5}">
                      <a16:colId xmlns:a16="http://schemas.microsoft.com/office/drawing/2014/main" val="20001"/>
                    </a:ext>
                  </a:extLst>
                </a:gridCol>
              </a:tblGrid>
              <a:tr h="305520">
                <a:tc>
                  <a:txBody>
                    <a:bodyPr/>
                    <a:lstStyle/>
                    <a:p>
                      <a:pPr algn="ctr" fontAlgn="ctr"/>
                      <a:r>
                        <a:rPr lang="en-ID" sz="1600" b="1" i="0" u="none" strike="noStrike" dirty="0">
                          <a:solidFill>
                            <a:srgbClr val="000000"/>
                          </a:solidFill>
                          <a:effectLst/>
                          <a:latin typeface="Arial" panose="020B0604020202020204" pitchFamily="34" charset="0"/>
                        </a:rPr>
                        <a:t> Country</a:t>
                      </a:r>
                    </a:p>
                  </a:txBody>
                  <a:tcPr marL="9525" marR="9525" marT="9525" marB="0" anchor="ctr"/>
                </a:tc>
                <a:tc>
                  <a:txBody>
                    <a:bodyPr/>
                    <a:lstStyle/>
                    <a:p>
                      <a:pPr algn="ctr" fontAlgn="ctr"/>
                      <a:r>
                        <a:rPr lang="en-ID" sz="1600" b="1" i="0" u="none" strike="noStrike" dirty="0">
                          <a:solidFill>
                            <a:srgbClr val="000000"/>
                          </a:solidFill>
                          <a:effectLst/>
                          <a:latin typeface="Arial" panose="020B0604020202020204" pitchFamily="34" charset="0"/>
                        </a:rPr>
                        <a:t> Focal Point</a:t>
                      </a:r>
                    </a:p>
                  </a:txBody>
                  <a:tcPr marL="9525" marR="9525" marT="9525" marB="0" anchor="ctr"/>
                </a:tc>
                <a:extLst>
                  <a:ext uri="{0D108BD9-81ED-4DB2-BD59-A6C34878D82A}">
                    <a16:rowId xmlns:a16="http://schemas.microsoft.com/office/drawing/2014/main" val="10000"/>
                  </a:ext>
                </a:extLst>
              </a:tr>
              <a:tr h="662011">
                <a:tc>
                  <a:txBody>
                    <a:bodyPr/>
                    <a:lstStyle/>
                    <a:p>
                      <a:pPr algn="l" fontAlgn="ctr"/>
                      <a:r>
                        <a:rPr lang="en-ID" sz="1600" b="1" i="0" u="none" strike="noStrike" dirty="0">
                          <a:solidFill>
                            <a:srgbClr val="000000"/>
                          </a:solidFill>
                          <a:effectLst/>
                          <a:latin typeface="Arial" panose="020B0604020202020204" pitchFamily="34" charset="0"/>
                        </a:rPr>
                        <a:t> Indonesia (Chair)</a:t>
                      </a:r>
                    </a:p>
                  </a:txBody>
                  <a:tcPr marL="9525" marR="9525" marT="9525" marB="0" anchor="ctr"/>
                </a:tc>
                <a:tc>
                  <a:txBody>
                    <a:bodyPr/>
                    <a:lstStyle/>
                    <a:p>
                      <a:pPr algn="l" fontAlgn="ctr"/>
                      <a:r>
                        <a:rPr lang="en-ID" sz="1600" b="0" i="0" u="none" strike="noStrike" dirty="0">
                          <a:solidFill>
                            <a:srgbClr val="000000"/>
                          </a:solidFill>
                          <a:effectLst/>
                          <a:latin typeface="Arial" panose="020B0604020202020204" pitchFamily="34" charset="0"/>
                        </a:rPr>
                        <a:t>Mr. Andi </a:t>
                      </a:r>
                      <a:r>
                        <a:rPr lang="en-ID" sz="1600" b="0" i="0" u="none" strike="noStrike" dirty="0" err="1">
                          <a:solidFill>
                            <a:srgbClr val="000000"/>
                          </a:solidFill>
                          <a:effectLst/>
                          <a:latin typeface="Arial" panose="020B0604020202020204" pitchFamily="34" charset="0"/>
                        </a:rPr>
                        <a:t>Rusandi</a:t>
                      </a:r>
                      <a:r>
                        <a:rPr lang="en-ID" sz="1600" b="0" i="0" u="none" strike="noStrike" dirty="0">
                          <a:solidFill>
                            <a:srgbClr val="000000"/>
                          </a:solidFill>
                          <a:effectLst/>
                          <a:latin typeface="Arial" panose="020B0604020202020204" pitchFamily="34" charset="0"/>
                        </a:rPr>
                        <a:t>, Director for Marine Conservation and Biodiversity </a:t>
                      </a:r>
                    </a:p>
                    <a:p>
                      <a:pPr algn="l" fontAlgn="ctr"/>
                      <a:r>
                        <a:rPr lang="en-ID" sz="1600" b="0" i="0" u="none" strike="noStrike" dirty="0">
                          <a:solidFill>
                            <a:srgbClr val="000000"/>
                          </a:solidFill>
                          <a:effectLst/>
                          <a:latin typeface="Arial" panose="020B0604020202020204" pitchFamily="34" charset="0"/>
                        </a:rPr>
                        <a:t>Ministry of Marine Affairs and Fisheries                                                                                              </a:t>
                      </a:r>
                    </a:p>
                    <a:p>
                      <a:pPr algn="l" fontAlgn="ctr"/>
                      <a:r>
                        <a:rPr lang="en-ID" sz="1600" b="0" i="0" u="none" strike="noStrike" dirty="0">
                          <a:solidFill>
                            <a:srgbClr val="000000"/>
                          </a:solidFill>
                          <a:effectLst/>
                          <a:latin typeface="Arial" panose="020B0604020202020204" pitchFamily="34" charset="0"/>
                        </a:rPr>
                        <a:t>Mr. </a:t>
                      </a:r>
                      <a:r>
                        <a:rPr lang="en-ID" sz="1600" b="0" i="0" u="none" strike="noStrike" dirty="0" err="1">
                          <a:solidFill>
                            <a:srgbClr val="000000"/>
                          </a:solidFill>
                          <a:effectLst/>
                          <a:latin typeface="Arial" panose="020B0604020202020204" pitchFamily="34" charset="0"/>
                        </a:rPr>
                        <a:t>Amehr</a:t>
                      </a:r>
                      <a:r>
                        <a:rPr lang="en-ID" sz="1600" b="0" i="0" u="none" strike="noStrike" dirty="0">
                          <a:solidFill>
                            <a:srgbClr val="000000"/>
                          </a:solidFill>
                          <a:effectLst/>
                          <a:latin typeface="Arial" panose="020B0604020202020204" pitchFamily="34" charset="0"/>
                        </a:rPr>
                        <a:t> Hakim, Deputy Director for Marine Protected Areas Designation</a:t>
                      </a:r>
                    </a:p>
                  </a:txBody>
                  <a:tcPr marL="9525" marR="9525" marT="9525" marB="0" anchor="ctr"/>
                </a:tc>
                <a:extLst>
                  <a:ext uri="{0D108BD9-81ED-4DB2-BD59-A6C34878D82A}">
                    <a16:rowId xmlns:a16="http://schemas.microsoft.com/office/drawing/2014/main" val="10001"/>
                  </a:ext>
                </a:extLst>
              </a:tr>
              <a:tr h="518688">
                <a:tc>
                  <a:txBody>
                    <a:bodyPr/>
                    <a:lstStyle/>
                    <a:p>
                      <a:pPr algn="l" fontAlgn="ctr"/>
                      <a:r>
                        <a:rPr lang="en-ID" sz="1600" b="0" i="0" u="none" strike="noStrike" dirty="0">
                          <a:solidFill>
                            <a:srgbClr val="000000"/>
                          </a:solidFill>
                          <a:effectLst/>
                          <a:latin typeface="Arial" panose="020B0604020202020204" pitchFamily="34" charset="0"/>
                        </a:rPr>
                        <a:t> Malaysia</a:t>
                      </a:r>
                    </a:p>
                  </a:txBody>
                  <a:tcPr marL="9525" marR="9525" marT="9525" marB="0" anchor="ctr"/>
                </a:tc>
                <a:tc>
                  <a:txBody>
                    <a:bodyPr/>
                    <a:lstStyle/>
                    <a:p>
                      <a:pPr algn="l" fontAlgn="ctr"/>
                      <a:r>
                        <a:rPr lang="en-ID" sz="1600" b="0" i="0" u="none" strike="noStrike" dirty="0">
                          <a:solidFill>
                            <a:srgbClr val="000000"/>
                          </a:solidFill>
                          <a:effectLst/>
                          <a:latin typeface="Arial" panose="020B0604020202020204" pitchFamily="34" charset="0"/>
                        </a:rPr>
                        <a:t>Ms. </a:t>
                      </a:r>
                      <a:r>
                        <a:rPr lang="en-ID" sz="1600" b="0" i="0" u="none" strike="noStrike" dirty="0" err="1">
                          <a:solidFill>
                            <a:srgbClr val="000000"/>
                          </a:solidFill>
                          <a:effectLst/>
                          <a:latin typeface="Arial" panose="020B0604020202020204" pitchFamily="34" charset="0"/>
                        </a:rPr>
                        <a:t>Rimi</a:t>
                      </a:r>
                      <a:r>
                        <a:rPr lang="en-ID" sz="1600" b="0" i="0" u="none" strike="noStrike" dirty="0">
                          <a:solidFill>
                            <a:srgbClr val="000000"/>
                          </a:solidFill>
                          <a:effectLst/>
                          <a:latin typeface="Arial" panose="020B0604020202020204" pitchFamily="34" charset="0"/>
                        </a:rPr>
                        <a:t> </a:t>
                      </a:r>
                      <a:r>
                        <a:rPr lang="en-ID" sz="1600" b="0" i="0" u="none" strike="noStrike" dirty="0" err="1">
                          <a:solidFill>
                            <a:srgbClr val="000000"/>
                          </a:solidFill>
                          <a:effectLst/>
                          <a:latin typeface="Arial" panose="020B0604020202020204" pitchFamily="34" charset="0"/>
                        </a:rPr>
                        <a:t>Repin</a:t>
                      </a:r>
                      <a:r>
                        <a:rPr lang="en-ID" sz="1600" b="0" i="0" u="none" strike="noStrike" dirty="0">
                          <a:solidFill>
                            <a:srgbClr val="000000"/>
                          </a:solidFill>
                          <a:effectLst/>
                          <a:latin typeface="Arial" panose="020B0604020202020204" pitchFamily="34" charset="0"/>
                        </a:rPr>
                        <a:t>, Assistant Director of Research and Education Division,</a:t>
                      </a:r>
                      <a:r>
                        <a:rPr lang="en-ID" sz="1600" b="0" i="0" u="none" strike="noStrike" baseline="0" dirty="0">
                          <a:solidFill>
                            <a:srgbClr val="000000"/>
                          </a:solidFill>
                          <a:effectLst/>
                          <a:latin typeface="Arial" panose="020B0604020202020204" pitchFamily="34" charset="0"/>
                        </a:rPr>
                        <a:t> </a:t>
                      </a:r>
                      <a:r>
                        <a:rPr lang="en-ID" sz="1600" b="0" i="0" u="none" strike="noStrike" dirty="0">
                          <a:solidFill>
                            <a:srgbClr val="000000"/>
                          </a:solidFill>
                          <a:effectLst/>
                          <a:latin typeface="Arial" panose="020B0604020202020204" pitchFamily="34" charset="0"/>
                        </a:rPr>
                        <a:t>Sabah Parks                                                                                          Alternate Focal Point:  Mr. Adam Malik bin </a:t>
                      </a:r>
                      <a:r>
                        <a:rPr lang="en-ID" sz="1600" b="0" i="0" u="none" strike="noStrike" dirty="0" err="1">
                          <a:solidFill>
                            <a:srgbClr val="000000"/>
                          </a:solidFill>
                          <a:effectLst/>
                          <a:latin typeface="Arial" panose="020B0604020202020204" pitchFamily="34" charset="0"/>
                        </a:rPr>
                        <a:t>Masidi</a:t>
                      </a:r>
                      <a:endParaRPr lang="en-ID"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648424">
                <a:tc>
                  <a:txBody>
                    <a:bodyPr/>
                    <a:lstStyle/>
                    <a:p>
                      <a:pPr algn="l" fontAlgn="ctr"/>
                      <a:r>
                        <a:rPr lang="en-ID" sz="1600" b="0" i="0" u="none" strike="noStrike" dirty="0">
                          <a:solidFill>
                            <a:srgbClr val="000000"/>
                          </a:solidFill>
                          <a:effectLst/>
                          <a:latin typeface="Arial" panose="020B0604020202020204" pitchFamily="34" charset="0"/>
                        </a:rPr>
                        <a:t> Papua New Guinea</a:t>
                      </a:r>
                    </a:p>
                  </a:txBody>
                  <a:tcPr marL="9525" marR="9525" marT="9525" marB="0" anchor="ctr"/>
                </a:tc>
                <a:tc>
                  <a:txBody>
                    <a:bodyPr/>
                    <a:lstStyle/>
                    <a:p>
                      <a:pPr algn="l" fontAlgn="ctr"/>
                      <a:r>
                        <a:rPr lang="en-ID" sz="1600" b="0" i="0" u="none" strike="noStrike" dirty="0">
                          <a:solidFill>
                            <a:srgbClr val="000000"/>
                          </a:solidFill>
                          <a:effectLst/>
                          <a:latin typeface="Arial" panose="020B0604020202020204" pitchFamily="34" charset="0"/>
                        </a:rPr>
                        <a:t>Ms. Yvonne </a:t>
                      </a:r>
                      <a:r>
                        <a:rPr lang="en-ID" sz="1600" b="0" i="0" u="none" strike="noStrike" dirty="0" err="1">
                          <a:solidFill>
                            <a:srgbClr val="000000"/>
                          </a:solidFill>
                          <a:effectLst/>
                          <a:latin typeface="Arial" panose="020B0604020202020204" pitchFamily="34" charset="0"/>
                        </a:rPr>
                        <a:t>Tio</a:t>
                      </a:r>
                      <a:r>
                        <a:rPr lang="en-ID" sz="1600" b="0" i="0" u="none" strike="noStrike" dirty="0">
                          <a:solidFill>
                            <a:srgbClr val="000000"/>
                          </a:solidFill>
                          <a:effectLst/>
                          <a:latin typeface="Arial" panose="020B0604020202020204" pitchFamily="34" charset="0"/>
                        </a:rPr>
                        <a:t>, Executive Manageress Marine,</a:t>
                      </a:r>
                      <a:r>
                        <a:rPr lang="en-ID" sz="1600" b="0" i="0" u="none" strike="noStrike" baseline="0" dirty="0">
                          <a:solidFill>
                            <a:srgbClr val="000000"/>
                          </a:solidFill>
                          <a:effectLst/>
                          <a:latin typeface="Arial" panose="020B0604020202020204" pitchFamily="34" charset="0"/>
                        </a:rPr>
                        <a:t> SMED CEPA </a:t>
                      </a:r>
                      <a:endParaRPr lang="en-ID" sz="1600" b="0" i="0" u="none" strike="noStrike" dirty="0">
                        <a:solidFill>
                          <a:srgbClr val="000000"/>
                        </a:solidFill>
                        <a:effectLst/>
                        <a:latin typeface="Arial" panose="020B0604020202020204" pitchFamily="34" charset="0"/>
                      </a:endParaRPr>
                    </a:p>
                    <a:p>
                      <a:pPr algn="l" fontAlgn="ctr"/>
                      <a:r>
                        <a:rPr lang="en-ID" sz="1600" b="0" i="0" u="none" strike="noStrike" dirty="0">
                          <a:solidFill>
                            <a:srgbClr val="000000"/>
                          </a:solidFill>
                          <a:effectLst/>
                          <a:latin typeface="Arial" panose="020B0604020202020204" pitchFamily="34" charset="0"/>
                        </a:rPr>
                        <a:t>Alternate focal Point: Mr.</a:t>
                      </a:r>
                      <a:r>
                        <a:rPr lang="en-ID" sz="1600" b="0" i="0" u="none" strike="noStrike" baseline="0" dirty="0">
                          <a:solidFill>
                            <a:srgbClr val="000000"/>
                          </a:solidFill>
                          <a:effectLst/>
                          <a:latin typeface="Arial" panose="020B0604020202020204" pitchFamily="34" charset="0"/>
                        </a:rPr>
                        <a:t> Bernard </a:t>
                      </a:r>
                      <a:r>
                        <a:rPr lang="en-ID" sz="1600" b="0" i="0" u="none" strike="noStrike" baseline="0" dirty="0" err="1">
                          <a:solidFill>
                            <a:srgbClr val="000000"/>
                          </a:solidFill>
                          <a:effectLst/>
                          <a:latin typeface="Arial" panose="020B0604020202020204" pitchFamily="34" charset="0"/>
                        </a:rPr>
                        <a:t>Kombeng</a:t>
                      </a:r>
                      <a:r>
                        <a:rPr lang="en-ID" sz="1600" b="0" i="0" u="none" strike="noStrike" baseline="0" dirty="0">
                          <a:solidFill>
                            <a:srgbClr val="000000"/>
                          </a:solidFill>
                          <a:effectLst/>
                          <a:latin typeface="Arial" panose="020B0604020202020204" pitchFamily="34" charset="0"/>
                        </a:rPr>
                        <a:t> </a:t>
                      </a:r>
                      <a:r>
                        <a:rPr lang="en-ID" sz="1600" b="0" i="0" u="none" strike="noStrike" baseline="0" dirty="0" err="1">
                          <a:solidFill>
                            <a:srgbClr val="000000"/>
                          </a:solidFill>
                          <a:effectLst/>
                          <a:latin typeface="Arial" panose="020B0604020202020204" pitchFamily="34" charset="0"/>
                        </a:rPr>
                        <a:t>Suruman</a:t>
                      </a:r>
                      <a:endParaRPr lang="en-ID"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516860">
                <a:tc>
                  <a:txBody>
                    <a:bodyPr/>
                    <a:lstStyle/>
                    <a:p>
                      <a:pPr algn="l" fontAlgn="ctr"/>
                      <a:r>
                        <a:rPr lang="en-ID" sz="1600" b="0" i="0" u="none" strike="noStrike" dirty="0">
                          <a:solidFill>
                            <a:srgbClr val="000000"/>
                          </a:solidFill>
                          <a:effectLst/>
                          <a:latin typeface="Arial" panose="020B0604020202020204" pitchFamily="34" charset="0"/>
                        </a:rPr>
                        <a:t> Philippines</a:t>
                      </a:r>
                    </a:p>
                  </a:txBody>
                  <a:tcPr marL="9525" marR="9525" marT="9525" marB="0" anchor="ctr"/>
                </a:tc>
                <a:tc>
                  <a:txBody>
                    <a:bodyPr/>
                    <a:lstStyle/>
                    <a:p>
                      <a:pPr algn="l" fontAlgn="ctr"/>
                      <a:r>
                        <a:rPr lang="en-ID" sz="1600" b="0" i="0" u="none" strike="noStrike" dirty="0" err="1">
                          <a:solidFill>
                            <a:srgbClr val="000000"/>
                          </a:solidFill>
                          <a:effectLst/>
                          <a:latin typeface="Arial" panose="020B0604020202020204" pitchFamily="34" charset="0"/>
                        </a:rPr>
                        <a:t>Asec</a:t>
                      </a:r>
                      <a:r>
                        <a:rPr lang="en-ID" sz="1600" b="0" i="0" u="none" strike="noStrike" baseline="0" dirty="0">
                          <a:solidFill>
                            <a:srgbClr val="000000"/>
                          </a:solidFill>
                          <a:effectLst/>
                          <a:latin typeface="Arial" panose="020B0604020202020204" pitchFamily="34" charset="0"/>
                        </a:rPr>
                        <a:t> Ricardo L. Calderon, </a:t>
                      </a:r>
                      <a:r>
                        <a:rPr lang="en-ID" sz="1600" b="0" i="0" u="none" strike="noStrike" dirty="0">
                          <a:solidFill>
                            <a:srgbClr val="000000"/>
                          </a:solidFill>
                          <a:effectLst/>
                          <a:latin typeface="Arial" panose="020B0604020202020204" pitchFamily="34" charset="0"/>
                        </a:rPr>
                        <a:t>Director of the Biodiversity Management Bureau Department of Environment and Natural Resources</a:t>
                      </a:r>
                    </a:p>
                  </a:txBody>
                  <a:tcPr marL="9525" marR="9525" marT="9525" marB="0" anchor="ctr"/>
                </a:tc>
                <a:extLst>
                  <a:ext uri="{0D108BD9-81ED-4DB2-BD59-A6C34878D82A}">
                    <a16:rowId xmlns:a16="http://schemas.microsoft.com/office/drawing/2014/main" val="10004"/>
                  </a:ext>
                </a:extLst>
              </a:tr>
              <a:tr h="535655">
                <a:tc>
                  <a:txBody>
                    <a:bodyPr/>
                    <a:lstStyle/>
                    <a:p>
                      <a:pPr algn="l" fontAlgn="ctr"/>
                      <a:r>
                        <a:rPr lang="en-ID" sz="1600" b="1" i="0" u="none" strike="noStrike" dirty="0">
                          <a:solidFill>
                            <a:srgbClr val="000000"/>
                          </a:solidFill>
                          <a:effectLst/>
                          <a:latin typeface="Arial" panose="020B0604020202020204" pitchFamily="34" charset="0"/>
                        </a:rPr>
                        <a:t> Solomon Islands </a:t>
                      </a:r>
                    </a:p>
                    <a:p>
                      <a:pPr algn="l" fontAlgn="ctr"/>
                      <a:r>
                        <a:rPr lang="en-ID" sz="1600" b="1" i="0" u="none" strike="noStrike" dirty="0">
                          <a:solidFill>
                            <a:srgbClr val="000000"/>
                          </a:solidFill>
                          <a:effectLst/>
                          <a:latin typeface="Arial" panose="020B0604020202020204" pitchFamily="34" charset="0"/>
                        </a:rPr>
                        <a:t> (Co-Chair)</a:t>
                      </a:r>
                    </a:p>
                  </a:txBody>
                  <a:tcPr marL="9525" marR="9525" marT="9525" marB="0" anchor="ctr"/>
                </a:tc>
                <a:tc>
                  <a:txBody>
                    <a:bodyPr/>
                    <a:lstStyle/>
                    <a:p>
                      <a:pPr algn="l" fontAlgn="ctr"/>
                      <a:r>
                        <a:rPr lang="en-ID" sz="1600" b="0" i="0" u="none" strike="noStrike" dirty="0">
                          <a:solidFill>
                            <a:srgbClr val="000000"/>
                          </a:solidFill>
                          <a:effectLst/>
                          <a:latin typeface="Arial" panose="020B0604020202020204" pitchFamily="34" charset="0"/>
                        </a:rPr>
                        <a:t>Mr. Peter </a:t>
                      </a:r>
                      <a:r>
                        <a:rPr lang="en-ID" sz="1600" b="0" i="0" u="none" strike="noStrike" dirty="0" err="1">
                          <a:solidFill>
                            <a:srgbClr val="000000"/>
                          </a:solidFill>
                          <a:effectLst/>
                          <a:latin typeface="Arial" panose="020B0604020202020204" pitchFamily="34" charset="0"/>
                        </a:rPr>
                        <a:t>Kenilorea</a:t>
                      </a:r>
                      <a:r>
                        <a:rPr lang="en-ID" sz="1600" b="0" i="0" u="none" strike="noStrike" dirty="0">
                          <a:solidFill>
                            <a:srgbClr val="000000"/>
                          </a:solidFill>
                          <a:effectLst/>
                          <a:latin typeface="Arial" panose="020B0604020202020204" pitchFamily="34" charset="0"/>
                        </a:rPr>
                        <a:t>, Chief</a:t>
                      </a:r>
                      <a:r>
                        <a:rPr lang="en-ID" sz="1600" b="0" i="0" u="none" strike="noStrike" baseline="0" dirty="0">
                          <a:solidFill>
                            <a:srgbClr val="000000"/>
                          </a:solidFill>
                          <a:effectLst/>
                          <a:latin typeface="Arial" panose="020B0604020202020204" pitchFamily="34" charset="0"/>
                        </a:rPr>
                        <a:t> officer Community Based resource Management Section</a:t>
                      </a:r>
                      <a:r>
                        <a:rPr lang="en-ID" sz="1600" b="0" i="0" u="none" strike="noStrike" dirty="0">
                          <a:solidFill>
                            <a:srgbClr val="000000"/>
                          </a:solidFill>
                          <a:effectLst/>
                          <a:latin typeface="Arial" panose="020B0604020202020204" pitchFamily="34" charset="0"/>
                        </a:rPr>
                        <a:t>, Ministry of Fisheries and Marine Resources</a:t>
                      </a:r>
                    </a:p>
                    <a:p>
                      <a:pPr algn="l" fontAlgn="ctr"/>
                      <a:r>
                        <a:rPr lang="en-ID" sz="1600" b="0" i="0" u="none" strike="noStrike" dirty="0">
                          <a:solidFill>
                            <a:srgbClr val="000000"/>
                          </a:solidFill>
                          <a:effectLst/>
                          <a:latin typeface="Arial" panose="020B0604020202020204" pitchFamily="34" charset="0"/>
                        </a:rPr>
                        <a:t>Alternate: Mr</a:t>
                      </a:r>
                      <a:r>
                        <a:rPr lang="en-ID" sz="1600" b="0" i="0" u="none" strike="noStrike" baseline="0" dirty="0">
                          <a:solidFill>
                            <a:srgbClr val="000000"/>
                          </a:solidFill>
                          <a:effectLst/>
                          <a:latin typeface="Arial" panose="020B0604020202020204" pitchFamily="34" charset="0"/>
                        </a:rPr>
                        <a:t> Trevor Maeda, Principal Conservation Officer, Ministry of Environment, Climate change, Disaster Management and Meteorology</a:t>
                      </a:r>
                      <a:endParaRPr lang="en-ID"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502346">
                <a:tc>
                  <a:txBody>
                    <a:bodyPr/>
                    <a:lstStyle/>
                    <a:p>
                      <a:pPr algn="l" fontAlgn="ctr"/>
                      <a:r>
                        <a:rPr lang="en-ID" sz="1600" b="0" i="0" u="none" strike="noStrike" dirty="0">
                          <a:solidFill>
                            <a:srgbClr val="000000"/>
                          </a:solidFill>
                          <a:effectLst/>
                          <a:latin typeface="Arial" panose="020B0604020202020204" pitchFamily="34" charset="0"/>
                        </a:rPr>
                        <a:t> Timor </a:t>
                      </a:r>
                      <a:r>
                        <a:rPr lang="en-ID" sz="1600" b="0" i="0" u="none" strike="noStrike" dirty="0" err="1">
                          <a:solidFill>
                            <a:srgbClr val="000000"/>
                          </a:solidFill>
                          <a:effectLst/>
                          <a:latin typeface="Arial" panose="020B0604020202020204" pitchFamily="34" charset="0"/>
                        </a:rPr>
                        <a:t>Leste</a:t>
                      </a:r>
                      <a:endParaRPr lang="en-ID"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ID" sz="1600" b="0" i="0" u="none" strike="noStrike" dirty="0">
                          <a:solidFill>
                            <a:srgbClr val="000000"/>
                          </a:solidFill>
                          <a:effectLst/>
                          <a:latin typeface="Arial" panose="020B0604020202020204" pitchFamily="34" charset="0"/>
                        </a:rPr>
                        <a:t>Mr. Orlando</a:t>
                      </a:r>
                      <a:r>
                        <a:rPr lang="en-ID" sz="1600" b="0" i="0" u="none" strike="noStrike" baseline="0" dirty="0">
                          <a:solidFill>
                            <a:srgbClr val="000000"/>
                          </a:solidFill>
                          <a:effectLst/>
                          <a:latin typeface="Arial" panose="020B0604020202020204" pitchFamily="34" charset="0"/>
                        </a:rPr>
                        <a:t> </a:t>
                      </a:r>
                      <a:r>
                        <a:rPr lang="en-ID" sz="1600" b="0" i="0" u="none" strike="noStrike" baseline="0" dirty="0" err="1">
                          <a:solidFill>
                            <a:srgbClr val="000000"/>
                          </a:solidFill>
                          <a:effectLst/>
                          <a:latin typeface="Arial" panose="020B0604020202020204" pitchFamily="34" charset="0"/>
                        </a:rPr>
                        <a:t>Halek</a:t>
                      </a:r>
                      <a:r>
                        <a:rPr lang="en-ID" sz="1600" b="0" i="0" u="none" strike="noStrike" baseline="0" dirty="0">
                          <a:solidFill>
                            <a:srgbClr val="000000"/>
                          </a:solidFill>
                          <a:effectLst/>
                          <a:latin typeface="Arial" panose="020B0604020202020204" pitchFamily="34" charset="0"/>
                        </a:rPr>
                        <a:t> </a:t>
                      </a:r>
                      <a:r>
                        <a:rPr lang="en-ID" sz="1600" b="0" i="0" u="none" strike="noStrike" baseline="0" dirty="0" err="1">
                          <a:solidFill>
                            <a:srgbClr val="000000"/>
                          </a:solidFill>
                          <a:effectLst/>
                          <a:latin typeface="Arial" panose="020B0604020202020204" pitchFamily="34" charset="0"/>
                        </a:rPr>
                        <a:t>Kalis</a:t>
                      </a:r>
                      <a:r>
                        <a:rPr lang="en-ID" sz="1600" b="0" i="0" u="none" strike="noStrike" dirty="0">
                          <a:solidFill>
                            <a:srgbClr val="000000"/>
                          </a:solidFill>
                          <a:effectLst/>
                          <a:latin typeface="Arial" panose="020B0604020202020204" pitchFamily="34" charset="0"/>
                        </a:rPr>
                        <a:t>, Chief of Department</a:t>
                      </a:r>
                      <a:r>
                        <a:rPr lang="en-ID" sz="1600" b="0" i="0" u="none" strike="noStrike" baseline="0" dirty="0">
                          <a:solidFill>
                            <a:srgbClr val="000000"/>
                          </a:solidFill>
                          <a:effectLst/>
                          <a:latin typeface="Arial" panose="020B0604020202020204" pitchFamily="34" charset="0"/>
                        </a:rPr>
                        <a:t> of Fishing Port, </a:t>
                      </a:r>
                      <a:r>
                        <a:rPr lang="en-ID" sz="1600" b="0" i="0" u="none" strike="noStrike" dirty="0">
                          <a:solidFill>
                            <a:srgbClr val="000000"/>
                          </a:solidFill>
                          <a:effectLst/>
                          <a:latin typeface="Arial" panose="020B0604020202020204" pitchFamily="34" charset="0"/>
                        </a:rPr>
                        <a:t>Ministry of Agriculture and Fisheries </a:t>
                      </a:r>
                    </a:p>
                    <a:p>
                      <a:pPr algn="l" fontAlgn="ctr"/>
                      <a:r>
                        <a:rPr lang="en-ID" sz="1600" b="0" i="0" u="none" strike="noStrike" dirty="0">
                          <a:solidFill>
                            <a:srgbClr val="000000"/>
                          </a:solidFill>
                          <a:effectLst/>
                          <a:latin typeface="Arial" panose="020B0604020202020204" pitchFamily="34" charset="0"/>
                        </a:rPr>
                        <a:t>Alternate: Mr. </a:t>
                      </a:r>
                      <a:r>
                        <a:rPr lang="en-ID" sz="1600" b="0" i="0" u="none" strike="noStrike" dirty="0" err="1">
                          <a:solidFill>
                            <a:srgbClr val="000000"/>
                          </a:solidFill>
                          <a:effectLst/>
                          <a:latin typeface="Arial" panose="020B0604020202020204" pitchFamily="34" charset="0"/>
                        </a:rPr>
                        <a:t>Fidelino</a:t>
                      </a:r>
                      <a:r>
                        <a:rPr lang="en-ID" sz="1600" b="0" i="0" u="none" strike="noStrike" baseline="0" dirty="0">
                          <a:solidFill>
                            <a:srgbClr val="000000"/>
                          </a:solidFill>
                          <a:effectLst/>
                          <a:latin typeface="Arial" panose="020B0604020202020204" pitchFamily="34" charset="0"/>
                        </a:rPr>
                        <a:t> Sousa Marques, Senior Staff, National Director Fisheries and Marine Resource Management, Ministry of Agriculture and Fisheries. </a:t>
                      </a:r>
                      <a:endParaRPr lang="en-ID"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bl>
          </a:graphicData>
        </a:graphic>
      </p:graphicFrame>
      <p:sp>
        <p:nvSpPr>
          <p:cNvPr id="6" name="Title 1">
            <a:extLst>
              <a:ext uri="{FF2B5EF4-FFF2-40B4-BE49-F238E27FC236}">
                <a16:creationId xmlns:a16="http://schemas.microsoft.com/office/drawing/2014/main" id="{94CF7AD2-A176-4C30-97FE-200CF786DD38}"/>
              </a:ext>
            </a:extLst>
          </p:cNvPr>
          <p:cNvSpPr>
            <a:spLocks noGrp="1"/>
          </p:cNvSpPr>
          <p:nvPr>
            <p:ph type="title"/>
          </p:nvPr>
        </p:nvSpPr>
        <p:spPr>
          <a:xfrm>
            <a:off x="518130" y="231331"/>
            <a:ext cx="10515600" cy="554181"/>
          </a:xfrm>
        </p:spPr>
        <p:txBody>
          <a:bodyPr>
            <a:normAutofit/>
          </a:bodyPr>
          <a:lstStyle/>
          <a:p>
            <a:r>
              <a:rPr lang="en-ID" sz="2800" b="1" dirty="0">
                <a:solidFill>
                  <a:srgbClr val="000000"/>
                </a:solidFill>
                <a:latin typeface="Arial" panose="020B0604020202020204" pitchFamily="34" charset="0"/>
              </a:rPr>
              <a:t> </a:t>
            </a:r>
            <a:r>
              <a:rPr lang="en-ID" sz="2400" b="1" dirty="0">
                <a:solidFill>
                  <a:srgbClr val="000000"/>
                </a:solidFill>
                <a:latin typeface="Arial" panose="020B0604020202020204" pitchFamily="34" charset="0"/>
              </a:rPr>
              <a:t>1. Focal point of MPA  Working Group </a:t>
            </a:r>
            <a:endParaRPr lang="en-US" sz="2400" b="1" dirty="0"/>
          </a:p>
        </p:txBody>
      </p:sp>
      <p:pic>
        <p:nvPicPr>
          <p:cNvPr id="2" name="Picture 1">
            <a:extLst>
              <a:ext uri="{FF2B5EF4-FFF2-40B4-BE49-F238E27FC236}">
                <a16:creationId xmlns:a16="http://schemas.microsoft.com/office/drawing/2014/main" id="{023892A5-650B-4F48-B292-0F4EB49D7D35}"/>
              </a:ext>
            </a:extLst>
          </p:cNvPr>
          <p:cNvPicPr>
            <a:picLocks noChangeAspect="1"/>
          </p:cNvPicPr>
          <p:nvPr/>
        </p:nvPicPr>
        <p:blipFill>
          <a:blip r:embed="rId3"/>
          <a:stretch>
            <a:fillRect/>
          </a:stretch>
        </p:blipFill>
        <p:spPr>
          <a:xfrm>
            <a:off x="2580354" y="1448423"/>
            <a:ext cx="748146" cy="435776"/>
          </a:xfrm>
          <a:prstGeom prst="rect">
            <a:avLst/>
          </a:prstGeom>
        </p:spPr>
      </p:pic>
      <p:pic>
        <p:nvPicPr>
          <p:cNvPr id="3" name="Picture 2">
            <a:extLst>
              <a:ext uri="{FF2B5EF4-FFF2-40B4-BE49-F238E27FC236}">
                <a16:creationId xmlns:a16="http://schemas.microsoft.com/office/drawing/2014/main" id="{2A78A5F7-B2FA-4103-AF7A-9F9E06138A55}"/>
              </a:ext>
            </a:extLst>
          </p:cNvPr>
          <p:cNvPicPr>
            <a:picLocks noChangeAspect="1"/>
          </p:cNvPicPr>
          <p:nvPr/>
        </p:nvPicPr>
        <p:blipFill>
          <a:blip r:embed="rId4"/>
          <a:stretch>
            <a:fillRect/>
          </a:stretch>
        </p:blipFill>
        <p:spPr>
          <a:xfrm>
            <a:off x="2620154" y="2170586"/>
            <a:ext cx="748146" cy="439171"/>
          </a:xfrm>
          <a:prstGeom prst="rect">
            <a:avLst/>
          </a:prstGeom>
        </p:spPr>
      </p:pic>
      <p:pic>
        <p:nvPicPr>
          <p:cNvPr id="4" name="Picture 3">
            <a:extLst>
              <a:ext uri="{FF2B5EF4-FFF2-40B4-BE49-F238E27FC236}">
                <a16:creationId xmlns:a16="http://schemas.microsoft.com/office/drawing/2014/main" id="{4AC40E99-9FA4-4BC9-9D97-C4DE471E3CCA}"/>
              </a:ext>
            </a:extLst>
          </p:cNvPr>
          <p:cNvPicPr>
            <a:picLocks noChangeAspect="1"/>
          </p:cNvPicPr>
          <p:nvPr/>
        </p:nvPicPr>
        <p:blipFill>
          <a:blip r:embed="rId5"/>
          <a:stretch>
            <a:fillRect/>
          </a:stretch>
        </p:blipFill>
        <p:spPr>
          <a:xfrm>
            <a:off x="2620154" y="2930817"/>
            <a:ext cx="748146" cy="436745"/>
          </a:xfrm>
          <a:prstGeom prst="rect">
            <a:avLst/>
          </a:prstGeom>
        </p:spPr>
      </p:pic>
      <p:pic>
        <p:nvPicPr>
          <p:cNvPr id="7" name="Picture 6">
            <a:extLst>
              <a:ext uri="{FF2B5EF4-FFF2-40B4-BE49-F238E27FC236}">
                <a16:creationId xmlns:a16="http://schemas.microsoft.com/office/drawing/2014/main" id="{5C7DD607-0F7B-46A5-88E6-58AF655A59FB}"/>
              </a:ext>
            </a:extLst>
          </p:cNvPr>
          <p:cNvPicPr>
            <a:picLocks noChangeAspect="1"/>
          </p:cNvPicPr>
          <p:nvPr/>
        </p:nvPicPr>
        <p:blipFill>
          <a:blip r:embed="rId6"/>
          <a:stretch>
            <a:fillRect/>
          </a:stretch>
        </p:blipFill>
        <p:spPr>
          <a:xfrm>
            <a:off x="2620154" y="3473335"/>
            <a:ext cx="748146" cy="430574"/>
          </a:xfrm>
          <a:prstGeom prst="rect">
            <a:avLst/>
          </a:prstGeom>
        </p:spPr>
      </p:pic>
      <p:pic>
        <p:nvPicPr>
          <p:cNvPr id="10" name="Picture 9">
            <a:extLst>
              <a:ext uri="{FF2B5EF4-FFF2-40B4-BE49-F238E27FC236}">
                <a16:creationId xmlns:a16="http://schemas.microsoft.com/office/drawing/2014/main" id="{BB892AA0-3E73-4DCD-865E-7E4B374AC571}"/>
              </a:ext>
            </a:extLst>
          </p:cNvPr>
          <p:cNvPicPr>
            <a:picLocks noChangeAspect="1"/>
          </p:cNvPicPr>
          <p:nvPr/>
        </p:nvPicPr>
        <p:blipFill>
          <a:blip r:embed="rId7"/>
          <a:stretch>
            <a:fillRect/>
          </a:stretch>
        </p:blipFill>
        <p:spPr>
          <a:xfrm>
            <a:off x="2625675" y="4212957"/>
            <a:ext cx="742625" cy="439171"/>
          </a:xfrm>
          <a:prstGeom prst="rect">
            <a:avLst/>
          </a:prstGeom>
        </p:spPr>
      </p:pic>
      <p:pic>
        <p:nvPicPr>
          <p:cNvPr id="11" name="Picture 10">
            <a:extLst>
              <a:ext uri="{FF2B5EF4-FFF2-40B4-BE49-F238E27FC236}">
                <a16:creationId xmlns:a16="http://schemas.microsoft.com/office/drawing/2014/main" id="{C8F0EB51-8F18-49BC-A602-BF48E4C4B3DA}"/>
              </a:ext>
            </a:extLst>
          </p:cNvPr>
          <p:cNvPicPr>
            <a:picLocks noChangeAspect="1"/>
          </p:cNvPicPr>
          <p:nvPr/>
        </p:nvPicPr>
        <p:blipFill>
          <a:blip r:embed="rId8"/>
          <a:stretch>
            <a:fillRect/>
          </a:stretch>
        </p:blipFill>
        <p:spPr>
          <a:xfrm>
            <a:off x="2630296" y="5354450"/>
            <a:ext cx="738004" cy="436254"/>
          </a:xfrm>
          <a:prstGeom prst="rect">
            <a:avLst/>
          </a:prstGeom>
        </p:spPr>
      </p:pic>
      <p:cxnSp>
        <p:nvCxnSpPr>
          <p:cNvPr id="12" name="Straight Connector 11">
            <a:extLst>
              <a:ext uri="{FF2B5EF4-FFF2-40B4-BE49-F238E27FC236}">
                <a16:creationId xmlns:a16="http://schemas.microsoft.com/office/drawing/2014/main" id="{7B8A1E5E-5590-4665-9F4C-3333EF5921E8}"/>
              </a:ext>
            </a:extLst>
          </p:cNvPr>
          <p:cNvCxnSpPr>
            <a:cxnSpLocks/>
          </p:cNvCxnSpPr>
          <p:nvPr/>
        </p:nvCxnSpPr>
        <p:spPr>
          <a:xfrm>
            <a:off x="705674" y="763049"/>
            <a:ext cx="10110721" cy="0"/>
          </a:xfrm>
          <a:prstGeom prst="line">
            <a:avLst/>
          </a:prstGeom>
          <a:ln w="28575">
            <a:solidFill>
              <a:srgbClr val="186F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993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E55520D-2EDD-47AF-9E77-85C392343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12" name="Table 11">
            <a:extLst>
              <a:ext uri="{FF2B5EF4-FFF2-40B4-BE49-F238E27FC236}">
                <a16:creationId xmlns:a16="http://schemas.microsoft.com/office/drawing/2014/main" id="{B901BE38-8097-481C-935C-3D97B803A925}"/>
              </a:ext>
            </a:extLst>
          </p:cNvPr>
          <p:cNvGraphicFramePr>
            <a:graphicFrameLocks noGrp="1"/>
          </p:cNvGraphicFramePr>
          <p:nvPr>
            <p:extLst>
              <p:ext uri="{D42A27DB-BD31-4B8C-83A1-F6EECF244321}">
                <p14:modId xmlns:p14="http://schemas.microsoft.com/office/powerpoint/2010/main" val="3217763325"/>
              </p:ext>
            </p:extLst>
          </p:nvPr>
        </p:nvGraphicFramePr>
        <p:xfrm>
          <a:off x="724172" y="554181"/>
          <a:ext cx="10016049" cy="5874876"/>
        </p:xfrm>
        <a:graphic>
          <a:graphicData uri="http://schemas.openxmlformats.org/drawingml/2006/table">
            <a:tbl>
              <a:tblPr firstRow="1" bandRow="1">
                <a:tableStyleId>{93296810-A885-4BE3-A3E7-6D5BEEA58F35}</a:tableStyleId>
              </a:tblPr>
              <a:tblGrid>
                <a:gridCol w="2402373">
                  <a:extLst>
                    <a:ext uri="{9D8B030D-6E8A-4147-A177-3AD203B41FA5}">
                      <a16:colId xmlns:a16="http://schemas.microsoft.com/office/drawing/2014/main" val="20000"/>
                    </a:ext>
                  </a:extLst>
                </a:gridCol>
                <a:gridCol w="2110801">
                  <a:extLst>
                    <a:ext uri="{9D8B030D-6E8A-4147-A177-3AD203B41FA5}">
                      <a16:colId xmlns:a16="http://schemas.microsoft.com/office/drawing/2014/main" val="20001"/>
                    </a:ext>
                  </a:extLst>
                </a:gridCol>
                <a:gridCol w="1893152">
                  <a:extLst>
                    <a:ext uri="{9D8B030D-6E8A-4147-A177-3AD203B41FA5}">
                      <a16:colId xmlns:a16="http://schemas.microsoft.com/office/drawing/2014/main" val="20002"/>
                    </a:ext>
                  </a:extLst>
                </a:gridCol>
                <a:gridCol w="1893152">
                  <a:extLst>
                    <a:ext uri="{9D8B030D-6E8A-4147-A177-3AD203B41FA5}">
                      <a16:colId xmlns:a16="http://schemas.microsoft.com/office/drawing/2014/main" val="20003"/>
                    </a:ext>
                  </a:extLst>
                </a:gridCol>
                <a:gridCol w="1716571">
                  <a:extLst>
                    <a:ext uri="{9D8B030D-6E8A-4147-A177-3AD203B41FA5}">
                      <a16:colId xmlns:a16="http://schemas.microsoft.com/office/drawing/2014/main" val="20004"/>
                    </a:ext>
                  </a:extLst>
                </a:gridCol>
              </a:tblGrid>
              <a:tr h="588450">
                <a:tc>
                  <a:txBody>
                    <a:bodyPr/>
                    <a:lstStyle/>
                    <a:p>
                      <a:pPr algn="ctr"/>
                      <a:endParaRPr lang="en-PH" sz="1600" dirty="0"/>
                    </a:p>
                    <a:p>
                      <a:pPr algn="ctr"/>
                      <a:r>
                        <a:rPr lang="en-PH" sz="1600" dirty="0"/>
                        <a:t>CT Country</a:t>
                      </a:r>
                    </a:p>
                  </a:txBody>
                  <a:tcPr/>
                </a:tc>
                <a:tc>
                  <a:txBody>
                    <a:bodyPr/>
                    <a:lstStyle/>
                    <a:p>
                      <a:pPr algn="ctr"/>
                      <a:r>
                        <a:rPr lang="en-PH" sz="1600" dirty="0"/>
                        <a:t>Total Numbers of </a:t>
                      </a:r>
                    </a:p>
                    <a:p>
                      <a:pPr algn="ctr"/>
                      <a:r>
                        <a:rPr lang="en-PH" sz="1600" dirty="0"/>
                        <a:t>MPAs 2019 (National)</a:t>
                      </a:r>
                      <a:endParaRPr lang="en-PH" sz="1600" dirty="0">
                        <a:solidFill>
                          <a:srgbClr val="FF0000"/>
                        </a:solidFill>
                      </a:endParaRPr>
                    </a:p>
                  </a:txBody>
                  <a:tcPr/>
                </a:tc>
                <a:tc>
                  <a:txBody>
                    <a:bodyPr/>
                    <a:lstStyle/>
                    <a:p>
                      <a:pPr algn="ctr"/>
                      <a:r>
                        <a:rPr lang="en-GB" sz="1600" dirty="0"/>
                        <a:t> Total Area of MPAS</a:t>
                      </a:r>
                    </a:p>
                    <a:p>
                      <a:pPr algn="ctr"/>
                      <a:r>
                        <a:rPr lang="en-GB" sz="1600" dirty="0">
                          <a:solidFill>
                            <a:schemeClr val="bg1"/>
                          </a:solidFill>
                        </a:rPr>
                        <a:t> (</a:t>
                      </a:r>
                      <a:r>
                        <a:rPr lang="en-GB" sz="1600" kern="1200" dirty="0">
                          <a:solidFill>
                            <a:schemeClr val="bg1"/>
                          </a:solidFill>
                          <a:latin typeface="+mn-lt"/>
                          <a:ea typeface="+mn-ea"/>
                          <a:cs typeface="+mn-cs"/>
                        </a:rPr>
                        <a:t>Km²</a:t>
                      </a:r>
                      <a:r>
                        <a:rPr lang="en-GB" sz="1600" dirty="0">
                          <a:solidFill>
                            <a:schemeClr val="bg1"/>
                          </a:solidFill>
                        </a:rPr>
                        <a:t>)</a:t>
                      </a:r>
                      <a:endParaRPr lang="en-ID" sz="16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1600" dirty="0"/>
                        <a:t>Contribution MPAs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1600" dirty="0"/>
                        <a:t>In CT Area</a:t>
                      </a:r>
                    </a:p>
                  </a:txBody>
                  <a:tcPr/>
                </a:tc>
                <a:tc>
                  <a:txBody>
                    <a:bodyPr/>
                    <a:lstStyle/>
                    <a:p>
                      <a:pPr algn="ctr"/>
                      <a:r>
                        <a:rPr lang="en-GB" sz="1600" dirty="0"/>
                        <a:t>Total Area of MPAS </a:t>
                      </a:r>
                      <a:r>
                        <a:rPr lang="en-GB" sz="1600" dirty="0">
                          <a:solidFill>
                            <a:schemeClr val="bg1"/>
                          </a:solidFill>
                        </a:rPr>
                        <a:t>(</a:t>
                      </a:r>
                      <a:r>
                        <a:rPr lang="en-GB" sz="1600" kern="1200" dirty="0">
                          <a:solidFill>
                            <a:schemeClr val="bg1"/>
                          </a:solidFill>
                          <a:latin typeface="+mn-lt"/>
                          <a:ea typeface="+mn-ea"/>
                          <a:cs typeface="+mn-cs"/>
                        </a:rPr>
                        <a:t>Km²</a:t>
                      </a:r>
                      <a:r>
                        <a:rPr lang="en-GB" sz="1600" dirty="0">
                          <a:solidFill>
                            <a:schemeClr val="bg1"/>
                          </a:solidFill>
                        </a:rPr>
                        <a:t>)</a:t>
                      </a:r>
                      <a:endParaRPr lang="en-PH" sz="1600" dirty="0">
                        <a:solidFill>
                          <a:schemeClr val="bg1"/>
                        </a:solidFill>
                      </a:endParaRPr>
                    </a:p>
                  </a:txBody>
                  <a:tcPr/>
                </a:tc>
                <a:extLst>
                  <a:ext uri="{0D108BD9-81ED-4DB2-BD59-A6C34878D82A}">
                    <a16:rowId xmlns:a16="http://schemas.microsoft.com/office/drawing/2014/main" val="10000"/>
                  </a:ext>
                </a:extLst>
              </a:tr>
              <a:tr h="493473">
                <a:tc>
                  <a:txBody>
                    <a:bodyPr/>
                    <a:lstStyle/>
                    <a:p>
                      <a:r>
                        <a:rPr lang="en-PH" sz="1800" dirty="0"/>
                        <a:t>Indonesia</a:t>
                      </a:r>
                    </a:p>
                  </a:txBody>
                  <a:tcPr/>
                </a:tc>
                <a:tc>
                  <a:txBody>
                    <a:bodyPr/>
                    <a:lstStyle/>
                    <a:p>
                      <a:pPr algn="ctr"/>
                      <a:r>
                        <a:rPr lang="en-PH" sz="1800" dirty="0">
                          <a:solidFill>
                            <a:schemeClr val="tx1"/>
                          </a:solidFill>
                        </a:rPr>
                        <a:t> 195</a:t>
                      </a:r>
                    </a:p>
                  </a:txBody>
                  <a:tcPr/>
                </a:tc>
                <a:tc>
                  <a:txBody>
                    <a:bodyPr/>
                    <a:lstStyle/>
                    <a:p>
                      <a:pPr algn="r"/>
                      <a:r>
                        <a:rPr lang="en-GB" sz="1800" dirty="0">
                          <a:solidFill>
                            <a:schemeClr val="tx1"/>
                          </a:solidFill>
                        </a:rPr>
                        <a:t>226,800 </a:t>
                      </a:r>
                      <a:r>
                        <a:rPr lang="en-GB" sz="1800" kern="1200" dirty="0">
                          <a:solidFill>
                            <a:schemeClr val="tx1"/>
                          </a:solidFill>
                          <a:latin typeface="+mn-lt"/>
                          <a:ea typeface="+mn-ea"/>
                          <a:cs typeface="+mn-cs"/>
                        </a:rPr>
                        <a:t>Km²</a:t>
                      </a:r>
                      <a:r>
                        <a:rPr lang="en-GB" sz="1800" dirty="0">
                          <a:solidFill>
                            <a:schemeClr val="tx1"/>
                          </a:solidFill>
                        </a:rPr>
                        <a:t> </a:t>
                      </a:r>
                      <a:endParaRPr lang="en-ID" sz="1800" dirty="0">
                        <a:solidFill>
                          <a:schemeClr val="tx1"/>
                        </a:solidFill>
                      </a:endParaRPr>
                    </a:p>
                  </a:txBody>
                  <a:tcPr/>
                </a:tc>
                <a:tc>
                  <a:txBody>
                    <a:bodyPr/>
                    <a:lstStyle/>
                    <a:p>
                      <a:pPr algn="r"/>
                      <a:r>
                        <a:rPr lang="en-PH" sz="1800" dirty="0">
                          <a:solidFill>
                            <a:schemeClr val="tx1"/>
                          </a:solidFill>
                        </a:rPr>
                        <a:t>117</a:t>
                      </a:r>
                    </a:p>
                  </a:txBody>
                  <a:tcPr/>
                </a:tc>
                <a:tc>
                  <a:txBody>
                    <a:bodyPr/>
                    <a:lstStyle/>
                    <a:p>
                      <a:pPr algn="l"/>
                      <a:r>
                        <a:rPr lang="en-PH" sz="1800" dirty="0">
                          <a:solidFill>
                            <a:schemeClr val="tx1"/>
                          </a:solidFill>
                        </a:rPr>
                        <a:t>162,600 </a:t>
                      </a:r>
                      <a:r>
                        <a:rPr lang="en-GB" sz="1800" kern="1200" dirty="0">
                          <a:solidFill>
                            <a:schemeClr val="tx1"/>
                          </a:solidFill>
                          <a:latin typeface="+mn-lt"/>
                          <a:ea typeface="+mn-ea"/>
                          <a:cs typeface="+mn-cs"/>
                        </a:rPr>
                        <a:t>Km²</a:t>
                      </a:r>
                      <a:endParaRPr lang="en-PH" sz="1800" dirty="0">
                        <a:solidFill>
                          <a:schemeClr val="tx1"/>
                        </a:solidFill>
                      </a:endParaRPr>
                    </a:p>
                  </a:txBody>
                  <a:tcPr/>
                </a:tc>
                <a:extLst>
                  <a:ext uri="{0D108BD9-81ED-4DB2-BD59-A6C34878D82A}">
                    <a16:rowId xmlns:a16="http://schemas.microsoft.com/office/drawing/2014/main" val="10001"/>
                  </a:ext>
                </a:extLst>
              </a:tr>
              <a:tr h="414827">
                <a:tc>
                  <a:txBody>
                    <a:bodyPr/>
                    <a:lstStyle/>
                    <a:p>
                      <a:r>
                        <a:rPr lang="en-PH" sz="1800" dirty="0"/>
                        <a:t>Malaysia</a:t>
                      </a:r>
                    </a:p>
                  </a:txBody>
                  <a:tcPr/>
                </a:tc>
                <a:tc>
                  <a:txBody>
                    <a:bodyPr/>
                    <a:lstStyle/>
                    <a:p>
                      <a:pPr marL="0" algn="ctr" defTabSz="914400" rtl="0" eaLnBrk="1" latinLnBrk="0" hangingPunct="1"/>
                      <a:r>
                        <a:rPr lang="en-PH" sz="1800" kern="1200" baseline="0" dirty="0">
                          <a:solidFill>
                            <a:schemeClr val="tx1"/>
                          </a:solidFill>
                          <a:latin typeface="+mn-lt"/>
                          <a:ea typeface="+mn-ea"/>
                          <a:cs typeface="+mn-cs"/>
                        </a:rPr>
                        <a:t>65 </a:t>
                      </a:r>
                    </a:p>
                    <a:p>
                      <a:pPr marL="0" algn="ctr" defTabSz="914400" rtl="0" eaLnBrk="1" latinLnBrk="0" hangingPunct="1"/>
                      <a:endParaRPr lang="en-PH" sz="1800" kern="1200" baseline="0" dirty="0">
                        <a:solidFill>
                          <a:schemeClr val="tx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schemeClr val="tx1"/>
                          </a:solidFill>
                          <a:effectLst/>
                          <a:uLnTx/>
                          <a:uFillTx/>
                          <a:latin typeface="Calibri" panose="020F0502020204030204"/>
                          <a:ea typeface="+mn-ea"/>
                          <a:cs typeface="+mn-cs"/>
                        </a:rPr>
                        <a:t>15,100.37 km2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schemeClr val="tx1"/>
                          </a:solidFill>
                          <a:effectLst/>
                          <a:uLnTx/>
                          <a:uFillTx/>
                          <a:latin typeface="Calibri" panose="020F0502020204030204"/>
                          <a:ea typeface="+mn-ea"/>
                          <a:cs typeface="+mn-cs"/>
                        </a:rPr>
                        <a:t>4 MPA (Sabah)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schemeClr val="tx1"/>
                          </a:solidFill>
                          <a:effectLst/>
                          <a:uLnTx/>
                          <a:uFillTx/>
                          <a:latin typeface="Calibri" panose="020F0502020204030204"/>
                          <a:ea typeface="+mn-ea"/>
                          <a:cs typeface="+mn-cs"/>
                        </a:rPr>
                        <a:t>9,523.63 km2 (Total)</a:t>
                      </a:r>
                    </a:p>
                  </a:txBody>
                  <a:tcPr/>
                </a:tc>
                <a:extLst>
                  <a:ext uri="{0D108BD9-81ED-4DB2-BD59-A6C34878D82A}">
                    <a16:rowId xmlns:a16="http://schemas.microsoft.com/office/drawing/2014/main" val="10002"/>
                  </a:ext>
                </a:extLst>
              </a:tr>
              <a:tr h="352689">
                <a:tc>
                  <a:txBody>
                    <a:bodyPr/>
                    <a:lstStyle/>
                    <a:p>
                      <a:r>
                        <a:rPr lang="en-PH" sz="1800" dirty="0"/>
                        <a:t>Papua New Guinea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schemeClr val="tx1"/>
                          </a:solidFill>
                          <a:effectLst/>
                          <a:uLnTx/>
                          <a:uFillTx/>
                          <a:latin typeface="+mn-lt"/>
                          <a:ea typeface="+mn-ea"/>
                          <a:cs typeface="+mn-cs"/>
                        </a:rPr>
                        <a:t>87 (Locally Managed)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schemeClr val="tx1"/>
                          </a:solidFill>
                          <a:effectLst/>
                          <a:uLnTx/>
                          <a:uFillTx/>
                          <a:latin typeface="+mn-lt"/>
                          <a:ea typeface="+mn-ea"/>
                          <a:cs typeface="+mn-cs"/>
                        </a:rPr>
                        <a:t>2032.17 km2</a:t>
                      </a:r>
                      <a:endParaRPr kumimoji="0" lang="en-PH" sz="18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schemeClr val="tx1"/>
                          </a:solidFill>
                          <a:effectLst/>
                          <a:uLnTx/>
                          <a:uFillTx/>
                          <a:latin typeface="+mn-lt"/>
                          <a:ea typeface="+mn-ea"/>
                          <a:cs typeface="+mn-cs"/>
                        </a:rPr>
                        <a:t>87 (Locally Managed)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schemeClr val="tx1"/>
                          </a:solidFill>
                          <a:effectLst/>
                          <a:uLnTx/>
                          <a:uFillTx/>
                          <a:latin typeface="+mn-lt"/>
                          <a:ea typeface="+mn-ea"/>
                          <a:cs typeface="+mn-cs"/>
                        </a:rPr>
                        <a:t>2032.17 km2</a:t>
                      </a:r>
                    </a:p>
                  </a:txBody>
                  <a:tcPr/>
                </a:tc>
                <a:extLst>
                  <a:ext uri="{0D108BD9-81ED-4DB2-BD59-A6C34878D82A}">
                    <a16:rowId xmlns:a16="http://schemas.microsoft.com/office/drawing/2014/main" val="10003"/>
                  </a:ext>
                </a:extLst>
              </a:tr>
              <a:tr h="903145">
                <a:tc>
                  <a:txBody>
                    <a:bodyPr/>
                    <a:lstStyle/>
                    <a:p>
                      <a:r>
                        <a:rPr lang="en-PH" sz="1800" dirty="0"/>
                        <a:t>Philippines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schemeClr val="tx1"/>
                          </a:solidFill>
                          <a:effectLst/>
                          <a:uLnTx/>
                          <a:uFillTx/>
                          <a:latin typeface="Calibri" panose="020F0502020204030204"/>
                          <a:ea typeface="+mn-ea"/>
                          <a:cs typeface="+mn-cs"/>
                        </a:rPr>
                        <a:t>1,800+ (Locally Managed)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schemeClr val="tx1"/>
                          </a:solidFill>
                          <a:effectLst/>
                          <a:uLnTx/>
                          <a:uFillTx/>
                          <a:latin typeface="Calibri" panose="020F0502020204030204"/>
                          <a:ea typeface="+mn-ea"/>
                          <a:cs typeface="+mn-cs"/>
                        </a:rPr>
                        <a:t>73(National Managed)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schemeClr val="tx1"/>
                          </a:solidFill>
                          <a:effectLst/>
                          <a:uLnTx/>
                          <a:uFillTx/>
                          <a:latin typeface="+mn-lt"/>
                          <a:ea typeface="+mn-ea"/>
                          <a:cs typeface="+mn-cs"/>
                        </a:rPr>
                        <a:t>33825.78km2</a:t>
                      </a:r>
                      <a:endParaRPr kumimoji="0" lang="en-PH" sz="18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schemeClr val="tx1"/>
                          </a:solidFill>
                          <a:effectLst/>
                          <a:uLnTx/>
                          <a:uFillTx/>
                          <a:latin typeface="Calibri" panose="020F0502020204030204"/>
                          <a:ea typeface="+mn-ea"/>
                          <a:cs typeface="+mn-cs"/>
                        </a:rPr>
                        <a:t> (National Managed)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schemeClr val="tx1"/>
                          </a:solidFill>
                          <a:effectLst/>
                          <a:uLnTx/>
                          <a:uFillTx/>
                          <a:latin typeface="Calibri" panose="020F0502020204030204"/>
                          <a:ea typeface="+mn-ea"/>
                          <a:cs typeface="+mn-cs"/>
                        </a:rPr>
                        <a:t>1,800+ (Locally Managed)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schemeClr val="tx1"/>
                          </a:solidFill>
                          <a:effectLst/>
                          <a:uLnTx/>
                          <a:uFillTx/>
                          <a:latin typeface="Calibri" panose="020F0502020204030204"/>
                          <a:ea typeface="+mn-ea"/>
                          <a:cs typeface="+mn-cs"/>
                        </a:rPr>
                        <a:t>72 (National Managed)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a:ln>
                            <a:noFill/>
                          </a:ln>
                          <a:solidFill>
                            <a:schemeClr val="tx1"/>
                          </a:solidFill>
                          <a:effectLst/>
                          <a:uLnTx/>
                          <a:uFillTx/>
                          <a:latin typeface="+mn-lt"/>
                          <a:ea typeface="+mn-ea"/>
                          <a:cs typeface="+mn-cs"/>
                        </a:rPr>
                        <a:t>33825.78km2</a:t>
                      </a:r>
                      <a:endParaRPr kumimoji="0" lang="en-PH"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schemeClr val="tx1"/>
                          </a:solidFill>
                          <a:effectLst/>
                          <a:uLnTx/>
                          <a:uFillTx/>
                          <a:latin typeface="Calibri" panose="020F0502020204030204"/>
                          <a:ea typeface="+mn-ea"/>
                          <a:cs typeface="+mn-cs"/>
                        </a:rPr>
                        <a:t>(National Managed)</a:t>
                      </a:r>
                    </a:p>
                  </a:txBody>
                  <a:tcPr/>
                </a:tc>
                <a:extLst>
                  <a:ext uri="{0D108BD9-81ED-4DB2-BD59-A6C34878D82A}">
                    <a16:rowId xmlns:a16="http://schemas.microsoft.com/office/drawing/2014/main" val="10004"/>
                  </a:ext>
                </a:extLst>
              </a:tr>
              <a:tr h="699209">
                <a:tc>
                  <a:txBody>
                    <a:bodyPr/>
                    <a:lstStyle/>
                    <a:p>
                      <a:r>
                        <a:rPr lang="en-PH" sz="1800" dirty="0"/>
                        <a:t>Solomon Islands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schemeClr val="tx1"/>
                          </a:solidFill>
                          <a:effectLst/>
                          <a:uLnTx/>
                          <a:uFillTx/>
                          <a:latin typeface="Calibri" panose="020F0502020204030204"/>
                          <a:ea typeface="+mn-ea"/>
                          <a:cs typeface="+mn-cs"/>
                        </a:rPr>
                        <a:t>290+ (Locally Managed 2012)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schemeClr val="tx1"/>
                          </a:solidFill>
                          <a:effectLst/>
                          <a:uLnTx/>
                          <a:uFillTx/>
                          <a:latin typeface="Calibri" panose="020F0502020204030204"/>
                          <a:ea typeface="+mn-ea"/>
                          <a:cs typeface="+mn-cs"/>
                        </a:rPr>
                        <a:t>1 (National Managed)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schemeClr val="tx1"/>
                          </a:solidFill>
                          <a:effectLst/>
                          <a:uLnTx/>
                          <a:uFillTx/>
                          <a:latin typeface="Calibri" panose="020F0502020204030204"/>
                          <a:ea typeface="+mn-ea"/>
                          <a:cs typeface="+mn-cs"/>
                        </a:rPr>
                        <a:t>1,819 km2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schemeClr val="tx1"/>
                          </a:solidFill>
                          <a:effectLst/>
                          <a:uLnTx/>
                          <a:uFillTx/>
                          <a:latin typeface="+mn-lt"/>
                          <a:ea typeface="+mn-ea"/>
                          <a:cs typeface="+mn-cs"/>
                        </a:rPr>
                        <a:t>290+ (Locally Managed 2012)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schemeClr val="tx1"/>
                          </a:solidFill>
                          <a:effectLst/>
                          <a:uLnTx/>
                          <a:uFillTx/>
                          <a:latin typeface="+mn-lt"/>
                          <a:ea typeface="+mn-ea"/>
                          <a:cs typeface="+mn-cs"/>
                        </a:rPr>
                        <a:t>1 (National Managed)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1800" b="0" i="0" u="none" strike="noStrike" kern="1200" cap="none" spc="0" normalizeH="0" baseline="0" noProof="0" dirty="0">
                          <a:ln>
                            <a:noFill/>
                          </a:ln>
                          <a:solidFill>
                            <a:schemeClr val="tx1"/>
                          </a:solidFill>
                          <a:effectLst/>
                          <a:uLnTx/>
                          <a:uFillTx/>
                          <a:latin typeface="+mn-lt"/>
                          <a:ea typeface="+mn-ea"/>
                          <a:cs typeface="+mn-cs"/>
                        </a:rPr>
                        <a:t>1,819 km2</a:t>
                      </a:r>
                    </a:p>
                  </a:txBody>
                  <a:tcPr/>
                </a:tc>
                <a:extLst>
                  <a:ext uri="{0D108BD9-81ED-4DB2-BD59-A6C34878D82A}">
                    <a16:rowId xmlns:a16="http://schemas.microsoft.com/office/drawing/2014/main" val="10005"/>
                  </a:ext>
                </a:extLst>
              </a:tr>
              <a:tr h="495273">
                <a:tc>
                  <a:txBody>
                    <a:bodyPr/>
                    <a:lstStyle/>
                    <a:p>
                      <a:r>
                        <a:rPr lang="en-PH" sz="1800" dirty="0"/>
                        <a:t>Timor </a:t>
                      </a:r>
                      <a:r>
                        <a:rPr lang="en-PH" sz="1800" dirty="0" err="1"/>
                        <a:t>Leste</a:t>
                      </a:r>
                      <a:endParaRPr lang="en-PH" sz="1800" dirty="0"/>
                    </a:p>
                  </a:txBody>
                  <a:tcPr/>
                </a:tc>
                <a:tc>
                  <a:txBody>
                    <a:bodyPr/>
                    <a:lstStyle/>
                    <a:p>
                      <a:pPr marL="0" algn="ctr" defTabSz="914400" rtl="0" eaLnBrk="1" latinLnBrk="0" hangingPunct="1"/>
                      <a:r>
                        <a:rPr lang="en-PH" sz="1800" kern="1200" dirty="0">
                          <a:solidFill>
                            <a:schemeClr val="tx1"/>
                          </a:solidFill>
                          <a:latin typeface="+mn-lt"/>
                          <a:ea typeface="+mn-ea"/>
                          <a:cs typeface="+mn-cs"/>
                        </a:rPr>
                        <a:t>22</a:t>
                      </a:r>
                    </a:p>
                  </a:txBody>
                  <a:tcPr/>
                </a:tc>
                <a:tc>
                  <a:txBody>
                    <a:bodyPr/>
                    <a:lstStyle/>
                    <a:p>
                      <a:pPr marL="0" algn="r" defTabSz="914400" rtl="0" eaLnBrk="1" latinLnBrk="0" hangingPunct="1"/>
                      <a:r>
                        <a:rPr lang="en-GB" sz="1800" kern="1200" dirty="0">
                          <a:solidFill>
                            <a:schemeClr val="tx1"/>
                          </a:solidFill>
                          <a:latin typeface="+mn-lt"/>
                          <a:ea typeface="+mn-ea"/>
                          <a:cs typeface="+mn-cs"/>
                        </a:rPr>
                        <a:t>194.63 Km²</a:t>
                      </a:r>
                      <a:endParaRPr lang="en-ID" sz="1800" kern="1200" dirty="0">
                        <a:solidFill>
                          <a:schemeClr val="tx1"/>
                        </a:solidFill>
                        <a:latin typeface="+mn-lt"/>
                        <a:ea typeface="+mn-ea"/>
                        <a:cs typeface="+mn-cs"/>
                      </a:endParaRPr>
                    </a:p>
                  </a:txBody>
                  <a:tcPr/>
                </a:tc>
                <a:tc>
                  <a:txBody>
                    <a:bodyPr/>
                    <a:lstStyle/>
                    <a:p>
                      <a:pPr marL="0" algn="ctr" defTabSz="914400" rtl="0" eaLnBrk="1" latinLnBrk="0" hangingPunct="1"/>
                      <a:r>
                        <a:rPr lang="en-PH" sz="1800" kern="1200" dirty="0">
                          <a:solidFill>
                            <a:schemeClr val="tx1"/>
                          </a:solidFill>
                          <a:latin typeface="+mn-lt"/>
                          <a:ea typeface="+mn-ea"/>
                          <a:cs typeface="+mn-cs"/>
                        </a:rPr>
                        <a:t>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rPr>
                        <a:t>194.63 Km²</a:t>
                      </a:r>
                      <a:endParaRPr lang="en-ID" sz="1800" kern="1200" dirty="0">
                        <a:solidFill>
                          <a:schemeClr val="tx1"/>
                        </a:solidFill>
                        <a:latin typeface="+mn-lt"/>
                        <a:ea typeface="+mn-ea"/>
                        <a:cs typeface="+mn-cs"/>
                      </a:endParaRPr>
                    </a:p>
                  </a:txBody>
                  <a:tcPr/>
                </a:tc>
                <a:extLst>
                  <a:ext uri="{0D108BD9-81ED-4DB2-BD59-A6C34878D82A}">
                    <a16:rowId xmlns:a16="http://schemas.microsoft.com/office/drawing/2014/main" val="10006"/>
                  </a:ext>
                </a:extLst>
              </a:tr>
              <a:tr h="495273">
                <a:tc>
                  <a:txBody>
                    <a:bodyPr/>
                    <a:lstStyle/>
                    <a:p>
                      <a:r>
                        <a:rPr lang="en-PH" sz="1800" dirty="0"/>
                        <a:t>Region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800" b="1" i="0" u="none" strike="noStrike" kern="1200" cap="none" spc="0" normalizeH="0" baseline="0" noProof="0" dirty="0">
                          <a:ln>
                            <a:noFill/>
                          </a:ln>
                          <a:solidFill>
                            <a:schemeClr val="tx1"/>
                          </a:solidFill>
                          <a:effectLst/>
                          <a:uLnTx/>
                          <a:uFillTx/>
                          <a:latin typeface="+mn-lt"/>
                          <a:ea typeface="+mn-ea"/>
                          <a:cs typeface="+mn-cs"/>
                        </a:rPr>
                        <a:t>2532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800" b="1" i="0" u="none" strike="noStrike" kern="1200" cap="none" spc="0" normalizeH="0" baseline="0" noProof="0" dirty="0">
                          <a:ln>
                            <a:noFill/>
                          </a:ln>
                          <a:solidFill>
                            <a:schemeClr val="tx1"/>
                          </a:solidFill>
                          <a:effectLst/>
                          <a:uLnTx/>
                          <a:uFillTx/>
                          <a:latin typeface="+mn-lt"/>
                          <a:ea typeface="+mn-ea"/>
                          <a:cs typeface="+mn-cs"/>
                        </a:rPr>
                        <a:t>231,195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PH" sz="1800" b="1"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PH" sz="1800" b="1" i="0" u="none" strike="noStrike" kern="1200" cap="none" spc="0" normalizeH="0" baseline="0" noProof="0" dirty="0">
                          <a:ln>
                            <a:noFill/>
                          </a:ln>
                          <a:solidFill>
                            <a:schemeClr val="tx1"/>
                          </a:solidFill>
                          <a:effectLst/>
                          <a:uLnTx/>
                          <a:uFillTx/>
                          <a:latin typeface="Calibri" panose="020F0502020204030204"/>
                          <a:ea typeface="+mn-ea"/>
                          <a:cs typeface="+mn-cs"/>
                        </a:rPr>
                        <a:t>2371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1800" b="1" i="0" u="none" strike="noStrike" kern="1200" cap="none" spc="0" normalizeH="0" baseline="0" noProof="0" dirty="0">
                          <a:ln>
                            <a:noFill/>
                          </a:ln>
                          <a:solidFill>
                            <a:schemeClr val="tx1"/>
                          </a:solidFill>
                          <a:effectLst/>
                          <a:uLnTx/>
                          <a:uFillTx/>
                          <a:latin typeface="+mn-lt"/>
                          <a:ea typeface="+mn-ea"/>
                          <a:cs typeface="+mn-cs"/>
                        </a:rPr>
                        <a:t>166,995 </a:t>
                      </a:r>
                      <a:endParaRPr kumimoji="0" lang="en-PH" sz="1800" b="1"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tc>
                <a:extLst>
                  <a:ext uri="{0D108BD9-81ED-4DB2-BD59-A6C34878D82A}">
                    <a16:rowId xmlns:a16="http://schemas.microsoft.com/office/drawing/2014/main" val="10007"/>
                  </a:ext>
                </a:extLst>
              </a:tr>
            </a:tbl>
          </a:graphicData>
        </a:graphic>
      </p:graphicFrame>
      <p:sp>
        <p:nvSpPr>
          <p:cNvPr id="13" name="Title 1">
            <a:extLst>
              <a:ext uri="{FF2B5EF4-FFF2-40B4-BE49-F238E27FC236}">
                <a16:creationId xmlns:a16="http://schemas.microsoft.com/office/drawing/2014/main" id="{5B6BA318-BE46-4396-99A6-1202CC04A678}"/>
              </a:ext>
            </a:extLst>
          </p:cNvPr>
          <p:cNvSpPr>
            <a:spLocks noGrp="1"/>
          </p:cNvSpPr>
          <p:nvPr>
            <p:ph type="title"/>
          </p:nvPr>
        </p:nvSpPr>
        <p:spPr>
          <a:xfrm>
            <a:off x="527537" y="0"/>
            <a:ext cx="10515600" cy="554181"/>
          </a:xfrm>
        </p:spPr>
        <p:txBody>
          <a:bodyPr>
            <a:normAutofit/>
          </a:bodyPr>
          <a:lstStyle/>
          <a:p>
            <a:r>
              <a:rPr lang="en-ID" sz="2800" b="1" dirty="0">
                <a:solidFill>
                  <a:srgbClr val="000000"/>
                </a:solidFill>
                <a:latin typeface="Arial" panose="020B0604020202020204" pitchFamily="34" charset="0"/>
              </a:rPr>
              <a:t> 2</a:t>
            </a:r>
            <a:r>
              <a:rPr lang="en-ID" sz="2400" b="1" dirty="0">
                <a:solidFill>
                  <a:srgbClr val="000000"/>
                </a:solidFill>
                <a:latin typeface="Arial" panose="020B0604020202020204" pitchFamily="34" charset="0"/>
              </a:rPr>
              <a:t>. </a:t>
            </a:r>
            <a:r>
              <a:rPr lang="en-PH" sz="2400" b="1" dirty="0">
                <a:latin typeface="Arial" panose="020B0604020202020204" pitchFamily="34" charset="0"/>
                <a:ea typeface="Open Sans" panose="020B0606030504020204" pitchFamily="34" charset="0"/>
                <a:cs typeface="Arial" panose="020B0604020202020204" pitchFamily="34" charset="0"/>
              </a:rPr>
              <a:t>Update Numbers and Area of MPA in The Coral Triangle</a:t>
            </a:r>
            <a:endParaRPr lang="en-US" sz="2400" b="1" dirty="0"/>
          </a:p>
        </p:txBody>
      </p:sp>
      <p:cxnSp>
        <p:nvCxnSpPr>
          <p:cNvPr id="14" name="Straight Connector 13">
            <a:extLst>
              <a:ext uri="{FF2B5EF4-FFF2-40B4-BE49-F238E27FC236}">
                <a16:creationId xmlns:a16="http://schemas.microsoft.com/office/drawing/2014/main" id="{1311CB68-2431-4D76-B15D-0EDE95309BC3}"/>
              </a:ext>
            </a:extLst>
          </p:cNvPr>
          <p:cNvCxnSpPr>
            <a:cxnSpLocks/>
          </p:cNvCxnSpPr>
          <p:nvPr/>
        </p:nvCxnSpPr>
        <p:spPr>
          <a:xfrm>
            <a:off x="724172" y="554181"/>
            <a:ext cx="9613940" cy="0"/>
          </a:xfrm>
          <a:prstGeom prst="line">
            <a:avLst/>
          </a:prstGeom>
          <a:ln w="28575">
            <a:solidFill>
              <a:srgbClr val="186F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838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44161" y="20754"/>
            <a:ext cx="10617200" cy="688675"/>
          </a:xfrm>
        </p:spPr>
        <p:txBody>
          <a:bodyPr>
            <a:normAutofit/>
          </a:bodyPr>
          <a:lstStyle/>
          <a:p>
            <a:r>
              <a:rPr lang="en-PH" sz="2400" b="1" dirty="0">
                <a:solidFill>
                  <a:srgbClr val="474443"/>
                </a:solidFill>
                <a:latin typeface="Arial" panose="020B0604020202020204" pitchFamily="34" charset="0"/>
                <a:ea typeface="Open Sans" panose="020B0606030504020204" pitchFamily="34" charset="0"/>
                <a:cs typeface="Arial" panose="020B0604020202020204" pitchFamily="34" charset="0"/>
              </a:rPr>
              <a:t>3. MPAWG Status of Workplan for 2019 </a:t>
            </a:r>
          </a:p>
        </p:txBody>
      </p:sp>
      <p:graphicFrame>
        <p:nvGraphicFramePr>
          <p:cNvPr id="4" name="Table 3">
            <a:extLst>
              <a:ext uri="{FF2B5EF4-FFF2-40B4-BE49-F238E27FC236}">
                <a16:creationId xmlns:a16="http://schemas.microsoft.com/office/drawing/2014/main" id="{930562BD-3942-4EA3-A6B7-5DF47AAE63FC}"/>
              </a:ext>
            </a:extLst>
          </p:cNvPr>
          <p:cNvGraphicFramePr>
            <a:graphicFrameLocks noGrp="1"/>
          </p:cNvGraphicFramePr>
          <p:nvPr>
            <p:extLst>
              <p:ext uri="{D42A27DB-BD31-4B8C-83A1-F6EECF244321}">
                <p14:modId xmlns:p14="http://schemas.microsoft.com/office/powerpoint/2010/main" val="3945251715"/>
              </p:ext>
            </p:extLst>
          </p:nvPr>
        </p:nvGraphicFramePr>
        <p:xfrm>
          <a:off x="344161" y="904973"/>
          <a:ext cx="11503677" cy="5808387"/>
        </p:xfrm>
        <a:graphic>
          <a:graphicData uri="http://schemas.openxmlformats.org/drawingml/2006/table">
            <a:tbl>
              <a:tblPr firstRow="1" bandRow="1">
                <a:tableStyleId>{93296810-A885-4BE3-A3E7-6D5BEEA58F35}</a:tableStyleId>
              </a:tblPr>
              <a:tblGrid>
                <a:gridCol w="645407">
                  <a:extLst>
                    <a:ext uri="{9D8B030D-6E8A-4147-A177-3AD203B41FA5}">
                      <a16:colId xmlns:a16="http://schemas.microsoft.com/office/drawing/2014/main" val="1207530462"/>
                    </a:ext>
                  </a:extLst>
                </a:gridCol>
                <a:gridCol w="3432074">
                  <a:extLst>
                    <a:ext uri="{9D8B030D-6E8A-4147-A177-3AD203B41FA5}">
                      <a16:colId xmlns:a16="http://schemas.microsoft.com/office/drawing/2014/main" val="3019325856"/>
                    </a:ext>
                  </a:extLst>
                </a:gridCol>
                <a:gridCol w="1049195">
                  <a:extLst>
                    <a:ext uri="{9D8B030D-6E8A-4147-A177-3AD203B41FA5}">
                      <a16:colId xmlns:a16="http://schemas.microsoft.com/office/drawing/2014/main" val="1954316693"/>
                    </a:ext>
                  </a:extLst>
                </a:gridCol>
                <a:gridCol w="892007">
                  <a:extLst>
                    <a:ext uri="{9D8B030D-6E8A-4147-A177-3AD203B41FA5}">
                      <a16:colId xmlns:a16="http://schemas.microsoft.com/office/drawing/2014/main" val="900587387"/>
                    </a:ext>
                  </a:extLst>
                </a:gridCol>
                <a:gridCol w="859832">
                  <a:extLst>
                    <a:ext uri="{9D8B030D-6E8A-4147-A177-3AD203B41FA5}">
                      <a16:colId xmlns:a16="http://schemas.microsoft.com/office/drawing/2014/main" val="20003"/>
                    </a:ext>
                  </a:extLst>
                </a:gridCol>
                <a:gridCol w="861237">
                  <a:extLst>
                    <a:ext uri="{9D8B030D-6E8A-4147-A177-3AD203B41FA5}">
                      <a16:colId xmlns:a16="http://schemas.microsoft.com/office/drawing/2014/main" val="20004"/>
                    </a:ext>
                  </a:extLst>
                </a:gridCol>
                <a:gridCol w="808074">
                  <a:extLst>
                    <a:ext uri="{9D8B030D-6E8A-4147-A177-3AD203B41FA5}">
                      <a16:colId xmlns:a16="http://schemas.microsoft.com/office/drawing/2014/main" val="20005"/>
                    </a:ext>
                  </a:extLst>
                </a:gridCol>
                <a:gridCol w="893135">
                  <a:extLst>
                    <a:ext uri="{9D8B030D-6E8A-4147-A177-3AD203B41FA5}">
                      <a16:colId xmlns:a16="http://schemas.microsoft.com/office/drawing/2014/main" val="20006"/>
                    </a:ext>
                  </a:extLst>
                </a:gridCol>
                <a:gridCol w="850605">
                  <a:extLst>
                    <a:ext uri="{9D8B030D-6E8A-4147-A177-3AD203B41FA5}">
                      <a16:colId xmlns:a16="http://schemas.microsoft.com/office/drawing/2014/main" val="20007"/>
                    </a:ext>
                  </a:extLst>
                </a:gridCol>
                <a:gridCol w="1212111">
                  <a:extLst>
                    <a:ext uri="{9D8B030D-6E8A-4147-A177-3AD203B41FA5}">
                      <a16:colId xmlns:a16="http://schemas.microsoft.com/office/drawing/2014/main" val="1213108599"/>
                    </a:ext>
                  </a:extLst>
                </a:gridCol>
              </a:tblGrid>
              <a:tr h="102274">
                <a:tc rowSpan="2">
                  <a:txBody>
                    <a:bodyPr/>
                    <a:lstStyle/>
                    <a:p>
                      <a:pPr algn="ctr">
                        <a:lnSpc>
                          <a:spcPct val="107000"/>
                        </a:lnSpc>
                        <a:spcAft>
                          <a:spcPts val="0"/>
                        </a:spcAft>
                      </a:pPr>
                      <a:r>
                        <a:rPr lang="en-AU" sz="1100" dirty="0">
                          <a:effectLst/>
                        </a:rPr>
                        <a:t>NO</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81303" marR="81303" marT="40651" marB="406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07000"/>
                        </a:lnSpc>
                        <a:spcAft>
                          <a:spcPts val="0"/>
                        </a:spcAft>
                      </a:pPr>
                      <a:r>
                        <a:rPr lang="en-US" sz="1100" kern="1200" dirty="0">
                          <a:effectLst/>
                        </a:rPr>
                        <a:t>Actions Plan</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81303" marR="81303" marT="40651" marB="406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07000"/>
                        </a:lnSpc>
                        <a:spcAft>
                          <a:spcPts val="0"/>
                        </a:spcAft>
                      </a:pPr>
                      <a:r>
                        <a:rPr lang="en-PH" sz="1100" kern="1200" dirty="0">
                          <a:effectLst/>
                        </a:rPr>
                        <a:t>Average Regional Status</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81303" marR="81303" marT="40651" marB="406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a:lnSpc>
                          <a:spcPct val="107000"/>
                        </a:lnSpc>
                        <a:spcAft>
                          <a:spcPts val="0"/>
                        </a:spcAft>
                      </a:pPr>
                      <a:r>
                        <a:rPr lang="en-PH" sz="1100" kern="1200" dirty="0">
                          <a:effectLst/>
                        </a:rPr>
                        <a:t>Country Status</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0"/>
                        </a:spcAft>
                      </a:pP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a:lnSpc>
                          <a:spcPct val="107000"/>
                        </a:lnSpc>
                        <a:spcAft>
                          <a:spcPts val="0"/>
                        </a:spcAft>
                      </a:pP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a:lnSpc>
                          <a:spcPct val="107000"/>
                        </a:lnSpc>
                        <a:spcAft>
                          <a:spcPts val="0"/>
                        </a:spcAft>
                      </a:pP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a:lnSpc>
                          <a:spcPct val="107000"/>
                        </a:lnSpc>
                        <a:spcAft>
                          <a:spcPts val="0"/>
                        </a:spcAft>
                      </a:pP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a:lnSpc>
                          <a:spcPct val="107000"/>
                        </a:lnSpc>
                        <a:spcAft>
                          <a:spcPts val="0"/>
                        </a:spcAft>
                      </a:pP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row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PH" sz="1100" kern="12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PH" sz="1100" kern="1200" dirty="0">
                          <a:effectLst/>
                        </a:rPr>
                        <a:t>annotations</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0157618"/>
                  </a:ext>
                </a:extLst>
              </a:tr>
              <a:tr h="319172">
                <a:tc vMerge="1">
                  <a:txBody>
                    <a:bodyPr/>
                    <a:lstStyle/>
                    <a:p>
                      <a:endParaRPr lang="en-US"/>
                    </a:p>
                  </a:txBody>
                  <a:tcPr/>
                </a:tc>
                <a:tc vMerge="1">
                  <a:txBody>
                    <a:bodyPr/>
                    <a:lstStyle/>
                    <a:p>
                      <a:pPr>
                        <a:lnSpc>
                          <a:spcPct val="107000"/>
                        </a:lnSpc>
                        <a:spcAft>
                          <a:spcPts val="0"/>
                        </a:spcAft>
                      </a:pP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1303" marR="81303" marT="40651" marB="40651" anchor="ctr"/>
                </a:tc>
                <a:tc vMerge="1">
                  <a:txBody>
                    <a:bodyPr/>
                    <a:lstStyle/>
                    <a:p>
                      <a:pPr>
                        <a:lnSpc>
                          <a:spcPct val="107000"/>
                        </a:lnSpc>
                        <a:spcAft>
                          <a:spcPts val="0"/>
                        </a:spcAft>
                      </a:pP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1303" marR="81303" marT="40651" marB="40651"/>
                </a:tc>
                <a:tc>
                  <a:txBody>
                    <a:bodyPr/>
                    <a:lstStyle/>
                    <a:p>
                      <a:pPr algn="ctr">
                        <a:lnSpc>
                          <a:spcPct val="107000"/>
                        </a:lnSpc>
                        <a:spcAft>
                          <a:spcPts val="0"/>
                        </a:spcAft>
                      </a:pPr>
                      <a:r>
                        <a:rPr lang="en-AU" sz="1100" dirty="0">
                          <a:effectLst/>
                        </a:rPr>
                        <a:t>ID</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AU" sz="1100" dirty="0">
                          <a:effectLst/>
                        </a:rPr>
                        <a:t>MY</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AU" sz="1100" dirty="0">
                          <a:effectLst/>
                        </a:rPr>
                        <a:t>PNG</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AU" sz="1100" dirty="0">
                          <a:effectLst/>
                        </a:rPr>
                        <a:t>PL</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AU" sz="1100" dirty="0">
                          <a:effectLst/>
                        </a:rPr>
                        <a:t>SI</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AU" sz="1100" dirty="0">
                          <a:effectLst/>
                        </a:rPr>
                        <a:t>TL</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0"/>
                        </a:spcAft>
                      </a:pP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8439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600" kern="1200" dirty="0">
                          <a:effectLst/>
                        </a:rPr>
                        <a:t>1</a:t>
                      </a:r>
                      <a:endParaRPr lang="en-AU" sz="1600" i="1" kern="1200" dirty="0">
                        <a:effectLst/>
                      </a:endParaRPr>
                    </a:p>
                  </a:txBody>
                  <a:tcPr marL="8469" marR="8469" marT="8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PH" sz="1600" b="1" dirty="0"/>
                        <a:t>8</a:t>
                      </a:r>
                      <a:r>
                        <a:rPr lang="en-PH" sz="1600" b="1" baseline="30000" dirty="0"/>
                        <a:t>th</a:t>
                      </a:r>
                      <a:r>
                        <a:rPr lang="en-PH" sz="1600" b="1" dirty="0"/>
                        <a:t> MPA REX and 8</a:t>
                      </a:r>
                      <a:r>
                        <a:rPr lang="en-PH" sz="1600" b="1" baseline="30000" dirty="0"/>
                        <a:t>th</a:t>
                      </a:r>
                      <a:r>
                        <a:rPr lang="en-PH" sz="1600" b="1" dirty="0"/>
                        <a:t> MPA TWG meeting</a:t>
                      </a:r>
                      <a:endParaRPr lang="en-AU" sz="1600" b="1" i="1" kern="1200" dirty="0">
                        <a:effectLst/>
                      </a:endParaRPr>
                    </a:p>
                  </a:txBody>
                  <a:tcPr marL="72000" marR="72000" marT="8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AU" sz="1200" dirty="0">
                          <a:effectLst/>
                        </a:rPr>
                        <a:t>100% </a:t>
                      </a:r>
                    </a:p>
                    <a:p>
                      <a:pPr algn="ctr">
                        <a:lnSpc>
                          <a:spcPct val="107000"/>
                        </a:lnSpc>
                        <a:spcAft>
                          <a:spcPts val="0"/>
                        </a:spcAft>
                      </a:pPr>
                      <a:r>
                        <a:rPr lang="en-AU" sz="1200" dirty="0">
                          <a:effectLst/>
                        </a:rPr>
                        <a:t>(done 16-19 Oc2019)</a:t>
                      </a:r>
                      <a:endParaRPr lang="en-AU" sz="1200" b="0" i="1" dirty="0">
                        <a:effectLst/>
                        <a:latin typeface="+mn-lt"/>
                        <a:ea typeface="Calibri" panose="020F0502020204030204" pitchFamily="34" charset="0"/>
                        <a:cs typeface="Times New Roman" panose="02020603050405020304" pitchFamily="18" charset="0"/>
                      </a:endParaRPr>
                    </a:p>
                  </a:txBody>
                  <a:tcPr marL="81303" marR="81303" marT="40651" marB="406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AU" sz="1000" dirty="0">
                          <a:effectLst/>
                        </a:rPr>
                        <a:t>Not attend to the meeting</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AU" sz="1000" dirty="0">
                          <a:effectLst/>
                        </a:rPr>
                        <a:t>Successfully held in Sabah, Malaysia on 16-19 oct 2019 </a:t>
                      </a:r>
                      <a:endParaRPr lang="en-AU" sz="1000" b="0" i="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5904896"/>
                  </a:ext>
                </a:extLst>
              </a:tr>
              <a:tr h="672430">
                <a:tc>
                  <a:txBody>
                    <a:bodyPr/>
                    <a:lstStyle/>
                    <a:p>
                      <a:pPr marL="0" indent="0" algn="ctr">
                        <a:lnSpc>
                          <a:spcPct val="107000"/>
                        </a:lnSpc>
                        <a:spcAft>
                          <a:spcPts val="0"/>
                        </a:spcAft>
                        <a:buFont typeface="+mj-lt"/>
                        <a:buNone/>
                      </a:pPr>
                      <a:r>
                        <a:rPr lang="en-ID" sz="1600" kern="1200" dirty="0">
                          <a:effectLst/>
                        </a:rPr>
                        <a:t>2</a:t>
                      </a:r>
                      <a:endParaRPr lang="en-ID" sz="1600" b="0" i="1" kern="1200" dirty="0">
                        <a:effectLst/>
                        <a:latin typeface="+mn-lt"/>
                        <a:ea typeface="Calibri" panose="020F0502020204030204" pitchFamily="34" charset="0"/>
                        <a:cs typeface="Times New Roman" panose="02020603050405020304" pitchFamily="18" charset="0"/>
                      </a:endParaRPr>
                    </a:p>
                  </a:txBody>
                  <a:tcPr marL="8469" marR="8469" marT="8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PH" sz="1600" b="1" dirty="0"/>
                        <a:t>Regional Recognition/Awards of best</a:t>
                      </a:r>
                      <a:r>
                        <a:rPr lang="en-PH" sz="1600" b="1" baseline="0" dirty="0"/>
                        <a:t> managed MPAs.</a:t>
                      </a:r>
                      <a:endParaRPr lang="en-ID" sz="1600" b="1" i="1" kern="1200" dirty="0">
                        <a:effectLst/>
                        <a:latin typeface="+mn-lt"/>
                        <a:ea typeface="Calibri" panose="020F0502020204030204" pitchFamily="34" charset="0"/>
                        <a:cs typeface="Times New Roman" panose="02020603050405020304" pitchFamily="18" charset="0"/>
                      </a:endParaRPr>
                    </a:p>
                  </a:txBody>
                  <a:tcPr marL="72000" marR="72000" marT="8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pPr>
                      <a:r>
                        <a:rPr lang="en-AU" sz="1200" dirty="0">
                          <a:effectLst/>
                        </a:rPr>
                        <a:t>Nomination base from Categories 3 and 4 CTMPAS</a:t>
                      </a:r>
                      <a:endParaRPr lang="en-AU" sz="1200" b="0" i="1" dirty="0">
                        <a:effectLst/>
                        <a:latin typeface="+mn-lt"/>
                        <a:cs typeface="Times New Roman" panose="02020603050405020304" pitchFamily="18" charset="0"/>
                      </a:endParaRPr>
                    </a:p>
                  </a:txBody>
                  <a:tcPr marL="81303" marR="81303" marT="40651" marB="406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800" dirty="0">
                          <a:effectLst/>
                        </a:rPr>
                        <a:t>Used previous data of 2</a:t>
                      </a:r>
                      <a:r>
                        <a:rPr lang="en-AU" sz="800" baseline="30000" dirty="0">
                          <a:effectLst/>
                        </a:rPr>
                        <a:t>nd</a:t>
                      </a:r>
                      <a:r>
                        <a:rPr lang="en-AU" sz="800" dirty="0">
                          <a:effectLst/>
                        </a:rPr>
                        <a:t> round CTMPAS</a:t>
                      </a:r>
                      <a:endParaRPr lang="en-AU" sz="8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0327356"/>
                  </a:ext>
                </a:extLst>
              </a:tr>
              <a:tr h="561565">
                <a:tc>
                  <a:txBody>
                    <a:bodyPr/>
                    <a:lstStyle/>
                    <a:p>
                      <a:pPr algn="ctr">
                        <a:lnSpc>
                          <a:spcPct val="107000"/>
                        </a:lnSpc>
                      </a:pPr>
                      <a:r>
                        <a:rPr lang="en-ID" sz="1600" kern="1200" dirty="0">
                          <a:effectLst/>
                        </a:rPr>
                        <a:t>3</a:t>
                      </a:r>
                      <a:endParaRPr lang="en-ID" sz="1600" b="0" i="1" kern="1200" dirty="0">
                        <a:solidFill>
                          <a:schemeClr val="dk1"/>
                        </a:solidFill>
                        <a:effectLst/>
                        <a:latin typeface="+mn-lt"/>
                        <a:ea typeface="+mn-ea"/>
                        <a:cs typeface="Times New Roman" panose="02020603050405020304" pitchFamily="18" charset="0"/>
                      </a:endParaRPr>
                    </a:p>
                  </a:txBody>
                  <a:tcPr marL="8469" marR="8469" marT="8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pPr>
                      <a:r>
                        <a:rPr lang="en-PH" sz="1600" b="1" dirty="0"/>
                        <a:t>Constitute and operationalize the SMT-TF </a:t>
                      </a:r>
                      <a:endParaRPr lang="en-ID" sz="1600" b="1" i="1" kern="1200" dirty="0">
                        <a:solidFill>
                          <a:schemeClr val="dk1"/>
                        </a:solidFill>
                        <a:effectLst/>
                        <a:latin typeface="+mn-lt"/>
                        <a:ea typeface="+mn-ea"/>
                        <a:cs typeface="Times New Roman" panose="02020603050405020304" pitchFamily="18" charset="0"/>
                      </a:endParaRPr>
                    </a:p>
                  </a:txBody>
                  <a:tcPr marL="72000" marR="72000" marT="8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pPr>
                      <a:r>
                        <a:rPr lang="en-AU" sz="1200" dirty="0">
                          <a:effectLst/>
                        </a:rPr>
                        <a:t>90%</a:t>
                      </a:r>
                      <a:endParaRPr lang="en-AU" sz="1200" b="0" i="1" dirty="0">
                        <a:effectLst/>
                        <a:latin typeface="+mn-lt"/>
                        <a:cs typeface="Times New Roman" panose="02020603050405020304" pitchFamily="18" charset="0"/>
                      </a:endParaRPr>
                    </a:p>
                  </a:txBody>
                  <a:tcPr marL="81303" marR="81303" marT="40651" marB="406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p>
                    <a:p>
                      <a:pPr algn="ctr">
                        <a:lnSpc>
                          <a:spcPct val="107000"/>
                        </a:lnSpc>
                        <a:spcAft>
                          <a:spcPts val="0"/>
                        </a:spcAft>
                      </a:pPr>
                      <a:r>
                        <a:rPr lang="en-AU" sz="1000" dirty="0">
                          <a:effectLst/>
                        </a:rPr>
                        <a:t>Submitted to RS</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Waiting for</a:t>
                      </a:r>
                      <a:r>
                        <a:rPr lang="en-AU" sz="1000" baseline="0" dirty="0">
                          <a:effectLst/>
                        </a:rPr>
                        <a:t> nominees</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Waiting for</a:t>
                      </a:r>
                      <a:r>
                        <a:rPr lang="en-AU" sz="1000" baseline="0" dirty="0">
                          <a:effectLst/>
                        </a:rPr>
                        <a:t> nominees</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Waiting for</a:t>
                      </a:r>
                      <a:r>
                        <a:rPr lang="en-AU" sz="1000" baseline="0" dirty="0">
                          <a:effectLst/>
                        </a:rPr>
                        <a:t> nominees</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p>
                    <a:p>
                      <a:pPr algn="ctr">
                        <a:lnSpc>
                          <a:spcPct val="107000"/>
                        </a:lnSpc>
                        <a:spcAft>
                          <a:spcPts val="0"/>
                        </a:spcAft>
                      </a:pPr>
                      <a:r>
                        <a:rPr lang="en-AU" sz="1000" dirty="0">
                          <a:effectLst/>
                        </a:rPr>
                        <a:t>Submitted to RS</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Submitted to RS</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AU" sz="800" dirty="0">
                          <a:effectLst/>
                        </a:rPr>
                        <a:t>Indonesia and Timor </a:t>
                      </a:r>
                      <a:r>
                        <a:rPr lang="en-AU" sz="800" dirty="0" err="1">
                          <a:effectLst/>
                        </a:rPr>
                        <a:t>Leste</a:t>
                      </a:r>
                      <a:r>
                        <a:rPr lang="en-AU" sz="800" dirty="0">
                          <a:effectLst/>
                        </a:rPr>
                        <a:t>  were submitted and presented  the Task Force of sustainable Tourism during the 8</a:t>
                      </a:r>
                      <a:r>
                        <a:rPr lang="en-AU" sz="800" baseline="30000" dirty="0">
                          <a:effectLst/>
                        </a:rPr>
                        <a:t>th</a:t>
                      </a:r>
                      <a:r>
                        <a:rPr lang="en-AU" sz="800" dirty="0">
                          <a:effectLst/>
                        </a:rPr>
                        <a:t> Rex </a:t>
                      </a:r>
                      <a:endParaRPr lang="en-AU" sz="800" b="0" i="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055641"/>
                  </a:ext>
                </a:extLst>
              </a:tr>
              <a:tr h="613070">
                <a:tc>
                  <a:txBody>
                    <a:bodyPr/>
                    <a:lstStyle/>
                    <a:p>
                      <a:pPr algn="ctr">
                        <a:lnSpc>
                          <a:spcPct val="107000"/>
                        </a:lnSpc>
                      </a:pPr>
                      <a:r>
                        <a:rPr lang="en-AU" sz="1600" dirty="0">
                          <a:effectLst/>
                        </a:rPr>
                        <a:t>4</a:t>
                      </a:r>
                      <a:endParaRPr lang="en-AU" sz="1600" b="0" i="1" dirty="0">
                        <a:effectLst/>
                        <a:latin typeface="+mn-lt"/>
                        <a:cs typeface="Times New Roman" panose="02020603050405020304" pitchFamily="18" charset="0"/>
                      </a:endParaRPr>
                    </a:p>
                  </a:txBody>
                  <a:tcPr marL="8469" marR="8469" marT="8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pPr>
                      <a:r>
                        <a:rPr lang="en-PH" sz="1600" b="1" dirty="0"/>
                        <a:t>SMT-TF to develop/refine  the criteria, indicator and brand for sustainable marine tourism in the CT.</a:t>
                      </a:r>
                      <a:endParaRPr lang="en-AU" sz="1600" b="1" i="1" dirty="0">
                        <a:effectLst/>
                        <a:latin typeface="+mn-lt"/>
                        <a:cs typeface="Times New Roman" panose="02020603050405020304" pitchFamily="18" charset="0"/>
                      </a:endParaRPr>
                    </a:p>
                  </a:txBody>
                  <a:tcPr marL="72000" marR="72000" marT="8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200" dirty="0">
                          <a:effectLst/>
                        </a:rPr>
                        <a:t>100% </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1200" dirty="0">
                          <a:effectLst/>
                        </a:rPr>
                        <a:t>Design and socialization)</a:t>
                      </a:r>
                      <a:endParaRPr lang="en-AU" sz="1200" b="0" i="1" dirty="0">
                        <a:effectLst/>
                        <a:latin typeface="+mn-lt"/>
                        <a:cs typeface="Times New Roman" panose="02020603050405020304" pitchFamily="18" charset="0"/>
                      </a:endParaRPr>
                    </a:p>
                  </a:txBody>
                  <a:tcPr marL="81303" marR="81303" marT="40651" marB="406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AU" sz="800" dirty="0">
                          <a:effectLst/>
                        </a:rPr>
                        <a:t>TOR of ST is available </a:t>
                      </a:r>
                    </a:p>
                    <a:p>
                      <a:pPr algn="ctr">
                        <a:lnSpc>
                          <a:spcPct val="107000"/>
                        </a:lnSpc>
                        <a:spcAft>
                          <a:spcPts val="0"/>
                        </a:spcAft>
                      </a:pPr>
                      <a:r>
                        <a:rPr lang="en-AU" sz="800" dirty="0">
                          <a:effectLst/>
                        </a:rPr>
                        <a:t>In attachment 2 </a:t>
                      </a:r>
                      <a:endParaRPr lang="en-AU" sz="800" b="0" i="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5840524"/>
                  </a:ext>
                </a:extLst>
              </a:tr>
              <a:tr h="573928">
                <a:tc>
                  <a:txBody>
                    <a:bodyPr/>
                    <a:lstStyle/>
                    <a:p>
                      <a:pPr algn="ctr">
                        <a:lnSpc>
                          <a:spcPct val="107000"/>
                        </a:lnSpc>
                      </a:pPr>
                      <a:r>
                        <a:rPr lang="en-AU" sz="1600" dirty="0">
                          <a:effectLst/>
                        </a:rPr>
                        <a:t>5</a:t>
                      </a:r>
                      <a:endParaRPr lang="en-AU" sz="1600" b="0" i="1" dirty="0">
                        <a:effectLst/>
                        <a:latin typeface="+mn-lt"/>
                        <a:cs typeface="Times New Roman" panose="02020603050405020304" pitchFamily="18" charset="0"/>
                      </a:endParaRPr>
                    </a:p>
                  </a:txBody>
                  <a:tcPr marL="8469" marR="8469" marT="8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pPr>
                      <a:r>
                        <a:rPr lang="en-PH" sz="1600" b="1" dirty="0"/>
                        <a:t>Capacity</a:t>
                      </a:r>
                      <a:r>
                        <a:rPr lang="en-PH" sz="1600" b="1" baseline="0" dirty="0"/>
                        <a:t> building for CT Atlas Focal Points.</a:t>
                      </a:r>
                      <a:endParaRPr lang="en-AU" sz="1600" b="1" i="1" dirty="0">
                        <a:effectLst/>
                        <a:latin typeface="+mn-lt"/>
                        <a:cs typeface="Times New Roman" panose="02020603050405020304" pitchFamily="18" charset="0"/>
                      </a:endParaRPr>
                    </a:p>
                  </a:txBody>
                  <a:tcPr marL="72000" marR="72000" marT="8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pPr>
                      <a:r>
                        <a:rPr lang="en-AU" sz="1200" dirty="0">
                          <a:effectLst/>
                        </a:rPr>
                        <a:t>100%</a:t>
                      </a:r>
                      <a:endParaRPr lang="en-AU" sz="1200" b="0" i="1" dirty="0">
                        <a:effectLst/>
                        <a:latin typeface="+mn-lt"/>
                        <a:cs typeface="Times New Roman" panose="02020603050405020304" pitchFamily="18" charset="0"/>
                      </a:endParaRPr>
                    </a:p>
                  </a:txBody>
                  <a:tcPr marL="81303" marR="81303" marT="40651" marB="406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AU" sz="800" dirty="0">
                          <a:effectLst/>
                        </a:rPr>
                        <a:t>CT6 Country has given the focal points name of CT Atlas, First socialisation held the 8</a:t>
                      </a:r>
                      <a:r>
                        <a:rPr lang="en-AU" sz="800" baseline="30000" dirty="0">
                          <a:effectLst/>
                        </a:rPr>
                        <a:t>th</a:t>
                      </a:r>
                      <a:r>
                        <a:rPr lang="en-AU" sz="800" dirty="0">
                          <a:effectLst/>
                        </a:rPr>
                        <a:t> MPA Rex</a:t>
                      </a:r>
                      <a:endParaRPr lang="en-AU" sz="800" b="0" i="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4953031"/>
                  </a:ext>
                </a:extLst>
              </a:tr>
              <a:tr h="791083">
                <a:tc>
                  <a:txBody>
                    <a:bodyPr/>
                    <a:lstStyle/>
                    <a:p>
                      <a:pPr algn="ctr">
                        <a:lnSpc>
                          <a:spcPct val="107000"/>
                        </a:lnSpc>
                      </a:pPr>
                      <a:r>
                        <a:rPr lang="en-AU" sz="1600" dirty="0">
                          <a:effectLst/>
                        </a:rPr>
                        <a:t>6</a:t>
                      </a:r>
                      <a:endParaRPr lang="en-AU" sz="1600" b="0" i="1" dirty="0">
                        <a:effectLst/>
                        <a:latin typeface="+mn-lt"/>
                        <a:cs typeface="Times New Roman" panose="02020603050405020304" pitchFamily="18" charset="0"/>
                      </a:endParaRPr>
                    </a:p>
                  </a:txBody>
                  <a:tcPr marL="8469" marR="8469" marT="8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pPr>
                      <a:r>
                        <a:rPr lang="en-PH" sz="1600" b="1" dirty="0"/>
                        <a:t>3</a:t>
                      </a:r>
                      <a:r>
                        <a:rPr lang="en-PH" sz="1600" b="1" baseline="30000" dirty="0"/>
                        <a:t>rd</a:t>
                      </a:r>
                      <a:r>
                        <a:rPr lang="en-PH" sz="1600" b="1" dirty="0"/>
                        <a:t> Round of CTMPAS nomination </a:t>
                      </a:r>
                      <a:endParaRPr lang="en-AU" sz="1600" b="1" i="1" dirty="0">
                        <a:effectLst/>
                        <a:latin typeface="+mn-lt"/>
                        <a:cs typeface="Times New Roman" panose="02020603050405020304" pitchFamily="18" charset="0"/>
                      </a:endParaRPr>
                    </a:p>
                  </a:txBody>
                  <a:tcPr marL="72000" marR="72000" marT="8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200" dirty="0">
                          <a:effectLst/>
                        </a:rPr>
                        <a:t>On </a:t>
                      </a:r>
                      <a:r>
                        <a:rPr lang="en-AU" sz="1200">
                          <a:effectLst/>
                        </a:rPr>
                        <a:t>Progress,</a:t>
                      </a:r>
                      <a:endParaRPr lang="en-AU" sz="1200" dirty="0">
                        <a:effectLst/>
                      </a:endParaRPr>
                    </a:p>
                  </a:txBody>
                  <a:tcPr marL="81303" marR="81303" marT="40651" marB="406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AU" sz="800" dirty="0">
                          <a:effectLst/>
                        </a:rPr>
                        <a:t>Data on progress to submit to CT-ATLAS</a:t>
                      </a:r>
                      <a:endParaRPr lang="en-AU" sz="800" i="1"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4616865"/>
                  </a:ext>
                </a:extLst>
              </a:tr>
              <a:tr h="0">
                <a:tc>
                  <a:txBody>
                    <a:bodyPr/>
                    <a:lstStyle/>
                    <a:p>
                      <a:pPr algn="ctr">
                        <a:lnSpc>
                          <a:spcPct val="107000"/>
                        </a:lnSpc>
                      </a:pPr>
                      <a:r>
                        <a:rPr lang="en-AU" sz="1600" dirty="0">
                          <a:effectLst/>
                        </a:rPr>
                        <a:t>7</a:t>
                      </a:r>
                      <a:endParaRPr lang="en-AU" sz="1600" b="0" i="1" dirty="0">
                        <a:effectLst/>
                        <a:latin typeface="+mn-lt"/>
                        <a:cs typeface="Times New Roman" panose="02020603050405020304" pitchFamily="18" charset="0"/>
                      </a:endParaRPr>
                    </a:p>
                  </a:txBody>
                  <a:tcPr marL="8469" marR="8469" marT="8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pPr>
                      <a:r>
                        <a:rPr lang="en-PH" sz="1600" b="1" dirty="0"/>
                        <a:t>Management</a:t>
                      </a:r>
                      <a:r>
                        <a:rPr lang="en-PH" sz="1600" b="1" baseline="0" dirty="0"/>
                        <a:t> of MPAs in the CT6</a:t>
                      </a:r>
                      <a:r>
                        <a:rPr lang="en-PH" sz="1600" b="1" dirty="0"/>
                        <a:t>. </a:t>
                      </a:r>
                      <a:endParaRPr lang="en-AU" sz="1600" b="1" i="1" dirty="0">
                        <a:effectLst/>
                        <a:latin typeface="+mn-lt"/>
                        <a:cs typeface="Times New Roman" panose="02020603050405020304" pitchFamily="18" charset="0"/>
                      </a:endParaRPr>
                    </a:p>
                  </a:txBody>
                  <a:tcPr marL="72000" marR="72000" marT="84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200" dirty="0">
                          <a:effectLst/>
                        </a:rPr>
                        <a:t>90%</a:t>
                      </a:r>
                      <a:endParaRPr lang="en-AU" sz="1200" b="0" i="1" dirty="0">
                        <a:effectLst/>
                        <a:latin typeface="+mn-lt"/>
                        <a:cs typeface="Times New Roman" panose="02020603050405020304" pitchFamily="18" charset="0"/>
                      </a:endParaRPr>
                    </a:p>
                  </a:txBody>
                  <a:tcPr marL="81303" marR="81303" marT="40651" marB="406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p>
                    <a:p>
                      <a:pPr algn="ctr">
                        <a:lnSpc>
                          <a:spcPct val="107000"/>
                        </a:lnSpc>
                        <a:spcAft>
                          <a:spcPts val="0"/>
                        </a:spcAft>
                      </a:pPr>
                      <a:r>
                        <a:rPr lang="en-AU" sz="1000" dirty="0">
                          <a:effectLst/>
                        </a:rPr>
                        <a:t>Reported on MPA Rex</a:t>
                      </a:r>
                      <a:endParaRPr lang="en-AU" sz="1000" i="1"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Reported on MPA Rex</a:t>
                      </a:r>
                      <a:endParaRPr lang="en-AU" sz="1000" i="1"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Reported on MPA Rex</a:t>
                      </a:r>
                      <a:endParaRPr lang="en-AU" sz="1000" i="1"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10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Not attend to the meeting</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AU" sz="10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Reported on MPA Rex</a:t>
                      </a:r>
                      <a:endParaRPr lang="en-AU" sz="1000" i="1"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Reported on MPA Rex</a:t>
                      </a:r>
                      <a:endParaRPr lang="en-AU" sz="1000" i="1"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AU" sz="800" dirty="0">
                          <a:effectLst/>
                        </a:rPr>
                        <a:t>CT6 Country was presented the Progress and update of MPA management in the 8</a:t>
                      </a:r>
                      <a:r>
                        <a:rPr lang="en-AU" sz="800" baseline="30000" dirty="0">
                          <a:effectLst/>
                        </a:rPr>
                        <a:t>th</a:t>
                      </a:r>
                      <a:r>
                        <a:rPr lang="en-AU" sz="800" dirty="0">
                          <a:effectLst/>
                        </a:rPr>
                        <a:t> MPA Rex</a:t>
                      </a:r>
                      <a:endParaRPr lang="en-AU" sz="800" b="0" i="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0039254"/>
                  </a:ext>
                </a:extLst>
              </a:tr>
            </a:tbl>
          </a:graphicData>
        </a:graphic>
      </p:graphicFrame>
      <p:cxnSp>
        <p:nvCxnSpPr>
          <p:cNvPr id="5" name="Straight Connector 4">
            <a:extLst>
              <a:ext uri="{FF2B5EF4-FFF2-40B4-BE49-F238E27FC236}">
                <a16:creationId xmlns:a16="http://schemas.microsoft.com/office/drawing/2014/main" id="{B2D9CD12-784C-4607-8286-3E3BB4760570}"/>
              </a:ext>
            </a:extLst>
          </p:cNvPr>
          <p:cNvCxnSpPr>
            <a:cxnSpLocks/>
          </p:cNvCxnSpPr>
          <p:nvPr/>
        </p:nvCxnSpPr>
        <p:spPr>
          <a:xfrm>
            <a:off x="481130" y="627986"/>
            <a:ext cx="11366708" cy="0"/>
          </a:xfrm>
          <a:prstGeom prst="line">
            <a:avLst/>
          </a:prstGeom>
          <a:ln w="28575">
            <a:solidFill>
              <a:srgbClr val="186F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14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10024" y="76046"/>
            <a:ext cx="10617200" cy="591127"/>
          </a:xfrm>
        </p:spPr>
        <p:txBody>
          <a:bodyPr>
            <a:normAutofit/>
          </a:bodyPr>
          <a:lstStyle/>
          <a:p>
            <a:r>
              <a:rPr lang="en-ID" sz="2400" b="1" dirty="0">
                <a:solidFill>
                  <a:srgbClr val="474443"/>
                </a:solidFill>
                <a:latin typeface="Arial" panose="020B0604020202020204" pitchFamily="34" charset="0"/>
                <a:ea typeface="Open Sans" panose="020B0606030504020204" pitchFamily="34" charset="0"/>
                <a:cs typeface="Arial" panose="020B0604020202020204" pitchFamily="34" charset="0"/>
              </a:rPr>
              <a:t>4. Update and Deliberation of SOM-14 Decisions</a:t>
            </a:r>
          </a:p>
        </p:txBody>
      </p:sp>
      <p:graphicFrame>
        <p:nvGraphicFramePr>
          <p:cNvPr id="5" name="Table 4">
            <a:extLst>
              <a:ext uri="{FF2B5EF4-FFF2-40B4-BE49-F238E27FC236}">
                <a16:creationId xmlns:a16="http://schemas.microsoft.com/office/drawing/2014/main" id="{E66C25DD-11C4-4D1F-820F-38C7AD583539}"/>
              </a:ext>
            </a:extLst>
          </p:cNvPr>
          <p:cNvGraphicFramePr>
            <a:graphicFrameLocks noGrp="1"/>
          </p:cNvGraphicFramePr>
          <p:nvPr>
            <p:extLst>
              <p:ext uri="{D42A27DB-BD31-4B8C-83A1-F6EECF244321}">
                <p14:modId xmlns:p14="http://schemas.microsoft.com/office/powerpoint/2010/main" val="115128544"/>
              </p:ext>
            </p:extLst>
          </p:nvPr>
        </p:nvGraphicFramePr>
        <p:xfrm>
          <a:off x="410024" y="764089"/>
          <a:ext cx="11503677" cy="6055772"/>
        </p:xfrm>
        <a:graphic>
          <a:graphicData uri="http://schemas.openxmlformats.org/drawingml/2006/table">
            <a:tbl>
              <a:tblPr firstRow="1" bandRow="1">
                <a:tableStyleId>{93296810-A885-4BE3-A3E7-6D5BEEA58F35}</a:tableStyleId>
              </a:tblPr>
              <a:tblGrid>
                <a:gridCol w="645407">
                  <a:extLst>
                    <a:ext uri="{9D8B030D-6E8A-4147-A177-3AD203B41FA5}">
                      <a16:colId xmlns:a16="http://schemas.microsoft.com/office/drawing/2014/main" val="1207530462"/>
                    </a:ext>
                  </a:extLst>
                </a:gridCol>
                <a:gridCol w="3432074">
                  <a:extLst>
                    <a:ext uri="{9D8B030D-6E8A-4147-A177-3AD203B41FA5}">
                      <a16:colId xmlns:a16="http://schemas.microsoft.com/office/drawing/2014/main" val="3019325856"/>
                    </a:ext>
                  </a:extLst>
                </a:gridCol>
                <a:gridCol w="1049195">
                  <a:extLst>
                    <a:ext uri="{9D8B030D-6E8A-4147-A177-3AD203B41FA5}">
                      <a16:colId xmlns:a16="http://schemas.microsoft.com/office/drawing/2014/main" val="1954316693"/>
                    </a:ext>
                  </a:extLst>
                </a:gridCol>
                <a:gridCol w="892007">
                  <a:extLst>
                    <a:ext uri="{9D8B030D-6E8A-4147-A177-3AD203B41FA5}">
                      <a16:colId xmlns:a16="http://schemas.microsoft.com/office/drawing/2014/main" val="900587387"/>
                    </a:ext>
                  </a:extLst>
                </a:gridCol>
                <a:gridCol w="859832">
                  <a:extLst>
                    <a:ext uri="{9D8B030D-6E8A-4147-A177-3AD203B41FA5}">
                      <a16:colId xmlns:a16="http://schemas.microsoft.com/office/drawing/2014/main" val="20003"/>
                    </a:ext>
                  </a:extLst>
                </a:gridCol>
                <a:gridCol w="861237">
                  <a:extLst>
                    <a:ext uri="{9D8B030D-6E8A-4147-A177-3AD203B41FA5}">
                      <a16:colId xmlns:a16="http://schemas.microsoft.com/office/drawing/2014/main" val="20004"/>
                    </a:ext>
                  </a:extLst>
                </a:gridCol>
                <a:gridCol w="808074">
                  <a:extLst>
                    <a:ext uri="{9D8B030D-6E8A-4147-A177-3AD203B41FA5}">
                      <a16:colId xmlns:a16="http://schemas.microsoft.com/office/drawing/2014/main" val="20005"/>
                    </a:ext>
                  </a:extLst>
                </a:gridCol>
                <a:gridCol w="893135">
                  <a:extLst>
                    <a:ext uri="{9D8B030D-6E8A-4147-A177-3AD203B41FA5}">
                      <a16:colId xmlns:a16="http://schemas.microsoft.com/office/drawing/2014/main" val="20006"/>
                    </a:ext>
                  </a:extLst>
                </a:gridCol>
                <a:gridCol w="850605">
                  <a:extLst>
                    <a:ext uri="{9D8B030D-6E8A-4147-A177-3AD203B41FA5}">
                      <a16:colId xmlns:a16="http://schemas.microsoft.com/office/drawing/2014/main" val="20007"/>
                    </a:ext>
                  </a:extLst>
                </a:gridCol>
                <a:gridCol w="1212111">
                  <a:extLst>
                    <a:ext uri="{9D8B030D-6E8A-4147-A177-3AD203B41FA5}">
                      <a16:colId xmlns:a16="http://schemas.microsoft.com/office/drawing/2014/main" val="1213108599"/>
                    </a:ext>
                  </a:extLst>
                </a:gridCol>
              </a:tblGrid>
              <a:tr h="297818">
                <a:tc rowSpan="2">
                  <a:txBody>
                    <a:bodyPr/>
                    <a:lstStyle/>
                    <a:p>
                      <a:pPr algn="ctr">
                        <a:lnSpc>
                          <a:spcPct val="107000"/>
                        </a:lnSpc>
                        <a:spcAft>
                          <a:spcPts val="0"/>
                        </a:spcAft>
                      </a:pPr>
                      <a:r>
                        <a:rPr lang="en-AU" sz="1100" dirty="0">
                          <a:effectLst/>
                        </a:rPr>
                        <a:t>NO</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81303" marR="81303" marT="40651" marB="406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7000"/>
                        </a:lnSpc>
                        <a:spcAft>
                          <a:spcPts val="0"/>
                        </a:spcAft>
                      </a:pPr>
                      <a:r>
                        <a:rPr lang="en-US" sz="1100" kern="1200" dirty="0">
                          <a:effectLst/>
                        </a:rPr>
                        <a:t>Actions Plan</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81303" marR="81303" marT="40651" marB="406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7000"/>
                        </a:lnSpc>
                        <a:spcAft>
                          <a:spcPts val="0"/>
                        </a:spcAft>
                      </a:pPr>
                      <a:r>
                        <a:rPr lang="en-PH" sz="1100" kern="1200" dirty="0">
                          <a:effectLst/>
                        </a:rPr>
                        <a:t>Average Regional Status</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81303" marR="81303" marT="40651" marB="406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a:lnSpc>
                          <a:spcPct val="107000"/>
                        </a:lnSpc>
                        <a:spcAft>
                          <a:spcPts val="0"/>
                        </a:spcAft>
                      </a:pPr>
                      <a:r>
                        <a:rPr lang="en-PH" sz="1100" kern="1200" dirty="0">
                          <a:effectLst/>
                        </a:rPr>
                        <a:t>Country Status</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spcAft>
                          <a:spcPts val="0"/>
                        </a:spcAft>
                      </a:pP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a:lnSpc>
                          <a:spcPct val="107000"/>
                        </a:lnSpc>
                        <a:spcAft>
                          <a:spcPts val="0"/>
                        </a:spcAft>
                      </a:pP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a:lnSpc>
                          <a:spcPct val="107000"/>
                        </a:lnSpc>
                        <a:spcAft>
                          <a:spcPts val="0"/>
                        </a:spcAft>
                      </a:pP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a:lnSpc>
                          <a:spcPct val="107000"/>
                        </a:lnSpc>
                        <a:spcAft>
                          <a:spcPts val="0"/>
                        </a:spcAft>
                      </a:pP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a:lnSpc>
                          <a:spcPct val="107000"/>
                        </a:lnSpc>
                        <a:spcAft>
                          <a:spcPts val="0"/>
                        </a:spcAft>
                      </a:pP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row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PH" sz="1100" kern="12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PH" sz="1100" kern="1200" dirty="0">
                          <a:effectLst/>
                        </a:rPr>
                        <a:t>Annotations</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0157618"/>
                  </a:ext>
                </a:extLst>
              </a:tr>
              <a:tr h="319172">
                <a:tc vMerge="1">
                  <a:txBody>
                    <a:bodyPr/>
                    <a:lstStyle/>
                    <a:p>
                      <a:endParaRPr lang="en-US"/>
                    </a:p>
                  </a:txBody>
                  <a:tcPr/>
                </a:tc>
                <a:tc vMerge="1">
                  <a:txBody>
                    <a:bodyPr/>
                    <a:lstStyle/>
                    <a:p>
                      <a:pPr>
                        <a:lnSpc>
                          <a:spcPct val="107000"/>
                        </a:lnSpc>
                        <a:spcAft>
                          <a:spcPts val="0"/>
                        </a:spcAft>
                      </a:pP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1303" marR="81303" marT="40651" marB="40651" anchor="ctr"/>
                </a:tc>
                <a:tc vMerge="1">
                  <a:txBody>
                    <a:bodyPr/>
                    <a:lstStyle/>
                    <a:p>
                      <a:pPr>
                        <a:lnSpc>
                          <a:spcPct val="107000"/>
                        </a:lnSpc>
                        <a:spcAft>
                          <a:spcPts val="0"/>
                        </a:spcAft>
                      </a:pP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81303" marR="81303" marT="40651" marB="40651"/>
                </a:tc>
                <a:tc>
                  <a:txBody>
                    <a:bodyPr/>
                    <a:lstStyle/>
                    <a:p>
                      <a:pPr algn="ctr">
                        <a:lnSpc>
                          <a:spcPct val="107000"/>
                        </a:lnSpc>
                        <a:spcAft>
                          <a:spcPts val="0"/>
                        </a:spcAft>
                      </a:pPr>
                      <a:r>
                        <a:rPr lang="en-AU" sz="1100" dirty="0">
                          <a:effectLst/>
                        </a:rPr>
                        <a:t>ID</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AU" sz="1100" dirty="0">
                          <a:effectLst/>
                        </a:rPr>
                        <a:t>MY</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AU" sz="1100" dirty="0">
                          <a:effectLst/>
                        </a:rPr>
                        <a:t>PNG</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AU" sz="1100" dirty="0">
                          <a:effectLst/>
                        </a:rPr>
                        <a:t>PL</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AU" sz="1100" dirty="0">
                          <a:effectLst/>
                        </a:rPr>
                        <a:t>SI</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AU" sz="1100" dirty="0">
                          <a:effectLst/>
                        </a:rPr>
                        <a:t>TL</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0"/>
                        </a:spcAft>
                      </a:pP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8439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100" kern="1200" dirty="0">
                          <a:effectLst/>
                        </a:rPr>
                        <a:t>1</a:t>
                      </a:r>
                      <a:endParaRPr lang="en-AU" sz="1100" i="1" kern="1200" dirty="0">
                        <a:effectLst/>
                      </a:endParaRPr>
                    </a:p>
                  </a:txBody>
                  <a:tcPr marL="8469" marR="8469" marT="846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r>
                        <a:rPr lang="en-ID" sz="1100" dirty="0">
                          <a:effectLst/>
                        </a:rPr>
                        <a:t>Endorse for implementation of the 2019 Workplan; </a:t>
                      </a:r>
                      <a:endParaRPr lang="en-ID"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846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AU" sz="1100" dirty="0">
                          <a:effectLst/>
                        </a:rPr>
                        <a:t>100% </a:t>
                      </a:r>
                      <a:endParaRPr lang="en-AU" sz="1100" b="0" i="1" dirty="0">
                        <a:effectLst/>
                        <a:latin typeface="+mn-lt"/>
                        <a:ea typeface="Calibri" panose="020F0502020204030204" pitchFamily="34" charset="0"/>
                        <a:cs typeface="Times New Roman" panose="02020603050405020304" pitchFamily="18" charset="0"/>
                      </a:endParaRPr>
                    </a:p>
                  </a:txBody>
                  <a:tcPr marL="81303" marR="81303" marT="40651" marB="406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9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algn="ctr">
                        <a:lnSpc>
                          <a:spcPct val="107000"/>
                        </a:lnSpc>
                        <a:spcAft>
                          <a:spcPts val="0"/>
                        </a:spcAft>
                      </a:pP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9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algn="ctr">
                        <a:lnSpc>
                          <a:spcPct val="107000"/>
                        </a:lnSpc>
                        <a:spcAft>
                          <a:spcPts val="0"/>
                        </a:spcAft>
                      </a:pP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9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algn="ctr">
                        <a:lnSpc>
                          <a:spcPct val="107000"/>
                        </a:lnSpc>
                        <a:spcAft>
                          <a:spcPts val="0"/>
                        </a:spcAft>
                      </a:pP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9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algn="ctr">
                        <a:lnSpc>
                          <a:spcPct val="107000"/>
                        </a:lnSpc>
                        <a:spcAft>
                          <a:spcPts val="0"/>
                        </a:spcAft>
                      </a:pP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9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algn="ctr">
                        <a:lnSpc>
                          <a:spcPct val="107000"/>
                        </a:lnSpc>
                        <a:spcAft>
                          <a:spcPts val="0"/>
                        </a:spcAft>
                      </a:pP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n-AU" sz="800" kern="1200" dirty="0">
                          <a:effectLst/>
                        </a:rPr>
                        <a:t>* Please See Workplan 2009 on the next slide</a:t>
                      </a:r>
                      <a:endParaRPr lang="en-AU" sz="800" b="0" i="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5904896"/>
                  </a:ext>
                </a:extLst>
              </a:tr>
              <a:tr h="672430">
                <a:tc>
                  <a:txBody>
                    <a:bodyPr/>
                    <a:lstStyle/>
                    <a:p>
                      <a:pPr marL="0" indent="0" algn="ctr">
                        <a:lnSpc>
                          <a:spcPct val="107000"/>
                        </a:lnSpc>
                        <a:spcAft>
                          <a:spcPts val="0"/>
                        </a:spcAft>
                        <a:buFont typeface="+mj-lt"/>
                        <a:buNone/>
                      </a:pPr>
                      <a:r>
                        <a:rPr lang="en-ID" sz="1100" kern="1200" dirty="0">
                          <a:effectLst/>
                        </a:rPr>
                        <a:t>2</a:t>
                      </a:r>
                      <a:endParaRPr lang="en-ID" sz="1100" b="0" i="1" kern="1200" dirty="0">
                        <a:effectLst/>
                        <a:latin typeface="+mn-lt"/>
                        <a:ea typeface="Calibri" panose="020F0502020204030204" pitchFamily="34" charset="0"/>
                        <a:cs typeface="Times New Roman" panose="02020603050405020304" pitchFamily="18" charset="0"/>
                      </a:endParaRPr>
                    </a:p>
                  </a:txBody>
                  <a:tcPr marL="8469" marR="8469" marT="846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r>
                        <a:rPr lang="en-ID" sz="1100" dirty="0">
                          <a:effectLst/>
                        </a:rPr>
                        <a:t>Urge the Regional Secretariat to prioritize the reactivation of the CT Atlas;</a:t>
                      </a:r>
                      <a:endParaRPr lang="en-ID"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846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AU" sz="1100" dirty="0">
                          <a:effectLst/>
                        </a:rPr>
                        <a:t>100% , Socialisation and  1</a:t>
                      </a:r>
                      <a:r>
                        <a:rPr lang="en-AU" sz="1100" baseline="30000" dirty="0">
                          <a:effectLst/>
                        </a:rPr>
                        <a:t>st</a:t>
                      </a:r>
                      <a:r>
                        <a:rPr lang="en-AU" sz="1100" dirty="0">
                          <a:effectLst/>
                        </a:rPr>
                        <a:t> Training</a:t>
                      </a:r>
                      <a:endParaRPr lang="en-AU" sz="1100" b="0" i="1" dirty="0">
                        <a:effectLst/>
                        <a:latin typeface="+mn-lt"/>
                        <a:ea typeface="Calibri" panose="020F0502020204030204" pitchFamily="34" charset="0"/>
                        <a:cs typeface="Times New Roman" panose="02020603050405020304" pitchFamily="18" charset="0"/>
                      </a:endParaRPr>
                    </a:p>
                  </a:txBody>
                  <a:tcPr marL="81303" marR="81303" marT="40651" marB="406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agree</a:t>
                      </a: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agree</a:t>
                      </a: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9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agree</a:t>
                      </a:r>
                    </a:p>
                    <a:p>
                      <a:pPr algn="ctr">
                        <a:lnSpc>
                          <a:spcPct val="107000"/>
                        </a:lnSpc>
                        <a:spcAft>
                          <a:spcPts val="0"/>
                        </a:spcAft>
                      </a:pP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agree</a:t>
                      </a: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agree</a:t>
                      </a: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9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agree</a:t>
                      </a:r>
                    </a:p>
                    <a:p>
                      <a:pPr algn="ctr">
                        <a:lnSpc>
                          <a:spcPct val="107000"/>
                        </a:lnSpc>
                        <a:spcAft>
                          <a:spcPts val="0"/>
                        </a:spcAft>
                      </a:pP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AU" sz="800" dirty="0">
                          <a:effectLst/>
                        </a:rPr>
                        <a:t>The </a:t>
                      </a:r>
                      <a:r>
                        <a:rPr lang="en-AU" sz="800" dirty="0" err="1">
                          <a:effectLst/>
                        </a:rPr>
                        <a:t>CTAtlas</a:t>
                      </a:r>
                      <a:r>
                        <a:rPr lang="en-AU" sz="800" dirty="0">
                          <a:effectLst/>
                        </a:rPr>
                        <a:t> website 2.0 has introduced in the 8</a:t>
                      </a:r>
                      <a:r>
                        <a:rPr lang="en-AU" sz="800" baseline="30000" dirty="0">
                          <a:effectLst/>
                        </a:rPr>
                        <a:t>th</a:t>
                      </a:r>
                      <a:r>
                        <a:rPr lang="en-AU" sz="800" dirty="0">
                          <a:effectLst/>
                        </a:rPr>
                        <a:t> MPA Rex and other CTI event</a:t>
                      </a:r>
                      <a:endParaRPr lang="en-AU" sz="800" b="0" i="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0327356"/>
                  </a:ext>
                </a:extLst>
              </a:tr>
              <a:tr h="561565">
                <a:tc>
                  <a:txBody>
                    <a:bodyPr/>
                    <a:lstStyle/>
                    <a:p>
                      <a:pPr algn="ctr">
                        <a:lnSpc>
                          <a:spcPct val="107000"/>
                        </a:lnSpc>
                      </a:pPr>
                      <a:r>
                        <a:rPr lang="en-ID" sz="1100" kern="1200" dirty="0">
                          <a:effectLst/>
                        </a:rPr>
                        <a:t>3</a:t>
                      </a:r>
                      <a:endParaRPr lang="en-ID" sz="1100" b="0" i="1" kern="1200" dirty="0">
                        <a:solidFill>
                          <a:schemeClr val="dk1"/>
                        </a:solidFill>
                        <a:effectLst/>
                        <a:latin typeface="+mn-lt"/>
                        <a:ea typeface="+mn-ea"/>
                        <a:cs typeface="Times New Roman" panose="02020603050405020304" pitchFamily="18" charset="0"/>
                      </a:endParaRPr>
                    </a:p>
                  </a:txBody>
                  <a:tcPr marL="8469" marR="8469" marT="846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r>
                        <a:rPr lang="en-ID" sz="1100" dirty="0">
                          <a:effectLst/>
                        </a:rPr>
                        <a:t>Request the Regional Secretariat and/or partners to support and secure funding sources for the engagement of an experienced MPA Coordinator immediately;</a:t>
                      </a:r>
                      <a:endParaRPr lang="en-ID"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846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AU" sz="1100" dirty="0">
                          <a:effectLst/>
                        </a:rPr>
                        <a:t>100% (done by RS facilitators)</a:t>
                      </a:r>
                      <a:endParaRPr lang="en-AU" sz="1100" b="0" i="1" dirty="0">
                        <a:effectLst/>
                        <a:latin typeface="+mn-lt"/>
                        <a:cs typeface="Times New Roman" panose="02020603050405020304" pitchFamily="18" charset="0"/>
                      </a:endParaRPr>
                    </a:p>
                  </a:txBody>
                  <a:tcPr marL="81303" marR="81303" marT="40651" marB="406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agree</a:t>
                      </a: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agree</a:t>
                      </a: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9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agree</a:t>
                      </a:r>
                    </a:p>
                    <a:p>
                      <a:pPr algn="ctr">
                        <a:lnSpc>
                          <a:spcPct val="107000"/>
                        </a:lnSpc>
                        <a:spcAft>
                          <a:spcPts val="0"/>
                        </a:spcAft>
                      </a:pP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agree</a:t>
                      </a: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agree</a:t>
                      </a: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9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agree</a:t>
                      </a:r>
                    </a:p>
                    <a:p>
                      <a:pPr algn="ctr">
                        <a:lnSpc>
                          <a:spcPct val="107000"/>
                        </a:lnSpc>
                        <a:spcAft>
                          <a:spcPts val="0"/>
                        </a:spcAft>
                      </a:pP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AU" sz="800" dirty="0">
                          <a:effectLst/>
                        </a:rPr>
                        <a:t>The RS-CTI was enhanced the capacity of internal human resource to support TWG </a:t>
                      </a:r>
                      <a:endParaRPr lang="en-AU" sz="800" b="0" i="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055641"/>
                  </a:ext>
                </a:extLst>
              </a:tr>
              <a:tr h="613070">
                <a:tc>
                  <a:txBody>
                    <a:bodyPr/>
                    <a:lstStyle/>
                    <a:p>
                      <a:pPr algn="ctr">
                        <a:lnSpc>
                          <a:spcPct val="107000"/>
                        </a:lnSpc>
                      </a:pPr>
                      <a:r>
                        <a:rPr lang="en-AU" sz="1100" dirty="0">
                          <a:effectLst/>
                        </a:rPr>
                        <a:t>4</a:t>
                      </a:r>
                      <a:endParaRPr lang="en-AU" sz="1100" b="0" i="1" dirty="0">
                        <a:effectLst/>
                        <a:latin typeface="+mn-lt"/>
                        <a:cs typeface="Times New Roman" panose="02020603050405020304" pitchFamily="18" charset="0"/>
                      </a:endParaRPr>
                    </a:p>
                  </a:txBody>
                  <a:tcPr marL="8469" marR="8469" marT="846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r>
                        <a:rPr lang="en-ID" sz="1100" dirty="0">
                          <a:effectLst/>
                        </a:rPr>
                        <a:t>Acknowledge with appreciation the support of USAID SEA Project-Indonesia, CTC, WWF, CI and NOAA in the 7th MPA REX particularly on Sustainable Marine Tourism;</a:t>
                      </a:r>
                      <a:endParaRPr lang="en-ID"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846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100" dirty="0">
                          <a:effectLst/>
                        </a:rPr>
                        <a:t>100%</a:t>
                      </a:r>
                      <a:endParaRPr lang="en-AU" sz="1100" b="0" i="1" dirty="0">
                        <a:effectLst/>
                        <a:latin typeface="+mn-lt"/>
                        <a:cs typeface="Times New Roman" panose="02020603050405020304" pitchFamily="18" charset="0"/>
                      </a:endParaRPr>
                    </a:p>
                  </a:txBody>
                  <a:tcPr marL="81303" marR="81303" marT="40651" marB="406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algn="ctr">
                        <a:lnSpc>
                          <a:spcPct val="107000"/>
                        </a:lnSpc>
                        <a:spcAft>
                          <a:spcPts val="0"/>
                        </a:spcAft>
                      </a:pPr>
                      <a:endParaRPr lang="en-AU" sz="900" i="1"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algn="ctr">
                        <a:lnSpc>
                          <a:spcPct val="107000"/>
                        </a:lnSpc>
                        <a:spcAft>
                          <a:spcPts val="0"/>
                        </a:spcAft>
                      </a:pP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algn="ctr">
                        <a:lnSpc>
                          <a:spcPct val="107000"/>
                        </a:lnSpc>
                        <a:spcAft>
                          <a:spcPts val="0"/>
                        </a:spcAft>
                      </a:pP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algn="ctr">
                        <a:lnSpc>
                          <a:spcPct val="107000"/>
                        </a:lnSpc>
                        <a:spcAft>
                          <a:spcPts val="0"/>
                        </a:spcAft>
                      </a:pP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algn="ctr">
                        <a:lnSpc>
                          <a:spcPct val="107000"/>
                        </a:lnSpc>
                        <a:spcAft>
                          <a:spcPts val="0"/>
                        </a:spcAft>
                      </a:pP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algn="ctr">
                        <a:lnSpc>
                          <a:spcPct val="107000"/>
                        </a:lnSpc>
                        <a:spcAft>
                          <a:spcPts val="0"/>
                        </a:spcAft>
                      </a:pP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800" dirty="0">
                          <a:effectLst/>
                        </a:rPr>
                        <a:t>Letter of Appreciation was sent to the partners to acknowledge their</a:t>
                      </a:r>
                    </a:p>
                    <a:p>
                      <a:pPr algn="ctr">
                        <a:lnSpc>
                          <a:spcPct val="107000"/>
                        </a:lnSpc>
                        <a:spcAft>
                          <a:spcPts val="0"/>
                        </a:spcAft>
                      </a:pPr>
                      <a:r>
                        <a:rPr lang="en-US" sz="800" dirty="0">
                          <a:effectLst/>
                        </a:rPr>
                        <a:t>continues support to the MPA WG</a:t>
                      </a:r>
                      <a:endParaRPr lang="en-AU" sz="800" b="0" i="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5840524"/>
                  </a:ext>
                </a:extLst>
              </a:tr>
              <a:tr h="573928">
                <a:tc>
                  <a:txBody>
                    <a:bodyPr/>
                    <a:lstStyle/>
                    <a:p>
                      <a:pPr algn="ctr">
                        <a:lnSpc>
                          <a:spcPct val="107000"/>
                        </a:lnSpc>
                      </a:pPr>
                      <a:r>
                        <a:rPr lang="en-AU" sz="1100" dirty="0">
                          <a:effectLst/>
                        </a:rPr>
                        <a:t>5</a:t>
                      </a:r>
                      <a:endParaRPr lang="en-AU" sz="1100" b="0" i="1" dirty="0">
                        <a:effectLst/>
                        <a:latin typeface="+mn-lt"/>
                        <a:cs typeface="Times New Roman" panose="02020603050405020304" pitchFamily="18" charset="0"/>
                      </a:endParaRPr>
                    </a:p>
                  </a:txBody>
                  <a:tcPr marL="8469" marR="8469" marT="846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r>
                        <a:rPr lang="en-ID" sz="1100" dirty="0">
                          <a:effectLst/>
                        </a:rPr>
                        <a:t>Acknowledge the progress and updates on MPA management of the CT6 Countries;</a:t>
                      </a:r>
                      <a:endParaRPr lang="en-ID"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846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100" dirty="0">
                          <a:effectLst/>
                        </a:rPr>
                        <a:t>100% (done 16-19 Oc2019)</a:t>
                      </a:r>
                      <a:endParaRPr lang="en-AU" sz="1100" b="0" i="1" dirty="0">
                        <a:effectLst/>
                        <a:latin typeface="+mn-lt"/>
                        <a:ea typeface="Calibri" panose="020F0502020204030204" pitchFamily="34" charset="0"/>
                        <a:cs typeface="Times New Roman" panose="02020603050405020304" pitchFamily="18" charset="0"/>
                      </a:endParaRPr>
                    </a:p>
                  </a:txBody>
                  <a:tcPr marL="81303" marR="81303" marT="40651" marB="406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algn="ctr">
                        <a:lnSpc>
                          <a:spcPct val="107000"/>
                        </a:lnSpc>
                        <a:spcAft>
                          <a:spcPts val="0"/>
                        </a:spcAft>
                      </a:pPr>
                      <a:endParaRPr lang="en-AU" sz="900" i="1"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algn="ctr">
                        <a:lnSpc>
                          <a:spcPct val="107000"/>
                        </a:lnSpc>
                        <a:spcAft>
                          <a:spcPts val="0"/>
                        </a:spcAft>
                      </a:pP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algn="ctr">
                        <a:lnSpc>
                          <a:spcPct val="107000"/>
                        </a:lnSpc>
                        <a:spcAft>
                          <a:spcPts val="0"/>
                        </a:spcAft>
                      </a:pP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algn="ctr">
                        <a:lnSpc>
                          <a:spcPct val="107000"/>
                        </a:lnSpc>
                        <a:spcAft>
                          <a:spcPts val="0"/>
                        </a:spcAft>
                      </a:pP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algn="ctr">
                        <a:lnSpc>
                          <a:spcPct val="107000"/>
                        </a:lnSpc>
                        <a:spcAft>
                          <a:spcPts val="0"/>
                        </a:spcAft>
                      </a:pP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algn="ctr">
                        <a:lnSpc>
                          <a:spcPct val="107000"/>
                        </a:lnSpc>
                        <a:spcAft>
                          <a:spcPts val="0"/>
                        </a:spcAft>
                      </a:pP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n-AU" sz="800" kern="1200" dirty="0">
                          <a:effectLst/>
                        </a:rPr>
                        <a:t>* Please See Workplan 2009 on the next slide</a:t>
                      </a:r>
                      <a:endParaRPr lang="en-AU" sz="800" b="0" i="0" kern="1200" dirty="0">
                        <a:solidFill>
                          <a:schemeClr val="dk1"/>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4953031"/>
                  </a:ext>
                </a:extLst>
              </a:tr>
              <a:tr h="791083">
                <a:tc>
                  <a:txBody>
                    <a:bodyPr/>
                    <a:lstStyle/>
                    <a:p>
                      <a:pPr algn="ctr">
                        <a:lnSpc>
                          <a:spcPct val="107000"/>
                        </a:lnSpc>
                      </a:pPr>
                      <a:r>
                        <a:rPr lang="en-AU" sz="1100" dirty="0">
                          <a:effectLst/>
                        </a:rPr>
                        <a:t>6</a:t>
                      </a:r>
                      <a:endParaRPr lang="en-AU" sz="1100" b="0" i="1" dirty="0">
                        <a:effectLst/>
                        <a:latin typeface="+mn-lt"/>
                        <a:cs typeface="Times New Roman" panose="02020603050405020304" pitchFamily="18" charset="0"/>
                      </a:endParaRPr>
                    </a:p>
                  </a:txBody>
                  <a:tcPr marL="8469" marR="8469" marT="846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r>
                        <a:rPr lang="en-ID" sz="1100" dirty="0">
                          <a:effectLst/>
                        </a:rPr>
                        <a:t>Recognize the need for sustained efforts to strengthen capacity building on MPA management including Sustainable fisheries;</a:t>
                      </a:r>
                      <a:endParaRPr lang="en-ID"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846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100" dirty="0">
                          <a:effectLst/>
                        </a:rPr>
                        <a:t>100% (done 16-19 Oct 2019)</a:t>
                      </a:r>
                      <a:endParaRPr lang="en-AU" sz="1100" b="0" i="1" dirty="0">
                        <a:effectLst/>
                        <a:latin typeface="+mn-lt"/>
                        <a:ea typeface="Calibri" panose="020F0502020204030204" pitchFamily="34" charset="0"/>
                        <a:cs typeface="Times New Roman" panose="02020603050405020304" pitchFamily="18" charset="0"/>
                      </a:endParaRPr>
                    </a:p>
                  </a:txBody>
                  <a:tcPr marL="81303" marR="81303" marT="40651" marB="406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9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algn="ctr">
                        <a:lnSpc>
                          <a:spcPct val="107000"/>
                        </a:lnSpc>
                        <a:spcAft>
                          <a:spcPts val="0"/>
                        </a:spcAft>
                      </a:pP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algn="ctr">
                        <a:lnSpc>
                          <a:spcPct val="107000"/>
                        </a:lnSpc>
                        <a:spcAft>
                          <a:spcPts val="0"/>
                        </a:spcAft>
                      </a:pP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algn="ctr">
                        <a:lnSpc>
                          <a:spcPct val="107000"/>
                        </a:lnSpc>
                        <a:spcAft>
                          <a:spcPts val="0"/>
                        </a:spcAft>
                      </a:pP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AU" sz="800" dirty="0">
                          <a:effectLst/>
                        </a:rPr>
                        <a:t>The MPA for sustainable fisheries has presented by WWF Indonesia and Stacey Tighe as resources person in the 8</a:t>
                      </a:r>
                      <a:r>
                        <a:rPr lang="en-AU" sz="800" baseline="30000" dirty="0">
                          <a:effectLst/>
                        </a:rPr>
                        <a:t>th</a:t>
                      </a:r>
                      <a:r>
                        <a:rPr lang="en-AU" sz="800" dirty="0">
                          <a:effectLst/>
                        </a:rPr>
                        <a:t> MPA Rex</a:t>
                      </a:r>
                      <a:endParaRPr lang="en-AU" sz="800" b="0" i="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616865"/>
                  </a:ext>
                </a:extLst>
              </a:tr>
              <a:tr h="0">
                <a:tc>
                  <a:txBody>
                    <a:bodyPr/>
                    <a:lstStyle/>
                    <a:p>
                      <a:pPr algn="ctr">
                        <a:lnSpc>
                          <a:spcPct val="107000"/>
                        </a:lnSpc>
                      </a:pPr>
                      <a:r>
                        <a:rPr lang="en-AU" sz="1100" dirty="0">
                          <a:effectLst/>
                        </a:rPr>
                        <a:t>7</a:t>
                      </a:r>
                      <a:endParaRPr lang="en-AU" sz="1100" b="0" i="1" dirty="0">
                        <a:effectLst/>
                        <a:latin typeface="+mn-lt"/>
                        <a:cs typeface="Times New Roman" panose="02020603050405020304" pitchFamily="18" charset="0"/>
                      </a:endParaRPr>
                    </a:p>
                  </a:txBody>
                  <a:tcPr marL="8469" marR="8469" marT="846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r>
                        <a:rPr lang="en-ID" sz="1100" dirty="0">
                          <a:effectLst/>
                        </a:rPr>
                        <a:t>Recognize the need to conduct research and development to generate information, technologies and methodologies to support effective MPA management</a:t>
                      </a:r>
                      <a:endParaRPr lang="en-ID"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846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100" dirty="0">
                          <a:effectLst/>
                        </a:rPr>
                        <a:t>On Progress,</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1100" dirty="0">
                          <a:effectLst/>
                        </a:rPr>
                        <a:t>Look the opportunities</a:t>
                      </a:r>
                    </a:p>
                    <a:p>
                      <a:pPr algn="ctr">
                        <a:lnSpc>
                          <a:spcPct val="107000"/>
                        </a:lnSpc>
                      </a:pPr>
                      <a:endParaRPr lang="en-AU" sz="1100" b="0" i="1" dirty="0">
                        <a:effectLst/>
                        <a:latin typeface="+mn-lt"/>
                        <a:cs typeface="Times New Roman" panose="02020603050405020304" pitchFamily="18" charset="0"/>
                      </a:endParaRPr>
                    </a:p>
                  </a:txBody>
                  <a:tcPr marL="81303" marR="81303" marT="40651" marB="406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agree</a:t>
                      </a:r>
                      <a:endParaRPr lang="en-AU" sz="900" b="0" i="1" dirty="0">
                        <a:effectLst/>
                        <a:latin typeface="Segoe UI Symbol" panose="020B0502040204020203" pitchFamily="34" charset="0"/>
                        <a:ea typeface="Segoe UI Symbol" panose="020B0502040204020203"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agree</a:t>
                      </a:r>
                      <a:endParaRPr lang="en-AU" sz="900" b="0" i="1" dirty="0">
                        <a:effectLst/>
                        <a:latin typeface="Segoe UI Symbol" panose="020B0502040204020203" pitchFamily="34" charset="0"/>
                        <a:ea typeface="Segoe UI Symbol" panose="020B0502040204020203"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agree</a:t>
                      </a:r>
                      <a:endParaRPr lang="en-AU" sz="900" b="0" i="1" dirty="0">
                        <a:effectLst/>
                        <a:latin typeface="Segoe UI Symbol" panose="020B0502040204020203" pitchFamily="34" charset="0"/>
                        <a:ea typeface="Segoe UI Symbol" panose="020B0502040204020203"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9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agree</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AU" sz="9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agree</a:t>
                      </a:r>
                      <a:endParaRPr lang="en-AU" sz="900" b="0" i="1" dirty="0">
                        <a:effectLst/>
                        <a:latin typeface="Segoe UI Symbol" panose="020B0502040204020203" pitchFamily="34" charset="0"/>
                        <a:ea typeface="Segoe UI Symbol" panose="020B0502040204020203"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agree</a:t>
                      </a:r>
                      <a:endParaRPr lang="en-AU" sz="900" b="0" i="1" dirty="0">
                        <a:effectLst/>
                        <a:latin typeface="Segoe UI Symbol" panose="020B0502040204020203" pitchFamily="34" charset="0"/>
                        <a:ea typeface="Segoe UI Symbol" panose="020B0502040204020203"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800" dirty="0">
                          <a:effectLst/>
                        </a:rPr>
                        <a:t>Approach by see the opportunity to cooperate with Universities, research institutions. and development Partners </a:t>
                      </a:r>
                      <a:endParaRPr lang="en-AU" sz="800" b="0" i="0" dirty="0">
                        <a:effectLst/>
                        <a:latin typeface="Segoe UI Symbol" panose="020B0502040204020203" pitchFamily="34" charset="0"/>
                        <a:ea typeface="Segoe UI Symbol" panose="020B0502040204020203"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0039254"/>
                  </a:ext>
                </a:extLst>
              </a:tr>
              <a:tr h="690778">
                <a:tc>
                  <a:txBody>
                    <a:bodyPr/>
                    <a:lstStyle/>
                    <a:p>
                      <a:pPr algn="ctr">
                        <a:lnSpc>
                          <a:spcPct val="107000"/>
                        </a:lnSpc>
                      </a:pPr>
                      <a:r>
                        <a:rPr lang="en-AU" sz="1100" dirty="0">
                          <a:effectLst/>
                        </a:rPr>
                        <a:t>8</a:t>
                      </a:r>
                      <a:endParaRPr lang="en-AU" sz="1100" b="0" i="1" dirty="0">
                        <a:effectLst/>
                        <a:latin typeface="+mn-lt"/>
                        <a:cs typeface="Times New Roman" panose="02020603050405020304" pitchFamily="18" charset="0"/>
                      </a:endParaRPr>
                    </a:p>
                  </a:txBody>
                  <a:tcPr marL="8469" marR="8469" marT="846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D" sz="1100" dirty="0">
                          <a:effectLst/>
                        </a:rPr>
                        <a:t>Endorse CTMPAS nominations as among the priorities in CT6 countries</a:t>
                      </a:r>
                    </a:p>
                    <a:p>
                      <a:pPr marL="0" marR="0" algn="just"/>
                      <a:endParaRPr lang="en-ID"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000" marR="72000" marT="846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1100" dirty="0">
                          <a:effectLst/>
                        </a:rPr>
                        <a:t>100%</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AU" sz="1100" b="0" i="1" dirty="0">
                        <a:effectLst/>
                        <a:latin typeface="+mn-lt"/>
                        <a:cs typeface="Times New Roman" panose="02020603050405020304" pitchFamily="18" charset="0"/>
                      </a:endParaRPr>
                    </a:p>
                  </a:txBody>
                  <a:tcPr marL="81303" marR="81303" marT="40651" marB="406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800" dirty="0">
                          <a:effectLst/>
                        </a:rPr>
                        <a:t>Use  CTMPAS and CT ATLAS data</a:t>
                      </a:r>
                      <a:endParaRPr lang="en-AU" sz="8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800" kern="1200" dirty="0">
                          <a:effectLst/>
                        </a:rPr>
                        <a:t>Use  CTMPAS and CT ATLAS data</a:t>
                      </a:r>
                      <a:endParaRPr lang="en-AU" sz="800" b="0" i="1" kern="1200" dirty="0">
                        <a:solidFill>
                          <a:schemeClr val="dk1"/>
                        </a:solidFill>
                        <a:effectLst/>
                        <a:latin typeface="Segoe UI Symbol" panose="020B0502040204020203" pitchFamily="34" charset="0"/>
                        <a:ea typeface="Segoe UI Symbol" panose="020B0502040204020203"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800" kern="1200" dirty="0">
                          <a:effectLst/>
                        </a:rPr>
                        <a:t>Use  CTMPAS and CT ATLAS data</a:t>
                      </a:r>
                      <a:endParaRPr lang="en-AU" sz="800" b="0" i="1" kern="1200" dirty="0">
                        <a:solidFill>
                          <a:schemeClr val="dk1"/>
                        </a:solidFill>
                        <a:effectLst/>
                        <a:latin typeface="Segoe UI Symbol" panose="020B0502040204020203" pitchFamily="34" charset="0"/>
                        <a:ea typeface="Segoe UI Symbol" panose="020B0502040204020203"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9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AU" sz="10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900" kern="1200" dirty="0">
                          <a:effectLst/>
                        </a:rPr>
                        <a:t>Use  CTMPAS and CT ATLAS data</a:t>
                      </a:r>
                      <a:endParaRPr lang="en-AU" sz="900" b="0" i="1" kern="1200" dirty="0">
                        <a:solidFill>
                          <a:schemeClr val="dk1"/>
                        </a:solidFill>
                        <a:effectLst/>
                        <a:latin typeface="Segoe UI Symbol" panose="020B0502040204020203" pitchFamily="34" charset="0"/>
                        <a:ea typeface="Segoe UI Symbol" panose="020B0502040204020203"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800" kern="1200" dirty="0">
                          <a:effectLst/>
                        </a:rPr>
                        <a:t>Use  CTMPAS and CT ATLAS data</a:t>
                      </a:r>
                      <a:endParaRPr lang="en-AU" sz="800" b="0" i="1" kern="1200" dirty="0">
                        <a:solidFill>
                          <a:schemeClr val="dk1"/>
                        </a:solidFill>
                        <a:effectLst/>
                        <a:latin typeface="Segoe UI Symbol" panose="020B0502040204020203" pitchFamily="34" charset="0"/>
                        <a:ea typeface="Segoe UI Symbol" panose="020B0502040204020203"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9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AU" sz="800" dirty="0">
                          <a:effectLst/>
                        </a:rPr>
                        <a:t>Use  CTMPAS and CT ATLAS data</a:t>
                      </a:r>
                      <a:endParaRPr lang="en-AU" sz="8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AU" sz="8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AU" sz="800" dirty="0">
                          <a:effectLst/>
                        </a:rPr>
                        <a:t>Remind NCC to submit CTMPAS nomination</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AU" sz="800" b="0" i="1"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7127048"/>
                  </a:ext>
                </a:extLst>
              </a:tr>
            </a:tbl>
          </a:graphicData>
        </a:graphic>
      </p:graphicFrame>
      <p:cxnSp>
        <p:nvCxnSpPr>
          <p:cNvPr id="6" name="Straight Connector 5">
            <a:extLst>
              <a:ext uri="{FF2B5EF4-FFF2-40B4-BE49-F238E27FC236}">
                <a16:creationId xmlns:a16="http://schemas.microsoft.com/office/drawing/2014/main" id="{B491DDE2-F678-4438-B9B9-B44CC686EEF2}"/>
              </a:ext>
            </a:extLst>
          </p:cNvPr>
          <p:cNvCxnSpPr>
            <a:cxnSpLocks/>
          </p:cNvCxnSpPr>
          <p:nvPr/>
        </p:nvCxnSpPr>
        <p:spPr>
          <a:xfrm>
            <a:off x="410024" y="568664"/>
            <a:ext cx="11503677" cy="0"/>
          </a:xfrm>
          <a:prstGeom prst="line">
            <a:avLst/>
          </a:prstGeom>
          <a:ln w="28575">
            <a:solidFill>
              <a:srgbClr val="186F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922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Table 4">
            <a:extLst>
              <a:ext uri="{FF2B5EF4-FFF2-40B4-BE49-F238E27FC236}">
                <a16:creationId xmlns:a16="http://schemas.microsoft.com/office/drawing/2014/main" id="{63F0CC22-4D3F-45E3-BCAC-ECB1971589A4}"/>
              </a:ext>
            </a:extLst>
          </p:cNvPr>
          <p:cNvGraphicFramePr>
            <a:graphicFrameLocks noGrp="1"/>
          </p:cNvGraphicFramePr>
          <p:nvPr>
            <p:extLst>
              <p:ext uri="{D42A27DB-BD31-4B8C-83A1-F6EECF244321}">
                <p14:modId xmlns:p14="http://schemas.microsoft.com/office/powerpoint/2010/main" val="2551198797"/>
              </p:ext>
            </p:extLst>
          </p:nvPr>
        </p:nvGraphicFramePr>
        <p:xfrm>
          <a:off x="608837" y="748149"/>
          <a:ext cx="10818624" cy="6050437"/>
        </p:xfrm>
        <a:graphic>
          <a:graphicData uri="http://schemas.openxmlformats.org/drawingml/2006/table">
            <a:tbl>
              <a:tblPr firstRow="1" firstCol="1" bandRow="1"/>
              <a:tblGrid>
                <a:gridCol w="3657502">
                  <a:extLst>
                    <a:ext uri="{9D8B030D-6E8A-4147-A177-3AD203B41FA5}">
                      <a16:colId xmlns:a16="http://schemas.microsoft.com/office/drawing/2014/main" val="1519034870"/>
                    </a:ext>
                  </a:extLst>
                </a:gridCol>
                <a:gridCol w="1750260">
                  <a:extLst>
                    <a:ext uri="{9D8B030D-6E8A-4147-A177-3AD203B41FA5}">
                      <a16:colId xmlns:a16="http://schemas.microsoft.com/office/drawing/2014/main" val="1069620227"/>
                    </a:ext>
                  </a:extLst>
                </a:gridCol>
                <a:gridCol w="1635406">
                  <a:extLst>
                    <a:ext uri="{9D8B030D-6E8A-4147-A177-3AD203B41FA5}">
                      <a16:colId xmlns:a16="http://schemas.microsoft.com/office/drawing/2014/main" val="1958754176"/>
                    </a:ext>
                  </a:extLst>
                </a:gridCol>
                <a:gridCol w="3775456">
                  <a:extLst>
                    <a:ext uri="{9D8B030D-6E8A-4147-A177-3AD203B41FA5}">
                      <a16:colId xmlns:a16="http://schemas.microsoft.com/office/drawing/2014/main" val="147801709"/>
                    </a:ext>
                  </a:extLst>
                </a:gridCol>
              </a:tblGrid>
              <a:tr h="647423">
                <a:tc>
                  <a:txBody>
                    <a:bodyPr/>
                    <a:lstStyle/>
                    <a:p>
                      <a:pPr>
                        <a:lnSpc>
                          <a:spcPct val="107000"/>
                        </a:lnSpc>
                        <a:spcAft>
                          <a:spcPts val="0"/>
                        </a:spcAft>
                      </a:pPr>
                      <a:r>
                        <a:rPr lang="en-ID"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Planned Activities</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nSpc>
                          <a:spcPct val="107000"/>
                        </a:lnSpc>
                        <a:spcAft>
                          <a:spcPts val="0"/>
                        </a:spcAft>
                      </a:pPr>
                      <a:r>
                        <a:rPr lang="en-ID"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Time Frame</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nSpc>
                          <a:spcPct val="107000"/>
                        </a:lnSpc>
                        <a:spcAft>
                          <a:spcPts val="0"/>
                        </a:spcAft>
                      </a:pPr>
                      <a:r>
                        <a:rPr lang="en-ID"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Projected Budget</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nSpc>
                          <a:spcPct val="107000"/>
                        </a:lnSpc>
                        <a:spcAft>
                          <a:spcPts val="0"/>
                        </a:spcAft>
                      </a:pPr>
                      <a:r>
                        <a:rPr lang="en-ID"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Source of Budget</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631857606"/>
                  </a:ext>
                </a:extLst>
              </a:tr>
              <a:tr h="1075877">
                <a:tc>
                  <a:txBody>
                    <a:bodyPr/>
                    <a:lstStyle/>
                    <a:p>
                      <a:pPr>
                        <a:lnSpc>
                          <a:spcPct val="107000"/>
                        </a:lnSpc>
                        <a:spcAft>
                          <a:spcPts val="0"/>
                        </a:spcAft>
                      </a:pPr>
                      <a:r>
                        <a:rPr lang="en-ID" sz="2000" dirty="0">
                          <a:effectLst/>
                          <a:latin typeface="Calibri" panose="020F0502020204030204" pitchFamily="34" charset="0"/>
                          <a:ea typeface="Calibri" panose="020F0502020204030204" pitchFamily="34" charset="0"/>
                          <a:cs typeface="Times New Roman" panose="02020603050405020304" pitchFamily="18" charset="0"/>
                        </a:rPr>
                        <a:t>9</a:t>
                      </a:r>
                      <a:r>
                        <a:rPr lang="en-ID" sz="20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ID" sz="2000" dirty="0">
                          <a:effectLst/>
                          <a:latin typeface="Calibri" panose="020F0502020204030204" pitchFamily="34" charset="0"/>
                          <a:ea typeface="Calibri" panose="020F0502020204030204" pitchFamily="34" charset="0"/>
                          <a:cs typeface="Times New Roman" panose="02020603050405020304" pitchFamily="18" charset="0"/>
                        </a:rPr>
                        <a:t> MPA REX</a:t>
                      </a:r>
                      <a:r>
                        <a:rPr lang="en-ID" sz="2000" baseline="0" dirty="0">
                          <a:effectLst/>
                          <a:latin typeface="Calibri" panose="020F0502020204030204" pitchFamily="34" charset="0"/>
                          <a:ea typeface="Calibri" panose="020F0502020204030204" pitchFamily="34" charset="0"/>
                          <a:cs typeface="Times New Roman" panose="02020603050405020304" pitchFamily="18" charset="0"/>
                        </a:rPr>
                        <a:t> and 9</a:t>
                      </a:r>
                      <a:r>
                        <a:rPr lang="en-ID" sz="20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ID" sz="2000" baseline="0" dirty="0">
                          <a:effectLst/>
                          <a:latin typeface="Calibri" panose="020F0502020204030204" pitchFamily="34" charset="0"/>
                          <a:ea typeface="Calibri" panose="020F0502020204030204" pitchFamily="34" charset="0"/>
                          <a:cs typeface="Times New Roman" panose="02020603050405020304" pitchFamily="18" charset="0"/>
                        </a:rPr>
                        <a:t> MPA TWG Meeting in Papua New Guinea </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ID" sz="2000" dirty="0">
                          <a:effectLst/>
                          <a:latin typeface="Calibri" panose="020F0502020204030204" pitchFamily="34" charset="0"/>
                          <a:ea typeface="Calibri" panose="020F0502020204030204" pitchFamily="34" charset="0"/>
                          <a:cs typeface="Times New Roman" panose="02020603050405020304" pitchFamily="18" charset="0"/>
                        </a:rPr>
                        <a:t>Q3 (Jul</a:t>
                      </a:r>
                      <a:r>
                        <a:rPr lang="en-ID" sz="2000" baseline="0" dirty="0">
                          <a:effectLst/>
                          <a:latin typeface="Calibri" panose="020F0502020204030204" pitchFamily="34" charset="0"/>
                          <a:ea typeface="Calibri" panose="020F0502020204030204" pitchFamily="34" charset="0"/>
                          <a:cs typeface="Times New Roman" panose="02020603050405020304" pitchFamily="18" charset="0"/>
                        </a:rPr>
                        <a:t> – Sept) </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ID" sz="2000" dirty="0">
                          <a:effectLst/>
                          <a:latin typeface="Calibri" panose="020F0502020204030204" pitchFamily="34" charset="0"/>
                          <a:ea typeface="Calibri" panose="020F0502020204030204" pitchFamily="34" charset="0"/>
                          <a:cs typeface="Times New Roman" panose="02020603050405020304" pitchFamily="18" charset="0"/>
                        </a:rPr>
                        <a:t>USD50,000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ID" sz="2000" dirty="0">
                          <a:effectLst/>
                          <a:latin typeface="Calibri" panose="020F0502020204030204" pitchFamily="34" charset="0"/>
                          <a:ea typeface="Calibri" panose="020F0502020204030204" pitchFamily="34" charset="0"/>
                          <a:cs typeface="Times New Roman" panose="02020603050405020304" pitchFamily="18" charset="0"/>
                        </a:rPr>
                        <a:t>Regional Secretariat,</a:t>
                      </a:r>
                      <a:r>
                        <a:rPr lang="en-ID" sz="2000" baseline="0" dirty="0">
                          <a:effectLst/>
                          <a:latin typeface="Calibri" panose="020F0502020204030204" pitchFamily="34" charset="0"/>
                          <a:ea typeface="Calibri" panose="020F0502020204030204" pitchFamily="34" charset="0"/>
                          <a:cs typeface="Times New Roman" panose="02020603050405020304" pitchFamily="18" charset="0"/>
                        </a:rPr>
                        <a:t> Development Partners and Host Country</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35460376"/>
                  </a:ext>
                </a:extLst>
              </a:tr>
              <a:tr h="703344">
                <a:tc>
                  <a:txBody>
                    <a:bodyPr/>
                    <a:lstStyle/>
                    <a:p>
                      <a:pPr>
                        <a:lnSpc>
                          <a:spcPct val="107000"/>
                        </a:lnSpc>
                        <a:spcAft>
                          <a:spcPts val="0"/>
                        </a:spcAft>
                      </a:pPr>
                      <a:r>
                        <a:rPr lang="en-ID" sz="2000" dirty="0">
                          <a:effectLst/>
                          <a:latin typeface="Calibri" panose="020F0502020204030204" pitchFamily="34" charset="0"/>
                          <a:ea typeface="Calibri" panose="020F0502020204030204" pitchFamily="34" charset="0"/>
                          <a:cs typeface="Times New Roman" panose="02020603050405020304" pitchFamily="18" charset="0"/>
                        </a:rPr>
                        <a:t>Completion</a:t>
                      </a:r>
                      <a:r>
                        <a:rPr lang="en-ID" sz="2000" baseline="0" dirty="0">
                          <a:effectLst/>
                          <a:latin typeface="Calibri" panose="020F0502020204030204" pitchFamily="34" charset="0"/>
                          <a:ea typeface="Calibri" panose="020F0502020204030204" pitchFamily="34" charset="0"/>
                          <a:cs typeface="Times New Roman" panose="02020603050405020304" pitchFamily="18" charset="0"/>
                        </a:rPr>
                        <a:t> of CTMPAS Certification Process for Cat 1, 2, and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ID" sz="2000" dirty="0">
                          <a:effectLst/>
                          <a:latin typeface="Calibri" panose="020F0502020204030204" pitchFamily="34" charset="0"/>
                          <a:ea typeface="Calibri" panose="020F0502020204030204" pitchFamily="34" charset="0"/>
                          <a:cs typeface="Times New Roman" panose="02020603050405020304" pitchFamily="18" charset="0"/>
                        </a:rPr>
                        <a:t>Q1 (Jan – Mar)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ID" sz="2000" dirty="0">
                          <a:effectLst/>
                          <a:latin typeface="Calibri" panose="020F0502020204030204" pitchFamily="34" charset="0"/>
                          <a:ea typeface="Calibri" panose="020F0502020204030204" pitchFamily="34" charset="0"/>
                          <a:cs typeface="Times New Roman" panose="02020603050405020304" pitchFamily="18" charset="0"/>
                        </a:rPr>
                        <a:t>Not need budget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54807920"/>
                  </a:ext>
                </a:extLst>
              </a:tr>
              <a:tr h="719741">
                <a:tc>
                  <a:txBody>
                    <a:bodyPr/>
                    <a:lstStyle/>
                    <a:p>
                      <a:pPr>
                        <a:lnSpc>
                          <a:spcPct val="107000"/>
                        </a:lnSpc>
                        <a:spcAft>
                          <a:spcPts val="0"/>
                        </a:spcAft>
                      </a:pPr>
                      <a:r>
                        <a:rPr lang="en-ID" sz="2000" dirty="0">
                          <a:effectLst/>
                          <a:latin typeface="Calibri" panose="020F0502020204030204" pitchFamily="34" charset="0"/>
                          <a:ea typeface="Calibri" panose="020F0502020204030204" pitchFamily="34" charset="0"/>
                          <a:cs typeface="Times New Roman" panose="02020603050405020304" pitchFamily="18" charset="0"/>
                        </a:rPr>
                        <a:t>CT Atlas Training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ID" sz="2000" dirty="0">
                          <a:effectLst/>
                          <a:latin typeface="Calibri" panose="020F0502020204030204" pitchFamily="34" charset="0"/>
                          <a:ea typeface="Calibri" panose="020F0502020204030204" pitchFamily="34" charset="0"/>
                          <a:cs typeface="Times New Roman" panose="02020603050405020304" pitchFamily="18" charset="0"/>
                        </a:rPr>
                        <a:t>Q1(Jan</a:t>
                      </a:r>
                      <a:r>
                        <a:rPr lang="en-ID" sz="2000" baseline="0" dirty="0">
                          <a:effectLst/>
                          <a:latin typeface="Calibri" panose="020F0502020204030204" pitchFamily="34" charset="0"/>
                          <a:ea typeface="Calibri" panose="020F0502020204030204" pitchFamily="34" charset="0"/>
                          <a:cs typeface="Times New Roman" panose="02020603050405020304" pitchFamily="18" charset="0"/>
                        </a:rPr>
                        <a:t>– Mar) </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ID" sz="2000" dirty="0">
                          <a:effectLst/>
                          <a:latin typeface="Calibri" panose="020F0502020204030204" pitchFamily="34" charset="0"/>
                          <a:ea typeface="Calibri" panose="020F0502020204030204" pitchFamily="34" charset="0"/>
                          <a:cs typeface="Times New Roman" panose="02020603050405020304" pitchFamily="18" charset="0"/>
                        </a:rPr>
                        <a:t>Regional Secretariat (CT Atlas project</a:t>
                      </a:r>
                      <a:r>
                        <a:rPr lang="en-ID" sz="2000" baseline="0" dirty="0">
                          <a:effectLst/>
                          <a:latin typeface="Calibri" panose="020F0502020204030204" pitchFamily="34" charset="0"/>
                          <a:ea typeface="Calibri" panose="020F0502020204030204" pitchFamily="34" charset="0"/>
                          <a:cs typeface="Times New Roman" panose="02020603050405020304" pitchFamily="18" charset="0"/>
                        </a:rPr>
                        <a:t>) </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18473378"/>
                  </a:ext>
                </a:extLst>
              </a:tr>
              <a:tr h="825290">
                <a:tc>
                  <a:txBody>
                    <a:bodyPr/>
                    <a:lstStyle/>
                    <a:p>
                      <a:pPr>
                        <a:lnSpc>
                          <a:spcPct val="107000"/>
                        </a:lnSpc>
                        <a:spcAft>
                          <a:spcPts val="0"/>
                        </a:spcAft>
                      </a:pPr>
                      <a:r>
                        <a:rPr lang="en-ID" sz="2000" dirty="0">
                          <a:effectLst/>
                          <a:latin typeface="Calibri" panose="020F0502020204030204" pitchFamily="34" charset="0"/>
                          <a:ea typeface="Calibri" panose="020F0502020204030204" pitchFamily="34" charset="0"/>
                          <a:cs typeface="Times New Roman" panose="02020603050405020304" pitchFamily="18" charset="0"/>
                        </a:rPr>
                        <a:t>Sustainable Marine Tourism final</a:t>
                      </a:r>
                      <a:r>
                        <a:rPr lang="en-ID" sz="2000" baseline="0" dirty="0">
                          <a:effectLst/>
                          <a:latin typeface="Calibri" panose="020F0502020204030204" pitchFamily="34" charset="0"/>
                          <a:ea typeface="Calibri" panose="020F0502020204030204" pitchFamily="34" charset="0"/>
                          <a:cs typeface="Times New Roman" panose="02020603050405020304" pitchFamily="18" charset="0"/>
                        </a:rPr>
                        <a:t> design and launch pilot sites</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ID" sz="2000" dirty="0">
                          <a:effectLst/>
                          <a:latin typeface="Calibri" panose="020F0502020204030204" pitchFamily="34" charset="0"/>
                          <a:ea typeface="Calibri" panose="020F0502020204030204" pitchFamily="34" charset="0"/>
                          <a:cs typeface="Times New Roman" panose="02020603050405020304" pitchFamily="18" charset="0"/>
                        </a:rPr>
                        <a:t>Q3</a:t>
                      </a:r>
                      <a:r>
                        <a:rPr lang="en-ID" sz="2000" baseline="0" dirty="0">
                          <a:effectLst/>
                          <a:latin typeface="Calibri" panose="020F0502020204030204" pitchFamily="34" charset="0"/>
                          <a:ea typeface="Calibri" panose="020F0502020204030204" pitchFamily="34" charset="0"/>
                          <a:cs typeface="Times New Roman" panose="02020603050405020304" pitchFamily="18" charset="0"/>
                        </a:rPr>
                        <a:t> (Jul– Sept) </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ID" sz="2000" dirty="0">
                          <a:effectLst/>
                          <a:latin typeface="Calibri" panose="020F0502020204030204" pitchFamily="34" charset="0"/>
                          <a:ea typeface="Calibri" panose="020F0502020204030204" pitchFamily="34" charset="0"/>
                          <a:cs typeface="Times New Roman" panose="02020603050405020304" pitchFamily="18" charset="0"/>
                        </a:rPr>
                        <a:t>Through</a:t>
                      </a:r>
                      <a:r>
                        <a:rPr lang="en-ID" sz="20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ID" sz="2000" dirty="0">
                          <a:effectLst/>
                          <a:latin typeface="Calibri" panose="020F0502020204030204" pitchFamily="34" charset="0"/>
                          <a:ea typeface="Calibri" panose="020F0502020204030204" pitchFamily="34" charset="0"/>
                          <a:cs typeface="Times New Roman" panose="02020603050405020304" pitchFamily="18" charset="0"/>
                        </a:rPr>
                        <a:t>Virtual Communication and NCC Activities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825290">
                <a:tc>
                  <a:txBody>
                    <a:bodyPr/>
                    <a:lstStyle/>
                    <a:p>
                      <a:pPr>
                        <a:lnSpc>
                          <a:spcPct val="107000"/>
                        </a:lnSpc>
                        <a:spcAft>
                          <a:spcPts val="0"/>
                        </a:spcAft>
                      </a:pPr>
                      <a:r>
                        <a:rPr lang="en-ID" sz="2000" dirty="0">
                          <a:effectLst/>
                          <a:latin typeface="Calibri" panose="020F0502020204030204" pitchFamily="34" charset="0"/>
                          <a:ea typeface="Calibri" panose="020F0502020204030204" pitchFamily="34" charset="0"/>
                          <a:cs typeface="Times New Roman" panose="02020603050405020304" pitchFamily="18" charset="0"/>
                        </a:rPr>
                        <a:t>Develop</a:t>
                      </a:r>
                      <a:r>
                        <a:rPr lang="en-ID" sz="2000" baseline="0" dirty="0">
                          <a:effectLst/>
                          <a:latin typeface="Calibri" panose="020F0502020204030204" pitchFamily="34" charset="0"/>
                          <a:ea typeface="Calibri" panose="020F0502020204030204" pitchFamily="34" charset="0"/>
                          <a:cs typeface="Times New Roman" panose="02020603050405020304" pitchFamily="18" charset="0"/>
                        </a:rPr>
                        <a:t> activities that integrate with other TWG in Priority MPA Sites</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ID" sz="2000" dirty="0">
                          <a:effectLst/>
                          <a:latin typeface="Calibri" panose="020F0502020204030204" pitchFamily="34" charset="0"/>
                          <a:ea typeface="Calibri" panose="020F0502020204030204" pitchFamily="34" charset="0"/>
                          <a:cs typeface="Times New Roman" panose="02020603050405020304" pitchFamily="18" charset="0"/>
                        </a:rPr>
                        <a:t>Q1</a:t>
                      </a:r>
                      <a:r>
                        <a:rPr lang="en-ID" sz="2000" baseline="0" dirty="0">
                          <a:effectLst/>
                          <a:latin typeface="Calibri" panose="020F0502020204030204" pitchFamily="34" charset="0"/>
                          <a:ea typeface="Calibri" panose="020F0502020204030204" pitchFamily="34" charset="0"/>
                          <a:cs typeface="Times New Roman" panose="02020603050405020304" pitchFamily="18" charset="0"/>
                        </a:rPr>
                        <a:t> – Q4 (Jan – Dec) </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825290">
                <a:tc>
                  <a:txBody>
                    <a:bodyPr/>
                    <a:lstStyle/>
                    <a:p>
                      <a:pPr>
                        <a:lnSpc>
                          <a:spcPct val="107000"/>
                        </a:lnSpc>
                        <a:spcAft>
                          <a:spcPts val="0"/>
                        </a:spcAft>
                      </a:pPr>
                      <a:r>
                        <a:rPr lang="en-ID" sz="2000" dirty="0">
                          <a:effectLst/>
                          <a:latin typeface="Calibri" panose="020F0502020204030204" pitchFamily="34" charset="0"/>
                          <a:ea typeface="Calibri" panose="020F0502020204030204" pitchFamily="34" charset="0"/>
                          <a:cs typeface="Times New Roman" panose="02020603050405020304" pitchFamily="18" charset="0"/>
                        </a:rPr>
                        <a:t>Participate in International Coral Reef Initiatives</a:t>
                      </a:r>
                      <a:r>
                        <a:rPr lang="en-ID" sz="2000" baseline="0" dirty="0">
                          <a:effectLst/>
                          <a:latin typeface="Calibri" panose="020F0502020204030204" pitchFamily="34" charset="0"/>
                          <a:ea typeface="Calibri" panose="020F0502020204030204" pitchFamily="34" charset="0"/>
                          <a:cs typeface="Times New Roman" panose="02020603050405020304" pitchFamily="18" charset="0"/>
                        </a:rPr>
                        <a:t> Event </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ID" sz="2000" dirty="0">
                          <a:effectLst/>
                          <a:latin typeface="Calibri" panose="020F0502020204030204" pitchFamily="34" charset="0"/>
                          <a:ea typeface="Calibri" panose="020F0502020204030204" pitchFamily="34" charset="0"/>
                          <a:cs typeface="Times New Roman" panose="02020603050405020304" pitchFamily="18" charset="0"/>
                        </a:rPr>
                        <a:t>Q1</a:t>
                      </a:r>
                      <a:r>
                        <a:rPr lang="en-ID" sz="2000" baseline="0" dirty="0">
                          <a:effectLst/>
                          <a:latin typeface="Calibri" panose="020F0502020204030204" pitchFamily="34" charset="0"/>
                          <a:ea typeface="Calibri" panose="020F0502020204030204" pitchFamily="34" charset="0"/>
                          <a:cs typeface="Times New Roman" panose="02020603050405020304" pitchFamily="18" charset="0"/>
                        </a:rPr>
                        <a:t> – Q2 (Jan – Jun) </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ID" sz="2000" dirty="0">
                          <a:effectLst/>
                          <a:latin typeface="Calibri" panose="020F0502020204030204" pitchFamily="34" charset="0"/>
                          <a:ea typeface="Calibri" panose="020F0502020204030204" pitchFamily="34" charset="0"/>
                          <a:cs typeface="Times New Roman" panose="02020603050405020304" pitchFamily="18" charset="0"/>
                        </a:rPr>
                        <a:t>Regional Secretariat (subject to availability of funds)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sp>
        <p:nvSpPr>
          <p:cNvPr id="6" name="TextBox 5">
            <a:extLst>
              <a:ext uri="{FF2B5EF4-FFF2-40B4-BE49-F238E27FC236}">
                <a16:creationId xmlns:a16="http://schemas.microsoft.com/office/drawing/2014/main" id="{19DFC26B-7EFB-42C4-B00F-D478B71B4A6A}"/>
              </a:ext>
            </a:extLst>
          </p:cNvPr>
          <p:cNvSpPr txBox="1"/>
          <p:nvPr/>
        </p:nvSpPr>
        <p:spPr>
          <a:xfrm>
            <a:off x="608837" y="203971"/>
            <a:ext cx="9950823" cy="461665"/>
          </a:xfrm>
          <a:prstGeom prst="rect">
            <a:avLst/>
          </a:prstGeom>
          <a:noFill/>
        </p:spPr>
        <p:txBody>
          <a:bodyPr wrap="square" rtlCol="0">
            <a:spAutoFit/>
          </a:bodyPr>
          <a:lstStyle/>
          <a:p>
            <a:r>
              <a:rPr lang="en-ID" sz="2400" b="1" dirty="0">
                <a:latin typeface="Arial" panose="020B0604020202020204" pitchFamily="34" charset="0"/>
                <a:ea typeface="Optima" charset="0"/>
                <a:cs typeface="Arial" panose="020B0604020202020204" pitchFamily="34" charset="0"/>
              </a:rPr>
              <a:t>5. Proposed MPA Workplan for 2020</a:t>
            </a:r>
          </a:p>
        </p:txBody>
      </p:sp>
      <p:cxnSp>
        <p:nvCxnSpPr>
          <p:cNvPr id="7" name="Straight Connector 6">
            <a:extLst>
              <a:ext uri="{FF2B5EF4-FFF2-40B4-BE49-F238E27FC236}">
                <a16:creationId xmlns:a16="http://schemas.microsoft.com/office/drawing/2014/main" id="{75E51634-1134-41B0-BBD3-C4A8707D3F08}"/>
              </a:ext>
            </a:extLst>
          </p:cNvPr>
          <p:cNvCxnSpPr>
            <a:cxnSpLocks/>
          </p:cNvCxnSpPr>
          <p:nvPr/>
        </p:nvCxnSpPr>
        <p:spPr>
          <a:xfrm>
            <a:off x="646545" y="722254"/>
            <a:ext cx="10427855" cy="0"/>
          </a:xfrm>
          <a:prstGeom prst="line">
            <a:avLst/>
          </a:prstGeom>
          <a:ln w="28575">
            <a:solidFill>
              <a:srgbClr val="186F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73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77397" y="237875"/>
            <a:ext cx="9950823" cy="461665"/>
          </a:xfrm>
          <a:prstGeom prst="rect">
            <a:avLst/>
          </a:prstGeom>
          <a:noFill/>
        </p:spPr>
        <p:txBody>
          <a:bodyPr wrap="square" rtlCol="0">
            <a:spAutoFit/>
          </a:bodyPr>
          <a:lstStyle/>
          <a:p>
            <a:r>
              <a:rPr lang="en-US" sz="2400" b="1" dirty="0">
                <a:latin typeface="Optima" charset="0"/>
                <a:ea typeface="Optima" charset="0"/>
                <a:cs typeface="Optima" charset="0"/>
              </a:rPr>
              <a:t> 6.  </a:t>
            </a:r>
            <a:r>
              <a:rPr lang="en-US" sz="2400" b="1" dirty="0">
                <a:latin typeface="Arial" panose="020B0604020202020204" pitchFamily="34" charset="0"/>
                <a:ea typeface="Optima" charset="0"/>
                <a:cs typeface="Arial" panose="020B0604020202020204" pitchFamily="34" charset="0"/>
              </a:rPr>
              <a:t>Agreement on SOM-15 recommendations</a:t>
            </a:r>
          </a:p>
        </p:txBody>
      </p:sp>
      <p:sp>
        <p:nvSpPr>
          <p:cNvPr id="2" name="Rectangle 1">
            <a:extLst>
              <a:ext uri="{FF2B5EF4-FFF2-40B4-BE49-F238E27FC236}">
                <a16:creationId xmlns:a16="http://schemas.microsoft.com/office/drawing/2014/main" id="{1CC689E1-85FB-4DD0-ABF4-0C1C58C153A0}"/>
              </a:ext>
            </a:extLst>
          </p:cNvPr>
          <p:cNvSpPr/>
          <p:nvPr/>
        </p:nvSpPr>
        <p:spPr>
          <a:xfrm>
            <a:off x="664356" y="1113836"/>
            <a:ext cx="10378781" cy="5447645"/>
          </a:xfrm>
          <a:prstGeom prst="rect">
            <a:avLst/>
          </a:prstGeom>
        </p:spPr>
        <p:txBody>
          <a:bodyPr wrap="square">
            <a:spAutoFit/>
          </a:bodyPr>
          <a:lstStyle/>
          <a:p>
            <a:pPr marL="342900" indent="-342900" algn="just">
              <a:buFont typeface="+mj-lt"/>
              <a:buAutoNum type="arabicPeriod"/>
            </a:pPr>
            <a:r>
              <a:rPr lang="en-ID" dirty="0">
                <a:latin typeface="Arial" panose="020B0604020202020204" pitchFamily="34" charset="0"/>
                <a:cs typeface="Arial" panose="020B0604020202020204" pitchFamily="34" charset="0"/>
              </a:rPr>
              <a:t>Acknowledged the efforts of the CT6 countries and the Development Partners on the status of the SOM-14 decisions;</a:t>
            </a:r>
          </a:p>
          <a:p>
            <a:pPr marL="342900" indent="-342900" algn="just">
              <a:buFont typeface="+mj-lt"/>
              <a:buAutoNum type="arabicPeriod"/>
            </a:pPr>
            <a:endParaRPr lang="en-ID" dirty="0">
              <a:latin typeface="Arial" panose="020B0604020202020204" pitchFamily="34" charset="0"/>
              <a:cs typeface="Arial" panose="020B0604020202020204" pitchFamily="34" charset="0"/>
            </a:endParaRPr>
          </a:p>
          <a:p>
            <a:pPr marL="342900" indent="-342900" algn="just">
              <a:buFont typeface="+mj-lt"/>
              <a:buAutoNum type="arabicPeriod"/>
            </a:pPr>
            <a:r>
              <a:rPr lang="en-ID" dirty="0">
                <a:latin typeface="Arial" panose="020B0604020202020204" pitchFamily="34" charset="0"/>
                <a:cs typeface="Arial" panose="020B0604020202020204" pitchFamily="34" charset="0"/>
              </a:rPr>
              <a:t>Acknowledged the countries that have submitted the nominees for Sustainable Marine Tourism Focal Points, Pilot community sites and encourage other countries to submit their nominees;</a:t>
            </a:r>
          </a:p>
          <a:p>
            <a:pPr marL="342900" indent="-342900" algn="just">
              <a:buFont typeface="+mj-lt"/>
              <a:buAutoNum type="arabicPeriod"/>
            </a:pPr>
            <a:endParaRPr lang="en-ID" dirty="0">
              <a:latin typeface="Arial" panose="020B0604020202020204" pitchFamily="34" charset="0"/>
              <a:cs typeface="Arial" panose="020B0604020202020204" pitchFamily="34" charset="0"/>
            </a:endParaRPr>
          </a:p>
          <a:p>
            <a:pPr marL="342900" indent="-342900" algn="just">
              <a:buFont typeface="+mj-lt"/>
              <a:buAutoNum type="arabicPeriod"/>
            </a:pPr>
            <a:r>
              <a:rPr lang="en-ID" dirty="0">
                <a:latin typeface="Arial" panose="020B0604020202020204" pitchFamily="34" charset="0"/>
                <a:cs typeface="Arial" panose="020B0604020202020204" pitchFamily="34" charset="0"/>
              </a:rPr>
              <a:t>Encouraged NCC to socialize with national counterparts the destination development programs and criteria from the Global Sustainable Tourism Council (GSTC) for potential application in their national pilot sites, and provide brief report to Regional Secretariat</a:t>
            </a:r>
          </a:p>
          <a:p>
            <a:pPr marL="342900" indent="-342900" algn="just">
              <a:buFont typeface="+mj-lt"/>
              <a:buAutoNum type="arabicPeriod"/>
            </a:pPr>
            <a:endParaRPr lang="en-ID" dirty="0">
              <a:latin typeface="Arial" panose="020B0604020202020204" pitchFamily="34" charset="0"/>
              <a:cs typeface="Arial" panose="020B0604020202020204" pitchFamily="34" charset="0"/>
            </a:endParaRPr>
          </a:p>
          <a:p>
            <a:pPr marL="342900" indent="-342900" algn="just">
              <a:buFont typeface="+mj-lt"/>
              <a:buAutoNum type="arabicPeriod"/>
            </a:pPr>
            <a:r>
              <a:rPr lang="en-ID" dirty="0">
                <a:latin typeface="Arial" panose="020B0604020202020204" pitchFamily="34" charset="0"/>
                <a:cs typeface="Arial" panose="020B0604020202020204" pitchFamily="34" charset="0"/>
              </a:rPr>
              <a:t>Tasked the Regional Secretariat and Sustainable Marine Tourism Task Force to provide support in the preparation of a guideline or outline for the concept paper of a joint roadmap of sustainable tourism for five years at prioritized community sites, and phasing into larger sites;</a:t>
            </a:r>
          </a:p>
          <a:p>
            <a:pPr marL="342900" indent="-342900" algn="just">
              <a:buFont typeface="+mj-lt"/>
              <a:buAutoNum type="arabicPeriod"/>
            </a:pPr>
            <a:endParaRPr lang="en-ID" dirty="0">
              <a:latin typeface="Arial" panose="020B0604020202020204" pitchFamily="34" charset="0"/>
              <a:cs typeface="Arial" panose="020B0604020202020204" pitchFamily="34" charset="0"/>
            </a:endParaRPr>
          </a:p>
          <a:p>
            <a:pPr marL="342900" indent="-342900" algn="just">
              <a:buFont typeface="+mj-lt"/>
              <a:buAutoNum type="arabicPeriod"/>
            </a:pPr>
            <a:r>
              <a:rPr lang="en-ID" dirty="0">
                <a:latin typeface="Arial" panose="020B0604020202020204" pitchFamily="34" charset="0"/>
                <a:cs typeface="Arial" panose="020B0604020202020204" pitchFamily="34" charset="0"/>
              </a:rPr>
              <a:t>Requested all NCCs to complete their data inputs to the CT Atlas in preparation for the CT Atlas training in the First Quarter of 2020.</a:t>
            </a:r>
          </a:p>
          <a:p>
            <a:pPr marL="342900" indent="-342900" algn="just">
              <a:buFont typeface="+mj-lt"/>
              <a:buAutoNum type="arabicPeriod"/>
            </a:pPr>
            <a:endParaRPr lang="en-ID" dirty="0">
              <a:latin typeface="Arial" panose="020B0604020202020204" pitchFamily="34" charset="0"/>
              <a:cs typeface="Arial" panose="020B0604020202020204" pitchFamily="34" charset="0"/>
            </a:endParaRPr>
          </a:p>
          <a:p>
            <a:pPr marL="342900" indent="-342900" algn="just">
              <a:buFont typeface="+mj-lt"/>
              <a:buAutoNum type="arabicPeriod"/>
            </a:pPr>
            <a:r>
              <a:rPr lang="en-ID" dirty="0">
                <a:latin typeface="Arial" panose="020B0604020202020204" pitchFamily="34" charset="0"/>
                <a:cs typeface="Arial" panose="020B0604020202020204" pitchFamily="34" charset="0"/>
              </a:rPr>
              <a:t>Recommended for the formal certification of Category 1, 2, 3 and 4 be done every two years at SOM</a:t>
            </a:r>
          </a:p>
        </p:txBody>
      </p:sp>
      <p:cxnSp>
        <p:nvCxnSpPr>
          <p:cNvPr id="5" name="Straight Connector 4">
            <a:extLst>
              <a:ext uri="{FF2B5EF4-FFF2-40B4-BE49-F238E27FC236}">
                <a16:creationId xmlns:a16="http://schemas.microsoft.com/office/drawing/2014/main" id="{02E2449A-6796-4AB0-81C7-8F0A989BEA11}"/>
              </a:ext>
            </a:extLst>
          </p:cNvPr>
          <p:cNvCxnSpPr>
            <a:cxnSpLocks/>
          </p:cNvCxnSpPr>
          <p:nvPr/>
        </p:nvCxnSpPr>
        <p:spPr>
          <a:xfrm>
            <a:off x="504458" y="811477"/>
            <a:ext cx="10110721" cy="0"/>
          </a:xfrm>
          <a:prstGeom prst="line">
            <a:avLst/>
          </a:prstGeom>
          <a:ln w="28575">
            <a:solidFill>
              <a:srgbClr val="186F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527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9FE589E-32C6-45AA-9153-8131580E04D7}"/>
              </a:ext>
            </a:extLst>
          </p:cNvPr>
          <p:cNvSpPr/>
          <p:nvPr/>
        </p:nvSpPr>
        <p:spPr>
          <a:xfrm>
            <a:off x="693863" y="1043731"/>
            <a:ext cx="10454428" cy="5632311"/>
          </a:xfrm>
          <a:prstGeom prst="rect">
            <a:avLst/>
          </a:prstGeom>
        </p:spPr>
        <p:txBody>
          <a:bodyPr wrap="square">
            <a:spAutoFit/>
          </a:bodyPr>
          <a:lstStyle/>
          <a:p>
            <a:pPr algn="just"/>
            <a:r>
              <a:rPr lang="en-ID" dirty="0">
                <a:latin typeface="Arial" panose="020B0604020202020204" pitchFamily="34" charset="0"/>
                <a:cs typeface="Arial" panose="020B0604020202020204" pitchFamily="34" charset="0"/>
              </a:rPr>
              <a:t>7. Requested NCCs to nominate the external advisors who will review the CTMPAS Category 3 and 4 sites;</a:t>
            </a:r>
          </a:p>
          <a:p>
            <a:pPr algn="just"/>
            <a:endParaRPr lang="en-ID" dirty="0">
              <a:latin typeface="Arial" panose="020B0604020202020204" pitchFamily="34" charset="0"/>
              <a:cs typeface="Arial" panose="020B0604020202020204" pitchFamily="34" charset="0"/>
            </a:endParaRPr>
          </a:p>
          <a:p>
            <a:pPr algn="just"/>
            <a:r>
              <a:rPr lang="en-ID" dirty="0">
                <a:latin typeface="Arial" panose="020B0604020202020204" pitchFamily="34" charset="0"/>
                <a:cs typeface="Arial" panose="020B0604020202020204" pitchFamily="34" charset="0"/>
              </a:rPr>
              <a:t>8.  The MPA TWG recommended that the next steps in strengthening the CTMPAS is to:</a:t>
            </a:r>
          </a:p>
          <a:p>
            <a:pPr marL="800100" lvl="1" indent="-342900" algn="just">
              <a:buFont typeface="+mj-lt"/>
              <a:buAutoNum type="alphaLcPeriod"/>
            </a:pPr>
            <a:r>
              <a:rPr lang="en-ID" dirty="0">
                <a:latin typeface="Arial" panose="020B0604020202020204" pitchFamily="34" charset="0"/>
                <a:cs typeface="Arial" panose="020B0604020202020204" pitchFamily="34" charset="0"/>
              </a:rPr>
              <a:t>develop pilot activities in community sites in CT6 member countries that integrate with other Technical Working Groups and Cross Cutting Initiatives in the priority Seascapes;</a:t>
            </a:r>
          </a:p>
          <a:p>
            <a:pPr marL="800100" lvl="1" indent="-342900" algn="just">
              <a:buFont typeface="+mj-lt"/>
              <a:buAutoNum type="alphaLcPeriod"/>
            </a:pPr>
            <a:endParaRPr lang="en-ID" dirty="0">
              <a:latin typeface="Arial" panose="020B0604020202020204" pitchFamily="34" charset="0"/>
              <a:cs typeface="Arial" panose="020B0604020202020204" pitchFamily="34" charset="0"/>
            </a:endParaRPr>
          </a:p>
          <a:p>
            <a:pPr marL="800100" lvl="1" indent="-342900" algn="just">
              <a:buFont typeface="+mj-lt"/>
              <a:buAutoNum type="alphaLcPeriod"/>
            </a:pPr>
            <a:r>
              <a:rPr lang="en-ID" dirty="0">
                <a:latin typeface="Arial" panose="020B0604020202020204" pitchFamily="34" charset="0"/>
                <a:cs typeface="Arial" panose="020B0604020202020204" pitchFamily="34" charset="0"/>
              </a:rPr>
              <a:t>develop awareness and capacity in the CT6 member countries on the use of MPA networks as a tool for designing and integrating Category 3 and 4 MPAs with the prioritized roadmaps from EAFM, Threatened Species and Climate Change Adaptation Technical Working Groups for next operational steps in the priority Seascapes; and</a:t>
            </a:r>
          </a:p>
          <a:p>
            <a:pPr lvl="1" algn="just"/>
            <a:endParaRPr lang="en-ID" dirty="0">
              <a:latin typeface="Arial" panose="020B0604020202020204" pitchFamily="34" charset="0"/>
              <a:cs typeface="Arial" panose="020B0604020202020204" pitchFamily="34" charset="0"/>
            </a:endParaRPr>
          </a:p>
          <a:p>
            <a:pPr marL="800100" lvl="1" indent="-342900" algn="just">
              <a:buFont typeface="+mj-lt"/>
              <a:buAutoNum type="alphaLcPeriod" startAt="3"/>
            </a:pPr>
            <a:r>
              <a:rPr lang="en-ID" dirty="0">
                <a:latin typeface="Arial" panose="020B0604020202020204" pitchFamily="34" charset="0"/>
                <a:cs typeface="Arial" panose="020B0604020202020204" pitchFamily="34" charset="0"/>
              </a:rPr>
              <a:t>complete the design of CTMPAs award program to first be launched in 2021 at the next SOM in connection with the reverification of the CTMPAS inventory.</a:t>
            </a:r>
          </a:p>
          <a:p>
            <a:pPr lvl="1" algn="just"/>
            <a:endParaRPr lang="en-ID" dirty="0">
              <a:latin typeface="Arial" panose="020B0604020202020204" pitchFamily="34" charset="0"/>
              <a:cs typeface="Arial" panose="020B0604020202020204" pitchFamily="34" charset="0"/>
            </a:endParaRPr>
          </a:p>
          <a:p>
            <a:pPr algn="just"/>
            <a:r>
              <a:rPr lang="en-ID" dirty="0">
                <a:latin typeface="Arial" panose="020B0604020202020204" pitchFamily="34" charset="0"/>
                <a:cs typeface="Arial" panose="020B0604020202020204" pitchFamily="34" charset="0"/>
              </a:rPr>
              <a:t>9. Supported the Recommendation of the MPA to turn over the Chair from Indonesia to Solomon Islands and the turn over of the Co-Chair from Solomon Islands to Timor Leste based on the provisions stipulated in the Rules of Procedures of the MPA WG; </a:t>
            </a:r>
          </a:p>
          <a:p>
            <a:pPr algn="just"/>
            <a:endParaRPr lang="en-ID" dirty="0">
              <a:latin typeface="Arial" panose="020B0604020202020204" pitchFamily="34" charset="0"/>
              <a:cs typeface="Arial" panose="020B0604020202020204" pitchFamily="34" charset="0"/>
            </a:endParaRPr>
          </a:p>
          <a:p>
            <a:pPr algn="just"/>
            <a:r>
              <a:rPr lang="en-ID" dirty="0">
                <a:latin typeface="Arial" panose="020B0604020202020204" pitchFamily="34" charset="0"/>
                <a:cs typeface="Arial" panose="020B0604020202020204" pitchFamily="34" charset="0"/>
              </a:rPr>
              <a:t>10.  </a:t>
            </a:r>
            <a:r>
              <a:rPr lang="en-ID">
                <a:latin typeface="Arial" panose="020B0604020202020204" pitchFamily="34" charset="0"/>
                <a:cs typeface="Arial" panose="020B0604020202020204" pitchFamily="34" charset="0"/>
              </a:rPr>
              <a:t>Endorsed </a:t>
            </a:r>
            <a:r>
              <a:rPr lang="en-ID" dirty="0">
                <a:latin typeface="Arial" panose="020B0604020202020204" pitchFamily="34" charset="0"/>
                <a:cs typeface="Arial" panose="020B0604020202020204" pitchFamily="34" charset="0"/>
              </a:rPr>
              <a:t>the MPA TWG Workplan for 2020.</a:t>
            </a:r>
          </a:p>
        </p:txBody>
      </p:sp>
      <p:sp>
        <p:nvSpPr>
          <p:cNvPr id="4" name="Rectangle 3">
            <a:extLst>
              <a:ext uri="{FF2B5EF4-FFF2-40B4-BE49-F238E27FC236}">
                <a16:creationId xmlns:a16="http://schemas.microsoft.com/office/drawing/2014/main" id="{14AF6323-BACA-47D0-B489-E6524488A4CD}"/>
              </a:ext>
            </a:extLst>
          </p:cNvPr>
          <p:cNvSpPr/>
          <p:nvPr/>
        </p:nvSpPr>
        <p:spPr>
          <a:xfrm>
            <a:off x="693863" y="122393"/>
            <a:ext cx="9580098" cy="646331"/>
          </a:xfrm>
          <a:prstGeom prst="rect">
            <a:avLst/>
          </a:prstGeom>
        </p:spPr>
        <p:txBody>
          <a:bodyPr wrap="square">
            <a:spAutoFit/>
          </a:bodyPr>
          <a:lstStyle/>
          <a:p>
            <a:r>
              <a:rPr lang="en-US" sz="3600" dirty="0">
                <a:solidFill>
                  <a:prstClr val="black"/>
                </a:solidFill>
                <a:latin typeface="Optima" charset="0"/>
                <a:ea typeface="Optima" charset="0"/>
                <a:cs typeface="Optima" charset="0"/>
              </a:rPr>
              <a:t>Agreement on SOM-15 recommendations</a:t>
            </a:r>
            <a:endParaRPr lang="en-ID" sz="3600" dirty="0"/>
          </a:p>
        </p:txBody>
      </p:sp>
      <p:cxnSp>
        <p:nvCxnSpPr>
          <p:cNvPr id="5" name="Straight Connector 4">
            <a:extLst>
              <a:ext uri="{FF2B5EF4-FFF2-40B4-BE49-F238E27FC236}">
                <a16:creationId xmlns:a16="http://schemas.microsoft.com/office/drawing/2014/main" id="{DA549DC5-B922-41EE-8BE5-FEDED2D2E3A7}"/>
              </a:ext>
            </a:extLst>
          </p:cNvPr>
          <p:cNvCxnSpPr>
            <a:cxnSpLocks/>
          </p:cNvCxnSpPr>
          <p:nvPr/>
        </p:nvCxnSpPr>
        <p:spPr>
          <a:xfrm>
            <a:off x="571589" y="839186"/>
            <a:ext cx="10110721" cy="0"/>
          </a:xfrm>
          <a:prstGeom prst="line">
            <a:avLst/>
          </a:prstGeom>
          <a:ln w="28575">
            <a:solidFill>
              <a:srgbClr val="186F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287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1672</Words>
  <Application>Microsoft Office PowerPoint</Application>
  <PresentationFormat>Widescreen</PresentationFormat>
  <Paragraphs>359</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Open Sans</vt:lpstr>
      <vt:lpstr>Optima</vt:lpstr>
      <vt:lpstr>Segoe UI Symbol</vt:lpstr>
      <vt:lpstr>Times New Roman</vt:lpstr>
      <vt:lpstr>Office Theme</vt:lpstr>
      <vt:lpstr>PowerPoint Presentation</vt:lpstr>
      <vt:lpstr>Meeting outline</vt:lpstr>
      <vt:lpstr> 1. Focal point of MPA  Working Group </vt:lpstr>
      <vt:lpstr> 2. Update Numbers and Area of MPA in The Coral Triangle</vt:lpstr>
      <vt:lpstr>3. MPAWG Status of Workplan for 2019 </vt:lpstr>
      <vt:lpstr>4. Update and Deliberation of SOM-14 Decisions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CTI CFF RS Dell 4</cp:lastModifiedBy>
  <cp:revision>37</cp:revision>
  <dcterms:created xsi:type="dcterms:W3CDTF">2019-08-19T07:22:42Z</dcterms:created>
  <dcterms:modified xsi:type="dcterms:W3CDTF">2019-11-07T22:36:40Z</dcterms:modified>
</cp:coreProperties>
</file>