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261" r:id="rId3"/>
    <p:sldId id="262" r:id="rId4"/>
    <p:sldId id="263" r:id="rId5"/>
    <p:sldId id="264"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83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9CF0CF-8439-4793-9E63-9464641E8264}" type="datetimeFigureOut">
              <a:rPr lang="en-ID" smtClean="0"/>
              <a:t>21/12/2021</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2AABD5-2EB7-4D75-B504-C9ADC8CE198B}" type="slidenum">
              <a:rPr lang="en-ID" smtClean="0"/>
              <a:t>‹#›</a:t>
            </a:fld>
            <a:endParaRPr lang="en-ID"/>
          </a:p>
        </p:txBody>
      </p:sp>
    </p:spTree>
    <p:extLst>
      <p:ext uri="{BB962C8B-B14F-4D97-AF65-F5344CB8AC3E}">
        <p14:creationId xmlns:p14="http://schemas.microsoft.com/office/powerpoint/2010/main" val="4041499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8" name="Google Shape;13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154" name="Google Shape;154;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2D078-3986-4ECA-987D-3CC50F4927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33B371DB-75BE-4CF3-A8A5-759CC9E5D3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3E91F855-CECC-497A-9F7B-028863698E39}"/>
              </a:ext>
            </a:extLst>
          </p:cNvPr>
          <p:cNvSpPr>
            <a:spLocks noGrp="1"/>
          </p:cNvSpPr>
          <p:nvPr>
            <p:ph type="dt" sz="half" idx="10"/>
          </p:nvPr>
        </p:nvSpPr>
        <p:spPr/>
        <p:txBody>
          <a:bodyPr/>
          <a:lstStyle/>
          <a:p>
            <a:fld id="{2BA6844D-4879-47B7-905B-5BBC3D2452C1}" type="datetimeFigureOut">
              <a:rPr lang="en-ID" smtClean="0"/>
              <a:t>21/12/2021</a:t>
            </a:fld>
            <a:endParaRPr lang="en-ID"/>
          </a:p>
        </p:txBody>
      </p:sp>
      <p:sp>
        <p:nvSpPr>
          <p:cNvPr id="5" name="Footer Placeholder 4">
            <a:extLst>
              <a:ext uri="{FF2B5EF4-FFF2-40B4-BE49-F238E27FC236}">
                <a16:creationId xmlns:a16="http://schemas.microsoft.com/office/drawing/2014/main" id="{FF423BCD-2348-4039-AEDB-217423BDB042}"/>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3076E027-DA96-4A63-84AF-A5D99C02B6C1}"/>
              </a:ext>
            </a:extLst>
          </p:cNvPr>
          <p:cNvSpPr>
            <a:spLocks noGrp="1"/>
          </p:cNvSpPr>
          <p:nvPr>
            <p:ph type="sldNum" sz="quarter" idx="12"/>
          </p:nvPr>
        </p:nvSpPr>
        <p:spPr/>
        <p:txBody>
          <a:bodyPr/>
          <a:lstStyle/>
          <a:p>
            <a:fld id="{F95C4A55-B90E-4BDA-A325-C4F97D961E43}" type="slidenum">
              <a:rPr lang="en-ID" smtClean="0"/>
              <a:t>‹#›</a:t>
            </a:fld>
            <a:endParaRPr lang="en-ID"/>
          </a:p>
        </p:txBody>
      </p:sp>
    </p:spTree>
    <p:extLst>
      <p:ext uri="{BB962C8B-B14F-4D97-AF65-F5344CB8AC3E}">
        <p14:creationId xmlns:p14="http://schemas.microsoft.com/office/powerpoint/2010/main" val="2819724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CDDA3-42D6-49E9-99DB-27B11F1072D2}"/>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5658DBE7-2BC7-41E5-B466-14D208770D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00AA7512-9134-4BF1-A335-EEE2A7BED155}"/>
              </a:ext>
            </a:extLst>
          </p:cNvPr>
          <p:cNvSpPr>
            <a:spLocks noGrp="1"/>
          </p:cNvSpPr>
          <p:nvPr>
            <p:ph type="dt" sz="half" idx="10"/>
          </p:nvPr>
        </p:nvSpPr>
        <p:spPr/>
        <p:txBody>
          <a:bodyPr/>
          <a:lstStyle/>
          <a:p>
            <a:fld id="{2BA6844D-4879-47B7-905B-5BBC3D2452C1}" type="datetimeFigureOut">
              <a:rPr lang="en-ID" smtClean="0"/>
              <a:t>21/12/2021</a:t>
            </a:fld>
            <a:endParaRPr lang="en-ID"/>
          </a:p>
        </p:txBody>
      </p:sp>
      <p:sp>
        <p:nvSpPr>
          <p:cNvPr id="5" name="Footer Placeholder 4">
            <a:extLst>
              <a:ext uri="{FF2B5EF4-FFF2-40B4-BE49-F238E27FC236}">
                <a16:creationId xmlns:a16="http://schemas.microsoft.com/office/drawing/2014/main" id="{84AEFA1E-1E22-4675-A06F-A2F37FAB76A5}"/>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C9EF0461-7408-481B-AB58-6EF619FD07E7}"/>
              </a:ext>
            </a:extLst>
          </p:cNvPr>
          <p:cNvSpPr>
            <a:spLocks noGrp="1"/>
          </p:cNvSpPr>
          <p:nvPr>
            <p:ph type="sldNum" sz="quarter" idx="12"/>
          </p:nvPr>
        </p:nvSpPr>
        <p:spPr/>
        <p:txBody>
          <a:bodyPr/>
          <a:lstStyle/>
          <a:p>
            <a:fld id="{F95C4A55-B90E-4BDA-A325-C4F97D961E43}" type="slidenum">
              <a:rPr lang="en-ID" smtClean="0"/>
              <a:t>‹#›</a:t>
            </a:fld>
            <a:endParaRPr lang="en-ID"/>
          </a:p>
        </p:txBody>
      </p:sp>
    </p:spTree>
    <p:extLst>
      <p:ext uri="{BB962C8B-B14F-4D97-AF65-F5344CB8AC3E}">
        <p14:creationId xmlns:p14="http://schemas.microsoft.com/office/powerpoint/2010/main" val="2494524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958BEB-149E-4DAA-9819-50254E6DAE7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524C470E-00B8-4FC9-B306-0475DB3E5F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C78B6752-CA82-44D6-B396-365E3EBF753C}"/>
              </a:ext>
            </a:extLst>
          </p:cNvPr>
          <p:cNvSpPr>
            <a:spLocks noGrp="1"/>
          </p:cNvSpPr>
          <p:nvPr>
            <p:ph type="dt" sz="half" idx="10"/>
          </p:nvPr>
        </p:nvSpPr>
        <p:spPr/>
        <p:txBody>
          <a:bodyPr/>
          <a:lstStyle/>
          <a:p>
            <a:fld id="{2BA6844D-4879-47B7-905B-5BBC3D2452C1}" type="datetimeFigureOut">
              <a:rPr lang="en-ID" smtClean="0"/>
              <a:t>21/12/2021</a:t>
            </a:fld>
            <a:endParaRPr lang="en-ID"/>
          </a:p>
        </p:txBody>
      </p:sp>
      <p:sp>
        <p:nvSpPr>
          <p:cNvPr id="5" name="Footer Placeholder 4">
            <a:extLst>
              <a:ext uri="{FF2B5EF4-FFF2-40B4-BE49-F238E27FC236}">
                <a16:creationId xmlns:a16="http://schemas.microsoft.com/office/drawing/2014/main" id="{715701A0-259E-4692-AA9A-DB0E07F8AC4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90E06A3-3341-43EC-A105-3DB3E74F7E65}"/>
              </a:ext>
            </a:extLst>
          </p:cNvPr>
          <p:cNvSpPr>
            <a:spLocks noGrp="1"/>
          </p:cNvSpPr>
          <p:nvPr>
            <p:ph type="sldNum" sz="quarter" idx="12"/>
          </p:nvPr>
        </p:nvSpPr>
        <p:spPr/>
        <p:txBody>
          <a:bodyPr/>
          <a:lstStyle/>
          <a:p>
            <a:fld id="{F95C4A55-B90E-4BDA-A325-C4F97D961E43}" type="slidenum">
              <a:rPr lang="en-ID" smtClean="0"/>
              <a:t>‹#›</a:t>
            </a:fld>
            <a:endParaRPr lang="en-ID"/>
          </a:p>
        </p:txBody>
      </p:sp>
    </p:spTree>
    <p:extLst>
      <p:ext uri="{BB962C8B-B14F-4D97-AF65-F5344CB8AC3E}">
        <p14:creationId xmlns:p14="http://schemas.microsoft.com/office/powerpoint/2010/main" val="1582629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0E4E-EEBC-4DD1-82FF-B334928CF290}"/>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F48BD284-8C31-49B7-93F9-B02D833506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5760BB54-E083-46C8-B6DC-00CF270C9E26}"/>
              </a:ext>
            </a:extLst>
          </p:cNvPr>
          <p:cNvSpPr>
            <a:spLocks noGrp="1"/>
          </p:cNvSpPr>
          <p:nvPr>
            <p:ph type="dt" sz="half" idx="10"/>
          </p:nvPr>
        </p:nvSpPr>
        <p:spPr/>
        <p:txBody>
          <a:bodyPr/>
          <a:lstStyle/>
          <a:p>
            <a:fld id="{2BA6844D-4879-47B7-905B-5BBC3D2452C1}" type="datetimeFigureOut">
              <a:rPr lang="en-ID" smtClean="0"/>
              <a:t>21/12/2021</a:t>
            </a:fld>
            <a:endParaRPr lang="en-ID"/>
          </a:p>
        </p:txBody>
      </p:sp>
      <p:sp>
        <p:nvSpPr>
          <p:cNvPr id="5" name="Footer Placeholder 4">
            <a:extLst>
              <a:ext uri="{FF2B5EF4-FFF2-40B4-BE49-F238E27FC236}">
                <a16:creationId xmlns:a16="http://schemas.microsoft.com/office/drawing/2014/main" id="{E33C94BC-95DA-4477-AB4D-1653271590B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632AE4F8-2084-4300-81DC-D4AF6103EF9A}"/>
              </a:ext>
            </a:extLst>
          </p:cNvPr>
          <p:cNvSpPr>
            <a:spLocks noGrp="1"/>
          </p:cNvSpPr>
          <p:nvPr>
            <p:ph type="sldNum" sz="quarter" idx="12"/>
          </p:nvPr>
        </p:nvSpPr>
        <p:spPr/>
        <p:txBody>
          <a:bodyPr/>
          <a:lstStyle/>
          <a:p>
            <a:fld id="{F95C4A55-B90E-4BDA-A325-C4F97D961E43}" type="slidenum">
              <a:rPr lang="en-ID" smtClean="0"/>
              <a:t>‹#›</a:t>
            </a:fld>
            <a:endParaRPr lang="en-ID"/>
          </a:p>
        </p:txBody>
      </p:sp>
    </p:spTree>
    <p:extLst>
      <p:ext uri="{BB962C8B-B14F-4D97-AF65-F5344CB8AC3E}">
        <p14:creationId xmlns:p14="http://schemas.microsoft.com/office/powerpoint/2010/main" val="92264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35D9E-EB66-4432-963D-45052F26A6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D5FCDD3B-1220-4D89-931F-417CE5050B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DEFFA1-A2AF-4FE1-827F-E617DBA73ED6}"/>
              </a:ext>
            </a:extLst>
          </p:cNvPr>
          <p:cNvSpPr>
            <a:spLocks noGrp="1"/>
          </p:cNvSpPr>
          <p:nvPr>
            <p:ph type="dt" sz="half" idx="10"/>
          </p:nvPr>
        </p:nvSpPr>
        <p:spPr/>
        <p:txBody>
          <a:bodyPr/>
          <a:lstStyle/>
          <a:p>
            <a:fld id="{2BA6844D-4879-47B7-905B-5BBC3D2452C1}" type="datetimeFigureOut">
              <a:rPr lang="en-ID" smtClean="0"/>
              <a:t>21/12/2021</a:t>
            </a:fld>
            <a:endParaRPr lang="en-ID"/>
          </a:p>
        </p:txBody>
      </p:sp>
      <p:sp>
        <p:nvSpPr>
          <p:cNvPr id="5" name="Footer Placeholder 4">
            <a:extLst>
              <a:ext uri="{FF2B5EF4-FFF2-40B4-BE49-F238E27FC236}">
                <a16:creationId xmlns:a16="http://schemas.microsoft.com/office/drawing/2014/main" id="{2DB411C3-5F2D-4A18-AEF3-73EB8E150B8C}"/>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C2D0E052-6CC7-425C-B4FE-1597F5EE6BD1}"/>
              </a:ext>
            </a:extLst>
          </p:cNvPr>
          <p:cNvSpPr>
            <a:spLocks noGrp="1"/>
          </p:cNvSpPr>
          <p:nvPr>
            <p:ph type="sldNum" sz="quarter" idx="12"/>
          </p:nvPr>
        </p:nvSpPr>
        <p:spPr/>
        <p:txBody>
          <a:bodyPr/>
          <a:lstStyle/>
          <a:p>
            <a:fld id="{F95C4A55-B90E-4BDA-A325-C4F97D961E43}" type="slidenum">
              <a:rPr lang="en-ID" smtClean="0"/>
              <a:t>‹#›</a:t>
            </a:fld>
            <a:endParaRPr lang="en-ID"/>
          </a:p>
        </p:txBody>
      </p:sp>
    </p:spTree>
    <p:extLst>
      <p:ext uri="{BB962C8B-B14F-4D97-AF65-F5344CB8AC3E}">
        <p14:creationId xmlns:p14="http://schemas.microsoft.com/office/powerpoint/2010/main" val="534159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3984F-1888-4929-8EAF-6999A03B437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D4EA2AA6-5243-4061-9512-D77CFD9987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68D2456F-0248-4C61-ABF2-A612076DA2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7C426B09-1CB4-47F4-878D-915C33F21A47}"/>
              </a:ext>
            </a:extLst>
          </p:cNvPr>
          <p:cNvSpPr>
            <a:spLocks noGrp="1"/>
          </p:cNvSpPr>
          <p:nvPr>
            <p:ph type="dt" sz="half" idx="10"/>
          </p:nvPr>
        </p:nvSpPr>
        <p:spPr/>
        <p:txBody>
          <a:bodyPr/>
          <a:lstStyle/>
          <a:p>
            <a:fld id="{2BA6844D-4879-47B7-905B-5BBC3D2452C1}" type="datetimeFigureOut">
              <a:rPr lang="en-ID" smtClean="0"/>
              <a:t>21/12/2021</a:t>
            </a:fld>
            <a:endParaRPr lang="en-ID"/>
          </a:p>
        </p:txBody>
      </p:sp>
      <p:sp>
        <p:nvSpPr>
          <p:cNvPr id="6" name="Footer Placeholder 5">
            <a:extLst>
              <a:ext uri="{FF2B5EF4-FFF2-40B4-BE49-F238E27FC236}">
                <a16:creationId xmlns:a16="http://schemas.microsoft.com/office/drawing/2014/main" id="{03A0396B-544D-4FC3-AE47-446FD06E9C5A}"/>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B63FF833-24F2-4623-A9DB-48E53DE8BE64}"/>
              </a:ext>
            </a:extLst>
          </p:cNvPr>
          <p:cNvSpPr>
            <a:spLocks noGrp="1"/>
          </p:cNvSpPr>
          <p:nvPr>
            <p:ph type="sldNum" sz="quarter" idx="12"/>
          </p:nvPr>
        </p:nvSpPr>
        <p:spPr/>
        <p:txBody>
          <a:bodyPr/>
          <a:lstStyle/>
          <a:p>
            <a:fld id="{F95C4A55-B90E-4BDA-A325-C4F97D961E43}" type="slidenum">
              <a:rPr lang="en-ID" smtClean="0"/>
              <a:t>‹#›</a:t>
            </a:fld>
            <a:endParaRPr lang="en-ID"/>
          </a:p>
        </p:txBody>
      </p:sp>
    </p:spTree>
    <p:extLst>
      <p:ext uri="{BB962C8B-B14F-4D97-AF65-F5344CB8AC3E}">
        <p14:creationId xmlns:p14="http://schemas.microsoft.com/office/powerpoint/2010/main" val="3395105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3D90B-5490-4CD6-AADF-1FA8ADBB50E9}"/>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E3596778-56AB-42AC-81C1-FEBB41C5BC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6668D7-CE29-4D3C-A181-83F11FC441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60068FCC-90BC-4D05-8B21-C48650A787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C11334-8DB4-45A9-A5A8-D9406C42A2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BC6A1A0D-189E-4CA6-9346-4BECB6A76B86}"/>
              </a:ext>
            </a:extLst>
          </p:cNvPr>
          <p:cNvSpPr>
            <a:spLocks noGrp="1"/>
          </p:cNvSpPr>
          <p:nvPr>
            <p:ph type="dt" sz="half" idx="10"/>
          </p:nvPr>
        </p:nvSpPr>
        <p:spPr/>
        <p:txBody>
          <a:bodyPr/>
          <a:lstStyle/>
          <a:p>
            <a:fld id="{2BA6844D-4879-47B7-905B-5BBC3D2452C1}" type="datetimeFigureOut">
              <a:rPr lang="en-ID" smtClean="0"/>
              <a:t>21/12/2021</a:t>
            </a:fld>
            <a:endParaRPr lang="en-ID"/>
          </a:p>
        </p:txBody>
      </p:sp>
      <p:sp>
        <p:nvSpPr>
          <p:cNvPr id="8" name="Footer Placeholder 7">
            <a:extLst>
              <a:ext uri="{FF2B5EF4-FFF2-40B4-BE49-F238E27FC236}">
                <a16:creationId xmlns:a16="http://schemas.microsoft.com/office/drawing/2014/main" id="{4927C4A3-E28C-4F8D-9135-D4F6FEE29A83}"/>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AD157B94-57FD-4B47-AE4E-94927861E16C}"/>
              </a:ext>
            </a:extLst>
          </p:cNvPr>
          <p:cNvSpPr>
            <a:spLocks noGrp="1"/>
          </p:cNvSpPr>
          <p:nvPr>
            <p:ph type="sldNum" sz="quarter" idx="12"/>
          </p:nvPr>
        </p:nvSpPr>
        <p:spPr/>
        <p:txBody>
          <a:bodyPr/>
          <a:lstStyle/>
          <a:p>
            <a:fld id="{F95C4A55-B90E-4BDA-A325-C4F97D961E43}" type="slidenum">
              <a:rPr lang="en-ID" smtClean="0"/>
              <a:t>‹#›</a:t>
            </a:fld>
            <a:endParaRPr lang="en-ID"/>
          </a:p>
        </p:txBody>
      </p:sp>
    </p:spTree>
    <p:extLst>
      <p:ext uri="{BB962C8B-B14F-4D97-AF65-F5344CB8AC3E}">
        <p14:creationId xmlns:p14="http://schemas.microsoft.com/office/powerpoint/2010/main" val="89428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9E858-A8D4-4B39-B499-A8A492DB1EF6}"/>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52BBE2C5-78EF-478A-B0D6-998922A704E0}"/>
              </a:ext>
            </a:extLst>
          </p:cNvPr>
          <p:cNvSpPr>
            <a:spLocks noGrp="1"/>
          </p:cNvSpPr>
          <p:nvPr>
            <p:ph type="dt" sz="half" idx="10"/>
          </p:nvPr>
        </p:nvSpPr>
        <p:spPr/>
        <p:txBody>
          <a:bodyPr/>
          <a:lstStyle/>
          <a:p>
            <a:fld id="{2BA6844D-4879-47B7-905B-5BBC3D2452C1}" type="datetimeFigureOut">
              <a:rPr lang="en-ID" smtClean="0"/>
              <a:t>21/12/2021</a:t>
            </a:fld>
            <a:endParaRPr lang="en-ID"/>
          </a:p>
        </p:txBody>
      </p:sp>
      <p:sp>
        <p:nvSpPr>
          <p:cNvPr id="4" name="Footer Placeholder 3">
            <a:extLst>
              <a:ext uri="{FF2B5EF4-FFF2-40B4-BE49-F238E27FC236}">
                <a16:creationId xmlns:a16="http://schemas.microsoft.com/office/drawing/2014/main" id="{A26354D0-908E-4689-ABEB-B8D25F41646D}"/>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32FB70CF-0178-41D6-A4B6-6EF8A5FB73CA}"/>
              </a:ext>
            </a:extLst>
          </p:cNvPr>
          <p:cNvSpPr>
            <a:spLocks noGrp="1"/>
          </p:cNvSpPr>
          <p:nvPr>
            <p:ph type="sldNum" sz="quarter" idx="12"/>
          </p:nvPr>
        </p:nvSpPr>
        <p:spPr/>
        <p:txBody>
          <a:bodyPr/>
          <a:lstStyle/>
          <a:p>
            <a:fld id="{F95C4A55-B90E-4BDA-A325-C4F97D961E43}" type="slidenum">
              <a:rPr lang="en-ID" smtClean="0"/>
              <a:t>‹#›</a:t>
            </a:fld>
            <a:endParaRPr lang="en-ID"/>
          </a:p>
        </p:txBody>
      </p:sp>
    </p:spTree>
    <p:extLst>
      <p:ext uri="{BB962C8B-B14F-4D97-AF65-F5344CB8AC3E}">
        <p14:creationId xmlns:p14="http://schemas.microsoft.com/office/powerpoint/2010/main" val="2026132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ED78C3-596E-4612-A1B7-B24BB92F76E0}"/>
              </a:ext>
            </a:extLst>
          </p:cNvPr>
          <p:cNvSpPr>
            <a:spLocks noGrp="1"/>
          </p:cNvSpPr>
          <p:nvPr>
            <p:ph type="dt" sz="half" idx="10"/>
          </p:nvPr>
        </p:nvSpPr>
        <p:spPr/>
        <p:txBody>
          <a:bodyPr/>
          <a:lstStyle/>
          <a:p>
            <a:fld id="{2BA6844D-4879-47B7-905B-5BBC3D2452C1}" type="datetimeFigureOut">
              <a:rPr lang="en-ID" smtClean="0"/>
              <a:t>21/12/2021</a:t>
            </a:fld>
            <a:endParaRPr lang="en-ID"/>
          </a:p>
        </p:txBody>
      </p:sp>
      <p:sp>
        <p:nvSpPr>
          <p:cNvPr id="3" name="Footer Placeholder 2">
            <a:extLst>
              <a:ext uri="{FF2B5EF4-FFF2-40B4-BE49-F238E27FC236}">
                <a16:creationId xmlns:a16="http://schemas.microsoft.com/office/drawing/2014/main" id="{97C446B1-0F27-4640-8764-6365E98C8F2A}"/>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317C575D-D47E-4115-8D8C-96387240B888}"/>
              </a:ext>
            </a:extLst>
          </p:cNvPr>
          <p:cNvSpPr>
            <a:spLocks noGrp="1"/>
          </p:cNvSpPr>
          <p:nvPr>
            <p:ph type="sldNum" sz="quarter" idx="12"/>
          </p:nvPr>
        </p:nvSpPr>
        <p:spPr/>
        <p:txBody>
          <a:bodyPr/>
          <a:lstStyle/>
          <a:p>
            <a:fld id="{F95C4A55-B90E-4BDA-A325-C4F97D961E43}" type="slidenum">
              <a:rPr lang="en-ID" smtClean="0"/>
              <a:t>‹#›</a:t>
            </a:fld>
            <a:endParaRPr lang="en-ID"/>
          </a:p>
        </p:txBody>
      </p:sp>
    </p:spTree>
    <p:extLst>
      <p:ext uri="{BB962C8B-B14F-4D97-AF65-F5344CB8AC3E}">
        <p14:creationId xmlns:p14="http://schemas.microsoft.com/office/powerpoint/2010/main" val="2837357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17BB3-BB69-4188-A91C-4ACA95F080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A0559AB7-6AB4-455B-AF09-C17A6C80BF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9C76B3FB-B164-4D2D-9B4E-550F74B7E8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38FB89-9495-4F46-9215-4AD2A182119A}"/>
              </a:ext>
            </a:extLst>
          </p:cNvPr>
          <p:cNvSpPr>
            <a:spLocks noGrp="1"/>
          </p:cNvSpPr>
          <p:nvPr>
            <p:ph type="dt" sz="half" idx="10"/>
          </p:nvPr>
        </p:nvSpPr>
        <p:spPr/>
        <p:txBody>
          <a:bodyPr/>
          <a:lstStyle/>
          <a:p>
            <a:fld id="{2BA6844D-4879-47B7-905B-5BBC3D2452C1}" type="datetimeFigureOut">
              <a:rPr lang="en-ID" smtClean="0"/>
              <a:t>21/12/2021</a:t>
            </a:fld>
            <a:endParaRPr lang="en-ID"/>
          </a:p>
        </p:txBody>
      </p:sp>
      <p:sp>
        <p:nvSpPr>
          <p:cNvPr id="6" name="Footer Placeholder 5">
            <a:extLst>
              <a:ext uri="{FF2B5EF4-FFF2-40B4-BE49-F238E27FC236}">
                <a16:creationId xmlns:a16="http://schemas.microsoft.com/office/drawing/2014/main" id="{A7B7FA62-2188-4242-9315-60F00BCB87DB}"/>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2B7C21E8-4F57-44EA-B697-F82328AD9B72}"/>
              </a:ext>
            </a:extLst>
          </p:cNvPr>
          <p:cNvSpPr>
            <a:spLocks noGrp="1"/>
          </p:cNvSpPr>
          <p:nvPr>
            <p:ph type="sldNum" sz="quarter" idx="12"/>
          </p:nvPr>
        </p:nvSpPr>
        <p:spPr/>
        <p:txBody>
          <a:bodyPr/>
          <a:lstStyle/>
          <a:p>
            <a:fld id="{F95C4A55-B90E-4BDA-A325-C4F97D961E43}" type="slidenum">
              <a:rPr lang="en-ID" smtClean="0"/>
              <a:t>‹#›</a:t>
            </a:fld>
            <a:endParaRPr lang="en-ID"/>
          </a:p>
        </p:txBody>
      </p:sp>
    </p:spTree>
    <p:extLst>
      <p:ext uri="{BB962C8B-B14F-4D97-AF65-F5344CB8AC3E}">
        <p14:creationId xmlns:p14="http://schemas.microsoft.com/office/powerpoint/2010/main" val="457942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62F9-C5D8-4AFC-B5C6-C3CFB130E2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C7BCD910-1FE6-426F-A1C4-5365C6C927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5D37434C-BBAE-40BB-B9D7-F4E46B0EEB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310FAF-F46A-4F7A-9DCA-0ED13D13AFAE}"/>
              </a:ext>
            </a:extLst>
          </p:cNvPr>
          <p:cNvSpPr>
            <a:spLocks noGrp="1"/>
          </p:cNvSpPr>
          <p:nvPr>
            <p:ph type="dt" sz="half" idx="10"/>
          </p:nvPr>
        </p:nvSpPr>
        <p:spPr/>
        <p:txBody>
          <a:bodyPr/>
          <a:lstStyle/>
          <a:p>
            <a:fld id="{2BA6844D-4879-47B7-905B-5BBC3D2452C1}" type="datetimeFigureOut">
              <a:rPr lang="en-ID" smtClean="0"/>
              <a:t>21/12/2021</a:t>
            </a:fld>
            <a:endParaRPr lang="en-ID"/>
          </a:p>
        </p:txBody>
      </p:sp>
      <p:sp>
        <p:nvSpPr>
          <p:cNvPr id="6" name="Footer Placeholder 5">
            <a:extLst>
              <a:ext uri="{FF2B5EF4-FFF2-40B4-BE49-F238E27FC236}">
                <a16:creationId xmlns:a16="http://schemas.microsoft.com/office/drawing/2014/main" id="{C63390DB-5B79-45B0-B42C-A8E53044A2DB}"/>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8FCB2A0E-8838-4235-B1D3-5BC3838646BF}"/>
              </a:ext>
            </a:extLst>
          </p:cNvPr>
          <p:cNvSpPr>
            <a:spLocks noGrp="1"/>
          </p:cNvSpPr>
          <p:nvPr>
            <p:ph type="sldNum" sz="quarter" idx="12"/>
          </p:nvPr>
        </p:nvSpPr>
        <p:spPr/>
        <p:txBody>
          <a:bodyPr/>
          <a:lstStyle/>
          <a:p>
            <a:fld id="{F95C4A55-B90E-4BDA-A325-C4F97D961E43}" type="slidenum">
              <a:rPr lang="en-ID" smtClean="0"/>
              <a:t>‹#›</a:t>
            </a:fld>
            <a:endParaRPr lang="en-ID"/>
          </a:p>
        </p:txBody>
      </p:sp>
    </p:spTree>
    <p:extLst>
      <p:ext uri="{BB962C8B-B14F-4D97-AF65-F5344CB8AC3E}">
        <p14:creationId xmlns:p14="http://schemas.microsoft.com/office/powerpoint/2010/main" val="3192136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D694B4-0D29-4360-B3B4-DB7D7DFD8F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18A70CD6-61A9-4520-BCCE-4357A05217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E535D748-350E-415F-BB58-BDCA6E029E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6844D-4879-47B7-905B-5BBC3D2452C1}" type="datetimeFigureOut">
              <a:rPr lang="en-ID" smtClean="0"/>
              <a:t>21/12/2021</a:t>
            </a:fld>
            <a:endParaRPr lang="en-ID"/>
          </a:p>
        </p:txBody>
      </p:sp>
      <p:sp>
        <p:nvSpPr>
          <p:cNvPr id="5" name="Footer Placeholder 4">
            <a:extLst>
              <a:ext uri="{FF2B5EF4-FFF2-40B4-BE49-F238E27FC236}">
                <a16:creationId xmlns:a16="http://schemas.microsoft.com/office/drawing/2014/main" id="{616DF98F-F66B-434C-AECE-C5FA24C717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7CF0D96E-8B2C-4082-818E-A36D08976D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C4A55-B90E-4BDA-A325-C4F97D961E43}" type="slidenum">
              <a:rPr lang="en-ID" smtClean="0"/>
              <a:t>‹#›</a:t>
            </a:fld>
            <a:endParaRPr lang="en-ID"/>
          </a:p>
        </p:txBody>
      </p:sp>
    </p:spTree>
    <p:extLst>
      <p:ext uri="{BB962C8B-B14F-4D97-AF65-F5344CB8AC3E}">
        <p14:creationId xmlns:p14="http://schemas.microsoft.com/office/powerpoint/2010/main" val="3888785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116" name="Google Shape;116;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p:txBody>
      </p:sp>
      <p:pic>
        <p:nvPicPr>
          <p:cNvPr id="117" name="Google Shape;117;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18" name="Google Shape;118;p5"/>
          <p:cNvSpPr/>
          <p:nvPr/>
        </p:nvSpPr>
        <p:spPr>
          <a:xfrm>
            <a:off x="-1552575" y="365125"/>
            <a:ext cx="6648450" cy="5948363"/>
          </a:xfrm>
          <a:prstGeom prst="ellipse">
            <a:avLst/>
          </a:prstGeom>
          <a:solidFill>
            <a:srgbClr val="002060"/>
          </a:solidFill>
          <a:ln w="12700" cap="flat" cmpd="sng">
            <a:solidFill>
              <a:srgbClr val="00206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9" name="Google Shape;119;p5"/>
          <p:cNvSpPr txBox="1"/>
          <p:nvPr/>
        </p:nvSpPr>
        <p:spPr>
          <a:xfrm>
            <a:off x="534015" y="1156835"/>
            <a:ext cx="3571260" cy="452431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3600" b="1">
                <a:solidFill>
                  <a:srgbClr val="F2F2F2"/>
                </a:solidFill>
                <a:latin typeface="Arial"/>
                <a:ea typeface="Arial"/>
                <a:cs typeface="Arial"/>
                <a:sym typeface="Arial"/>
              </a:rPr>
              <a:t> Update on the Recruitment and Selection of the new DEDPS from </a:t>
            </a:r>
            <a:r>
              <a:rPr lang="en-GB" sz="3600" b="1">
                <a:solidFill>
                  <a:srgbClr val="FFFF00"/>
                </a:solidFill>
                <a:latin typeface="Arial"/>
                <a:ea typeface="Arial"/>
                <a:cs typeface="Arial"/>
                <a:sym typeface="Arial"/>
              </a:rPr>
              <a:t>the Chair of the Appointment Committee</a:t>
            </a:r>
            <a:endParaRPr sz="3600" b="1">
              <a:solidFill>
                <a:srgbClr val="FFFF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graphicFrame>
        <p:nvGraphicFramePr>
          <p:cNvPr id="125" name="Google Shape;125;p6"/>
          <p:cNvGraphicFramePr/>
          <p:nvPr/>
        </p:nvGraphicFramePr>
        <p:xfrm>
          <a:off x="629265" y="67029"/>
          <a:ext cx="3000000" cy="3000000"/>
        </p:xfrm>
        <a:graphic>
          <a:graphicData uri="http://schemas.openxmlformats.org/drawingml/2006/table">
            <a:tbl>
              <a:tblPr firstRow="1" bandRow="1">
                <a:noFill/>
              </a:tblPr>
              <a:tblGrid>
                <a:gridCol w="3398450">
                  <a:extLst>
                    <a:ext uri="{9D8B030D-6E8A-4147-A177-3AD203B41FA5}">
                      <a16:colId xmlns:a16="http://schemas.microsoft.com/office/drawing/2014/main" val="20000"/>
                    </a:ext>
                  </a:extLst>
                </a:gridCol>
                <a:gridCol w="7495700">
                  <a:extLst>
                    <a:ext uri="{9D8B030D-6E8A-4147-A177-3AD203B41FA5}">
                      <a16:colId xmlns:a16="http://schemas.microsoft.com/office/drawing/2014/main" val="20001"/>
                    </a:ext>
                  </a:extLst>
                </a:gridCol>
              </a:tblGrid>
              <a:tr h="500225">
                <a:tc>
                  <a:txBody>
                    <a:bodyPr/>
                    <a:lstStyle/>
                    <a:p>
                      <a:pPr marL="0" marR="0" lvl="0" indent="0" algn="ctr" rtl="0">
                        <a:spcBef>
                          <a:spcPts val="0"/>
                        </a:spcBef>
                        <a:spcAft>
                          <a:spcPts val="0"/>
                        </a:spcAft>
                        <a:buNone/>
                      </a:pPr>
                      <a:r>
                        <a:rPr lang="en-GB" sz="2000" u="none" strike="noStrike" cap="none"/>
                        <a:t>Special SOM (28 May 2021)</a:t>
                      </a:r>
                      <a:endParaRPr sz="2000" u="none" strike="noStrike" cap="none"/>
                    </a:p>
                  </a:txBody>
                  <a:tcPr marL="91450" marR="91450" marT="45725" marB="45725">
                    <a:solidFill>
                      <a:srgbClr val="002060"/>
                    </a:solidFill>
                  </a:tcPr>
                </a:tc>
                <a:tc>
                  <a:txBody>
                    <a:bodyPr/>
                    <a:lstStyle/>
                    <a:p>
                      <a:pPr marL="0" marR="0" lvl="0" indent="0" algn="ctr" rtl="0">
                        <a:spcBef>
                          <a:spcPts val="0"/>
                        </a:spcBef>
                        <a:spcAft>
                          <a:spcPts val="0"/>
                        </a:spcAft>
                        <a:buNone/>
                      </a:pPr>
                      <a:r>
                        <a:rPr lang="en-GB" sz="2000" u="none" strike="noStrike" cap="none"/>
                        <a:t>Update</a:t>
                      </a:r>
                      <a:endParaRPr sz="2000" u="none" strike="noStrike" cap="none"/>
                    </a:p>
                  </a:txBody>
                  <a:tcPr marL="91450" marR="91450" marT="45725" marB="45725">
                    <a:solidFill>
                      <a:srgbClr val="002060"/>
                    </a:solidFill>
                  </a:tcPr>
                </a:tc>
                <a:extLst>
                  <a:ext uri="{0D108BD9-81ED-4DB2-BD59-A6C34878D82A}">
                    <a16:rowId xmlns:a16="http://schemas.microsoft.com/office/drawing/2014/main" val="10000"/>
                  </a:ext>
                </a:extLst>
              </a:tr>
              <a:tr h="6195500">
                <a:tc>
                  <a:txBody>
                    <a:bodyPr/>
                    <a:lstStyle/>
                    <a:p>
                      <a:pPr marL="0" marR="0" lvl="0" indent="0" algn="l" rtl="0">
                        <a:spcBef>
                          <a:spcPts val="0"/>
                        </a:spcBef>
                        <a:spcAft>
                          <a:spcPts val="0"/>
                        </a:spcAft>
                        <a:buNone/>
                      </a:pPr>
                      <a:r>
                        <a:rPr lang="en-GB" sz="1600" b="1" u="none" strike="noStrike" cap="none"/>
                        <a:t>Update on the Recruitment of DEDPS</a:t>
                      </a:r>
                      <a:endParaRPr/>
                    </a:p>
                    <a:p>
                      <a:pPr marL="0" marR="0" lvl="0" indent="0" algn="l" rtl="0">
                        <a:spcBef>
                          <a:spcPts val="0"/>
                        </a:spcBef>
                        <a:spcAft>
                          <a:spcPts val="0"/>
                        </a:spcAft>
                        <a:buNone/>
                      </a:pPr>
                      <a:r>
                        <a:rPr lang="en-GB" sz="1600" b="0" u="none"/>
                        <a:t>3.5 Acknowledged the updates and timeline on the recruitment process of the new Deputy</a:t>
                      </a:r>
                      <a:endParaRPr/>
                    </a:p>
                    <a:p>
                      <a:pPr marL="0" marR="0" lvl="0" indent="0" algn="l" rtl="0">
                        <a:spcBef>
                          <a:spcPts val="0"/>
                        </a:spcBef>
                        <a:spcAft>
                          <a:spcPts val="0"/>
                        </a:spcAft>
                        <a:buNone/>
                      </a:pPr>
                      <a:r>
                        <a:rPr lang="en-GB" sz="1600" b="0" u="none"/>
                        <a:t>Executive Director for Program Services (DEDPS) (Annex 13);</a:t>
                      </a:r>
                      <a:endParaRPr/>
                    </a:p>
                  </a:txBody>
                  <a:tcPr marL="91450" marR="91450" marT="45725" marB="45725">
                    <a:solidFill>
                      <a:srgbClr val="FFF2CC"/>
                    </a:solidFill>
                  </a:tcPr>
                </a:tc>
                <a:tc>
                  <a:txBody>
                    <a:bodyPr/>
                    <a:lstStyle/>
                    <a:p>
                      <a:pPr marL="285750" marR="0" lvl="0" indent="-285750" algn="l" rtl="0">
                        <a:spcBef>
                          <a:spcPts val="0"/>
                        </a:spcBef>
                        <a:spcAft>
                          <a:spcPts val="0"/>
                        </a:spcAft>
                        <a:buClr>
                          <a:schemeClr val="dk1"/>
                        </a:buClr>
                        <a:buSzPts val="1600"/>
                        <a:buFont typeface="Arial"/>
                        <a:buChar char="•"/>
                      </a:pPr>
                      <a:r>
                        <a:rPr lang="en-GB" sz="1600" b="1"/>
                        <a:t>23 August 2021: </a:t>
                      </a:r>
                      <a:r>
                        <a:rPr lang="en-GB" sz="1500" b="0"/>
                        <a:t>1</a:t>
                      </a:r>
                      <a:r>
                        <a:rPr lang="en-GB" sz="1500" b="0" baseline="30000"/>
                        <a:t>st</a:t>
                      </a:r>
                      <a:r>
                        <a:rPr lang="en-GB" sz="1500" b="0"/>
                        <a:t> meeting of the Appointment Committee (AC) on the Selection of new DEDPS </a:t>
                      </a:r>
                      <a:endParaRPr/>
                    </a:p>
                    <a:p>
                      <a:pPr marL="285750" marR="0" lvl="0" indent="-184150" algn="l" rtl="0">
                        <a:spcBef>
                          <a:spcPts val="0"/>
                        </a:spcBef>
                        <a:spcAft>
                          <a:spcPts val="0"/>
                        </a:spcAft>
                        <a:buClr>
                          <a:schemeClr val="dk1"/>
                        </a:buClr>
                        <a:buSzPts val="1600"/>
                        <a:buFont typeface="Arial"/>
                        <a:buNone/>
                      </a:pPr>
                      <a:r>
                        <a:rPr lang="en-GB" sz="1600"/>
                        <a:t>                           Agreed Timeline on the  Selection and Recruitment Process</a:t>
                      </a:r>
                      <a:endParaRPr sz="1600" b="0"/>
                    </a:p>
                    <a:p>
                      <a:pPr marL="0" marR="0" lvl="0" indent="0" algn="l" rtl="0">
                        <a:spcBef>
                          <a:spcPts val="0"/>
                        </a:spcBef>
                        <a:spcAft>
                          <a:spcPts val="0"/>
                        </a:spcAft>
                        <a:buClr>
                          <a:schemeClr val="dk1"/>
                        </a:buClr>
                        <a:buSzPts val="1600"/>
                        <a:buFont typeface="Arial"/>
                        <a:buNone/>
                      </a:pPr>
                      <a:r>
                        <a:rPr lang="en-GB" sz="1600" b="0"/>
                        <a:t>        </a:t>
                      </a:r>
                      <a:endParaRPr sz="1600" b="0" u="none"/>
                    </a:p>
                  </a:txBody>
                  <a:tcPr marL="91450" marR="91450" marT="45725" marB="45725">
                    <a:solidFill>
                      <a:srgbClr val="FFF2CC"/>
                    </a:solidFill>
                  </a:tcPr>
                </a:tc>
                <a:extLst>
                  <a:ext uri="{0D108BD9-81ED-4DB2-BD59-A6C34878D82A}">
                    <a16:rowId xmlns:a16="http://schemas.microsoft.com/office/drawing/2014/main" val="10001"/>
                  </a:ext>
                </a:extLst>
              </a:tr>
            </a:tbl>
          </a:graphicData>
        </a:graphic>
      </p:graphicFrame>
      <p:graphicFrame>
        <p:nvGraphicFramePr>
          <p:cNvPr id="126" name="Google Shape;126;p6"/>
          <p:cNvGraphicFramePr/>
          <p:nvPr/>
        </p:nvGraphicFramePr>
        <p:xfrm>
          <a:off x="4522138" y="1372297"/>
          <a:ext cx="3000000" cy="3000000"/>
        </p:xfrm>
        <a:graphic>
          <a:graphicData uri="http://schemas.openxmlformats.org/drawingml/2006/table">
            <a:tbl>
              <a:tblPr firstRow="1" bandRow="1">
                <a:noFill/>
              </a:tblPr>
              <a:tblGrid>
                <a:gridCol w="1634700">
                  <a:extLst>
                    <a:ext uri="{9D8B030D-6E8A-4147-A177-3AD203B41FA5}">
                      <a16:colId xmlns:a16="http://schemas.microsoft.com/office/drawing/2014/main" val="20000"/>
                    </a:ext>
                  </a:extLst>
                </a:gridCol>
                <a:gridCol w="5196950">
                  <a:extLst>
                    <a:ext uri="{9D8B030D-6E8A-4147-A177-3AD203B41FA5}">
                      <a16:colId xmlns:a16="http://schemas.microsoft.com/office/drawing/2014/main" val="20001"/>
                    </a:ext>
                  </a:extLst>
                </a:gridCol>
              </a:tblGrid>
              <a:tr h="308925">
                <a:tc>
                  <a:txBody>
                    <a:bodyPr/>
                    <a:lstStyle/>
                    <a:p>
                      <a:pPr marL="0" marR="0" lvl="0" indent="0" algn="ctr" rtl="0">
                        <a:spcBef>
                          <a:spcPts val="0"/>
                        </a:spcBef>
                        <a:spcAft>
                          <a:spcPts val="0"/>
                        </a:spcAft>
                        <a:buNone/>
                      </a:pPr>
                      <a:r>
                        <a:rPr lang="en-GB" sz="1600">
                          <a:solidFill>
                            <a:schemeClr val="dk1"/>
                          </a:solidFill>
                        </a:rPr>
                        <a:t>Date</a:t>
                      </a:r>
                      <a:endParaRPr sz="1600">
                        <a:solidFill>
                          <a:schemeClr val="dk1"/>
                        </a:solidFill>
                      </a:endParaRPr>
                    </a:p>
                  </a:txBody>
                  <a:tcPr marL="91450" marR="91450" marT="45725" marB="45725">
                    <a:solidFill>
                      <a:srgbClr val="AEABAB"/>
                    </a:solidFill>
                  </a:tcPr>
                </a:tc>
                <a:tc>
                  <a:txBody>
                    <a:bodyPr/>
                    <a:lstStyle/>
                    <a:p>
                      <a:pPr marL="0" marR="0" lvl="0" indent="0" algn="ctr" rtl="0">
                        <a:spcBef>
                          <a:spcPts val="0"/>
                        </a:spcBef>
                        <a:spcAft>
                          <a:spcPts val="0"/>
                        </a:spcAft>
                        <a:buNone/>
                      </a:pPr>
                      <a:r>
                        <a:rPr lang="en-GB" sz="1600">
                          <a:solidFill>
                            <a:schemeClr val="dk1"/>
                          </a:solidFill>
                        </a:rPr>
                        <a:t>Activity</a:t>
                      </a:r>
                      <a:endParaRPr sz="1600">
                        <a:solidFill>
                          <a:schemeClr val="dk1"/>
                        </a:solidFill>
                      </a:endParaRPr>
                    </a:p>
                  </a:txBody>
                  <a:tcPr marL="91450" marR="91450" marT="45725" marB="45725">
                    <a:solidFill>
                      <a:srgbClr val="AEABAB"/>
                    </a:solidFill>
                  </a:tcPr>
                </a:tc>
                <a:extLst>
                  <a:ext uri="{0D108BD9-81ED-4DB2-BD59-A6C34878D82A}">
                    <a16:rowId xmlns:a16="http://schemas.microsoft.com/office/drawing/2014/main" val="10000"/>
                  </a:ext>
                </a:extLst>
              </a:tr>
              <a:tr h="295600">
                <a:tc>
                  <a:txBody>
                    <a:bodyPr/>
                    <a:lstStyle/>
                    <a:p>
                      <a:pPr marL="0" marR="0" lvl="0" indent="0" algn="l" rtl="0">
                        <a:spcBef>
                          <a:spcPts val="0"/>
                        </a:spcBef>
                        <a:spcAft>
                          <a:spcPts val="0"/>
                        </a:spcAft>
                        <a:buNone/>
                      </a:pPr>
                      <a:r>
                        <a:rPr lang="en-GB" sz="1300"/>
                        <a:t>23</a:t>
                      </a:r>
                      <a:r>
                        <a:rPr lang="en-GB" sz="1300" baseline="30000"/>
                        <a:t> </a:t>
                      </a:r>
                      <a:r>
                        <a:rPr lang="en-GB" sz="1300"/>
                        <a:t>Aug 2021</a:t>
                      </a:r>
                      <a:endParaRPr sz="1300"/>
                    </a:p>
                  </a:txBody>
                  <a:tcPr marL="91450" marR="91450" marT="45725" marB="45725">
                    <a:solidFill>
                      <a:srgbClr val="D8D8D8"/>
                    </a:solidFill>
                  </a:tcPr>
                </a:tc>
                <a:tc>
                  <a:txBody>
                    <a:bodyPr/>
                    <a:lstStyle/>
                    <a:p>
                      <a:pPr marL="0" marR="0" lvl="0" indent="0" algn="l" rtl="0">
                        <a:spcBef>
                          <a:spcPts val="0"/>
                        </a:spcBef>
                        <a:spcAft>
                          <a:spcPts val="0"/>
                        </a:spcAft>
                        <a:buNone/>
                      </a:pPr>
                      <a:r>
                        <a:rPr lang="en-GB" sz="1300"/>
                        <a:t>1</a:t>
                      </a:r>
                      <a:r>
                        <a:rPr lang="en-GB" sz="1300" baseline="30000"/>
                        <a:t>st</a:t>
                      </a:r>
                      <a:r>
                        <a:rPr lang="en-GB" sz="1300"/>
                        <a:t> meeting of the Appointment Committee (AC)</a:t>
                      </a:r>
                      <a:endParaRPr sz="1300"/>
                    </a:p>
                  </a:txBody>
                  <a:tcPr marL="91450" marR="91450" marT="45725" marB="45725">
                    <a:solidFill>
                      <a:srgbClr val="D8D8D8"/>
                    </a:solidFill>
                  </a:tcPr>
                </a:tc>
                <a:extLst>
                  <a:ext uri="{0D108BD9-81ED-4DB2-BD59-A6C34878D82A}">
                    <a16:rowId xmlns:a16="http://schemas.microsoft.com/office/drawing/2014/main" val="10001"/>
                  </a:ext>
                </a:extLst>
              </a:tr>
              <a:tr h="295600">
                <a:tc>
                  <a:txBody>
                    <a:bodyPr/>
                    <a:lstStyle/>
                    <a:p>
                      <a:pPr marL="0" marR="0" lvl="0" indent="0" algn="l" rtl="0">
                        <a:spcBef>
                          <a:spcPts val="0"/>
                        </a:spcBef>
                        <a:spcAft>
                          <a:spcPts val="0"/>
                        </a:spcAft>
                        <a:buNone/>
                      </a:pPr>
                      <a:r>
                        <a:rPr lang="en-GB" sz="1300"/>
                        <a:t>1</a:t>
                      </a:r>
                      <a:r>
                        <a:rPr lang="en-GB" sz="1300" baseline="30000"/>
                        <a:t> </a:t>
                      </a:r>
                      <a:r>
                        <a:rPr lang="en-GB" sz="1300"/>
                        <a:t>Oct 2021</a:t>
                      </a:r>
                      <a:endParaRPr sz="1300"/>
                    </a:p>
                  </a:txBody>
                  <a:tcPr marL="91450" marR="91450" marT="45725" marB="45725">
                    <a:solidFill>
                      <a:srgbClr val="D8D8D8"/>
                    </a:solidFill>
                  </a:tcPr>
                </a:tc>
                <a:tc>
                  <a:txBody>
                    <a:bodyPr/>
                    <a:lstStyle/>
                    <a:p>
                      <a:pPr marL="0" marR="0" lvl="0" indent="0" algn="l" rtl="0">
                        <a:spcBef>
                          <a:spcPts val="0"/>
                        </a:spcBef>
                        <a:spcAft>
                          <a:spcPts val="0"/>
                        </a:spcAft>
                        <a:buNone/>
                      </a:pPr>
                      <a:r>
                        <a:rPr lang="en-GB" sz="1300"/>
                        <a:t>Deadline of submission application to RS</a:t>
                      </a:r>
                      <a:endParaRPr sz="1300"/>
                    </a:p>
                  </a:txBody>
                  <a:tcPr marL="91450" marR="91450" marT="45725" marB="45725">
                    <a:solidFill>
                      <a:srgbClr val="D8D8D8"/>
                    </a:solidFill>
                  </a:tcPr>
                </a:tc>
                <a:extLst>
                  <a:ext uri="{0D108BD9-81ED-4DB2-BD59-A6C34878D82A}">
                    <a16:rowId xmlns:a16="http://schemas.microsoft.com/office/drawing/2014/main" val="10002"/>
                  </a:ext>
                </a:extLst>
              </a:tr>
              <a:tr h="326975">
                <a:tc>
                  <a:txBody>
                    <a:bodyPr/>
                    <a:lstStyle/>
                    <a:p>
                      <a:pPr marL="0" marR="0" lvl="0" indent="0" algn="l" rtl="0">
                        <a:spcBef>
                          <a:spcPts val="0"/>
                        </a:spcBef>
                        <a:spcAft>
                          <a:spcPts val="0"/>
                        </a:spcAft>
                        <a:buNone/>
                      </a:pPr>
                      <a:r>
                        <a:rPr lang="en-GB" sz="1300"/>
                        <a:t>8 Oct 2021 </a:t>
                      </a:r>
                      <a:endParaRPr sz="1300"/>
                    </a:p>
                  </a:txBody>
                  <a:tcPr marL="91450" marR="91450" marT="45725" marB="45725">
                    <a:solidFill>
                      <a:srgbClr val="D8D8D8"/>
                    </a:solidFill>
                  </a:tcPr>
                </a:tc>
                <a:tc>
                  <a:txBody>
                    <a:bodyPr/>
                    <a:lstStyle/>
                    <a:p>
                      <a:pPr marL="0" marR="0" lvl="0" indent="0" algn="l" rtl="0">
                        <a:spcBef>
                          <a:spcPts val="0"/>
                        </a:spcBef>
                        <a:spcAft>
                          <a:spcPts val="0"/>
                        </a:spcAft>
                        <a:buNone/>
                      </a:pPr>
                      <a:r>
                        <a:rPr lang="en-GB" sz="1300"/>
                        <a:t>Submission of received applications to AC</a:t>
                      </a:r>
                      <a:endParaRPr sz="1300"/>
                    </a:p>
                  </a:txBody>
                  <a:tcPr marL="91450" marR="91450" marT="45725" marB="45725">
                    <a:solidFill>
                      <a:srgbClr val="D8D8D8"/>
                    </a:solidFill>
                  </a:tcPr>
                </a:tc>
                <a:extLst>
                  <a:ext uri="{0D108BD9-81ED-4DB2-BD59-A6C34878D82A}">
                    <a16:rowId xmlns:a16="http://schemas.microsoft.com/office/drawing/2014/main" val="10003"/>
                  </a:ext>
                </a:extLst>
              </a:tr>
              <a:tr h="326975">
                <a:tc>
                  <a:txBody>
                    <a:bodyPr/>
                    <a:lstStyle/>
                    <a:p>
                      <a:pPr marL="0" marR="0" lvl="0" indent="0" algn="l" rtl="0">
                        <a:spcBef>
                          <a:spcPts val="0"/>
                        </a:spcBef>
                        <a:spcAft>
                          <a:spcPts val="0"/>
                        </a:spcAft>
                        <a:buNone/>
                      </a:pPr>
                      <a:r>
                        <a:rPr lang="en-GB" sz="1300"/>
                        <a:t>18 Oct 2021</a:t>
                      </a:r>
                      <a:endParaRPr sz="1300"/>
                    </a:p>
                  </a:txBody>
                  <a:tcPr marL="91450" marR="91450" marT="45725" marB="45725">
                    <a:solidFill>
                      <a:srgbClr val="D8D8D8"/>
                    </a:solidFill>
                  </a:tcPr>
                </a:tc>
                <a:tc>
                  <a:txBody>
                    <a:bodyPr/>
                    <a:lstStyle/>
                    <a:p>
                      <a:pPr marL="0" marR="0" lvl="0" indent="0" algn="l" rtl="0">
                        <a:spcBef>
                          <a:spcPts val="0"/>
                        </a:spcBef>
                        <a:spcAft>
                          <a:spcPts val="0"/>
                        </a:spcAft>
                        <a:buNone/>
                      </a:pPr>
                      <a:r>
                        <a:rPr lang="en-GB" sz="1300"/>
                        <a:t>RS received the shortlisted candidates from AC</a:t>
                      </a:r>
                      <a:endParaRPr sz="1300"/>
                    </a:p>
                  </a:txBody>
                  <a:tcPr marL="91450" marR="91450" marT="45725" marB="45725">
                    <a:solidFill>
                      <a:srgbClr val="D8D8D8"/>
                    </a:solidFill>
                  </a:tcPr>
                </a:tc>
                <a:extLst>
                  <a:ext uri="{0D108BD9-81ED-4DB2-BD59-A6C34878D82A}">
                    <a16:rowId xmlns:a16="http://schemas.microsoft.com/office/drawing/2014/main" val="10004"/>
                  </a:ext>
                </a:extLst>
              </a:tr>
              <a:tr h="725600">
                <a:tc>
                  <a:txBody>
                    <a:bodyPr/>
                    <a:lstStyle/>
                    <a:p>
                      <a:pPr marL="0" marR="0" lvl="0" indent="0" algn="l" rtl="0">
                        <a:spcBef>
                          <a:spcPts val="0"/>
                        </a:spcBef>
                        <a:spcAft>
                          <a:spcPts val="0"/>
                        </a:spcAft>
                        <a:buNone/>
                      </a:pPr>
                      <a:r>
                        <a:rPr lang="en-GB" sz="1300"/>
                        <a:t>21 Oct 2021</a:t>
                      </a:r>
                      <a:endParaRPr sz="1300"/>
                    </a:p>
                  </a:txBody>
                  <a:tcPr marL="91450" marR="91450" marT="45725" marB="45725">
                    <a:solidFill>
                      <a:srgbClr val="D8D8D8"/>
                    </a:solidFill>
                  </a:tcPr>
                </a:tc>
                <a:tc>
                  <a:txBody>
                    <a:bodyPr/>
                    <a:lstStyle/>
                    <a:p>
                      <a:pPr marL="0" marR="0" lvl="0" indent="0" algn="l" rtl="0">
                        <a:spcBef>
                          <a:spcPts val="0"/>
                        </a:spcBef>
                        <a:spcAft>
                          <a:spcPts val="0"/>
                        </a:spcAft>
                        <a:buNone/>
                      </a:pPr>
                      <a:r>
                        <a:rPr lang="en-GB" sz="1300"/>
                        <a:t>2</a:t>
                      </a:r>
                      <a:r>
                        <a:rPr lang="en-GB" sz="1300" baseline="30000"/>
                        <a:t>nd</a:t>
                      </a:r>
                      <a:r>
                        <a:rPr lang="en-GB" sz="1300"/>
                        <a:t> meeting of the Appointment Committee </a:t>
                      </a:r>
                      <a:endParaRPr/>
                    </a:p>
                    <a:p>
                      <a:pPr marL="0" marR="0" lvl="0" indent="0" algn="l" rtl="0">
                        <a:spcBef>
                          <a:spcPts val="0"/>
                        </a:spcBef>
                        <a:spcAft>
                          <a:spcPts val="0"/>
                        </a:spcAft>
                        <a:buNone/>
                      </a:pPr>
                      <a:r>
                        <a:rPr lang="en-GB" sz="1300"/>
                        <a:t>Agenda: (1) identify top 5 candidates for interview; (2) Final dates for interview; (3) Interview Mechanics</a:t>
                      </a:r>
                      <a:endParaRPr sz="1300"/>
                    </a:p>
                  </a:txBody>
                  <a:tcPr marL="91450" marR="91450" marT="45725" marB="45725">
                    <a:solidFill>
                      <a:srgbClr val="D8D8D8"/>
                    </a:solidFill>
                  </a:tcPr>
                </a:tc>
                <a:extLst>
                  <a:ext uri="{0D108BD9-81ED-4DB2-BD59-A6C34878D82A}">
                    <a16:rowId xmlns:a16="http://schemas.microsoft.com/office/drawing/2014/main" val="10005"/>
                  </a:ext>
                </a:extLst>
              </a:tr>
              <a:tr h="326975">
                <a:tc>
                  <a:txBody>
                    <a:bodyPr/>
                    <a:lstStyle/>
                    <a:p>
                      <a:pPr marL="0" marR="0" lvl="0" indent="0" algn="l" rtl="0">
                        <a:spcBef>
                          <a:spcPts val="0"/>
                        </a:spcBef>
                        <a:spcAft>
                          <a:spcPts val="0"/>
                        </a:spcAft>
                        <a:buNone/>
                      </a:pPr>
                      <a:r>
                        <a:rPr lang="en-GB" sz="1300"/>
                        <a:t>25 Oct 2021</a:t>
                      </a:r>
                      <a:endParaRPr sz="1300"/>
                    </a:p>
                  </a:txBody>
                  <a:tcPr marL="91450" marR="91450" marT="45725" marB="45725">
                    <a:solidFill>
                      <a:srgbClr val="D8D8D8"/>
                    </a:solidFill>
                  </a:tcPr>
                </a:tc>
                <a:tc>
                  <a:txBody>
                    <a:bodyPr/>
                    <a:lstStyle/>
                    <a:p>
                      <a:pPr marL="0" marR="0" lvl="0" indent="0" algn="l" rtl="0">
                        <a:spcBef>
                          <a:spcPts val="0"/>
                        </a:spcBef>
                        <a:spcAft>
                          <a:spcPts val="0"/>
                        </a:spcAft>
                        <a:buNone/>
                      </a:pPr>
                      <a:r>
                        <a:rPr lang="en-GB" sz="1300"/>
                        <a:t>Notification of 5 candidates for interview</a:t>
                      </a:r>
                      <a:endParaRPr sz="1300"/>
                    </a:p>
                  </a:txBody>
                  <a:tcPr marL="91450" marR="91450" marT="45725" marB="45725">
                    <a:solidFill>
                      <a:srgbClr val="D8D8D8"/>
                    </a:solidFill>
                  </a:tcPr>
                </a:tc>
                <a:extLst>
                  <a:ext uri="{0D108BD9-81ED-4DB2-BD59-A6C34878D82A}">
                    <a16:rowId xmlns:a16="http://schemas.microsoft.com/office/drawing/2014/main" val="10006"/>
                  </a:ext>
                </a:extLst>
              </a:tr>
              <a:tr h="725600">
                <a:tc>
                  <a:txBody>
                    <a:bodyPr/>
                    <a:lstStyle/>
                    <a:p>
                      <a:pPr marL="0" marR="0" lvl="0" indent="0" algn="l" rtl="0">
                        <a:spcBef>
                          <a:spcPts val="0"/>
                        </a:spcBef>
                        <a:spcAft>
                          <a:spcPts val="0"/>
                        </a:spcAft>
                        <a:buNone/>
                      </a:pPr>
                      <a:r>
                        <a:rPr lang="en-GB" sz="1300"/>
                        <a:t>3 Nov 2021</a:t>
                      </a:r>
                      <a:endParaRPr sz="1300"/>
                    </a:p>
                  </a:txBody>
                  <a:tcPr marL="91450" marR="91450" marT="45725" marB="45725">
                    <a:solidFill>
                      <a:srgbClr val="D8D8D8"/>
                    </a:solidFill>
                  </a:tcPr>
                </a:tc>
                <a:tc>
                  <a:txBody>
                    <a:bodyPr/>
                    <a:lstStyle/>
                    <a:p>
                      <a:pPr marL="285750" marR="0" lvl="0" indent="-285750" algn="l" rtl="0">
                        <a:spcBef>
                          <a:spcPts val="0"/>
                        </a:spcBef>
                        <a:spcAft>
                          <a:spcPts val="0"/>
                        </a:spcAft>
                        <a:buClr>
                          <a:schemeClr val="dk1"/>
                        </a:buClr>
                        <a:buSzPts val="1300"/>
                        <a:buFont typeface="Arial"/>
                        <a:buChar char="•"/>
                      </a:pPr>
                      <a:r>
                        <a:rPr lang="en-GB" sz="1300"/>
                        <a:t>Online Interview of the top 5 candidates</a:t>
                      </a:r>
                      <a:endParaRPr/>
                    </a:p>
                    <a:p>
                      <a:pPr marL="285750" marR="0" lvl="0" indent="-285750" algn="l" rtl="0">
                        <a:spcBef>
                          <a:spcPts val="0"/>
                        </a:spcBef>
                        <a:spcAft>
                          <a:spcPts val="0"/>
                        </a:spcAft>
                        <a:buClr>
                          <a:schemeClr val="dk1"/>
                        </a:buClr>
                        <a:buSzPts val="1300"/>
                        <a:buFont typeface="Arial"/>
                        <a:buChar char="•"/>
                      </a:pPr>
                      <a:r>
                        <a:rPr lang="en-GB" sz="1300"/>
                        <a:t>Appointment Committee to discuss the result of</a:t>
                      </a:r>
                      <a:endParaRPr/>
                    </a:p>
                    <a:p>
                      <a:pPr marL="0" marR="0" lvl="0" indent="0" algn="l" rtl="0">
                        <a:spcBef>
                          <a:spcPts val="0"/>
                        </a:spcBef>
                        <a:spcAft>
                          <a:spcPts val="0"/>
                        </a:spcAft>
                        <a:buNone/>
                      </a:pPr>
                      <a:r>
                        <a:rPr lang="en-GB" sz="1300"/>
                        <a:t>the interview and identify recommended DEDPS</a:t>
                      </a:r>
                      <a:endParaRPr sz="1300"/>
                    </a:p>
                  </a:txBody>
                  <a:tcPr marL="91450" marR="91450" marT="45725" marB="45725">
                    <a:solidFill>
                      <a:srgbClr val="D8D8D8"/>
                    </a:solidFill>
                  </a:tcPr>
                </a:tc>
                <a:extLst>
                  <a:ext uri="{0D108BD9-81ED-4DB2-BD59-A6C34878D82A}">
                    <a16:rowId xmlns:a16="http://schemas.microsoft.com/office/drawing/2014/main" val="10007"/>
                  </a:ext>
                </a:extLst>
              </a:tr>
              <a:tr h="510600">
                <a:tc>
                  <a:txBody>
                    <a:bodyPr/>
                    <a:lstStyle/>
                    <a:p>
                      <a:pPr marL="0" marR="0" lvl="0" indent="0" algn="l" rtl="0">
                        <a:lnSpc>
                          <a:spcPct val="100000"/>
                        </a:lnSpc>
                        <a:spcBef>
                          <a:spcPts val="0"/>
                        </a:spcBef>
                        <a:spcAft>
                          <a:spcPts val="0"/>
                        </a:spcAft>
                        <a:buClr>
                          <a:schemeClr val="dk1"/>
                        </a:buClr>
                        <a:buSzPts val="1300"/>
                        <a:buFont typeface="Calibri"/>
                        <a:buNone/>
                      </a:pPr>
                      <a:r>
                        <a:rPr lang="en-GB" sz="1300"/>
                        <a:t>5 Nov 2021</a:t>
                      </a:r>
                      <a:endParaRPr sz="1300"/>
                    </a:p>
                    <a:p>
                      <a:pPr marL="0" marR="0" lvl="0" indent="0" algn="l" rtl="0">
                        <a:spcBef>
                          <a:spcPts val="0"/>
                        </a:spcBef>
                        <a:spcAft>
                          <a:spcPts val="0"/>
                        </a:spcAft>
                        <a:buNone/>
                      </a:pPr>
                      <a:endParaRPr sz="1300"/>
                    </a:p>
                  </a:txBody>
                  <a:tcPr marL="91450" marR="91450" marT="45725" marB="45725">
                    <a:solidFill>
                      <a:srgbClr val="D8D8D8"/>
                    </a:solidFill>
                  </a:tcPr>
                </a:tc>
                <a:tc>
                  <a:txBody>
                    <a:bodyPr/>
                    <a:lstStyle/>
                    <a:p>
                      <a:pPr marL="0" marR="0" lvl="0" indent="0" algn="l" rtl="0">
                        <a:lnSpc>
                          <a:spcPct val="100000"/>
                        </a:lnSpc>
                        <a:spcBef>
                          <a:spcPts val="0"/>
                        </a:spcBef>
                        <a:spcAft>
                          <a:spcPts val="0"/>
                        </a:spcAft>
                        <a:buClr>
                          <a:schemeClr val="dk1"/>
                        </a:buClr>
                        <a:buSzPts val="1300"/>
                        <a:buFont typeface="Calibri"/>
                        <a:buNone/>
                      </a:pPr>
                      <a:r>
                        <a:rPr lang="en-GB" sz="1300"/>
                        <a:t>RS to communicate the result of the interview process to CSO</a:t>
                      </a:r>
                      <a:endParaRPr sz="1300"/>
                    </a:p>
                  </a:txBody>
                  <a:tcPr marL="91450" marR="91450" marT="45725" marB="45725">
                    <a:solidFill>
                      <a:srgbClr val="D8D8D8"/>
                    </a:solidFill>
                  </a:tcPr>
                </a:tc>
                <a:extLst>
                  <a:ext uri="{0D108BD9-81ED-4DB2-BD59-A6C34878D82A}">
                    <a16:rowId xmlns:a16="http://schemas.microsoft.com/office/drawing/2014/main" val="10008"/>
                  </a:ext>
                </a:extLst>
              </a:tr>
              <a:tr h="510600">
                <a:tc>
                  <a:txBody>
                    <a:bodyPr/>
                    <a:lstStyle/>
                    <a:p>
                      <a:pPr marL="0" marR="0" lvl="0" indent="0" algn="l" rtl="0">
                        <a:lnSpc>
                          <a:spcPct val="100000"/>
                        </a:lnSpc>
                        <a:spcBef>
                          <a:spcPts val="0"/>
                        </a:spcBef>
                        <a:spcAft>
                          <a:spcPts val="0"/>
                        </a:spcAft>
                        <a:buClr>
                          <a:schemeClr val="dk1"/>
                        </a:buClr>
                        <a:buSzPts val="1300"/>
                        <a:buFont typeface="Calibri"/>
                        <a:buNone/>
                      </a:pPr>
                      <a:r>
                        <a:rPr lang="en-GB" sz="1300"/>
                        <a:t>8 Nov 2021</a:t>
                      </a:r>
                      <a:endParaRPr sz="1300"/>
                    </a:p>
                    <a:p>
                      <a:pPr marL="0" marR="0" lvl="0" indent="0" algn="l" rtl="0">
                        <a:spcBef>
                          <a:spcPts val="0"/>
                        </a:spcBef>
                        <a:spcAft>
                          <a:spcPts val="0"/>
                        </a:spcAft>
                        <a:buNone/>
                      </a:pPr>
                      <a:endParaRPr sz="1300"/>
                    </a:p>
                  </a:txBody>
                  <a:tcPr marL="91450" marR="91450" marT="45725" marB="45725">
                    <a:solidFill>
                      <a:srgbClr val="D8D8D8"/>
                    </a:solidFill>
                  </a:tcPr>
                </a:tc>
                <a:tc>
                  <a:txBody>
                    <a:bodyPr/>
                    <a:lstStyle/>
                    <a:p>
                      <a:pPr marL="0" marR="0" lvl="0" indent="0" algn="l" rtl="0">
                        <a:lnSpc>
                          <a:spcPct val="100000"/>
                        </a:lnSpc>
                        <a:spcBef>
                          <a:spcPts val="0"/>
                        </a:spcBef>
                        <a:spcAft>
                          <a:spcPts val="0"/>
                        </a:spcAft>
                        <a:buClr>
                          <a:schemeClr val="dk1"/>
                        </a:buClr>
                        <a:buSzPts val="1300"/>
                        <a:buFont typeface="Calibri"/>
                        <a:buNone/>
                      </a:pPr>
                      <a:r>
                        <a:rPr lang="en-GB" sz="1300"/>
                        <a:t>Official letter from CSO Chair to be sent to selected candidate for new DEDPS</a:t>
                      </a:r>
                      <a:endParaRPr sz="1300"/>
                    </a:p>
                  </a:txBody>
                  <a:tcPr marL="91450" marR="91450" marT="45725" marB="45725">
                    <a:solidFill>
                      <a:srgbClr val="D8D8D8"/>
                    </a:solidFill>
                  </a:tcPr>
                </a:tc>
                <a:extLst>
                  <a:ext uri="{0D108BD9-81ED-4DB2-BD59-A6C34878D82A}">
                    <a16:rowId xmlns:a16="http://schemas.microsoft.com/office/drawing/2014/main" val="10009"/>
                  </a:ext>
                </a:extLst>
              </a:tr>
              <a:tr h="725600">
                <a:tc>
                  <a:txBody>
                    <a:bodyPr/>
                    <a:lstStyle/>
                    <a:p>
                      <a:pPr marL="0" marR="0" lvl="0" indent="0" algn="l" rtl="0">
                        <a:lnSpc>
                          <a:spcPct val="100000"/>
                        </a:lnSpc>
                        <a:spcBef>
                          <a:spcPts val="0"/>
                        </a:spcBef>
                        <a:spcAft>
                          <a:spcPts val="0"/>
                        </a:spcAft>
                        <a:buClr>
                          <a:schemeClr val="dk1"/>
                        </a:buClr>
                        <a:buSzPts val="1300"/>
                        <a:buFont typeface="Calibri"/>
                        <a:buNone/>
                      </a:pPr>
                      <a:r>
                        <a:rPr lang="en-GB" sz="1300"/>
                        <a:t>Nov 2021 – Jan 2021 </a:t>
                      </a:r>
                      <a:endParaRPr sz="1300"/>
                    </a:p>
                    <a:p>
                      <a:pPr marL="0" marR="0" lvl="0" indent="0" algn="l" rtl="0">
                        <a:spcBef>
                          <a:spcPts val="0"/>
                        </a:spcBef>
                        <a:spcAft>
                          <a:spcPts val="0"/>
                        </a:spcAft>
                        <a:buNone/>
                      </a:pPr>
                      <a:endParaRPr sz="1300"/>
                    </a:p>
                  </a:txBody>
                  <a:tcPr marL="91450" marR="91450" marT="45725" marB="45725">
                    <a:solidFill>
                      <a:srgbClr val="D8D8D8"/>
                    </a:solidFill>
                  </a:tcPr>
                </a:tc>
                <a:tc>
                  <a:txBody>
                    <a:bodyPr/>
                    <a:lstStyle/>
                    <a:p>
                      <a:pPr marL="0" marR="0" lvl="0" indent="0" algn="l" rtl="0">
                        <a:lnSpc>
                          <a:spcPct val="100000"/>
                        </a:lnSpc>
                        <a:spcBef>
                          <a:spcPts val="0"/>
                        </a:spcBef>
                        <a:spcAft>
                          <a:spcPts val="0"/>
                        </a:spcAft>
                        <a:buClr>
                          <a:schemeClr val="dk1"/>
                        </a:buClr>
                        <a:buSzPts val="1300"/>
                        <a:buFont typeface="Calibri"/>
                        <a:buNone/>
                      </a:pPr>
                      <a:r>
                        <a:rPr lang="en-GB" sz="1300"/>
                        <a:t>RS to arrange work permit and other relevant work documentations</a:t>
                      </a:r>
                      <a:endParaRPr sz="1300"/>
                    </a:p>
                  </a:txBody>
                  <a:tcPr marL="91450" marR="91450" marT="45725" marB="45725">
                    <a:solidFill>
                      <a:srgbClr val="D8D8D8"/>
                    </a:solid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pic>
        <p:nvPicPr>
          <p:cNvPr id="131" name="Google Shape;131;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32" name="Google Shape;13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133" name="Google Shape;133;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p:txBody>
      </p:sp>
      <p:graphicFrame>
        <p:nvGraphicFramePr>
          <p:cNvPr id="134" name="Google Shape;134;p7"/>
          <p:cNvGraphicFramePr/>
          <p:nvPr/>
        </p:nvGraphicFramePr>
        <p:xfrm>
          <a:off x="629265" y="143229"/>
          <a:ext cx="3000000" cy="3000000"/>
        </p:xfrm>
        <a:graphic>
          <a:graphicData uri="http://schemas.openxmlformats.org/drawingml/2006/table">
            <a:tbl>
              <a:tblPr firstRow="1" bandRow="1">
                <a:noFill/>
              </a:tblPr>
              <a:tblGrid>
                <a:gridCol w="3659700">
                  <a:extLst>
                    <a:ext uri="{9D8B030D-6E8A-4147-A177-3AD203B41FA5}">
                      <a16:colId xmlns:a16="http://schemas.microsoft.com/office/drawing/2014/main" val="20000"/>
                    </a:ext>
                  </a:extLst>
                </a:gridCol>
                <a:gridCol w="7234425">
                  <a:extLst>
                    <a:ext uri="{9D8B030D-6E8A-4147-A177-3AD203B41FA5}">
                      <a16:colId xmlns:a16="http://schemas.microsoft.com/office/drawing/2014/main" val="20001"/>
                    </a:ext>
                  </a:extLst>
                </a:gridCol>
              </a:tblGrid>
              <a:tr h="437025">
                <a:tc>
                  <a:txBody>
                    <a:bodyPr/>
                    <a:lstStyle/>
                    <a:p>
                      <a:pPr marL="0" marR="0" lvl="0" indent="0" algn="ctr" rtl="0">
                        <a:spcBef>
                          <a:spcPts val="0"/>
                        </a:spcBef>
                        <a:spcAft>
                          <a:spcPts val="0"/>
                        </a:spcAft>
                        <a:buNone/>
                      </a:pPr>
                      <a:r>
                        <a:rPr lang="en-GB" sz="2000"/>
                        <a:t>Special SOM (28 May 2021)</a:t>
                      </a:r>
                      <a:endParaRPr sz="2000"/>
                    </a:p>
                  </a:txBody>
                  <a:tcPr marL="91450" marR="91450" marT="45725" marB="45725">
                    <a:solidFill>
                      <a:srgbClr val="002060"/>
                    </a:solidFill>
                  </a:tcPr>
                </a:tc>
                <a:tc>
                  <a:txBody>
                    <a:bodyPr/>
                    <a:lstStyle/>
                    <a:p>
                      <a:pPr marL="0" marR="0" lvl="0" indent="0" algn="ctr" rtl="0">
                        <a:spcBef>
                          <a:spcPts val="0"/>
                        </a:spcBef>
                        <a:spcAft>
                          <a:spcPts val="0"/>
                        </a:spcAft>
                        <a:buNone/>
                      </a:pPr>
                      <a:r>
                        <a:rPr lang="en-GB" sz="2000"/>
                        <a:t>RS Update</a:t>
                      </a:r>
                      <a:endParaRPr sz="2000"/>
                    </a:p>
                  </a:txBody>
                  <a:tcPr marL="91450" marR="91450" marT="45725" marB="45725">
                    <a:solidFill>
                      <a:srgbClr val="002060"/>
                    </a:solidFill>
                  </a:tcPr>
                </a:tc>
                <a:extLst>
                  <a:ext uri="{0D108BD9-81ED-4DB2-BD59-A6C34878D82A}">
                    <a16:rowId xmlns:a16="http://schemas.microsoft.com/office/drawing/2014/main" val="10000"/>
                  </a:ext>
                </a:extLst>
              </a:tr>
              <a:tr h="412200">
                <a:tc gridSpan="2">
                  <a:txBody>
                    <a:bodyPr/>
                    <a:lstStyle/>
                    <a:p>
                      <a:pPr marL="0" marR="0" lvl="0" indent="0" algn="ctr" rtl="0">
                        <a:spcBef>
                          <a:spcPts val="0"/>
                        </a:spcBef>
                        <a:spcAft>
                          <a:spcPts val="0"/>
                        </a:spcAft>
                        <a:buNone/>
                      </a:pPr>
                      <a:endParaRPr sz="2000" b="1"/>
                    </a:p>
                  </a:txBody>
                  <a:tcPr marL="91450" marR="91450" marT="45725" marB="45725">
                    <a:solidFill>
                      <a:srgbClr val="BBD6EE"/>
                    </a:solidFill>
                  </a:tcPr>
                </a:tc>
                <a:tc hMerge="1">
                  <a:txBody>
                    <a:bodyPr/>
                    <a:lstStyle/>
                    <a:p>
                      <a:endParaRPr lang="en-US"/>
                    </a:p>
                  </a:txBody>
                  <a:tcPr/>
                </a:tc>
                <a:extLst>
                  <a:ext uri="{0D108BD9-81ED-4DB2-BD59-A6C34878D82A}">
                    <a16:rowId xmlns:a16="http://schemas.microsoft.com/office/drawing/2014/main" val="10001"/>
                  </a:ext>
                </a:extLst>
              </a:tr>
              <a:tr h="5177975">
                <a:tc>
                  <a:txBody>
                    <a:bodyPr/>
                    <a:lstStyle/>
                    <a:p>
                      <a:pPr marL="0" marR="0" lvl="0" indent="0" algn="l" rtl="0">
                        <a:spcBef>
                          <a:spcPts val="0"/>
                        </a:spcBef>
                        <a:spcAft>
                          <a:spcPts val="0"/>
                        </a:spcAft>
                        <a:buNone/>
                      </a:pPr>
                      <a:r>
                        <a:rPr lang="en-GB" sz="1600" b="1" u="none"/>
                        <a:t>Update on the Recruitment of DEDPS</a:t>
                      </a:r>
                      <a:endParaRPr/>
                    </a:p>
                    <a:p>
                      <a:pPr marL="0" marR="0" lvl="0" indent="0" algn="l" rtl="0">
                        <a:spcBef>
                          <a:spcPts val="0"/>
                        </a:spcBef>
                        <a:spcAft>
                          <a:spcPts val="0"/>
                        </a:spcAft>
                        <a:buNone/>
                      </a:pPr>
                      <a:r>
                        <a:rPr lang="en-GB" sz="1600" b="0" u="none"/>
                        <a:t>3.5 Acknowledged the updates and timeline on the recruitment process of the new Deputy</a:t>
                      </a:r>
                      <a:endParaRPr/>
                    </a:p>
                    <a:p>
                      <a:pPr marL="0" marR="0" lvl="0" indent="0" algn="l" rtl="0">
                        <a:spcBef>
                          <a:spcPts val="0"/>
                        </a:spcBef>
                        <a:spcAft>
                          <a:spcPts val="0"/>
                        </a:spcAft>
                        <a:buNone/>
                      </a:pPr>
                      <a:r>
                        <a:rPr lang="en-GB" sz="1600" b="0" u="none"/>
                        <a:t>Executive Director for Program Services (DEDPS) (Annex 13);</a:t>
                      </a:r>
                      <a:endParaRPr/>
                    </a:p>
                  </a:txBody>
                  <a:tcPr marL="91450" marR="91450" marT="45725" marB="45725">
                    <a:solidFill>
                      <a:srgbClr val="FFD966"/>
                    </a:solidFill>
                  </a:tcPr>
                </a:tc>
                <a:tc>
                  <a:txBody>
                    <a:bodyPr/>
                    <a:lstStyle/>
                    <a:p>
                      <a:pPr marL="285750" marR="0" lvl="0" indent="-285750" algn="l" rtl="0">
                        <a:lnSpc>
                          <a:spcPct val="100000"/>
                        </a:lnSpc>
                        <a:spcBef>
                          <a:spcPts val="0"/>
                        </a:spcBef>
                        <a:spcAft>
                          <a:spcPts val="0"/>
                        </a:spcAft>
                        <a:buClr>
                          <a:schemeClr val="dk1"/>
                        </a:buClr>
                        <a:buSzPts val="1600"/>
                        <a:buFont typeface="Arial"/>
                        <a:buChar char="•"/>
                      </a:pPr>
                      <a:r>
                        <a:rPr lang="en-GB" sz="1600" b="0"/>
                        <a:t>RS posted the announcement on CTI Website and CTI-CFF social media accounts and informed NCC about the job opportunity.</a:t>
                      </a:r>
                      <a:endParaRPr/>
                    </a:p>
                    <a:p>
                      <a:pPr marL="285750" marR="0" lvl="0" indent="-285750" algn="l" rtl="0">
                        <a:spcBef>
                          <a:spcPts val="0"/>
                        </a:spcBef>
                        <a:spcAft>
                          <a:spcPts val="0"/>
                        </a:spcAft>
                        <a:buClr>
                          <a:schemeClr val="dk1"/>
                        </a:buClr>
                        <a:buSzPts val="1600"/>
                        <a:buFont typeface="Arial"/>
                        <a:buChar char="•"/>
                      </a:pPr>
                      <a:r>
                        <a:rPr lang="en-GB" sz="1600" b="0"/>
                        <a:t>Advertised  the  DEDPS Job Opportunity  in the following newspapers (print)</a:t>
                      </a:r>
                      <a:endParaRPr/>
                    </a:p>
                    <a:p>
                      <a:pPr marL="0" marR="0" lvl="0" indent="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285750" marR="0" lvl="0" indent="-184150" algn="l" rtl="0">
                        <a:spcBef>
                          <a:spcPts val="0"/>
                        </a:spcBef>
                        <a:spcAft>
                          <a:spcPts val="0"/>
                        </a:spcAft>
                        <a:buClr>
                          <a:schemeClr val="dk1"/>
                        </a:buClr>
                        <a:buSzPts val="1600"/>
                        <a:buFont typeface="Arial"/>
                        <a:buNone/>
                      </a:pPr>
                      <a:endParaRPr sz="1600" b="0"/>
                    </a:p>
                    <a:p>
                      <a:pPr marL="0" marR="0" lvl="0" indent="0" algn="l" rtl="0">
                        <a:spcBef>
                          <a:spcPts val="0"/>
                        </a:spcBef>
                        <a:spcAft>
                          <a:spcPts val="0"/>
                        </a:spcAft>
                        <a:buClr>
                          <a:schemeClr val="dk1"/>
                        </a:buClr>
                        <a:buSzPts val="1600"/>
                        <a:buFont typeface="Arial"/>
                        <a:buNone/>
                      </a:pPr>
                      <a:endParaRPr sz="1600" b="1">
                        <a:solidFill>
                          <a:srgbClr val="FF0000"/>
                        </a:solidFill>
                      </a:endParaRPr>
                    </a:p>
                    <a:p>
                      <a:pPr marL="285750" marR="0" lvl="0" indent="-285750" algn="l" rtl="0">
                        <a:spcBef>
                          <a:spcPts val="0"/>
                        </a:spcBef>
                        <a:spcAft>
                          <a:spcPts val="0"/>
                        </a:spcAft>
                        <a:buClr>
                          <a:schemeClr val="dk1"/>
                        </a:buClr>
                        <a:buSzPts val="1600"/>
                        <a:buFont typeface="Arial"/>
                        <a:buChar char="•"/>
                      </a:pPr>
                      <a:r>
                        <a:rPr lang="en-GB" sz="1600" b="1">
                          <a:solidFill>
                            <a:schemeClr val="dk1"/>
                          </a:solidFill>
                        </a:rPr>
                        <a:t>1 Oct 2021: </a:t>
                      </a:r>
                      <a:r>
                        <a:rPr lang="en-GB" sz="1600" b="0">
                          <a:solidFill>
                            <a:schemeClr val="dk1"/>
                          </a:solidFill>
                        </a:rPr>
                        <a:t>a total of 41 applications received (28 – ID;  1 - MY, 10 - PG, 1 – PH, and 1 SB)</a:t>
                      </a:r>
                      <a:endParaRPr/>
                    </a:p>
                  </a:txBody>
                  <a:tcPr marL="91450" marR="91450" marT="45725" marB="45725">
                    <a:solidFill>
                      <a:srgbClr val="FFD966"/>
                    </a:solidFill>
                  </a:tcPr>
                </a:tc>
                <a:extLst>
                  <a:ext uri="{0D108BD9-81ED-4DB2-BD59-A6C34878D82A}">
                    <a16:rowId xmlns:a16="http://schemas.microsoft.com/office/drawing/2014/main" val="10002"/>
                  </a:ext>
                </a:extLst>
              </a:tr>
            </a:tbl>
          </a:graphicData>
        </a:graphic>
      </p:graphicFrame>
      <p:graphicFrame>
        <p:nvGraphicFramePr>
          <p:cNvPr id="135" name="Google Shape;135;p7"/>
          <p:cNvGraphicFramePr/>
          <p:nvPr/>
        </p:nvGraphicFramePr>
        <p:xfrm>
          <a:off x="4641018" y="1892091"/>
          <a:ext cx="3000000" cy="3000000"/>
        </p:xfrm>
        <a:graphic>
          <a:graphicData uri="http://schemas.openxmlformats.org/drawingml/2006/table">
            <a:tbl>
              <a:tblPr firstRow="1" bandRow="1">
                <a:noFill/>
              </a:tblPr>
              <a:tblGrid>
                <a:gridCol w="1750050">
                  <a:extLst>
                    <a:ext uri="{9D8B030D-6E8A-4147-A177-3AD203B41FA5}">
                      <a16:colId xmlns:a16="http://schemas.microsoft.com/office/drawing/2014/main" val="20000"/>
                    </a:ext>
                  </a:extLst>
                </a:gridCol>
                <a:gridCol w="2237350">
                  <a:extLst>
                    <a:ext uri="{9D8B030D-6E8A-4147-A177-3AD203B41FA5}">
                      <a16:colId xmlns:a16="http://schemas.microsoft.com/office/drawing/2014/main" val="20001"/>
                    </a:ext>
                  </a:extLst>
                </a:gridCol>
                <a:gridCol w="2568100">
                  <a:extLst>
                    <a:ext uri="{9D8B030D-6E8A-4147-A177-3AD203B41FA5}">
                      <a16:colId xmlns:a16="http://schemas.microsoft.com/office/drawing/2014/main" val="20002"/>
                    </a:ext>
                  </a:extLst>
                </a:gridCol>
              </a:tblGrid>
              <a:tr h="275325">
                <a:tc>
                  <a:txBody>
                    <a:bodyPr/>
                    <a:lstStyle/>
                    <a:p>
                      <a:pPr marL="0" marR="0" lvl="0" indent="0" algn="ctr" rtl="0">
                        <a:spcBef>
                          <a:spcPts val="0"/>
                        </a:spcBef>
                        <a:spcAft>
                          <a:spcPts val="0"/>
                        </a:spcAft>
                        <a:buNone/>
                      </a:pPr>
                      <a:r>
                        <a:rPr lang="en-GB" sz="1600">
                          <a:solidFill>
                            <a:schemeClr val="dk1"/>
                          </a:solidFill>
                        </a:rPr>
                        <a:t>Country</a:t>
                      </a:r>
                      <a:endParaRPr sz="1600">
                        <a:solidFill>
                          <a:schemeClr val="dk1"/>
                        </a:solidFill>
                      </a:endParaRPr>
                    </a:p>
                  </a:txBody>
                  <a:tcPr marL="91450" marR="91450" marT="45725" marB="45725">
                    <a:solidFill>
                      <a:srgbClr val="AEABAB"/>
                    </a:solidFill>
                  </a:tcPr>
                </a:tc>
                <a:tc>
                  <a:txBody>
                    <a:bodyPr/>
                    <a:lstStyle/>
                    <a:p>
                      <a:pPr marL="0" marR="0" lvl="0" indent="0" algn="ctr" rtl="0">
                        <a:spcBef>
                          <a:spcPts val="0"/>
                        </a:spcBef>
                        <a:spcAft>
                          <a:spcPts val="0"/>
                        </a:spcAft>
                        <a:buNone/>
                      </a:pPr>
                      <a:r>
                        <a:rPr lang="en-GB" sz="1600">
                          <a:solidFill>
                            <a:schemeClr val="dk1"/>
                          </a:solidFill>
                        </a:rPr>
                        <a:t>Newspaper</a:t>
                      </a:r>
                      <a:endParaRPr sz="1600">
                        <a:solidFill>
                          <a:schemeClr val="dk1"/>
                        </a:solidFill>
                      </a:endParaRPr>
                    </a:p>
                  </a:txBody>
                  <a:tcPr marL="91450" marR="91450" marT="45725" marB="45725">
                    <a:solidFill>
                      <a:srgbClr val="AEABAB"/>
                    </a:solidFill>
                  </a:tcPr>
                </a:tc>
                <a:tc>
                  <a:txBody>
                    <a:bodyPr/>
                    <a:lstStyle/>
                    <a:p>
                      <a:pPr marL="0" marR="0" lvl="0" indent="0" algn="ctr" rtl="0">
                        <a:spcBef>
                          <a:spcPts val="0"/>
                        </a:spcBef>
                        <a:spcAft>
                          <a:spcPts val="0"/>
                        </a:spcAft>
                        <a:buNone/>
                      </a:pPr>
                      <a:r>
                        <a:rPr lang="en-GB" sz="1600">
                          <a:solidFill>
                            <a:schemeClr val="dk1"/>
                          </a:solidFill>
                        </a:rPr>
                        <a:t>Date Published</a:t>
                      </a:r>
                      <a:endParaRPr sz="1600">
                        <a:solidFill>
                          <a:schemeClr val="dk1"/>
                        </a:solidFill>
                      </a:endParaRPr>
                    </a:p>
                  </a:txBody>
                  <a:tcPr marL="91450" marR="91450" marT="45725" marB="45725">
                    <a:solidFill>
                      <a:srgbClr val="AEABAB"/>
                    </a:solidFill>
                  </a:tcPr>
                </a:tc>
                <a:extLst>
                  <a:ext uri="{0D108BD9-81ED-4DB2-BD59-A6C34878D82A}">
                    <a16:rowId xmlns:a16="http://schemas.microsoft.com/office/drawing/2014/main" val="10000"/>
                  </a:ext>
                </a:extLst>
              </a:tr>
              <a:tr h="263275">
                <a:tc>
                  <a:txBody>
                    <a:bodyPr/>
                    <a:lstStyle/>
                    <a:p>
                      <a:pPr marL="0" marR="0" lvl="0" indent="0" algn="l" rtl="0">
                        <a:spcBef>
                          <a:spcPts val="0"/>
                        </a:spcBef>
                        <a:spcAft>
                          <a:spcPts val="0"/>
                        </a:spcAft>
                        <a:buNone/>
                      </a:pPr>
                      <a:r>
                        <a:rPr lang="en-GB"/>
                        <a:t>Indonesia </a:t>
                      </a:r>
                      <a:endParaRPr/>
                    </a:p>
                  </a:txBody>
                  <a:tcPr marL="91450" marR="91450" marT="45725" marB="45725">
                    <a:solidFill>
                      <a:srgbClr val="D8D8D8"/>
                    </a:solidFill>
                  </a:tcPr>
                </a:tc>
                <a:tc>
                  <a:txBody>
                    <a:bodyPr/>
                    <a:lstStyle/>
                    <a:p>
                      <a:pPr marL="0" marR="0" lvl="0" indent="0" algn="l" rtl="0">
                        <a:spcBef>
                          <a:spcPts val="0"/>
                        </a:spcBef>
                        <a:spcAft>
                          <a:spcPts val="0"/>
                        </a:spcAft>
                        <a:buNone/>
                      </a:pPr>
                      <a:r>
                        <a:rPr lang="en-GB"/>
                        <a:t>Kompas</a:t>
                      </a:r>
                      <a:endParaRPr sz="1200"/>
                    </a:p>
                    <a:p>
                      <a:pPr marL="0" marR="0" lvl="0" indent="0" algn="l" rtl="0">
                        <a:spcBef>
                          <a:spcPts val="0"/>
                        </a:spcBef>
                        <a:spcAft>
                          <a:spcPts val="0"/>
                        </a:spcAft>
                        <a:buNone/>
                      </a:pPr>
                      <a:r>
                        <a:rPr lang="en-GB"/>
                        <a:t>Jakarta Post</a:t>
                      </a:r>
                      <a:endParaRPr/>
                    </a:p>
                  </a:txBody>
                  <a:tcPr marL="91450" marR="91450" marT="45725" marB="45725">
                    <a:solidFill>
                      <a:srgbClr val="D8D8D8"/>
                    </a:solidFill>
                  </a:tcPr>
                </a:tc>
                <a:tc>
                  <a:txBody>
                    <a:bodyPr/>
                    <a:lstStyle/>
                    <a:p>
                      <a:pPr marL="0" marR="0" lvl="0" indent="0" algn="l" rtl="0">
                        <a:spcBef>
                          <a:spcPts val="0"/>
                        </a:spcBef>
                        <a:spcAft>
                          <a:spcPts val="0"/>
                        </a:spcAft>
                        <a:buNone/>
                      </a:pPr>
                      <a:r>
                        <a:rPr lang="en-GB"/>
                        <a:t>15 Sept</a:t>
                      </a:r>
                      <a:endParaRPr sz="1200"/>
                    </a:p>
                    <a:p>
                      <a:pPr marL="0" marR="0" lvl="0" indent="0" algn="l" rtl="0">
                        <a:spcBef>
                          <a:spcPts val="0"/>
                        </a:spcBef>
                        <a:spcAft>
                          <a:spcPts val="0"/>
                        </a:spcAft>
                        <a:buNone/>
                      </a:pPr>
                      <a:r>
                        <a:rPr lang="en-GB"/>
                        <a:t>15 Sept</a:t>
                      </a:r>
                      <a:endParaRPr/>
                    </a:p>
                  </a:txBody>
                  <a:tcPr marL="91450" marR="91450" marT="45725" marB="45725">
                    <a:solidFill>
                      <a:srgbClr val="D8D8D8"/>
                    </a:solidFill>
                  </a:tcPr>
                </a:tc>
                <a:extLst>
                  <a:ext uri="{0D108BD9-81ED-4DB2-BD59-A6C34878D82A}">
                    <a16:rowId xmlns:a16="http://schemas.microsoft.com/office/drawing/2014/main" val="10001"/>
                  </a:ext>
                </a:extLst>
              </a:tr>
              <a:tr h="279675">
                <a:tc>
                  <a:txBody>
                    <a:bodyPr/>
                    <a:lstStyle/>
                    <a:p>
                      <a:pPr marL="0" marR="0" lvl="0" indent="0" algn="l" rtl="0">
                        <a:spcBef>
                          <a:spcPts val="0"/>
                        </a:spcBef>
                        <a:spcAft>
                          <a:spcPts val="0"/>
                        </a:spcAft>
                        <a:buNone/>
                      </a:pPr>
                      <a:r>
                        <a:rPr lang="en-GB"/>
                        <a:t>Malaysia </a:t>
                      </a:r>
                      <a:endParaRPr/>
                    </a:p>
                  </a:txBody>
                  <a:tcPr marL="91450" marR="91450" marT="45725" marB="45725">
                    <a:solidFill>
                      <a:srgbClr val="D8D8D8"/>
                    </a:solidFill>
                  </a:tcPr>
                </a:tc>
                <a:tc>
                  <a:txBody>
                    <a:bodyPr/>
                    <a:lstStyle/>
                    <a:p>
                      <a:pPr marL="0" marR="0" lvl="0" indent="0" algn="l" rtl="0">
                        <a:spcBef>
                          <a:spcPts val="0"/>
                        </a:spcBef>
                        <a:spcAft>
                          <a:spcPts val="0"/>
                        </a:spcAft>
                        <a:buNone/>
                      </a:pPr>
                      <a:r>
                        <a:rPr lang="en-GB"/>
                        <a:t>The Star</a:t>
                      </a:r>
                      <a:endParaRPr sz="1200"/>
                    </a:p>
                    <a:p>
                      <a:pPr marL="0" marR="0" lvl="0" indent="0" algn="l" rtl="0">
                        <a:spcBef>
                          <a:spcPts val="0"/>
                        </a:spcBef>
                        <a:spcAft>
                          <a:spcPts val="0"/>
                        </a:spcAft>
                        <a:buNone/>
                      </a:pPr>
                      <a:r>
                        <a:rPr lang="en-GB"/>
                        <a:t>New Strait Times</a:t>
                      </a:r>
                      <a:endParaRPr/>
                    </a:p>
                  </a:txBody>
                  <a:tcPr marL="91450" marR="91450" marT="45725" marB="45725">
                    <a:solidFill>
                      <a:srgbClr val="D8D8D8"/>
                    </a:solidFill>
                  </a:tcPr>
                </a:tc>
                <a:tc>
                  <a:txBody>
                    <a:bodyPr/>
                    <a:lstStyle/>
                    <a:p>
                      <a:pPr marL="0" marR="0" lvl="0" indent="0" algn="l" rtl="0">
                        <a:spcBef>
                          <a:spcPts val="0"/>
                        </a:spcBef>
                        <a:spcAft>
                          <a:spcPts val="0"/>
                        </a:spcAft>
                        <a:buNone/>
                      </a:pPr>
                      <a:r>
                        <a:rPr lang="en-GB"/>
                        <a:t>15 Sept</a:t>
                      </a:r>
                      <a:endParaRPr sz="1200"/>
                    </a:p>
                    <a:p>
                      <a:pPr marL="0" marR="0" lvl="0" indent="0" algn="l" rtl="0">
                        <a:spcBef>
                          <a:spcPts val="0"/>
                        </a:spcBef>
                        <a:spcAft>
                          <a:spcPts val="0"/>
                        </a:spcAft>
                        <a:buNone/>
                      </a:pPr>
                      <a:r>
                        <a:rPr lang="en-GB"/>
                        <a:t>23 Sept</a:t>
                      </a:r>
                      <a:endParaRPr/>
                    </a:p>
                  </a:txBody>
                  <a:tcPr marL="91450" marR="91450" marT="45725" marB="45725">
                    <a:solidFill>
                      <a:srgbClr val="D8D8D8"/>
                    </a:solidFill>
                  </a:tcPr>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GB"/>
                        <a:t>Papua New Guinea</a:t>
                      </a:r>
                      <a:endParaRPr/>
                    </a:p>
                  </a:txBody>
                  <a:tcPr marL="91450" marR="91450" marT="45725" marB="45725">
                    <a:solidFill>
                      <a:srgbClr val="D8D8D8"/>
                    </a:solidFill>
                  </a:tcPr>
                </a:tc>
                <a:tc>
                  <a:txBody>
                    <a:bodyPr/>
                    <a:lstStyle/>
                    <a:p>
                      <a:pPr marL="0" marR="0" lvl="0" indent="0" algn="l" rtl="0">
                        <a:spcBef>
                          <a:spcPts val="0"/>
                        </a:spcBef>
                        <a:spcAft>
                          <a:spcPts val="0"/>
                        </a:spcAft>
                        <a:buNone/>
                      </a:pPr>
                      <a:r>
                        <a:rPr lang="en-GB"/>
                        <a:t>The National</a:t>
                      </a:r>
                      <a:endParaRPr sz="1200"/>
                    </a:p>
                    <a:p>
                      <a:pPr marL="0" marR="0" lvl="0" indent="0" algn="l" rtl="0">
                        <a:spcBef>
                          <a:spcPts val="0"/>
                        </a:spcBef>
                        <a:spcAft>
                          <a:spcPts val="0"/>
                        </a:spcAft>
                        <a:buNone/>
                      </a:pPr>
                      <a:r>
                        <a:rPr lang="en-GB"/>
                        <a:t>The Post Courier</a:t>
                      </a:r>
                      <a:endParaRPr/>
                    </a:p>
                  </a:txBody>
                  <a:tcPr marL="91450" marR="91450" marT="45725" marB="45725">
                    <a:solidFill>
                      <a:srgbClr val="D8D8D8"/>
                    </a:solidFill>
                  </a:tcPr>
                </a:tc>
                <a:tc>
                  <a:txBody>
                    <a:bodyPr/>
                    <a:lstStyle/>
                    <a:p>
                      <a:pPr marL="0" marR="0" lvl="0" indent="0" algn="l" rtl="0">
                        <a:spcBef>
                          <a:spcPts val="0"/>
                        </a:spcBef>
                        <a:spcAft>
                          <a:spcPts val="0"/>
                        </a:spcAft>
                        <a:buNone/>
                      </a:pPr>
                      <a:r>
                        <a:rPr lang="en-GB"/>
                        <a:t>23 Sept</a:t>
                      </a:r>
                      <a:endParaRPr sz="1200"/>
                    </a:p>
                    <a:p>
                      <a:pPr marL="0" marR="0" lvl="0" indent="0" algn="l" rtl="0">
                        <a:spcBef>
                          <a:spcPts val="0"/>
                        </a:spcBef>
                        <a:spcAft>
                          <a:spcPts val="0"/>
                        </a:spcAft>
                        <a:buNone/>
                      </a:pPr>
                      <a:r>
                        <a:rPr lang="en-GB"/>
                        <a:t>15 Sept</a:t>
                      </a:r>
                      <a:endParaRPr sz="1200"/>
                    </a:p>
                  </a:txBody>
                  <a:tcPr marL="91450" marR="91450" marT="45725" marB="45725">
                    <a:solidFill>
                      <a:srgbClr val="D8D8D8"/>
                    </a:solidFill>
                  </a:tcPr>
                </a:tc>
                <a:extLst>
                  <a:ext uri="{0D108BD9-81ED-4DB2-BD59-A6C34878D82A}">
                    <a16:rowId xmlns:a16="http://schemas.microsoft.com/office/drawing/2014/main" val="10003"/>
                  </a:ext>
                </a:extLst>
              </a:tr>
              <a:tr h="297525">
                <a:tc>
                  <a:txBody>
                    <a:bodyPr/>
                    <a:lstStyle/>
                    <a:p>
                      <a:pPr marL="0" marR="0" lvl="0" indent="0" algn="l" rtl="0">
                        <a:spcBef>
                          <a:spcPts val="0"/>
                        </a:spcBef>
                        <a:spcAft>
                          <a:spcPts val="0"/>
                        </a:spcAft>
                        <a:buNone/>
                      </a:pPr>
                      <a:r>
                        <a:rPr lang="en-GB"/>
                        <a:t>Philippines</a:t>
                      </a:r>
                      <a:endParaRPr/>
                    </a:p>
                  </a:txBody>
                  <a:tcPr marL="91450" marR="91450" marT="45725" marB="45725">
                    <a:solidFill>
                      <a:srgbClr val="D8D8D8"/>
                    </a:solidFill>
                  </a:tcPr>
                </a:tc>
                <a:tc>
                  <a:txBody>
                    <a:bodyPr/>
                    <a:lstStyle/>
                    <a:p>
                      <a:pPr marL="0" marR="0" lvl="0" indent="0" algn="l" rtl="0">
                        <a:spcBef>
                          <a:spcPts val="0"/>
                        </a:spcBef>
                        <a:spcAft>
                          <a:spcPts val="0"/>
                        </a:spcAft>
                        <a:buNone/>
                      </a:pPr>
                      <a:r>
                        <a:rPr lang="en-GB"/>
                        <a:t>Philippine Daily Inquirer</a:t>
                      </a:r>
                      <a:endParaRPr sz="1200"/>
                    </a:p>
                    <a:p>
                      <a:pPr marL="0" marR="0" lvl="0" indent="0" algn="l" rtl="0">
                        <a:spcBef>
                          <a:spcPts val="0"/>
                        </a:spcBef>
                        <a:spcAft>
                          <a:spcPts val="0"/>
                        </a:spcAft>
                        <a:buNone/>
                      </a:pPr>
                      <a:r>
                        <a:rPr lang="en-GB"/>
                        <a:t>Philippine Star</a:t>
                      </a:r>
                      <a:endParaRPr/>
                    </a:p>
                  </a:txBody>
                  <a:tcPr marL="91450" marR="91450" marT="45725" marB="45725">
                    <a:solidFill>
                      <a:srgbClr val="D8D8D8"/>
                    </a:solidFill>
                  </a:tcPr>
                </a:tc>
                <a:tc>
                  <a:txBody>
                    <a:bodyPr/>
                    <a:lstStyle/>
                    <a:p>
                      <a:pPr marL="0" marR="0" lvl="0" indent="0" algn="l" rtl="0">
                        <a:spcBef>
                          <a:spcPts val="0"/>
                        </a:spcBef>
                        <a:spcAft>
                          <a:spcPts val="0"/>
                        </a:spcAft>
                        <a:buNone/>
                      </a:pPr>
                      <a:r>
                        <a:rPr lang="en-GB"/>
                        <a:t>Coordinated with PH NCC; PH NCC coordinated with POEA and shared the info to RS</a:t>
                      </a:r>
                      <a:endParaRPr/>
                    </a:p>
                  </a:txBody>
                  <a:tcPr marL="91450" marR="91450" marT="45725" marB="45725">
                    <a:solidFill>
                      <a:srgbClr val="D8D8D8"/>
                    </a:solidFill>
                  </a:tcPr>
                </a:tc>
                <a:extLst>
                  <a:ext uri="{0D108BD9-81ED-4DB2-BD59-A6C34878D82A}">
                    <a16:rowId xmlns:a16="http://schemas.microsoft.com/office/drawing/2014/main" val="10004"/>
                  </a:ext>
                </a:extLst>
              </a:tr>
              <a:tr h="297525">
                <a:tc>
                  <a:txBody>
                    <a:bodyPr/>
                    <a:lstStyle/>
                    <a:p>
                      <a:pPr marL="0" marR="0" lvl="0" indent="0" algn="l" rtl="0">
                        <a:spcBef>
                          <a:spcPts val="0"/>
                        </a:spcBef>
                        <a:spcAft>
                          <a:spcPts val="0"/>
                        </a:spcAft>
                        <a:buNone/>
                      </a:pPr>
                      <a:r>
                        <a:rPr lang="en-GB"/>
                        <a:t>Solomon Islands</a:t>
                      </a:r>
                      <a:endParaRPr/>
                    </a:p>
                  </a:txBody>
                  <a:tcPr marL="91450" marR="91450" marT="45725" marB="45725">
                    <a:solidFill>
                      <a:srgbClr val="D8D8D8"/>
                    </a:solidFill>
                  </a:tcPr>
                </a:tc>
                <a:tc>
                  <a:txBody>
                    <a:bodyPr/>
                    <a:lstStyle/>
                    <a:p>
                      <a:pPr marL="0" marR="0" lvl="0" indent="0" algn="l" rtl="0">
                        <a:spcBef>
                          <a:spcPts val="0"/>
                        </a:spcBef>
                        <a:spcAft>
                          <a:spcPts val="0"/>
                        </a:spcAft>
                        <a:buNone/>
                      </a:pPr>
                      <a:r>
                        <a:rPr lang="en-GB"/>
                        <a:t>Solomon Star</a:t>
                      </a:r>
                      <a:endParaRPr sz="1200"/>
                    </a:p>
                    <a:p>
                      <a:pPr marL="0" marR="0" lvl="0" indent="0" algn="l" rtl="0">
                        <a:spcBef>
                          <a:spcPts val="0"/>
                        </a:spcBef>
                        <a:spcAft>
                          <a:spcPts val="0"/>
                        </a:spcAft>
                        <a:buNone/>
                      </a:pPr>
                      <a:r>
                        <a:rPr lang="en-GB"/>
                        <a:t>The Island Sun</a:t>
                      </a:r>
                      <a:endParaRPr/>
                    </a:p>
                  </a:txBody>
                  <a:tcPr marL="91450" marR="91450" marT="45725" marB="45725">
                    <a:solidFill>
                      <a:srgbClr val="D8D8D8"/>
                    </a:solidFill>
                  </a:tcPr>
                </a:tc>
                <a:tc>
                  <a:txBody>
                    <a:bodyPr/>
                    <a:lstStyle/>
                    <a:p>
                      <a:pPr marL="0" marR="0" lvl="0" indent="0" algn="l" rtl="0">
                        <a:spcBef>
                          <a:spcPts val="0"/>
                        </a:spcBef>
                        <a:spcAft>
                          <a:spcPts val="0"/>
                        </a:spcAft>
                        <a:buNone/>
                      </a:pPr>
                      <a:r>
                        <a:rPr lang="en-GB"/>
                        <a:t>15 Sept</a:t>
                      </a:r>
                      <a:endParaRPr sz="1200"/>
                    </a:p>
                    <a:p>
                      <a:pPr marL="0" marR="0" lvl="0" indent="0" algn="l" rtl="0">
                        <a:spcBef>
                          <a:spcPts val="0"/>
                        </a:spcBef>
                        <a:spcAft>
                          <a:spcPts val="0"/>
                        </a:spcAft>
                        <a:buNone/>
                      </a:pPr>
                      <a:r>
                        <a:rPr lang="en-GB"/>
                        <a:t>16 Sept</a:t>
                      </a:r>
                      <a:endParaRPr/>
                    </a:p>
                  </a:txBody>
                  <a:tcPr marL="91450" marR="91450" marT="45725" marB="45725">
                    <a:solidFill>
                      <a:srgbClr val="D8D8D8"/>
                    </a:solidFill>
                  </a:tcPr>
                </a:tc>
                <a:extLst>
                  <a:ext uri="{0D108BD9-81ED-4DB2-BD59-A6C34878D82A}">
                    <a16:rowId xmlns:a16="http://schemas.microsoft.com/office/drawing/2014/main" val="10005"/>
                  </a:ext>
                </a:extLst>
              </a:tr>
              <a:tr h="297525">
                <a:tc>
                  <a:txBody>
                    <a:bodyPr/>
                    <a:lstStyle/>
                    <a:p>
                      <a:pPr marL="0" marR="0" lvl="0" indent="0" algn="l" rtl="0">
                        <a:spcBef>
                          <a:spcPts val="0"/>
                        </a:spcBef>
                        <a:spcAft>
                          <a:spcPts val="0"/>
                        </a:spcAft>
                        <a:buNone/>
                      </a:pPr>
                      <a:r>
                        <a:rPr lang="en-GB"/>
                        <a:t>Timor-Leste</a:t>
                      </a:r>
                      <a:endParaRPr/>
                    </a:p>
                  </a:txBody>
                  <a:tcPr marL="91450" marR="91450" marT="45725" marB="45725">
                    <a:solidFill>
                      <a:srgbClr val="D8D8D8"/>
                    </a:solidFill>
                  </a:tcPr>
                </a:tc>
                <a:tc>
                  <a:txBody>
                    <a:bodyPr/>
                    <a:lstStyle/>
                    <a:p>
                      <a:pPr marL="0" marR="0" lvl="0" indent="0" algn="l" rtl="0">
                        <a:spcBef>
                          <a:spcPts val="0"/>
                        </a:spcBef>
                        <a:spcAft>
                          <a:spcPts val="0"/>
                        </a:spcAft>
                        <a:buNone/>
                      </a:pPr>
                      <a:r>
                        <a:rPr lang="en-GB"/>
                        <a:t>Timor Post</a:t>
                      </a:r>
                      <a:endParaRPr sz="1200"/>
                    </a:p>
                    <a:p>
                      <a:pPr marL="0" marR="0" lvl="0" indent="0" algn="l" rtl="0">
                        <a:spcBef>
                          <a:spcPts val="0"/>
                        </a:spcBef>
                        <a:spcAft>
                          <a:spcPts val="0"/>
                        </a:spcAft>
                        <a:buNone/>
                      </a:pPr>
                      <a:r>
                        <a:rPr lang="en-GB"/>
                        <a:t>Jornal Nacional Diario</a:t>
                      </a:r>
                      <a:endParaRPr/>
                    </a:p>
                  </a:txBody>
                  <a:tcPr marL="91450" marR="91450" marT="45725" marB="45725">
                    <a:solidFill>
                      <a:srgbClr val="D8D8D8"/>
                    </a:solidFill>
                  </a:tcPr>
                </a:tc>
                <a:tc>
                  <a:txBody>
                    <a:bodyPr/>
                    <a:lstStyle/>
                    <a:p>
                      <a:pPr marL="0" marR="0" lvl="0" indent="0" algn="l" rtl="0">
                        <a:spcBef>
                          <a:spcPts val="0"/>
                        </a:spcBef>
                        <a:spcAft>
                          <a:spcPts val="0"/>
                        </a:spcAft>
                        <a:buNone/>
                      </a:pPr>
                      <a:r>
                        <a:rPr lang="en-GB"/>
                        <a:t>15 Sept</a:t>
                      </a:r>
                      <a:endParaRPr sz="1200"/>
                    </a:p>
                    <a:p>
                      <a:pPr marL="0" marR="0" lvl="0" indent="0" algn="l" rtl="0">
                        <a:spcBef>
                          <a:spcPts val="0"/>
                        </a:spcBef>
                        <a:spcAft>
                          <a:spcPts val="0"/>
                        </a:spcAft>
                        <a:buNone/>
                      </a:pPr>
                      <a:r>
                        <a:rPr lang="en-GB"/>
                        <a:t>15 Sept</a:t>
                      </a:r>
                      <a:endParaRPr/>
                    </a:p>
                  </a:txBody>
                  <a:tcPr marL="91450" marR="91450" marT="45725" marB="45725">
                    <a:solidFill>
                      <a:srgbClr val="D8D8D8"/>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graphicFrame>
        <p:nvGraphicFramePr>
          <p:cNvPr id="141" name="Google Shape;141;p8"/>
          <p:cNvGraphicFramePr/>
          <p:nvPr/>
        </p:nvGraphicFramePr>
        <p:xfrm>
          <a:off x="629265" y="67029"/>
          <a:ext cx="3000000" cy="3000000"/>
        </p:xfrm>
        <a:graphic>
          <a:graphicData uri="http://schemas.openxmlformats.org/drawingml/2006/table">
            <a:tbl>
              <a:tblPr firstRow="1" bandRow="1">
                <a:noFill/>
              </a:tblPr>
              <a:tblGrid>
                <a:gridCol w="3398450">
                  <a:extLst>
                    <a:ext uri="{9D8B030D-6E8A-4147-A177-3AD203B41FA5}">
                      <a16:colId xmlns:a16="http://schemas.microsoft.com/office/drawing/2014/main" val="20000"/>
                    </a:ext>
                  </a:extLst>
                </a:gridCol>
                <a:gridCol w="7495700">
                  <a:extLst>
                    <a:ext uri="{9D8B030D-6E8A-4147-A177-3AD203B41FA5}">
                      <a16:colId xmlns:a16="http://schemas.microsoft.com/office/drawing/2014/main" val="20001"/>
                    </a:ext>
                  </a:extLst>
                </a:gridCol>
              </a:tblGrid>
              <a:tr h="445450">
                <a:tc>
                  <a:txBody>
                    <a:bodyPr/>
                    <a:lstStyle/>
                    <a:p>
                      <a:pPr marL="0" marR="0" lvl="0" indent="0" algn="ctr" rtl="0">
                        <a:spcBef>
                          <a:spcPts val="0"/>
                        </a:spcBef>
                        <a:spcAft>
                          <a:spcPts val="0"/>
                        </a:spcAft>
                        <a:buNone/>
                      </a:pPr>
                      <a:r>
                        <a:rPr lang="en-GB" sz="2000"/>
                        <a:t>Special SOM (28 May 2021)</a:t>
                      </a:r>
                      <a:endParaRPr sz="2000"/>
                    </a:p>
                  </a:txBody>
                  <a:tcPr marL="91450" marR="91450" marT="45725" marB="45725">
                    <a:solidFill>
                      <a:srgbClr val="002060"/>
                    </a:solidFill>
                  </a:tcPr>
                </a:tc>
                <a:tc>
                  <a:txBody>
                    <a:bodyPr/>
                    <a:lstStyle/>
                    <a:p>
                      <a:pPr marL="0" marR="0" lvl="0" indent="0" algn="ctr" rtl="0">
                        <a:spcBef>
                          <a:spcPts val="0"/>
                        </a:spcBef>
                        <a:spcAft>
                          <a:spcPts val="0"/>
                        </a:spcAft>
                        <a:buNone/>
                      </a:pPr>
                      <a:r>
                        <a:rPr lang="en-GB" sz="2000"/>
                        <a:t>Update</a:t>
                      </a:r>
                      <a:endParaRPr sz="2000"/>
                    </a:p>
                  </a:txBody>
                  <a:tcPr marL="91450" marR="91450" marT="45725" marB="45725">
                    <a:solidFill>
                      <a:srgbClr val="002060"/>
                    </a:solidFill>
                  </a:tcPr>
                </a:tc>
                <a:extLst>
                  <a:ext uri="{0D108BD9-81ED-4DB2-BD59-A6C34878D82A}">
                    <a16:rowId xmlns:a16="http://schemas.microsoft.com/office/drawing/2014/main" val="10000"/>
                  </a:ext>
                </a:extLst>
              </a:tr>
              <a:tr h="3596350">
                <a:tc>
                  <a:txBody>
                    <a:bodyPr/>
                    <a:lstStyle/>
                    <a:p>
                      <a:pPr marL="0" marR="0" lvl="0" indent="0" algn="l" rtl="0">
                        <a:spcBef>
                          <a:spcPts val="0"/>
                        </a:spcBef>
                        <a:spcAft>
                          <a:spcPts val="0"/>
                        </a:spcAft>
                        <a:buNone/>
                      </a:pPr>
                      <a:r>
                        <a:rPr lang="en-GB" sz="1600" b="1" u="none"/>
                        <a:t>Update on the Recruitment of DEDPS</a:t>
                      </a:r>
                      <a:endParaRPr/>
                    </a:p>
                    <a:p>
                      <a:pPr marL="0" marR="0" lvl="0" indent="0" algn="l" rtl="0">
                        <a:spcBef>
                          <a:spcPts val="0"/>
                        </a:spcBef>
                        <a:spcAft>
                          <a:spcPts val="0"/>
                        </a:spcAft>
                        <a:buNone/>
                      </a:pPr>
                      <a:r>
                        <a:rPr lang="en-GB" sz="1600" b="0" u="none"/>
                        <a:t>3.5 Acknowledged the updates and timeline on the recruitment process of the new Deputy</a:t>
                      </a:r>
                      <a:endParaRPr/>
                    </a:p>
                    <a:p>
                      <a:pPr marL="0" marR="0" lvl="0" indent="0" algn="l" rtl="0">
                        <a:spcBef>
                          <a:spcPts val="0"/>
                        </a:spcBef>
                        <a:spcAft>
                          <a:spcPts val="0"/>
                        </a:spcAft>
                        <a:buNone/>
                      </a:pPr>
                      <a:r>
                        <a:rPr lang="en-GB" sz="1600" b="0" u="none"/>
                        <a:t>Executive Director for Program Services (DEDPS) (Annex 13);</a:t>
                      </a:r>
                      <a:endParaRPr/>
                    </a:p>
                  </a:txBody>
                  <a:tcPr marL="91450" marR="91450" marT="45725" marB="45725">
                    <a:solidFill>
                      <a:srgbClr val="FFF2CC"/>
                    </a:solidFill>
                  </a:tcPr>
                </a:tc>
                <a:tc>
                  <a:txBody>
                    <a:bodyPr/>
                    <a:lstStyle/>
                    <a:p>
                      <a:pPr marL="0" marR="0" lvl="0" indent="0" algn="l" rtl="0">
                        <a:spcBef>
                          <a:spcPts val="0"/>
                        </a:spcBef>
                        <a:spcAft>
                          <a:spcPts val="0"/>
                        </a:spcAft>
                        <a:buClr>
                          <a:schemeClr val="dk1"/>
                        </a:buClr>
                        <a:buSzPts val="1500"/>
                        <a:buFont typeface="Arial"/>
                        <a:buNone/>
                      </a:pPr>
                      <a:endParaRPr sz="1500" b="0"/>
                    </a:p>
                    <a:p>
                      <a:pPr marL="285750" marR="0" lvl="0" indent="-184150" algn="l" rtl="0">
                        <a:spcBef>
                          <a:spcPts val="0"/>
                        </a:spcBef>
                        <a:spcAft>
                          <a:spcPts val="0"/>
                        </a:spcAft>
                        <a:buClr>
                          <a:schemeClr val="dk1"/>
                        </a:buClr>
                        <a:buSzPts val="1600"/>
                        <a:buFont typeface="Arial"/>
                        <a:buNone/>
                      </a:pPr>
                      <a:endParaRPr sz="1600" b="0"/>
                    </a:p>
                    <a:p>
                      <a:pPr marL="0" marR="0" lvl="0" indent="0" algn="l" rtl="0">
                        <a:spcBef>
                          <a:spcPts val="0"/>
                        </a:spcBef>
                        <a:spcAft>
                          <a:spcPts val="0"/>
                        </a:spcAft>
                        <a:buClr>
                          <a:schemeClr val="dk1"/>
                        </a:buClr>
                        <a:buSzPts val="1600"/>
                        <a:buFont typeface="Arial"/>
                        <a:buNone/>
                      </a:pPr>
                      <a:r>
                        <a:rPr lang="en-GB" sz="1600" b="0"/>
                        <a:t>        </a:t>
                      </a:r>
                      <a:endParaRPr sz="1600" b="0" u="none"/>
                    </a:p>
                  </a:txBody>
                  <a:tcPr marL="91450" marR="91450" marT="45725" marB="45725">
                    <a:solidFill>
                      <a:srgbClr val="FFF2CC"/>
                    </a:solidFill>
                  </a:tcPr>
                </a:tc>
                <a:extLst>
                  <a:ext uri="{0D108BD9-81ED-4DB2-BD59-A6C34878D82A}">
                    <a16:rowId xmlns:a16="http://schemas.microsoft.com/office/drawing/2014/main" val="10001"/>
                  </a:ext>
                </a:extLst>
              </a:tr>
            </a:tbl>
          </a:graphicData>
        </a:graphic>
      </p:graphicFrame>
      <p:sp>
        <p:nvSpPr>
          <p:cNvPr id="142" name="Google Shape;142;p8"/>
          <p:cNvSpPr txBox="1"/>
          <p:nvPr/>
        </p:nvSpPr>
        <p:spPr>
          <a:xfrm>
            <a:off x="4152899" y="414635"/>
            <a:ext cx="7038900" cy="3694200"/>
          </a:xfrm>
          <a:prstGeom prst="rect">
            <a:avLst/>
          </a:prstGeom>
          <a:noFill/>
          <a:ln>
            <a:noFill/>
          </a:ln>
        </p:spPr>
        <p:txBody>
          <a:bodyPr spcFirstLastPara="1" wrap="square" lIns="91425" tIns="45700" rIns="91425" bIns="45700" anchor="t" anchorCtr="0">
            <a:spAutoFit/>
          </a:bodyPr>
          <a:lstStyle/>
          <a:p>
            <a:pPr marL="285750" marR="0" lvl="0" indent="-171450" algn="l" rtl="0">
              <a:spcBef>
                <a:spcPts val="0"/>
              </a:spcBef>
              <a:spcAft>
                <a:spcPts val="0"/>
              </a:spcAft>
              <a:buClr>
                <a:schemeClr val="dk1"/>
              </a:buClr>
              <a:buSzPts val="1800"/>
              <a:buFont typeface="Arial"/>
              <a:buNone/>
            </a:pPr>
            <a:endParaRPr sz="1800" b="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en-GB" sz="1800" b="0">
                <a:solidFill>
                  <a:schemeClr val="dk1"/>
                </a:solidFill>
                <a:latin typeface="Calibri"/>
                <a:ea typeface="Calibri"/>
                <a:cs typeface="Calibri"/>
                <a:sym typeface="Calibri"/>
              </a:rPr>
              <a:t>Appointment Committee </a:t>
            </a:r>
            <a:r>
              <a:rPr lang="en-GB" sz="1800">
                <a:solidFill>
                  <a:schemeClr val="dk1"/>
                </a:solidFill>
                <a:latin typeface="Calibri"/>
                <a:ea typeface="Calibri"/>
                <a:cs typeface="Calibri"/>
                <a:sym typeface="Calibri"/>
              </a:rPr>
              <a:t>members from </a:t>
            </a:r>
            <a:r>
              <a:rPr lang="en-GB" sz="1800" b="0">
                <a:solidFill>
                  <a:schemeClr val="dk1"/>
                </a:solidFill>
                <a:latin typeface="Calibri"/>
                <a:ea typeface="Calibri"/>
                <a:cs typeface="Calibri"/>
                <a:sym typeface="Calibri"/>
              </a:rPr>
              <a:t>Indonesia</a:t>
            </a:r>
            <a:r>
              <a:rPr lang="en-GB" sz="1800">
                <a:solidFill>
                  <a:schemeClr val="dk1"/>
                </a:solidFill>
                <a:latin typeface="Calibri"/>
                <a:ea typeface="Calibri"/>
                <a:cs typeface="Calibri"/>
                <a:sym typeface="Calibri"/>
              </a:rPr>
              <a:t>, Malaysia </a:t>
            </a:r>
            <a:r>
              <a:rPr lang="en-GB" sz="1800" b="0">
                <a:solidFill>
                  <a:schemeClr val="dk1"/>
                </a:solidFill>
                <a:latin typeface="Calibri"/>
                <a:ea typeface="Calibri"/>
                <a:cs typeface="Calibri"/>
                <a:sym typeface="Calibri"/>
              </a:rPr>
              <a:t>and Solomon Islands had submitted their shortlisted candidates for DEDPS on Oct 2021. Oth</a:t>
            </a:r>
            <a:r>
              <a:rPr lang="en-GB" sz="1800">
                <a:solidFill>
                  <a:schemeClr val="dk1"/>
                </a:solidFill>
                <a:latin typeface="Calibri"/>
                <a:ea typeface="Calibri"/>
                <a:cs typeface="Calibri"/>
                <a:sym typeface="Calibri"/>
              </a:rPr>
              <a:t>er members of the Committee have yet to submit their shortlisted candidates</a:t>
            </a:r>
            <a:endParaRPr/>
          </a:p>
          <a:p>
            <a:pPr marL="285750" marR="0" lvl="0" indent="-285750" algn="l" rtl="0">
              <a:spcBef>
                <a:spcPts val="0"/>
              </a:spcBef>
              <a:spcAft>
                <a:spcPts val="0"/>
              </a:spcAft>
              <a:buClr>
                <a:schemeClr val="dk1"/>
              </a:buClr>
              <a:buSzPts val="1800"/>
              <a:buFont typeface="Arial"/>
              <a:buChar char="•"/>
            </a:pPr>
            <a:r>
              <a:rPr lang="en-GB" sz="1800" b="0">
                <a:solidFill>
                  <a:schemeClr val="dk1"/>
                </a:solidFill>
                <a:latin typeface="Calibri"/>
                <a:ea typeface="Calibri"/>
                <a:cs typeface="Calibri"/>
                <a:sym typeface="Calibri"/>
              </a:rPr>
              <a:t>2</a:t>
            </a:r>
            <a:r>
              <a:rPr lang="en-GB" sz="1800" b="0" baseline="30000">
                <a:solidFill>
                  <a:schemeClr val="dk1"/>
                </a:solidFill>
                <a:latin typeface="Calibri"/>
                <a:ea typeface="Calibri"/>
                <a:cs typeface="Calibri"/>
                <a:sym typeface="Calibri"/>
              </a:rPr>
              <a:t>nd</a:t>
            </a:r>
            <a:r>
              <a:rPr lang="en-GB" sz="1800" b="0">
                <a:solidFill>
                  <a:schemeClr val="dk1"/>
                </a:solidFill>
                <a:latin typeface="Calibri"/>
                <a:ea typeface="Calibri"/>
                <a:cs typeface="Calibri"/>
                <a:sym typeface="Calibri"/>
              </a:rPr>
              <a:t> meeting of the Appointment Committee had been postponed twice ( 21 October 2021 and 17 November 2021) due to absence of quorum.</a:t>
            </a:r>
            <a:endParaRPr/>
          </a:p>
          <a:p>
            <a:pPr marL="285750" marR="0" lvl="0" indent="-285750" algn="l" rtl="0">
              <a:spcBef>
                <a:spcPts val="0"/>
              </a:spcBef>
              <a:spcAft>
                <a:spcPts val="0"/>
              </a:spcAft>
              <a:buClr>
                <a:schemeClr val="dk1"/>
              </a:buClr>
              <a:buSzPts val="1800"/>
              <a:buFont typeface="Arial"/>
              <a:buChar char="•"/>
            </a:pPr>
            <a:r>
              <a:rPr lang="en-GB" sz="1800" b="1">
                <a:solidFill>
                  <a:schemeClr val="dk1"/>
                </a:solidFill>
                <a:latin typeface="Calibri"/>
                <a:ea typeface="Calibri"/>
                <a:cs typeface="Calibri"/>
                <a:sym typeface="Calibri"/>
              </a:rPr>
              <a:t>24 November 2021:</a:t>
            </a:r>
            <a:r>
              <a:rPr lang="en-GB" sz="1800">
                <a:solidFill>
                  <a:schemeClr val="dk1"/>
                </a:solidFill>
                <a:latin typeface="Calibri"/>
                <a:ea typeface="Calibri"/>
                <a:cs typeface="Calibri"/>
                <a:sym typeface="Calibri"/>
              </a:rPr>
              <a:t> Chair of the Appointment Committee wrote a letter to members of the Appointment Committee requesting preferred schedule for the 2</a:t>
            </a:r>
            <a:r>
              <a:rPr lang="en-GB" sz="1800" baseline="30000">
                <a:solidFill>
                  <a:schemeClr val="dk1"/>
                </a:solidFill>
                <a:latin typeface="Calibri"/>
                <a:ea typeface="Calibri"/>
                <a:cs typeface="Calibri"/>
                <a:sym typeface="Calibri"/>
              </a:rPr>
              <a:t>nd</a:t>
            </a:r>
            <a:r>
              <a:rPr lang="en-GB" sz="1800">
                <a:solidFill>
                  <a:schemeClr val="dk1"/>
                </a:solidFill>
                <a:latin typeface="Calibri"/>
                <a:ea typeface="Calibri"/>
                <a:cs typeface="Calibri"/>
                <a:sym typeface="Calibri"/>
              </a:rPr>
              <a:t> meeting of the Committee. Members of the committee have yet to reply.</a:t>
            </a:r>
            <a:endParaRPr/>
          </a:p>
          <a:p>
            <a:pPr marL="285750" marR="0" lvl="0" indent="-171450" algn="l" rtl="0">
              <a:spcBef>
                <a:spcPts val="0"/>
              </a:spcBef>
              <a:spcAft>
                <a:spcPts val="0"/>
              </a:spcAft>
              <a:buClr>
                <a:schemeClr val="dk1"/>
              </a:buClr>
              <a:buSzPts val="1800"/>
              <a:buFont typeface="Arial"/>
              <a:buNone/>
            </a:pPr>
            <a:endParaRPr sz="1800" b="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148" name="Google Shape;148;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p:txBody>
      </p:sp>
      <p:pic>
        <p:nvPicPr>
          <p:cNvPr id="149" name="Google Shape;149;p9"/>
          <p:cNvPicPr preferRelativeResize="0"/>
          <p:nvPr/>
        </p:nvPicPr>
        <p:blipFill rotWithShape="1">
          <a:blip r:embed="rId3">
            <a:alphaModFix/>
          </a:blip>
          <a:srcRect/>
          <a:stretch/>
        </p:blipFill>
        <p:spPr>
          <a:xfrm>
            <a:off x="4366" y="-7683"/>
            <a:ext cx="12192000" cy="6858000"/>
          </a:xfrm>
          <a:prstGeom prst="rect">
            <a:avLst/>
          </a:prstGeom>
          <a:noFill/>
          <a:ln>
            <a:noFill/>
          </a:ln>
        </p:spPr>
      </p:pic>
      <p:sp>
        <p:nvSpPr>
          <p:cNvPr id="150" name="Google Shape;150;p9"/>
          <p:cNvSpPr txBox="1"/>
          <p:nvPr/>
        </p:nvSpPr>
        <p:spPr>
          <a:xfrm>
            <a:off x="431482" y="879455"/>
            <a:ext cx="10979400" cy="1754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1. Appreciated the excellent contribution of Dr. Sharifah Nora Asfiah Binti Syed Ibrahim as Deputy Executive Director of Program Services of the CTI-CFF Regional Secretariat for the term November 2017 – November 2021.  </a:t>
            </a:r>
            <a:endParaRPr sz="18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2. Acknowledged the update on the recruitment and selection of the new Deputy Executive Director for Program Services and tasked the Regional Secretariat to continue assisting the Appointment Committee that the Committee would best to meet as scheduled to complete recruitment and selection process.</a:t>
            </a:r>
            <a:endParaRPr sz="1800">
              <a:solidFill>
                <a:schemeClr val="dk1"/>
              </a:solidFill>
              <a:latin typeface="Calibri"/>
              <a:ea typeface="Calibri"/>
              <a:cs typeface="Calibri"/>
              <a:sym typeface="Calibri"/>
            </a:endParaRPr>
          </a:p>
        </p:txBody>
      </p:sp>
      <p:sp>
        <p:nvSpPr>
          <p:cNvPr id="151" name="Google Shape;151;p9"/>
          <p:cNvSpPr txBox="1"/>
          <p:nvPr/>
        </p:nvSpPr>
        <p:spPr>
          <a:xfrm>
            <a:off x="188156" y="136500"/>
            <a:ext cx="7412794"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800" b="1">
                <a:solidFill>
                  <a:srgbClr val="002060"/>
                </a:solidFill>
                <a:latin typeface="Arial"/>
                <a:ea typeface="Arial"/>
                <a:cs typeface="Arial"/>
                <a:sym typeface="Arial"/>
              </a:rPr>
              <a:t>Proposed Recommendations</a:t>
            </a:r>
            <a:endParaRPr sz="2800" b="1">
              <a:solidFill>
                <a:srgbClr val="00206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pic>
        <p:nvPicPr>
          <p:cNvPr id="157" name="Google Shape;157;p10" descr="A picture containing graphical user interface&#10;&#10;Description automatically generated"/>
          <p:cNvPicPr preferRelativeResize="0">
            <a:picLocks noGrp="1"/>
          </p:cNvPicPr>
          <p:nvPr>
            <p:ph type="body" idx="1"/>
          </p:nvPr>
        </p:nvPicPr>
        <p:blipFill rotWithShape="1">
          <a:blip r:embed="rId3">
            <a:alphaModFix/>
          </a:blip>
          <a:srcRect/>
          <a:stretch/>
        </p:blipFill>
        <p:spPr>
          <a:xfrm>
            <a:off x="-31392" y="0"/>
            <a:ext cx="12223392" cy="6875658"/>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643</Words>
  <Application>Microsoft Office PowerPoint</Application>
  <PresentationFormat>Widescreen</PresentationFormat>
  <Paragraphs>107</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CTI-CFF Regional Secretariat</dc:creator>
  <cp:lastModifiedBy>CTI-CFF Regional Secretariat</cp:lastModifiedBy>
  <cp:revision>1</cp:revision>
  <dcterms:created xsi:type="dcterms:W3CDTF">2021-12-21T07:02:25Z</dcterms:created>
  <dcterms:modified xsi:type="dcterms:W3CDTF">2021-12-21T07:03:10Z</dcterms:modified>
</cp:coreProperties>
</file>