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4"/>
  </p:notesMasterIdLst>
  <p:sldIdLst>
    <p:sldId id="822" r:id="rId2"/>
    <p:sldId id="819" r:id="rId3"/>
    <p:sldId id="788" r:id="rId4"/>
    <p:sldId id="816" r:id="rId5"/>
    <p:sldId id="817" r:id="rId6"/>
    <p:sldId id="818" r:id="rId7"/>
    <p:sldId id="792" r:id="rId8"/>
    <p:sldId id="787" r:id="rId9"/>
    <p:sldId id="804" r:id="rId10"/>
    <p:sldId id="798" r:id="rId11"/>
    <p:sldId id="806" r:id="rId12"/>
    <p:sldId id="82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34" autoAdjust="0"/>
    <p:restoredTop sz="94586"/>
  </p:normalViewPr>
  <p:slideViewPr>
    <p:cSldViewPr snapToGrid="0">
      <p:cViewPr varScale="1">
        <p:scale>
          <a:sx n="64" d="100"/>
          <a:sy n="64" d="100"/>
        </p:scale>
        <p:origin x="114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B53E05-83E1-4D30-B075-FFF1735E0B97}" type="datetimeFigureOut">
              <a:rPr lang="en-US" smtClean="0"/>
              <a:t>11/29/2022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5E0E90-9299-47F1-89FA-F203BD4F59AC}" type="slidenum">
              <a:rPr lang="en-US" smtClean="0"/>
              <a:t>‹#›</a:t>
            </a:fld>
            <a:endParaRPr lang="en-US"/>
          </a:p>
        </p:txBody>
      </p:sp>
    </p:spTree>
    <p:extLst>
      <p:ext uri="{BB962C8B-B14F-4D97-AF65-F5344CB8AC3E}">
        <p14:creationId xmlns:p14="http://schemas.microsoft.com/office/powerpoint/2010/main" val="413629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72A0C-95FF-492A-A46E-D06CC6DA9B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5DB59C-8AAC-4B03-9D3C-A9D63B23EE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B6F3EF7-06EF-4500-9083-186F9BFC6641}"/>
              </a:ext>
            </a:extLst>
          </p:cNvPr>
          <p:cNvSpPr>
            <a:spLocks noGrp="1"/>
          </p:cNvSpPr>
          <p:nvPr>
            <p:ph type="dt" sz="half" idx="10"/>
          </p:nvPr>
        </p:nvSpPr>
        <p:spPr/>
        <p:txBody>
          <a:bodyPr/>
          <a:lstStyle/>
          <a:p>
            <a:fld id="{365D534F-B9E9-4616-8B70-F4284D851235}" type="datetimeFigureOut">
              <a:rPr lang="en-US" smtClean="0"/>
              <a:t>11/29/2022</a:t>
            </a:fld>
            <a:endParaRPr lang="en-US"/>
          </a:p>
        </p:txBody>
      </p:sp>
      <p:sp>
        <p:nvSpPr>
          <p:cNvPr id="5" name="Footer Placeholder 4">
            <a:extLst>
              <a:ext uri="{FF2B5EF4-FFF2-40B4-BE49-F238E27FC236}">
                <a16:creationId xmlns:a16="http://schemas.microsoft.com/office/drawing/2014/main" id="{92C9F901-45F7-4F1F-A959-7E1E19463D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AB34EF-743E-491E-B162-E9A1B776BE17}"/>
              </a:ext>
            </a:extLst>
          </p:cNvPr>
          <p:cNvSpPr>
            <a:spLocks noGrp="1"/>
          </p:cNvSpPr>
          <p:nvPr>
            <p:ph type="sldNum" sz="quarter" idx="12"/>
          </p:nvPr>
        </p:nvSpPr>
        <p:spPr/>
        <p:txBody>
          <a:bodyPr/>
          <a:lstStyle/>
          <a:p>
            <a:fld id="{A849095F-33BA-42C7-A266-D6E159BF7B96}" type="slidenum">
              <a:rPr lang="en-US" smtClean="0"/>
              <a:t>‹#›</a:t>
            </a:fld>
            <a:endParaRPr lang="en-US"/>
          </a:p>
        </p:txBody>
      </p:sp>
    </p:spTree>
    <p:extLst>
      <p:ext uri="{BB962C8B-B14F-4D97-AF65-F5344CB8AC3E}">
        <p14:creationId xmlns:p14="http://schemas.microsoft.com/office/powerpoint/2010/main" val="821354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20331-2C32-4CA7-97E3-735EC8DCBDA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7570022-8C5C-489C-9446-CFB62FF237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C48AE-6675-4179-94DE-F5B9E89D0E52}"/>
              </a:ext>
            </a:extLst>
          </p:cNvPr>
          <p:cNvSpPr>
            <a:spLocks noGrp="1"/>
          </p:cNvSpPr>
          <p:nvPr>
            <p:ph type="dt" sz="half" idx="10"/>
          </p:nvPr>
        </p:nvSpPr>
        <p:spPr/>
        <p:txBody>
          <a:bodyPr/>
          <a:lstStyle/>
          <a:p>
            <a:fld id="{365D534F-B9E9-4616-8B70-F4284D851235}" type="datetimeFigureOut">
              <a:rPr lang="en-US" smtClean="0"/>
              <a:t>11/29/2022</a:t>
            </a:fld>
            <a:endParaRPr lang="en-US"/>
          </a:p>
        </p:txBody>
      </p:sp>
      <p:sp>
        <p:nvSpPr>
          <p:cNvPr id="5" name="Footer Placeholder 4">
            <a:extLst>
              <a:ext uri="{FF2B5EF4-FFF2-40B4-BE49-F238E27FC236}">
                <a16:creationId xmlns:a16="http://schemas.microsoft.com/office/drawing/2014/main" id="{08CD0DD4-F1E0-4600-993A-EB97894EAE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B9335B-08AF-4FB3-9152-D84DB56B24B7}"/>
              </a:ext>
            </a:extLst>
          </p:cNvPr>
          <p:cNvSpPr>
            <a:spLocks noGrp="1"/>
          </p:cNvSpPr>
          <p:nvPr>
            <p:ph type="sldNum" sz="quarter" idx="12"/>
          </p:nvPr>
        </p:nvSpPr>
        <p:spPr/>
        <p:txBody>
          <a:bodyPr/>
          <a:lstStyle/>
          <a:p>
            <a:fld id="{A849095F-33BA-42C7-A266-D6E159BF7B96}" type="slidenum">
              <a:rPr lang="en-US" smtClean="0"/>
              <a:t>‹#›</a:t>
            </a:fld>
            <a:endParaRPr lang="en-US"/>
          </a:p>
        </p:txBody>
      </p:sp>
    </p:spTree>
    <p:extLst>
      <p:ext uri="{BB962C8B-B14F-4D97-AF65-F5344CB8AC3E}">
        <p14:creationId xmlns:p14="http://schemas.microsoft.com/office/powerpoint/2010/main" val="3562583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BA3186-E782-411C-9E39-2784A0E62E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57BA29-07F1-47BD-9CBE-687D8B8C38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89AAF5-AC32-408C-938D-A282C9E37DD3}"/>
              </a:ext>
            </a:extLst>
          </p:cNvPr>
          <p:cNvSpPr>
            <a:spLocks noGrp="1"/>
          </p:cNvSpPr>
          <p:nvPr>
            <p:ph type="dt" sz="half" idx="10"/>
          </p:nvPr>
        </p:nvSpPr>
        <p:spPr/>
        <p:txBody>
          <a:bodyPr/>
          <a:lstStyle/>
          <a:p>
            <a:fld id="{365D534F-B9E9-4616-8B70-F4284D851235}" type="datetimeFigureOut">
              <a:rPr lang="en-US" smtClean="0"/>
              <a:t>11/29/2022</a:t>
            </a:fld>
            <a:endParaRPr lang="en-US"/>
          </a:p>
        </p:txBody>
      </p:sp>
      <p:sp>
        <p:nvSpPr>
          <p:cNvPr id="5" name="Footer Placeholder 4">
            <a:extLst>
              <a:ext uri="{FF2B5EF4-FFF2-40B4-BE49-F238E27FC236}">
                <a16:creationId xmlns:a16="http://schemas.microsoft.com/office/drawing/2014/main" id="{06730AB3-29B8-4EA4-9F49-7D8F2D76F7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E77B3E-1F2B-4CF3-8BF0-D203375F420C}"/>
              </a:ext>
            </a:extLst>
          </p:cNvPr>
          <p:cNvSpPr>
            <a:spLocks noGrp="1"/>
          </p:cNvSpPr>
          <p:nvPr>
            <p:ph type="sldNum" sz="quarter" idx="12"/>
          </p:nvPr>
        </p:nvSpPr>
        <p:spPr/>
        <p:txBody>
          <a:bodyPr/>
          <a:lstStyle/>
          <a:p>
            <a:fld id="{A849095F-33BA-42C7-A266-D6E159BF7B96}" type="slidenum">
              <a:rPr lang="en-US" smtClean="0"/>
              <a:t>‹#›</a:t>
            </a:fld>
            <a:endParaRPr lang="en-US"/>
          </a:p>
        </p:txBody>
      </p:sp>
    </p:spTree>
    <p:extLst>
      <p:ext uri="{BB962C8B-B14F-4D97-AF65-F5344CB8AC3E}">
        <p14:creationId xmlns:p14="http://schemas.microsoft.com/office/powerpoint/2010/main" val="16325895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97632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A1C6F-9E2F-4BDC-A032-A535784BDC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D7AF96-70F7-48F6-870F-56B37DE903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AFFF24-74E3-42D7-835E-023FC1A7DB51}"/>
              </a:ext>
            </a:extLst>
          </p:cNvPr>
          <p:cNvSpPr>
            <a:spLocks noGrp="1"/>
          </p:cNvSpPr>
          <p:nvPr>
            <p:ph type="dt" sz="half" idx="10"/>
          </p:nvPr>
        </p:nvSpPr>
        <p:spPr/>
        <p:txBody>
          <a:bodyPr/>
          <a:lstStyle/>
          <a:p>
            <a:fld id="{365D534F-B9E9-4616-8B70-F4284D851235}" type="datetimeFigureOut">
              <a:rPr lang="en-US" smtClean="0"/>
              <a:t>11/29/2022</a:t>
            </a:fld>
            <a:endParaRPr lang="en-US"/>
          </a:p>
        </p:txBody>
      </p:sp>
      <p:sp>
        <p:nvSpPr>
          <p:cNvPr id="5" name="Footer Placeholder 4">
            <a:extLst>
              <a:ext uri="{FF2B5EF4-FFF2-40B4-BE49-F238E27FC236}">
                <a16:creationId xmlns:a16="http://schemas.microsoft.com/office/drawing/2014/main" id="{137319B3-49DF-4AD8-A9CF-8C6713BC73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B7AB49-E8E5-46AE-A4C5-72703656A930}"/>
              </a:ext>
            </a:extLst>
          </p:cNvPr>
          <p:cNvSpPr>
            <a:spLocks noGrp="1"/>
          </p:cNvSpPr>
          <p:nvPr>
            <p:ph type="sldNum" sz="quarter" idx="12"/>
          </p:nvPr>
        </p:nvSpPr>
        <p:spPr/>
        <p:txBody>
          <a:bodyPr/>
          <a:lstStyle/>
          <a:p>
            <a:fld id="{A849095F-33BA-42C7-A266-D6E159BF7B96}" type="slidenum">
              <a:rPr lang="en-US" smtClean="0"/>
              <a:t>‹#›</a:t>
            </a:fld>
            <a:endParaRPr lang="en-US"/>
          </a:p>
        </p:txBody>
      </p:sp>
    </p:spTree>
    <p:extLst>
      <p:ext uri="{BB962C8B-B14F-4D97-AF65-F5344CB8AC3E}">
        <p14:creationId xmlns:p14="http://schemas.microsoft.com/office/powerpoint/2010/main" val="1423203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B5689-66A8-48AE-8D38-FEDE053542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A88A3-7825-4091-A261-49A83C7C28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1761D1-6FD8-4B67-90E3-37EFEE464452}"/>
              </a:ext>
            </a:extLst>
          </p:cNvPr>
          <p:cNvSpPr>
            <a:spLocks noGrp="1"/>
          </p:cNvSpPr>
          <p:nvPr>
            <p:ph type="dt" sz="half" idx="10"/>
          </p:nvPr>
        </p:nvSpPr>
        <p:spPr/>
        <p:txBody>
          <a:bodyPr/>
          <a:lstStyle/>
          <a:p>
            <a:fld id="{365D534F-B9E9-4616-8B70-F4284D851235}" type="datetimeFigureOut">
              <a:rPr lang="en-US" smtClean="0"/>
              <a:t>11/29/2022</a:t>
            </a:fld>
            <a:endParaRPr lang="en-US"/>
          </a:p>
        </p:txBody>
      </p:sp>
      <p:sp>
        <p:nvSpPr>
          <p:cNvPr id="5" name="Footer Placeholder 4">
            <a:extLst>
              <a:ext uri="{FF2B5EF4-FFF2-40B4-BE49-F238E27FC236}">
                <a16:creationId xmlns:a16="http://schemas.microsoft.com/office/drawing/2014/main" id="{C8A79B2B-CDBA-41CA-B0FB-C0CC7A3BFA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320555-D06C-4A01-B924-E6255A62F69B}"/>
              </a:ext>
            </a:extLst>
          </p:cNvPr>
          <p:cNvSpPr>
            <a:spLocks noGrp="1"/>
          </p:cNvSpPr>
          <p:nvPr>
            <p:ph type="sldNum" sz="quarter" idx="12"/>
          </p:nvPr>
        </p:nvSpPr>
        <p:spPr/>
        <p:txBody>
          <a:bodyPr/>
          <a:lstStyle/>
          <a:p>
            <a:fld id="{A849095F-33BA-42C7-A266-D6E159BF7B96}" type="slidenum">
              <a:rPr lang="en-US" smtClean="0"/>
              <a:t>‹#›</a:t>
            </a:fld>
            <a:endParaRPr lang="en-US"/>
          </a:p>
        </p:txBody>
      </p:sp>
    </p:spTree>
    <p:extLst>
      <p:ext uri="{BB962C8B-B14F-4D97-AF65-F5344CB8AC3E}">
        <p14:creationId xmlns:p14="http://schemas.microsoft.com/office/powerpoint/2010/main" val="2926181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DE4A-8C73-4DEB-B006-02D45D899B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3AB48D-A04C-42A8-8A8D-FB4CDE887FD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1399918-5E4C-4582-ADB6-EDD84979CF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37A0C63-0B97-4A7F-86B1-5FE10E356B0F}"/>
              </a:ext>
            </a:extLst>
          </p:cNvPr>
          <p:cNvSpPr>
            <a:spLocks noGrp="1"/>
          </p:cNvSpPr>
          <p:nvPr>
            <p:ph type="dt" sz="half" idx="10"/>
          </p:nvPr>
        </p:nvSpPr>
        <p:spPr/>
        <p:txBody>
          <a:bodyPr/>
          <a:lstStyle/>
          <a:p>
            <a:fld id="{365D534F-B9E9-4616-8B70-F4284D851235}" type="datetimeFigureOut">
              <a:rPr lang="en-US" smtClean="0"/>
              <a:t>11/29/2022</a:t>
            </a:fld>
            <a:endParaRPr lang="en-US"/>
          </a:p>
        </p:txBody>
      </p:sp>
      <p:sp>
        <p:nvSpPr>
          <p:cNvPr id="6" name="Footer Placeholder 5">
            <a:extLst>
              <a:ext uri="{FF2B5EF4-FFF2-40B4-BE49-F238E27FC236}">
                <a16:creationId xmlns:a16="http://schemas.microsoft.com/office/drawing/2014/main" id="{C907ABC0-7AAF-48E8-8F75-E54A1AF836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0CF111-FF60-4C6F-B70B-7CFA1C2B2AD8}"/>
              </a:ext>
            </a:extLst>
          </p:cNvPr>
          <p:cNvSpPr>
            <a:spLocks noGrp="1"/>
          </p:cNvSpPr>
          <p:nvPr>
            <p:ph type="sldNum" sz="quarter" idx="12"/>
          </p:nvPr>
        </p:nvSpPr>
        <p:spPr/>
        <p:txBody>
          <a:bodyPr/>
          <a:lstStyle/>
          <a:p>
            <a:fld id="{A849095F-33BA-42C7-A266-D6E159BF7B96}" type="slidenum">
              <a:rPr lang="en-US" smtClean="0"/>
              <a:t>‹#›</a:t>
            </a:fld>
            <a:endParaRPr lang="en-US"/>
          </a:p>
        </p:txBody>
      </p:sp>
    </p:spTree>
    <p:extLst>
      <p:ext uri="{BB962C8B-B14F-4D97-AF65-F5344CB8AC3E}">
        <p14:creationId xmlns:p14="http://schemas.microsoft.com/office/powerpoint/2010/main" val="491152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65E1F-3AAC-4710-8E69-9540F9320C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84B864-8558-4955-B916-88F8AF52F9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73BBB0C-CC68-4406-9614-EEFD7E1594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1FAF413-7C13-4A66-82CD-ABAE7DF7E7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FE7D4E-A3E1-4BD0-87D2-B956B72D99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8F3F403-85E3-4D45-9376-479DD2705486}"/>
              </a:ext>
            </a:extLst>
          </p:cNvPr>
          <p:cNvSpPr>
            <a:spLocks noGrp="1"/>
          </p:cNvSpPr>
          <p:nvPr>
            <p:ph type="dt" sz="half" idx="10"/>
          </p:nvPr>
        </p:nvSpPr>
        <p:spPr/>
        <p:txBody>
          <a:bodyPr/>
          <a:lstStyle/>
          <a:p>
            <a:fld id="{365D534F-B9E9-4616-8B70-F4284D851235}" type="datetimeFigureOut">
              <a:rPr lang="en-US" smtClean="0"/>
              <a:t>11/29/2022</a:t>
            </a:fld>
            <a:endParaRPr lang="en-US"/>
          </a:p>
        </p:txBody>
      </p:sp>
      <p:sp>
        <p:nvSpPr>
          <p:cNvPr id="8" name="Footer Placeholder 7">
            <a:extLst>
              <a:ext uri="{FF2B5EF4-FFF2-40B4-BE49-F238E27FC236}">
                <a16:creationId xmlns:a16="http://schemas.microsoft.com/office/drawing/2014/main" id="{FC04D3E3-D6C5-4FFE-AB34-152FF0A288D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CFB1558-74D4-4B9E-B5D1-97DE58645102}"/>
              </a:ext>
            </a:extLst>
          </p:cNvPr>
          <p:cNvSpPr>
            <a:spLocks noGrp="1"/>
          </p:cNvSpPr>
          <p:nvPr>
            <p:ph type="sldNum" sz="quarter" idx="12"/>
          </p:nvPr>
        </p:nvSpPr>
        <p:spPr/>
        <p:txBody>
          <a:bodyPr/>
          <a:lstStyle/>
          <a:p>
            <a:fld id="{A849095F-33BA-42C7-A266-D6E159BF7B96}" type="slidenum">
              <a:rPr lang="en-US" smtClean="0"/>
              <a:t>‹#›</a:t>
            </a:fld>
            <a:endParaRPr lang="en-US"/>
          </a:p>
        </p:txBody>
      </p:sp>
    </p:spTree>
    <p:extLst>
      <p:ext uri="{BB962C8B-B14F-4D97-AF65-F5344CB8AC3E}">
        <p14:creationId xmlns:p14="http://schemas.microsoft.com/office/powerpoint/2010/main" val="2070151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0EDD8-1C9A-41CB-A8A0-00F4B84A0F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8E0B166-B445-4D42-AFF8-7ED4D546B5E5}"/>
              </a:ext>
            </a:extLst>
          </p:cNvPr>
          <p:cNvSpPr>
            <a:spLocks noGrp="1"/>
          </p:cNvSpPr>
          <p:nvPr>
            <p:ph type="dt" sz="half" idx="10"/>
          </p:nvPr>
        </p:nvSpPr>
        <p:spPr/>
        <p:txBody>
          <a:bodyPr/>
          <a:lstStyle/>
          <a:p>
            <a:fld id="{365D534F-B9E9-4616-8B70-F4284D851235}" type="datetimeFigureOut">
              <a:rPr lang="en-US" smtClean="0"/>
              <a:t>11/29/2022</a:t>
            </a:fld>
            <a:endParaRPr lang="en-US"/>
          </a:p>
        </p:txBody>
      </p:sp>
      <p:sp>
        <p:nvSpPr>
          <p:cNvPr id="4" name="Footer Placeholder 3">
            <a:extLst>
              <a:ext uri="{FF2B5EF4-FFF2-40B4-BE49-F238E27FC236}">
                <a16:creationId xmlns:a16="http://schemas.microsoft.com/office/drawing/2014/main" id="{EED36026-59E5-4393-9383-43A728AA922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28880C-73D7-44DD-A505-E6AF220B4901}"/>
              </a:ext>
            </a:extLst>
          </p:cNvPr>
          <p:cNvSpPr>
            <a:spLocks noGrp="1"/>
          </p:cNvSpPr>
          <p:nvPr>
            <p:ph type="sldNum" sz="quarter" idx="12"/>
          </p:nvPr>
        </p:nvSpPr>
        <p:spPr/>
        <p:txBody>
          <a:bodyPr/>
          <a:lstStyle/>
          <a:p>
            <a:fld id="{A849095F-33BA-42C7-A266-D6E159BF7B96}" type="slidenum">
              <a:rPr lang="en-US" smtClean="0"/>
              <a:t>‹#›</a:t>
            </a:fld>
            <a:endParaRPr lang="en-US"/>
          </a:p>
        </p:txBody>
      </p:sp>
    </p:spTree>
    <p:extLst>
      <p:ext uri="{BB962C8B-B14F-4D97-AF65-F5344CB8AC3E}">
        <p14:creationId xmlns:p14="http://schemas.microsoft.com/office/powerpoint/2010/main" val="2904143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27A64A-356D-4D68-9625-E3169FC94C28}"/>
              </a:ext>
            </a:extLst>
          </p:cNvPr>
          <p:cNvSpPr>
            <a:spLocks noGrp="1"/>
          </p:cNvSpPr>
          <p:nvPr>
            <p:ph type="dt" sz="half" idx="10"/>
          </p:nvPr>
        </p:nvSpPr>
        <p:spPr/>
        <p:txBody>
          <a:bodyPr/>
          <a:lstStyle/>
          <a:p>
            <a:fld id="{365D534F-B9E9-4616-8B70-F4284D851235}" type="datetimeFigureOut">
              <a:rPr lang="en-US" smtClean="0"/>
              <a:t>11/29/2022</a:t>
            </a:fld>
            <a:endParaRPr lang="en-US"/>
          </a:p>
        </p:txBody>
      </p:sp>
      <p:sp>
        <p:nvSpPr>
          <p:cNvPr id="3" name="Footer Placeholder 2">
            <a:extLst>
              <a:ext uri="{FF2B5EF4-FFF2-40B4-BE49-F238E27FC236}">
                <a16:creationId xmlns:a16="http://schemas.microsoft.com/office/drawing/2014/main" id="{E84DF883-AECE-4867-AF41-12EB104F21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D9176EA-BCDA-4B50-AF77-6B0DD2B8E668}"/>
              </a:ext>
            </a:extLst>
          </p:cNvPr>
          <p:cNvSpPr>
            <a:spLocks noGrp="1"/>
          </p:cNvSpPr>
          <p:nvPr>
            <p:ph type="sldNum" sz="quarter" idx="12"/>
          </p:nvPr>
        </p:nvSpPr>
        <p:spPr/>
        <p:txBody>
          <a:bodyPr/>
          <a:lstStyle/>
          <a:p>
            <a:fld id="{A849095F-33BA-42C7-A266-D6E159BF7B96}" type="slidenum">
              <a:rPr lang="en-US" smtClean="0"/>
              <a:t>‹#›</a:t>
            </a:fld>
            <a:endParaRPr lang="en-US"/>
          </a:p>
        </p:txBody>
      </p:sp>
    </p:spTree>
    <p:extLst>
      <p:ext uri="{BB962C8B-B14F-4D97-AF65-F5344CB8AC3E}">
        <p14:creationId xmlns:p14="http://schemas.microsoft.com/office/powerpoint/2010/main" val="2821547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00633-92BE-416E-862D-B1492C7CEF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0BC9D2B-8485-41FE-B0D8-1FEE2CF830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3C9A74A-9D78-4001-8EBF-0D9F5BA626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4E7A94-3995-4B75-9494-2CACF13D4D6E}"/>
              </a:ext>
            </a:extLst>
          </p:cNvPr>
          <p:cNvSpPr>
            <a:spLocks noGrp="1"/>
          </p:cNvSpPr>
          <p:nvPr>
            <p:ph type="dt" sz="half" idx="10"/>
          </p:nvPr>
        </p:nvSpPr>
        <p:spPr/>
        <p:txBody>
          <a:bodyPr/>
          <a:lstStyle/>
          <a:p>
            <a:fld id="{365D534F-B9E9-4616-8B70-F4284D851235}" type="datetimeFigureOut">
              <a:rPr lang="en-US" smtClean="0"/>
              <a:t>11/29/2022</a:t>
            </a:fld>
            <a:endParaRPr lang="en-US"/>
          </a:p>
        </p:txBody>
      </p:sp>
      <p:sp>
        <p:nvSpPr>
          <p:cNvPr id="6" name="Footer Placeholder 5">
            <a:extLst>
              <a:ext uri="{FF2B5EF4-FFF2-40B4-BE49-F238E27FC236}">
                <a16:creationId xmlns:a16="http://schemas.microsoft.com/office/drawing/2014/main" id="{D79F06AE-3C1B-494C-95BE-564B97A84E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DE3E92-F39B-4FB4-AF03-3FC4DBEF5529}"/>
              </a:ext>
            </a:extLst>
          </p:cNvPr>
          <p:cNvSpPr>
            <a:spLocks noGrp="1"/>
          </p:cNvSpPr>
          <p:nvPr>
            <p:ph type="sldNum" sz="quarter" idx="12"/>
          </p:nvPr>
        </p:nvSpPr>
        <p:spPr/>
        <p:txBody>
          <a:bodyPr/>
          <a:lstStyle/>
          <a:p>
            <a:fld id="{A849095F-33BA-42C7-A266-D6E159BF7B96}" type="slidenum">
              <a:rPr lang="en-US" smtClean="0"/>
              <a:t>‹#›</a:t>
            </a:fld>
            <a:endParaRPr lang="en-US"/>
          </a:p>
        </p:txBody>
      </p:sp>
    </p:spTree>
    <p:extLst>
      <p:ext uri="{BB962C8B-B14F-4D97-AF65-F5344CB8AC3E}">
        <p14:creationId xmlns:p14="http://schemas.microsoft.com/office/powerpoint/2010/main" val="1531666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B2110-7D72-4C68-A322-513C1FEBEE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4662EC-A763-4710-BC03-ABF5E6795C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B062A2F-AB95-4287-94F6-352B59A6A3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1FF665-AB0D-49D9-9995-011692500330}"/>
              </a:ext>
            </a:extLst>
          </p:cNvPr>
          <p:cNvSpPr>
            <a:spLocks noGrp="1"/>
          </p:cNvSpPr>
          <p:nvPr>
            <p:ph type="dt" sz="half" idx="10"/>
          </p:nvPr>
        </p:nvSpPr>
        <p:spPr/>
        <p:txBody>
          <a:bodyPr/>
          <a:lstStyle/>
          <a:p>
            <a:fld id="{365D534F-B9E9-4616-8B70-F4284D851235}" type="datetimeFigureOut">
              <a:rPr lang="en-US" smtClean="0"/>
              <a:t>11/29/2022</a:t>
            </a:fld>
            <a:endParaRPr lang="en-US"/>
          </a:p>
        </p:txBody>
      </p:sp>
      <p:sp>
        <p:nvSpPr>
          <p:cNvPr id="6" name="Footer Placeholder 5">
            <a:extLst>
              <a:ext uri="{FF2B5EF4-FFF2-40B4-BE49-F238E27FC236}">
                <a16:creationId xmlns:a16="http://schemas.microsoft.com/office/drawing/2014/main" id="{387BBAE9-F56B-4C8B-9B94-85D4440342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A8CAAB-028E-4A62-B205-42101E924E08}"/>
              </a:ext>
            </a:extLst>
          </p:cNvPr>
          <p:cNvSpPr>
            <a:spLocks noGrp="1"/>
          </p:cNvSpPr>
          <p:nvPr>
            <p:ph type="sldNum" sz="quarter" idx="12"/>
          </p:nvPr>
        </p:nvSpPr>
        <p:spPr/>
        <p:txBody>
          <a:bodyPr/>
          <a:lstStyle/>
          <a:p>
            <a:fld id="{A849095F-33BA-42C7-A266-D6E159BF7B96}" type="slidenum">
              <a:rPr lang="en-US" smtClean="0"/>
              <a:t>‹#›</a:t>
            </a:fld>
            <a:endParaRPr lang="en-US"/>
          </a:p>
        </p:txBody>
      </p:sp>
    </p:spTree>
    <p:extLst>
      <p:ext uri="{BB962C8B-B14F-4D97-AF65-F5344CB8AC3E}">
        <p14:creationId xmlns:p14="http://schemas.microsoft.com/office/powerpoint/2010/main" val="2815500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4AF32D-C94E-4BC0-B5AC-7A60F5BE12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F571D1E-2525-4F94-B10F-22381AA545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9D7CC1-3C87-45FB-9C7C-007DCF569C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5D534F-B9E9-4616-8B70-F4284D851235}" type="datetimeFigureOut">
              <a:rPr lang="en-US" smtClean="0"/>
              <a:t>11/29/2022</a:t>
            </a:fld>
            <a:endParaRPr lang="en-US"/>
          </a:p>
        </p:txBody>
      </p:sp>
      <p:sp>
        <p:nvSpPr>
          <p:cNvPr id="5" name="Footer Placeholder 4">
            <a:extLst>
              <a:ext uri="{FF2B5EF4-FFF2-40B4-BE49-F238E27FC236}">
                <a16:creationId xmlns:a16="http://schemas.microsoft.com/office/drawing/2014/main" id="{808759C3-41DF-4287-8F48-B9E4690C97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B8AA6E6-2C5D-4031-99F3-B90BD841CB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49095F-33BA-42C7-A266-D6E159BF7B96}" type="slidenum">
              <a:rPr lang="en-US" smtClean="0"/>
              <a:t>‹#›</a:t>
            </a:fld>
            <a:endParaRPr lang="en-US"/>
          </a:p>
        </p:txBody>
      </p:sp>
    </p:spTree>
    <p:extLst>
      <p:ext uri="{BB962C8B-B14F-4D97-AF65-F5344CB8AC3E}">
        <p14:creationId xmlns:p14="http://schemas.microsoft.com/office/powerpoint/2010/main" val="4015652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Graphical user interface&#10;&#10;Description automatically generated with low confidence">
            <a:extLst>
              <a:ext uri="{FF2B5EF4-FFF2-40B4-BE49-F238E27FC236}">
                <a16:creationId xmlns:a16="http://schemas.microsoft.com/office/drawing/2014/main" id="{ECAAE8C8-0825-722C-E734-79EB87AEACA9}"/>
              </a:ext>
            </a:extLst>
          </p:cNvPr>
          <p:cNvPicPr>
            <a:picLocks noChangeAspect="1"/>
          </p:cNvPicPr>
          <p:nvPr/>
        </p:nvPicPr>
        <p:blipFill rotWithShape="1">
          <a:blip r:embed="rId2">
            <a:extLst>
              <a:ext uri="{28A0092B-C50C-407E-A947-70E740481C1C}">
                <a14:useLocalDpi xmlns:a14="http://schemas.microsoft.com/office/drawing/2010/main" val="0"/>
              </a:ext>
            </a:extLst>
          </a:blip>
          <a:srcRect r="1" b="2300"/>
          <a:stretch/>
        </p:blipFill>
        <p:spPr>
          <a:xfrm>
            <a:off x="0" y="0"/>
            <a:ext cx="12188952" cy="6858000"/>
          </a:xfrm>
          <a:prstGeom prst="rect">
            <a:avLst/>
          </a:prstGeom>
        </p:spPr>
      </p:pic>
      <p:sp>
        <p:nvSpPr>
          <p:cNvPr id="11" name="Title 1">
            <a:extLst>
              <a:ext uri="{FF2B5EF4-FFF2-40B4-BE49-F238E27FC236}">
                <a16:creationId xmlns:a16="http://schemas.microsoft.com/office/drawing/2014/main" id="{FFC51C6E-4380-7F5E-7FA3-535B0DC66FCA}"/>
              </a:ext>
            </a:extLst>
          </p:cNvPr>
          <p:cNvSpPr txBox="1">
            <a:spLocks/>
          </p:cNvSpPr>
          <p:nvPr/>
        </p:nvSpPr>
        <p:spPr>
          <a:xfrm>
            <a:off x="559973" y="3824749"/>
            <a:ext cx="6922375" cy="863120"/>
          </a:xfrm>
          <a:prstGeom prst="rect">
            <a:avLst/>
          </a:prstGeom>
          <a:solidFill>
            <a:srgbClr val="90C42F">
              <a:alpha val="50196"/>
            </a:srgbClr>
          </a:solidFill>
          <a:ln>
            <a:solidFill>
              <a:srgbClr val="90C42F"/>
            </a:solidFill>
          </a:ln>
        </p:spPr>
        <p:txBody>
          <a:bodyPr vert="horz" lIns="91440" tIns="45720" rIns="91440" bIns="45720" rtlCol="0" anchor="ct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lvl="0" indent="0" rtl="0">
              <a:lnSpc>
                <a:spcPct val="90000"/>
              </a:lnSpc>
              <a:spcBef>
                <a:spcPts val="0"/>
              </a:spcBef>
              <a:spcAft>
                <a:spcPts val="0"/>
              </a:spcAft>
              <a:buClr>
                <a:schemeClr val="dk1"/>
              </a:buClr>
              <a:buSzPts val="2400"/>
              <a:buNone/>
            </a:pPr>
            <a:r>
              <a:rPr lang="en-US" sz="2800" b="1" dirty="0">
                <a:solidFill>
                  <a:srgbClr val="02788A"/>
                </a:solidFill>
              </a:rPr>
              <a:t>SEASCAPE</a:t>
            </a:r>
          </a:p>
          <a:p>
            <a:pPr marL="0" lvl="0" indent="0" rtl="0">
              <a:lnSpc>
                <a:spcPct val="90000"/>
              </a:lnSpc>
              <a:spcBef>
                <a:spcPts val="0"/>
              </a:spcBef>
              <a:spcAft>
                <a:spcPts val="0"/>
              </a:spcAft>
              <a:buClr>
                <a:schemeClr val="dk1"/>
              </a:buClr>
              <a:buSzPts val="2400"/>
              <a:buNone/>
            </a:pPr>
            <a:r>
              <a:rPr lang="en-US" sz="2800" b="1" dirty="0">
                <a:solidFill>
                  <a:srgbClr val="02788A"/>
                </a:solidFill>
              </a:rPr>
              <a:t>TECHNICAL WORKING GROUP</a:t>
            </a:r>
          </a:p>
        </p:txBody>
      </p:sp>
      <p:sp>
        <p:nvSpPr>
          <p:cNvPr id="12" name="Title 1">
            <a:extLst>
              <a:ext uri="{FF2B5EF4-FFF2-40B4-BE49-F238E27FC236}">
                <a16:creationId xmlns:a16="http://schemas.microsoft.com/office/drawing/2014/main" id="{4FAAAEBE-C947-E7D2-B225-0E4A439ABD31}"/>
              </a:ext>
            </a:extLst>
          </p:cNvPr>
          <p:cNvSpPr txBox="1">
            <a:spLocks/>
          </p:cNvSpPr>
          <p:nvPr/>
        </p:nvSpPr>
        <p:spPr>
          <a:xfrm>
            <a:off x="559973" y="4687869"/>
            <a:ext cx="6922375" cy="588669"/>
          </a:xfrm>
          <a:prstGeom prst="rect">
            <a:avLst/>
          </a:prstGeom>
          <a:solidFill>
            <a:srgbClr val="90C42F"/>
          </a:solidFill>
          <a:ln>
            <a:solidFill>
              <a:srgbClr val="90C42F"/>
            </a:solidFill>
          </a:ln>
        </p:spPr>
        <p:txBody>
          <a:bodyPr vert="horz" lIns="91440" tIns="45720" rIns="91440" bIns="45720" rtlCol="0" anchor="ctr">
            <a:normAutofit fontScale="925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000" b="1" dirty="0">
                <a:solidFill>
                  <a:schemeClr val="bg1"/>
                </a:solidFill>
                <a:latin typeface="Optima" pitchFamily="2" charset="0"/>
              </a:rPr>
              <a:t>     Ms. Yvonne Tio</a:t>
            </a:r>
          </a:p>
          <a:p>
            <a:r>
              <a:rPr lang="en-US" sz="2000" b="1" dirty="0">
                <a:solidFill>
                  <a:schemeClr val="bg1"/>
                </a:solidFill>
                <a:latin typeface="Optima" pitchFamily="2" charset="0"/>
              </a:rPr>
              <a:t>     </a:t>
            </a:r>
            <a:r>
              <a:rPr lang="en-US" sz="2000" dirty="0">
                <a:solidFill>
                  <a:schemeClr val="bg1"/>
                </a:solidFill>
                <a:latin typeface="Optima" pitchFamily="2" charset="0"/>
              </a:rPr>
              <a:t>Chair of Seascape TWG</a:t>
            </a:r>
          </a:p>
        </p:txBody>
      </p:sp>
    </p:spTree>
    <p:extLst>
      <p:ext uri="{BB962C8B-B14F-4D97-AF65-F5344CB8AC3E}">
        <p14:creationId xmlns:p14="http://schemas.microsoft.com/office/powerpoint/2010/main" val="25571205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66D68-78C3-40D2-B284-5AB3F0E4B3CF}"/>
              </a:ext>
            </a:extLst>
          </p:cNvPr>
          <p:cNvSpPr>
            <a:spLocks noGrp="1"/>
          </p:cNvSpPr>
          <p:nvPr>
            <p:ph type="title"/>
          </p:nvPr>
        </p:nvSpPr>
        <p:spPr>
          <a:xfrm>
            <a:off x="828207" y="0"/>
            <a:ext cx="10515600" cy="536943"/>
          </a:xfrm>
        </p:spPr>
        <p:txBody>
          <a:bodyPr>
            <a:normAutofit fontScale="90000"/>
          </a:bodyPr>
          <a:lstStyle/>
          <a:p>
            <a:pPr marL="0" marR="0" algn="ctr">
              <a:lnSpc>
                <a:spcPct val="107000"/>
              </a:lnSpc>
              <a:spcBef>
                <a:spcPts val="0"/>
              </a:spcBef>
              <a:spcAft>
                <a:spcPts val="800"/>
              </a:spcAft>
            </a:pPr>
            <a:r>
              <a:rPr lang="en-US" sz="4400" b="1" dirty="0">
                <a:solidFill>
                  <a:srgbClr val="176186"/>
                </a:solidFill>
                <a:latin typeface="Gill Sans MT" panose="020B0502020104020203" pitchFamily="34" charset="0"/>
              </a:rPr>
              <a:t>Workplan and Propose Budget for 2023</a:t>
            </a:r>
          </a:p>
        </p:txBody>
      </p:sp>
      <p:sp>
        <p:nvSpPr>
          <p:cNvPr id="5" name="TextBox 4">
            <a:extLst>
              <a:ext uri="{FF2B5EF4-FFF2-40B4-BE49-F238E27FC236}">
                <a16:creationId xmlns:a16="http://schemas.microsoft.com/office/drawing/2014/main" id="{555125B5-E350-44CC-9F9F-C7986886B36D}"/>
              </a:ext>
            </a:extLst>
          </p:cNvPr>
          <p:cNvSpPr txBox="1"/>
          <p:nvPr/>
        </p:nvSpPr>
        <p:spPr>
          <a:xfrm>
            <a:off x="3048856" y="3234463"/>
            <a:ext cx="6097712" cy="394210"/>
          </a:xfrm>
          <a:prstGeom prst="rect">
            <a:avLst/>
          </a:prstGeom>
          <a:noFill/>
        </p:spPr>
        <p:txBody>
          <a:bodyPr wrap="square">
            <a:spAutoFit/>
          </a:bodyPr>
          <a:lstStyle/>
          <a:p>
            <a:pPr marL="0" marR="0" algn="ctr">
              <a:lnSpc>
                <a:spcPct val="120000"/>
              </a:lnSpc>
              <a:spcBef>
                <a:spcPts val="0"/>
              </a:spcBef>
              <a:spcAft>
                <a:spcPts val="0"/>
              </a:spcAft>
            </a:pPr>
            <a:r>
              <a:rPr lang="en-PH" sz="1800" b="1" dirty="0">
                <a:solidFill>
                  <a:srgbClr val="FF0000"/>
                </a:solidFill>
                <a:effectLst/>
                <a:latin typeface="Gill Sans MT" panose="020B0502020104020203" pitchFamily="34" charset="0"/>
                <a:ea typeface="MS Mincho" panose="02020609040205080304" pitchFamily="49" charset="-128"/>
                <a:cs typeface="Times New Roman" panose="02020603050405020304" pitchFamily="18" charset="0"/>
              </a:rPr>
              <a:t> </a:t>
            </a:r>
            <a:endParaRPr lang="en-US" sz="1800" dirty="0">
              <a:effectLst/>
              <a:latin typeface="Gill Sans MT" panose="020B0502020104020203" pitchFamily="34" charset="0"/>
              <a:ea typeface="MS Mincho" panose="02020609040205080304" pitchFamily="49" charset="-128"/>
              <a:cs typeface="Times New Roman" panose="02020603050405020304" pitchFamily="18" charset="0"/>
            </a:endParaRPr>
          </a:p>
        </p:txBody>
      </p:sp>
      <p:graphicFrame>
        <p:nvGraphicFramePr>
          <p:cNvPr id="6" name="Table 5">
            <a:extLst>
              <a:ext uri="{FF2B5EF4-FFF2-40B4-BE49-F238E27FC236}">
                <a16:creationId xmlns:a16="http://schemas.microsoft.com/office/drawing/2014/main" id="{A0241D9A-4EF9-4A78-A87C-CC383AC0C054}"/>
              </a:ext>
            </a:extLst>
          </p:cNvPr>
          <p:cNvGraphicFramePr>
            <a:graphicFrameLocks noGrp="1"/>
          </p:cNvGraphicFramePr>
          <p:nvPr>
            <p:extLst>
              <p:ext uri="{D42A27DB-BD31-4B8C-83A1-F6EECF244321}">
                <p14:modId xmlns:p14="http://schemas.microsoft.com/office/powerpoint/2010/main" val="1712882043"/>
              </p:ext>
            </p:extLst>
          </p:nvPr>
        </p:nvGraphicFramePr>
        <p:xfrm>
          <a:off x="129915" y="536943"/>
          <a:ext cx="11932170" cy="5946531"/>
        </p:xfrm>
        <a:graphic>
          <a:graphicData uri="http://schemas.openxmlformats.org/drawingml/2006/table">
            <a:tbl>
              <a:tblPr firstRow="1" bandRow="1"/>
              <a:tblGrid>
                <a:gridCol w="7514146">
                  <a:extLst>
                    <a:ext uri="{9D8B030D-6E8A-4147-A177-3AD203B41FA5}">
                      <a16:colId xmlns:a16="http://schemas.microsoft.com/office/drawing/2014/main" val="2518063501"/>
                    </a:ext>
                  </a:extLst>
                </a:gridCol>
                <a:gridCol w="2051723">
                  <a:extLst>
                    <a:ext uri="{9D8B030D-6E8A-4147-A177-3AD203B41FA5}">
                      <a16:colId xmlns:a16="http://schemas.microsoft.com/office/drawing/2014/main" val="339684695"/>
                    </a:ext>
                  </a:extLst>
                </a:gridCol>
                <a:gridCol w="2366301">
                  <a:extLst>
                    <a:ext uri="{9D8B030D-6E8A-4147-A177-3AD203B41FA5}">
                      <a16:colId xmlns:a16="http://schemas.microsoft.com/office/drawing/2014/main" val="3523212123"/>
                    </a:ext>
                  </a:extLst>
                </a:gridCol>
              </a:tblGrid>
              <a:tr h="334872">
                <a:tc>
                  <a:txBody>
                    <a:bodyPr/>
                    <a:lstStyle/>
                    <a:p>
                      <a:pPr marL="0" marR="0" algn="ctr">
                        <a:lnSpc>
                          <a:spcPct val="120000"/>
                        </a:lnSpc>
                        <a:spcBef>
                          <a:spcPts val="0"/>
                        </a:spcBef>
                        <a:spcAft>
                          <a:spcPts val="600"/>
                        </a:spcAft>
                      </a:pPr>
                      <a:r>
                        <a:rPr lang="en-ID" sz="16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Planned Activities</a:t>
                      </a:r>
                      <a:endParaRPr lang="en-US" sz="16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tc>
                  <a:txBody>
                    <a:bodyPr/>
                    <a:lstStyle/>
                    <a:p>
                      <a:pPr marL="0" marR="0" algn="ctr">
                        <a:lnSpc>
                          <a:spcPct val="120000"/>
                        </a:lnSpc>
                        <a:spcBef>
                          <a:spcPts val="0"/>
                        </a:spcBef>
                        <a:spcAft>
                          <a:spcPts val="600"/>
                        </a:spcAft>
                      </a:pPr>
                      <a:r>
                        <a:rPr lang="en-ID" sz="16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Time Frame</a:t>
                      </a:r>
                      <a:endParaRPr lang="en-US" sz="16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tc>
                  <a:txBody>
                    <a:bodyPr/>
                    <a:lstStyle/>
                    <a:p>
                      <a:pPr marL="0" marR="0" algn="ctr">
                        <a:lnSpc>
                          <a:spcPct val="120000"/>
                        </a:lnSpc>
                        <a:spcBef>
                          <a:spcPts val="0"/>
                        </a:spcBef>
                        <a:spcAft>
                          <a:spcPts val="600"/>
                        </a:spcAft>
                      </a:pPr>
                      <a:r>
                        <a:rPr lang="en-ID" sz="16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Budget (USD)</a:t>
                      </a:r>
                      <a:endParaRPr lang="en-US" sz="16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extLst>
                  <a:ext uri="{0D108BD9-81ED-4DB2-BD59-A6C34878D82A}">
                    <a16:rowId xmlns:a16="http://schemas.microsoft.com/office/drawing/2014/main" val="989615309"/>
                  </a:ext>
                </a:extLst>
              </a:tr>
              <a:tr h="1247509">
                <a:tc>
                  <a:txBody>
                    <a:bodyPr/>
                    <a:lstStyle/>
                    <a:p>
                      <a:pPr algn="just"/>
                      <a:endParaRPr lang="en-US" sz="1400" b="0" i="0" u="none" strike="noStrike" baseline="0" dirty="0">
                        <a:solidFill>
                          <a:srgbClr val="000000"/>
                        </a:solidFill>
                        <a:latin typeface="Gill Sans MT" panose="020B0502020104020203" pitchFamily="34" charset="0"/>
                      </a:endParaRPr>
                    </a:p>
                    <a:p>
                      <a:pPr algn="just"/>
                      <a:r>
                        <a:rPr lang="en-US" sz="1400" b="0" i="0" u="none" strike="noStrike" baseline="0" dirty="0">
                          <a:solidFill>
                            <a:srgbClr val="000000"/>
                          </a:solidFill>
                          <a:latin typeface="Gill Sans MT" panose="020B0502020104020203" pitchFamily="34" charset="0"/>
                        </a:rPr>
                        <a:t>7th Seascape Working Group Meeting TOR (LSS) together with Seascape Working Group Regional Exchange for CT6</a:t>
                      </a:r>
                      <a:endParaRPr lang="en-US" sz="1400" dirty="0">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just">
                        <a:lnSpc>
                          <a:spcPct val="107000"/>
                        </a:lnSpc>
                      </a:pPr>
                      <a:endParaRPr lang="en-US" sz="1400" dirty="0">
                        <a:effectLst/>
                        <a:latin typeface="Gill Sans MT" panose="020B0502020104020203" pitchFamily="34" charset="0"/>
                        <a:cs typeface="Times New Roman" panose="02020603050405020304" pitchFamily="18" charset="0"/>
                      </a:endParaRPr>
                    </a:p>
                    <a:p>
                      <a:pPr algn="just">
                        <a:lnSpc>
                          <a:spcPct val="107000"/>
                        </a:lnSpc>
                      </a:pPr>
                      <a:r>
                        <a:rPr lang="en-US" sz="1400" dirty="0">
                          <a:effectLst/>
                          <a:latin typeface="Gill Sans MT" panose="020B0502020104020203" pitchFamily="34" charset="0"/>
                          <a:cs typeface="Times New Roman" panose="02020603050405020304" pitchFamily="18" charset="0"/>
                        </a:rPr>
                        <a:t>Q1 – Q2</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just">
                        <a:lnSpc>
                          <a:spcPct val="120000"/>
                        </a:lnSpc>
                        <a:spcBef>
                          <a:spcPts val="0"/>
                        </a:spcBef>
                        <a:spcAft>
                          <a:spcPts val="600"/>
                        </a:spcAft>
                      </a:pPr>
                      <a:r>
                        <a:rPr lang="en-US" sz="1400" strike="noStrike"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USD 8,500</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53828905"/>
                  </a:ext>
                </a:extLst>
              </a:tr>
              <a:tr h="816275">
                <a:tc>
                  <a:txBody>
                    <a:bodyPr/>
                    <a:lstStyle/>
                    <a:p>
                      <a:pPr algn="just"/>
                      <a:endParaRPr lang="en-US" sz="1400" b="0" i="0" u="none" strike="noStrike" baseline="0" dirty="0">
                        <a:solidFill>
                          <a:srgbClr val="000000"/>
                        </a:solidFill>
                        <a:latin typeface="Gill Sans MT" panose="020B0502020104020203" pitchFamily="34" charset="0"/>
                      </a:endParaRPr>
                    </a:p>
                    <a:p>
                      <a:pPr algn="just"/>
                      <a:r>
                        <a:rPr lang="en-US" sz="1400" b="0" i="0" u="none" strike="noStrike" baseline="0" dirty="0">
                          <a:solidFill>
                            <a:srgbClr val="000000"/>
                          </a:solidFill>
                          <a:latin typeface="Gill Sans MT" panose="020B0502020104020203" pitchFamily="34" charset="0"/>
                        </a:rPr>
                        <a:t>CT3 Southeast Asia NCCs procurement of Ministerial level signatures	</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7000"/>
                        </a:lnSpc>
                      </a:pPr>
                      <a:r>
                        <a:rPr lang="en-GB" sz="14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Q1? (Before March)</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20000"/>
                        </a:lnSpc>
                        <a:spcBef>
                          <a:spcPts val="0"/>
                        </a:spcBef>
                        <a:spcAft>
                          <a:spcPts val="600"/>
                        </a:spcAft>
                        <a:buClrTx/>
                        <a:buSzTx/>
                        <a:buFontTx/>
                        <a:buNone/>
                        <a:tabLst/>
                        <a:defRPr/>
                      </a:pPr>
                      <a:r>
                        <a:rPr lang="en-US" sz="14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Waiting for the signature and supporting documents from MY and PH</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5387675"/>
                  </a:ext>
                </a:extLst>
              </a:tr>
              <a:tr h="710684">
                <a:tc>
                  <a:txBody>
                    <a:bodyPr/>
                    <a:lstStyle/>
                    <a:p>
                      <a:pPr algn="just"/>
                      <a:endParaRPr lang="en-US" sz="1400" b="0" i="0" u="none" strike="noStrike" baseline="0" dirty="0">
                        <a:solidFill>
                          <a:srgbClr val="000000"/>
                        </a:solidFill>
                        <a:latin typeface="Gill Sans MT" panose="020B0502020104020203" pitchFamily="34" charset="0"/>
                      </a:endParaRPr>
                    </a:p>
                    <a:p>
                      <a:pPr algn="just"/>
                      <a:r>
                        <a:rPr lang="en-US" sz="1400" b="0" i="0" u="none" strike="noStrike" baseline="0" dirty="0">
                          <a:solidFill>
                            <a:srgbClr val="000000"/>
                          </a:solidFill>
                          <a:latin typeface="Gill Sans MT" panose="020B0502020104020203" pitchFamily="34" charset="0"/>
                        </a:rPr>
                        <a:t>Infographics on Priority Seascapes by GIZ through SOMACORE	</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7000"/>
                        </a:lnSpc>
                      </a:pPr>
                      <a:r>
                        <a:rPr lang="en-GB" sz="14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Q1-Q2</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just" defTabSz="914400" rtl="0" eaLnBrk="1" fontAlgn="auto" latinLnBrk="0" hangingPunct="1">
                        <a:lnSpc>
                          <a:spcPct val="120000"/>
                        </a:lnSpc>
                        <a:spcBef>
                          <a:spcPts val="0"/>
                        </a:spcBef>
                        <a:spcAft>
                          <a:spcPts val="600"/>
                        </a:spcAft>
                        <a:buClrTx/>
                        <a:buSzTx/>
                        <a:buFontTx/>
                        <a:buNone/>
                        <a:tabLst/>
                        <a:defRPr/>
                      </a:pPr>
                      <a:r>
                        <a:rPr lang="en-US" sz="14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Supported by GIZ</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233462866"/>
                  </a:ext>
                </a:extLst>
              </a:tr>
              <a:tr h="2837191">
                <a:tc>
                  <a:txBody>
                    <a:bodyPr/>
                    <a:lstStyle/>
                    <a:p>
                      <a:pPr algn="just"/>
                      <a:r>
                        <a:rPr lang="en-US" sz="1400" b="1" i="0" u="none" strike="noStrike" baseline="0" dirty="0">
                          <a:solidFill>
                            <a:srgbClr val="000000"/>
                          </a:solidFill>
                          <a:latin typeface="Gill Sans MT" panose="020B0502020104020203" pitchFamily="34" charset="0"/>
                        </a:rPr>
                        <a:t>Workshop</a:t>
                      </a:r>
                    </a:p>
                    <a:p>
                      <a:pPr algn="just"/>
                      <a:r>
                        <a:rPr lang="en-US" sz="1400" b="1" i="0" u="none" strike="noStrike" baseline="0" dirty="0">
                          <a:solidFill>
                            <a:srgbClr val="000000"/>
                          </a:solidFill>
                          <a:latin typeface="Gill Sans MT" panose="020B0502020104020203" pitchFamily="34" charset="0"/>
                        </a:rPr>
                        <a:t>Output B1.1.I.a</a:t>
                      </a:r>
                    </a:p>
                    <a:p>
                      <a:pPr algn="just"/>
                      <a:r>
                        <a:rPr lang="en-US" sz="1400" b="0" i="0" u="none" strike="noStrike" baseline="0" dirty="0">
                          <a:solidFill>
                            <a:srgbClr val="000000"/>
                          </a:solidFill>
                          <a:latin typeface="Gill Sans MT" panose="020B0502020104020203" pitchFamily="34" charset="0"/>
                        </a:rPr>
                        <a:t>Output: By 2023 an updated assessment of resources, needs and opportunities of sustainable livelihoods and enterprises in targeted coastal areas including Priority Seascapes is conducted and completed, based on 2020 baseline information</a:t>
                      </a:r>
                    </a:p>
                    <a:p>
                      <a:pPr algn="just"/>
                      <a:endParaRPr lang="en-US" sz="1400" b="1" i="0" u="none" strike="noStrike" baseline="0" dirty="0">
                        <a:solidFill>
                          <a:srgbClr val="000000"/>
                        </a:solidFill>
                        <a:effectLst/>
                        <a:highlight>
                          <a:srgbClr val="FFFF00"/>
                        </a:highlight>
                        <a:latin typeface="Gill Sans MT" panose="020B0502020104020203" pitchFamily="34" charset="0"/>
                        <a:ea typeface="MS Mincho" panose="02020609040205080304" pitchFamily="49" charset="-128"/>
                        <a:cs typeface="Arial" panose="020B0604020202020204" pitchFamily="34" charset="0"/>
                      </a:endParaRPr>
                    </a:p>
                    <a:p>
                      <a:pPr algn="just"/>
                      <a:r>
                        <a:rPr lang="en-US" sz="1400" b="1" strike="noStrike" dirty="0">
                          <a:effectLst/>
                          <a:latin typeface="Gill Sans MT" panose="020B0502020104020203" pitchFamily="34" charset="0"/>
                          <a:ea typeface="MS Mincho" panose="02020609040205080304" pitchFamily="49" charset="-128"/>
                          <a:cs typeface="Arial" panose="020B0604020202020204" pitchFamily="34" charset="0"/>
                        </a:rPr>
                        <a:t>Output Indicator B1.1.I.a</a:t>
                      </a:r>
                    </a:p>
                    <a:p>
                      <a:pPr algn="just"/>
                      <a:r>
                        <a:rPr lang="en-US" sz="1400" b="0" strike="noStrike" dirty="0">
                          <a:effectLst/>
                          <a:latin typeface="Gill Sans MT" panose="020B0502020104020203" pitchFamily="34" charset="0"/>
                          <a:ea typeface="MS Mincho" panose="02020609040205080304" pitchFamily="49" charset="-128"/>
                          <a:cs typeface="Arial" panose="020B0604020202020204" pitchFamily="34" charset="0"/>
                        </a:rPr>
                        <a:t>An assessment of resources, needs and opportunities of sustainable livelihoods and enterprises in targeted coastal areas including Priority Seascapes is conducted and completed, by 2023</a:t>
                      </a:r>
                    </a:p>
                    <a:p>
                      <a:pPr algn="just"/>
                      <a:endParaRPr lang="en-US" sz="1400" b="0" strike="noStrike" dirty="0">
                        <a:effectLst/>
                        <a:latin typeface="Gill Sans MT" panose="020B0502020104020203" pitchFamily="34" charset="0"/>
                        <a:ea typeface="MS Mincho" panose="02020609040205080304" pitchFamily="49" charset="-128"/>
                        <a:cs typeface="Arial" panose="020B0604020202020204" pitchFamily="34" charset="0"/>
                      </a:endParaRPr>
                    </a:p>
                    <a:p>
                      <a:pPr algn="just"/>
                      <a:r>
                        <a:rPr lang="en-US" sz="1400" b="0" strike="noStrike" dirty="0">
                          <a:effectLst/>
                          <a:latin typeface="Gill Sans MT" panose="020B0502020104020203" pitchFamily="34" charset="0"/>
                          <a:ea typeface="MS Mincho" panose="02020609040205080304" pitchFamily="49" charset="-128"/>
                          <a:cs typeface="Arial" panose="020B0604020202020204" pitchFamily="34" charset="0"/>
                        </a:rPr>
                        <a:t># of Capacity Assessment Reports prepared by 2023</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nSpc>
                          <a:spcPct val="107000"/>
                        </a:lnSpc>
                      </a:pPr>
                      <a:r>
                        <a:rPr lang="en-US" sz="1400" dirty="0">
                          <a:effectLst/>
                          <a:latin typeface="Gill Sans MT" panose="020B0502020104020203" pitchFamily="34" charset="0"/>
                          <a:cs typeface="Times New Roman" panose="02020603050405020304" pitchFamily="18" charset="0"/>
                        </a:rPr>
                        <a:t>Q1-Q2</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l">
                        <a:lnSpc>
                          <a:spcPct val="120000"/>
                        </a:lnSpc>
                        <a:spcBef>
                          <a:spcPts val="0"/>
                        </a:spcBef>
                        <a:spcAft>
                          <a:spcPts val="600"/>
                        </a:spcAft>
                      </a:pPr>
                      <a:r>
                        <a:rPr lang="en-US" sz="1400" dirty="0">
                          <a:effectLst/>
                          <a:latin typeface="Gill Sans MT" panose="020B0502020104020203" pitchFamily="34" charset="0"/>
                          <a:ea typeface="MS Mincho" panose="02020609040205080304" pitchFamily="49" charset="-128"/>
                          <a:cs typeface="Times New Roman" panose="02020603050405020304" pitchFamily="18" charset="0"/>
                        </a:rPr>
                        <a:t>Subject to further discussion between RS and </a:t>
                      </a:r>
                      <a:r>
                        <a:rPr lang="en-US" sz="1400" dirty="0" err="1">
                          <a:effectLst/>
                          <a:latin typeface="Gill Sans MT" panose="020B0502020104020203" pitchFamily="34" charset="0"/>
                          <a:ea typeface="MS Mincho" panose="02020609040205080304" pitchFamily="49" charset="-128"/>
                          <a:cs typeface="Times New Roman" panose="02020603050405020304" pitchFamily="18" charset="0"/>
                        </a:rPr>
                        <a:t>SuFiA</a:t>
                      </a:r>
                      <a:r>
                        <a:rPr lang="en-US" sz="1400" dirty="0">
                          <a:effectLst/>
                          <a:latin typeface="Gill Sans MT" panose="020B0502020104020203" pitchFamily="34" charset="0"/>
                          <a:ea typeface="MS Mincho" panose="02020609040205080304" pitchFamily="49" charset="-128"/>
                          <a:cs typeface="Times New Roman" panose="02020603050405020304" pitchFamily="18" charset="0"/>
                        </a:rPr>
                        <a:t> TS/USAID RDMA</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885838626"/>
                  </a:ext>
                </a:extLst>
              </a:tr>
            </a:tbl>
          </a:graphicData>
        </a:graphic>
      </p:graphicFrame>
    </p:spTree>
    <p:extLst>
      <p:ext uri="{BB962C8B-B14F-4D97-AF65-F5344CB8AC3E}">
        <p14:creationId xmlns:p14="http://schemas.microsoft.com/office/powerpoint/2010/main" val="2724561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95E7A-1D2D-17D7-FED3-E2F3DF9B7867}"/>
              </a:ext>
            </a:extLst>
          </p:cNvPr>
          <p:cNvSpPr>
            <a:spLocks noGrp="1"/>
          </p:cNvSpPr>
          <p:nvPr>
            <p:ph type="title"/>
          </p:nvPr>
        </p:nvSpPr>
        <p:spPr>
          <a:xfrm>
            <a:off x="838200" y="85175"/>
            <a:ext cx="10515600" cy="686283"/>
          </a:xfrm>
        </p:spPr>
        <p:txBody>
          <a:bodyPr>
            <a:normAutofit/>
          </a:bodyPr>
          <a:lstStyle/>
          <a:p>
            <a:pPr algn="ctr"/>
            <a:r>
              <a:rPr lang="en-US" sz="4000" b="1" dirty="0">
                <a:solidFill>
                  <a:srgbClr val="176186"/>
                </a:solidFill>
                <a:latin typeface="Gill Sans MT" panose="020B0502020104020203" pitchFamily="34" charset="0"/>
                <a:ea typeface="Optima" charset="0"/>
                <a:cs typeface="Optima" charset="0"/>
              </a:rPr>
              <a:t>Recommendations for SOM 17 </a:t>
            </a:r>
          </a:p>
        </p:txBody>
      </p:sp>
      <p:sp>
        <p:nvSpPr>
          <p:cNvPr id="3" name="Content Placeholder 2">
            <a:extLst>
              <a:ext uri="{FF2B5EF4-FFF2-40B4-BE49-F238E27FC236}">
                <a16:creationId xmlns:a16="http://schemas.microsoft.com/office/drawing/2014/main" id="{B15D10C7-B25E-3E40-498C-DCA7FAE8CEAB}"/>
              </a:ext>
            </a:extLst>
          </p:cNvPr>
          <p:cNvSpPr>
            <a:spLocks noGrp="1"/>
          </p:cNvSpPr>
          <p:nvPr>
            <p:ph idx="1"/>
          </p:nvPr>
        </p:nvSpPr>
        <p:spPr>
          <a:xfrm>
            <a:off x="201385" y="771458"/>
            <a:ext cx="11789229" cy="5878285"/>
          </a:xfrm>
        </p:spPr>
        <p:txBody>
          <a:bodyPr>
            <a:normAutofit fontScale="92500" lnSpcReduction="20000"/>
          </a:bodyPr>
          <a:lstStyle/>
          <a:p>
            <a:pPr marL="457200" indent="-457200" algn="just">
              <a:lnSpc>
                <a:spcPct val="110000"/>
              </a:lnSpc>
              <a:buFont typeface="+mj-lt"/>
              <a:buAutoNum type="arabicPeriod"/>
            </a:pPr>
            <a:r>
              <a:rPr lang="en-US" sz="2400" b="0" dirty="0">
                <a:solidFill>
                  <a:schemeClr val="tx1"/>
                </a:solidFill>
                <a:effectLst/>
                <a:latin typeface="Gill Sans MT" panose="020B0502020104020203" pitchFamily="34" charset="0"/>
              </a:rPr>
              <a:t>Acknowledged and appreciated the presentation by Seascape Working Group (Annex 1);</a:t>
            </a:r>
          </a:p>
          <a:p>
            <a:pPr marL="457200" indent="-457200" algn="just">
              <a:lnSpc>
                <a:spcPct val="110000"/>
              </a:lnSpc>
              <a:buFont typeface="+mj-lt"/>
              <a:buAutoNum type="arabicPeriod"/>
            </a:pPr>
            <a:r>
              <a:rPr lang="en-US" sz="2400" b="0" dirty="0">
                <a:solidFill>
                  <a:schemeClr val="tx1"/>
                </a:solidFill>
                <a:effectLst/>
                <a:latin typeface="Gill Sans MT" panose="020B0502020104020203" pitchFamily="34" charset="0"/>
              </a:rPr>
              <a:t>Acknowledged and appreciated the support of USAID RDMA through the Sustainable Fish Asia (</a:t>
            </a:r>
            <a:r>
              <a:rPr lang="en-US" sz="2400" b="0" dirty="0" err="1">
                <a:solidFill>
                  <a:schemeClr val="tx1"/>
                </a:solidFill>
                <a:effectLst/>
                <a:latin typeface="Gill Sans MT" panose="020B0502020104020203" pitchFamily="34" charset="0"/>
              </a:rPr>
              <a:t>SuFia</a:t>
            </a:r>
            <a:r>
              <a:rPr lang="en-US" sz="2400" b="0" dirty="0">
                <a:solidFill>
                  <a:schemeClr val="tx1"/>
                </a:solidFill>
                <a:effectLst/>
                <a:latin typeface="Gill Sans MT" panose="020B0502020104020203" pitchFamily="34" charset="0"/>
              </a:rPr>
              <a:t>) project and programs related to Seascapes;</a:t>
            </a:r>
          </a:p>
          <a:p>
            <a:pPr marL="457200" indent="-457200" algn="just">
              <a:lnSpc>
                <a:spcPct val="110000"/>
              </a:lnSpc>
              <a:buFont typeface="+mj-lt"/>
              <a:buAutoNum type="arabicPeriod"/>
            </a:pPr>
            <a:r>
              <a:rPr lang="en-US" sz="2400" b="0" dirty="0">
                <a:solidFill>
                  <a:schemeClr val="tx1"/>
                </a:solidFill>
                <a:effectLst/>
                <a:latin typeface="Gill Sans MT" panose="020B0502020104020203" pitchFamily="34" charset="0"/>
              </a:rPr>
              <a:t>Acknowledged and appreciated the SOMACORE Project which was already approved by the German government;</a:t>
            </a:r>
          </a:p>
          <a:p>
            <a:pPr marL="457200" indent="-457200" algn="just">
              <a:lnSpc>
                <a:spcPct val="110000"/>
              </a:lnSpc>
              <a:buFont typeface="+mj-lt"/>
              <a:buAutoNum type="arabicPeriod"/>
            </a:pPr>
            <a:r>
              <a:rPr lang="en-US" sz="2400" b="0" dirty="0">
                <a:solidFill>
                  <a:schemeClr val="tx1"/>
                </a:solidFill>
                <a:effectLst/>
                <a:latin typeface="Gill Sans MT" panose="020B0502020104020203" pitchFamily="34" charset="0"/>
              </a:rPr>
              <a:t>Agreed on the conduct of the 7th Seascape Working Group Meeting together with Seascapes Working Group Regional Exchange to be undertaken in 2023 through In-situ online. Provided there is external funding support, a physical meeting might be held;</a:t>
            </a:r>
          </a:p>
          <a:p>
            <a:pPr marL="457200" indent="-457200" algn="just">
              <a:lnSpc>
                <a:spcPct val="110000"/>
              </a:lnSpc>
              <a:buFont typeface="+mj-lt"/>
              <a:buAutoNum type="arabicPeriod"/>
            </a:pPr>
            <a:r>
              <a:rPr lang="en-US" sz="2400" b="0" dirty="0">
                <a:solidFill>
                  <a:schemeClr val="tx1"/>
                </a:solidFill>
                <a:effectLst/>
                <a:latin typeface="Gill Sans MT" panose="020B0502020104020203" pitchFamily="34" charset="0"/>
              </a:rPr>
              <a:t>Appreciated and acknowledged Indonesia, Malaysia, and Philippines to provide the signature of the secretary/ministers from the concerned department and authorization letter for GEF 8 submission (Annex 2);</a:t>
            </a:r>
          </a:p>
          <a:p>
            <a:pPr marL="457200" indent="-457200" algn="just">
              <a:lnSpc>
                <a:spcPct val="110000"/>
              </a:lnSpc>
              <a:buFont typeface="+mj-lt"/>
              <a:buAutoNum type="arabicPeriod"/>
            </a:pPr>
            <a:r>
              <a:rPr lang="en-US" sz="2400" b="0" dirty="0">
                <a:solidFill>
                  <a:schemeClr val="tx1"/>
                </a:solidFill>
                <a:effectLst/>
                <a:latin typeface="Gill Sans MT" panose="020B0502020104020203" pitchFamily="34" charset="0"/>
              </a:rPr>
              <a:t>Acknowledged and appreciated the effort from Professor Peter </a:t>
            </a:r>
            <a:r>
              <a:rPr lang="en-US" sz="2400" b="0" dirty="0" err="1">
                <a:solidFill>
                  <a:schemeClr val="tx1"/>
                </a:solidFill>
                <a:effectLst/>
                <a:latin typeface="Gill Sans MT" panose="020B0502020104020203" pitchFamily="34" charset="0"/>
              </a:rPr>
              <a:t>Mumby</a:t>
            </a:r>
            <a:r>
              <a:rPr lang="en-US" sz="2400" b="0" dirty="0">
                <a:solidFill>
                  <a:schemeClr val="tx1"/>
                </a:solidFill>
                <a:effectLst/>
                <a:latin typeface="Gill Sans MT" panose="020B0502020104020203" pitchFamily="34" charset="0"/>
              </a:rPr>
              <a:t> of the University of Queensland and his work together with CI Philippines on the Seascape Approach to Securing Coral Reef Fishery and Biodiversity Resources in the Sulu-Sulawesi Seascape Strategic Action Plan;</a:t>
            </a:r>
          </a:p>
          <a:p>
            <a:pPr marL="457200" indent="-457200" algn="just">
              <a:lnSpc>
                <a:spcPct val="110000"/>
              </a:lnSpc>
              <a:buFont typeface="+mj-lt"/>
              <a:buAutoNum type="arabicPeriod"/>
            </a:pPr>
            <a:r>
              <a:rPr lang="en-US" sz="2400" b="0" dirty="0">
                <a:solidFill>
                  <a:schemeClr val="tx1"/>
                </a:solidFill>
                <a:effectLst/>
                <a:latin typeface="Gill Sans MT" panose="020B0502020104020203" pitchFamily="34" charset="0"/>
              </a:rPr>
              <a:t>Approved the Seascapes Working Group 2023 Workplan;</a:t>
            </a:r>
            <a:endParaRPr lang="en-US" sz="2000" dirty="0">
              <a:latin typeface="Gill Sans MT" panose="020B0502020104020203" pitchFamily="34" charset="0"/>
            </a:endParaRPr>
          </a:p>
          <a:p>
            <a:pPr marL="0" indent="0">
              <a:buNone/>
            </a:pPr>
            <a:endParaRPr lang="en-US" sz="2000" b="0" dirty="0">
              <a:solidFill>
                <a:schemeClr val="tx1"/>
              </a:solidFill>
              <a:effectLst/>
              <a:latin typeface="Gill Sans MT" panose="020B0502020104020203" pitchFamily="34" charset="0"/>
            </a:endParaRPr>
          </a:p>
          <a:p>
            <a:endParaRPr lang="en-US" sz="2000" b="0" dirty="0">
              <a:solidFill>
                <a:schemeClr val="tx1"/>
              </a:solidFill>
              <a:effectLst/>
              <a:latin typeface="Gill Sans MT" panose="020B0502020104020203" pitchFamily="34" charset="0"/>
            </a:endParaRPr>
          </a:p>
        </p:txBody>
      </p:sp>
    </p:spTree>
    <p:extLst>
      <p:ext uri="{BB962C8B-B14F-4D97-AF65-F5344CB8AC3E}">
        <p14:creationId xmlns:p14="http://schemas.microsoft.com/office/powerpoint/2010/main" val="2692521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imeline&#10;&#10;Description automatically generated">
            <a:extLst>
              <a:ext uri="{FF2B5EF4-FFF2-40B4-BE49-F238E27FC236}">
                <a16:creationId xmlns:a16="http://schemas.microsoft.com/office/drawing/2014/main" id="{45756A50-DFB5-4838-CD4F-D5AA455B92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1"/>
          </a:xfrm>
          <a:prstGeom prst="rect">
            <a:avLst/>
          </a:prstGeom>
        </p:spPr>
      </p:pic>
    </p:spTree>
    <p:extLst>
      <p:ext uri="{BB962C8B-B14F-4D97-AF65-F5344CB8AC3E}">
        <p14:creationId xmlns:p14="http://schemas.microsoft.com/office/powerpoint/2010/main" val="2881478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120588" y="0"/>
            <a:ext cx="9950823" cy="769441"/>
          </a:xfrm>
          <a:prstGeom prst="rect">
            <a:avLst/>
          </a:prstGeom>
          <a:noFill/>
        </p:spPr>
        <p:txBody>
          <a:bodyPr wrap="square" rtlCol="0">
            <a:spAutoFit/>
          </a:bodyPr>
          <a:lstStyle/>
          <a:p>
            <a:pPr algn="ctr"/>
            <a:r>
              <a:rPr lang="en-US" sz="4400" b="1" dirty="0">
                <a:solidFill>
                  <a:srgbClr val="176186"/>
                </a:solidFill>
                <a:latin typeface="Gill Sans MT" panose="020B0502020104020203" pitchFamily="34" charset="0"/>
                <a:ea typeface="Optima" charset="0"/>
                <a:cs typeface="Optima" charset="0"/>
              </a:rPr>
              <a:t>Outline</a:t>
            </a:r>
          </a:p>
        </p:txBody>
      </p:sp>
      <p:sp>
        <p:nvSpPr>
          <p:cNvPr id="2" name="TextBox 1">
            <a:extLst>
              <a:ext uri="{FF2B5EF4-FFF2-40B4-BE49-F238E27FC236}">
                <a16:creationId xmlns:a16="http://schemas.microsoft.com/office/drawing/2014/main" id="{2CC6B0A8-814C-DD26-A8FC-E7329B7DA3FF}"/>
              </a:ext>
            </a:extLst>
          </p:cNvPr>
          <p:cNvSpPr txBox="1"/>
          <p:nvPr/>
        </p:nvSpPr>
        <p:spPr>
          <a:xfrm>
            <a:off x="682933" y="1086218"/>
            <a:ext cx="9950823" cy="3894399"/>
          </a:xfrm>
          <a:prstGeom prst="rect">
            <a:avLst/>
          </a:prstGeom>
          <a:noFill/>
        </p:spPr>
        <p:txBody>
          <a:bodyPr wrap="square" rtlCol="0">
            <a:spAutoFit/>
          </a:bodyPr>
          <a:lstStyle/>
          <a:p>
            <a:pPr marL="342900" lvl="0" indent="-342900">
              <a:lnSpc>
                <a:spcPct val="150000"/>
              </a:lnSpc>
              <a:buFont typeface="+mj-lt"/>
              <a:buAutoNum type="arabicPeriod"/>
              <a:tabLst>
                <a:tab pos="457200" algn="l"/>
              </a:tabLst>
            </a:pPr>
            <a:r>
              <a:rPr lang="en-US" sz="2800" kern="1200" dirty="0">
                <a:solidFill>
                  <a:srgbClr val="000000"/>
                </a:solidFill>
                <a:effectLst/>
                <a:latin typeface="Gill Sans MT" panose="020B0502020104020203" pitchFamily="34" charset="0"/>
                <a:ea typeface="Calibri" panose="020F0502020204030204" pitchFamily="34" charset="0"/>
                <a:cs typeface="Times New Roman" panose="02020603050405020304" pitchFamily="18" charset="0"/>
              </a:rPr>
              <a:t>Focal Points</a:t>
            </a:r>
          </a:p>
          <a:p>
            <a:pPr marL="342900" lvl="0" indent="-342900">
              <a:lnSpc>
                <a:spcPct val="150000"/>
              </a:lnSpc>
              <a:buFont typeface="+mj-lt"/>
              <a:buAutoNum type="arabicPeriod"/>
              <a:tabLst>
                <a:tab pos="457200" algn="l"/>
              </a:tabLst>
            </a:pPr>
            <a:r>
              <a:rPr lang="en-US" sz="2800" kern="1200" dirty="0">
                <a:solidFill>
                  <a:srgbClr val="000000"/>
                </a:solidFill>
                <a:effectLst/>
                <a:latin typeface="Gill Sans MT" panose="020B0502020104020203" pitchFamily="34" charset="0"/>
                <a:ea typeface="Calibri" panose="020F0502020204030204" pitchFamily="34" charset="0"/>
                <a:cs typeface="Times New Roman" panose="02020603050405020304" pitchFamily="18" charset="0"/>
              </a:rPr>
              <a:t>Action Taken for SOM-16 Decisions</a:t>
            </a:r>
          </a:p>
          <a:p>
            <a:pPr marL="342900" lvl="0" indent="-342900">
              <a:lnSpc>
                <a:spcPct val="150000"/>
              </a:lnSpc>
              <a:buFont typeface="+mj-lt"/>
              <a:buAutoNum type="arabicPeriod"/>
              <a:tabLst>
                <a:tab pos="457200" algn="l"/>
              </a:tabLst>
            </a:pPr>
            <a:r>
              <a:rPr lang="en-US" sz="2800" kern="1200" dirty="0">
                <a:solidFill>
                  <a:srgbClr val="000000"/>
                </a:solidFill>
                <a:effectLst/>
                <a:latin typeface="Gill Sans MT" panose="020B0502020104020203" pitchFamily="34" charset="0"/>
                <a:ea typeface="Calibri" panose="020F0502020204030204" pitchFamily="34" charset="0"/>
                <a:cs typeface="Times New Roman" panose="02020603050405020304" pitchFamily="18" charset="0"/>
              </a:rPr>
              <a:t>CTI-CFF/UQ/GEF proposed project</a:t>
            </a:r>
          </a:p>
          <a:p>
            <a:pPr marL="342900" lvl="0" indent="-342900">
              <a:lnSpc>
                <a:spcPct val="150000"/>
              </a:lnSpc>
              <a:buFont typeface="+mj-lt"/>
              <a:buAutoNum type="arabicPeriod"/>
              <a:tabLst>
                <a:tab pos="457200" algn="l"/>
              </a:tabLst>
            </a:pPr>
            <a:r>
              <a:rPr lang="en-US" sz="2800" kern="1200" dirty="0">
                <a:solidFill>
                  <a:srgbClr val="000000"/>
                </a:solidFill>
                <a:effectLst/>
                <a:latin typeface="Gill Sans MT" panose="020B0502020104020203" pitchFamily="34" charset="0"/>
                <a:ea typeface="Calibri" panose="020F0502020204030204" pitchFamily="34" charset="0"/>
                <a:cs typeface="Times New Roman" panose="02020603050405020304" pitchFamily="18" charset="0"/>
              </a:rPr>
              <a:t>Update on Workplan and Budget by the Chair of SWG for 2022</a:t>
            </a:r>
          </a:p>
          <a:p>
            <a:pPr marL="342900" lvl="0" indent="-342900">
              <a:lnSpc>
                <a:spcPct val="150000"/>
              </a:lnSpc>
              <a:buFont typeface="+mj-lt"/>
              <a:buAutoNum type="arabicPeriod"/>
              <a:tabLst>
                <a:tab pos="457200" algn="l"/>
              </a:tabLst>
            </a:pPr>
            <a:r>
              <a:rPr lang="en-US" sz="2800" kern="1200" dirty="0">
                <a:solidFill>
                  <a:srgbClr val="000000"/>
                </a:solidFill>
                <a:effectLst/>
                <a:latin typeface="Gill Sans MT" panose="020B0502020104020203" pitchFamily="34" charset="0"/>
                <a:ea typeface="Calibri" panose="020F0502020204030204" pitchFamily="34" charset="0"/>
                <a:cs typeface="Times New Roman" panose="02020603050405020304" pitchFamily="18" charset="0"/>
              </a:rPr>
              <a:t>Workplan and proposed Budget by the Chair of SWG for 2023</a:t>
            </a:r>
          </a:p>
          <a:p>
            <a:pPr marL="342900" lvl="0" indent="-342900">
              <a:lnSpc>
                <a:spcPct val="150000"/>
              </a:lnSpc>
              <a:buFont typeface="+mj-lt"/>
              <a:buAutoNum type="arabicPeriod"/>
              <a:tabLst>
                <a:tab pos="457200" algn="l"/>
              </a:tabLst>
            </a:pPr>
            <a:r>
              <a:rPr lang="en-US" sz="2800" dirty="0">
                <a:solidFill>
                  <a:srgbClr val="000000"/>
                </a:solidFill>
                <a:latin typeface="Gill Sans MT" panose="020B0502020104020203" pitchFamily="34" charset="0"/>
                <a:ea typeface="Calibri" panose="020F0502020204030204" pitchFamily="34" charset="0"/>
                <a:cs typeface="Times New Roman" panose="02020603050405020304" pitchFamily="18" charset="0"/>
              </a:rPr>
              <a:t>Draft R</a:t>
            </a:r>
            <a:r>
              <a:rPr lang="en-US" sz="2800" kern="1200" dirty="0">
                <a:solidFill>
                  <a:srgbClr val="000000"/>
                </a:solidFill>
                <a:effectLst/>
                <a:latin typeface="Gill Sans MT" panose="020B0502020104020203" pitchFamily="34" charset="0"/>
                <a:ea typeface="Calibri" panose="020F0502020204030204" pitchFamily="34" charset="0"/>
                <a:cs typeface="Times New Roman" panose="02020603050405020304" pitchFamily="18" charset="0"/>
              </a:rPr>
              <a:t>ecommendations for SOM 17</a:t>
            </a:r>
          </a:p>
        </p:txBody>
      </p:sp>
    </p:spTree>
    <p:extLst>
      <p:ext uri="{BB962C8B-B14F-4D97-AF65-F5344CB8AC3E}">
        <p14:creationId xmlns:p14="http://schemas.microsoft.com/office/powerpoint/2010/main" val="1109798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70037" y="-10203"/>
            <a:ext cx="7051926" cy="584775"/>
          </a:xfrm>
          <a:prstGeom prst="rect">
            <a:avLst/>
          </a:prstGeom>
          <a:noFill/>
        </p:spPr>
        <p:txBody>
          <a:bodyPr wrap="square" rtlCol="0">
            <a:spAutoFit/>
          </a:bodyPr>
          <a:lstStyle/>
          <a:p>
            <a:pPr algn="ctr"/>
            <a:r>
              <a:rPr lang="en-US" sz="3200" b="1" dirty="0">
                <a:solidFill>
                  <a:srgbClr val="176186"/>
                </a:solidFill>
                <a:latin typeface="Optima" charset="0"/>
                <a:ea typeface="Optima" charset="0"/>
                <a:cs typeface="Optima" charset="0"/>
              </a:rPr>
              <a:t>Focal Points</a:t>
            </a:r>
          </a:p>
        </p:txBody>
      </p:sp>
      <p:graphicFrame>
        <p:nvGraphicFramePr>
          <p:cNvPr id="5" name="Content Placeholder 3">
            <a:extLst>
              <a:ext uri="{FF2B5EF4-FFF2-40B4-BE49-F238E27FC236}">
                <a16:creationId xmlns:a16="http://schemas.microsoft.com/office/drawing/2014/main" id="{1620982F-A269-4CC1-A217-138E1A55FC33}"/>
              </a:ext>
            </a:extLst>
          </p:cNvPr>
          <p:cNvGraphicFramePr>
            <a:graphicFrameLocks/>
          </p:cNvGraphicFramePr>
          <p:nvPr>
            <p:extLst>
              <p:ext uri="{D42A27DB-BD31-4B8C-83A1-F6EECF244321}">
                <p14:modId xmlns:p14="http://schemas.microsoft.com/office/powerpoint/2010/main" val="1157071634"/>
              </p:ext>
            </p:extLst>
          </p:nvPr>
        </p:nvGraphicFramePr>
        <p:xfrm>
          <a:off x="62459" y="549537"/>
          <a:ext cx="12067081" cy="5866666"/>
        </p:xfrm>
        <a:graphic>
          <a:graphicData uri="http://schemas.openxmlformats.org/drawingml/2006/table">
            <a:tbl>
              <a:tblPr firstRow="1" bandRow="1">
                <a:tableStyleId>{93296810-A885-4BE3-A3E7-6D5BEEA58F35}</a:tableStyleId>
              </a:tblPr>
              <a:tblGrid>
                <a:gridCol w="1913917">
                  <a:extLst>
                    <a:ext uri="{9D8B030D-6E8A-4147-A177-3AD203B41FA5}">
                      <a16:colId xmlns:a16="http://schemas.microsoft.com/office/drawing/2014/main" val="20000"/>
                    </a:ext>
                  </a:extLst>
                </a:gridCol>
                <a:gridCol w="10153164">
                  <a:extLst>
                    <a:ext uri="{9D8B030D-6E8A-4147-A177-3AD203B41FA5}">
                      <a16:colId xmlns:a16="http://schemas.microsoft.com/office/drawing/2014/main" val="20001"/>
                    </a:ext>
                  </a:extLst>
                </a:gridCol>
              </a:tblGrid>
              <a:tr h="445036">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PH" sz="1600" dirty="0">
                          <a:latin typeface="Gill Sans MT" panose="020B0502020104020203" pitchFamily="34" charset="0"/>
                        </a:rPr>
                        <a:t> Member Country</a:t>
                      </a:r>
                      <a:endParaRPr lang="en-PH" sz="1600" b="1" dirty="0">
                        <a:solidFill>
                          <a:schemeClr val="tx1"/>
                        </a:solidFill>
                        <a:latin typeface="Gill Sans MT" panose="020B0502020104020203"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6186"/>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PH" sz="1600" dirty="0">
                          <a:latin typeface="Gill Sans MT" panose="020B0502020104020203" pitchFamily="34" charset="0"/>
                        </a:rPr>
                        <a:t>Focal Points</a:t>
                      </a:r>
                      <a:endParaRPr lang="en-PH" sz="1600" b="1" dirty="0">
                        <a:solidFill>
                          <a:schemeClr val="tx1"/>
                        </a:solidFill>
                        <a:latin typeface="Gill Sans MT" panose="020B0502020104020203"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6186"/>
                    </a:solidFill>
                  </a:tcPr>
                </a:tc>
                <a:extLst>
                  <a:ext uri="{0D108BD9-81ED-4DB2-BD59-A6C34878D82A}">
                    <a16:rowId xmlns:a16="http://schemas.microsoft.com/office/drawing/2014/main" val="10000"/>
                  </a:ext>
                </a:extLst>
              </a:tr>
              <a:tr h="92450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95250" indent="0" algn="l" fontAlgn="ctr">
                        <a:tabLst/>
                      </a:pPr>
                      <a:r>
                        <a:rPr lang="en-ID" sz="1600" b="0" u="none" strike="noStrike" dirty="0">
                          <a:effectLst/>
                          <a:latin typeface="Gill Sans MT" panose="020B0502020104020203" pitchFamily="34" charset="0"/>
                        </a:rPr>
                        <a:t>Indonesia</a:t>
                      </a:r>
                      <a:endParaRPr lang="en-ID" sz="1600" b="0" i="0" u="none" strike="noStrike" dirty="0">
                        <a:solidFill>
                          <a:srgbClr val="000000"/>
                        </a:solidFill>
                        <a:effectLst/>
                        <a:latin typeface="Gill Sans MT" panose="020B0502020104020203"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600" b="0" i="0" u="none" strike="noStrike" baseline="0" dirty="0">
                          <a:solidFill>
                            <a:srgbClr val="000000"/>
                          </a:solidFill>
                          <a:latin typeface="Gill Sans MT" panose="020B0502020104020203" pitchFamily="34" charset="0"/>
                        </a:rPr>
                        <a:t>Focal Point: Mr. </a:t>
                      </a:r>
                      <a:r>
                        <a:rPr lang="en-US" sz="1600" b="0" i="0" u="none" strike="noStrike" baseline="0" dirty="0" err="1">
                          <a:solidFill>
                            <a:srgbClr val="000000"/>
                          </a:solidFill>
                          <a:latin typeface="Gill Sans MT" panose="020B0502020104020203" pitchFamily="34" charset="0"/>
                        </a:rPr>
                        <a:t>Suharyanto</a:t>
                      </a:r>
                      <a:r>
                        <a:rPr lang="en-US" sz="1600" b="0" i="0" u="none" strike="noStrike" baseline="0" dirty="0">
                          <a:solidFill>
                            <a:srgbClr val="000000"/>
                          </a:solidFill>
                          <a:latin typeface="Gill Sans MT" panose="020B0502020104020203" pitchFamily="34" charset="0"/>
                        </a:rPr>
                        <a:t>, </a:t>
                      </a:r>
                      <a:r>
                        <a:rPr lang="en-US" sz="1600" b="0" i="0" u="none" strike="noStrike" baseline="0" dirty="0" err="1">
                          <a:solidFill>
                            <a:srgbClr val="000000"/>
                          </a:solidFill>
                          <a:latin typeface="Gill Sans MT" panose="020B0502020104020203" pitchFamily="34" charset="0"/>
                        </a:rPr>
                        <a:t>M.Sc</a:t>
                      </a:r>
                      <a:r>
                        <a:rPr lang="en-US" sz="1600" b="0" i="0" u="none" strike="noStrike" baseline="0" dirty="0">
                          <a:solidFill>
                            <a:srgbClr val="000000"/>
                          </a:solidFill>
                          <a:latin typeface="Gill Sans MT" panose="020B0502020104020203" pitchFamily="34" charset="0"/>
                        </a:rPr>
                        <a:t> , Director of Marine Spatial Planning, Directorate General Marine Spatial management, Ministry of Marine Affairs and Fisheries.</a:t>
                      </a:r>
                    </a:p>
                    <a:p>
                      <a:r>
                        <a:rPr lang="en-US" sz="1600" b="0" i="0" u="none" strike="noStrike" baseline="0" dirty="0">
                          <a:solidFill>
                            <a:srgbClr val="000000"/>
                          </a:solidFill>
                          <a:latin typeface="Gill Sans MT" panose="020B0502020104020203" pitchFamily="34" charset="0"/>
                        </a:rPr>
                        <a:t>Alternate: Mr. </a:t>
                      </a:r>
                      <a:r>
                        <a:rPr lang="en-US" sz="1600" b="0" i="0" u="none" strike="noStrike" baseline="0" dirty="0" err="1">
                          <a:solidFill>
                            <a:srgbClr val="000000"/>
                          </a:solidFill>
                          <a:latin typeface="Gill Sans MT" panose="020B0502020104020203" pitchFamily="34" charset="0"/>
                        </a:rPr>
                        <a:t>Rusman</a:t>
                      </a:r>
                      <a:r>
                        <a:rPr lang="en-US" sz="1600" b="0" i="0" u="none" strike="noStrike" baseline="0" dirty="0">
                          <a:solidFill>
                            <a:srgbClr val="000000"/>
                          </a:solidFill>
                          <a:latin typeface="Gill Sans MT" panose="020B0502020104020203" pitchFamily="34" charset="0"/>
                        </a:rPr>
                        <a:t> </a:t>
                      </a:r>
                      <a:r>
                        <a:rPr lang="en-US" sz="1600" b="0" i="0" u="none" strike="noStrike" baseline="0" dirty="0" err="1">
                          <a:solidFill>
                            <a:srgbClr val="000000"/>
                          </a:solidFill>
                          <a:latin typeface="Gill Sans MT" panose="020B0502020104020203" pitchFamily="34" charset="0"/>
                        </a:rPr>
                        <a:t>Manafi</a:t>
                      </a:r>
                      <a:r>
                        <a:rPr lang="en-US" sz="1600" b="0" i="0" u="none" strike="noStrike" baseline="0" dirty="0">
                          <a:solidFill>
                            <a:srgbClr val="000000"/>
                          </a:solidFill>
                          <a:latin typeface="Gill Sans MT" panose="020B0502020104020203" pitchFamily="34" charset="0"/>
                        </a:rPr>
                        <a:t> , Assistant Deputy for Coastal and Marine Spatial Management, Coordinating Ministry for Maritime Affairs and Investment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63544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95250" indent="0" algn="l" fontAlgn="ctr">
                        <a:tabLst/>
                      </a:pPr>
                      <a:r>
                        <a:rPr lang="en-ID" sz="1600" u="none" strike="noStrike" dirty="0">
                          <a:effectLst/>
                          <a:latin typeface="Gill Sans MT" panose="020B0502020104020203" pitchFamily="34" charset="0"/>
                        </a:rPr>
                        <a:t>Malaysia</a:t>
                      </a:r>
                      <a:endParaRPr lang="en-ID" sz="1600" b="0" i="0" u="none" strike="noStrike" dirty="0">
                        <a:solidFill>
                          <a:srgbClr val="000000"/>
                        </a:solidFill>
                        <a:effectLst/>
                        <a:latin typeface="Gill Sans MT" panose="020B0502020104020203"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600" b="0" i="0" u="none" strike="noStrike" baseline="0" dirty="0">
                          <a:solidFill>
                            <a:srgbClr val="000000"/>
                          </a:solidFill>
                          <a:latin typeface="Gill Sans MT" panose="020B0502020104020203" pitchFamily="34" charset="0"/>
                        </a:rPr>
                        <a:t>Focal Point: Dr </a:t>
                      </a:r>
                      <a:r>
                        <a:rPr lang="en-US" sz="1600" b="0" i="0" u="none" strike="noStrike" baseline="0" dirty="0" err="1">
                          <a:solidFill>
                            <a:srgbClr val="000000"/>
                          </a:solidFill>
                          <a:latin typeface="Gill Sans MT" panose="020B0502020104020203" pitchFamily="34" charset="0"/>
                        </a:rPr>
                        <a:t>Norasma</a:t>
                      </a:r>
                      <a:r>
                        <a:rPr lang="en-US" sz="1600" b="0" i="0" u="none" strike="noStrike" baseline="0" dirty="0">
                          <a:solidFill>
                            <a:srgbClr val="000000"/>
                          </a:solidFill>
                          <a:latin typeface="Gill Sans MT" panose="020B0502020104020203" pitchFamily="34" charset="0"/>
                        </a:rPr>
                        <a:t> </a:t>
                      </a:r>
                      <a:r>
                        <a:rPr lang="en-US" sz="1600" b="0" i="0" u="none" strike="noStrike" baseline="0" dirty="0" err="1">
                          <a:solidFill>
                            <a:srgbClr val="000000"/>
                          </a:solidFill>
                          <a:latin typeface="Gill Sans MT" panose="020B0502020104020203" pitchFamily="34" charset="0"/>
                        </a:rPr>
                        <a:t>Dacho</a:t>
                      </a:r>
                      <a:r>
                        <a:rPr lang="en-US" sz="1600" b="0" i="0" u="none" strike="noStrike" baseline="0" dirty="0">
                          <a:solidFill>
                            <a:srgbClr val="000000"/>
                          </a:solidFill>
                          <a:latin typeface="Gill Sans MT" panose="020B0502020104020203" pitchFamily="34" charset="0"/>
                        </a:rPr>
                        <a:t>, Principal Assistant Director for Resource Management and Conservation Office, DOF Sabah</a:t>
                      </a:r>
                    </a:p>
                    <a:p>
                      <a:r>
                        <a:rPr lang="en-US" sz="1600" b="0" i="0" u="none" strike="noStrike" baseline="0" dirty="0">
                          <a:solidFill>
                            <a:srgbClr val="000000"/>
                          </a:solidFill>
                          <a:latin typeface="Gill Sans MT" panose="020B0502020104020203" pitchFamily="34" charset="0"/>
                        </a:rPr>
                        <a:t>Alternate: Ms. Sylvia Scholastica Michael </a:t>
                      </a:r>
                      <a:r>
                        <a:rPr lang="en-US" sz="1600" b="0" i="0" u="none" strike="noStrike" baseline="0" dirty="0" err="1">
                          <a:solidFill>
                            <a:srgbClr val="000000"/>
                          </a:solidFill>
                          <a:latin typeface="Gill Sans MT" panose="020B0502020104020203" pitchFamily="34" charset="0"/>
                        </a:rPr>
                        <a:t>Dalansing</a:t>
                      </a:r>
                      <a:r>
                        <a:rPr lang="en-US" sz="1600" b="0" i="0" u="none" strike="noStrike" baseline="0" dirty="0">
                          <a:solidFill>
                            <a:srgbClr val="000000"/>
                          </a:solidFill>
                          <a:latin typeface="Gill Sans MT" panose="020B0502020104020203" pitchFamily="34" charset="0"/>
                        </a:rPr>
                        <a:t> , Fisheries Officer, Department of Fisheries Sabah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46701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95250" indent="0" algn="l" fontAlgn="ctr">
                        <a:tabLst/>
                      </a:pPr>
                      <a:r>
                        <a:rPr lang="en-ID" sz="1600" b="1" u="none" strike="noStrike" dirty="0">
                          <a:effectLst/>
                          <a:latin typeface="Gill Sans MT" panose="020B0502020104020203" pitchFamily="34" charset="0"/>
                        </a:rPr>
                        <a:t>Papua New Guinea (Chair)</a:t>
                      </a:r>
                      <a:endParaRPr lang="en-ID" sz="1600" b="1" i="0" u="none" strike="noStrike" dirty="0">
                        <a:solidFill>
                          <a:srgbClr val="000000"/>
                        </a:solidFill>
                        <a:effectLst/>
                        <a:latin typeface="Gill Sans MT" panose="020B0502020104020203"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600" b="0" i="0" u="none" strike="noStrike" baseline="0" dirty="0">
                          <a:solidFill>
                            <a:srgbClr val="000000"/>
                          </a:solidFill>
                          <a:latin typeface="Gill Sans MT" panose="020B0502020104020203" pitchFamily="34" charset="0"/>
                        </a:rPr>
                        <a:t>Focal Point: Ms. Yvonne Tio, Executive Manageress, CEPA</a:t>
                      </a:r>
                    </a:p>
                    <a:p>
                      <a:r>
                        <a:rPr lang="en-US" sz="1600" b="0" i="0" u="none" strike="noStrike" baseline="0" dirty="0">
                          <a:solidFill>
                            <a:srgbClr val="000000"/>
                          </a:solidFill>
                          <a:latin typeface="Gill Sans MT" panose="020B0502020104020203" pitchFamily="34" charset="0"/>
                        </a:rPr>
                        <a:t>Alternate: </a:t>
                      </a:r>
                      <a:r>
                        <a:rPr lang="en-US" sz="1600" b="0" i="0" u="none" strike="noStrike" baseline="0" dirty="0" err="1">
                          <a:solidFill>
                            <a:srgbClr val="000000"/>
                          </a:solidFill>
                          <a:latin typeface="Gill Sans MT" panose="020B0502020104020203" pitchFamily="34" charset="0"/>
                        </a:rPr>
                        <a:t>Ms</a:t>
                      </a:r>
                      <a:r>
                        <a:rPr lang="en-US" sz="1600" b="0" i="0" u="none" strike="noStrike" baseline="0" dirty="0">
                          <a:solidFill>
                            <a:srgbClr val="000000"/>
                          </a:solidFill>
                          <a:latin typeface="Gill Sans MT" panose="020B0502020104020203" pitchFamily="34" charset="0"/>
                        </a:rPr>
                        <a:t> </a:t>
                      </a:r>
                      <a:r>
                        <a:rPr lang="en-US" sz="1600" b="0" i="0" u="none" strike="noStrike" baseline="0" dirty="0" err="1">
                          <a:solidFill>
                            <a:srgbClr val="000000"/>
                          </a:solidFill>
                          <a:latin typeface="Gill Sans MT" panose="020B0502020104020203" pitchFamily="34" charset="0"/>
                        </a:rPr>
                        <a:t>Phelameya</a:t>
                      </a:r>
                      <a:r>
                        <a:rPr lang="en-US" sz="1600" b="0" i="0" u="none" strike="noStrike" baseline="0" dirty="0">
                          <a:solidFill>
                            <a:srgbClr val="000000"/>
                          </a:solidFill>
                          <a:latin typeface="Gill Sans MT" panose="020B0502020104020203" pitchFamily="34" charset="0"/>
                        </a:rPr>
                        <a:t> </a:t>
                      </a:r>
                      <a:r>
                        <a:rPr lang="en-US" sz="1600" b="0" i="0" u="none" strike="noStrike" baseline="0" dirty="0" err="1">
                          <a:solidFill>
                            <a:srgbClr val="000000"/>
                          </a:solidFill>
                          <a:latin typeface="Gill Sans MT" panose="020B0502020104020203" pitchFamily="34" charset="0"/>
                        </a:rPr>
                        <a:t>Haiveta</a:t>
                      </a:r>
                      <a:r>
                        <a:rPr lang="en-US" sz="1600" b="0" i="0" u="none" strike="noStrike" baseline="0" dirty="0">
                          <a:solidFill>
                            <a:srgbClr val="000000"/>
                          </a:solidFill>
                          <a:latin typeface="Gill Sans MT" panose="020B0502020104020203" pitchFamily="34" charset="0"/>
                        </a:rPr>
                        <a:t>. CEPA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r h="92450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95250" indent="0" algn="l" fontAlgn="ctr">
                        <a:tabLst/>
                      </a:pPr>
                      <a:r>
                        <a:rPr lang="en-ID" sz="1600" u="none" strike="noStrike" kern="1200" dirty="0">
                          <a:solidFill>
                            <a:schemeClr val="dk1"/>
                          </a:solidFill>
                          <a:effectLst/>
                          <a:latin typeface="Gill Sans MT" panose="020B0502020104020203" pitchFamily="34" charset="0"/>
                          <a:ea typeface="+mn-ea"/>
                          <a:cs typeface="+mn-cs"/>
                        </a:rPr>
                        <a:t>Philippines</a:t>
                      </a:r>
                      <a:endParaRPr lang="en-ID" sz="1600" b="1" i="0" u="none" strike="noStrike" dirty="0">
                        <a:solidFill>
                          <a:srgbClr val="000000"/>
                        </a:solidFill>
                        <a:effectLst/>
                        <a:latin typeface="Gill Sans MT" panose="020B0502020104020203"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600" b="0" i="0" u="none" strike="noStrike" baseline="0" dirty="0">
                          <a:solidFill>
                            <a:srgbClr val="000000"/>
                          </a:solidFill>
                          <a:latin typeface="Gill Sans MT" panose="020B0502020104020203" pitchFamily="34" charset="0"/>
                        </a:rPr>
                        <a:t>Focal Point: Ms. Natividad Y. Bernardino, OIC Director, Biodiversity Management Bureau, DENR</a:t>
                      </a:r>
                    </a:p>
                    <a:p>
                      <a:r>
                        <a:rPr lang="en-US" sz="1600" b="0" i="0" u="none" strike="noStrike" baseline="0" dirty="0">
                          <a:solidFill>
                            <a:srgbClr val="000000"/>
                          </a:solidFill>
                          <a:latin typeface="Gill Sans MT" panose="020B0502020104020203" pitchFamily="34" charset="0"/>
                        </a:rPr>
                        <a:t>Alternate:  Atty. Demosthenes R. </a:t>
                      </a:r>
                      <a:r>
                        <a:rPr lang="en-US" sz="1600" b="0" i="0" u="none" strike="noStrike" baseline="0" dirty="0" err="1">
                          <a:solidFill>
                            <a:srgbClr val="000000"/>
                          </a:solidFill>
                          <a:latin typeface="Gill Sans MT" panose="020B0502020104020203" pitchFamily="34" charset="0"/>
                        </a:rPr>
                        <a:t>Escoto</a:t>
                      </a:r>
                      <a:r>
                        <a:rPr lang="en-US" sz="1600" b="0" i="0" u="none" strike="noStrike" baseline="0" dirty="0">
                          <a:solidFill>
                            <a:srgbClr val="000000"/>
                          </a:solidFill>
                          <a:latin typeface="Gill Sans MT" panose="020B0502020104020203" pitchFamily="34" charset="0"/>
                        </a:rPr>
                        <a:t>, OIC Director, Bureau Fisheries and Aquatic Resources</a:t>
                      </a:r>
                    </a:p>
                    <a:p>
                      <a:r>
                        <a:rPr lang="en-US" sz="1600" b="0" i="0" u="none" strike="noStrike" baseline="0" dirty="0">
                          <a:solidFill>
                            <a:srgbClr val="000000"/>
                          </a:solidFill>
                          <a:latin typeface="Gill Sans MT" panose="020B0502020104020203" pitchFamily="34" charset="0"/>
                        </a:rPr>
                        <a:t>Support Staff: Ms. Janice </a:t>
                      </a:r>
                      <a:r>
                        <a:rPr lang="en-US" sz="1600" b="0" i="0" u="none" strike="noStrike" baseline="0" dirty="0" err="1">
                          <a:solidFill>
                            <a:srgbClr val="000000"/>
                          </a:solidFill>
                          <a:latin typeface="Gill Sans MT" panose="020B0502020104020203" pitchFamily="34" charset="0"/>
                        </a:rPr>
                        <a:t>Tuante</a:t>
                      </a:r>
                      <a:r>
                        <a:rPr lang="en-US" sz="1600" b="0" i="0" u="none" strike="noStrike" baseline="0" dirty="0">
                          <a:solidFill>
                            <a:srgbClr val="000000"/>
                          </a:solidFill>
                          <a:latin typeface="Gill Sans MT" panose="020B0502020104020203" pitchFamily="34" charset="0"/>
                        </a:rPr>
                        <a:t> </a:t>
                      </a:r>
                      <a:r>
                        <a:rPr lang="en-US" sz="1600" b="0" i="0" u="none" strike="noStrike" baseline="0" dirty="0" err="1">
                          <a:solidFill>
                            <a:srgbClr val="000000"/>
                          </a:solidFill>
                          <a:latin typeface="Gill Sans MT" panose="020B0502020104020203" pitchFamily="34" charset="0"/>
                        </a:rPr>
                        <a:t>Cubo</a:t>
                      </a:r>
                      <a:r>
                        <a:rPr lang="en-US" sz="1600" b="0" i="0" u="none" strike="noStrike" baseline="0" dirty="0">
                          <a:solidFill>
                            <a:srgbClr val="000000"/>
                          </a:solidFill>
                          <a:latin typeface="Gill Sans MT" panose="020B0502020104020203" pitchFamily="34" charset="0"/>
                        </a:rPr>
                        <a:t> , </a:t>
                      </a:r>
                      <a:r>
                        <a:rPr lang="en-US" sz="1600" b="0" i="0" u="none" strike="noStrike" baseline="0" dirty="0" err="1">
                          <a:solidFill>
                            <a:srgbClr val="000000"/>
                          </a:solidFill>
                          <a:latin typeface="Gill Sans MT" panose="020B0502020104020203" pitchFamily="34" charset="0"/>
                        </a:rPr>
                        <a:t>Aquaculturist</a:t>
                      </a:r>
                      <a:r>
                        <a:rPr lang="en-US" sz="1600" b="0" i="0" u="none" strike="noStrike" baseline="0" dirty="0">
                          <a:solidFill>
                            <a:srgbClr val="000000"/>
                          </a:solidFill>
                          <a:latin typeface="Gill Sans MT" panose="020B0502020104020203" pitchFamily="34" charset="0"/>
                        </a:rPr>
                        <a:t> II, BFAR and John Erick Avelino, OIC Section Chief, Biodiversity Management Bureau DENR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4"/>
                  </a:ext>
                </a:extLst>
              </a:tr>
              <a:tr h="69575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95250" indent="0" algn="l" fontAlgn="ctr">
                        <a:tabLst/>
                      </a:pPr>
                      <a:r>
                        <a:rPr lang="en-ID" sz="1600" u="none" strike="noStrike" dirty="0">
                          <a:effectLst/>
                          <a:latin typeface="Gill Sans MT" panose="020B0502020104020203" pitchFamily="34" charset="0"/>
                        </a:rPr>
                        <a:t>Solomon Islands </a:t>
                      </a:r>
                      <a:endParaRPr lang="en-ID" sz="1600" b="0" i="0" u="none" strike="noStrike" dirty="0">
                        <a:solidFill>
                          <a:srgbClr val="000000"/>
                        </a:solidFill>
                        <a:effectLst/>
                        <a:latin typeface="Gill Sans MT" panose="020B0502020104020203"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600" b="0" i="0" u="none" strike="noStrike" baseline="0" dirty="0">
                          <a:solidFill>
                            <a:srgbClr val="000000"/>
                          </a:solidFill>
                          <a:latin typeface="Gill Sans MT" panose="020B0502020104020203" pitchFamily="34" charset="0"/>
                        </a:rPr>
                        <a:t>Focal Point: Ms. </a:t>
                      </a:r>
                      <a:r>
                        <a:rPr lang="en-US" sz="1600" b="0" i="0" u="none" strike="noStrike" baseline="0" dirty="0" err="1">
                          <a:solidFill>
                            <a:srgbClr val="000000"/>
                          </a:solidFill>
                          <a:latin typeface="Gill Sans MT" panose="020B0502020104020203" pitchFamily="34" charset="0"/>
                        </a:rPr>
                        <a:t>Assaneth</a:t>
                      </a:r>
                      <a:r>
                        <a:rPr lang="en-US" sz="1600" b="0" i="0" u="none" strike="noStrike" baseline="0" dirty="0">
                          <a:solidFill>
                            <a:srgbClr val="000000"/>
                          </a:solidFill>
                          <a:latin typeface="Gill Sans MT" panose="020B0502020104020203" pitchFamily="34" charset="0"/>
                        </a:rPr>
                        <a:t> </a:t>
                      </a:r>
                      <a:r>
                        <a:rPr lang="en-US" sz="1600" b="0" i="0" u="none" strike="noStrike" baseline="0" dirty="0" err="1">
                          <a:solidFill>
                            <a:srgbClr val="000000"/>
                          </a:solidFill>
                          <a:latin typeface="Gill Sans MT" panose="020B0502020104020203" pitchFamily="34" charset="0"/>
                        </a:rPr>
                        <a:t>Buarafi</a:t>
                      </a:r>
                      <a:r>
                        <a:rPr lang="en-US" sz="1600" b="0" i="0" u="none" strike="noStrike" baseline="0" dirty="0">
                          <a:solidFill>
                            <a:srgbClr val="000000"/>
                          </a:solidFill>
                          <a:latin typeface="Gill Sans MT" panose="020B0502020104020203" pitchFamily="34" charset="0"/>
                        </a:rPr>
                        <a:t>, Chief Fisheries Officer, Inshore Fisheries Management, Ministry of Fisheries and Marine Resources</a:t>
                      </a:r>
                    </a:p>
                    <a:p>
                      <a:r>
                        <a:rPr lang="en-US" sz="1600" b="0" i="0" u="none" strike="noStrike" baseline="0" dirty="0">
                          <a:solidFill>
                            <a:srgbClr val="000000"/>
                          </a:solidFill>
                          <a:latin typeface="Gill Sans MT" panose="020B0502020104020203" pitchFamily="34" charset="0"/>
                        </a:rPr>
                        <a:t>Alternate: Mr. Trevor Maeda, Ministry of Environment Climate Change Disaster Management and Meteorology and Mr Brian </a:t>
                      </a:r>
                      <a:r>
                        <a:rPr lang="en-US" sz="1600" b="0" i="0" u="none" strike="noStrike" baseline="0" dirty="0" err="1">
                          <a:solidFill>
                            <a:srgbClr val="000000"/>
                          </a:solidFill>
                          <a:latin typeface="Gill Sans MT" panose="020B0502020104020203" pitchFamily="34" charset="0"/>
                        </a:rPr>
                        <a:t>Akwasia</a:t>
                      </a:r>
                      <a:r>
                        <a:rPr lang="en-US" sz="1600" b="0" i="0" u="none" strike="noStrike" baseline="0" dirty="0">
                          <a:solidFill>
                            <a:srgbClr val="000000"/>
                          </a:solidFill>
                          <a:latin typeface="Gill Sans MT" panose="020B0502020104020203" pitchFamily="34" charset="0"/>
                        </a:rPr>
                        <a:t> , Ocean and Climate Desk Officer, Ministry of Foreign Affairs and External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5"/>
                  </a:ext>
                </a:extLst>
              </a:tr>
              <a:tr h="92450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95250" indent="0" algn="l" fontAlgn="ctr">
                        <a:tabLst/>
                      </a:pPr>
                      <a:r>
                        <a:rPr lang="en-ID" sz="1600" b="1" u="none" strike="noStrike" dirty="0">
                          <a:effectLst/>
                          <a:latin typeface="Gill Sans MT" panose="020B0502020104020203" pitchFamily="34" charset="0"/>
                        </a:rPr>
                        <a:t>Timor-Leste (Co-chair)</a:t>
                      </a:r>
                      <a:endParaRPr lang="en-ID" sz="1600" b="1" i="0" u="none" strike="noStrike" dirty="0">
                        <a:solidFill>
                          <a:srgbClr val="000000"/>
                        </a:solidFill>
                        <a:effectLst/>
                        <a:latin typeface="Gill Sans MT" panose="020B0502020104020203"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600" b="0" i="0" u="none" strike="noStrike" baseline="0" dirty="0">
                          <a:solidFill>
                            <a:srgbClr val="000000"/>
                          </a:solidFill>
                          <a:latin typeface="Gill Sans MT" panose="020B0502020104020203" pitchFamily="34" charset="0"/>
                        </a:rPr>
                        <a:t>Focal Point name : Mr. </a:t>
                      </a:r>
                      <a:r>
                        <a:rPr lang="en-US" sz="1600" b="0" i="0" u="none" strike="noStrike" baseline="0" dirty="0" err="1">
                          <a:solidFill>
                            <a:srgbClr val="000000"/>
                          </a:solidFill>
                          <a:latin typeface="Gill Sans MT" panose="020B0502020104020203" pitchFamily="34" charset="0"/>
                        </a:rPr>
                        <a:t>Fidelino</a:t>
                      </a:r>
                      <a:r>
                        <a:rPr lang="en-US" sz="1600" b="0" i="0" u="none" strike="noStrike" baseline="0" dirty="0">
                          <a:solidFill>
                            <a:srgbClr val="000000"/>
                          </a:solidFill>
                          <a:latin typeface="Gill Sans MT" panose="020B0502020104020203" pitchFamily="34" charset="0"/>
                        </a:rPr>
                        <a:t> Sousa Marques, Chief Cabinet of General Directorate of Fisheries,  Aquaculture and Marine Resources.</a:t>
                      </a:r>
                    </a:p>
                    <a:p>
                      <a:r>
                        <a:rPr lang="en-US" sz="1600" b="0" i="0" u="none" strike="noStrike" baseline="0" dirty="0">
                          <a:solidFill>
                            <a:srgbClr val="000000"/>
                          </a:solidFill>
                          <a:latin typeface="Gill Sans MT" panose="020B0502020104020203" pitchFamily="34" charset="0"/>
                        </a:rPr>
                        <a:t>Alternate name : Mr. </a:t>
                      </a:r>
                      <a:r>
                        <a:rPr lang="en-US" sz="1600" b="0" i="0" u="none" strike="noStrike" baseline="0" dirty="0" err="1">
                          <a:solidFill>
                            <a:srgbClr val="000000"/>
                          </a:solidFill>
                          <a:latin typeface="Gill Sans MT" panose="020B0502020104020203" pitchFamily="34" charset="0"/>
                        </a:rPr>
                        <a:t>Delio</a:t>
                      </a:r>
                      <a:r>
                        <a:rPr lang="en-US" sz="1600" b="0" i="0" u="none" strike="noStrike" baseline="0" dirty="0">
                          <a:solidFill>
                            <a:srgbClr val="000000"/>
                          </a:solidFill>
                          <a:latin typeface="Gill Sans MT" panose="020B0502020104020203" pitchFamily="34" charset="0"/>
                        </a:rPr>
                        <a:t> da Costa Technical Staff for Department of R&amp;D for Fisheries and Aquaculture.</a:t>
                      </a:r>
                    </a:p>
                    <a:p>
                      <a:r>
                        <a:rPr lang="en-US" sz="1600" b="0" i="0" u="none" strike="noStrike" baseline="0" dirty="0">
                          <a:solidFill>
                            <a:srgbClr val="000000"/>
                          </a:solidFill>
                          <a:latin typeface="Gill Sans MT" panose="020B0502020104020203" pitchFamily="34" charset="0"/>
                        </a:rPr>
                        <a:t>Support Staff: Dominica Paula </a:t>
                      </a:r>
                      <a:r>
                        <a:rPr lang="en-US" sz="1600" b="0" i="0" u="none" strike="noStrike" baseline="0" dirty="0" err="1">
                          <a:solidFill>
                            <a:srgbClr val="000000"/>
                          </a:solidFill>
                          <a:latin typeface="Gill Sans MT" panose="020B0502020104020203" pitchFamily="34" charset="0"/>
                        </a:rPr>
                        <a:t>Jerónimo</a:t>
                      </a:r>
                      <a:r>
                        <a:rPr lang="en-US" sz="1600" b="0" i="0" u="none" strike="noStrike" baseline="0" dirty="0">
                          <a:solidFill>
                            <a:srgbClr val="000000"/>
                          </a:solidFill>
                          <a:latin typeface="Gill Sans MT" panose="020B0502020104020203" pitchFamily="34" charset="0"/>
                        </a:rPr>
                        <a:t> Guterres, Technical Staff at Department of Marine </a:t>
                      </a:r>
                      <a:r>
                        <a:rPr lang="en-US" sz="1600" b="0" i="0" u="none" strike="noStrike" baseline="0" dirty="0" err="1">
                          <a:solidFill>
                            <a:srgbClr val="000000"/>
                          </a:solidFill>
                          <a:latin typeface="Gill Sans MT" panose="020B0502020104020203" pitchFamily="34" charset="0"/>
                        </a:rPr>
                        <a:t>Spacial</a:t>
                      </a:r>
                      <a:r>
                        <a:rPr lang="en-US" sz="1600" b="0" i="0" u="none" strike="noStrike" baseline="0" dirty="0">
                          <a:solidFill>
                            <a:srgbClr val="000000"/>
                          </a:solidFill>
                          <a:latin typeface="Gill Sans MT" panose="020B0502020104020203" pitchFamily="34" charset="0"/>
                        </a:rPr>
                        <a:t> Plan and Marine Aquatic Management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01611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66D68-78C3-40D2-B284-5AB3F0E4B3CF}"/>
              </a:ext>
            </a:extLst>
          </p:cNvPr>
          <p:cNvSpPr>
            <a:spLocks noGrp="1"/>
          </p:cNvSpPr>
          <p:nvPr>
            <p:ph type="title"/>
          </p:nvPr>
        </p:nvSpPr>
        <p:spPr>
          <a:xfrm>
            <a:off x="838200" y="0"/>
            <a:ext cx="10515600" cy="536943"/>
          </a:xfrm>
        </p:spPr>
        <p:txBody>
          <a:bodyPr>
            <a:noAutofit/>
          </a:bodyPr>
          <a:lstStyle/>
          <a:p>
            <a:pPr marL="0" marR="0" algn="ctr">
              <a:lnSpc>
                <a:spcPct val="107000"/>
              </a:lnSpc>
              <a:spcBef>
                <a:spcPts val="0"/>
              </a:spcBef>
              <a:spcAft>
                <a:spcPts val="800"/>
              </a:spcAft>
            </a:pPr>
            <a:r>
              <a:rPr lang="en-US" sz="3200" b="1" dirty="0">
                <a:solidFill>
                  <a:srgbClr val="176186"/>
                </a:solidFill>
                <a:latin typeface="Gill Sans MT" panose="020B0502020104020203" pitchFamily="34" charset="0"/>
              </a:rPr>
              <a:t>Action taken for SOM-16 Decisions</a:t>
            </a:r>
          </a:p>
        </p:txBody>
      </p:sp>
      <p:sp>
        <p:nvSpPr>
          <p:cNvPr id="5" name="TextBox 4">
            <a:extLst>
              <a:ext uri="{FF2B5EF4-FFF2-40B4-BE49-F238E27FC236}">
                <a16:creationId xmlns:a16="http://schemas.microsoft.com/office/drawing/2014/main" id="{555125B5-E350-44CC-9F9F-C7986886B36D}"/>
              </a:ext>
            </a:extLst>
          </p:cNvPr>
          <p:cNvSpPr txBox="1"/>
          <p:nvPr/>
        </p:nvSpPr>
        <p:spPr>
          <a:xfrm>
            <a:off x="3048856" y="3234463"/>
            <a:ext cx="6097712" cy="394210"/>
          </a:xfrm>
          <a:prstGeom prst="rect">
            <a:avLst/>
          </a:prstGeom>
          <a:noFill/>
        </p:spPr>
        <p:txBody>
          <a:bodyPr wrap="square">
            <a:spAutoFit/>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0" lang="en-PH" sz="1800" b="1" i="0" u="none" strike="noStrike" kern="1200" cap="none" spc="0" normalizeH="0" baseline="0" noProof="0" dirty="0">
                <a:ln>
                  <a:noFill/>
                </a:ln>
                <a:solidFill>
                  <a:srgbClr val="FF0000"/>
                </a:solidFill>
                <a:effectLst/>
                <a:uLnTx/>
                <a:uFillTx/>
                <a:latin typeface="Gill Sans MT" panose="020B0502020104020203" pitchFamily="34" charset="0"/>
                <a:ea typeface="MS Mincho" panose="02020609040205080304" pitchFamily="49" charset="-128"/>
                <a:cs typeface="Times New Roman" panose="02020603050405020304" pitchFamily="18" charset="0"/>
              </a:rPr>
              <a:t> </a:t>
            </a:r>
            <a:endParaRPr kumimoji="0" lang="en-US" sz="1800" b="0" i="0" u="none" strike="noStrike" kern="1200" cap="none" spc="0" normalizeH="0" baseline="0" noProof="0" dirty="0">
              <a:ln>
                <a:noFill/>
              </a:ln>
              <a:solidFill>
                <a:prstClr val="black"/>
              </a:solidFill>
              <a:effectLst/>
              <a:uLnTx/>
              <a:uFillTx/>
              <a:latin typeface="Gill Sans MT" panose="020B0502020104020203" pitchFamily="34" charset="0"/>
              <a:ea typeface="MS Mincho" panose="02020609040205080304" pitchFamily="49" charset="-128"/>
              <a:cs typeface="Times New Roman" panose="02020603050405020304" pitchFamily="18" charset="0"/>
            </a:endParaRPr>
          </a:p>
        </p:txBody>
      </p:sp>
      <p:graphicFrame>
        <p:nvGraphicFramePr>
          <p:cNvPr id="4" name="Table 3">
            <a:extLst>
              <a:ext uri="{FF2B5EF4-FFF2-40B4-BE49-F238E27FC236}">
                <a16:creationId xmlns:a16="http://schemas.microsoft.com/office/drawing/2014/main" id="{B3F2AB80-37E8-3259-FD09-53B8A357481E}"/>
              </a:ext>
            </a:extLst>
          </p:cNvPr>
          <p:cNvGraphicFramePr>
            <a:graphicFrameLocks noGrp="1"/>
          </p:cNvGraphicFramePr>
          <p:nvPr>
            <p:extLst>
              <p:ext uri="{D42A27DB-BD31-4B8C-83A1-F6EECF244321}">
                <p14:modId xmlns:p14="http://schemas.microsoft.com/office/powerpoint/2010/main" val="1167245457"/>
              </p:ext>
            </p:extLst>
          </p:nvPr>
        </p:nvGraphicFramePr>
        <p:xfrm>
          <a:off x="213610" y="536943"/>
          <a:ext cx="11763532" cy="5788905"/>
        </p:xfrm>
        <a:graphic>
          <a:graphicData uri="http://schemas.openxmlformats.org/drawingml/2006/table">
            <a:tbl>
              <a:tblPr firstRow="1" bandRow="1"/>
              <a:tblGrid>
                <a:gridCol w="8645577">
                  <a:extLst>
                    <a:ext uri="{9D8B030D-6E8A-4147-A177-3AD203B41FA5}">
                      <a16:colId xmlns:a16="http://schemas.microsoft.com/office/drawing/2014/main" val="2518063501"/>
                    </a:ext>
                  </a:extLst>
                </a:gridCol>
                <a:gridCol w="3117955">
                  <a:extLst>
                    <a:ext uri="{9D8B030D-6E8A-4147-A177-3AD203B41FA5}">
                      <a16:colId xmlns:a16="http://schemas.microsoft.com/office/drawing/2014/main" val="1399907692"/>
                    </a:ext>
                  </a:extLst>
                </a:gridCol>
              </a:tblGrid>
              <a:tr h="390023">
                <a:tc>
                  <a:txBody>
                    <a:bodyPr/>
                    <a:lstStyle/>
                    <a:p>
                      <a:pPr marL="0" marR="0" algn="ctr">
                        <a:lnSpc>
                          <a:spcPct val="120000"/>
                        </a:lnSpc>
                        <a:spcBef>
                          <a:spcPts val="0"/>
                        </a:spcBef>
                        <a:spcAft>
                          <a:spcPts val="600"/>
                        </a:spcAft>
                      </a:pPr>
                      <a:r>
                        <a:rPr lang="en-ID" sz="20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Decisions</a:t>
                      </a:r>
                      <a:endParaRPr lang="en-US" sz="20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tc>
                  <a:txBody>
                    <a:bodyPr/>
                    <a:lstStyle/>
                    <a:p>
                      <a:pPr marL="0" marR="0" algn="ctr">
                        <a:lnSpc>
                          <a:spcPct val="120000"/>
                        </a:lnSpc>
                        <a:spcBef>
                          <a:spcPts val="0"/>
                        </a:spcBef>
                        <a:spcAft>
                          <a:spcPts val="600"/>
                        </a:spcAft>
                      </a:pPr>
                      <a:r>
                        <a:rPr lang="en-US" sz="20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Status</a:t>
                      </a: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extLst>
                  <a:ext uri="{0D108BD9-81ED-4DB2-BD59-A6C34878D82A}">
                    <a16:rowId xmlns:a16="http://schemas.microsoft.com/office/drawing/2014/main" val="989615309"/>
                  </a:ext>
                </a:extLst>
              </a:tr>
              <a:tr h="633176">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solidFill>
                            <a:schemeClr val="tx1"/>
                          </a:solidFill>
                          <a:effectLst/>
                          <a:latin typeface="Gill Sans MT" panose="020B0502020104020203" pitchFamily="34" charset="0"/>
                        </a:rPr>
                        <a:t>Acknowledged and appreciated the presentation by Seascape Working Group (Annex 30)</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l">
                        <a:lnSpc>
                          <a:spcPct val="120000"/>
                        </a:lnSpc>
                        <a:spcBef>
                          <a:spcPts val="0"/>
                        </a:spcBef>
                        <a:spcAft>
                          <a:spcPts val="600"/>
                        </a:spcAft>
                      </a:pPr>
                      <a:r>
                        <a:rPr lang="en-US" sz="18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Done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53828905"/>
                  </a:ext>
                </a:extLst>
              </a:tr>
              <a:tr h="1569379">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solidFill>
                            <a:schemeClr val="tx1"/>
                          </a:solidFill>
                          <a:effectLst/>
                          <a:latin typeface="Gill Sans MT" panose="020B0502020104020203" pitchFamily="34" charset="0"/>
                        </a:rPr>
                        <a:t>Agreed the Sub-Regional Working Groups for Priority Seascape (Annex 31), Sulu-Sulawesi Priority Seascape Sub-Regional Working Group Terms of Reference (Annex 32), Terms of References for Lesser </a:t>
                      </a:r>
                      <a:r>
                        <a:rPr lang="en-US" sz="1800" b="0" dirty="0" err="1">
                          <a:solidFill>
                            <a:schemeClr val="tx1"/>
                          </a:solidFill>
                          <a:effectLst/>
                          <a:latin typeface="Gill Sans MT" panose="020B0502020104020203" pitchFamily="34" charset="0"/>
                        </a:rPr>
                        <a:t>Sunda</a:t>
                      </a:r>
                      <a:r>
                        <a:rPr lang="en-US" sz="1800" b="0" dirty="0">
                          <a:solidFill>
                            <a:schemeClr val="tx1"/>
                          </a:solidFill>
                          <a:effectLst/>
                          <a:latin typeface="Gill Sans MT" panose="020B0502020104020203" pitchFamily="34" charset="0"/>
                        </a:rPr>
                        <a:t> Priority Seascape Sub-Regional Working Group (Annex 33) and Bismarck Solomon Sea Ecoregion Priority Seascape Sub-Regional Working Group (Annex 34)</a:t>
                      </a:r>
                      <a:endParaRPr lang="en-ID" sz="1800" b="0" dirty="0">
                        <a:solidFill>
                          <a:schemeClr val="tx1"/>
                        </a:solidFill>
                        <a:effectLst/>
                        <a:latin typeface="Gill Sans MT" panose="020B0502020104020203" pitchFamily="34"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just" defTabSz="914400" rtl="0" eaLnBrk="1" fontAlgn="auto" latinLnBrk="0" hangingPunct="1">
                        <a:lnSpc>
                          <a:spcPct val="120000"/>
                        </a:lnSpc>
                        <a:spcBef>
                          <a:spcPts val="0"/>
                        </a:spcBef>
                        <a:spcAft>
                          <a:spcPts val="600"/>
                        </a:spcAft>
                        <a:buClrTx/>
                        <a:buSzTx/>
                        <a:buFontTx/>
                        <a:buNone/>
                        <a:tabLst/>
                        <a:defRPr/>
                      </a:pPr>
                      <a:r>
                        <a:rPr lang="en-US" sz="1800" dirty="0">
                          <a:latin typeface="Gill Sans MT" panose="020B0502020104020203" pitchFamily="34" charset="0"/>
                        </a:rPr>
                        <a:t>Done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5387675"/>
                  </a:ext>
                </a:extLst>
              </a:tr>
              <a:tr h="98237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solidFill>
                            <a:schemeClr val="tx1"/>
                          </a:solidFill>
                          <a:effectLst/>
                          <a:latin typeface="Gill Sans MT" panose="020B0502020104020203" pitchFamily="34" charset="0"/>
                        </a:rPr>
                        <a:t>Acknowledged and appreciated the support of USAID Oceans and Fisheries Partnership to the Regional Planning and Consultative Workshop for Priority Seascapes (In conjunction with the EAFM SSS Planning and the Regional Strategic Action Plan)</a:t>
                      </a:r>
                      <a:endParaRPr lang="en-ID" sz="1800" b="0" dirty="0">
                        <a:solidFill>
                          <a:schemeClr val="tx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just" defTabSz="914400" rtl="0" eaLnBrk="1" fontAlgn="auto" latinLnBrk="0" hangingPunct="1">
                        <a:lnSpc>
                          <a:spcPct val="120000"/>
                        </a:lnSpc>
                        <a:spcBef>
                          <a:spcPts val="0"/>
                        </a:spcBef>
                        <a:spcAft>
                          <a:spcPts val="600"/>
                        </a:spcAft>
                        <a:buClrTx/>
                        <a:buSzTx/>
                        <a:buFontTx/>
                        <a:buNone/>
                        <a:tabLst/>
                        <a:defRPr/>
                      </a:pPr>
                      <a:r>
                        <a:rPr lang="en-US" sz="1800" dirty="0">
                          <a:latin typeface="Gill Sans MT" panose="020B0502020104020203" pitchFamily="34" charset="0"/>
                        </a:rPr>
                        <a:t>Done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50992905"/>
                  </a:ext>
                </a:extLst>
              </a:tr>
              <a:tr h="1257312">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solidFill>
                            <a:schemeClr val="tx1"/>
                          </a:solidFill>
                          <a:effectLst/>
                          <a:latin typeface="Gill Sans MT" panose="020B0502020104020203" pitchFamily="34" charset="0"/>
                          <a:ea typeface="Times New Roman" panose="02020603050405020304" pitchFamily="18" charset="0"/>
                          <a:cs typeface="Times New Roman" panose="02020603050405020304" pitchFamily="18" charset="0"/>
                        </a:rPr>
                        <a:t>Acknowledged and appreciated the update on SOMACORE project by the Seascape Working Group (Annex 35 a b), and requested GIZ to officially update and discuss with each CT 6 NCCs and SWG particularly on the Steering structure and management of the project once it is approved</a:t>
                      </a:r>
                      <a:endParaRPr lang="en-ID" sz="1800" b="0" dirty="0">
                        <a:solidFill>
                          <a:schemeClr val="tx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just" defTabSz="914400" rtl="0" eaLnBrk="1" fontAlgn="auto" latinLnBrk="0" hangingPunct="1">
                        <a:lnSpc>
                          <a:spcPct val="120000"/>
                        </a:lnSpc>
                        <a:spcBef>
                          <a:spcPts val="0"/>
                        </a:spcBef>
                        <a:spcAft>
                          <a:spcPts val="600"/>
                        </a:spcAft>
                        <a:buClrTx/>
                        <a:buSzTx/>
                        <a:buFontTx/>
                        <a:buNone/>
                        <a:tabLst/>
                        <a:defRPr/>
                      </a:pPr>
                      <a:r>
                        <a:rPr lang="en-GB" sz="1800" kern="1200" dirty="0">
                          <a:solidFill>
                            <a:schemeClr val="tx1"/>
                          </a:solidFill>
                          <a:latin typeface="Gill Sans MT" panose="020B0502020104020203" pitchFamily="34" charset="0"/>
                          <a:ea typeface="+mn-ea"/>
                          <a:cs typeface="+mn-cs"/>
                        </a:rPr>
                        <a:t>Commissioned by the German Federal Ministry in July 2022</a:t>
                      </a:r>
                      <a:endParaRPr lang="en-US" sz="1800" kern="1200" dirty="0">
                        <a:solidFill>
                          <a:schemeClr val="tx1"/>
                        </a:solidFill>
                        <a:latin typeface="Gill Sans MT" panose="020B0502020104020203" pitchFamily="34" charset="0"/>
                        <a:ea typeface="+mn-ea"/>
                        <a:cs typeface="+mn-cs"/>
                      </a:endParaRPr>
                    </a:p>
                    <a:p>
                      <a:pPr marL="0" marR="0" lvl="0" indent="0" algn="just" defTabSz="914400" rtl="0" eaLnBrk="1" fontAlgn="auto" latinLnBrk="0" hangingPunct="1">
                        <a:lnSpc>
                          <a:spcPct val="120000"/>
                        </a:lnSpc>
                        <a:spcBef>
                          <a:spcPts val="0"/>
                        </a:spcBef>
                        <a:spcAft>
                          <a:spcPts val="600"/>
                        </a:spcAft>
                        <a:buClrTx/>
                        <a:buSzTx/>
                        <a:buFontTx/>
                        <a:buNone/>
                        <a:tabLst/>
                        <a:defRPr/>
                      </a:pPr>
                      <a:endParaRPr lang="en-US" sz="18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41890868"/>
                  </a:ext>
                </a:extLst>
              </a:tr>
              <a:tr h="956645">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solidFill>
                            <a:schemeClr val="tx1"/>
                          </a:solidFill>
                          <a:effectLst/>
                          <a:latin typeface="Gill Sans MT" panose="020B0502020104020203" pitchFamily="34" charset="0"/>
                        </a:rPr>
                        <a:t>Acknowledged and appreciated the update on the proposal of University of Queensland, CI Philippines and UNDP on the Seascape Approach to Securing Coral Reef Fishery and Biodiversity Resources in the Sulu Sulawesi Seascape Strategic Action Plan</a:t>
                      </a:r>
                      <a:endParaRPr lang="en-ID" sz="1800" b="0" dirty="0">
                        <a:solidFill>
                          <a:schemeClr val="tx1"/>
                        </a:solidFill>
                        <a:effectLst/>
                        <a:latin typeface="Gill Sans MT" panose="020B0502020104020203" pitchFamily="34"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just" defTabSz="914400" rtl="0" eaLnBrk="1" fontAlgn="auto" latinLnBrk="0" hangingPunct="1">
                        <a:lnSpc>
                          <a:spcPct val="120000"/>
                        </a:lnSpc>
                        <a:spcBef>
                          <a:spcPts val="0"/>
                        </a:spcBef>
                        <a:spcAft>
                          <a:spcPts val="600"/>
                        </a:spcAft>
                        <a:buClrTx/>
                        <a:buSzTx/>
                        <a:buFontTx/>
                        <a:buNone/>
                        <a:tabLst/>
                        <a:defRPr/>
                      </a:pPr>
                      <a:r>
                        <a:rPr lang="en-US" sz="1800" dirty="0">
                          <a:latin typeface="Gill Sans MT" panose="020B0502020104020203" pitchFamily="34" charset="0"/>
                        </a:rPr>
                        <a:t>In process</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676460012"/>
                  </a:ext>
                </a:extLst>
              </a:tr>
            </a:tbl>
          </a:graphicData>
        </a:graphic>
      </p:graphicFrame>
    </p:spTree>
    <p:extLst>
      <p:ext uri="{BB962C8B-B14F-4D97-AF65-F5344CB8AC3E}">
        <p14:creationId xmlns:p14="http://schemas.microsoft.com/office/powerpoint/2010/main" val="2795261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66D68-78C3-40D2-B284-5AB3F0E4B3CF}"/>
              </a:ext>
            </a:extLst>
          </p:cNvPr>
          <p:cNvSpPr>
            <a:spLocks noGrp="1"/>
          </p:cNvSpPr>
          <p:nvPr>
            <p:ph type="title"/>
          </p:nvPr>
        </p:nvSpPr>
        <p:spPr>
          <a:xfrm>
            <a:off x="838199" y="103559"/>
            <a:ext cx="10515600" cy="536943"/>
          </a:xfrm>
        </p:spPr>
        <p:txBody>
          <a:bodyPr>
            <a:noAutofit/>
          </a:bodyPr>
          <a:lstStyle/>
          <a:p>
            <a:pPr marL="0" marR="0" algn="ctr">
              <a:lnSpc>
                <a:spcPct val="107000"/>
              </a:lnSpc>
              <a:spcBef>
                <a:spcPts val="0"/>
              </a:spcBef>
              <a:spcAft>
                <a:spcPts val="800"/>
              </a:spcAft>
            </a:pPr>
            <a:r>
              <a:rPr lang="en-US" sz="3200" b="1" dirty="0">
                <a:solidFill>
                  <a:srgbClr val="176186"/>
                </a:solidFill>
                <a:latin typeface="Gill Sans MT" panose="020B0502020104020203" pitchFamily="34" charset="0"/>
              </a:rPr>
              <a:t>Action taken for SOM-16 Decisions</a:t>
            </a:r>
          </a:p>
        </p:txBody>
      </p:sp>
      <p:sp>
        <p:nvSpPr>
          <p:cNvPr id="5" name="TextBox 4">
            <a:extLst>
              <a:ext uri="{FF2B5EF4-FFF2-40B4-BE49-F238E27FC236}">
                <a16:creationId xmlns:a16="http://schemas.microsoft.com/office/drawing/2014/main" id="{555125B5-E350-44CC-9F9F-C7986886B36D}"/>
              </a:ext>
            </a:extLst>
          </p:cNvPr>
          <p:cNvSpPr txBox="1"/>
          <p:nvPr/>
        </p:nvSpPr>
        <p:spPr>
          <a:xfrm>
            <a:off x="3048856" y="3234463"/>
            <a:ext cx="6097712" cy="394210"/>
          </a:xfrm>
          <a:prstGeom prst="rect">
            <a:avLst/>
          </a:prstGeom>
          <a:noFill/>
        </p:spPr>
        <p:txBody>
          <a:bodyPr wrap="square">
            <a:spAutoFit/>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0" lang="en-PH" sz="1800" b="1" i="0" u="none" strike="noStrike" kern="1200" cap="none" spc="0" normalizeH="0" baseline="0" noProof="0" dirty="0">
                <a:ln>
                  <a:noFill/>
                </a:ln>
                <a:solidFill>
                  <a:srgbClr val="FF0000"/>
                </a:solidFill>
                <a:effectLst/>
                <a:uLnTx/>
                <a:uFillTx/>
                <a:latin typeface="Gill Sans MT" panose="020B0502020104020203" pitchFamily="34" charset="0"/>
                <a:ea typeface="MS Mincho" panose="02020609040205080304" pitchFamily="49" charset="-128"/>
                <a:cs typeface="Times New Roman" panose="02020603050405020304" pitchFamily="18" charset="0"/>
              </a:rPr>
              <a:t> </a:t>
            </a:r>
            <a:endParaRPr kumimoji="0" lang="en-US" sz="1800" b="0" i="0" u="none" strike="noStrike" kern="1200" cap="none" spc="0" normalizeH="0" baseline="0" noProof="0" dirty="0">
              <a:ln>
                <a:noFill/>
              </a:ln>
              <a:solidFill>
                <a:prstClr val="black"/>
              </a:solidFill>
              <a:effectLst/>
              <a:uLnTx/>
              <a:uFillTx/>
              <a:latin typeface="Gill Sans MT" panose="020B0502020104020203" pitchFamily="34" charset="0"/>
              <a:ea typeface="MS Mincho" panose="02020609040205080304" pitchFamily="49" charset="-128"/>
              <a:cs typeface="Times New Roman" panose="02020603050405020304" pitchFamily="18" charset="0"/>
            </a:endParaRPr>
          </a:p>
        </p:txBody>
      </p:sp>
      <p:graphicFrame>
        <p:nvGraphicFramePr>
          <p:cNvPr id="4" name="Table 3">
            <a:extLst>
              <a:ext uri="{FF2B5EF4-FFF2-40B4-BE49-F238E27FC236}">
                <a16:creationId xmlns:a16="http://schemas.microsoft.com/office/drawing/2014/main" id="{B3F2AB80-37E8-3259-FD09-53B8A357481E}"/>
              </a:ext>
            </a:extLst>
          </p:cNvPr>
          <p:cNvGraphicFramePr>
            <a:graphicFrameLocks noGrp="1"/>
          </p:cNvGraphicFramePr>
          <p:nvPr>
            <p:extLst>
              <p:ext uri="{D42A27DB-BD31-4B8C-83A1-F6EECF244321}">
                <p14:modId xmlns:p14="http://schemas.microsoft.com/office/powerpoint/2010/main" val="1823167577"/>
              </p:ext>
            </p:extLst>
          </p:nvPr>
        </p:nvGraphicFramePr>
        <p:xfrm>
          <a:off x="129914" y="771377"/>
          <a:ext cx="11932171" cy="5714592"/>
        </p:xfrm>
        <a:graphic>
          <a:graphicData uri="http://schemas.openxmlformats.org/drawingml/2006/table">
            <a:tbl>
              <a:tblPr firstRow="1" bandRow="1"/>
              <a:tblGrid>
                <a:gridCol w="8769517">
                  <a:extLst>
                    <a:ext uri="{9D8B030D-6E8A-4147-A177-3AD203B41FA5}">
                      <a16:colId xmlns:a16="http://schemas.microsoft.com/office/drawing/2014/main" val="2518063501"/>
                    </a:ext>
                  </a:extLst>
                </a:gridCol>
                <a:gridCol w="3162654">
                  <a:extLst>
                    <a:ext uri="{9D8B030D-6E8A-4147-A177-3AD203B41FA5}">
                      <a16:colId xmlns:a16="http://schemas.microsoft.com/office/drawing/2014/main" val="1399907692"/>
                    </a:ext>
                  </a:extLst>
                </a:gridCol>
              </a:tblGrid>
              <a:tr h="360884">
                <a:tc>
                  <a:txBody>
                    <a:bodyPr/>
                    <a:lstStyle/>
                    <a:p>
                      <a:pPr marL="0" marR="0" algn="ctr">
                        <a:lnSpc>
                          <a:spcPct val="120000"/>
                        </a:lnSpc>
                        <a:spcBef>
                          <a:spcPts val="0"/>
                        </a:spcBef>
                        <a:spcAft>
                          <a:spcPts val="600"/>
                        </a:spcAft>
                      </a:pPr>
                      <a:r>
                        <a:rPr lang="en-ID" sz="20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Decisions</a:t>
                      </a:r>
                      <a:endParaRPr lang="en-US" sz="20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tc>
                  <a:txBody>
                    <a:bodyPr/>
                    <a:lstStyle/>
                    <a:p>
                      <a:pPr marL="0" marR="0" algn="ctr">
                        <a:lnSpc>
                          <a:spcPct val="120000"/>
                        </a:lnSpc>
                        <a:spcBef>
                          <a:spcPts val="0"/>
                        </a:spcBef>
                        <a:spcAft>
                          <a:spcPts val="600"/>
                        </a:spcAft>
                      </a:pPr>
                      <a:r>
                        <a:rPr lang="en-US" sz="20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Status</a:t>
                      </a: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extLst>
                  <a:ext uri="{0D108BD9-81ED-4DB2-BD59-A6C34878D82A}">
                    <a16:rowId xmlns:a16="http://schemas.microsoft.com/office/drawing/2014/main" val="989615309"/>
                  </a:ext>
                </a:extLst>
              </a:tr>
              <a:tr h="585868">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Agreed to endorse the Strategic Action Plan (SAP) on Seascape Approach to Securing Coral Reef Fishery and Biodiversity Resources in the Sulu Sulawesi Seascape (Annex 36)</a:t>
                      </a:r>
                      <a:endParaRPr kumimoji="0" lang="en-ID" sz="18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l">
                        <a:lnSpc>
                          <a:spcPct val="120000"/>
                        </a:lnSpc>
                        <a:spcBef>
                          <a:spcPts val="0"/>
                        </a:spcBef>
                        <a:spcAft>
                          <a:spcPts val="600"/>
                        </a:spcAft>
                      </a:pPr>
                      <a:r>
                        <a:rPr lang="en-US" sz="18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Done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53828905"/>
                  </a:ext>
                </a:extLst>
              </a:tr>
              <a:tr h="3858866">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solidFill>
                            <a:schemeClr val="tx1"/>
                          </a:solidFill>
                          <a:effectLst/>
                          <a:latin typeface="Gill Sans MT" panose="020B0502020104020203" pitchFamily="34" charset="0"/>
                        </a:rPr>
                        <a:t>Urged the NCCs ( ID, MY) to procure the Federal/National Ministerial level signatures for the SAP on Seascape Approach to Securing Coral Reef Fishery and Biodiversity Resources in the Sulu Sulawesi Seascape (Annex 37 as well as the GEF Country Nodes signatures for the PIF to the SAP on Seascape Approach to Securing Coral Reef Fishery and Biodiversity Resources in the Sulu Sulawesi Seascape (Annex 38)</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r>
                        <a:rPr lang="en-US" sz="1800" dirty="0">
                          <a:latin typeface="Gill Sans MT" panose="020B0502020104020203" pitchFamily="34" charset="0"/>
                        </a:rPr>
                        <a:t>Sent a reminder to the member</a:t>
                      </a:r>
                    </a:p>
                    <a:p>
                      <a:r>
                        <a:rPr lang="en-US" sz="1800" dirty="0">
                          <a:latin typeface="Gill Sans MT" panose="020B0502020104020203" pitchFamily="34" charset="0"/>
                        </a:rPr>
                        <a:t>countries on 10 March 2022</a:t>
                      </a:r>
                    </a:p>
                    <a:p>
                      <a:r>
                        <a:rPr lang="en-US" sz="1800" dirty="0">
                          <a:latin typeface="Gill Sans MT" panose="020B0502020104020203" pitchFamily="34" charset="0"/>
                        </a:rPr>
                        <a:t>following our letter NCC.RS.9.21.365</a:t>
                      </a:r>
                    </a:p>
                    <a:p>
                      <a:r>
                        <a:rPr lang="en-US" sz="1800" dirty="0">
                          <a:latin typeface="Gill Sans MT" panose="020B0502020104020203" pitchFamily="34" charset="0"/>
                        </a:rPr>
                        <a:t>Indonesia already provided the signature and authorization letter</a:t>
                      </a:r>
                    </a:p>
                    <a:p>
                      <a:r>
                        <a:rPr lang="en-US" sz="1800" dirty="0">
                          <a:latin typeface="Gill Sans MT" panose="020B0502020104020203" pitchFamily="34" charset="0"/>
                        </a:rPr>
                        <a:t>Malaysia already provided the signature and yet to submit the authorization letter</a:t>
                      </a:r>
                    </a:p>
                    <a:p>
                      <a:r>
                        <a:rPr lang="en-US" sz="1800" dirty="0">
                          <a:latin typeface="Gill Sans MT" panose="020B0502020104020203" pitchFamily="34" charset="0"/>
                        </a:rPr>
                        <a:t>Philippines already provide the name but, yet to provide the signature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5387675"/>
                  </a:ext>
                </a:extLst>
              </a:tr>
              <a:tr h="908974">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solidFill>
                            <a:schemeClr val="tx1"/>
                          </a:solidFill>
                          <a:effectLst/>
                          <a:latin typeface="Gill Sans MT" panose="020B0502020104020203" pitchFamily="34" charset="0"/>
                        </a:rPr>
                        <a:t>Acknowledged and appreciated the support of USAID RDMA through the Sustainable Fish Asia </a:t>
                      </a:r>
                      <a:r>
                        <a:rPr lang="en-US" sz="1800" b="0" dirty="0" err="1">
                          <a:solidFill>
                            <a:schemeClr val="tx1"/>
                          </a:solidFill>
                          <a:effectLst/>
                          <a:latin typeface="Gill Sans MT" panose="020B0502020104020203" pitchFamily="34" charset="0"/>
                        </a:rPr>
                        <a:t>SuFIA</a:t>
                      </a:r>
                      <a:r>
                        <a:rPr lang="en-US" sz="1800" b="0" dirty="0">
                          <a:solidFill>
                            <a:schemeClr val="tx1"/>
                          </a:solidFill>
                          <a:effectLst/>
                          <a:latin typeface="Gill Sans MT" panose="020B0502020104020203" pitchFamily="34" charset="0"/>
                        </a:rPr>
                        <a:t> project and programs related to Seascape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just" defTabSz="914400" rtl="0" eaLnBrk="1" fontAlgn="auto" latinLnBrk="0" hangingPunct="1">
                        <a:lnSpc>
                          <a:spcPct val="120000"/>
                        </a:lnSpc>
                        <a:spcBef>
                          <a:spcPts val="0"/>
                        </a:spcBef>
                        <a:spcAft>
                          <a:spcPts val="600"/>
                        </a:spcAft>
                        <a:buClrTx/>
                        <a:buSzTx/>
                        <a:buFontTx/>
                        <a:buNone/>
                        <a:tabLst/>
                        <a:defRPr/>
                      </a:pPr>
                      <a:r>
                        <a:rPr lang="en-US" sz="1800" dirty="0">
                          <a:latin typeface="Gill Sans MT" panose="020B0502020104020203" pitchFamily="34" charset="0"/>
                        </a:rPr>
                        <a:t>On going</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50992905"/>
                  </a:ext>
                </a:extLst>
              </a:tr>
            </a:tbl>
          </a:graphicData>
        </a:graphic>
      </p:graphicFrame>
    </p:spTree>
    <p:extLst>
      <p:ext uri="{BB962C8B-B14F-4D97-AF65-F5344CB8AC3E}">
        <p14:creationId xmlns:p14="http://schemas.microsoft.com/office/powerpoint/2010/main" val="2582243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66D68-78C3-40D2-B284-5AB3F0E4B3CF}"/>
              </a:ext>
            </a:extLst>
          </p:cNvPr>
          <p:cNvSpPr>
            <a:spLocks noGrp="1"/>
          </p:cNvSpPr>
          <p:nvPr>
            <p:ph type="title"/>
          </p:nvPr>
        </p:nvSpPr>
        <p:spPr>
          <a:xfrm>
            <a:off x="838200" y="204702"/>
            <a:ext cx="10515600" cy="536943"/>
          </a:xfrm>
        </p:spPr>
        <p:txBody>
          <a:bodyPr>
            <a:noAutofit/>
          </a:bodyPr>
          <a:lstStyle/>
          <a:p>
            <a:pPr marL="0" marR="0" algn="ctr">
              <a:lnSpc>
                <a:spcPct val="107000"/>
              </a:lnSpc>
              <a:spcBef>
                <a:spcPts val="0"/>
              </a:spcBef>
              <a:spcAft>
                <a:spcPts val="800"/>
              </a:spcAft>
            </a:pPr>
            <a:r>
              <a:rPr lang="en-US" sz="3200" b="1" dirty="0">
                <a:solidFill>
                  <a:srgbClr val="176186"/>
                </a:solidFill>
                <a:latin typeface="Gill Sans MT" panose="020B0502020104020203" pitchFamily="34" charset="0"/>
              </a:rPr>
              <a:t>Action taken for SOM-16 Decisions</a:t>
            </a:r>
          </a:p>
        </p:txBody>
      </p:sp>
      <p:sp>
        <p:nvSpPr>
          <p:cNvPr id="5" name="TextBox 4">
            <a:extLst>
              <a:ext uri="{FF2B5EF4-FFF2-40B4-BE49-F238E27FC236}">
                <a16:creationId xmlns:a16="http://schemas.microsoft.com/office/drawing/2014/main" id="{555125B5-E350-44CC-9F9F-C7986886B36D}"/>
              </a:ext>
            </a:extLst>
          </p:cNvPr>
          <p:cNvSpPr txBox="1"/>
          <p:nvPr/>
        </p:nvSpPr>
        <p:spPr>
          <a:xfrm>
            <a:off x="3048856" y="3234463"/>
            <a:ext cx="6097712" cy="394210"/>
          </a:xfrm>
          <a:prstGeom prst="rect">
            <a:avLst/>
          </a:prstGeom>
          <a:noFill/>
        </p:spPr>
        <p:txBody>
          <a:bodyPr wrap="square">
            <a:spAutoFit/>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0" lang="en-PH" sz="1800" b="1" i="0" u="none" strike="noStrike" kern="1200" cap="none" spc="0" normalizeH="0" baseline="0" noProof="0" dirty="0">
                <a:ln>
                  <a:noFill/>
                </a:ln>
                <a:solidFill>
                  <a:srgbClr val="FF0000"/>
                </a:solidFill>
                <a:effectLst/>
                <a:uLnTx/>
                <a:uFillTx/>
                <a:latin typeface="Gill Sans MT" panose="020B0502020104020203" pitchFamily="34" charset="0"/>
                <a:ea typeface="MS Mincho" panose="02020609040205080304" pitchFamily="49" charset="-128"/>
                <a:cs typeface="Times New Roman" panose="02020603050405020304" pitchFamily="18" charset="0"/>
              </a:rPr>
              <a:t> </a:t>
            </a:r>
            <a:endParaRPr kumimoji="0" lang="en-US" sz="1800" b="0" i="0" u="none" strike="noStrike" kern="1200" cap="none" spc="0" normalizeH="0" baseline="0" noProof="0" dirty="0">
              <a:ln>
                <a:noFill/>
              </a:ln>
              <a:solidFill>
                <a:prstClr val="black"/>
              </a:solidFill>
              <a:effectLst/>
              <a:uLnTx/>
              <a:uFillTx/>
              <a:latin typeface="Gill Sans MT" panose="020B0502020104020203" pitchFamily="34" charset="0"/>
              <a:ea typeface="MS Mincho" panose="02020609040205080304" pitchFamily="49" charset="-128"/>
              <a:cs typeface="Times New Roman" panose="02020603050405020304" pitchFamily="18" charset="0"/>
            </a:endParaRPr>
          </a:p>
        </p:txBody>
      </p:sp>
      <p:graphicFrame>
        <p:nvGraphicFramePr>
          <p:cNvPr id="4" name="Table 3">
            <a:extLst>
              <a:ext uri="{FF2B5EF4-FFF2-40B4-BE49-F238E27FC236}">
                <a16:creationId xmlns:a16="http://schemas.microsoft.com/office/drawing/2014/main" id="{B3F2AB80-37E8-3259-FD09-53B8A357481E}"/>
              </a:ext>
            </a:extLst>
          </p:cNvPr>
          <p:cNvGraphicFramePr>
            <a:graphicFrameLocks noGrp="1"/>
          </p:cNvGraphicFramePr>
          <p:nvPr>
            <p:extLst>
              <p:ext uri="{D42A27DB-BD31-4B8C-83A1-F6EECF244321}">
                <p14:modId xmlns:p14="http://schemas.microsoft.com/office/powerpoint/2010/main" val="1209261777"/>
              </p:ext>
            </p:extLst>
          </p:nvPr>
        </p:nvGraphicFramePr>
        <p:xfrm>
          <a:off x="106805" y="1097447"/>
          <a:ext cx="11978390" cy="5062451"/>
        </p:xfrm>
        <a:graphic>
          <a:graphicData uri="http://schemas.openxmlformats.org/drawingml/2006/table">
            <a:tbl>
              <a:tblPr firstRow="1" bandRow="1"/>
              <a:tblGrid>
                <a:gridCol w="8803486">
                  <a:extLst>
                    <a:ext uri="{9D8B030D-6E8A-4147-A177-3AD203B41FA5}">
                      <a16:colId xmlns:a16="http://schemas.microsoft.com/office/drawing/2014/main" val="2518063501"/>
                    </a:ext>
                  </a:extLst>
                </a:gridCol>
                <a:gridCol w="3174904">
                  <a:extLst>
                    <a:ext uri="{9D8B030D-6E8A-4147-A177-3AD203B41FA5}">
                      <a16:colId xmlns:a16="http://schemas.microsoft.com/office/drawing/2014/main" val="1399907692"/>
                    </a:ext>
                  </a:extLst>
                </a:gridCol>
              </a:tblGrid>
              <a:tr h="430627">
                <a:tc>
                  <a:txBody>
                    <a:bodyPr/>
                    <a:lstStyle/>
                    <a:p>
                      <a:pPr marL="0" marR="0" algn="ctr">
                        <a:lnSpc>
                          <a:spcPct val="120000"/>
                        </a:lnSpc>
                        <a:spcBef>
                          <a:spcPts val="0"/>
                        </a:spcBef>
                        <a:spcAft>
                          <a:spcPts val="600"/>
                        </a:spcAft>
                      </a:pPr>
                      <a:r>
                        <a:rPr lang="en-ID" sz="20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Decisions</a:t>
                      </a:r>
                      <a:endParaRPr lang="en-US" sz="20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tc>
                  <a:txBody>
                    <a:bodyPr/>
                    <a:lstStyle/>
                    <a:p>
                      <a:pPr marL="0" marR="0" algn="ctr">
                        <a:lnSpc>
                          <a:spcPct val="120000"/>
                        </a:lnSpc>
                        <a:spcBef>
                          <a:spcPts val="0"/>
                        </a:spcBef>
                        <a:spcAft>
                          <a:spcPts val="600"/>
                        </a:spcAft>
                      </a:pPr>
                      <a:r>
                        <a:rPr lang="en-US" sz="20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Status</a:t>
                      </a: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extLst>
                  <a:ext uri="{0D108BD9-81ED-4DB2-BD59-A6C34878D82A}">
                    <a16:rowId xmlns:a16="http://schemas.microsoft.com/office/drawing/2014/main" val="989615309"/>
                  </a:ext>
                </a:extLst>
              </a:tr>
              <a:tr h="699095">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solidFill>
                            <a:schemeClr val="tx1"/>
                          </a:solidFill>
                          <a:effectLst/>
                          <a:latin typeface="Gill Sans MT" panose="020B0502020104020203" pitchFamily="34" charset="0"/>
                        </a:rPr>
                        <a:t>Acknowledged the current situation caused by the Covid 19 Global Pandemic which affects the Seascape Working Group to implement the Work Plan of 2020</a:t>
                      </a:r>
                      <a:endParaRPr lang="en-ID" sz="1800" b="0" dirty="0">
                        <a:solidFill>
                          <a:schemeClr val="tx1"/>
                        </a:solidFill>
                        <a:effectLst/>
                        <a:latin typeface="Gill Sans MT" panose="020B0502020104020203" pitchFamily="34"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l">
                        <a:lnSpc>
                          <a:spcPct val="120000"/>
                        </a:lnSpc>
                        <a:spcBef>
                          <a:spcPts val="0"/>
                        </a:spcBef>
                        <a:spcAft>
                          <a:spcPts val="600"/>
                        </a:spcAft>
                      </a:pPr>
                      <a:r>
                        <a:rPr lang="en-US" sz="18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Done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53828905"/>
                  </a:ext>
                </a:extLst>
              </a:tr>
              <a:tr h="892455">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solidFill>
                            <a:schemeClr val="tx1"/>
                          </a:solidFill>
                          <a:effectLst/>
                          <a:latin typeface="Gill Sans MT" panose="020B0502020104020203" pitchFamily="34" charset="0"/>
                        </a:rPr>
                        <a:t>Noted the postponement of the 7th Seascape Working Group Meeting back-to-back with Seascape Working Group Regional Exchange to be undertaken in 2022</a:t>
                      </a:r>
                      <a:endParaRPr lang="en-ID" sz="1800" b="0" dirty="0">
                        <a:solidFill>
                          <a:schemeClr val="tx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just" defTabSz="914400" rtl="0" eaLnBrk="1" fontAlgn="auto" latinLnBrk="0" hangingPunct="1">
                        <a:lnSpc>
                          <a:spcPct val="120000"/>
                        </a:lnSpc>
                        <a:spcBef>
                          <a:spcPts val="0"/>
                        </a:spcBef>
                        <a:spcAft>
                          <a:spcPts val="600"/>
                        </a:spcAft>
                        <a:buClrTx/>
                        <a:buSzTx/>
                        <a:buFontTx/>
                        <a:buNone/>
                        <a:tabLst/>
                        <a:defRPr/>
                      </a:pPr>
                      <a:r>
                        <a:rPr lang="en-US" sz="1800" dirty="0">
                          <a:latin typeface="Gill Sans MT" panose="020B0502020104020203" pitchFamily="34" charset="0"/>
                        </a:rPr>
                        <a:t>Defer to 2023</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5387675"/>
                  </a:ext>
                </a:extLst>
              </a:tr>
              <a:tr h="595827">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solidFill>
                            <a:schemeClr val="tx1"/>
                          </a:solidFill>
                          <a:effectLst/>
                          <a:latin typeface="Gill Sans MT" panose="020B0502020104020203" pitchFamily="34" charset="0"/>
                        </a:rPr>
                        <a:t>Approved the Seascape Working Group 2022 Workplan (Annex 39)</a:t>
                      </a:r>
                      <a:endParaRPr lang="en-ID" sz="1800" b="0" dirty="0">
                        <a:solidFill>
                          <a:schemeClr val="tx1"/>
                        </a:solidFill>
                        <a:effectLst/>
                        <a:latin typeface="Gill Sans MT" panose="020B0502020104020203" pitchFamily="34"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just" defTabSz="914400" rtl="0" eaLnBrk="1" fontAlgn="auto" latinLnBrk="0" hangingPunct="1">
                        <a:lnSpc>
                          <a:spcPct val="120000"/>
                        </a:lnSpc>
                        <a:spcBef>
                          <a:spcPts val="0"/>
                        </a:spcBef>
                        <a:spcAft>
                          <a:spcPts val="600"/>
                        </a:spcAft>
                        <a:buClrTx/>
                        <a:buSzTx/>
                        <a:buFontTx/>
                        <a:buNone/>
                        <a:tabLst/>
                        <a:defRPr/>
                      </a:pPr>
                      <a:r>
                        <a:rPr lang="en-US" sz="1800" dirty="0">
                          <a:latin typeface="Gill Sans MT" panose="020B0502020104020203" pitchFamily="34" charset="0"/>
                        </a:rPr>
                        <a:t>Done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50992905"/>
                  </a:ext>
                </a:extLst>
              </a:tr>
              <a:tr h="1388208">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solidFill>
                            <a:schemeClr val="tx1"/>
                          </a:solidFill>
                          <a:effectLst/>
                          <a:latin typeface="Gill Sans MT" panose="020B0502020104020203" pitchFamily="34" charset="0"/>
                        </a:rPr>
                        <a:t>Supported the recommendations of the Seascapes Working Group to turn over the Chair from Malaysia to Papua New Guinea and the turnover of the Co Chair from Solomon Islands to Timor </a:t>
                      </a:r>
                      <a:r>
                        <a:rPr lang="en-US" sz="1800" b="0" dirty="0" err="1">
                          <a:solidFill>
                            <a:schemeClr val="tx1"/>
                          </a:solidFill>
                          <a:effectLst/>
                          <a:latin typeface="Gill Sans MT" panose="020B0502020104020203" pitchFamily="34" charset="0"/>
                        </a:rPr>
                        <a:t>Leste</a:t>
                      </a:r>
                      <a:r>
                        <a:rPr lang="en-US" sz="1800" b="0" dirty="0">
                          <a:solidFill>
                            <a:schemeClr val="tx1"/>
                          </a:solidFill>
                          <a:effectLst/>
                          <a:latin typeface="Gill Sans MT" panose="020B0502020104020203" pitchFamily="34" charset="0"/>
                        </a:rPr>
                        <a:t>, based on the provisions stipulated in the Rules of Procedure of the CTI CFF Seascapes Working Group (Annex 40)</a:t>
                      </a:r>
                      <a:endParaRPr lang="en-ID" sz="1800" b="0" dirty="0">
                        <a:solidFill>
                          <a:schemeClr val="tx1"/>
                        </a:solidFill>
                        <a:effectLst/>
                        <a:latin typeface="Gill Sans MT" panose="020B0502020104020203" pitchFamily="34"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just" defTabSz="914400" rtl="0" eaLnBrk="1" fontAlgn="auto" latinLnBrk="0" hangingPunct="1">
                        <a:lnSpc>
                          <a:spcPct val="120000"/>
                        </a:lnSpc>
                        <a:spcBef>
                          <a:spcPts val="0"/>
                        </a:spcBef>
                        <a:spcAft>
                          <a:spcPts val="600"/>
                        </a:spcAft>
                        <a:buClrTx/>
                        <a:buSzTx/>
                        <a:buFontTx/>
                        <a:buNone/>
                        <a:tabLst/>
                        <a:defRPr/>
                      </a:pPr>
                      <a:r>
                        <a:rPr lang="en-US" sz="18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Done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41890868"/>
                  </a:ext>
                </a:extLst>
              </a:tr>
              <a:tr h="1056239">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solidFill>
                            <a:schemeClr val="tx1"/>
                          </a:solidFill>
                          <a:effectLst/>
                          <a:latin typeface="Gill Sans MT" panose="020B0502020104020203" pitchFamily="34" charset="0"/>
                        </a:rPr>
                        <a:t>Acknowledged and appreciated the excellent </a:t>
                      </a:r>
                      <a:r>
                        <a:rPr lang="en-US" sz="1800" b="0" dirty="0" err="1">
                          <a:solidFill>
                            <a:schemeClr val="tx1"/>
                          </a:solidFill>
                          <a:effectLst/>
                          <a:latin typeface="Gill Sans MT" panose="020B0502020104020203" pitchFamily="34" charset="0"/>
                        </a:rPr>
                        <a:t>chairship</a:t>
                      </a:r>
                      <a:r>
                        <a:rPr lang="en-US" sz="1800" b="0" dirty="0">
                          <a:solidFill>
                            <a:schemeClr val="tx1"/>
                          </a:solidFill>
                          <a:effectLst/>
                          <a:latin typeface="Gill Sans MT" panose="020B0502020104020203" pitchFamily="34" charset="0"/>
                        </a:rPr>
                        <a:t> of Dr </a:t>
                      </a:r>
                      <a:r>
                        <a:rPr lang="en-US" sz="1800" b="0" dirty="0" err="1">
                          <a:solidFill>
                            <a:schemeClr val="tx1"/>
                          </a:solidFill>
                          <a:effectLst/>
                          <a:latin typeface="Gill Sans MT" panose="020B0502020104020203" pitchFamily="34" charset="0"/>
                        </a:rPr>
                        <a:t>Norasma</a:t>
                      </a:r>
                      <a:r>
                        <a:rPr lang="en-US" sz="1800" b="0" dirty="0">
                          <a:solidFill>
                            <a:schemeClr val="tx1"/>
                          </a:solidFill>
                          <a:effectLst/>
                          <a:latin typeface="Gill Sans MT" panose="020B0502020104020203" pitchFamily="34" charset="0"/>
                        </a:rPr>
                        <a:t> </a:t>
                      </a:r>
                      <a:r>
                        <a:rPr lang="en-US" sz="1800" b="0" dirty="0" err="1">
                          <a:solidFill>
                            <a:schemeClr val="tx1"/>
                          </a:solidFill>
                          <a:effectLst/>
                          <a:latin typeface="Gill Sans MT" panose="020B0502020104020203" pitchFamily="34" charset="0"/>
                        </a:rPr>
                        <a:t>Dacho</a:t>
                      </a:r>
                      <a:r>
                        <a:rPr lang="en-US" sz="1800" b="0" dirty="0">
                          <a:solidFill>
                            <a:schemeClr val="tx1"/>
                          </a:solidFill>
                          <a:effectLst/>
                          <a:latin typeface="Gill Sans MT" panose="020B0502020104020203" pitchFamily="34" charset="0"/>
                        </a:rPr>
                        <a:t> from Malaysia as Chair and </a:t>
                      </a:r>
                      <a:r>
                        <a:rPr lang="en-US" sz="1800" b="0" dirty="0" err="1">
                          <a:solidFill>
                            <a:schemeClr val="tx1"/>
                          </a:solidFill>
                          <a:effectLst/>
                          <a:latin typeface="Gill Sans MT" panose="020B0502020104020203" pitchFamily="34" charset="0"/>
                        </a:rPr>
                        <a:t>Ms</a:t>
                      </a:r>
                      <a:r>
                        <a:rPr lang="en-US" sz="1800" b="0" dirty="0">
                          <a:solidFill>
                            <a:schemeClr val="tx1"/>
                          </a:solidFill>
                          <a:effectLst/>
                          <a:latin typeface="Gill Sans MT" panose="020B0502020104020203" pitchFamily="34" charset="0"/>
                        </a:rPr>
                        <a:t> Agnetha Vave </a:t>
                      </a:r>
                      <a:r>
                        <a:rPr lang="en-US" sz="1800" b="0" dirty="0" err="1">
                          <a:solidFill>
                            <a:schemeClr val="tx1"/>
                          </a:solidFill>
                          <a:effectLst/>
                          <a:latin typeface="Gill Sans MT" panose="020B0502020104020203" pitchFamily="34" charset="0"/>
                        </a:rPr>
                        <a:t>Karamui</a:t>
                      </a:r>
                      <a:r>
                        <a:rPr lang="en-US" sz="1800" b="0" dirty="0">
                          <a:solidFill>
                            <a:schemeClr val="tx1"/>
                          </a:solidFill>
                          <a:effectLst/>
                          <a:latin typeface="Gill Sans MT" panose="020B0502020104020203" pitchFamily="34" charset="0"/>
                        </a:rPr>
                        <a:t> from Solomon Islands as Co Chair of the Seascapes Working Group for the period of 2018-2020</a:t>
                      </a:r>
                      <a:endParaRPr lang="en-ID" sz="1800" b="0" dirty="0">
                        <a:solidFill>
                          <a:schemeClr val="tx1"/>
                        </a:solidFill>
                        <a:effectLst/>
                        <a:latin typeface="Gill Sans MT" panose="020B0502020104020203" pitchFamily="34"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just" defTabSz="914400" rtl="0" eaLnBrk="1" fontAlgn="auto" latinLnBrk="0" hangingPunct="1">
                        <a:lnSpc>
                          <a:spcPct val="120000"/>
                        </a:lnSpc>
                        <a:spcBef>
                          <a:spcPts val="0"/>
                        </a:spcBef>
                        <a:spcAft>
                          <a:spcPts val="600"/>
                        </a:spcAft>
                        <a:buClrTx/>
                        <a:buSzTx/>
                        <a:buFontTx/>
                        <a:buNone/>
                        <a:tabLst/>
                        <a:defRPr/>
                      </a:pPr>
                      <a:r>
                        <a:rPr lang="en-US" sz="1800" dirty="0">
                          <a:latin typeface="Gill Sans MT" panose="020B0502020104020203" pitchFamily="34" charset="0"/>
                        </a:rPr>
                        <a:t>Done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676460012"/>
                  </a:ext>
                </a:extLst>
              </a:tr>
            </a:tbl>
          </a:graphicData>
        </a:graphic>
      </p:graphicFrame>
    </p:spTree>
    <p:extLst>
      <p:ext uri="{BB962C8B-B14F-4D97-AF65-F5344CB8AC3E}">
        <p14:creationId xmlns:p14="http://schemas.microsoft.com/office/powerpoint/2010/main" val="3447883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864BE0-DD7E-4C95-AE72-7B60942D4FE3}"/>
              </a:ext>
            </a:extLst>
          </p:cNvPr>
          <p:cNvSpPr>
            <a:spLocks noGrp="1"/>
          </p:cNvSpPr>
          <p:nvPr>
            <p:ph idx="1"/>
          </p:nvPr>
        </p:nvSpPr>
        <p:spPr>
          <a:xfrm>
            <a:off x="1" y="11223"/>
            <a:ext cx="12191999" cy="6152696"/>
          </a:xfrm>
        </p:spPr>
        <p:txBody>
          <a:bodyPr>
            <a:noAutofit/>
          </a:bodyPr>
          <a:lstStyle/>
          <a:p>
            <a:pPr marL="457200" lvl="1" indent="0">
              <a:lnSpc>
                <a:spcPct val="107000"/>
              </a:lnSpc>
              <a:spcBef>
                <a:spcPts val="0"/>
              </a:spcBef>
              <a:buNone/>
              <a:tabLst>
                <a:tab pos="914400" algn="l"/>
              </a:tabLst>
            </a:pPr>
            <a:endParaRPr lang="en-ID" b="1" dirty="0">
              <a:latin typeface="Calibri" panose="020F0502020204030204" pitchFamily="34" charset="0"/>
              <a:ea typeface="Calibri" panose="020F0502020204030204" pitchFamily="34" charset="0"/>
              <a:cs typeface="Times New Roman" panose="02020603050405020304" pitchFamily="18" charset="0"/>
            </a:endParaRPr>
          </a:p>
          <a:p>
            <a:pPr marL="457200" lvl="1" indent="0">
              <a:lnSpc>
                <a:spcPct val="107000"/>
              </a:lnSpc>
              <a:spcBef>
                <a:spcPts val="0"/>
              </a:spcBef>
              <a:buNone/>
              <a:tabLst>
                <a:tab pos="914400" algn="l"/>
              </a:tabLst>
            </a:pP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207F7118-EF27-4FEB-BF46-C8A94E3AAE6A}"/>
              </a:ext>
            </a:extLst>
          </p:cNvPr>
          <p:cNvSpPr txBox="1"/>
          <p:nvPr/>
        </p:nvSpPr>
        <p:spPr>
          <a:xfrm>
            <a:off x="378614" y="694081"/>
            <a:ext cx="11434764" cy="5940088"/>
          </a:xfrm>
          <a:prstGeom prst="rect">
            <a:avLst/>
          </a:prstGeom>
          <a:noFill/>
        </p:spPr>
        <p:txBody>
          <a:bodyPr wrap="square">
            <a:spAutoFit/>
          </a:bodyPr>
          <a:lstStyle/>
          <a:p>
            <a:pPr algn="just"/>
            <a:r>
              <a:rPr lang="en-US" sz="2000" dirty="0">
                <a:effectLst/>
                <a:latin typeface="Gill Sans MT" panose="020B0502020104020203" pitchFamily="34" charset="0"/>
                <a:ea typeface="Calibri" panose="020F0502020204030204" pitchFamily="34" charset="0"/>
                <a:cs typeface="Times New Roman" panose="02020603050405020304" pitchFamily="18" charset="0"/>
              </a:rPr>
              <a:t>RS circulated to all the  NCCS of southeast Asia Countries </a:t>
            </a:r>
          </a:p>
          <a:p>
            <a:pPr algn="just"/>
            <a:r>
              <a:rPr lang="en-US" sz="2000" b="1" dirty="0">
                <a:effectLst/>
                <a:latin typeface="Gill Sans MT" panose="020B0502020104020203" pitchFamily="34" charset="0"/>
                <a:ea typeface="Calibri" panose="020F0502020204030204" pitchFamily="34" charset="0"/>
                <a:cs typeface="Times New Roman" panose="02020603050405020304" pitchFamily="18" charset="0"/>
              </a:rPr>
              <a:t>Reference letter: NCC.RS.9.21.365-New Revised New Revised SAP and Endorsement Documents, and Request for Federal Ministers’ Names for Signatures</a:t>
            </a:r>
            <a:r>
              <a:rPr lang="en-US" sz="2000" b="1" dirty="0">
                <a:latin typeface="Gill Sans MT" panose="020B0502020104020203" pitchFamily="34" charset="0"/>
                <a:ea typeface="Calibri" panose="020F0502020204030204" pitchFamily="34" charset="0"/>
                <a:cs typeface="Times New Roman" panose="02020603050405020304" pitchFamily="18" charset="0"/>
              </a:rPr>
              <a:t> </a:t>
            </a:r>
            <a:r>
              <a:rPr lang="en-US" sz="2000" b="1" dirty="0">
                <a:effectLst/>
                <a:latin typeface="Gill Sans MT" panose="020B0502020104020203" pitchFamily="34" charset="0"/>
                <a:ea typeface="Calibri" panose="020F0502020204030204" pitchFamily="34" charset="0"/>
                <a:cs typeface="Times New Roman" panose="02020603050405020304" pitchFamily="18" charset="0"/>
              </a:rPr>
              <a:t>[Sent on 10 September 2021].</a:t>
            </a:r>
          </a:p>
          <a:p>
            <a:pPr algn="just"/>
            <a:endParaRPr lang="en-US" sz="2000" b="1" dirty="0">
              <a:latin typeface="Gill Sans MT" panose="020B0502020104020203" pitchFamily="34" charset="0"/>
              <a:ea typeface="Calibri" panose="020F0502020204030204" pitchFamily="34" charset="0"/>
              <a:cs typeface="Times New Roman" panose="02020603050405020304" pitchFamily="18" charset="0"/>
            </a:endParaRPr>
          </a:p>
          <a:p>
            <a:pPr algn="just"/>
            <a:r>
              <a:rPr lang="en-US" sz="2000" dirty="0">
                <a:effectLst/>
                <a:latin typeface="Gill Sans MT" panose="020B0502020104020203" pitchFamily="34" charset="0"/>
                <a:ea typeface="Calibri" panose="020F0502020204030204" pitchFamily="34" charset="0"/>
                <a:cs typeface="Times New Roman" panose="02020603050405020304" pitchFamily="18" charset="0"/>
              </a:rPr>
              <a:t>RS circulated to all the  NCCS of southeast Asia Countries and the Drafting committee </a:t>
            </a:r>
          </a:p>
          <a:p>
            <a:pPr algn="just"/>
            <a:r>
              <a:rPr lang="en-GB" sz="2000" b="1" dirty="0">
                <a:latin typeface="Gill Sans MT" panose="020B0502020104020203" pitchFamily="34" charset="0"/>
                <a:cs typeface="Times New Roman" panose="02020603050405020304" pitchFamily="18" charset="0"/>
              </a:rPr>
              <a:t>Reference letter: TWG.RS.10.21.480_Circulation of the full draft Projection Identification Form (PIF)</a:t>
            </a:r>
            <a:r>
              <a:rPr lang="en-GB" sz="2000" b="1" dirty="0">
                <a:solidFill>
                  <a:srgbClr val="FF0000"/>
                </a:solidFill>
                <a:latin typeface="Gill Sans MT" panose="020B0502020104020203" pitchFamily="34" charset="0"/>
                <a:cs typeface="Times New Roman" panose="02020603050405020304" pitchFamily="18" charset="0"/>
              </a:rPr>
              <a:t> </a:t>
            </a:r>
            <a:r>
              <a:rPr lang="en-GB" sz="2000" b="1" dirty="0">
                <a:latin typeface="Gill Sans MT" panose="020B0502020104020203" pitchFamily="34" charset="0"/>
                <a:cs typeface="Times New Roman" panose="02020603050405020304" pitchFamily="18" charset="0"/>
              </a:rPr>
              <a:t>of the CTI-CFF Sulu-Sulawesi Seascape GEF proposal [Sent on 19 October 2021].</a:t>
            </a:r>
          </a:p>
          <a:p>
            <a:pPr algn="just"/>
            <a:endParaRPr lang="en-GB" sz="2000" b="1" dirty="0">
              <a:latin typeface="Gill Sans MT" panose="020B0502020104020203" pitchFamily="34" charset="0"/>
              <a:cs typeface="Times New Roman" panose="02020603050405020304" pitchFamily="18" charset="0"/>
            </a:endParaRPr>
          </a:p>
          <a:p>
            <a:pPr algn="just"/>
            <a:r>
              <a:rPr lang="en-US" sz="2000" b="1" dirty="0">
                <a:latin typeface="Gill Sans MT" panose="020B0502020104020203" pitchFamily="34" charset="0"/>
                <a:cs typeface="Times New Roman" panose="02020603050405020304" pitchFamily="18" charset="0"/>
              </a:rPr>
              <a:t>We sent a reminder to the member countries on 10 March 2022 </a:t>
            </a:r>
            <a:r>
              <a:rPr lang="en-US" sz="2000" dirty="0">
                <a:latin typeface="Gill Sans MT" panose="020B0502020104020203" pitchFamily="34" charset="0"/>
                <a:cs typeface="Times New Roman" panose="02020603050405020304" pitchFamily="18" charset="0"/>
              </a:rPr>
              <a:t>following our letter NCC.RS.9.21.365 on New Revised SAP and Endorsement Documents and Request for Federal Ministers’ Names for Signatures. Since then, no countries have responded to our reminder. </a:t>
            </a:r>
          </a:p>
          <a:p>
            <a:pPr algn="just"/>
            <a:endParaRPr lang="en-US" sz="2000" dirty="0">
              <a:latin typeface="Gill Sans MT" panose="020B0502020104020203" pitchFamily="34" charset="0"/>
              <a:cs typeface="Times New Roman" panose="02020603050405020304" pitchFamily="18" charset="0"/>
            </a:endParaRPr>
          </a:p>
          <a:p>
            <a:pPr algn="just"/>
            <a:r>
              <a:rPr lang="en-US" sz="2000" dirty="0">
                <a:latin typeface="Gill Sans MT" panose="020B0502020104020203" pitchFamily="34" charset="0"/>
                <a:cs typeface="Times New Roman" panose="02020603050405020304" pitchFamily="18" charset="0"/>
              </a:rPr>
              <a:t>Recently RS sent another letter on SAP and Endorsement Documents, and Request for Federal Ministers’ Names and Signatures for </a:t>
            </a:r>
            <a:r>
              <a:rPr lang="en-US" sz="2000" b="1" dirty="0">
                <a:latin typeface="Gill Sans MT" panose="020B0502020104020203" pitchFamily="34" charset="0"/>
                <a:cs typeface="Times New Roman" panose="02020603050405020304" pitchFamily="18" charset="0"/>
              </a:rPr>
              <a:t>GEF-8 Submission </a:t>
            </a:r>
            <a:r>
              <a:rPr lang="en-US" sz="2000" dirty="0">
                <a:latin typeface="Gill Sans MT" panose="020B0502020104020203" pitchFamily="34" charset="0"/>
                <a:cs typeface="Times New Roman" panose="02020603050405020304" pitchFamily="18" charset="0"/>
              </a:rPr>
              <a:t>(NCC/RS/6/22/132 dated 9 June 2022).</a:t>
            </a:r>
          </a:p>
          <a:p>
            <a:pPr algn="just"/>
            <a:endParaRPr lang="en-US" sz="2000" dirty="0">
              <a:latin typeface="Gill Sans MT" panose="020B0502020104020203" pitchFamily="34" charset="0"/>
              <a:cs typeface="Times New Roman" panose="02020603050405020304" pitchFamily="18" charset="0"/>
            </a:endParaRPr>
          </a:p>
          <a:p>
            <a:pPr algn="just"/>
            <a:r>
              <a:rPr lang="en-GB" sz="2000" dirty="0">
                <a:latin typeface="Gill Sans MT" panose="020B0502020104020203" pitchFamily="34" charset="0"/>
                <a:cs typeface="Times New Roman" panose="02020603050405020304" pitchFamily="18" charset="0"/>
              </a:rPr>
              <a:t>Based on the discussion during Seascape WG meeting on 31 October 2022 RS sent a reminder (same email thread of NCC/RS/6/22/132 on 7 November 2022) to Malaysia and Philippines NCCs </a:t>
            </a:r>
            <a:r>
              <a:rPr lang="en-US" sz="2000" dirty="0">
                <a:latin typeface="Gill Sans MT" panose="020B0502020104020203" pitchFamily="34" charset="0"/>
                <a:cs typeface="Times New Roman" panose="02020603050405020304" pitchFamily="18" charset="0"/>
              </a:rPr>
              <a:t>Requesting for Federal Ministers’ Names and Signatures for GEF-8 Submission </a:t>
            </a:r>
            <a:endParaRPr lang="en-GB" sz="2000" dirty="0">
              <a:latin typeface="Gill Sans MT" panose="020B0502020104020203" pitchFamily="34" charset="0"/>
              <a:cs typeface="Times New Roman" panose="02020603050405020304" pitchFamily="18" charset="0"/>
            </a:endParaRPr>
          </a:p>
        </p:txBody>
      </p:sp>
      <p:sp>
        <p:nvSpPr>
          <p:cNvPr id="4" name="Google Shape;102;p3">
            <a:extLst>
              <a:ext uri="{FF2B5EF4-FFF2-40B4-BE49-F238E27FC236}">
                <a16:creationId xmlns:a16="http://schemas.microsoft.com/office/drawing/2014/main" id="{99D51322-A60C-4374-98EF-2ACFDC81D24C}"/>
              </a:ext>
            </a:extLst>
          </p:cNvPr>
          <p:cNvSpPr txBox="1"/>
          <p:nvPr/>
        </p:nvSpPr>
        <p:spPr>
          <a:xfrm>
            <a:off x="1120585" y="48364"/>
            <a:ext cx="9950823" cy="58473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Arial"/>
              <a:buNone/>
            </a:pPr>
            <a:r>
              <a:rPr lang="en-US" sz="3200" b="1" i="0" u="none" strike="noStrike" cap="none" dirty="0">
                <a:solidFill>
                  <a:srgbClr val="176186"/>
                </a:solidFill>
                <a:latin typeface="Gill Sans MT" panose="020B0502020104020203" pitchFamily="34" charset="0"/>
                <a:ea typeface="Belleza"/>
                <a:cs typeface="Belleza"/>
                <a:sym typeface="Belleza"/>
              </a:rPr>
              <a:t>CTI-CFF/UQ/GEF proposed project</a:t>
            </a:r>
            <a:endParaRPr lang="nn-NO" sz="3200" b="1" i="0" u="none" strike="noStrike" cap="none" dirty="0">
              <a:solidFill>
                <a:srgbClr val="176186"/>
              </a:solidFill>
              <a:latin typeface="Gill Sans MT" panose="020B0502020104020203" pitchFamily="34" charset="0"/>
              <a:ea typeface="Belleza"/>
              <a:cs typeface="Belleza"/>
              <a:sym typeface="Belleza"/>
            </a:endParaRPr>
          </a:p>
        </p:txBody>
      </p:sp>
    </p:spTree>
    <p:extLst>
      <p:ext uri="{BB962C8B-B14F-4D97-AF65-F5344CB8AC3E}">
        <p14:creationId xmlns:p14="http://schemas.microsoft.com/office/powerpoint/2010/main" val="952752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B4D04-A67A-4D72-84A5-8E38AD21D0B3}"/>
              </a:ext>
            </a:extLst>
          </p:cNvPr>
          <p:cNvSpPr>
            <a:spLocks noGrp="1"/>
          </p:cNvSpPr>
          <p:nvPr>
            <p:ph type="title"/>
          </p:nvPr>
        </p:nvSpPr>
        <p:spPr>
          <a:xfrm>
            <a:off x="838200" y="0"/>
            <a:ext cx="10515600" cy="692150"/>
          </a:xfrm>
        </p:spPr>
        <p:txBody>
          <a:bodyPr>
            <a:normAutofit/>
          </a:bodyPr>
          <a:lstStyle/>
          <a:p>
            <a:pPr algn="ctr"/>
            <a:r>
              <a:rPr lang="en-US" sz="3200" b="1" dirty="0">
                <a:solidFill>
                  <a:srgbClr val="176186"/>
                </a:solidFill>
                <a:latin typeface="Gill Sans MT" panose="020B0502020104020203" pitchFamily="34" charset="0"/>
              </a:rPr>
              <a:t>Federal Ministers’ Names for Signatures</a:t>
            </a:r>
          </a:p>
        </p:txBody>
      </p:sp>
      <p:sp>
        <p:nvSpPr>
          <p:cNvPr id="3" name="Content Placeholder 2">
            <a:extLst>
              <a:ext uri="{FF2B5EF4-FFF2-40B4-BE49-F238E27FC236}">
                <a16:creationId xmlns:a16="http://schemas.microsoft.com/office/drawing/2014/main" id="{8AFD7FF9-B9D7-44B4-BDE4-9E9F912D2283}"/>
              </a:ext>
            </a:extLst>
          </p:cNvPr>
          <p:cNvSpPr>
            <a:spLocks noGrp="1"/>
          </p:cNvSpPr>
          <p:nvPr>
            <p:ph idx="1"/>
          </p:nvPr>
        </p:nvSpPr>
        <p:spPr>
          <a:xfrm>
            <a:off x="304799" y="692150"/>
            <a:ext cx="11665527" cy="5958032"/>
          </a:xfrm>
        </p:spPr>
        <p:txBody>
          <a:bodyPr>
            <a:normAutofit lnSpcReduction="10000"/>
          </a:bodyPr>
          <a:lstStyle/>
          <a:p>
            <a:r>
              <a:rPr lang="en-US" dirty="0">
                <a:latin typeface="Gill Sans MT" panose="020B0502020104020203" pitchFamily="34" charset="0"/>
              </a:rPr>
              <a:t>Indonesia</a:t>
            </a:r>
          </a:p>
          <a:p>
            <a:pPr marL="0" marR="0" lvl="0" indent="0" algn="l" defTabSz="914400" rtl="0" eaLnBrk="1" fontAlgn="auto" latinLnBrk="0" hangingPunct="1">
              <a:lnSpc>
                <a:spcPct val="100000"/>
              </a:lnSpc>
              <a:spcBef>
                <a:spcPts val="0"/>
              </a:spcBef>
              <a:spcAft>
                <a:spcPts val="800"/>
              </a:spcAft>
              <a:buClrTx/>
              <a:buSzTx/>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latin typeface="Gill Sans MT" panose="020B0502020104020203" pitchFamily="34" charset="0"/>
                <a:ea typeface="Calibri" panose="020F0502020204030204" pitchFamily="34" charset="0"/>
                <a:cs typeface="Times New Roman" panose="02020603050405020304" pitchFamily="18" charset="0"/>
              </a:rPr>
              <a:t>   		Name:		</a:t>
            </a:r>
            <a:r>
              <a:rPr lang="en-US" sz="1800" dirty="0">
                <a:effectLst/>
                <a:latin typeface="Times New Roman" panose="02020603050405020304" pitchFamily="18" charset="0"/>
                <a:ea typeface="Calibri" panose="020F0502020204030204" pitchFamily="34" charset="0"/>
              </a:rPr>
              <a:t>Victor Gustaaf </a:t>
            </a:r>
            <a:r>
              <a:rPr lang="en-US" sz="1800" dirty="0" err="1">
                <a:effectLst/>
                <a:latin typeface="Times New Roman" panose="02020603050405020304" pitchFamily="18" charset="0"/>
                <a:ea typeface="Calibri" panose="020F0502020204030204" pitchFamily="34" charset="0"/>
              </a:rPr>
              <a:t>Manoppo</a:t>
            </a:r>
            <a:r>
              <a:rPr lang="en-US" sz="1800" dirty="0">
                <a:effectLst/>
                <a:latin typeface="Times New Roman" panose="02020603050405020304" pitchFamily="18" charset="0"/>
                <a:ea typeface="Calibri" panose="020F0502020204030204" pitchFamily="34" charset="0"/>
              </a:rPr>
              <a:t> on behalf of Minister</a:t>
            </a:r>
            <a:r>
              <a:rPr kumimoji="0" lang="en-US" sz="1800" b="0" i="0" u="none" strike="noStrike" kern="1200" cap="none" spc="0" normalizeH="0" baseline="0" noProof="0" dirty="0">
                <a:ln>
                  <a:noFill/>
                </a:ln>
                <a:solidFill>
                  <a:prstClr val="black"/>
                </a:solidFill>
                <a:effectLst/>
                <a:uLnTx/>
                <a:uFillTx/>
                <a:latin typeface="Gill Sans MT" panose="020B0502020104020203"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800"/>
              </a:spcAft>
              <a:buClrTx/>
              <a:buSzTx/>
              <a:buFont typeface="Arial" panose="020B0604020202020204" pitchFamily="34" charset="0"/>
              <a:buNone/>
              <a:tabLst/>
              <a:defRPr/>
            </a:pPr>
            <a:r>
              <a:rPr lang="en-US" sz="1800" dirty="0">
                <a:solidFill>
                  <a:prstClr val="black"/>
                </a:solidFill>
                <a:latin typeface="Gill Sans MT" panose="020B0502020104020203" pitchFamily="34" charset="0"/>
                <a:ea typeface="Calibri" panose="020F0502020204030204" pitchFamily="34" charset="0"/>
                <a:cs typeface="Times New Roman" panose="02020603050405020304" pitchFamily="18" charset="0"/>
              </a:rPr>
              <a:t>		</a:t>
            </a:r>
            <a:r>
              <a:rPr kumimoji="0" lang="en-US" sz="1800" b="0" i="0" u="none" strike="noStrike" kern="1200" cap="none" spc="0" normalizeH="0" baseline="0" noProof="0" dirty="0">
                <a:ln>
                  <a:noFill/>
                </a:ln>
                <a:solidFill>
                  <a:prstClr val="black"/>
                </a:solidFill>
                <a:effectLst/>
                <a:uLnTx/>
                <a:uFillTx/>
                <a:latin typeface="Gill Sans MT" panose="020B0502020104020203" pitchFamily="34" charset="0"/>
                <a:ea typeface="Calibri" panose="020F0502020204030204" pitchFamily="34" charset="0"/>
                <a:cs typeface="Times New Roman" panose="02020603050405020304" pitchFamily="18" charset="0"/>
              </a:rPr>
              <a:t>Designation:	</a:t>
            </a:r>
            <a:r>
              <a:rPr lang="en-US" sz="1800" dirty="0">
                <a:effectLst/>
                <a:latin typeface="Times New Roman" panose="02020603050405020304" pitchFamily="18" charset="0"/>
                <a:ea typeface="Calibri" panose="020F0502020204030204" pitchFamily="34" charset="0"/>
              </a:rPr>
              <a:t>Director General of Marine Spatial Management</a:t>
            </a:r>
            <a:r>
              <a:rPr kumimoji="0" lang="en-US" sz="1800" b="0" i="0" u="none" strike="noStrike" kern="1200" cap="none" spc="0" normalizeH="0" baseline="0" noProof="0" dirty="0">
                <a:ln>
                  <a:noFill/>
                </a:ln>
                <a:solidFill>
                  <a:prstClr val="black"/>
                </a:solidFill>
                <a:effectLst/>
                <a:uLnTx/>
                <a:uFillTx/>
                <a:latin typeface="Gill Sans MT" panose="020B0502020104020203"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800"/>
              </a:spcAft>
              <a:buClrTx/>
              <a:buSzTx/>
              <a:buFont typeface="Arial" panose="020B0604020202020204" pitchFamily="34" charset="0"/>
              <a:buNone/>
              <a:tabLst/>
              <a:defRPr/>
            </a:pPr>
            <a:r>
              <a:rPr lang="en-US" sz="1800" dirty="0">
                <a:solidFill>
                  <a:prstClr val="black"/>
                </a:solidFill>
                <a:latin typeface="Gill Sans MT" panose="020B0502020104020203" pitchFamily="34" charset="0"/>
                <a:ea typeface="Calibri" panose="020F0502020204030204" pitchFamily="34" charset="0"/>
                <a:cs typeface="Times New Roman" panose="02020603050405020304" pitchFamily="18" charset="0"/>
              </a:rPr>
              <a:t>		</a:t>
            </a:r>
            <a:r>
              <a:rPr kumimoji="0" lang="en-US" sz="1800" b="0" i="0" u="none" strike="noStrike" kern="1200" cap="none" spc="0" normalizeH="0" baseline="0" noProof="0" dirty="0">
                <a:ln>
                  <a:noFill/>
                </a:ln>
                <a:solidFill>
                  <a:prstClr val="black"/>
                </a:solidFill>
                <a:effectLst/>
                <a:uLnTx/>
                <a:uFillTx/>
                <a:latin typeface="Gill Sans MT" panose="020B0502020104020203" pitchFamily="34" charset="0"/>
                <a:ea typeface="Calibri" panose="020F0502020204030204" pitchFamily="34" charset="0"/>
                <a:cs typeface="Times New Roman" panose="02020603050405020304" pitchFamily="18" charset="0"/>
              </a:rPr>
              <a:t>Ministry:		</a:t>
            </a:r>
            <a:r>
              <a:rPr lang="en-US" sz="1800" dirty="0">
                <a:effectLst/>
                <a:latin typeface="Times New Roman" panose="02020603050405020304" pitchFamily="18" charset="0"/>
                <a:ea typeface="Calibri" panose="020F0502020204030204" pitchFamily="34" charset="0"/>
              </a:rPr>
              <a:t>Marine Affairs and Fisheries, Indonesia</a:t>
            </a:r>
            <a:r>
              <a:rPr kumimoji="0" lang="en-US" sz="1800" b="0" i="0" u="none" strike="noStrike" kern="1200" cap="none" spc="0" normalizeH="0" baseline="0" noProof="0" dirty="0">
                <a:ln>
                  <a:noFill/>
                </a:ln>
                <a:solidFill>
                  <a:prstClr val="black"/>
                </a:solidFill>
                <a:effectLst/>
                <a:uLnTx/>
                <a:uFillTx/>
                <a:latin typeface="Gill Sans MT" panose="020B0502020104020203" pitchFamily="34" charset="0"/>
                <a:ea typeface="Calibri" panose="020F0502020204030204" pitchFamily="34" charset="0"/>
                <a:cs typeface="+mn-cs"/>
              </a:rPr>
              <a:t> 		 </a:t>
            </a:r>
          </a:p>
          <a:p>
            <a:pPr marL="0" marR="0" lvl="0" indent="0" algn="l" defTabSz="914400" rtl="0" eaLnBrk="1" fontAlgn="auto" latinLnBrk="0" hangingPunct="1">
              <a:lnSpc>
                <a:spcPct val="100000"/>
              </a:lnSpc>
              <a:spcBef>
                <a:spcPts val="0"/>
              </a:spcBef>
              <a:spcAft>
                <a:spcPts val="800"/>
              </a:spcAft>
              <a:buClrTx/>
              <a:buSzTx/>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latin typeface="Gill Sans MT" panose="020B0502020104020203" pitchFamily="34" charset="0"/>
                <a:ea typeface="Calibri" panose="020F0502020204030204" pitchFamily="34" charset="0"/>
                <a:cs typeface="+mn-cs"/>
              </a:rPr>
              <a:t>		Signature: </a:t>
            </a:r>
            <a:r>
              <a:rPr lang="en-US" sz="1800" dirty="0">
                <a:solidFill>
                  <a:prstClr val="black"/>
                </a:solidFill>
                <a:latin typeface="Gill Sans MT" panose="020B0502020104020203" pitchFamily="34" charset="0"/>
                <a:ea typeface="Calibri" panose="020F0502020204030204" pitchFamily="34" charset="0"/>
              </a:rPr>
              <a:t> </a:t>
            </a:r>
            <a:endParaRPr lang="en-US" dirty="0">
              <a:latin typeface="Gill Sans MT" panose="020B0502020104020203" pitchFamily="34" charset="0"/>
            </a:endParaRPr>
          </a:p>
          <a:p>
            <a:r>
              <a:rPr lang="en-US" dirty="0">
                <a:latin typeface="Gill Sans MT" panose="020B0502020104020203" pitchFamily="34" charset="0"/>
              </a:rPr>
              <a:t>Malaysia</a:t>
            </a:r>
          </a:p>
          <a:p>
            <a:pPr marL="0" marR="0" lvl="0" indent="0" algn="l" defTabSz="914400" rtl="0" eaLnBrk="1" fontAlgn="auto" latinLnBrk="0" hangingPunct="1">
              <a:lnSpc>
                <a:spcPct val="100000"/>
              </a:lnSpc>
              <a:spcBef>
                <a:spcPts val="0"/>
              </a:spcBef>
              <a:spcAft>
                <a:spcPts val="800"/>
              </a:spcAft>
              <a:buClrTx/>
              <a:buSzTx/>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latin typeface="Gill Sans MT" panose="020B0502020104020203" pitchFamily="34" charset="0"/>
                <a:ea typeface="Calibri" panose="020F0502020204030204" pitchFamily="34" charset="0"/>
                <a:cs typeface="Times New Roman" panose="02020603050405020304" pitchFamily="18" charset="0"/>
              </a:rPr>
              <a:t>		Name:		</a:t>
            </a:r>
            <a:r>
              <a:rPr lang="en-US" sz="1800" dirty="0" err="1">
                <a:effectLst/>
                <a:latin typeface="Times New Roman" panose="02020603050405020304" pitchFamily="18" charset="0"/>
                <a:ea typeface="Calibri" panose="020F0502020204030204" pitchFamily="34" charset="0"/>
              </a:rPr>
              <a:t>Jamalulail</a:t>
            </a:r>
            <a:r>
              <a:rPr lang="en-US" sz="1800" dirty="0">
                <a:effectLst/>
                <a:latin typeface="Times New Roman" panose="02020603050405020304" pitchFamily="18" charset="0"/>
                <a:ea typeface="Calibri" panose="020F0502020204030204" pitchFamily="34" charset="0"/>
              </a:rPr>
              <a:t> Bin Abu Bakar on behalf of Secretary General </a:t>
            </a:r>
            <a:r>
              <a:rPr kumimoji="0" lang="en-US" sz="1800" b="0" i="0" u="none" strike="noStrike" kern="1200" cap="none" spc="0" normalizeH="0" baseline="0" noProof="0" dirty="0">
                <a:ln>
                  <a:noFill/>
                </a:ln>
                <a:solidFill>
                  <a:prstClr val="black"/>
                </a:solidFill>
                <a:effectLst/>
                <a:uLnTx/>
                <a:uFillTx/>
                <a:latin typeface="Gill Sans MT" panose="020B0502020104020203"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800"/>
              </a:spcAft>
              <a:buClrTx/>
              <a:buSzTx/>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latin typeface="Gill Sans MT" panose="020B0502020104020203" pitchFamily="34" charset="0"/>
                <a:ea typeface="Calibri" panose="020F0502020204030204" pitchFamily="34" charset="0"/>
                <a:cs typeface="Times New Roman" panose="02020603050405020304" pitchFamily="18" charset="0"/>
              </a:rPr>
              <a:t>		Designation:	</a:t>
            </a:r>
            <a:r>
              <a:rPr lang="en-US" sz="1800" dirty="0">
                <a:effectLst/>
                <a:latin typeface="Times New Roman" panose="02020603050405020304" pitchFamily="18" charset="0"/>
                <a:ea typeface="Calibri" panose="020F0502020204030204" pitchFamily="34" charset="0"/>
              </a:rPr>
              <a:t>Under Secretary Environmental Management Division</a:t>
            </a:r>
            <a:r>
              <a:rPr kumimoji="0" lang="en-US" sz="1800" b="0" i="0" u="none" strike="noStrike" kern="1200" cap="none" spc="0" normalizeH="0" baseline="0" noProof="0" dirty="0">
                <a:ln>
                  <a:noFill/>
                </a:ln>
                <a:solidFill>
                  <a:prstClr val="black"/>
                </a:solidFill>
                <a:effectLst/>
                <a:uLnTx/>
                <a:uFillTx/>
                <a:latin typeface="Gill Sans MT" panose="020B0502020104020203"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800"/>
              </a:spcAft>
              <a:buClrTx/>
              <a:buSzTx/>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latin typeface="Gill Sans MT" panose="020B0502020104020203" pitchFamily="34" charset="0"/>
                <a:ea typeface="Calibri" panose="020F0502020204030204" pitchFamily="34" charset="0"/>
                <a:cs typeface="Times New Roman" panose="02020603050405020304" pitchFamily="18" charset="0"/>
              </a:rPr>
              <a:t>		Ministry:		</a:t>
            </a:r>
            <a:r>
              <a:rPr lang="en-US" sz="1800" dirty="0">
                <a:effectLst/>
                <a:latin typeface="Times New Roman" panose="02020603050405020304" pitchFamily="18" charset="0"/>
                <a:ea typeface="Calibri" panose="020F0502020204030204" pitchFamily="34" charset="0"/>
              </a:rPr>
              <a:t>Ministry of Environment and Water, Malaysia</a:t>
            </a:r>
            <a:r>
              <a:rPr kumimoji="0" lang="en-US" sz="1800" b="0" i="0" u="none" strike="noStrike" kern="1200" cap="none" spc="0" normalizeH="0" baseline="0" noProof="0" dirty="0">
                <a:ln>
                  <a:noFill/>
                </a:ln>
                <a:solidFill>
                  <a:prstClr val="black"/>
                </a:solidFill>
                <a:effectLst/>
                <a:uLnTx/>
                <a:uFillTx/>
                <a:latin typeface="Gill Sans MT" panose="020B0502020104020203" pitchFamily="34" charset="0"/>
                <a:ea typeface="Calibri" panose="020F0502020204030204" pitchFamily="34" charset="0"/>
                <a:cs typeface="+mn-cs"/>
              </a:rPr>
              <a:t>		 </a:t>
            </a:r>
          </a:p>
          <a:p>
            <a:pPr marL="0" marR="0" lvl="0" indent="0" algn="l" defTabSz="914400" rtl="0" eaLnBrk="1" fontAlgn="auto" latinLnBrk="0" hangingPunct="1">
              <a:lnSpc>
                <a:spcPct val="100000"/>
              </a:lnSpc>
              <a:spcBef>
                <a:spcPts val="0"/>
              </a:spcBef>
              <a:spcAft>
                <a:spcPts val="800"/>
              </a:spcAft>
              <a:buClrTx/>
              <a:buSzTx/>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latin typeface="Gill Sans MT" panose="020B0502020104020203" pitchFamily="34" charset="0"/>
                <a:ea typeface="Calibri" panose="020F0502020204030204" pitchFamily="34" charset="0"/>
                <a:cs typeface="+mn-cs"/>
              </a:rPr>
              <a:t>		Signature:  </a:t>
            </a:r>
            <a:endParaRPr lang="en-US" dirty="0">
              <a:latin typeface="Gill Sans MT" panose="020B0502020104020203" pitchFamily="34" charset="0"/>
            </a:endParaRPr>
          </a:p>
          <a:p>
            <a:r>
              <a:rPr lang="en-US" dirty="0">
                <a:latin typeface="Gill Sans MT" panose="020B0502020104020203" pitchFamily="34" charset="0"/>
              </a:rPr>
              <a:t>Philippines</a:t>
            </a:r>
          </a:p>
          <a:p>
            <a:pPr marL="0" marR="0" indent="0">
              <a:lnSpc>
                <a:spcPct val="100000"/>
              </a:lnSpc>
              <a:spcBef>
                <a:spcPts val="0"/>
              </a:spcBef>
              <a:spcAft>
                <a:spcPts val="800"/>
              </a:spcAft>
              <a:buNone/>
            </a:pPr>
            <a:r>
              <a:rPr lang="en-US" sz="1800" dirty="0">
                <a:effectLst/>
                <a:latin typeface="Gill Sans MT" panose="020B0502020104020203" pitchFamily="34"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Name:		Honorable Maria Antonia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Yulo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Loyzaga</a:t>
            </a:r>
          </a:p>
          <a:p>
            <a:pPr marL="0" marR="0" indent="0">
              <a:lnSpc>
                <a:spcPct val="100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Designation:	Secretary </a:t>
            </a:r>
          </a:p>
          <a:p>
            <a:pPr marL="0" marR="0" indent="0">
              <a:lnSpc>
                <a:spcPct val="100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Ministry:		Department of Environment and Natural Resources.</a:t>
            </a:r>
          </a:p>
          <a:p>
            <a:pPr marL="0" indent="0">
              <a:lnSpc>
                <a:spcPct val="100000"/>
              </a:lnSpc>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Signature:	__________________</a:t>
            </a:r>
            <a:endParaRPr lang="en-US" dirty="0">
              <a:latin typeface="Times New Roman" panose="02020603050405020304" pitchFamily="18" charset="0"/>
              <a:cs typeface="Times New Roman" panose="02020603050405020304" pitchFamily="18" charset="0"/>
            </a:endParaRPr>
          </a:p>
        </p:txBody>
      </p:sp>
      <p:pic>
        <p:nvPicPr>
          <p:cNvPr id="4" name="image2.png">
            <a:extLst>
              <a:ext uri="{FF2B5EF4-FFF2-40B4-BE49-F238E27FC236}">
                <a16:creationId xmlns:a16="http://schemas.microsoft.com/office/drawing/2014/main" id="{FFB80D71-C38D-83B2-67AD-FCB30D9B63B4}"/>
              </a:ext>
            </a:extLst>
          </p:cNvPr>
          <p:cNvPicPr>
            <a:picLocks noChangeAspect="1"/>
          </p:cNvPicPr>
          <p:nvPr/>
        </p:nvPicPr>
        <p:blipFill>
          <a:blip r:embed="rId2" cstate="print"/>
          <a:stretch>
            <a:fillRect/>
          </a:stretch>
        </p:blipFill>
        <p:spPr>
          <a:xfrm>
            <a:off x="3865677" y="1872073"/>
            <a:ext cx="655698" cy="961067"/>
          </a:xfrm>
          <a:prstGeom prst="rect">
            <a:avLst/>
          </a:prstGeom>
        </p:spPr>
      </p:pic>
      <p:pic>
        <p:nvPicPr>
          <p:cNvPr id="6" name="Picture 5">
            <a:extLst>
              <a:ext uri="{FF2B5EF4-FFF2-40B4-BE49-F238E27FC236}">
                <a16:creationId xmlns:a16="http://schemas.microsoft.com/office/drawing/2014/main" id="{0CDF5FE8-388E-78D2-088D-02DEF27FDF72}"/>
              </a:ext>
            </a:extLst>
          </p:cNvPr>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3842282" y="3891211"/>
            <a:ext cx="1554177" cy="553381"/>
          </a:xfrm>
          <a:prstGeom prst="rect">
            <a:avLst/>
          </a:prstGeom>
          <a:noFill/>
          <a:ln>
            <a:noFill/>
          </a:ln>
        </p:spPr>
      </p:pic>
    </p:spTree>
    <p:extLst>
      <p:ext uri="{BB962C8B-B14F-4D97-AF65-F5344CB8AC3E}">
        <p14:creationId xmlns:p14="http://schemas.microsoft.com/office/powerpoint/2010/main" val="1904598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66D68-78C3-40D2-B284-5AB3F0E4B3CF}"/>
              </a:ext>
            </a:extLst>
          </p:cNvPr>
          <p:cNvSpPr>
            <a:spLocks noGrp="1"/>
          </p:cNvSpPr>
          <p:nvPr>
            <p:ph type="title"/>
          </p:nvPr>
        </p:nvSpPr>
        <p:spPr>
          <a:xfrm>
            <a:off x="838200" y="29980"/>
            <a:ext cx="10515600" cy="536943"/>
          </a:xfrm>
        </p:spPr>
        <p:txBody>
          <a:bodyPr>
            <a:noAutofit/>
          </a:bodyPr>
          <a:lstStyle/>
          <a:p>
            <a:pPr marL="0" marR="0" algn="ctr">
              <a:lnSpc>
                <a:spcPct val="107000"/>
              </a:lnSpc>
              <a:spcBef>
                <a:spcPts val="0"/>
              </a:spcBef>
              <a:spcAft>
                <a:spcPts val="800"/>
              </a:spcAft>
            </a:pPr>
            <a:r>
              <a:rPr lang="en-US" sz="3600" b="1" dirty="0">
                <a:solidFill>
                  <a:srgbClr val="176186"/>
                </a:solidFill>
                <a:latin typeface="Gill Sans MT" panose="020B0502020104020203" pitchFamily="34" charset="0"/>
              </a:rPr>
              <a:t>Update on Workplan and Budget for 2022</a:t>
            </a:r>
          </a:p>
        </p:txBody>
      </p:sp>
      <p:sp>
        <p:nvSpPr>
          <p:cNvPr id="5" name="TextBox 4">
            <a:extLst>
              <a:ext uri="{FF2B5EF4-FFF2-40B4-BE49-F238E27FC236}">
                <a16:creationId xmlns:a16="http://schemas.microsoft.com/office/drawing/2014/main" id="{555125B5-E350-44CC-9F9F-C7986886B36D}"/>
              </a:ext>
            </a:extLst>
          </p:cNvPr>
          <p:cNvSpPr txBox="1"/>
          <p:nvPr/>
        </p:nvSpPr>
        <p:spPr>
          <a:xfrm>
            <a:off x="3048856" y="3234463"/>
            <a:ext cx="6097712" cy="394210"/>
          </a:xfrm>
          <a:prstGeom prst="rect">
            <a:avLst/>
          </a:prstGeom>
          <a:noFill/>
        </p:spPr>
        <p:txBody>
          <a:bodyPr wrap="square">
            <a:spAutoFit/>
          </a:bodyPr>
          <a:lstStyle/>
          <a:p>
            <a:pPr marL="0" marR="0" algn="ctr">
              <a:lnSpc>
                <a:spcPct val="120000"/>
              </a:lnSpc>
              <a:spcBef>
                <a:spcPts val="0"/>
              </a:spcBef>
              <a:spcAft>
                <a:spcPts val="0"/>
              </a:spcAft>
            </a:pPr>
            <a:r>
              <a:rPr lang="en-PH" sz="1800" b="1" dirty="0">
                <a:solidFill>
                  <a:srgbClr val="FF0000"/>
                </a:solidFill>
                <a:effectLst/>
                <a:latin typeface="Gill Sans MT" panose="020B0502020104020203" pitchFamily="34" charset="0"/>
                <a:ea typeface="MS Mincho" panose="02020609040205080304" pitchFamily="49" charset="-128"/>
                <a:cs typeface="Times New Roman" panose="02020603050405020304" pitchFamily="18" charset="0"/>
              </a:rPr>
              <a:t> </a:t>
            </a:r>
            <a:endParaRPr lang="en-US" sz="1800" dirty="0">
              <a:effectLst/>
              <a:latin typeface="Gill Sans MT" panose="020B0502020104020203" pitchFamily="34" charset="0"/>
              <a:ea typeface="MS Mincho" panose="02020609040205080304" pitchFamily="49" charset="-128"/>
              <a:cs typeface="Times New Roman" panose="02020603050405020304" pitchFamily="18" charset="0"/>
            </a:endParaRPr>
          </a:p>
        </p:txBody>
      </p:sp>
      <p:graphicFrame>
        <p:nvGraphicFramePr>
          <p:cNvPr id="4" name="Table 3">
            <a:extLst>
              <a:ext uri="{FF2B5EF4-FFF2-40B4-BE49-F238E27FC236}">
                <a16:creationId xmlns:a16="http://schemas.microsoft.com/office/drawing/2014/main" id="{B3F2AB80-37E8-3259-FD09-53B8A357481E}"/>
              </a:ext>
            </a:extLst>
          </p:cNvPr>
          <p:cNvGraphicFramePr>
            <a:graphicFrameLocks noGrp="1"/>
          </p:cNvGraphicFramePr>
          <p:nvPr>
            <p:extLst>
              <p:ext uri="{D42A27DB-BD31-4B8C-83A1-F6EECF244321}">
                <p14:modId xmlns:p14="http://schemas.microsoft.com/office/powerpoint/2010/main" val="2525892455"/>
              </p:ext>
            </p:extLst>
          </p:nvPr>
        </p:nvGraphicFramePr>
        <p:xfrm>
          <a:off x="184254" y="613927"/>
          <a:ext cx="11823492" cy="6081063"/>
        </p:xfrm>
        <a:graphic>
          <a:graphicData uri="http://schemas.openxmlformats.org/drawingml/2006/table">
            <a:tbl>
              <a:tblPr firstRow="1" bandRow="1"/>
              <a:tblGrid>
                <a:gridCol w="5261104">
                  <a:extLst>
                    <a:ext uri="{9D8B030D-6E8A-4147-A177-3AD203B41FA5}">
                      <a16:colId xmlns:a16="http://schemas.microsoft.com/office/drawing/2014/main" val="2518063501"/>
                    </a:ext>
                  </a:extLst>
                </a:gridCol>
                <a:gridCol w="1281957">
                  <a:extLst>
                    <a:ext uri="{9D8B030D-6E8A-4147-A177-3AD203B41FA5}">
                      <a16:colId xmlns:a16="http://schemas.microsoft.com/office/drawing/2014/main" val="339684695"/>
                    </a:ext>
                  </a:extLst>
                </a:gridCol>
                <a:gridCol w="1774642">
                  <a:extLst>
                    <a:ext uri="{9D8B030D-6E8A-4147-A177-3AD203B41FA5}">
                      <a16:colId xmlns:a16="http://schemas.microsoft.com/office/drawing/2014/main" val="3523212123"/>
                    </a:ext>
                  </a:extLst>
                </a:gridCol>
                <a:gridCol w="3505789">
                  <a:extLst>
                    <a:ext uri="{9D8B030D-6E8A-4147-A177-3AD203B41FA5}">
                      <a16:colId xmlns:a16="http://schemas.microsoft.com/office/drawing/2014/main" val="1399907692"/>
                    </a:ext>
                  </a:extLst>
                </a:gridCol>
              </a:tblGrid>
              <a:tr h="675199">
                <a:tc>
                  <a:txBody>
                    <a:bodyPr/>
                    <a:lstStyle/>
                    <a:p>
                      <a:pPr marL="0" marR="0" algn="ctr">
                        <a:lnSpc>
                          <a:spcPct val="120000"/>
                        </a:lnSpc>
                        <a:spcBef>
                          <a:spcPts val="0"/>
                        </a:spcBef>
                        <a:spcAft>
                          <a:spcPts val="600"/>
                        </a:spcAft>
                      </a:pPr>
                      <a:r>
                        <a:rPr lang="en-ID" sz="20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Planned Activities</a:t>
                      </a:r>
                      <a:endParaRPr lang="en-US" sz="20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tc>
                  <a:txBody>
                    <a:bodyPr/>
                    <a:lstStyle/>
                    <a:p>
                      <a:pPr marL="0" marR="0" algn="ctr">
                        <a:lnSpc>
                          <a:spcPct val="120000"/>
                        </a:lnSpc>
                        <a:spcBef>
                          <a:spcPts val="0"/>
                        </a:spcBef>
                        <a:spcAft>
                          <a:spcPts val="600"/>
                        </a:spcAft>
                      </a:pPr>
                      <a:r>
                        <a:rPr lang="en-ID" sz="20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Time Frame</a:t>
                      </a:r>
                      <a:endParaRPr lang="en-US" sz="20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tc>
                  <a:txBody>
                    <a:bodyPr/>
                    <a:lstStyle/>
                    <a:p>
                      <a:pPr marL="0" marR="0" algn="ctr">
                        <a:lnSpc>
                          <a:spcPct val="120000"/>
                        </a:lnSpc>
                        <a:spcBef>
                          <a:spcPts val="0"/>
                        </a:spcBef>
                        <a:spcAft>
                          <a:spcPts val="600"/>
                        </a:spcAft>
                      </a:pPr>
                      <a:r>
                        <a:rPr lang="en-ID" sz="20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Budget (USD)</a:t>
                      </a:r>
                      <a:endParaRPr lang="en-US" sz="2000"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tc>
                  <a:txBody>
                    <a:bodyPr/>
                    <a:lstStyle/>
                    <a:p>
                      <a:pPr marL="0" marR="0" algn="ctr">
                        <a:lnSpc>
                          <a:spcPct val="120000"/>
                        </a:lnSpc>
                        <a:spcBef>
                          <a:spcPts val="0"/>
                        </a:spcBef>
                        <a:spcAft>
                          <a:spcPts val="600"/>
                        </a:spcAft>
                      </a:pPr>
                      <a:r>
                        <a:rPr lang="en-US" sz="2000" b="1" dirty="0">
                          <a:solidFill>
                            <a:schemeClr val="bg1"/>
                          </a:solidFill>
                          <a:effectLst/>
                          <a:latin typeface="Gill Sans MT" panose="020B0502020104020203" pitchFamily="34" charset="0"/>
                          <a:ea typeface="MS Mincho" panose="02020609040205080304" pitchFamily="49" charset="-128"/>
                          <a:cs typeface="Times New Roman" panose="02020603050405020304" pitchFamily="18" charset="0"/>
                        </a:rPr>
                        <a:t>Status</a:t>
                      </a:r>
                    </a:p>
                  </a:txBody>
                  <a:tcPr marL="57221" marR="57221" marT="79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6186"/>
                    </a:solidFill>
                  </a:tcPr>
                </a:tc>
                <a:extLst>
                  <a:ext uri="{0D108BD9-81ED-4DB2-BD59-A6C34878D82A}">
                    <a16:rowId xmlns:a16="http://schemas.microsoft.com/office/drawing/2014/main" val="989615309"/>
                  </a:ext>
                </a:extLst>
              </a:tr>
              <a:tr h="617476">
                <a:tc>
                  <a:txBody>
                    <a:bodyPr/>
                    <a:lstStyle/>
                    <a:p>
                      <a:pPr algn="just"/>
                      <a:r>
                        <a:rPr lang="en-US" sz="1500" b="0" i="0" u="none" strike="noStrike" baseline="0" dirty="0">
                          <a:solidFill>
                            <a:srgbClr val="000000"/>
                          </a:solidFill>
                          <a:latin typeface="Gill Sans MT" panose="020B0502020104020203" pitchFamily="34" charset="0"/>
                        </a:rPr>
                        <a:t>7th Seascape Working Group Meeting TOR (LSS) back-to-back with Seascape Working Group Regional Exchange for CT6</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15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Activities defer to 2023</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07000"/>
                        </a:lnSpc>
                      </a:pPr>
                      <a:r>
                        <a:rPr lang="en-US" sz="1500" dirty="0">
                          <a:effectLst/>
                          <a:latin typeface="Gill Sans MT" panose="020B0502020104020203" pitchFamily="34" charset="0"/>
                          <a:cs typeface="Times New Roman" panose="02020603050405020304" pitchFamily="18" charset="0"/>
                        </a:rPr>
                        <a:t>Q2</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r>
                        <a:rPr lang="en-US" sz="1500" b="0" i="0" u="none" strike="noStrike" baseline="0" dirty="0">
                          <a:solidFill>
                            <a:srgbClr val="000000"/>
                          </a:solidFill>
                          <a:latin typeface="Gill Sans MT" panose="020B0502020104020203" pitchFamily="34" charset="0"/>
                        </a:rPr>
                        <a:t>USD 5,280	</a:t>
                      </a:r>
                    </a:p>
                    <a:p>
                      <a:pPr marL="0" marR="0" algn="just">
                        <a:lnSpc>
                          <a:spcPct val="120000"/>
                        </a:lnSpc>
                        <a:spcBef>
                          <a:spcPts val="0"/>
                        </a:spcBef>
                        <a:spcAft>
                          <a:spcPts val="600"/>
                        </a:spcAft>
                      </a:pPr>
                      <a:endParaRPr lang="en-US" sz="15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just">
                        <a:lnSpc>
                          <a:spcPct val="120000"/>
                        </a:lnSpc>
                        <a:spcBef>
                          <a:spcPts val="0"/>
                        </a:spcBef>
                        <a:spcAft>
                          <a:spcPts val="600"/>
                        </a:spcAft>
                      </a:pPr>
                      <a:r>
                        <a:rPr lang="en-US" sz="15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SWG In-Situ online meeting was conducted on 31 October 2022 back-to-back with EAFM</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53828905"/>
                  </a:ext>
                </a:extLst>
              </a:tr>
              <a:tr h="617476">
                <a:tc>
                  <a:txBody>
                    <a:bodyPr/>
                    <a:lstStyle/>
                    <a:p>
                      <a:pPr algn="just"/>
                      <a:endParaRPr lang="en-US" sz="1500" b="0" i="0" u="none" strike="noStrike" baseline="0" dirty="0">
                        <a:solidFill>
                          <a:srgbClr val="000000"/>
                        </a:solidFill>
                        <a:latin typeface="Gill Sans MT" panose="020B0502020104020203" pitchFamily="34" charset="0"/>
                      </a:endParaRPr>
                    </a:p>
                    <a:p>
                      <a:pPr algn="just"/>
                      <a:r>
                        <a:rPr lang="en-US" sz="1500" b="0" i="0" u="none" strike="noStrike" baseline="0" dirty="0">
                          <a:solidFill>
                            <a:srgbClr val="000000"/>
                          </a:solidFill>
                          <a:latin typeface="Gill Sans MT" panose="020B0502020104020203" pitchFamily="34" charset="0"/>
                        </a:rPr>
                        <a:t>CT3 Southeast Asia NCCs procurement of Ministerial level signatures	</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07000"/>
                        </a:lnSpc>
                      </a:pPr>
                      <a:endParaRPr lang="en-GB" sz="15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r>
                        <a:rPr lang="en-US" sz="1500" b="0" i="0" u="none" strike="noStrike" baseline="0" dirty="0">
                          <a:solidFill>
                            <a:srgbClr val="000000"/>
                          </a:solidFill>
                          <a:latin typeface="Gill Sans MT" panose="020B0502020104020203" pitchFamily="34" charset="0"/>
                        </a:rPr>
                        <a:t>	</a:t>
                      </a:r>
                    </a:p>
                    <a:p>
                      <a:pPr marL="0" marR="0" lvl="0" indent="0" algn="just" defTabSz="914400" rtl="0" eaLnBrk="1" fontAlgn="auto" latinLnBrk="0" hangingPunct="1">
                        <a:lnSpc>
                          <a:spcPct val="120000"/>
                        </a:lnSpc>
                        <a:spcBef>
                          <a:spcPts val="0"/>
                        </a:spcBef>
                        <a:spcAft>
                          <a:spcPts val="600"/>
                        </a:spcAft>
                        <a:buClrTx/>
                        <a:buSzTx/>
                        <a:buFontTx/>
                        <a:buNone/>
                        <a:tabLst/>
                        <a:defRPr/>
                      </a:pPr>
                      <a:endParaRPr lang="en-US" sz="15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lvl="0" indent="0" algn="just" defTabSz="914400" rtl="0" eaLnBrk="1" fontAlgn="auto" latinLnBrk="0" hangingPunct="1">
                        <a:lnSpc>
                          <a:spcPct val="120000"/>
                        </a:lnSpc>
                        <a:spcBef>
                          <a:spcPts val="0"/>
                        </a:spcBef>
                        <a:spcAft>
                          <a:spcPts val="600"/>
                        </a:spcAft>
                        <a:buClrTx/>
                        <a:buSzTx/>
                        <a:buFontTx/>
                        <a:buNone/>
                        <a:tabLst/>
                        <a:defRPr/>
                      </a:pPr>
                      <a:r>
                        <a:rPr lang="en-US" sz="1500" dirty="0">
                          <a:solidFill>
                            <a:srgbClr val="000000"/>
                          </a:solidFill>
                          <a:effectLst/>
                          <a:latin typeface="Gill Sans MT" panose="020B0502020104020203" pitchFamily="34" charset="0"/>
                          <a:ea typeface="MS Mincho" panose="02020609040205080304" pitchFamily="49" charset="-128"/>
                          <a:cs typeface="Times New Roman" panose="02020603050405020304" pitchFamily="18" charset="0"/>
                        </a:rPr>
                        <a:t>Waiting for the signature and supporting documents from MY and PH</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5387675"/>
                  </a:ext>
                </a:extLst>
              </a:tr>
              <a:tr h="637504">
                <a:tc>
                  <a:txBody>
                    <a:bodyPr/>
                    <a:lstStyle/>
                    <a:p>
                      <a:pPr algn="just"/>
                      <a:endParaRPr lang="en-US" sz="1500" b="0" i="0" u="none" strike="noStrike" baseline="0" dirty="0">
                        <a:solidFill>
                          <a:srgbClr val="000000"/>
                        </a:solidFill>
                        <a:latin typeface="Gill Sans MT" panose="020B0502020104020203" pitchFamily="34" charset="0"/>
                      </a:endParaRPr>
                    </a:p>
                    <a:p>
                      <a:pPr algn="just"/>
                      <a:r>
                        <a:rPr lang="en-US" sz="1500" b="0" i="0" u="none" strike="noStrike" baseline="0" dirty="0">
                          <a:solidFill>
                            <a:srgbClr val="000000"/>
                          </a:solidFill>
                          <a:latin typeface="Gill Sans MT" panose="020B0502020104020203" pitchFamily="34" charset="0"/>
                        </a:rPr>
                        <a:t>Infographics on Priority Seascapes by GIZ through SOMACORE</a:t>
                      </a:r>
                    </a:p>
                    <a:p>
                      <a:pPr marL="0" marR="0" lvl="0" indent="0" algn="just">
                        <a:lnSpc>
                          <a:spcPct val="120000"/>
                        </a:lnSpc>
                        <a:spcBef>
                          <a:spcPts val="0"/>
                        </a:spcBef>
                        <a:spcAft>
                          <a:spcPts val="600"/>
                        </a:spcAft>
                        <a:buFont typeface="Arial" panose="020B0604020202020204" pitchFamily="34" charset="0"/>
                        <a:buNone/>
                        <a:tabLst>
                          <a:tab pos="457200" algn="l"/>
                        </a:tabLst>
                      </a:pPr>
                      <a:endParaRPr lang="en-US" sz="1500" strike="sngStrike" dirty="0">
                        <a:effectLst/>
                        <a:highlight>
                          <a:srgbClr val="FFFF00"/>
                        </a:highlight>
                        <a:latin typeface="Gill Sans MT" panose="020B0502020104020203" pitchFamily="34" charset="0"/>
                        <a:ea typeface="MS Mincho" panose="02020609040205080304" pitchFamily="49" charset="-128"/>
                        <a:cs typeface="Arial" panose="020B0604020202020204" pitchFamily="34"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07000"/>
                        </a:lnSpc>
                      </a:pPr>
                      <a:endParaRPr lang="en-US" sz="1500" dirty="0">
                        <a:effectLst/>
                        <a:latin typeface="Gill Sans MT" panose="020B0502020104020203" pitchFamily="34" charset="0"/>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r>
                        <a:rPr lang="en-US" sz="1500" dirty="0">
                          <a:effectLst/>
                          <a:latin typeface="Gill Sans MT" panose="020B0502020104020203" pitchFamily="34" charset="0"/>
                          <a:ea typeface="MS Mincho" panose="02020609040205080304" pitchFamily="49" charset="-128"/>
                          <a:cs typeface="Times New Roman" panose="02020603050405020304" pitchFamily="18" charset="0"/>
                        </a:rPr>
                        <a:t>by GIZ through</a:t>
                      </a:r>
                    </a:p>
                    <a:p>
                      <a:pPr marL="0" marR="0" algn="just">
                        <a:lnSpc>
                          <a:spcPct val="120000"/>
                        </a:lnSpc>
                        <a:spcBef>
                          <a:spcPts val="0"/>
                        </a:spcBef>
                        <a:spcAft>
                          <a:spcPts val="600"/>
                        </a:spcAft>
                      </a:pPr>
                      <a:r>
                        <a:rPr lang="en-US" sz="1500" dirty="0">
                          <a:effectLst/>
                          <a:latin typeface="Gill Sans MT" panose="020B0502020104020203" pitchFamily="34" charset="0"/>
                          <a:ea typeface="MS Mincho" panose="02020609040205080304" pitchFamily="49" charset="-128"/>
                          <a:cs typeface="Times New Roman" panose="02020603050405020304" pitchFamily="18" charset="0"/>
                        </a:rPr>
                        <a:t>SOMACORE</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just">
                        <a:lnSpc>
                          <a:spcPct val="120000"/>
                        </a:lnSpc>
                        <a:spcBef>
                          <a:spcPts val="0"/>
                        </a:spcBef>
                        <a:spcAft>
                          <a:spcPts val="600"/>
                        </a:spcAft>
                      </a:pPr>
                      <a:r>
                        <a:rPr lang="en-US" sz="1500" dirty="0">
                          <a:effectLst/>
                          <a:latin typeface="Gill Sans MT" panose="020B0502020104020203" pitchFamily="34" charset="0"/>
                          <a:ea typeface="MS Mincho" panose="02020609040205080304" pitchFamily="49" charset="-128"/>
                          <a:cs typeface="Times New Roman" panose="02020603050405020304" pitchFamily="18" charset="0"/>
                        </a:rPr>
                        <a:t>Defer to 2023 (GIZ to support)</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885838626"/>
                  </a:ext>
                </a:extLst>
              </a:tr>
              <a:tr h="2956439">
                <a:tc>
                  <a:txBody>
                    <a:bodyPr/>
                    <a:lstStyle/>
                    <a:p>
                      <a:pPr algn="just"/>
                      <a:r>
                        <a:rPr lang="en-US" sz="1500" b="1" i="0" u="none" strike="noStrike" baseline="0" dirty="0">
                          <a:solidFill>
                            <a:srgbClr val="000000"/>
                          </a:solidFill>
                          <a:latin typeface="Gill Sans MT" panose="020B0502020104020203" pitchFamily="34" charset="0"/>
                        </a:rPr>
                        <a:t>Output B1.1.I.a</a:t>
                      </a:r>
                    </a:p>
                    <a:p>
                      <a:pPr algn="just"/>
                      <a:r>
                        <a:rPr lang="en-US" sz="1500" b="0" i="0" u="none" strike="noStrike" baseline="0" dirty="0">
                          <a:solidFill>
                            <a:srgbClr val="000000"/>
                          </a:solidFill>
                          <a:latin typeface="Gill Sans MT" panose="020B0502020104020203" pitchFamily="34" charset="0"/>
                        </a:rPr>
                        <a:t>Output: By 2023 an updated assessment of resources, needs and opportunities of sustainable livelihoods and enterprises in targeted coastal areas including Priority Seascapes is conducted and completed, based on 2020 baseline information</a:t>
                      </a:r>
                    </a:p>
                    <a:p>
                      <a:pPr algn="just"/>
                      <a:endParaRPr lang="en-US" sz="1500" b="1" i="0" u="none" strike="noStrike" baseline="0" dirty="0">
                        <a:solidFill>
                          <a:srgbClr val="000000"/>
                        </a:solidFill>
                        <a:effectLst/>
                        <a:highlight>
                          <a:srgbClr val="FFFF00"/>
                        </a:highlight>
                        <a:latin typeface="Gill Sans MT" panose="020B0502020104020203" pitchFamily="34" charset="0"/>
                        <a:ea typeface="MS Mincho" panose="02020609040205080304" pitchFamily="49" charset="-128"/>
                        <a:cs typeface="Arial" panose="020B0604020202020204" pitchFamily="34" charset="0"/>
                      </a:endParaRPr>
                    </a:p>
                    <a:p>
                      <a:pPr algn="just"/>
                      <a:r>
                        <a:rPr lang="en-US" sz="1500" b="1" strike="noStrike" dirty="0">
                          <a:effectLst/>
                          <a:latin typeface="Gill Sans MT" panose="020B0502020104020203" pitchFamily="34" charset="0"/>
                          <a:ea typeface="MS Mincho" panose="02020609040205080304" pitchFamily="49" charset="-128"/>
                          <a:cs typeface="Arial" panose="020B0604020202020204" pitchFamily="34" charset="0"/>
                        </a:rPr>
                        <a:t>Output Indicator B1.1.I.a</a:t>
                      </a:r>
                    </a:p>
                    <a:p>
                      <a:pPr algn="just"/>
                      <a:r>
                        <a:rPr lang="en-US" sz="1500" b="0" strike="noStrike" dirty="0">
                          <a:effectLst/>
                          <a:latin typeface="Gill Sans MT" panose="020B0502020104020203" pitchFamily="34" charset="0"/>
                          <a:ea typeface="MS Mincho" panose="02020609040205080304" pitchFamily="49" charset="-128"/>
                          <a:cs typeface="Arial" panose="020B0604020202020204" pitchFamily="34" charset="0"/>
                        </a:rPr>
                        <a:t>An assessment of resources, needs and opportunities of sustainable livelihoods and enterprises in targeted coastal areas including Priority Seascapes is conducted and completed, by 2023</a:t>
                      </a:r>
                    </a:p>
                    <a:p>
                      <a:pPr algn="just"/>
                      <a:endParaRPr lang="en-US" sz="1500" b="0" strike="noStrike" dirty="0">
                        <a:effectLst/>
                        <a:latin typeface="Gill Sans MT" panose="020B0502020104020203" pitchFamily="34" charset="0"/>
                        <a:ea typeface="MS Mincho" panose="02020609040205080304" pitchFamily="49" charset="-128"/>
                        <a:cs typeface="Arial" panose="020B0604020202020204" pitchFamily="34" charset="0"/>
                      </a:endParaRPr>
                    </a:p>
                    <a:p>
                      <a:pPr algn="just"/>
                      <a:r>
                        <a:rPr lang="en-US" sz="1500" b="0" strike="noStrike" dirty="0">
                          <a:effectLst/>
                          <a:latin typeface="Gill Sans MT" panose="020B0502020104020203" pitchFamily="34" charset="0"/>
                          <a:ea typeface="MS Mincho" panose="02020609040205080304" pitchFamily="49" charset="-128"/>
                          <a:cs typeface="Arial" panose="020B0604020202020204" pitchFamily="34" charset="0"/>
                        </a:rPr>
                        <a:t># of Capacity Assessment Reports prepared by 2023</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a:lnSpc>
                          <a:spcPct val="107000"/>
                        </a:lnSpc>
                      </a:pPr>
                      <a:endParaRPr lang="en-US" sz="1500" dirty="0">
                        <a:effectLst/>
                        <a:latin typeface="Gill Sans MT" panose="020B0502020104020203" pitchFamily="34" charset="0"/>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l">
                        <a:lnSpc>
                          <a:spcPct val="120000"/>
                        </a:lnSpc>
                        <a:spcBef>
                          <a:spcPts val="0"/>
                        </a:spcBef>
                        <a:spcAft>
                          <a:spcPts val="600"/>
                        </a:spcAft>
                      </a:pPr>
                      <a:r>
                        <a:rPr lang="en-US" sz="1500" dirty="0">
                          <a:effectLst/>
                          <a:latin typeface="Gill Sans MT" panose="020B0502020104020203" pitchFamily="34" charset="0"/>
                          <a:ea typeface="MS Mincho" panose="02020609040205080304" pitchFamily="49" charset="-128"/>
                          <a:cs typeface="Times New Roman" panose="02020603050405020304" pitchFamily="18" charset="0"/>
                        </a:rPr>
                        <a:t>Depending on funding</a:t>
                      </a: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just">
                        <a:lnSpc>
                          <a:spcPct val="120000"/>
                        </a:lnSpc>
                        <a:spcBef>
                          <a:spcPts val="0"/>
                        </a:spcBef>
                        <a:spcAft>
                          <a:spcPts val="600"/>
                        </a:spcAft>
                      </a:pPr>
                      <a:r>
                        <a:rPr lang="en-US" sz="1500" dirty="0">
                          <a:effectLst/>
                          <a:latin typeface="Gill Sans MT" panose="020B0502020104020203" pitchFamily="34" charset="0"/>
                          <a:ea typeface="MS Mincho" panose="02020609040205080304" pitchFamily="49" charset="-128"/>
                          <a:cs typeface="Times New Roman" panose="02020603050405020304" pitchFamily="18" charset="0"/>
                        </a:rPr>
                        <a:t>The Program Agenda for the workshop on “Assessment of Resources, Needs and Opportunities for Sustainable Livelihoods and Enterprises in Coastal Areas” Shared with CTI-CFF and SWG along with the meeting notes from last SWG online meeting (20 April 2022). </a:t>
                      </a:r>
                    </a:p>
                    <a:p>
                      <a:pPr marL="0" marR="0" algn="just">
                        <a:lnSpc>
                          <a:spcPct val="120000"/>
                        </a:lnSpc>
                        <a:spcBef>
                          <a:spcPts val="0"/>
                        </a:spcBef>
                        <a:spcAft>
                          <a:spcPts val="600"/>
                        </a:spcAft>
                      </a:pPr>
                      <a:r>
                        <a:rPr lang="en-US" sz="1500" dirty="0">
                          <a:effectLst/>
                          <a:latin typeface="Gill Sans MT" panose="020B0502020104020203" pitchFamily="34" charset="0"/>
                          <a:ea typeface="MS Mincho" panose="02020609040205080304" pitchFamily="49" charset="-128"/>
                          <a:cs typeface="Times New Roman" panose="02020603050405020304" pitchFamily="18" charset="0"/>
                        </a:rPr>
                        <a:t>This event was cancelled as there was no response for confirmation from the SWG members within the deadline given.</a:t>
                      </a:r>
                    </a:p>
                    <a:p>
                      <a:pPr marL="0" marR="0" algn="just">
                        <a:lnSpc>
                          <a:spcPct val="120000"/>
                        </a:lnSpc>
                        <a:spcBef>
                          <a:spcPts val="0"/>
                        </a:spcBef>
                        <a:spcAft>
                          <a:spcPts val="600"/>
                        </a:spcAft>
                      </a:pPr>
                      <a:endParaRPr lang="en-US" sz="1500" dirty="0">
                        <a:effectLst/>
                        <a:latin typeface="Gill Sans MT" panose="020B0502020104020203" pitchFamily="34" charset="0"/>
                        <a:ea typeface="MS Mincho" panose="02020609040205080304" pitchFamily="49" charset="-128"/>
                        <a:cs typeface="Times New Roman" panose="02020603050405020304" pitchFamily="18" charset="0"/>
                      </a:endParaRPr>
                    </a:p>
                  </a:txBody>
                  <a:tcPr marL="57221" marR="57221" marT="794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11514468"/>
                  </a:ext>
                </a:extLst>
              </a:tr>
            </a:tbl>
          </a:graphicData>
        </a:graphic>
      </p:graphicFrame>
    </p:spTree>
    <p:extLst>
      <p:ext uri="{BB962C8B-B14F-4D97-AF65-F5344CB8AC3E}">
        <p14:creationId xmlns:p14="http://schemas.microsoft.com/office/powerpoint/2010/main" val="23253326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1898</Words>
  <Application>Microsoft Office PowerPoint</Application>
  <PresentationFormat>Widescreen</PresentationFormat>
  <Paragraphs>171</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Calibri Light</vt:lpstr>
      <vt:lpstr>Gill Sans MT</vt:lpstr>
      <vt:lpstr>Optima</vt:lpstr>
      <vt:lpstr>Times New Roman</vt:lpstr>
      <vt:lpstr>Office Theme</vt:lpstr>
      <vt:lpstr>PowerPoint Presentation</vt:lpstr>
      <vt:lpstr>PowerPoint Presentation</vt:lpstr>
      <vt:lpstr>PowerPoint Presentation</vt:lpstr>
      <vt:lpstr>Action taken for SOM-16 Decisions</vt:lpstr>
      <vt:lpstr>Action taken for SOM-16 Decisions</vt:lpstr>
      <vt:lpstr>Action taken for SOM-16 Decisions</vt:lpstr>
      <vt:lpstr>PowerPoint Presentation</vt:lpstr>
      <vt:lpstr>Federal Ministers’ Names for Signatures</vt:lpstr>
      <vt:lpstr>Update on Workplan and Budget for 2022</vt:lpstr>
      <vt:lpstr>Workplan and Propose Budget for 2023</vt:lpstr>
      <vt:lpstr>Recommendations for SOM 17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Anjum Islam</dc:creator>
  <cp:lastModifiedBy>admincticff</cp:lastModifiedBy>
  <cp:revision>214</cp:revision>
  <dcterms:created xsi:type="dcterms:W3CDTF">2021-12-09T07:07:53Z</dcterms:created>
  <dcterms:modified xsi:type="dcterms:W3CDTF">2022-11-29T07:43:24Z</dcterms:modified>
</cp:coreProperties>
</file>