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sldIdLst>
    <p:sldId id="817" r:id="rId2"/>
    <p:sldId id="795" r:id="rId3"/>
    <p:sldId id="788" r:id="rId4"/>
    <p:sldId id="809" r:id="rId5"/>
    <p:sldId id="810" r:id="rId6"/>
    <p:sldId id="804" r:id="rId7"/>
    <p:sldId id="798" r:id="rId8"/>
    <p:sldId id="806" r:id="rId9"/>
    <p:sldId id="81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3447" autoAdjust="0"/>
  </p:normalViewPr>
  <p:slideViewPr>
    <p:cSldViewPr snapToGrid="0">
      <p:cViewPr varScale="1">
        <p:scale>
          <a:sx n="64" d="100"/>
          <a:sy n="64" d="100"/>
        </p:scale>
        <p:origin x="114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2F236D-B15D-4CF6-A67D-2ED519E29247}" type="datetimeFigureOut">
              <a:rPr lang="en-GB" smtClean="0"/>
              <a:t>29/11/2022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1F4640-0E45-4174-9590-2B519D2DB74E}" type="slidenum">
              <a:rPr lang="en-GB" smtClean="0"/>
              <a:t>‹#›</a:t>
            </a:fld>
            <a:endParaRPr lang="en-GB"/>
          </a:p>
        </p:txBody>
      </p:sp>
    </p:spTree>
    <p:extLst>
      <p:ext uri="{BB962C8B-B14F-4D97-AF65-F5344CB8AC3E}">
        <p14:creationId xmlns:p14="http://schemas.microsoft.com/office/powerpoint/2010/main" val="4115372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72A0C-95FF-492A-A46E-D06CC6DA9B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5DB59C-8AAC-4B03-9D3C-A9D63B23EE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6F3EF7-06EF-4500-9083-186F9BFC6641}"/>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92C9F901-45F7-4F1F-A959-7E1E19463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B34EF-743E-491E-B162-E9A1B776BE17}"/>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82135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0331-2C32-4CA7-97E3-735EC8DCBD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570022-8C5C-489C-9446-CFB62FF23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C48AE-6675-4179-94DE-F5B9E89D0E52}"/>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08CD0DD4-F1E0-4600-993A-EB97894EAE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9335B-08AF-4FB3-9152-D84DB56B24B7}"/>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35625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BA3186-E782-411C-9E39-2784A0E6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57BA29-07F1-47BD-9CBE-687D8B8C38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9AAF5-AC32-408C-938D-A282C9E37DD3}"/>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06730AB3-29B8-4EA4-9F49-7D8F2D76F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77B3E-1F2B-4CF3-8BF0-D203375F420C}"/>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63258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9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A1C6F-9E2F-4BDC-A032-A535784BDC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D7AF96-70F7-48F6-870F-56B37DE903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FFF24-74E3-42D7-835E-023FC1A7DB51}"/>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137319B3-49DF-4AD8-A9CF-8C6713BC7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7AB49-E8E5-46AE-A4C5-72703656A930}"/>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42320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5689-66A8-48AE-8D38-FEDE053542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A88A3-7825-4091-A261-49A83C7C28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1761D1-6FD8-4B67-90E3-37EFEE464452}"/>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C8A79B2B-CDBA-41CA-B0FB-C0CC7A3BF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20555-D06C-4A01-B924-E6255A62F69B}"/>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92618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DE4A-8C73-4DEB-B006-02D45D899B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3AB48D-A04C-42A8-8A8D-FB4CDE887F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399918-5E4C-4582-ADB6-EDD84979C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7A0C63-0B97-4A7F-86B1-5FE10E356B0F}"/>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C907ABC0-7AAF-48E8-8F75-E54A1AF836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CF111-FF60-4C6F-B70B-7CFA1C2B2AD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49115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65E1F-3AAC-4710-8E69-9540F9320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84B864-8558-4955-B916-88F8AF52F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3BBB0C-CC68-4406-9614-EEFD7E1594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FAF413-7C13-4A66-82CD-ABAE7DF7E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FE7D4E-A3E1-4BD0-87D2-B956B72D99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F3F403-85E3-4D45-9376-479DD2705486}"/>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8" name="Footer Placeholder 7">
            <a:extLst>
              <a:ext uri="{FF2B5EF4-FFF2-40B4-BE49-F238E27FC236}">
                <a16:creationId xmlns:a16="http://schemas.microsoft.com/office/drawing/2014/main" id="{FC04D3E3-D6C5-4FFE-AB34-152FF0A28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FB1558-74D4-4B9E-B5D1-97DE58645102}"/>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07015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EDD8-1C9A-41CB-A8A0-00F4B84A0F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E0B166-B445-4D42-AFF8-7ED4D546B5E5}"/>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4" name="Footer Placeholder 3">
            <a:extLst>
              <a:ext uri="{FF2B5EF4-FFF2-40B4-BE49-F238E27FC236}">
                <a16:creationId xmlns:a16="http://schemas.microsoft.com/office/drawing/2014/main" id="{EED36026-59E5-4393-9383-43A728AA92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28880C-73D7-44DD-A505-E6AF220B4901}"/>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90414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27A64A-356D-4D68-9625-E3169FC94C28}"/>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3" name="Footer Placeholder 2">
            <a:extLst>
              <a:ext uri="{FF2B5EF4-FFF2-40B4-BE49-F238E27FC236}">
                <a16:creationId xmlns:a16="http://schemas.microsoft.com/office/drawing/2014/main" id="{E84DF883-AECE-4867-AF41-12EB104F21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9176EA-BCDA-4B50-AF77-6B0DD2B8E66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8215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0633-92BE-416E-862D-B1492C7CE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BC9D2B-8485-41FE-B0D8-1FEE2CF830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C9A74A-9D78-4001-8EBF-0D9F5BA62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4E7A94-3995-4B75-9494-2CACF13D4D6E}"/>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D79F06AE-3C1B-494C-95BE-564B97A84E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DE3E92-F39B-4FB4-AF03-3FC4DBEF5529}"/>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53166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B2110-7D72-4C68-A322-513C1FEBEE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4662EC-A763-4710-BC03-ABF5E6795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62A2F-AB95-4287-94F6-352B59A6A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1FF665-AB0D-49D9-9995-011692500330}"/>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387BBAE9-F56B-4C8B-9B94-85D444034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8CAAB-028E-4A62-B205-42101E924E0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815500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AF32D-C94E-4BC0-B5AC-7A60F5BE1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571D1E-2525-4F94-B10F-22381AA545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D7CC1-3C87-45FB-9C7C-007DCF569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808759C3-41DF-4287-8F48-B9E4690C9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8AA6E6-2C5D-4031-99F3-B90BD841CB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9095F-33BA-42C7-A266-D6E159BF7B96}" type="slidenum">
              <a:rPr lang="en-US" smtClean="0"/>
              <a:t>‹#›</a:t>
            </a:fld>
            <a:endParaRPr lang="en-US"/>
          </a:p>
        </p:txBody>
      </p:sp>
    </p:spTree>
    <p:extLst>
      <p:ext uri="{BB962C8B-B14F-4D97-AF65-F5344CB8AC3E}">
        <p14:creationId xmlns:p14="http://schemas.microsoft.com/office/powerpoint/2010/main" val="4015652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Graphical user interface&#10;&#10;Description automatically generated with low confidence">
            <a:extLst>
              <a:ext uri="{FF2B5EF4-FFF2-40B4-BE49-F238E27FC236}">
                <a16:creationId xmlns:a16="http://schemas.microsoft.com/office/drawing/2014/main" id="{ECAAE8C8-0825-722C-E734-79EB87AEACA9}"/>
              </a:ext>
            </a:extLst>
          </p:cNvPr>
          <p:cNvPicPr>
            <a:picLocks noChangeAspect="1"/>
          </p:cNvPicPr>
          <p:nvPr/>
        </p:nvPicPr>
        <p:blipFill rotWithShape="1">
          <a:blip r:embed="rId2">
            <a:extLst>
              <a:ext uri="{28A0092B-C50C-407E-A947-70E740481C1C}">
                <a14:useLocalDpi xmlns:a14="http://schemas.microsoft.com/office/drawing/2010/main" val="0"/>
              </a:ext>
            </a:extLst>
          </a:blip>
          <a:srcRect r="1" b="2300"/>
          <a:stretch/>
        </p:blipFill>
        <p:spPr>
          <a:xfrm>
            <a:off x="0" y="0"/>
            <a:ext cx="12188952" cy="6858000"/>
          </a:xfrm>
          <a:prstGeom prst="rect">
            <a:avLst/>
          </a:prstGeom>
        </p:spPr>
      </p:pic>
      <p:sp>
        <p:nvSpPr>
          <p:cNvPr id="11" name="Title 1">
            <a:extLst>
              <a:ext uri="{FF2B5EF4-FFF2-40B4-BE49-F238E27FC236}">
                <a16:creationId xmlns:a16="http://schemas.microsoft.com/office/drawing/2014/main" id="{FFC51C6E-4380-7F5E-7FA3-535B0DC66FCA}"/>
              </a:ext>
            </a:extLst>
          </p:cNvPr>
          <p:cNvSpPr txBox="1">
            <a:spLocks/>
          </p:cNvSpPr>
          <p:nvPr/>
        </p:nvSpPr>
        <p:spPr>
          <a:xfrm>
            <a:off x="559973" y="3824749"/>
            <a:ext cx="6922375" cy="863120"/>
          </a:xfrm>
          <a:prstGeom prst="rect">
            <a:avLst/>
          </a:prstGeom>
          <a:solidFill>
            <a:srgbClr val="90C42F">
              <a:alpha val="50196"/>
            </a:srgbClr>
          </a:solidFill>
          <a:ln>
            <a:solidFill>
              <a:srgbClr val="90C42F"/>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rtl="0">
              <a:lnSpc>
                <a:spcPct val="90000"/>
              </a:lnSpc>
              <a:spcBef>
                <a:spcPts val="0"/>
              </a:spcBef>
              <a:spcAft>
                <a:spcPts val="0"/>
              </a:spcAft>
              <a:buClr>
                <a:schemeClr val="dk1"/>
              </a:buClr>
              <a:buSzPts val="2400"/>
              <a:buNone/>
            </a:pPr>
            <a:r>
              <a:rPr lang="en-US" sz="2800" b="1" dirty="0">
                <a:solidFill>
                  <a:srgbClr val="02788A"/>
                </a:solidFill>
              </a:rPr>
              <a:t>MARINE PROTECTED AREAS</a:t>
            </a:r>
          </a:p>
          <a:p>
            <a:pPr marL="0" lvl="0" indent="0" rtl="0">
              <a:lnSpc>
                <a:spcPct val="90000"/>
              </a:lnSpc>
              <a:spcBef>
                <a:spcPts val="0"/>
              </a:spcBef>
              <a:spcAft>
                <a:spcPts val="0"/>
              </a:spcAft>
              <a:buClr>
                <a:schemeClr val="dk1"/>
              </a:buClr>
              <a:buSzPts val="2400"/>
              <a:buNone/>
            </a:pPr>
            <a:r>
              <a:rPr lang="en-US" sz="2800" b="1" dirty="0">
                <a:solidFill>
                  <a:srgbClr val="02788A"/>
                </a:solidFill>
              </a:rPr>
              <a:t>TECHNICAL WORKING GROUP</a:t>
            </a:r>
          </a:p>
        </p:txBody>
      </p:sp>
      <p:sp>
        <p:nvSpPr>
          <p:cNvPr id="12" name="Title 1">
            <a:extLst>
              <a:ext uri="{FF2B5EF4-FFF2-40B4-BE49-F238E27FC236}">
                <a16:creationId xmlns:a16="http://schemas.microsoft.com/office/drawing/2014/main" id="{4FAAAEBE-C947-E7D2-B225-0E4A439ABD31}"/>
              </a:ext>
            </a:extLst>
          </p:cNvPr>
          <p:cNvSpPr txBox="1">
            <a:spLocks/>
          </p:cNvSpPr>
          <p:nvPr/>
        </p:nvSpPr>
        <p:spPr>
          <a:xfrm>
            <a:off x="559973" y="4687869"/>
            <a:ext cx="6922375" cy="588669"/>
          </a:xfrm>
          <a:prstGeom prst="rect">
            <a:avLst/>
          </a:prstGeom>
          <a:solidFill>
            <a:srgbClr val="90C42F"/>
          </a:solidFill>
          <a:ln>
            <a:solidFill>
              <a:srgbClr val="90C42F"/>
            </a:solidFill>
          </a:ln>
        </p:spPr>
        <p:txBody>
          <a:bodyPr vert="horz" lIns="91440" tIns="45720" rIns="91440" bIns="45720" rtlCol="0" anchor="ctr">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solidFill>
                  <a:schemeClr val="bg1"/>
                </a:solidFill>
                <a:latin typeface="Optima" pitchFamily="2" charset="0"/>
              </a:rPr>
              <a:t>     </a:t>
            </a:r>
            <a:r>
              <a:rPr lang="pt-BR" sz="2000" b="1" dirty="0">
                <a:solidFill>
                  <a:schemeClr val="bg1"/>
                </a:solidFill>
                <a:latin typeface="Optima" pitchFamily="2" charset="0"/>
              </a:rPr>
              <a:t>Mr. Benvindo Maria Deus Araujo dos Santos</a:t>
            </a:r>
          </a:p>
          <a:p>
            <a:r>
              <a:rPr lang="en-US" sz="2000" b="1" dirty="0">
                <a:solidFill>
                  <a:schemeClr val="bg1"/>
                </a:solidFill>
                <a:latin typeface="Optima" pitchFamily="2" charset="0"/>
              </a:rPr>
              <a:t>     </a:t>
            </a:r>
            <a:r>
              <a:rPr lang="en-US" sz="2000" dirty="0">
                <a:solidFill>
                  <a:schemeClr val="bg1"/>
                </a:solidFill>
                <a:latin typeface="Optima" pitchFamily="2" charset="0"/>
              </a:rPr>
              <a:t>Chair of MPA TWG</a:t>
            </a:r>
          </a:p>
        </p:txBody>
      </p:sp>
    </p:spTree>
    <p:extLst>
      <p:ext uri="{BB962C8B-B14F-4D97-AF65-F5344CB8AC3E}">
        <p14:creationId xmlns:p14="http://schemas.microsoft.com/office/powerpoint/2010/main" val="255712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0588" y="514350"/>
            <a:ext cx="9950823" cy="769441"/>
          </a:xfrm>
          <a:prstGeom prst="rect">
            <a:avLst/>
          </a:prstGeom>
          <a:noFill/>
        </p:spPr>
        <p:txBody>
          <a:bodyPr wrap="square" rtlCol="0">
            <a:spAutoFit/>
          </a:bodyPr>
          <a:lstStyle/>
          <a:p>
            <a:pPr algn="ctr"/>
            <a:r>
              <a:rPr lang="en-US" sz="4400" b="1" dirty="0">
                <a:solidFill>
                  <a:srgbClr val="176186"/>
                </a:solidFill>
                <a:latin typeface="Gill Sans MT" panose="020B0502020104020203" pitchFamily="34" charset="0"/>
                <a:ea typeface="Optima" charset="0"/>
                <a:cs typeface="Optima" charset="0"/>
              </a:rPr>
              <a:t>Agenda Adoption</a:t>
            </a:r>
          </a:p>
        </p:txBody>
      </p:sp>
      <p:sp>
        <p:nvSpPr>
          <p:cNvPr id="2" name="TextBox 1">
            <a:extLst>
              <a:ext uri="{FF2B5EF4-FFF2-40B4-BE49-F238E27FC236}">
                <a16:creationId xmlns:a16="http://schemas.microsoft.com/office/drawing/2014/main" id="{2CC6B0A8-814C-DD26-A8FC-E7329B7DA3FF}"/>
              </a:ext>
            </a:extLst>
          </p:cNvPr>
          <p:cNvSpPr txBox="1"/>
          <p:nvPr/>
        </p:nvSpPr>
        <p:spPr>
          <a:xfrm>
            <a:off x="980113" y="1976446"/>
            <a:ext cx="10472372" cy="3248069"/>
          </a:xfrm>
          <a:prstGeom prst="rect">
            <a:avLst/>
          </a:prstGeom>
          <a:noFill/>
        </p:spPr>
        <p:txBody>
          <a:bodyPr wrap="square" rtlCol="0">
            <a:spAutoFit/>
          </a:bodyPr>
          <a:lstStyle/>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Focal Points</a:t>
            </a:r>
          </a:p>
          <a:p>
            <a:pPr marL="34290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Action taken for SOM-16 Decisions</a:t>
            </a:r>
            <a:endPar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endParaRPr>
          </a:p>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Update on Workplan and Budget by the Chair of MPA WG for 2022</a:t>
            </a:r>
          </a:p>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Workplan and Proposed Budget by the Chair of MPA WG  for 2023</a:t>
            </a:r>
          </a:p>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Draft Recommendations for SOM-17</a:t>
            </a:r>
          </a:p>
        </p:txBody>
      </p:sp>
    </p:spTree>
    <p:extLst>
      <p:ext uri="{BB962C8B-B14F-4D97-AF65-F5344CB8AC3E}">
        <p14:creationId xmlns:p14="http://schemas.microsoft.com/office/powerpoint/2010/main" val="354454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78647" y="-10203"/>
            <a:ext cx="7051926" cy="584775"/>
          </a:xfrm>
          <a:prstGeom prst="rect">
            <a:avLst/>
          </a:prstGeom>
          <a:noFill/>
        </p:spPr>
        <p:txBody>
          <a:bodyPr wrap="square" rtlCol="0">
            <a:spAutoFit/>
          </a:bodyPr>
          <a:lstStyle/>
          <a:p>
            <a:pPr algn="ctr"/>
            <a:r>
              <a:rPr lang="en-US" sz="3200" b="1" dirty="0">
                <a:solidFill>
                  <a:srgbClr val="176186"/>
                </a:solidFill>
                <a:latin typeface="Gill Sans MT" panose="020B0502020104020203" pitchFamily="34" charset="0"/>
              </a:rPr>
              <a:t>Focal Points</a:t>
            </a:r>
          </a:p>
        </p:txBody>
      </p:sp>
      <p:graphicFrame>
        <p:nvGraphicFramePr>
          <p:cNvPr id="5" name="Content Placeholder 3">
            <a:extLst>
              <a:ext uri="{FF2B5EF4-FFF2-40B4-BE49-F238E27FC236}">
                <a16:creationId xmlns:a16="http://schemas.microsoft.com/office/drawing/2014/main" id="{1620982F-A269-4CC1-A217-138E1A55FC33}"/>
              </a:ext>
            </a:extLst>
          </p:cNvPr>
          <p:cNvGraphicFramePr>
            <a:graphicFrameLocks/>
          </p:cNvGraphicFramePr>
          <p:nvPr>
            <p:extLst>
              <p:ext uri="{D42A27DB-BD31-4B8C-83A1-F6EECF244321}">
                <p14:modId xmlns:p14="http://schemas.microsoft.com/office/powerpoint/2010/main" val="4052002404"/>
              </p:ext>
            </p:extLst>
          </p:nvPr>
        </p:nvGraphicFramePr>
        <p:xfrm>
          <a:off x="72390" y="574572"/>
          <a:ext cx="12047219" cy="5837686"/>
        </p:xfrm>
        <a:graphic>
          <a:graphicData uri="http://schemas.openxmlformats.org/drawingml/2006/table">
            <a:tbl>
              <a:tblPr firstRow="1" bandRow="1">
                <a:tableStyleId>{93296810-A885-4BE3-A3E7-6D5BEEA58F35}</a:tableStyleId>
              </a:tblPr>
              <a:tblGrid>
                <a:gridCol w="1910767">
                  <a:extLst>
                    <a:ext uri="{9D8B030D-6E8A-4147-A177-3AD203B41FA5}">
                      <a16:colId xmlns:a16="http://schemas.microsoft.com/office/drawing/2014/main" val="20000"/>
                    </a:ext>
                  </a:extLst>
                </a:gridCol>
                <a:gridCol w="10136452">
                  <a:extLst>
                    <a:ext uri="{9D8B030D-6E8A-4147-A177-3AD203B41FA5}">
                      <a16:colId xmlns:a16="http://schemas.microsoft.com/office/drawing/2014/main" val="20001"/>
                    </a:ext>
                  </a:extLst>
                </a:gridCol>
              </a:tblGrid>
              <a:tr h="601317">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PH" sz="1600" dirty="0">
                          <a:latin typeface="Gill Sans MT" panose="020B0502020104020203" pitchFamily="34" charset="0"/>
                        </a:rPr>
                        <a:t> Member Country</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PH" sz="1600" dirty="0">
                          <a:latin typeface="Gill Sans MT" panose="020B0502020104020203" pitchFamily="34" charset="0"/>
                        </a:rPr>
                        <a:t>Focal Points</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extLst>
                  <a:ext uri="{0D108BD9-81ED-4DB2-BD59-A6C34878D82A}">
                    <a16:rowId xmlns:a16="http://schemas.microsoft.com/office/drawing/2014/main" val="10000"/>
                  </a:ext>
                </a:extLst>
              </a:tr>
              <a:tr h="11625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b="1" u="none" strike="noStrike" dirty="0">
                          <a:effectLst/>
                          <a:latin typeface="Gill Sans MT" panose="020B0502020104020203" pitchFamily="34" charset="0"/>
                        </a:rPr>
                        <a:t>Indonesia </a:t>
                      </a:r>
                      <a:r>
                        <a:rPr lang="en-ID" sz="1500" b="1" u="none" strike="noStrike" kern="1200" dirty="0">
                          <a:solidFill>
                            <a:schemeClr val="dk1"/>
                          </a:solidFill>
                          <a:effectLst/>
                          <a:latin typeface="Gill Sans MT" panose="020B0502020104020203" pitchFamily="34" charset="0"/>
                          <a:ea typeface="+mn-ea"/>
                          <a:cs typeface="+mn-cs"/>
                        </a:rPr>
                        <a:t>(Co-Chair</a:t>
                      </a:r>
                      <a:r>
                        <a:rPr lang="en-ID" sz="1500" b="1" u="none" strike="noStrike" dirty="0">
                          <a:effectLst/>
                          <a:latin typeface="Gill Sans MT" panose="020B0502020104020203" pitchFamily="34" charset="0"/>
                        </a:rPr>
                        <a:t>)</a:t>
                      </a:r>
                      <a:endParaRPr lang="en-ID" sz="15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Mr. Firdaus Agung,  Director for Conservation and Marine Biodiversity, Ministry of Marine Affairs and Fisheries</a:t>
                      </a:r>
                    </a:p>
                    <a:p>
                      <a:r>
                        <a:rPr lang="en-US" sz="1500" b="0" i="0" u="none" strike="noStrike" baseline="0" dirty="0">
                          <a:solidFill>
                            <a:srgbClr val="000000"/>
                          </a:solidFill>
                          <a:latin typeface="Gill Sans MT" panose="020B0502020104020203" pitchFamily="34" charset="0"/>
                        </a:rPr>
                        <a:t>Alternate: Mr.  </a:t>
                      </a:r>
                      <a:r>
                        <a:rPr lang="en-US" sz="1500" b="0" i="0" u="none" strike="noStrike" baseline="0" dirty="0" err="1">
                          <a:solidFill>
                            <a:srgbClr val="000000"/>
                          </a:solidFill>
                          <a:latin typeface="Gill Sans MT" panose="020B0502020104020203" pitchFamily="34" charset="0"/>
                        </a:rPr>
                        <a:t>Amehr</a:t>
                      </a:r>
                      <a:r>
                        <a:rPr lang="en-US" sz="1500" b="0" i="0" u="none" strike="noStrike" baseline="0" dirty="0">
                          <a:solidFill>
                            <a:srgbClr val="000000"/>
                          </a:solidFill>
                          <a:latin typeface="Gill Sans MT" panose="020B0502020104020203" pitchFamily="34" charset="0"/>
                        </a:rPr>
                        <a:t> Hakim, Coordinator for Marine Protected Areas Designation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78207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u="none" strike="noStrike" dirty="0">
                          <a:effectLst/>
                          <a:latin typeface="Gill Sans MT" panose="020B0502020104020203" pitchFamily="34" charset="0"/>
                        </a:rPr>
                        <a:t>Malaysia</a:t>
                      </a:r>
                      <a:endParaRPr lang="en-ID" sz="15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Ms. </a:t>
                      </a:r>
                      <a:r>
                        <a:rPr lang="en-US" sz="1500" b="0" i="0" u="none" strike="noStrike" baseline="0" dirty="0" err="1">
                          <a:solidFill>
                            <a:srgbClr val="000000"/>
                          </a:solidFill>
                          <a:latin typeface="Gill Sans MT" panose="020B0502020104020203" pitchFamily="34" charset="0"/>
                        </a:rPr>
                        <a:t>Rimi</a:t>
                      </a:r>
                      <a:r>
                        <a:rPr lang="en-US" sz="1500" b="0" i="0" u="none" strike="noStrike" baseline="0" dirty="0">
                          <a:solidFill>
                            <a:srgbClr val="000000"/>
                          </a:solidFill>
                          <a:latin typeface="Gill Sans MT" panose="020B0502020104020203" pitchFamily="34" charset="0"/>
                        </a:rPr>
                        <a:t> </a:t>
                      </a:r>
                      <a:r>
                        <a:rPr lang="en-US" sz="1500" b="0" i="0" u="none" strike="noStrike" baseline="0" dirty="0" err="1">
                          <a:solidFill>
                            <a:srgbClr val="000000"/>
                          </a:solidFill>
                          <a:latin typeface="Gill Sans MT" panose="020B0502020104020203" pitchFamily="34" charset="0"/>
                        </a:rPr>
                        <a:t>Repin</a:t>
                      </a:r>
                      <a:r>
                        <a:rPr lang="en-US" sz="1500" b="0" i="0" u="none" strike="noStrike" baseline="0" dirty="0">
                          <a:solidFill>
                            <a:srgbClr val="000000"/>
                          </a:solidFill>
                          <a:latin typeface="Gill Sans MT" panose="020B0502020104020203" pitchFamily="34" charset="0"/>
                        </a:rPr>
                        <a:t>, Principal Assistant Director of Research and Education Division, Sabah Parks</a:t>
                      </a:r>
                    </a:p>
                    <a:p>
                      <a:r>
                        <a:rPr lang="en-US" sz="1500" b="0" i="0" u="none" strike="noStrike" baseline="0" dirty="0">
                          <a:solidFill>
                            <a:srgbClr val="000000"/>
                          </a:solidFill>
                          <a:latin typeface="Gill Sans MT" panose="020B0502020104020203" pitchFamily="34" charset="0"/>
                        </a:rPr>
                        <a:t>Alternate Focal Point: Mr. Adam Malik bin </a:t>
                      </a:r>
                      <a:r>
                        <a:rPr lang="en-US" sz="1500" b="0" i="0" u="none" strike="noStrike" baseline="0" dirty="0" err="1">
                          <a:solidFill>
                            <a:srgbClr val="000000"/>
                          </a:solidFill>
                          <a:latin typeface="Gill Sans MT" panose="020B0502020104020203" pitchFamily="34" charset="0"/>
                        </a:rPr>
                        <a:t>Masidi</a:t>
                      </a:r>
                      <a:r>
                        <a:rPr lang="en-US" sz="1500" b="0" i="0" u="none" strike="noStrike" baseline="0" dirty="0">
                          <a:solidFill>
                            <a:srgbClr val="000000"/>
                          </a:solidFill>
                          <a:latin typeface="Gill Sans MT" panose="020B0502020104020203" pitchFamily="34" charset="0"/>
                        </a:rPr>
                        <a:t>, Marine Research Officer, Sabah Parks</a:t>
                      </a:r>
                    </a:p>
                    <a:p>
                      <a:r>
                        <a:rPr lang="en-US" sz="1500" b="0" i="0" u="none" strike="noStrike" baseline="0" dirty="0">
                          <a:solidFill>
                            <a:srgbClr val="000000"/>
                          </a:solidFill>
                          <a:latin typeface="Gill Sans MT" panose="020B0502020104020203" pitchFamily="34" charset="0"/>
                        </a:rPr>
                        <a:t>Dr. </a:t>
                      </a:r>
                      <a:r>
                        <a:rPr lang="en-US" sz="1500" b="0" i="0" u="none" strike="noStrike" baseline="0" dirty="0" err="1">
                          <a:solidFill>
                            <a:srgbClr val="000000"/>
                          </a:solidFill>
                          <a:latin typeface="Gill Sans MT" panose="020B0502020104020203" pitchFamily="34" charset="0"/>
                        </a:rPr>
                        <a:t>Nasrul</a:t>
                      </a:r>
                      <a:r>
                        <a:rPr lang="en-US" sz="1500" b="0" i="0" u="none" strike="noStrike" baseline="0" dirty="0">
                          <a:solidFill>
                            <a:srgbClr val="000000"/>
                          </a:solidFill>
                          <a:latin typeface="Gill Sans MT" panose="020B0502020104020203" pitchFamily="34" charset="0"/>
                        </a:rPr>
                        <a:t> Hakim </a:t>
                      </a:r>
                      <a:r>
                        <a:rPr lang="en-US" sz="1500" b="0" i="0" u="none" strike="noStrike" baseline="0" dirty="0" err="1">
                          <a:solidFill>
                            <a:srgbClr val="000000"/>
                          </a:solidFill>
                          <a:latin typeface="Gill Sans MT" panose="020B0502020104020203" pitchFamily="34" charset="0"/>
                        </a:rPr>
                        <a:t>Maidin</a:t>
                      </a:r>
                      <a:r>
                        <a:rPr lang="en-US" sz="1500" b="0" i="0" u="none" strike="noStrike" baseline="0" dirty="0">
                          <a:solidFill>
                            <a:srgbClr val="000000"/>
                          </a:solidFill>
                          <a:latin typeface="Gill Sans MT" panose="020B0502020104020203" pitchFamily="34" charset="0"/>
                        </a:rPr>
                        <a:t>, Chief Assistant Director, Research &amp; Education Department Sabah Parks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8668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u="none" strike="noStrike" dirty="0">
                          <a:effectLst/>
                          <a:latin typeface="Gill Sans MT" panose="020B0502020104020203" pitchFamily="34" charset="0"/>
                        </a:rPr>
                        <a:t>Papua New Guinea</a:t>
                      </a:r>
                      <a:endParaRPr lang="en-ID" sz="15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Bernard </a:t>
                      </a:r>
                      <a:r>
                        <a:rPr lang="en-US" sz="1500" b="0" i="0" u="none" strike="noStrike" baseline="0" dirty="0" err="1">
                          <a:solidFill>
                            <a:srgbClr val="000000"/>
                          </a:solidFill>
                          <a:latin typeface="Gill Sans MT" panose="020B0502020104020203" pitchFamily="34" charset="0"/>
                        </a:rPr>
                        <a:t>Kombeng</a:t>
                      </a:r>
                      <a:r>
                        <a:rPr lang="en-US" sz="1500" b="0" i="0" u="none" strike="noStrike" baseline="0" dirty="0">
                          <a:solidFill>
                            <a:srgbClr val="000000"/>
                          </a:solidFill>
                          <a:latin typeface="Gill Sans MT" panose="020B0502020104020203" pitchFamily="34" charset="0"/>
                        </a:rPr>
                        <a:t> </a:t>
                      </a:r>
                      <a:r>
                        <a:rPr lang="en-US" sz="1500" b="0" i="0" u="none" strike="noStrike" baseline="0" dirty="0" err="1">
                          <a:solidFill>
                            <a:srgbClr val="000000"/>
                          </a:solidFill>
                          <a:latin typeface="Gill Sans MT" panose="020B0502020104020203" pitchFamily="34" charset="0"/>
                        </a:rPr>
                        <a:t>Suruman</a:t>
                      </a:r>
                      <a:r>
                        <a:rPr lang="en-US" sz="1500" b="0" i="0" u="none" strike="noStrike" baseline="0" dirty="0">
                          <a:solidFill>
                            <a:srgbClr val="000000"/>
                          </a:solidFill>
                          <a:latin typeface="Gill Sans MT" panose="020B0502020104020203" pitchFamily="34" charset="0"/>
                        </a:rPr>
                        <a:t>, Manager MPA Branch, Conservation and Environment Protection Authority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67356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u="none" strike="noStrike" kern="1200">
                          <a:solidFill>
                            <a:schemeClr val="dk1"/>
                          </a:solidFill>
                          <a:effectLst/>
                          <a:latin typeface="Gill Sans MT" panose="020B0502020104020203" pitchFamily="34" charset="0"/>
                          <a:ea typeface="+mn-ea"/>
                          <a:cs typeface="+mn-cs"/>
                        </a:rPr>
                        <a:t>Philippines</a:t>
                      </a:r>
                      <a:endParaRPr lang="en-ID" sz="15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Ms. Natividad Y. Bernardino,  OIC Director , Biodiversity Management Bureau, DENR</a:t>
                      </a:r>
                    </a:p>
                    <a:p>
                      <a:r>
                        <a:rPr lang="en-US" sz="1500" b="0" i="0" u="none" strike="noStrike" baseline="0" dirty="0">
                          <a:solidFill>
                            <a:srgbClr val="000000"/>
                          </a:solidFill>
                          <a:latin typeface="Gill Sans MT" panose="020B0502020104020203" pitchFamily="34" charset="0"/>
                        </a:rPr>
                        <a:t>Alternate: Mr. John Erick Avelino, OIC Chief ICMPS, CMD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9692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u="none" strike="noStrike" dirty="0">
                          <a:effectLst/>
                          <a:latin typeface="Gill Sans MT" panose="020B0502020104020203" pitchFamily="34" charset="0"/>
                        </a:rPr>
                        <a:t>Solomon Islands </a:t>
                      </a:r>
                      <a:endParaRPr lang="en-ID" sz="15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Mr. Peter </a:t>
                      </a:r>
                      <a:r>
                        <a:rPr lang="en-US" sz="1500" b="0" i="0" u="none" strike="noStrike" baseline="0" dirty="0" err="1">
                          <a:solidFill>
                            <a:srgbClr val="000000"/>
                          </a:solidFill>
                          <a:latin typeface="Gill Sans MT" panose="020B0502020104020203" pitchFamily="34" charset="0"/>
                        </a:rPr>
                        <a:t>Husi'au’ana</a:t>
                      </a:r>
                      <a:r>
                        <a:rPr lang="en-US" sz="1500" b="0" i="0" u="none" strike="noStrike" baseline="0" dirty="0">
                          <a:solidFill>
                            <a:srgbClr val="000000"/>
                          </a:solidFill>
                          <a:latin typeface="Gill Sans MT" panose="020B0502020104020203" pitchFamily="34" charset="0"/>
                        </a:rPr>
                        <a:t> </a:t>
                      </a:r>
                      <a:r>
                        <a:rPr lang="en-US" sz="1500" b="0" i="0" u="none" strike="noStrike" baseline="0" dirty="0" err="1">
                          <a:solidFill>
                            <a:srgbClr val="000000"/>
                          </a:solidFill>
                          <a:latin typeface="Gill Sans MT" panose="020B0502020104020203" pitchFamily="34" charset="0"/>
                        </a:rPr>
                        <a:t>Kenilorea</a:t>
                      </a:r>
                      <a:r>
                        <a:rPr lang="en-US" sz="1500" b="0" i="0" u="none" strike="noStrike" baseline="0" dirty="0">
                          <a:solidFill>
                            <a:srgbClr val="000000"/>
                          </a:solidFill>
                          <a:latin typeface="Gill Sans MT" panose="020B0502020104020203" pitchFamily="34" charset="0"/>
                        </a:rPr>
                        <a:t>, Chief Fisheries Officer, Ministry of Fisheries and Marine Resources</a:t>
                      </a:r>
                    </a:p>
                    <a:p>
                      <a:r>
                        <a:rPr lang="en-US" sz="1500" b="0" i="0" u="none" strike="noStrike" baseline="0" dirty="0">
                          <a:solidFill>
                            <a:srgbClr val="000000"/>
                          </a:solidFill>
                          <a:latin typeface="Gill Sans MT" panose="020B0502020104020203" pitchFamily="34" charset="0"/>
                        </a:rPr>
                        <a:t>Alternate: Mr Trevor Maeda, Principal Conservation Officer, Ministry of Environment, Climate change, Disaster Management and Meteorology and Mr. David Aram, Principal Fisheries Officer, Ministry of Fisheries and Marine Resources</a:t>
                      </a:r>
                    </a:p>
                    <a:p>
                      <a:r>
                        <a:rPr lang="en-US" sz="1500" b="0" i="0" u="none" strike="noStrike" baseline="0" dirty="0">
                          <a:solidFill>
                            <a:srgbClr val="000000"/>
                          </a:solidFill>
                          <a:latin typeface="Gill Sans MT" panose="020B0502020104020203"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78207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500" b="1" u="none" strike="noStrike" dirty="0">
                          <a:effectLst/>
                          <a:latin typeface="Gill Sans MT" panose="020B0502020104020203" pitchFamily="34" charset="0"/>
                        </a:rPr>
                        <a:t>Timor-Leste (Chair)</a:t>
                      </a:r>
                      <a:endParaRPr lang="en-ID" sz="15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Mr. </a:t>
                      </a:r>
                      <a:r>
                        <a:rPr lang="pt-BR" sz="1500" b="0" i="0" u="none" strike="noStrike" baseline="0" dirty="0">
                          <a:solidFill>
                            <a:srgbClr val="000000"/>
                          </a:solidFill>
                          <a:latin typeface="Gill Sans MT" panose="020B0502020104020203" pitchFamily="34" charset="0"/>
                        </a:rPr>
                        <a:t>Benvindo Maria Deus Araujo dos Santos, </a:t>
                      </a:r>
                      <a:r>
                        <a:rPr lang="en-GB" sz="1500" b="0" i="0" u="none" strike="noStrike" baseline="0" dirty="0">
                          <a:solidFill>
                            <a:srgbClr val="000000"/>
                          </a:solidFill>
                          <a:latin typeface="Gill Sans MT" panose="020B0502020104020203" pitchFamily="34" charset="0"/>
                        </a:rPr>
                        <a:t>Technical Staff under the Department of Conservation Marine Biodiversity, and Aquatic Environment Management</a:t>
                      </a:r>
                      <a:r>
                        <a:rPr lang="en-US" sz="1500" b="0" i="0" u="none" strike="noStrike" baseline="0" dirty="0">
                          <a:solidFill>
                            <a:srgbClr val="000000"/>
                          </a:solidFill>
                          <a:latin typeface="Gill Sans MT" panose="020B0502020104020203"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611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68A8FB-F20C-7065-21A6-1DABFA936C08}"/>
              </a:ext>
            </a:extLst>
          </p:cNvPr>
          <p:cNvGraphicFramePr>
            <a:graphicFrameLocks noGrp="1"/>
          </p:cNvGraphicFramePr>
          <p:nvPr>
            <p:extLst>
              <p:ext uri="{D42A27DB-BD31-4B8C-83A1-F6EECF244321}">
                <p14:modId xmlns:p14="http://schemas.microsoft.com/office/powerpoint/2010/main" val="2276260174"/>
              </p:ext>
            </p:extLst>
          </p:nvPr>
        </p:nvGraphicFramePr>
        <p:xfrm>
          <a:off x="281690" y="761796"/>
          <a:ext cx="11380658" cy="5474113"/>
        </p:xfrm>
        <a:graphic>
          <a:graphicData uri="http://schemas.openxmlformats.org/drawingml/2006/table">
            <a:tbl>
              <a:tblPr firstRow="1" bandRow="1"/>
              <a:tblGrid>
                <a:gridCol w="8343860">
                  <a:extLst>
                    <a:ext uri="{9D8B030D-6E8A-4147-A177-3AD203B41FA5}">
                      <a16:colId xmlns:a16="http://schemas.microsoft.com/office/drawing/2014/main" val="2518063501"/>
                    </a:ext>
                  </a:extLst>
                </a:gridCol>
                <a:gridCol w="3036798">
                  <a:extLst>
                    <a:ext uri="{9D8B030D-6E8A-4147-A177-3AD203B41FA5}">
                      <a16:colId xmlns:a16="http://schemas.microsoft.com/office/drawing/2014/main" val="1399907692"/>
                    </a:ext>
                  </a:extLst>
                </a:gridCol>
              </a:tblGrid>
              <a:tr h="416259">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59903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presentation by MPA Working Group (Annex 46).</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95331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CT6 Member Countries for the submission of their nominations for the Sustainable Marine Tourism Task Force focal points and project pilot sites (Annex 47)</a:t>
                      </a:r>
                      <a:endParaRPr lang="en-ID"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8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96030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Agreed to postpone to 2022 the CTMPAS 3</a:t>
                      </a:r>
                      <a:r>
                        <a:rPr lang="en-US" sz="1700" b="0" baseline="30000" dirty="0">
                          <a:solidFill>
                            <a:schemeClr val="tx1"/>
                          </a:solidFill>
                          <a:effectLst/>
                          <a:latin typeface="Gill Sans MT" panose="020B0502020104020203" pitchFamily="34" charset="0"/>
                        </a:rPr>
                        <a:t>rd</a:t>
                      </a:r>
                      <a:r>
                        <a:rPr lang="en-US" sz="1700" b="0" dirty="0">
                          <a:solidFill>
                            <a:schemeClr val="tx1"/>
                          </a:solidFill>
                          <a:effectLst/>
                          <a:latin typeface="Gill Sans MT" panose="020B0502020104020203" pitchFamily="34" charset="0"/>
                        </a:rPr>
                        <a:t> Round of Nomination for Categories 3 and 4, and the Award for Categories 1 to 4, due to COVID situation.</a:t>
                      </a:r>
                      <a:endParaRPr lang="en-ID" sz="17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kern="120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endParaRPr lang="en-US" sz="18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127731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Agreed on the final list of External Review Panel (Annex 48).</a:t>
                      </a:r>
                      <a:endParaRPr lang="en-ID"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r h="126787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conduct of the Virtual Learning Exchange Event on the Ocean Governance project on 3-5 November 2021 organized by the European Union, WWF and CTI-CFF Regional Secretariat and recommended to endorse the WWF-EU Ocean Governance project (Annex 49).</a:t>
                      </a:r>
                      <a:endParaRPr lang="en-ID"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6460012"/>
                  </a:ext>
                </a:extLst>
              </a:tr>
            </a:tbl>
          </a:graphicData>
        </a:graphic>
      </p:graphicFrame>
      <p:sp>
        <p:nvSpPr>
          <p:cNvPr id="3" name="Title 1">
            <a:extLst>
              <a:ext uri="{FF2B5EF4-FFF2-40B4-BE49-F238E27FC236}">
                <a16:creationId xmlns:a16="http://schemas.microsoft.com/office/drawing/2014/main" id="{6B91232B-5545-52A5-BC4F-23CB860833A5}"/>
              </a:ext>
            </a:extLst>
          </p:cNvPr>
          <p:cNvSpPr txBox="1">
            <a:spLocks/>
          </p:cNvSpPr>
          <p:nvPr/>
        </p:nvSpPr>
        <p:spPr>
          <a:xfrm>
            <a:off x="493426" y="224853"/>
            <a:ext cx="10515600" cy="53694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 16 Decisions</a:t>
            </a:r>
          </a:p>
        </p:txBody>
      </p:sp>
    </p:spTree>
    <p:extLst>
      <p:ext uri="{BB962C8B-B14F-4D97-AF65-F5344CB8AC3E}">
        <p14:creationId xmlns:p14="http://schemas.microsoft.com/office/powerpoint/2010/main" val="2583049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68A8FB-F20C-7065-21A6-1DABFA936C08}"/>
              </a:ext>
            </a:extLst>
          </p:cNvPr>
          <p:cNvGraphicFramePr>
            <a:graphicFrameLocks noGrp="1"/>
          </p:cNvGraphicFramePr>
          <p:nvPr/>
        </p:nvGraphicFramePr>
        <p:xfrm>
          <a:off x="405671" y="761796"/>
          <a:ext cx="11380658" cy="6050311"/>
        </p:xfrm>
        <a:graphic>
          <a:graphicData uri="http://schemas.openxmlformats.org/drawingml/2006/table">
            <a:tbl>
              <a:tblPr firstRow="1" bandRow="1"/>
              <a:tblGrid>
                <a:gridCol w="8343860">
                  <a:extLst>
                    <a:ext uri="{9D8B030D-6E8A-4147-A177-3AD203B41FA5}">
                      <a16:colId xmlns:a16="http://schemas.microsoft.com/office/drawing/2014/main" val="2518063501"/>
                    </a:ext>
                  </a:extLst>
                </a:gridCol>
                <a:gridCol w="3036798">
                  <a:extLst>
                    <a:ext uri="{9D8B030D-6E8A-4147-A177-3AD203B41FA5}">
                      <a16:colId xmlns:a16="http://schemas.microsoft.com/office/drawing/2014/main" val="1399907692"/>
                    </a:ext>
                  </a:extLst>
                </a:gridCol>
              </a:tblGrid>
              <a:tr h="345264">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74892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inputs and suggestions from MPA Working Group members for the potential collaborative activities with Eastern Tropical Pacific Marine Corridor (CMAR).</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10427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a:t>
                      </a:r>
                      <a:r>
                        <a:rPr lang="en-US" sz="1700" b="0" dirty="0" err="1">
                          <a:solidFill>
                            <a:schemeClr val="tx1"/>
                          </a:solidFill>
                          <a:effectLst/>
                          <a:latin typeface="Gill Sans MT" panose="020B0502020104020203" pitchFamily="34" charset="0"/>
                        </a:rPr>
                        <a:t>WorldFish</a:t>
                      </a:r>
                      <a:r>
                        <a:rPr lang="en-US" sz="1700" b="0" dirty="0">
                          <a:solidFill>
                            <a:schemeClr val="tx1"/>
                          </a:solidFill>
                          <a:effectLst/>
                          <a:latin typeface="Gill Sans MT" panose="020B0502020104020203" pitchFamily="34" charset="0"/>
                        </a:rPr>
                        <a:t> Consultants for their technical assistance to the Regional Secretariat to correct Indonesia NCC MPA data in CT Atlas until December 2020 and encouraged other NCCs to also provide their data and conduct the correction with the Regional Secretariat.</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99604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Supported the recommendation of the MPA Working Group to handover the Chair from Solomon Islands to Timor-Leste and the handover of the Co-chair from Timor-Leste to Indonesia, based on the provision stipulated in the rules and procedure of the CTI-CFF MPA Working Group (Annex 50)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81514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and appreciated the excellent </a:t>
                      </a:r>
                      <a:r>
                        <a:rPr lang="en-US" sz="1700" b="0" dirty="0" err="1">
                          <a:solidFill>
                            <a:schemeClr val="tx1"/>
                          </a:solidFill>
                          <a:effectLst/>
                          <a:latin typeface="Gill Sans MT" panose="020B0502020104020203" pitchFamily="34" charset="0"/>
                        </a:rPr>
                        <a:t>chairship</a:t>
                      </a:r>
                      <a:r>
                        <a:rPr lang="en-US" sz="1700" b="0" dirty="0">
                          <a:solidFill>
                            <a:schemeClr val="tx1"/>
                          </a:solidFill>
                          <a:effectLst/>
                          <a:latin typeface="Gill Sans MT" panose="020B0502020104020203" pitchFamily="34" charset="0"/>
                        </a:rPr>
                        <a:t> of Mr. Peter </a:t>
                      </a:r>
                      <a:r>
                        <a:rPr lang="en-US" sz="1700" b="0" dirty="0" err="1">
                          <a:solidFill>
                            <a:schemeClr val="tx1"/>
                          </a:solidFill>
                          <a:effectLst/>
                          <a:latin typeface="Gill Sans MT" panose="020B0502020104020203" pitchFamily="34" charset="0"/>
                        </a:rPr>
                        <a:t>Husiáu’ana</a:t>
                      </a:r>
                      <a:r>
                        <a:rPr lang="en-US" sz="1700" b="0" dirty="0">
                          <a:solidFill>
                            <a:schemeClr val="tx1"/>
                          </a:solidFill>
                          <a:effectLst/>
                          <a:latin typeface="Gill Sans MT" panose="020B0502020104020203" pitchFamily="34" charset="0"/>
                        </a:rPr>
                        <a:t> </a:t>
                      </a:r>
                      <a:r>
                        <a:rPr lang="en-US" sz="1700" b="0" dirty="0" err="1">
                          <a:solidFill>
                            <a:schemeClr val="tx1"/>
                          </a:solidFill>
                          <a:effectLst/>
                          <a:latin typeface="Gill Sans MT" panose="020B0502020104020203" pitchFamily="34" charset="0"/>
                        </a:rPr>
                        <a:t>Kenilorea</a:t>
                      </a:r>
                      <a:r>
                        <a:rPr lang="en-US" sz="1700" b="0" dirty="0">
                          <a:solidFill>
                            <a:schemeClr val="tx1"/>
                          </a:solidFill>
                          <a:effectLst/>
                          <a:latin typeface="Gill Sans MT" panose="020B0502020104020203" pitchFamily="34" charset="0"/>
                        </a:rPr>
                        <a:t> from Solomon Islands as Chair and Mr. Orlando </a:t>
                      </a:r>
                      <a:r>
                        <a:rPr lang="en-US" sz="1700" b="0" dirty="0" err="1">
                          <a:solidFill>
                            <a:schemeClr val="tx1"/>
                          </a:solidFill>
                          <a:effectLst/>
                          <a:latin typeface="Gill Sans MT" panose="020B0502020104020203" pitchFamily="34" charset="0"/>
                        </a:rPr>
                        <a:t>Halek</a:t>
                      </a:r>
                      <a:r>
                        <a:rPr lang="en-US" sz="1700" b="0" dirty="0">
                          <a:solidFill>
                            <a:schemeClr val="tx1"/>
                          </a:solidFill>
                          <a:effectLst/>
                          <a:latin typeface="Gill Sans MT" panose="020B0502020104020203" pitchFamily="34" charset="0"/>
                        </a:rPr>
                        <a:t> </a:t>
                      </a:r>
                      <a:r>
                        <a:rPr lang="en-US" sz="1700" b="0" dirty="0" err="1">
                          <a:solidFill>
                            <a:schemeClr val="tx1"/>
                          </a:solidFill>
                          <a:effectLst/>
                          <a:latin typeface="Gill Sans MT" panose="020B0502020104020203" pitchFamily="34" charset="0"/>
                        </a:rPr>
                        <a:t>Kalis</a:t>
                      </a:r>
                      <a:r>
                        <a:rPr lang="en-US" sz="1700" b="0" dirty="0">
                          <a:solidFill>
                            <a:schemeClr val="tx1"/>
                          </a:solidFill>
                          <a:effectLst/>
                          <a:latin typeface="Gill Sans MT" panose="020B0502020104020203" pitchFamily="34" charset="0"/>
                        </a:rPr>
                        <a:t> </a:t>
                      </a:r>
                      <a:r>
                        <a:rPr lang="en-US" sz="1700" b="0" dirty="0" err="1">
                          <a:solidFill>
                            <a:schemeClr val="tx1"/>
                          </a:solidFill>
                          <a:effectLst/>
                          <a:latin typeface="Gill Sans MT" panose="020B0502020104020203" pitchFamily="34" charset="0"/>
                        </a:rPr>
                        <a:t>fromTimor-Leste</a:t>
                      </a:r>
                      <a:r>
                        <a:rPr lang="en-US" sz="1700" b="0" dirty="0">
                          <a:solidFill>
                            <a:schemeClr val="tx1"/>
                          </a:solidFill>
                          <a:effectLst/>
                          <a:latin typeface="Gill Sans MT" panose="020B0502020104020203" pitchFamily="34" charset="0"/>
                        </a:rPr>
                        <a:t> as Co-Chair of the MPA Working Group for the period of 2019–2021.</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r h="79087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Approved the MPA Working Group 2022 Work Plan (Annex 51).</a:t>
                      </a:r>
                      <a:endParaRPr lang="en-ID" sz="17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6460012"/>
                  </a:ext>
                </a:extLst>
              </a:tr>
              <a:tr h="105163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b="0" dirty="0">
                          <a:solidFill>
                            <a:schemeClr val="tx1"/>
                          </a:solidFill>
                          <a:effectLst/>
                          <a:latin typeface="Gill Sans MT" panose="020B0502020104020203" pitchFamily="34" charset="0"/>
                        </a:rPr>
                        <a:t>Acknowledged PNG to host the Virtual MPA Regional Exchange in 2022.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Based on the formal letter dated October 13</a:t>
                      </a:r>
                      <a:r>
                        <a:rPr lang="en-US" sz="1700" kern="1200" baseline="300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th</a:t>
                      </a:r>
                      <a:r>
                        <a:rPr lang="en-US" sz="17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2022, PNG requested to defer the 9th MPA Rex to 2023.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52577270"/>
                  </a:ext>
                </a:extLst>
              </a:tr>
            </a:tbl>
          </a:graphicData>
        </a:graphic>
      </p:graphicFrame>
      <p:sp>
        <p:nvSpPr>
          <p:cNvPr id="3" name="Title 1">
            <a:extLst>
              <a:ext uri="{FF2B5EF4-FFF2-40B4-BE49-F238E27FC236}">
                <a16:creationId xmlns:a16="http://schemas.microsoft.com/office/drawing/2014/main" id="{6B91232B-5545-52A5-BC4F-23CB860833A5}"/>
              </a:ext>
            </a:extLst>
          </p:cNvPr>
          <p:cNvSpPr txBox="1">
            <a:spLocks/>
          </p:cNvSpPr>
          <p:nvPr/>
        </p:nvSpPr>
        <p:spPr>
          <a:xfrm>
            <a:off x="493426" y="224853"/>
            <a:ext cx="10515600" cy="53694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 16 Decisions</a:t>
            </a:r>
          </a:p>
        </p:txBody>
      </p:sp>
    </p:spTree>
    <p:extLst>
      <p:ext uri="{BB962C8B-B14F-4D97-AF65-F5344CB8AC3E}">
        <p14:creationId xmlns:p14="http://schemas.microsoft.com/office/powerpoint/2010/main" val="705105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141490"/>
            <a:ext cx="10515600" cy="536943"/>
          </a:xfrm>
        </p:spPr>
        <p:txBody>
          <a:bodyPr>
            <a:normAutofit fontScale="90000"/>
          </a:bodyPr>
          <a:lstStyle/>
          <a:p>
            <a:pPr marL="0" marR="0" algn="ctr">
              <a:lnSpc>
                <a:spcPct val="107000"/>
              </a:lnSpc>
              <a:spcBef>
                <a:spcPts val="0"/>
              </a:spcBef>
              <a:spcAft>
                <a:spcPts val="800"/>
              </a:spcAft>
            </a:pPr>
            <a:r>
              <a:rPr lang="en-US" sz="4400" b="1" dirty="0">
                <a:solidFill>
                  <a:srgbClr val="176186"/>
                </a:solidFill>
                <a:latin typeface="Gill Sans MT" panose="020B0502020104020203" pitchFamily="34" charset="0"/>
              </a:rPr>
              <a:t>Update on Workplan and Budget for 2022</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2734352621"/>
              </p:ext>
            </p:extLst>
          </p:nvPr>
        </p:nvGraphicFramePr>
        <p:xfrm>
          <a:off x="131164" y="765543"/>
          <a:ext cx="11929672" cy="5939537"/>
        </p:xfrm>
        <a:graphic>
          <a:graphicData uri="http://schemas.openxmlformats.org/drawingml/2006/table">
            <a:tbl>
              <a:tblPr firstRow="1" bandRow="1"/>
              <a:tblGrid>
                <a:gridCol w="5308351">
                  <a:extLst>
                    <a:ext uri="{9D8B030D-6E8A-4147-A177-3AD203B41FA5}">
                      <a16:colId xmlns:a16="http://schemas.microsoft.com/office/drawing/2014/main" val="2518063501"/>
                    </a:ext>
                  </a:extLst>
                </a:gridCol>
                <a:gridCol w="1722391">
                  <a:extLst>
                    <a:ext uri="{9D8B030D-6E8A-4147-A177-3AD203B41FA5}">
                      <a16:colId xmlns:a16="http://schemas.microsoft.com/office/drawing/2014/main" val="339684695"/>
                    </a:ext>
                  </a:extLst>
                </a:gridCol>
                <a:gridCol w="2103575">
                  <a:extLst>
                    <a:ext uri="{9D8B030D-6E8A-4147-A177-3AD203B41FA5}">
                      <a16:colId xmlns:a16="http://schemas.microsoft.com/office/drawing/2014/main" val="3523212123"/>
                    </a:ext>
                  </a:extLst>
                </a:gridCol>
                <a:gridCol w="2795355">
                  <a:extLst>
                    <a:ext uri="{9D8B030D-6E8A-4147-A177-3AD203B41FA5}">
                      <a16:colId xmlns:a16="http://schemas.microsoft.com/office/drawing/2014/main" val="1399907692"/>
                    </a:ext>
                  </a:extLst>
                </a:gridCol>
              </a:tblGrid>
              <a:tr h="342937">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522888">
                <a:tc>
                  <a:txBody>
                    <a:bodyPr/>
                    <a:lstStyle/>
                    <a:p>
                      <a:pPr algn="just"/>
                      <a:r>
                        <a:rPr lang="en-US" sz="1400" b="0" i="0" u="none" strike="noStrike" baseline="0" dirty="0">
                          <a:solidFill>
                            <a:srgbClr val="000000"/>
                          </a:solidFill>
                          <a:latin typeface="Gill Sans MT" panose="020B0502020104020203" pitchFamily="34" charset="0"/>
                        </a:rPr>
                        <a:t>9</a:t>
                      </a:r>
                      <a:r>
                        <a:rPr lang="en-US" sz="1400" b="0" i="0" u="none" strike="noStrike" baseline="30000" dirty="0">
                          <a:solidFill>
                            <a:srgbClr val="000000"/>
                          </a:solidFill>
                          <a:latin typeface="Gill Sans MT" panose="020B0502020104020203" pitchFamily="34" charset="0"/>
                        </a:rPr>
                        <a:t>th</a:t>
                      </a:r>
                      <a:r>
                        <a:rPr lang="en-US" sz="1400" b="0" i="0" u="none" strike="noStrike" baseline="0" dirty="0">
                          <a:solidFill>
                            <a:srgbClr val="000000"/>
                          </a:solidFill>
                          <a:latin typeface="Gill Sans MT" panose="020B0502020104020203" pitchFamily="34" charset="0"/>
                        </a:rPr>
                        <a:t> MPA REX and 9</a:t>
                      </a:r>
                      <a:r>
                        <a:rPr lang="en-US" sz="1400" b="0" i="0" u="none" strike="noStrike" baseline="30000" dirty="0">
                          <a:solidFill>
                            <a:srgbClr val="000000"/>
                          </a:solidFill>
                          <a:latin typeface="Gill Sans MT" panose="020B0502020104020203" pitchFamily="34" charset="0"/>
                        </a:rPr>
                        <a:t>th</a:t>
                      </a:r>
                      <a:r>
                        <a:rPr lang="en-US" sz="1400" b="0" i="0" u="none" strike="noStrike" baseline="0" dirty="0">
                          <a:solidFill>
                            <a:srgbClr val="000000"/>
                          </a:solidFill>
                          <a:latin typeface="Gill Sans MT" panose="020B0502020104020203" pitchFamily="34" charset="0"/>
                        </a:rPr>
                        <a:t> MPA TWG Meeting in </a:t>
                      </a:r>
                      <a:r>
                        <a:rPr lang="en-US" sz="1400" b="1" i="0" u="none" strike="noStrike" baseline="0" dirty="0">
                          <a:solidFill>
                            <a:srgbClr val="000000"/>
                          </a:solidFill>
                          <a:latin typeface="Gill Sans MT" panose="020B0502020104020203" pitchFamily="34" charset="0"/>
                        </a:rPr>
                        <a:t>Papua New Guinea </a:t>
                      </a:r>
                      <a:r>
                        <a:rPr lang="en-US" sz="1400" b="0" i="0" u="none" strike="noStrike" baseline="0" dirty="0">
                          <a:solidFill>
                            <a:srgbClr val="000000"/>
                          </a:solidFill>
                          <a:latin typeface="Gill Sans MT" panose="020B0502020104020203" pitchFamily="34" charset="0"/>
                        </a:rPr>
                        <a:t>Develop activities that integrate with other TWG in Priority MPA Site	</a:t>
                      </a:r>
                    </a:p>
                    <a:p>
                      <a:pPr marL="182563" indent="-182563" algn="just">
                        <a:buFont typeface="Arial" panose="020B0604020202020204" pitchFamily="34" charset="0"/>
                        <a:buChar char="•"/>
                      </a:pPr>
                      <a:r>
                        <a:rPr lang="en-US" sz="1400" b="0" i="0" u="none" strike="noStrike" baseline="0" dirty="0">
                          <a:solidFill>
                            <a:srgbClr val="000000"/>
                          </a:solidFill>
                          <a:latin typeface="Gill Sans MT" panose="020B0502020104020203" pitchFamily="34" charset="0"/>
                        </a:rPr>
                        <a:t>Sustainable Marine Tourism final design and launch pilot sites</a:t>
                      </a:r>
                    </a:p>
                    <a:p>
                      <a:pPr marL="182563" indent="-182563" algn="just">
                        <a:buFont typeface="Arial" panose="020B0604020202020204" pitchFamily="34" charset="0"/>
                        <a:buChar char="•"/>
                      </a:pPr>
                      <a:r>
                        <a:rPr lang="en-US" sz="1400" b="0" i="0" u="none" strike="noStrike" baseline="0" dirty="0">
                          <a:solidFill>
                            <a:srgbClr val="000000"/>
                          </a:solidFill>
                          <a:latin typeface="Gill Sans MT" panose="020B0502020104020203" pitchFamily="34" charset="0"/>
                        </a:rPr>
                        <a:t>Completion of CTMPAS Certification Process for Cat 1, 2, 3 and 4 </a:t>
                      </a:r>
                    </a:p>
                    <a:p>
                      <a:pPr marL="0" marR="0" algn="just">
                        <a:lnSpc>
                          <a:spcPct val="120000"/>
                        </a:lnSpc>
                        <a:spcBef>
                          <a:spcPts val="0"/>
                        </a:spcBef>
                        <a:spcAft>
                          <a:spcPts val="600"/>
                        </a:spcAft>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r>
                        <a:rPr lang="en-US" sz="1400" dirty="0">
                          <a:effectLst/>
                          <a:latin typeface="Gill Sans MT" panose="020B0502020104020203" pitchFamily="34" charset="0"/>
                          <a:cs typeface="Times New Roman" panose="02020603050405020304" pitchFamily="18" charset="0"/>
                        </a:rPr>
                        <a:t>Q3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400" b="0" i="0" u="none" strike="noStrike" baseline="0" dirty="0">
                          <a:solidFill>
                            <a:srgbClr val="000000"/>
                          </a:solidFill>
                          <a:latin typeface="Gill Sans MT" panose="020B0502020104020203" pitchFamily="34" charset="0"/>
                        </a:rPr>
                        <a:t>Virtual meeting </a:t>
                      </a:r>
                    </a:p>
                    <a:p>
                      <a:r>
                        <a:rPr lang="en-US" sz="1400" b="0" i="0" u="none" strike="noStrike" baseline="0" dirty="0">
                          <a:solidFill>
                            <a:srgbClr val="000000"/>
                          </a:solidFill>
                          <a:latin typeface="Gill Sans MT" panose="020B0502020104020203" pitchFamily="34" charset="0"/>
                        </a:rPr>
                        <a:t>USD 5,280	</a:t>
                      </a:r>
                    </a:p>
                    <a:p>
                      <a:pPr marL="0" marR="0" algn="just">
                        <a:lnSpc>
                          <a:spcPct val="120000"/>
                        </a:lnSpc>
                        <a:spcBef>
                          <a:spcPts val="0"/>
                        </a:spcBef>
                        <a:spcAft>
                          <a:spcPts val="600"/>
                        </a:spcAft>
                      </a:pPr>
                      <a:endParaRPr lang="en-US"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MPA WG In-Situ online meeting was conducted on 11 </a:t>
                      </a:r>
                      <a:r>
                        <a:rPr lang="en-US" sz="1400" kern="120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Nov 2022</a:t>
                      </a:r>
                    </a:p>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00" kern="120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Based </a:t>
                      </a:r>
                      <a:r>
                        <a:rPr lang="en-US" sz="14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on the formal letter dated October 13</a:t>
                      </a:r>
                      <a:r>
                        <a:rPr lang="en-US" sz="1400" kern="1200" baseline="300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th</a:t>
                      </a:r>
                      <a:r>
                        <a:rPr lang="en-US" sz="1400" kern="12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 2022, PNG requested to defer the 9th MPA Rex to 2023.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669223">
                <a:tc>
                  <a:txBody>
                    <a:bodyPr/>
                    <a:lstStyle/>
                    <a:p>
                      <a:pPr algn="just"/>
                      <a:r>
                        <a:rPr lang="en-US" sz="1400" b="0" i="0" u="none" strike="noStrike" baseline="0" dirty="0">
                          <a:solidFill>
                            <a:srgbClr val="000000"/>
                          </a:solidFill>
                          <a:latin typeface="Gill Sans MT" panose="020B0502020104020203" pitchFamily="34" charset="0"/>
                        </a:rPr>
                        <a:t>CTMPAS / CT Atlas Training	</a:t>
                      </a:r>
                    </a:p>
                    <a:p>
                      <a:pPr marL="0" marR="0" lvl="0" indent="0" algn="just" defTabSz="914400" rtl="0" eaLnBrk="1" fontAlgn="auto" latinLnBrk="0" hangingPunct="1">
                        <a:lnSpc>
                          <a:spcPct val="120000"/>
                        </a:lnSpc>
                        <a:spcBef>
                          <a:spcPts val="0"/>
                        </a:spcBef>
                        <a:spcAft>
                          <a:spcPts val="600"/>
                        </a:spcAft>
                        <a:buClrTx/>
                        <a:buSzTx/>
                        <a:buFont typeface="Arial" panose="020B0604020202020204" pitchFamily="34" charset="0"/>
                        <a:buNone/>
                        <a:tabLst>
                          <a:tab pos="457200" algn="l"/>
                        </a:tabLst>
                        <a:defRPr/>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GB"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400" b="0" i="0" u="none" strike="noStrike" baseline="0" dirty="0">
                          <a:solidFill>
                            <a:srgbClr val="000000"/>
                          </a:solidFill>
                          <a:latin typeface="Gill Sans MT" panose="020B0502020104020203" pitchFamily="34" charset="0"/>
                        </a:rPr>
                        <a:t>Budget from MEWG and also support by SUFIA 	</a:t>
                      </a: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CT Atlas Training conducted on 28 October 2022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672601">
                <a:tc>
                  <a:txBody>
                    <a:bodyPr/>
                    <a:lstStyle/>
                    <a:p>
                      <a:pPr algn="just"/>
                      <a:r>
                        <a:rPr lang="en-US" sz="1400" b="0" i="0" u="none" strike="noStrike" baseline="0" dirty="0">
                          <a:solidFill>
                            <a:srgbClr val="000000"/>
                          </a:solidFill>
                          <a:latin typeface="Gill Sans MT" panose="020B0502020104020203" pitchFamily="34" charset="0"/>
                        </a:rPr>
                        <a:t>A recovery plan for marine tourism is formulated/developed in response to the COVID-19 pandemic crisis, by 2022 (IndicatorB1.2.1.c)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400" b="0" i="0" u="none" strike="noStrike" baseline="0" dirty="0">
                          <a:solidFill>
                            <a:srgbClr val="000000"/>
                          </a:solidFill>
                          <a:latin typeface="Gill Sans MT" panose="020B0502020104020203" pitchFamily="34" charset="0"/>
                        </a:rPr>
                        <a:t>Depending on funding	</a:t>
                      </a:r>
                    </a:p>
                    <a:p>
                      <a:pPr marL="0" marR="0" algn="just">
                        <a:lnSpc>
                          <a:spcPct val="120000"/>
                        </a:lnSpc>
                        <a:spcBef>
                          <a:spcPts val="0"/>
                        </a:spcBef>
                        <a:spcAft>
                          <a:spcPts val="600"/>
                        </a:spcAft>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400" dirty="0">
                          <a:effectLst/>
                          <a:latin typeface="Gill Sans MT" panose="020B0502020104020203" pitchFamily="34" charset="0"/>
                          <a:ea typeface="MS Mincho" panose="02020609040205080304" pitchFamily="49" charset="-128"/>
                          <a:cs typeface="Times New Roman" panose="02020603050405020304" pitchFamily="18" charset="0"/>
                        </a:rPr>
                        <a:t>Based on meeting September 7, 2022, Countries to provide the recovery plan in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5838626"/>
                  </a:ext>
                </a:extLst>
              </a:tr>
              <a:tr h="1127211">
                <a:tc>
                  <a:txBody>
                    <a:bodyPr/>
                    <a:lstStyle/>
                    <a:p>
                      <a:pPr algn="just"/>
                      <a:r>
                        <a:rPr lang="en-US" sz="1400" b="0" i="0" u="none" strike="noStrike" baseline="0" dirty="0">
                          <a:solidFill>
                            <a:srgbClr val="000000"/>
                          </a:solidFill>
                          <a:latin typeface="Gill Sans MT" panose="020B0502020104020203" pitchFamily="34" charset="0"/>
                        </a:rPr>
                        <a:t># of mechanisms developed by SMTTF and voluntarily adapted by Member Countries to rehabilitate and strengthen resilience of marine tourism and other related or allied livelihood enterprises, by2023.</a:t>
                      </a:r>
                    </a:p>
                    <a:p>
                      <a:pPr algn="just"/>
                      <a:r>
                        <a:rPr lang="en-US" sz="1400" b="0" i="0" u="none" strike="noStrike" baseline="0" dirty="0">
                          <a:solidFill>
                            <a:srgbClr val="000000"/>
                          </a:solidFill>
                          <a:latin typeface="Gill Sans MT" panose="020B0502020104020203" pitchFamily="34" charset="0"/>
                        </a:rPr>
                        <a:t>(Output Indicator B1.2.1.a)	</a:t>
                      </a:r>
                    </a:p>
                    <a:p>
                      <a:pPr marL="0" marR="0" lvl="0" indent="0" algn="just">
                        <a:lnSpc>
                          <a:spcPct val="120000"/>
                        </a:lnSpc>
                        <a:spcBef>
                          <a:spcPts val="0"/>
                        </a:spcBef>
                        <a:spcAft>
                          <a:spcPts val="600"/>
                        </a:spcAft>
                        <a:buFont typeface="Arial" panose="020B0604020202020204" pitchFamily="34" charset="0"/>
                        <a:buNone/>
                        <a:tabLst>
                          <a:tab pos="457200" algn="l"/>
                        </a:tabLst>
                      </a:pPr>
                      <a:endParaRPr lang="en-US" sz="1400" strike="sngStrike" dirty="0">
                        <a:effectLst/>
                        <a:highlight>
                          <a:srgbClr val="FFFF00"/>
                        </a:highlight>
                        <a:latin typeface="Gill Sans MT" panose="020B0502020104020203" pitchFamily="34" charset="0"/>
                        <a:ea typeface="MS Mincho" panose="02020609040205080304" pitchFamily="49" charset="-128"/>
                        <a:cs typeface="Arial" panose="020B0604020202020204"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400" b="0" i="0" u="none" strike="noStrike" baseline="0" dirty="0">
                          <a:solidFill>
                            <a:srgbClr val="000000"/>
                          </a:solidFill>
                          <a:latin typeface="Gill Sans MT" panose="020B0502020104020203" pitchFamily="34" charset="0"/>
                        </a:rPr>
                        <a:t>Depending on funding</a:t>
                      </a: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11514468"/>
                  </a:ext>
                </a:extLst>
              </a:tr>
              <a:tr h="1522888">
                <a:tc>
                  <a:txBody>
                    <a:bodyPr/>
                    <a:lstStyle/>
                    <a:p>
                      <a:pPr algn="just"/>
                      <a:r>
                        <a:rPr lang="en-US" sz="1400" b="0" i="0" u="none" strike="noStrike" baseline="0" dirty="0">
                          <a:solidFill>
                            <a:srgbClr val="000000"/>
                          </a:solidFill>
                          <a:latin typeface="Gill Sans MT" panose="020B0502020104020203" pitchFamily="34" charset="0"/>
                        </a:rPr>
                        <a:t># of creative economies and innovative financing options developed by SMTTF, in view of the present and future pandemic risk sand other types of hazards in terms of code of conduct, branding, guidelines, sustainable financing mechanism, projects, and capacity building, by 2023</a:t>
                      </a:r>
                    </a:p>
                    <a:p>
                      <a:pPr algn="just"/>
                      <a:r>
                        <a:rPr lang="en-US" sz="1400" b="0" i="0" u="none" strike="noStrike" baseline="0" dirty="0">
                          <a:solidFill>
                            <a:srgbClr val="000000"/>
                          </a:solidFill>
                          <a:latin typeface="Gill Sans MT" panose="020B0502020104020203" pitchFamily="34" charset="0"/>
                        </a:rPr>
                        <a:t>(Output Indicator B1.2.1.a)	</a:t>
                      </a:r>
                    </a:p>
                    <a:p>
                      <a:pPr marL="0" marR="0" lvl="0" indent="0" algn="just">
                        <a:lnSpc>
                          <a:spcPct val="120000"/>
                        </a:lnSpc>
                        <a:spcBef>
                          <a:spcPts val="0"/>
                        </a:spcBef>
                        <a:spcAft>
                          <a:spcPts val="600"/>
                        </a:spcAft>
                        <a:buFont typeface="Arial" panose="020B0604020202020204" pitchFamily="34" charset="0"/>
                        <a:buNone/>
                        <a:tabLst>
                          <a:tab pos="457200" algn="l"/>
                        </a:tabLst>
                      </a:pPr>
                      <a:endParaRPr lang="en-US" sz="1400" strike="sngStrike" dirty="0">
                        <a:effectLst/>
                        <a:highlight>
                          <a:srgbClr val="FFFF00"/>
                        </a:highlight>
                        <a:latin typeface="Gill Sans MT" panose="020B0502020104020203" pitchFamily="34" charset="0"/>
                        <a:ea typeface="MS Mincho" panose="02020609040205080304" pitchFamily="49" charset="-128"/>
                        <a:cs typeface="Arial" panose="020B0604020202020204"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400" b="0" i="0" u="none" strike="noStrike" baseline="0" dirty="0">
                          <a:solidFill>
                            <a:srgbClr val="000000"/>
                          </a:solidFill>
                          <a:latin typeface="Gill Sans MT" panose="020B0502020104020203" pitchFamily="34" charset="0"/>
                        </a:rPr>
                        <a:t>Depending on funding</a:t>
                      </a: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62468519"/>
                  </a:ext>
                </a:extLst>
              </a:tr>
            </a:tbl>
          </a:graphicData>
        </a:graphic>
      </p:graphicFrame>
    </p:spTree>
    <p:extLst>
      <p:ext uri="{BB962C8B-B14F-4D97-AF65-F5344CB8AC3E}">
        <p14:creationId xmlns:p14="http://schemas.microsoft.com/office/powerpoint/2010/main" val="232533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194310"/>
            <a:ext cx="10515600" cy="536943"/>
          </a:xfrm>
        </p:spPr>
        <p:txBody>
          <a:bodyPr>
            <a:normAutofit fontScale="90000"/>
          </a:bodyPr>
          <a:lstStyle/>
          <a:p>
            <a:pPr marL="0" marR="0" algn="ctr">
              <a:lnSpc>
                <a:spcPct val="107000"/>
              </a:lnSpc>
              <a:spcBef>
                <a:spcPts val="0"/>
              </a:spcBef>
              <a:spcAft>
                <a:spcPts val="800"/>
              </a:spcAft>
            </a:pPr>
            <a:r>
              <a:rPr lang="en-US" sz="4400" b="1" dirty="0">
                <a:solidFill>
                  <a:srgbClr val="176186"/>
                </a:solidFill>
                <a:latin typeface="Gill Sans MT" panose="020B0502020104020203" pitchFamily="34" charset="0"/>
              </a:rPr>
              <a:t>Workplan and Proposed Budget for 2023</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0241D9A-4EF9-4A78-A87C-CC383AC0C054}"/>
              </a:ext>
            </a:extLst>
          </p:cNvPr>
          <p:cNvGraphicFramePr>
            <a:graphicFrameLocks noGrp="1"/>
          </p:cNvGraphicFramePr>
          <p:nvPr>
            <p:extLst>
              <p:ext uri="{D42A27DB-BD31-4B8C-83A1-F6EECF244321}">
                <p14:modId xmlns:p14="http://schemas.microsoft.com/office/powerpoint/2010/main" val="3962314678"/>
              </p:ext>
            </p:extLst>
          </p:nvPr>
        </p:nvGraphicFramePr>
        <p:xfrm>
          <a:off x="102870" y="981764"/>
          <a:ext cx="11986260" cy="5499875"/>
        </p:xfrm>
        <a:graphic>
          <a:graphicData uri="http://schemas.openxmlformats.org/drawingml/2006/table">
            <a:tbl>
              <a:tblPr firstRow="1" bandRow="1"/>
              <a:tblGrid>
                <a:gridCol w="6644069">
                  <a:extLst>
                    <a:ext uri="{9D8B030D-6E8A-4147-A177-3AD203B41FA5}">
                      <a16:colId xmlns:a16="http://schemas.microsoft.com/office/drawing/2014/main" val="2518063501"/>
                    </a:ext>
                  </a:extLst>
                </a:gridCol>
                <a:gridCol w="1544124">
                  <a:extLst>
                    <a:ext uri="{9D8B030D-6E8A-4147-A177-3AD203B41FA5}">
                      <a16:colId xmlns:a16="http://schemas.microsoft.com/office/drawing/2014/main" val="339684695"/>
                    </a:ext>
                  </a:extLst>
                </a:gridCol>
                <a:gridCol w="3798067">
                  <a:extLst>
                    <a:ext uri="{9D8B030D-6E8A-4147-A177-3AD203B41FA5}">
                      <a16:colId xmlns:a16="http://schemas.microsoft.com/office/drawing/2014/main" val="3523212123"/>
                    </a:ext>
                  </a:extLst>
                </a:gridCol>
              </a:tblGrid>
              <a:tr h="332646">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4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4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097320">
                <a:tc>
                  <a:txBody>
                    <a:bodyPr/>
                    <a:lstStyle/>
                    <a:p>
                      <a:pPr marL="0" algn="just" defTabSz="914400" rtl="0" eaLnBrk="1" latinLnBrk="0" hangingPunct="1"/>
                      <a:r>
                        <a:rPr lang="en-US" sz="1400" b="0" i="0" u="none" strike="noStrike" kern="1200" baseline="0" dirty="0">
                          <a:solidFill>
                            <a:srgbClr val="000000"/>
                          </a:solidFill>
                          <a:latin typeface="Gill Sans MT" panose="020B0502020104020203" pitchFamily="34" charset="0"/>
                          <a:ea typeface="+mn-ea"/>
                          <a:cs typeface="+mn-cs"/>
                        </a:rPr>
                        <a:t>9th MPA REX and 9th MPA TWG Meeting in Papua New Guinea Develop activities that integrate with other TWG in Priority MPA Site	</a:t>
                      </a:r>
                    </a:p>
                    <a:p>
                      <a:pPr marL="0" indent="-182563" algn="just" defTabSz="914400" rtl="0" eaLnBrk="1" latinLnBrk="0" hangingPunct="1">
                        <a:buFont typeface="Arial" panose="020B0604020202020204" pitchFamily="34" charset="0"/>
                        <a:buChar char="•"/>
                      </a:pPr>
                      <a:r>
                        <a:rPr lang="en-US" sz="1400" b="0" i="0" u="none" strike="noStrike" kern="1200" baseline="0" dirty="0">
                          <a:solidFill>
                            <a:srgbClr val="000000"/>
                          </a:solidFill>
                          <a:latin typeface="Gill Sans MT" panose="020B0502020104020203" pitchFamily="34" charset="0"/>
                          <a:ea typeface="+mn-ea"/>
                          <a:cs typeface="+mn-cs"/>
                        </a:rPr>
                        <a:t>Sustainable Marine Tourism final design and launch pilot sites</a:t>
                      </a:r>
                    </a:p>
                    <a:p>
                      <a:pPr marL="0" indent="-182563" algn="just" defTabSz="914400" rtl="0" eaLnBrk="1" latinLnBrk="0" hangingPunct="1">
                        <a:buFont typeface="Arial" panose="020B0604020202020204" pitchFamily="34" charset="0"/>
                        <a:buChar char="•"/>
                      </a:pPr>
                      <a:r>
                        <a:rPr lang="en-US" sz="1400" b="0" i="0" u="none" strike="noStrike" kern="1200" baseline="0" dirty="0">
                          <a:solidFill>
                            <a:srgbClr val="000000"/>
                          </a:solidFill>
                          <a:latin typeface="Gill Sans MT" panose="020B0502020104020203" pitchFamily="34" charset="0"/>
                          <a:ea typeface="+mn-ea"/>
                          <a:cs typeface="+mn-cs"/>
                        </a:rPr>
                        <a:t>Round 3 CTMPAS nomination</a:t>
                      </a:r>
                    </a:p>
                    <a:p>
                      <a:pPr marL="0" indent="-182563" algn="just" defTabSz="914400" rtl="0" eaLnBrk="1" latinLnBrk="0" hangingPunct="1">
                        <a:buFont typeface="Arial" panose="020B0604020202020204" pitchFamily="34" charset="0"/>
                        <a:buChar char="•"/>
                      </a:pPr>
                      <a:r>
                        <a:rPr lang="en-US" sz="1400" b="0" i="0" u="none" strike="noStrike" kern="1200" baseline="0" dirty="0">
                          <a:solidFill>
                            <a:srgbClr val="000000"/>
                          </a:solidFill>
                          <a:latin typeface="Gill Sans MT" panose="020B0502020104020203" pitchFamily="34" charset="0"/>
                          <a:ea typeface="+mn-ea"/>
                          <a:cs typeface="+mn-cs"/>
                        </a:rPr>
                        <a:t>Completion of CTMPAS Certification Process for Cat 1, 2, 3 and 4</a:t>
                      </a:r>
                    </a:p>
                    <a:p>
                      <a:pPr marL="0" indent="-182563" algn="just" defTabSz="914400" rtl="0" eaLnBrk="1" latinLnBrk="0" hangingPunct="1">
                        <a:buFont typeface="Arial" panose="020B0604020202020204" pitchFamily="34" charset="0"/>
                        <a:buChar char="•"/>
                      </a:pPr>
                      <a:endParaRPr lang="en-US" sz="1400" b="0" i="0" u="none" strike="noStrike" kern="1200" baseline="0" dirty="0">
                        <a:solidFill>
                          <a:srgbClr val="000000"/>
                        </a:solidFill>
                        <a:latin typeface="Gill Sans MT" panose="020B0502020104020203" pitchFamily="34" charset="0"/>
                        <a:ea typeface="+mn-ea"/>
                        <a:cs typeface="+mn-cs"/>
                      </a:endParaRPr>
                    </a:p>
                    <a:p>
                      <a:pPr marL="0" indent="0" algn="just" defTabSz="914400" rtl="0" eaLnBrk="1" latinLnBrk="0" hangingPunct="1">
                        <a:buFont typeface="Arial" panose="020B0604020202020204" pitchFamily="34" charset="0"/>
                        <a:buNone/>
                      </a:pPr>
                      <a:endParaRPr lang="en-US" sz="1400" b="0" i="0" u="none" strike="noStrike" kern="1200" baseline="0" dirty="0">
                        <a:solidFill>
                          <a:srgbClr val="000000"/>
                        </a:solidFill>
                        <a:latin typeface="Gill Sans MT" panose="020B0502020104020203" pitchFamily="34" charset="0"/>
                        <a:ea typeface="+mn-ea"/>
                        <a:cs typeface="+mn-cs"/>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07000"/>
                        </a:lnSpc>
                      </a:pPr>
                      <a:r>
                        <a:rPr lang="en-US" sz="1400" dirty="0">
                          <a:effectLst/>
                          <a:latin typeface="Gill Sans MT" panose="020B0502020104020203" pitchFamily="34" charset="0"/>
                          <a:cs typeface="Times New Roman" panose="02020603050405020304" pitchFamily="18" charset="0"/>
                        </a:rPr>
                        <a:t>Q1-Q3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defTabSz="914400" rtl="0" eaLnBrk="1" latinLnBrk="0" hangingPunct="1">
                        <a:lnSpc>
                          <a:spcPct val="120000"/>
                        </a:lnSpc>
                        <a:spcBef>
                          <a:spcPts val="0"/>
                        </a:spcBef>
                        <a:spcAft>
                          <a:spcPts val="600"/>
                        </a:spcAft>
                      </a:pPr>
                      <a:r>
                        <a:rPr lang="en-US" sz="1400" b="0" i="0" u="none" strike="noStrike" kern="1200" baseline="0" dirty="0">
                          <a:solidFill>
                            <a:srgbClr val="000000"/>
                          </a:solidFill>
                          <a:latin typeface="Gill Sans MT" panose="020B0502020104020203" pitchFamily="34" charset="0"/>
                          <a:ea typeface="+mn-ea"/>
                          <a:cs typeface="+mn-cs"/>
                        </a:rPr>
                        <a:t>USD 8,500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551543">
                <a:tc>
                  <a:txBody>
                    <a:bodyPr/>
                    <a:lstStyle/>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A recovery plan for marine tourism is formulated/developed in response to the COVID-19 pandemic crisis, by 2022 (Indicator B1.2.1.c)</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i="0" u="none" strike="noStrike" kern="1200" baseline="0" dirty="0">
                          <a:solidFill>
                            <a:srgbClr val="000000"/>
                          </a:solidFill>
                          <a:latin typeface="Gill Sans MT" panose="020B0502020104020203" pitchFamily="34" charset="0"/>
                          <a:ea typeface="+mn-ea"/>
                          <a:cs typeface="+mn-cs"/>
                        </a:rPr>
                        <a:t>Q1-3</a:t>
                      </a:r>
                      <a:r>
                        <a:rPr lang="en-US" sz="1800" b="0" i="0" u="none" strike="noStrike" kern="1200" baseline="0" dirty="0">
                          <a:solidFill>
                            <a:schemeClr val="tx1"/>
                          </a:solidFill>
                          <a:latin typeface="+mn-lt"/>
                          <a:ea typeface="+mn-ea"/>
                          <a:cs typeface="+mn-cs"/>
                        </a:rPr>
                        <a:t>	</a:t>
                      </a:r>
                    </a:p>
                    <a:p>
                      <a:pP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defTabSz="914400" rtl="0" eaLnBrk="1" latinLnBrk="0" hangingPunct="1">
                        <a:lnSpc>
                          <a:spcPct val="120000"/>
                        </a:lnSpc>
                        <a:spcBef>
                          <a:spcPts val="0"/>
                        </a:spcBef>
                        <a:spcAft>
                          <a:spcPts val="600"/>
                        </a:spcAft>
                      </a:pPr>
                      <a:r>
                        <a:rPr lang="en-US" sz="1400" b="0" i="0" u="none" strike="noStrike" kern="1200" baseline="0" dirty="0">
                          <a:solidFill>
                            <a:srgbClr val="000000"/>
                          </a:solidFill>
                          <a:latin typeface="Gill Sans MT" panose="020B0502020104020203" pitchFamily="34" charset="0"/>
                          <a:ea typeface="+mn-ea"/>
                          <a:cs typeface="+mn-cs"/>
                        </a:rPr>
                        <a:t>Countries to share the information</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5838626"/>
                  </a:ext>
                </a:extLst>
              </a:tr>
              <a:tr h="1040012">
                <a:tc>
                  <a:txBody>
                    <a:bodyPr/>
                    <a:lstStyle/>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#of mechanisms developed by SMTTF and voluntarily adapted by Member Countries to rehabilitate and strengthen resilience of marine tourism and other related or allied livelihood enterprises, by2023.</a:t>
                      </a:r>
                    </a:p>
                    <a:p>
                      <a:pPr marL="0" algn="just" defTabSz="914400" rtl="0" eaLnBrk="1" latinLnBrk="0" hangingPunct="1">
                        <a:buFont typeface="Courier New" panose="02070309020205020404" pitchFamily="49" charset="0"/>
                        <a:buNone/>
                      </a:pPr>
                      <a:endParaRPr lang="en-US" sz="1400" b="0" i="0" u="none" strike="noStrike" kern="1200" baseline="0" dirty="0">
                        <a:solidFill>
                          <a:srgbClr val="000000"/>
                        </a:solidFill>
                        <a:latin typeface="Gill Sans MT" panose="020B0502020104020203" pitchFamily="34" charset="0"/>
                        <a:ea typeface="+mn-ea"/>
                        <a:cs typeface="+mn-cs"/>
                      </a:endParaRPr>
                    </a:p>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(Output Indicator B1.2.1.a)</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i="0" u="none" strike="noStrike" kern="1200" baseline="0" dirty="0">
                          <a:solidFill>
                            <a:srgbClr val="000000"/>
                          </a:solidFill>
                          <a:latin typeface="Gill Sans MT" panose="020B0502020104020203" pitchFamily="34" charset="0"/>
                          <a:ea typeface="+mn-ea"/>
                          <a:cs typeface="+mn-cs"/>
                        </a:rPr>
                        <a:t>Q1-3	</a:t>
                      </a:r>
                    </a:p>
                    <a:p>
                      <a:pP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defTabSz="914400" rtl="0" eaLnBrk="1" latinLnBrk="0" hangingPunct="1">
                        <a:lnSpc>
                          <a:spcPct val="120000"/>
                        </a:lnSpc>
                        <a:spcBef>
                          <a:spcPts val="0"/>
                        </a:spcBef>
                        <a:spcAft>
                          <a:spcPts val="600"/>
                        </a:spcAft>
                      </a:pPr>
                      <a:r>
                        <a:rPr lang="en-US" sz="1400" b="0" i="0" u="none" strike="noStrike" kern="1200" baseline="0" dirty="0">
                          <a:solidFill>
                            <a:srgbClr val="000000"/>
                          </a:solidFill>
                          <a:latin typeface="Gill Sans MT" panose="020B0502020104020203" pitchFamily="34" charset="0"/>
                          <a:ea typeface="+mn-ea"/>
                          <a:cs typeface="+mn-cs"/>
                        </a:rPr>
                        <a:t>Looking for partner’s support</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59054917"/>
                  </a:ext>
                </a:extLst>
              </a:tr>
              <a:tr h="1246476">
                <a:tc>
                  <a:txBody>
                    <a:bodyPr/>
                    <a:lstStyle/>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 of creative economies and innovative financing options developed by SMTTF, in view of the present and future pandemic risks and other types of hazards in terms of code of conduct, branding, guidelines, sustainable financing mechanism, projects, and capacity building, by2023</a:t>
                      </a:r>
                    </a:p>
                    <a:p>
                      <a:pPr marL="0" algn="just" defTabSz="914400" rtl="0" eaLnBrk="1" latinLnBrk="0" hangingPunct="1">
                        <a:buFont typeface="Courier New" panose="02070309020205020404" pitchFamily="49" charset="0"/>
                        <a:buNone/>
                      </a:pPr>
                      <a:endParaRPr lang="en-US" sz="1400" b="0" i="0" u="none" strike="noStrike" kern="1200" baseline="0" dirty="0">
                        <a:solidFill>
                          <a:srgbClr val="000000"/>
                        </a:solidFill>
                        <a:latin typeface="Gill Sans MT" panose="020B0502020104020203" pitchFamily="34" charset="0"/>
                        <a:ea typeface="+mn-ea"/>
                        <a:cs typeface="+mn-cs"/>
                      </a:endParaRPr>
                    </a:p>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(Output Indicator B1.2.1.a)</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i="0" u="none" strike="noStrike" kern="1200" baseline="0" dirty="0">
                          <a:solidFill>
                            <a:srgbClr val="000000"/>
                          </a:solidFill>
                          <a:latin typeface="Gill Sans MT" panose="020B0502020104020203" pitchFamily="34" charset="0"/>
                          <a:ea typeface="+mn-ea"/>
                          <a:cs typeface="+mn-cs"/>
                        </a:rPr>
                        <a:t>Q1-3	</a:t>
                      </a:r>
                    </a:p>
                    <a:p>
                      <a:pP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defTabSz="914400" rtl="0" eaLnBrk="1" latinLnBrk="0" hangingPunct="1">
                        <a:lnSpc>
                          <a:spcPct val="120000"/>
                        </a:lnSpc>
                        <a:spcBef>
                          <a:spcPts val="0"/>
                        </a:spcBef>
                        <a:spcAft>
                          <a:spcPts val="600"/>
                        </a:spcAft>
                      </a:pPr>
                      <a:r>
                        <a:rPr lang="en-US" sz="1400" b="0" i="0" u="none" strike="noStrike" kern="1200" baseline="0" dirty="0">
                          <a:solidFill>
                            <a:srgbClr val="000000"/>
                          </a:solidFill>
                          <a:latin typeface="Gill Sans MT" panose="020B0502020104020203" pitchFamily="34" charset="0"/>
                          <a:ea typeface="+mn-ea"/>
                          <a:cs typeface="+mn-cs"/>
                        </a:rPr>
                        <a:t>Looking for partner’s support</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14037567"/>
                  </a:ext>
                </a:extLst>
              </a:tr>
              <a:tr h="751365">
                <a:tc>
                  <a:txBody>
                    <a:bodyPr/>
                    <a:lstStyle/>
                    <a:p>
                      <a:pPr marL="0" algn="just" defTabSz="914400" rtl="0" eaLnBrk="1" latinLnBrk="0" hangingPunct="1">
                        <a:buFont typeface="Courier New" panose="02070309020205020404" pitchFamily="49" charset="0"/>
                        <a:buNone/>
                      </a:pPr>
                      <a:r>
                        <a:rPr lang="en-US" sz="1400" b="0" i="0" u="none" strike="noStrike" kern="1200" baseline="0" dirty="0">
                          <a:solidFill>
                            <a:srgbClr val="000000"/>
                          </a:solidFill>
                          <a:latin typeface="Gill Sans MT" panose="020B0502020104020203" pitchFamily="34" charset="0"/>
                          <a:ea typeface="+mn-ea"/>
                          <a:cs typeface="+mn-cs"/>
                        </a:rPr>
                        <a:t>Other activities related to RPOA 2.0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endParaRPr lang="en-US" sz="14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00" b="0" i="0" u="none" strike="noStrike" kern="1200" baseline="0" dirty="0">
                          <a:solidFill>
                            <a:srgbClr val="000000"/>
                          </a:solidFill>
                          <a:latin typeface="Gill Sans MT" panose="020B0502020104020203" pitchFamily="34" charset="0"/>
                          <a:ea typeface="+mn-ea"/>
                          <a:cs typeface="+mn-cs"/>
                        </a:rPr>
                        <a:t>Looking for partner’s support</a:t>
                      </a:r>
                    </a:p>
                    <a:p>
                      <a:pPr marL="0" marR="0" algn="just">
                        <a:lnSpc>
                          <a:spcPct val="120000"/>
                        </a:lnSpc>
                        <a:spcBef>
                          <a:spcPts val="0"/>
                        </a:spcBef>
                        <a:spcAft>
                          <a:spcPts val="600"/>
                        </a:spcAft>
                      </a:pP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00220212"/>
                  </a:ext>
                </a:extLst>
              </a:tr>
            </a:tbl>
          </a:graphicData>
        </a:graphic>
      </p:graphicFrame>
    </p:spTree>
    <p:extLst>
      <p:ext uri="{BB962C8B-B14F-4D97-AF65-F5344CB8AC3E}">
        <p14:creationId xmlns:p14="http://schemas.microsoft.com/office/powerpoint/2010/main" val="2724561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5E7A-1D2D-17D7-FED3-E2F3DF9B7867}"/>
              </a:ext>
            </a:extLst>
          </p:cNvPr>
          <p:cNvSpPr>
            <a:spLocks noGrp="1"/>
          </p:cNvSpPr>
          <p:nvPr>
            <p:ph type="title"/>
          </p:nvPr>
        </p:nvSpPr>
        <p:spPr>
          <a:xfrm>
            <a:off x="838200" y="18255"/>
            <a:ext cx="10515600" cy="961459"/>
          </a:xfrm>
        </p:spPr>
        <p:txBody>
          <a:bodyPr>
            <a:normAutofit/>
          </a:bodyPr>
          <a:lstStyle/>
          <a:p>
            <a:pPr algn="ctr"/>
            <a:r>
              <a:rPr lang="en-US" sz="4000" b="1" dirty="0">
                <a:solidFill>
                  <a:srgbClr val="176186"/>
                </a:solidFill>
                <a:latin typeface="Gill Sans MT" panose="020B0502020104020203" pitchFamily="34" charset="0"/>
                <a:ea typeface="Optima" charset="0"/>
                <a:cs typeface="Optima" charset="0"/>
              </a:rPr>
              <a:t>Recommendations for SOM 17</a:t>
            </a:r>
          </a:p>
        </p:txBody>
      </p:sp>
      <p:sp>
        <p:nvSpPr>
          <p:cNvPr id="3" name="Content Placeholder 2">
            <a:extLst>
              <a:ext uri="{FF2B5EF4-FFF2-40B4-BE49-F238E27FC236}">
                <a16:creationId xmlns:a16="http://schemas.microsoft.com/office/drawing/2014/main" id="{B15D10C7-B25E-3E40-498C-DCA7FAE8CEAB}"/>
              </a:ext>
            </a:extLst>
          </p:cNvPr>
          <p:cNvSpPr>
            <a:spLocks noGrp="1"/>
          </p:cNvSpPr>
          <p:nvPr>
            <p:ph idx="1"/>
          </p:nvPr>
        </p:nvSpPr>
        <p:spPr>
          <a:xfrm>
            <a:off x="201385" y="1205048"/>
            <a:ext cx="11789229" cy="5878285"/>
          </a:xfrm>
        </p:spPr>
        <p:txBody>
          <a:bodyPr>
            <a:normAutofit/>
          </a:bodyPr>
          <a:lstStyle/>
          <a:p>
            <a:pPr marL="457200" indent="-457200">
              <a:buFont typeface="+mj-lt"/>
              <a:buAutoNum type="arabicPeriod"/>
            </a:pPr>
            <a:r>
              <a:rPr lang="en-US" sz="2400" b="0" dirty="0">
                <a:solidFill>
                  <a:schemeClr val="tx1"/>
                </a:solidFill>
                <a:effectLst/>
                <a:latin typeface="Gill Sans MT" panose="020B0502020104020203" pitchFamily="34" charset="0"/>
              </a:rPr>
              <a:t>Acknowledged and appreciated the presentation by MPA Working Group (Annex 1);</a:t>
            </a:r>
          </a:p>
          <a:p>
            <a:pPr marL="457200" indent="-457200">
              <a:buFont typeface="+mj-lt"/>
              <a:buAutoNum type="arabicPeriod"/>
            </a:pPr>
            <a:r>
              <a:rPr lang="en-US" sz="2400" b="0" dirty="0">
                <a:solidFill>
                  <a:schemeClr val="tx1"/>
                </a:solidFill>
                <a:effectLst/>
                <a:latin typeface="Gill Sans MT" panose="020B0502020104020203" pitchFamily="34" charset="0"/>
              </a:rPr>
              <a:t>Acknowledged and appreciated the conduct of the II Learning Exchange Workshop on the Ocean Governance project on 12-14 October 2022 in Kota Kinabalu, Malaysia organized by the European Union, WWF and CTI-CFF Regional Secretariat (Annex 2);</a:t>
            </a:r>
          </a:p>
          <a:p>
            <a:pPr marL="457200" indent="-457200">
              <a:buFont typeface="+mj-lt"/>
              <a:buAutoNum type="arabicPeriod"/>
            </a:pPr>
            <a:r>
              <a:rPr lang="en-US" sz="2400" b="0" dirty="0">
                <a:solidFill>
                  <a:schemeClr val="tx1"/>
                </a:solidFill>
                <a:effectLst/>
                <a:latin typeface="Gill Sans MT" panose="020B0502020104020203" pitchFamily="34" charset="0"/>
              </a:rPr>
              <a:t>Agreed on the conduct of 9th MPA REX and 9th MPA TWG Meeting in 2023 through In-Situ online. Provided there is external funding support, a physical meeting might be held in Papua New Guinea;</a:t>
            </a:r>
          </a:p>
          <a:p>
            <a:pPr marL="457200" indent="-457200">
              <a:buFont typeface="+mj-lt"/>
              <a:buAutoNum type="arabicPeriod"/>
            </a:pPr>
            <a:r>
              <a:rPr lang="en-US" sz="2400" b="0" dirty="0">
                <a:solidFill>
                  <a:schemeClr val="tx1"/>
                </a:solidFill>
                <a:effectLst/>
                <a:latin typeface="Gill Sans MT" panose="020B0502020104020203" pitchFamily="34" charset="0"/>
              </a:rPr>
              <a:t>Agreed to hold the CTMPAS 3rd Round of Nomination for Categories 3 and 4, and the Award for Categories 1 to 4 in 2023;</a:t>
            </a:r>
          </a:p>
          <a:p>
            <a:pPr marL="457200" indent="-457200">
              <a:buFont typeface="+mj-lt"/>
              <a:buAutoNum type="arabicPeriod"/>
            </a:pPr>
            <a:r>
              <a:rPr lang="en-US" sz="2400" b="0" dirty="0">
                <a:solidFill>
                  <a:schemeClr val="tx1"/>
                </a:solidFill>
                <a:effectLst/>
                <a:latin typeface="Gill Sans MT" panose="020B0502020104020203" pitchFamily="34" charset="0"/>
              </a:rPr>
              <a:t>Request EU Ocean Governance assistance to the MPA Working Group in organizing another learning exchange in 2023 consisting of CT6 countries considering the importance of this event;</a:t>
            </a:r>
          </a:p>
          <a:p>
            <a:pPr marL="457200" indent="-457200">
              <a:buFont typeface="+mj-lt"/>
              <a:buAutoNum type="arabicPeriod"/>
            </a:pPr>
            <a:r>
              <a:rPr lang="en-US" sz="2400" b="0" dirty="0">
                <a:solidFill>
                  <a:schemeClr val="tx1"/>
                </a:solidFill>
                <a:effectLst/>
                <a:latin typeface="Gill Sans MT" panose="020B0502020104020203" pitchFamily="34" charset="0"/>
              </a:rPr>
              <a:t>Approved the MPA Working Group 2023 Workplan;</a:t>
            </a:r>
            <a:endParaRPr lang="en-US" sz="1800" dirty="0">
              <a:latin typeface="Gill Sans MT" panose="020B0502020104020203" pitchFamily="34" charset="0"/>
            </a:endParaRPr>
          </a:p>
          <a:p>
            <a:pPr marL="0" indent="0">
              <a:buNone/>
            </a:pPr>
            <a:endParaRPr lang="en-US" sz="1800" b="0" dirty="0">
              <a:solidFill>
                <a:schemeClr val="tx1"/>
              </a:solidFill>
              <a:effectLst/>
              <a:latin typeface="Gill Sans MT" panose="020B0502020104020203" pitchFamily="34" charset="0"/>
            </a:endParaRPr>
          </a:p>
          <a:p>
            <a:endParaRPr lang="en-US" sz="1800" b="0" dirty="0">
              <a:solidFill>
                <a:schemeClr val="tx1"/>
              </a:solidFill>
              <a:effectLst/>
              <a:latin typeface="Gill Sans MT" panose="020B0502020104020203" pitchFamily="34" charset="0"/>
            </a:endParaRPr>
          </a:p>
        </p:txBody>
      </p:sp>
    </p:spTree>
    <p:extLst>
      <p:ext uri="{BB962C8B-B14F-4D97-AF65-F5344CB8AC3E}">
        <p14:creationId xmlns:p14="http://schemas.microsoft.com/office/powerpoint/2010/main" val="2692521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imeline&#10;&#10;Description automatically generated">
            <a:extLst>
              <a:ext uri="{FF2B5EF4-FFF2-40B4-BE49-F238E27FC236}">
                <a16:creationId xmlns:a16="http://schemas.microsoft.com/office/drawing/2014/main" id="{45756A50-DFB5-4838-CD4F-D5AA455B9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extLst>
      <p:ext uri="{BB962C8B-B14F-4D97-AF65-F5344CB8AC3E}">
        <p14:creationId xmlns:p14="http://schemas.microsoft.com/office/powerpoint/2010/main" val="2881478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1403</TotalTime>
  <Words>1285</Words>
  <Application>Microsoft Office PowerPoint</Application>
  <PresentationFormat>Widescreen</PresentationFormat>
  <Paragraphs>118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Gill Sans MT</vt:lpstr>
      <vt:lpstr>Optima</vt:lpstr>
      <vt:lpstr>Office Theme</vt:lpstr>
      <vt:lpstr>PowerPoint Presentation</vt:lpstr>
      <vt:lpstr>PowerPoint Presentation</vt:lpstr>
      <vt:lpstr>PowerPoint Presentation</vt:lpstr>
      <vt:lpstr>PowerPoint Presentation</vt:lpstr>
      <vt:lpstr>PowerPoint Presentation</vt:lpstr>
      <vt:lpstr>Update on Workplan and Budget for 2022</vt:lpstr>
      <vt:lpstr>Workplan and Proposed Budget for 2023</vt:lpstr>
      <vt:lpstr>Recommendations for SOM 17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Anjum Islam</dc:creator>
  <cp:lastModifiedBy>admincticff</cp:lastModifiedBy>
  <cp:revision>159</cp:revision>
  <dcterms:created xsi:type="dcterms:W3CDTF">2021-12-09T07:07:53Z</dcterms:created>
  <dcterms:modified xsi:type="dcterms:W3CDTF">2022-11-29T07:45:50Z</dcterms:modified>
</cp:coreProperties>
</file>