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67" r:id="rId2"/>
    <p:sldId id="257" r:id="rId3"/>
    <p:sldId id="284" r:id="rId4"/>
    <p:sldId id="278" r:id="rId5"/>
    <p:sldId id="279" r:id="rId6"/>
    <p:sldId id="271" r:id="rId7"/>
    <p:sldId id="269" r:id="rId8"/>
    <p:sldId id="280" r:id="rId9"/>
    <p:sldId id="272" r:id="rId10"/>
    <p:sldId id="25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6186"/>
    <a:srgbClr val="197885"/>
    <a:srgbClr val="88CA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0538" autoAdjust="0"/>
  </p:normalViewPr>
  <p:slideViewPr>
    <p:cSldViewPr snapToGrid="0" snapToObjects="1">
      <p:cViewPr varScale="1">
        <p:scale>
          <a:sx n="65" d="100"/>
          <a:sy n="65"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5B5814-81A1-4CE0-B1E1-359000263AD7}" type="datetimeFigureOut">
              <a:rPr lang="en-ID" smtClean="0"/>
              <a:t>08/11/2019</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965990-141D-4F75-B8D0-743628183686}" type="slidenum">
              <a:rPr lang="en-ID" smtClean="0"/>
              <a:t>‹#›</a:t>
            </a:fld>
            <a:endParaRPr lang="en-ID"/>
          </a:p>
        </p:txBody>
      </p:sp>
    </p:spTree>
    <p:extLst>
      <p:ext uri="{BB962C8B-B14F-4D97-AF65-F5344CB8AC3E}">
        <p14:creationId xmlns:p14="http://schemas.microsoft.com/office/powerpoint/2010/main" val="2803944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BE965990-141D-4F75-B8D0-743628183686}" type="slidenum">
              <a:rPr lang="en-ID" smtClean="0"/>
              <a:t>1</a:t>
            </a:fld>
            <a:endParaRPr lang="en-ID"/>
          </a:p>
        </p:txBody>
      </p:sp>
    </p:spTree>
    <p:extLst>
      <p:ext uri="{BB962C8B-B14F-4D97-AF65-F5344CB8AC3E}">
        <p14:creationId xmlns:p14="http://schemas.microsoft.com/office/powerpoint/2010/main" val="767947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Malaysia: Alternate:</a:t>
            </a:r>
            <a:r>
              <a:rPr lang="en-US" sz="1200" baseline="0" dirty="0"/>
              <a:t> waiting for Replacement of Mr. Ab. Rahim </a:t>
            </a:r>
            <a:r>
              <a:rPr lang="en-US" sz="1200" baseline="0" dirty="0" err="1"/>
              <a:t>Gor</a:t>
            </a:r>
            <a:r>
              <a:rPr lang="en-US" sz="1200" baseline="0" dirty="0"/>
              <a:t> </a:t>
            </a:r>
            <a:r>
              <a:rPr lang="en-US" sz="1200" baseline="0" dirty="0" err="1"/>
              <a:t>Yaman</a:t>
            </a:r>
            <a:r>
              <a:rPr lang="en-US" sz="1200" baseline="0" dirty="0"/>
              <a:t> (Retired)</a:t>
            </a:r>
          </a:p>
          <a:p>
            <a:r>
              <a:rPr lang="en-US" sz="1200" baseline="0" dirty="0"/>
              <a:t>Papua New Guinea: Elton </a:t>
            </a:r>
            <a:r>
              <a:rPr lang="en-US" sz="1200" baseline="0" dirty="0" err="1"/>
              <a:t>Kaitokai</a:t>
            </a:r>
            <a:r>
              <a:rPr lang="en-US" sz="1200" baseline="0" dirty="0"/>
              <a:t> </a:t>
            </a:r>
          </a:p>
          <a:p>
            <a:r>
              <a:rPr lang="en-US" sz="1200" baseline="0" dirty="0"/>
              <a:t>Philippines: Asec Ricardo L. Calderon, Director of Biodiversity Management Bureau</a:t>
            </a:r>
          </a:p>
          <a:p>
            <a:r>
              <a:rPr lang="en-US" sz="1200" baseline="0" dirty="0"/>
              <a:t>Solomon Islands: Same</a:t>
            </a:r>
          </a:p>
          <a:p>
            <a:r>
              <a:rPr lang="en-US" sz="1200" baseline="0" dirty="0"/>
              <a:t>Timor </a:t>
            </a:r>
            <a:r>
              <a:rPr lang="en-US" sz="1200" baseline="0" dirty="0" err="1"/>
              <a:t>Leste</a:t>
            </a:r>
            <a:r>
              <a:rPr lang="en-US" sz="1200" baseline="0" dirty="0"/>
              <a:t>: Junior </a:t>
            </a:r>
            <a:r>
              <a:rPr lang="en-US" sz="1200" baseline="0" dirty="0" err="1"/>
              <a:t>Pascoal</a:t>
            </a:r>
            <a:r>
              <a:rPr lang="en-US" sz="1200" baseline="0" dirty="0"/>
              <a:t> de </a:t>
            </a:r>
            <a:r>
              <a:rPr lang="en-US" sz="1200" baseline="0" dirty="0" err="1"/>
              <a:t>Carvalho</a:t>
            </a:r>
            <a:r>
              <a:rPr lang="en-US" sz="1200" baseline="0" dirty="0"/>
              <a:t>, Ministry of Agriculture and Fisheries</a:t>
            </a:r>
          </a:p>
          <a:p>
            <a:endParaRPr lang="en-US" dirty="0"/>
          </a:p>
        </p:txBody>
      </p:sp>
      <p:sp>
        <p:nvSpPr>
          <p:cNvPr id="4" name="Slide Number Placeholder 3"/>
          <p:cNvSpPr>
            <a:spLocks noGrp="1"/>
          </p:cNvSpPr>
          <p:nvPr>
            <p:ph type="sldNum" sz="quarter" idx="10"/>
          </p:nvPr>
        </p:nvSpPr>
        <p:spPr/>
        <p:txBody>
          <a:bodyPr/>
          <a:lstStyle/>
          <a:p>
            <a:fld id="{37CA6554-E6ED-9641-B436-C9D31FC0A492}" type="slidenum">
              <a:rPr lang="en-US" smtClean="0"/>
              <a:t>3</a:t>
            </a:fld>
            <a:endParaRPr lang="en-US"/>
          </a:p>
        </p:txBody>
      </p:sp>
    </p:spTree>
    <p:extLst>
      <p:ext uri="{BB962C8B-B14F-4D97-AF65-F5344CB8AC3E}">
        <p14:creationId xmlns:p14="http://schemas.microsoft.com/office/powerpoint/2010/main" val="504575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dirty="0"/>
              <a:t>Those with Status </a:t>
            </a:r>
            <a:r>
              <a:rPr lang="en-ID" b="1" dirty="0"/>
              <a:t>”ongoing” </a:t>
            </a:r>
            <a:r>
              <a:rPr lang="en-ID" dirty="0"/>
              <a:t>the TSWG has already include in their workplan in</a:t>
            </a:r>
          </a:p>
        </p:txBody>
      </p:sp>
      <p:sp>
        <p:nvSpPr>
          <p:cNvPr id="4" name="Slide Number Placeholder 3"/>
          <p:cNvSpPr>
            <a:spLocks noGrp="1"/>
          </p:cNvSpPr>
          <p:nvPr>
            <p:ph type="sldNum" sz="quarter" idx="5"/>
          </p:nvPr>
        </p:nvSpPr>
        <p:spPr/>
        <p:txBody>
          <a:bodyPr/>
          <a:lstStyle/>
          <a:p>
            <a:fld id="{BE965990-141D-4F75-B8D0-743628183686}" type="slidenum">
              <a:rPr lang="en-ID" smtClean="0"/>
              <a:t>6</a:t>
            </a:fld>
            <a:endParaRPr lang="en-ID"/>
          </a:p>
        </p:txBody>
      </p:sp>
    </p:spTree>
    <p:extLst>
      <p:ext uri="{BB962C8B-B14F-4D97-AF65-F5344CB8AC3E}">
        <p14:creationId xmlns:p14="http://schemas.microsoft.com/office/powerpoint/2010/main" val="1626796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dirty="0"/>
              <a:t>Two </a:t>
            </a:r>
            <a:r>
              <a:rPr lang="en-ID"/>
              <a:t>major activities.</a:t>
            </a:r>
          </a:p>
        </p:txBody>
      </p:sp>
      <p:sp>
        <p:nvSpPr>
          <p:cNvPr id="4" name="Slide Number Placeholder 3"/>
          <p:cNvSpPr>
            <a:spLocks noGrp="1"/>
          </p:cNvSpPr>
          <p:nvPr>
            <p:ph type="sldNum" sz="quarter" idx="5"/>
          </p:nvPr>
        </p:nvSpPr>
        <p:spPr/>
        <p:txBody>
          <a:bodyPr/>
          <a:lstStyle/>
          <a:p>
            <a:fld id="{BE965990-141D-4F75-B8D0-743628183686}" type="slidenum">
              <a:rPr lang="en-ID" smtClean="0"/>
              <a:t>7</a:t>
            </a:fld>
            <a:endParaRPr lang="en-ID"/>
          </a:p>
        </p:txBody>
      </p:sp>
    </p:spTree>
    <p:extLst>
      <p:ext uri="{BB962C8B-B14F-4D97-AF65-F5344CB8AC3E}">
        <p14:creationId xmlns:p14="http://schemas.microsoft.com/office/powerpoint/2010/main" val="2553920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6269F3-9B99-7849-947A-9C397A59C576}"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06447-03BD-F542-A7DA-8EA16064ABD3}" type="slidenum">
              <a:rPr lang="en-US" smtClean="0"/>
              <a:t>‹#›</a:t>
            </a:fld>
            <a:endParaRPr lang="en-US"/>
          </a:p>
        </p:txBody>
      </p:sp>
    </p:spTree>
    <p:extLst>
      <p:ext uri="{BB962C8B-B14F-4D97-AF65-F5344CB8AC3E}">
        <p14:creationId xmlns:p14="http://schemas.microsoft.com/office/powerpoint/2010/main" val="42999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6269F3-9B99-7849-947A-9C397A59C576}"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06447-03BD-F542-A7DA-8EA16064ABD3}" type="slidenum">
              <a:rPr lang="en-US" smtClean="0"/>
              <a:t>‹#›</a:t>
            </a:fld>
            <a:endParaRPr lang="en-US"/>
          </a:p>
        </p:txBody>
      </p:sp>
    </p:spTree>
    <p:extLst>
      <p:ext uri="{BB962C8B-B14F-4D97-AF65-F5344CB8AC3E}">
        <p14:creationId xmlns:p14="http://schemas.microsoft.com/office/powerpoint/2010/main" val="2007905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6269F3-9B99-7849-947A-9C397A59C576}"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06447-03BD-F542-A7DA-8EA16064ABD3}" type="slidenum">
              <a:rPr lang="en-US" smtClean="0"/>
              <a:t>‹#›</a:t>
            </a:fld>
            <a:endParaRPr lang="en-US"/>
          </a:p>
        </p:txBody>
      </p:sp>
    </p:spTree>
    <p:extLst>
      <p:ext uri="{BB962C8B-B14F-4D97-AF65-F5344CB8AC3E}">
        <p14:creationId xmlns:p14="http://schemas.microsoft.com/office/powerpoint/2010/main" val="1469834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6269F3-9B99-7849-947A-9C397A59C576}"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06447-03BD-F542-A7DA-8EA16064ABD3}" type="slidenum">
              <a:rPr lang="en-US" smtClean="0"/>
              <a:t>‹#›</a:t>
            </a:fld>
            <a:endParaRPr lang="en-US"/>
          </a:p>
        </p:txBody>
      </p:sp>
    </p:spTree>
    <p:extLst>
      <p:ext uri="{BB962C8B-B14F-4D97-AF65-F5344CB8AC3E}">
        <p14:creationId xmlns:p14="http://schemas.microsoft.com/office/powerpoint/2010/main" val="2084420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6269F3-9B99-7849-947A-9C397A59C576}"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06447-03BD-F542-A7DA-8EA16064ABD3}" type="slidenum">
              <a:rPr lang="en-US" smtClean="0"/>
              <a:t>‹#›</a:t>
            </a:fld>
            <a:endParaRPr lang="en-US"/>
          </a:p>
        </p:txBody>
      </p:sp>
    </p:spTree>
    <p:extLst>
      <p:ext uri="{BB962C8B-B14F-4D97-AF65-F5344CB8AC3E}">
        <p14:creationId xmlns:p14="http://schemas.microsoft.com/office/powerpoint/2010/main" val="364228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6269F3-9B99-7849-947A-9C397A59C576}"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B06447-03BD-F542-A7DA-8EA16064ABD3}" type="slidenum">
              <a:rPr lang="en-US" smtClean="0"/>
              <a:t>‹#›</a:t>
            </a:fld>
            <a:endParaRPr lang="en-US"/>
          </a:p>
        </p:txBody>
      </p:sp>
    </p:spTree>
    <p:extLst>
      <p:ext uri="{BB962C8B-B14F-4D97-AF65-F5344CB8AC3E}">
        <p14:creationId xmlns:p14="http://schemas.microsoft.com/office/powerpoint/2010/main" val="1947346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6269F3-9B99-7849-947A-9C397A59C576}" type="datetimeFigureOut">
              <a:rPr lang="en-US" smtClean="0"/>
              <a:t>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B06447-03BD-F542-A7DA-8EA16064ABD3}" type="slidenum">
              <a:rPr lang="en-US" smtClean="0"/>
              <a:t>‹#›</a:t>
            </a:fld>
            <a:endParaRPr lang="en-US"/>
          </a:p>
        </p:txBody>
      </p:sp>
    </p:spTree>
    <p:extLst>
      <p:ext uri="{BB962C8B-B14F-4D97-AF65-F5344CB8AC3E}">
        <p14:creationId xmlns:p14="http://schemas.microsoft.com/office/powerpoint/2010/main" val="221558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6269F3-9B99-7849-947A-9C397A59C576}" type="datetimeFigureOut">
              <a:rPr lang="en-US" smtClean="0"/>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B06447-03BD-F542-A7DA-8EA16064ABD3}" type="slidenum">
              <a:rPr lang="en-US" smtClean="0"/>
              <a:t>‹#›</a:t>
            </a:fld>
            <a:endParaRPr lang="en-US"/>
          </a:p>
        </p:txBody>
      </p:sp>
    </p:spTree>
    <p:extLst>
      <p:ext uri="{BB962C8B-B14F-4D97-AF65-F5344CB8AC3E}">
        <p14:creationId xmlns:p14="http://schemas.microsoft.com/office/powerpoint/2010/main" val="270744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6269F3-9B99-7849-947A-9C397A59C576}" type="datetimeFigureOut">
              <a:rPr lang="en-US" smtClean="0"/>
              <a:t>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B06447-03BD-F542-A7DA-8EA16064ABD3}" type="slidenum">
              <a:rPr lang="en-US" smtClean="0"/>
              <a:t>‹#›</a:t>
            </a:fld>
            <a:endParaRPr lang="en-US"/>
          </a:p>
        </p:txBody>
      </p:sp>
    </p:spTree>
    <p:extLst>
      <p:ext uri="{BB962C8B-B14F-4D97-AF65-F5344CB8AC3E}">
        <p14:creationId xmlns:p14="http://schemas.microsoft.com/office/powerpoint/2010/main" val="1063958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6269F3-9B99-7849-947A-9C397A59C576}"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B06447-03BD-F542-A7DA-8EA16064ABD3}" type="slidenum">
              <a:rPr lang="en-US" smtClean="0"/>
              <a:t>‹#›</a:t>
            </a:fld>
            <a:endParaRPr lang="en-US"/>
          </a:p>
        </p:txBody>
      </p:sp>
    </p:spTree>
    <p:extLst>
      <p:ext uri="{BB962C8B-B14F-4D97-AF65-F5344CB8AC3E}">
        <p14:creationId xmlns:p14="http://schemas.microsoft.com/office/powerpoint/2010/main" val="1633108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6269F3-9B99-7849-947A-9C397A59C576}"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B06447-03BD-F542-A7DA-8EA16064ABD3}" type="slidenum">
              <a:rPr lang="en-US" smtClean="0"/>
              <a:t>‹#›</a:t>
            </a:fld>
            <a:endParaRPr lang="en-US"/>
          </a:p>
        </p:txBody>
      </p:sp>
    </p:spTree>
    <p:extLst>
      <p:ext uri="{BB962C8B-B14F-4D97-AF65-F5344CB8AC3E}">
        <p14:creationId xmlns:p14="http://schemas.microsoft.com/office/powerpoint/2010/main" val="2114738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269F3-9B99-7849-947A-9C397A59C576}" type="datetimeFigureOut">
              <a:rPr lang="en-US" smtClean="0"/>
              <a:t>11/8/2019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B06447-03BD-F542-A7DA-8EA16064ABD3}" type="slidenum">
              <a:rPr lang="en-US" smtClean="0"/>
              <a:t>‹#›</a:t>
            </a:fld>
            <a:endParaRPr lang="en-US"/>
          </a:p>
        </p:txBody>
      </p:sp>
    </p:spTree>
    <p:extLst>
      <p:ext uri="{BB962C8B-B14F-4D97-AF65-F5344CB8AC3E}">
        <p14:creationId xmlns:p14="http://schemas.microsoft.com/office/powerpoint/2010/main" val="137806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67" y="41441"/>
            <a:ext cx="12192000" cy="6858000"/>
          </a:xfrm>
          <a:prstGeom prst="rect">
            <a:avLst/>
          </a:prstGeom>
        </p:spPr>
      </p:pic>
      <p:sp>
        <p:nvSpPr>
          <p:cNvPr id="4" name="TextBox 3"/>
          <p:cNvSpPr txBox="1"/>
          <p:nvPr/>
        </p:nvSpPr>
        <p:spPr>
          <a:xfrm>
            <a:off x="4939085" y="960503"/>
            <a:ext cx="8032652" cy="523220"/>
          </a:xfrm>
          <a:prstGeom prst="rect">
            <a:avLst/>
          </a:prstGeom>
          <a:noFill/>
        </p:spPr>
        <p:txBody>
          <a:bodyPr wrap="square" rtlCol="0">
            <a:spAutoFit/>
          </a:bodyPr>
          <a:lstStyle/>
          <a:p>
            <a:r>
              <a:rPr lang="en-US" sz="2800" b="1" dirty="0">
                <a:solidFill>
                  <a:schemeClr val="tx1">
                    <a:lumMod val="75000"/>
                    <a:lumOff val="25000"/>
                  </a:schemeClr>
                </a:solidFill>
                <a:effectLst>
                  <a:outerShdw blurRad="38100" dist="38100" dir="2700000" algn="tl">
                    <a:srgbClr val="000000">
                      <a:alpha val="43137"/>
                    </a:srgbClr>
                  </a:outerShdw>
                </a:effectLst>
                <a:latin typeface="Optima" charset="0"/>
                <a:ea typeface="Optima" charset="0"/>
                <a:cs typeface="Optima" charset="0"/>
              </a:rPr>
              <a:t>TECHNICAL WORKING GROUP</a:t>
            </a:r>
          </a:p>
        </p:txBody>
      </p:sp>
      <p:sp>
        <p:nvSpPr>
          <p:cNvPr id="5" name="TextBox 4"/>
          <p:cNvSpPr txBox="1"/>
          <p:nvPr/>
        </p:nvSpPr>
        <p:spPr>
          <a:xfrm>
            <a:off x="4979964" y="1950599"/>
            <a:ext cx="5700156" cy="600164"/>
          </a:xfrm>
          <a:prstGeom prst="rect">
            <a:avLst/>
          </a:prstGeom>
          <a:noFill/>
        </p:spPr>
        <p:txBody>
          <a:bodyPr wrap="square" rtlCol="0">
            <a:spAutoFit/>
          </a:bodyPr>
          <a:lstStyle/>
          <a:p>
            <a:r>
              <a:rPr lang="en-US" sz="3200" dirty="0" err="1">
                <a:solidFill>
                  <a:schemeClr val="tx1">
                    <a:lumMod val="75000"/>
                    <a:lumOff val="25000"/>
                  </a:schemeClr>
                </a:solidFill>
                <a:latin typeface="Optima" charset="0"/>
                <a:ea typeface="Optima" charset="0"/>
                <a:cs typeface="Optima" charset="0"/>
              </a:rPr>
              <a:t>Mr</a:t>
            </a:r>
            <a:r>
              <a:rPr lang="en-US" sz="3200" dirty="0">
                <a:solidFill>
                  <a:schemeClr val="tx1">
                    <a:lumMod val="75000"/>
                    <a:lumOff val="25000"/>
                  </a:schemeClr>
                </a:solidFill>
                <a:latin typeface="Optima" charset="0"/>
                <a:ea typeface="Optima" charset="0"/>
                <a:cs typeface="Optima" charset="0"/>
              </a:rPr>
              <a:t> Vagi Rei</a:t>
            </a:r>
          </a:p>
        </p:txBody>
      </p:sp>
      <p:pic>
        <p:nvPicPr>
          <p:cNvPr id="7" name="Picture 6">
            <a:extLst>
              <a:ext uri="{FF2B5EF4-FFF2-40B4-BE49-F238E27FC236}">
                <a16:creationId xmlns:a16="http://schemas.microsoft.com/office/drawing/2014/main" id="{E0A10EF3-DD36-44CD-93FF-3B017AD8CD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3655" y="21888"/>
            <a:ext cx="2080028" cy="881350"/>
          </a:xfrm>
          <a:prstGeom prst="rect">
            <a:avLst/>
          </a:prstGeom>
        </p:spPr>
      </p:pic>
      <p:sp>
        <p:nvSpPr>
          <p:cNvPr id="3" name="Rectangle 2">
            <a:extLst>
              <a:ext uri="{FF2B5EF4-FFF2-40B4-BE49-F238E27FC236}">
                <a16:creationId xmlns:a16="http://schemas.microsoft.com/office/drawing/2014/main" id="{1D27021E-75DF-4ABD-ADFA-48810C55FF54}"/>
              </a:ext>
            </a:extLst>
          </p:cNvPr>
          <p:cNvSpPr/>
          <p:nvPr/>
        </p:nvSpPr>
        <p:spPr>
          <a:xfrm>
            <a:off x="4939085" y="1583554"/>
            <a:ext cx="6415667" cy="369332"/>
          </a:xfrm>
          <a:prstGeom prst="rect">
            <a:avLst/>
          </a:prstGeom>
        </p:spPr>
        <p:txBody>
          <a:bodyPr wrap="none">
            <a:spAutoFit/>
          </a:bodyPr>
          <a:lstStyle/>
          <a:p>
            <a:r>
              <a:rPr lang="en-ID">
                <a:effectLst>
                  <a:outerShdw blurRad="38100" dist="38100" dir="2700000" algn="tl">
                    <a:srgbClr val="000000">
                      <a:alpha val="43137"/>
                    </a:srgbClr>
                  </a:outerShdw>
                </a:effectLst>
              </a:rPr>
              <a:t>SESSION 10.5: </a:t>
            </a:r>
            <a:r>
              <a:rPr lang="en-ID" dirty="0">
                <a:effectLst>
                  <a:outerShdw blurRad="38100" dist="38100" dir="2700000" algn="tl">
                    <a:srgbClr val="000000">
                      <a:alpha val="43137"/>
                    </a:srgbClr>
                  </a:outerShdw>
                </a:effectLst>
              </a:rPr>
              <a:t>THREATENED SPECIES TECHNICAL WORKING GROUP</a:t>
            </a:r>
          </a:p>
        </p:txBody>
      </p:sp>
      <p:sp>
        <p:nvSpPr>
          <p:cNvPr id="10" name="Rectangle 9">
            <a:extLst>
              <a:ext uri="{FF2B5EF4-FFF2-40B4-BE49-F238E27FC236}">
                <a16:creationId xmlns:a16="http://schemas.microsoft.com/office/drawing/2014/main" id="{D84624DE-5ABF-4A61-9AAF-97109AEB1BDF}"/>
              </a:ext>
            </a:extLst>
          </p:cNvPr>
          <p:cNvSpPr/>
          <p:nvPr/>
        </p:nvSpPr>
        <p:spPr>
          <a:xfrm>
            <a:off x="4939085" y="2624768"/>
            <a:ext cx="5541710" cy="369332"/>
          </a:xfrm>
          <a:prstGeom prst="rect">
            <a:avLst/>
          </a:prstGeom>
        </p:spPr>
        <p:txBody>
          <a:bodyPr wrap="none">
            <a:spAutoFit/>
          </a:bodyPr>
          <a:lstStyle/>
          <a:p>
            <a:r>
              <a:rPr lang="en-ID" dirty="0">
                <a:effectLst>
                  <a:outerShdw blurRad="38100" dist="38100" dir="2700000" algn="tl">
                    <a:srgbClr val="000000">
                      <a:alpha val="43137"/>
                    </a:srgbClr>
                  </a:outerShdw>
                </a:effectLst>
              </a:rPr>
              <a:t>Chair of  CTI-CFF THREATENED SPECIES WORKING GROUP</a:t>
            </a:r>
          </a:p>
        </p:txBody>
      </p:sp>
    </p:spTree>
    <p:extLst>
      <p:ext uri="{BB962C8B-B14F-4D97-AF65-F5344CB8AC3E}">
        <p14:creationId xmlns:p14="http://schemas.microsoft.com/office/powerpoint/2010/main" val="2339917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41616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556591" y="371862"/>
            <a:ext cx="11467070" cy="1015663"/>
          </a:xfrm>
          <a:prstGeom prst="rect">
            <a:avLst/>
          </a:prstGeom>
          <a:noFill/>
        </p:spPr>
        <p:txBody>
          <a:bodyPr wrap="square" rtlCol="0">
            <a:spAutoFit/>
          </a:bodyPr>
          <a:lstStyle/>
          <a:p>
            <a:r>
              <a:rPr lang="en-US" sz="6000" b="1" dirty="0">
                <a:solidFill>
                  <a:schemeClr val="tx1">
                    <a:lumMod val="75000"/>
                    <a:lumOff val="25000"/>
                  </a:schemeClr>
                </a:solidFill>
                <a:latin typeface="Optima" charset="0"/>
                <a:ea typeface="Optima" charset="0"/>
                <a:cs typeface="Optima" charset="0"/>
              </a:rPr>
              <a:t>Outlines</a:t>
            </a:r>
          </a:p>
        </p:txBody>
      </p:sp>
      <p:sp>
        <p:nvSpPr>
          <p:cNvPr id="10" name="TextBox 9"/>
          <p:cNvSpPr txBox="1"/>
          <p:nvPr/>
        </p:nvSpPr>
        <p:spPr>
          <a:xfrm>
            <a:off x="667802" y="1759387"/>
            <a:ext cx="11355859" cy="3046988"/>
          </a:xfrm>
          <a:prstGeom prst="rect">
            <a:avLst/>
          </a:prstGeom>
          <a:noFill/>
        </p:spPr>
        <p:txBody>
          <a:bodyPr wrap="square" rtlCol="0">
            <a:spAutoFit/>
          </a:bodyPr>
          <a:lstStyle/>
          <a:p>
            <a:pPr marL="571500" indent="-571500">
              <a:buFont typeface="+mj-lt"/>
              <a:buAutoNum type="arabicPeriod"/>
            </a:pPr>
            <a:r>
              <a:rPr lang="en-US" sz="3200" dirty="0">
                <a:latin typeface="Optima" charset="0"/>
                <a:ea typeface="Optima" charset="0"/>
                <a:cs typeface="Optima" charset="0"/>
              </a:rPr>
              <a:t>Focal Point</a:t>
            </a:r>
          </a:p>
          <a:p>
            <a:pPr marL="571500" indent="-571500">
              <a:buFont typeface="+mj-lt"/>
              <a:buAutoNum type="arabicPeriod"/>
            </a:pPr>
            <a:r>
              <a:rPr lang="en-US" sz="3200" dirty="0">
                <a:latin typeface="Optima" charset="0"/>
                <a:ea typeface="Optima" charset="0"/>
                <a:cs typeface="Optima" charset="0"/>
              </a:rPr>
              <a:t>Partners</a:t>
            </a:r>
          </a:p>
          <a:p>
            <a:pPr marL="571500" indent="-571500">
              <a:buFont typeface="+mj-lt"/>
              <a:buAutoNum type="arabicPeriod"/>
            </a:pPr>
            <a:r>
              <a:rPr lang="en-US" sz="3200" dirty="0">
                <a:latin typeface="Optima" charset="0"/>
                <a:ea typeface="Optima" charset="0"/>
                <a:cs typeface="Optima" charset="0"/>
              </a:rPr>
              <a:t>Status on TSWG Work Plan 2019</a:t>
            </a:r>
          </a:p>
          <a:p>
            <a:pPr marL="571500" indent="-571500">
              <a:buFont typeface="+mj-lt"/>
              <a:buAutoNum type="arabicPeriod"/>
            </a:pPr>
            <a:r>
              <a:rPr lang="en-US" sz="3200" dirty="0">
                <a:latin typeface="Optima" charset="0"/>
                <a:ea typeface="Optima" charset="0"/>
                <a:cs typeface="Optima" charset="0"/>
              </a:rPr>
              <a:t>Decision endorsed  in SOM 14 and its Status</a:t>
            </a:r>
          </a:p>
          <a:p>
            <a:pPr marL="571500" indent="-571500">
              <a:buFont typeface="+mj-lt"/>
              <a:buAutoNum type="arabicPeriod"/>
            </a:pPr>
            <a:r>
              <a:rPr lang="en-US" sz="3200" dirty="0">
                <a:latin typeface="Optima" charset="0"/>
                <a:ea typeface="Optima" charset="0"/>
                <a:cs typeface="Optima" charset="0"/>
              </a:rPr>
              <a:t>Work Plan for 2020</a:t>
            </a:r>
          </a:p>
          <a:p>
            <a:pPr marL="571500" indent="-571500">
              <a:buFont typeface="+mj-lt"/>
              <a:buAutoNum type="arabicPeriod"/>
            </a:pPr>
            <a:r>
              <a:rPr lang="en-US" sz="3200" dirty="0">
                <a:latin typeface="Optima" charset="0"/>
                <a:ea typeface="Optima" charset="0"/>
                <a:cs typeface="Optima" charset="0"/>
              </a:rPr>
              <a:t>Recommendation for SOM 15</a:t>
            </a:r>
          </a:p>
        </p:txBody>
      </p:sp>
    </p:spTree>
    <p:extLst>
      <p:ext uri="{BB962C8B-B14F-4D97-AF65-F5344CB8AC3E}">
        <p14:creationId xmlns:p14="http://schemas.microsoft.com/office/powerpoint/2010/main" val="1937477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05474" y="0"/>
            <a:ext cx="11185940" cy="1015663"/>
          </a:xfrm>
          <a:prstGeom prst="rect">
            <a:avLst/>
          </a:prstGeom>
          <a:noFill/>
        </p:spPr>
        <p:txBody>
          <a:bodyPr wrap="square" rtlCol="0">
            <a:spAutoFit/>
          </a:bodyPr>
          <a:lstStyle/>
          <a:p>
            <a:r>
              <a:rPr lang="en-US" sz="6000" b="1" dirty="0">
                <a:solidFill>
                  <a:schemeClr val="tx1">
                    <a:lumMod val="75000"/>
                    <a:lumOff val="25000"/>
                  </a:schemeClr>
                </a:solidFill>
                <a:latin typeface="Optima" charset="0"/>
                <a:ea typeface="Optima" charset="0"/>
                <a:cs typeface="Optima" charset="0"/>
              </a:rPr>
              <a:t>1. Focal Point</a:t>
            </a:r>
          </a:p>
        </p:txBody>
      </p:sp>
      <p:graphicFrame>
        <p:nvGraphicFramePr>
          <p:cNvPr id="6" name="Content Placeholder 3">
            <a:extLst>
              <a:ext uri="{FF2B5EF4-FFF2-40B4-BE49-F238E27FC236}">
                <a16:creationId xmlns:a16="http://schemas.microsoft.com/office/drawing/2014/main" id="{D4407C1D-BABC-4684-A151-F3CBFB0D1DD8}"/>
              </a:ext>
            </a:extLst>
          </p:cNvPr>
          <p:cNvGraphicFramePr>
            <a:graphicFrameLocks noGrp="1"/>
          </p:cNvGraphicFramePr>
          <p:nvPr>
            <p:ph idx="1"/>
            <p:extLst>
              <p:ext uri="{D42A27DB-BD31-4B8C-83A1-F6EECF244321}">
                <p14:modId xmlns:p14="http://schemas.microsoft.com/office/powerpoint/2010/main" val="1570541060"/>
              </p:ext>
            </p:extLst>
          </p:nvPr>
        </p:nvGraphicFramePr>
        <p:xfrm>
          <a:off x="705677" y="1015663"/>
          <a:ext cx="10140513" cy="5279250"/>
        </p:xfrm>
        <a:graphic>
          <a:graphicData uri="http://schemas.openxmlformats.org/drawingml/2006/table">
            <a:tbl>
              <a:tblPr firstRow="1" bandRow="1">
                <a:tableStyleId>{93296810-A885-4BE3-A3E7-6D5BEEA58F35}</a:tableStyleId>
              </a:tblPr>
              <a:tblGrid>
                <a:gridCol w="2845040">
                  <a:extLst>
                    <a:ext uri="{9D8B030D-6E8A-4147-A177-3AD203B41FA5}">
                      <a16:colId xmlns:a16="http://schemas.microsoft.com/office/drawing/2014/main" val="20000"/>
                    </a:ext>
                  </a:extLst>
                </a:gridCol>
                <a:gridCol w="7295473">
                  <a:extLst>
                    <a:ext uri="{9D8B030D-6E8A-4147-A177-3AD203B41FA5}">
                      <a16:colId xmlns:a16="http://schemas.microsoft.com/office/drawing/2014/main" val="20001"/>
                    </a:ext>
                  </a:extLst>
                </a:gridCol>
              </a:tblGrid>
              <a:tr h="612937">
                <a:tc>
                  <a:txBody>
                    <a:bodyPr/>
                    <a:lstStyle/>
                    <a:p>
                      <a:pPr algn="l" fontAlgn="ctr"/>
                      <a:r>
                        <a:rPr lang="en-ID" sz="2000" b="1" i="0" u="none" strike="noStrike">
                          <a:solidFill>
                            <a:srgbClr val="000000"/>
                          </a:solidFill>
                          <a:effectLst/>
                          <a:latin typeface="Arial" panose="020B0604020202020204" pitchFamily="34" charset="0"/>
                        </a:rPr>
                        <a:t>Country</a:t>
                      </a:r>
                    </a:p>
                  </a:txBody>
                  <a:tcPr marL="9525" marR="9525" marT="9525" marB="0" anchor="ctr"/>
                </a:tc>
                <a:tc>
                  <a:txBody>
                    <a:bodyPr/>
                    <a:lstStyle/>
                    <a:p>
                      <a:pPr algn="l" fontAlgn="ctr"/>
                      <a:r>
                        <a:rPr lang="en-ID" sz="2000" b="1" i="0" u="none" strike="noStrike" dirty="0">
                          <a:solidFill>
                            <a:srgbClr val="000000"/>
                          </a:solidFill>
                          <a:effectLst/>
                          <a:latin typeface="Arial" panose="020B0604020202020204" pitchFamily="34" charset="0"/>
                        </a:rPr>
                        <a:t>Focal Point</a:t>
                      </a:r>
                    </a:p>
                  </a:txBody>
                  <a:tcPr marL="9525" marR="9525" marT="9525" marB="0" anchor="ctr"/>
                </a:tc>
                <a:extLst>
                  <a:ext uri="{0D108BD9-81ED-4DB2-BD59-A6C34878D82A}">
                    <a16:rowId xmlns:a16="http://schemas.microsoft.com/office/drawing/2014/main" val="10000"/>
                  </a:ext>
                </a:extLst>
              </a:tr>
              <a:tr h="607872">
                <a:tc>
                  <a:txBody>
                    <a:bodyPr/>
                    <a:lstStyle/>
                    <a:p>
                      <a:pPr algn="l" fontAlgn="ctr"/>
                      <a:r>
                        <a:rPr lang="en-ID" sz="1600" b="1" i="0" u="none" strike="noStrike" dirty="0">
                          <a:solidFill>
                            <a:srgbClr val="000000"/>
                          </a:solidFill>
                          <a:effectLst/>
                          <a:latin typeface="Arial" panose="020B0604020202020204" pitchFamily="34" charset="0"/>
                        </a:rPr>
                        <a:t>Indonesia (Co-Chair)</a:t>
                      </a:r>
                    </a:p>
                  </a:txBody>
                  <a:tcPr marL="9525" marR="9525" marT="9525" marB="0" anchor="ctr"/>
                </a:tc>
                <a:tc>
                  <a:txBody>
                    <a:bodyPr/>
                    <a:lstStyle/>
                    <a:p>
                      <a:pPr algn="l" fontAlgn="ctr"/>
                      <a:r>
                        <a:rPr lang="en-ID" sz="1600" b="0" i="0" u="none" strike="noStrike">
                          <a:solidFill>
                            <a:srgbClr val="000000"/>
                          </a:solidFill>
                          <a:effectLst/>
                          <a:latin typeface="Arial" panose="020B0604020202020204" pitchFamily="34" charset="0"/>
                        </a:rPr>
                        <a:t>Andi Rusandi, Director for Marine Conservation and Biodiversity, MMAF             Supported by: Mr Firdaus Agung </a:t>
                      </a:r>
                    </a:p>
                  </a:txBody>
                  <a:tcPr marL="9525" marR="9525" marT="9525" marB="0" anchor="ctr"/>
                </a:tc>
                <a:extLst>
                  <a:ext uri="{0D108BD9-81ED-4DB2-BD59-A6C34878D82A}">
                    <a16:rowId xmlns:a16="http://schemas.microsoft.com/office/drawing/2014/main" val="10001"/>
                  </a:ext>
                </a:extLst>
              </a:tr>
              <a:tr h="707236">
                <a:tc>
                  <a:txBody>
                    <a:bodyPr/>
                    <a:lstStyle/>
                    <a:p>
                      <a:pPr algn="l" fontAlgn="ctr"/>
                      <a:r>
                        <a:rPr lang="en-ID" sz="1600" b="0" i="0" u="none" strike="noStrike" dirty="0">
                          <a:solidFill>
                            <a:srgbClr val="000000"/>
                          </a:solidFill>
                          <a:effectLst/>
                          <a:latin typeface="Arial" panose="020B0604020202020204" pitchFamily="34" charset="0"/>
                        </a:rPr>
                        <a:t>Malaysia</a:t>
                      </a:r>
                    </a:p>
                  </a:txBody>
                  <a:tcPr marL="9525" marR="9525" marT="9525" marB="0" anchor="ctr"/>
                </a:tc>
                <a:tc>
                  <a:txBody>
                    <a:bodyPr/>
                    <a:lstStyle/>
                    <a:p>
                      <a:pPr algn="l" fontAlgn="ctr"/>
                      <a:r>
                        <a:rPr lang="en-ID" sz="1600" b="0" i="0" u="none" strike="noStrike" dirty="0">
                          <a:solidFill>
                            <a:srgbClr val="000000"/>
                          </a:solidFill>
                          <a:effectLst/>
                          <a:latin typeface="Arial" panose="020B0604020202020204" pitchFamily="34" charset="0"/>
                        </a:rPr>
                        <a:t> Deputy General Director, Department of Fisheries Malaysia</a:t>
                      </a:r>
                    </a:p>
                  </a:txBody>
                  <a:tcPr marL="9525" marR="9525" marT="9525" marB="0" anchor="ctr"/>
                </a:tc>
                <a:extLst>
                  <a:ext uri="{0D108BD9-81ED-4DB2-BD59-A6C34878D82A}">
                    <a16:rowId xmlns:a16="http://schemas.microsoft.com/office/drawing/2014/main" val="10002"/>
                  </a:ext>
                </a:extLst>
              </a:tr>
              <a:tr h="707236">
                <a:tc>
                  <a:txBody>
                    <a:bodyPr/>
                    <a:lstStyle/>
                    <a:p>
                      <a:pPr algn="l" fontAlgn="ctr"/>
                      <a:r>
                        <a:rPr lang="en-ID" sz="1600" b="1" i="0" u="none" strike="noStrike">
                          <a:solidFill>
                            <a:srgbClr val="000000"/>
                          </a:solidFill>
                          <a:effectLst/>
                          <a:latin typeface="Arial" panose="020B0604020202020204" pitchFamily="34" charset="0"/>
                        </a:rPr>
                        <a:t>Papua New Guinea (Chair)</a:t>
                      </a:r>
                    </a:p>
                  </a:txBody>
                  <a:tcPr marL="9525" marR="9525" marT="9525" marB="0" anchor="ctr"/>
                </a:tc>
                <a:tc>
                  <a:txBody>
                    <a:bodyPr/>
                    <a:lstStyle/>
                    <a:p>
                      <a:pPr algn="l" fontAlgn="ctr"/>
                      <a:r>
                        <a:rPr lang="en-ID" sz="1600" b="0" i="0" u="none" strike="noStrike" dirty="0">
                          <a:solidFill>
                            <a:srgbClr val="000000"/>
                          </a:solidFill>
                          <a:effectLst/>
                          <a:latin typeface="Arial" panose="020B0604020202020204" pitchFamily="34" charset="0"/>
                        </a:rPr>
                        <a:t>Mr. Vagi Rei, Manager Conservation and Environment Protection Agency           Supported by </a:t>
                      </a:r>
                      <a:r>
                        <a:rPr lang="en-ID" sz="1600" b="0" i="0" u="none" strike="noStrike">
                          <a:solidFill>
                            <a:srgbClr val="000000"/>
                          </a:solidFill>
                          <a:effectLst/>
                          <a:latin typeface="Arial" panose="020B0604020202020204" pitchFamily="34" charset="0"/>
                        </a:rPr>
                        <a:t>Phelameya Haiveta, </a:t>
                      </a:r>
                      <a:r>
                        <a:rPr lang="en-ID" sz="1600" b="0" i="0" u="none" strike="noStrike" dirty="0">
                          <a:solidFill>
                            <a:srgbClr val="000000"/>
                          </a:solidFill>
                          <a:effectLst/>
                          <a:latin typeface="Arial" panose="020B0604020202020204" pitchFamily="34" charset="0"/>
                        </a:rPr>
                        <a:t>Elton Kaitokai </a:t>
                      </a:r>
                    </a:p>
                    <a:p>
                      <a:pPr algn="l" fontAlgn="ctr"/>
                      <a:endParaRPr lang="en-ID" sz="16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3"/>
                  </a:ext>
                </a:extLst>
              </a:tr>
              <a:tr h="907159">
                <a:tc>
                  <a:txBody>
                    <a:bodyPr/>
                    <a:lstStyle/>
                    <a:p>
                      <a:pPr algn="l" fontAlgn="ctr"/>
                      <a:r>
                        <a:rPr lang="en-ID" sz="1600" b="0" i="0" u="none" strike="noStrike">
                          <a:solidFill>
                            <a:srgbClr val="000000"/>
                          </a:solidFill>
                          <a:effectLst/>
                          <a:latin typeface="Arial" panose="020B0604020202020204" pitchFamily="34" charset="0"/>
                        </a:rPr>
                        <a:t>Philippines </a:t>
                      </a:r>
                    </a:p>
                  </a:txBody>
                  <a:tcPr marL="9525" marR="9525" marT="9525" marB="0" anchor="ctr"/>
                </a:tc>
                <a:tc>
                  <a:txBody>
                    <a:bodyPr/>
                    <a:lstStyle/>
                    <a:p>
                      <a:pPr algn="l" fontAlgn="ctr"/>
                      <a:r>
                        <a:rPr lang="en-ID" sz="1600" b="0" i="0" u="none" strike="noStrike" dirty="0" err="1">
                          <a:solidFill>
                            <a:srgbClr val="000000"/>
                          </a:solidFill>
                          <a:effectLst/>
                          <a:latin typeface="Arial" panose="020B0604020202020204" pitchFamily="34" charset="0"/>
                        </a:rPr>
                        <a:t>Asec</a:t>
                      </a:r>
                      <a:r>
                        <a:rPr lang="en-ID" sz="1600" b="0" i="0" u="none" strike="noStrike" dirty="0">
                          <a:solidFill>
                            <a:srgbClr val="000000"/>
                          </a:solidFill>
                          <a:effectLst/>
                          <a:latin typeface="Arial" panose="020B0604020202020204" pitchFamily="34" charset="0"/>
                        </a:rPr>
                        <a:t> Ricardo L. Calderon, Director of Biodiversity Management Bureau                   Supported Pablo delos Reyes, Jr and Ludivina L Labe</a:t>
                      </a:r>
                    </a:p>
                  </a:txBody>
                  <a:tcPr marL="9525" marR="9525" marT="9525" marB="0" anchor="ctr"/>
                </a:tc>
                <a:extLst>
                  <a:ext uri="{0D108BD9-81ED-4DB2-BD59-A6C34878D82A}">
                    <a16:rowId xmlns:a16="http://schemas.microsoft.com/office/drawing/2014/main" val="10004"/>
                  </a:ext>
                </a:extLst>
              </a:tr>
              <a:tr h="718116">
                <a:tc>
                  <a:txBody>
                    <a:bodyPr/>
                    <a:lstStyle/>
                    <a:p>
                      <a:pPr algn="l" fontAlgn="ctr"/>
                      <a:r>
                        <a:rPr lang="en-ID" sz="1600" b="0" i="0" u="none" strike="noStrike">
                          <a:solidFill>
                            <a:srgbClr val="000000"/>
                          </a:solidFill>
                          <a:effectLst/>
                          <a:latin typeface="Arial" panose="020B0604020202020204" pitchFamily="34" charset="0"/>
                        </a:rPr>
                        <a:t>Solomon Islands</a:t>
                      </a:r>
                    </a:p>
                  </a:txBody>
                  <a:tcPr marL="9525" marR="9525" marT="9525" marB="0" anchor="ctr"/>
                </a:tc>
                <a:tc>
                  <a:txBody>
                    <a:bodyPr/>
                    <a:lstStyle/>
                    <a:p>
                      <a:pPr algn="l" fontAlgn="ctr"/>
                      <a:r>
                        <a:rPr lang="en-ID" sz="1600" b="0" i="0" u="none" strike="noStrike">
                          <a:solidFill>
                            <a:srgbClr val="000000"/>
                          </a:solidFill>
                          <a:effectLst/>
                          <a:latin typeface="Arial" panose="020B0604020202020204" pitchFamily="34" charset="0"/>
                        </a:rPr>
                        <a:t>Ivory Akao, Ministry of Fisheries and Marine Resources                                       Supported by: Agnetha Vave-Karamui, Chief Conservation Officer, MECDM</a:t>
                      </a:r>
                    </a:p>
                  </a:txBody>
                  <a:tcPr marL="9525" marR="9525" marT="9525" marB="0" anchor="ctr"/>
                </a:tc>
                <a:extLst>
                  <a:ext uri="{0D108BD9-81ED-4DB2-BD59-A6C34878D82A}">
                    <a16:rowId xmlns:a16="http://schemas.microsoft.com/office/drawing/2014/main" val="10005"/>
                  </a:ext>
                </a:extLst>
              </a:tr>
              <a:tr h="700510">
                <a:tc>
                  <a:txBody>
                    <a:bodyPr/>
                    <a:lstStyle/>
                    <a:p>
                      <a:pPr algn="l" fontAlgn="ctr"/>
                      <a:r>
                        <a:rPr lang="en-ID" sz="1600" b="0" i="0" u="none" strike="noStrike">
                          <a:solidFill>
                            <a:srgbClr val="000000"/>
                          </a:solidFill>
                          <a:effectLst/>
                          <a:latin typeface="Arial" panose="020B0604020202020204" pitchFamily="34" charset="0"/>
                        </a:rPr>
                        <a:t>Timor-Leste</a:t>
                      </a:r>
                    </a:p>
                  </a:txBody>
                  <a:tcPr marL="9525" marR="9525" marT="9525" marB="0" anchor="ctr"/>
                </a:tc>
                <a:tc>
                  <a:txBody>
                    <a:bodyPr/>
                    <a:lstStyle/>
                    <a:p>
                      <a:pPr algn="l" fontAlgn="ctr"/>
                      <a:r>
                        <a:rPr lang="en-ID" sz="1600" b="0" i="0" u="none" strike="noStrike" dirty="0">
                          <a:solidFill>
                            <a:srgbClr val="000000"/>
                          </a:solidFill>
                          <a:effectLst/>
                          <a:latin typeface="Arial" panose="020B0604020202020204" pitchFamily="34" charset="0"/>
                        </a:rPr>
                        <a:t>Pedro Pinto, Chief od Department of Conservation, Forestry and Fauna</a:t>
                      </a:r>
                    </a:p>
                    <a:p>
                      <a:pPr algn="l" fontAlgn="ctr"/>
                      <a:r>
                        <a:rPr lang="en-ID" sz="1600" b="0" i="0" u="none" strike="noStrike">
                          <a:solidFill>
                            <a:srgbClr val="000000"/>
                          </a:solidFill>
                          <a:effectLst/>
                          <a:latin typeface="Arial" panose="020B0604020202020204" pitchFamily="34" charset="0"/>
                        </a:rPr>
                        <a:t>Ministry </a:t>
                      </a:r>
                      <a:r>
                        <a:rPr lang="en-ID" sz="1600" b="0" i="0" u="none" strike="noStrike" dirty="0">
                          <a:solidFill>
                            <a:srgbClr val="000000"/>
                          </a:solidFill>
                          <a:effectLst/>
                          <a:latin typeface="Arial" panose="020B0604020202020204" pitchFamily="34" charset="0"/>
                        </a:rPr>
                        <a:t>of Agriculture and Fisheries </a:t>
                      </a:r>
                    </a:p>
                    <a:p>
                      <a:pPr algn="l" fontAlgn="ctr"/>
                      <a:r>
                        <a:rPr lang="en-ID" sz="1600" b="0" i="0" u="none" strike="noStrike" dirty="0">
                          <a:solidFill>
                            <a:srgbClr val="000000"/>
                          </a:solidFill>
                          <a:effectLst/>
                          <a:latin typeface="Arial" panose="020B0604020202020204" pitchFamily="34" charset="0"/>
                        </a:rPr>
                        <a:t>Supported by: Fernando da Silva, Senior Staff, Ministry of Agriculture and Fisheries</a:t>
                      </a:r>
                    </a:p>
                  </a:txBody>
                  <a:tcPr marL="9525" marR="9525" marT="9525"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86397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10913" t="92857" r="7644" b="89"/>
          <a:stretch/>
        </p:blipFill>
        <p:spPr>
          <a:xfrm>
            <a:off x="-27215" y="6590805"/>
            <a:ext cx="12219215" cy="261099"/>
          </a:xfrm>
          <a:prstGeom prst="rect">
            <a:avLst/>
          </a:prstGeom>
        </p:spPr>
      </p:pic>
      <p:sp>
        <p:nvSpPr>
          <p:cNvPr id="8" name="Title 1"/>
          <p:cNvSpPr>
            <a:spLocks noGrp="1"/>
          </p:cNvSpPr>
          <p:nvPr>
            <p:ph type="title"/>
          </p:nvPr>
        </p:nvSpPr>
        <p:spPr>
          <a:xfrm>
            <a:off x="515470" y="257548"/>
            <a:ext cx="10515600" cy="1325563"/>
          </a:xfrm>
        </p:spPr>
        <p:txBody>
          <a:bodyPr>
            <a:normAutofit/>
          </a:bodyPr>
          <a:lstStyle/>
          <a:p>
            <a:r>
              <a:rPr lang="en-PH" sz="6000" dirty="0">
                <a:solidFill>
                  <a:srgbClr val="474443"/>
                </a:solidFill>
                <a:latin typeface="Optima"/>
                <a:ea typeface="Open Sans" panose="020B0606030504020204" pitchFamily="34" charset="0"/>
                <a:cs typeface="Open Sans" panose="020B0606030504020204" pitchFamily="34" charset="0"/>
              </a:rPr>
              <a:t>2. Partners</a:t>
            </a:r>
          </a:p>
        </p:txBody>
      </p:sp>
      <p:pic>
        <p:nvPicPr>
          <p:cNvPr id="3" name="Picture 2"/>
          <p:cNvPicPr>
            <a:picLocks noChangeAspect="1"/>
          </p:cNvPicPr>
          <p:nvPr/>
        </p:nvPicPr>
        <p:blipFill>
          <a:blip r:embed="rId3"/>
          <a:stretch>
            <a:fillRect/>
          </a:stretch>
        </p:blipFill>
        <p:spPr>
          <a:xfrm>
            <a:off x="187025" y="1583111"/>
            <a:ext cx="11848456" cy="476826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607420257"/>
              </p:ext>
            </p:extLst>
          </p:nvPr>
        </p:nvGraphicFramePr>
        <p:xfrm>
          <a:off x="611095" y="1583111"/>
          <a:ext cx="10098984" cy="2883210"/>
        </p:xfrm>
        <a:graphic>
          <a:graphicData uri="http://schemas.openxmlformats.org/drawingml/2006/table">
            <a:tbl>
              <a:tblPr firstRow="1" bandRow="1">
                <a:tableStyleId>{93296810-A885-4BE3-A3E7-6D5BEEA58F35}</a:tableStyleId>
              </a:tblPr>
              <a:tblGrid>
                <a:gridCol w="3029351">
                  <a:extLst>
                    <a:ext uri="{9D8B030D-6E8A-4147-A177-3AD203B41FA5}">
                      <a16:colId xmlns:a16="http://schemas.microsoft.com/office/drawing/2014/main" val="20000"/>
                    </a:ext>
                  </a:extLst>
                </a:gridCol>
                <a:gridCol w="7069633">
                  <a:extLst>
                    <a:ext uri="{9D8B030D-6E8A-4147-A177-3AD203B41FA5}">
                      <a16:colId xmlns:a16="http://schemas.microsoft.com/office/drawing/2014/main" val="20001"/>
                    </a:ext>
                  </a:extLst>
                </a:gridCol>
              </a:tblGrid>
              <a:tr h="588155">
                <a:tc>
                  <a:txBody>
                    <a:bodyPr/>
                    <a:lstStyle/>
                    <a:p>
                      <a:pPr algn="ctr">
                        <a:defRPr sz="1800" b="0">
                          <a:solidFill>
                            <a:srgbClr val="000000"/>
                          </a:solidFill>
                        </a:defRPr>
                      </a:pPr>
                      <a:r>
                        <a:rPr sz="2000" b="1" dirty="0">
                          <a:solidFill>
                            <a:schemeClr val="tx1"/>
                          </a:solidFill>
                        </a:rPr>
                        <a:t>Role</a:t>
                      </a:r>
                    </a:p>
                  </a:txBody>
                  <a:tcPr marL="0" marR="0" marT="0" marB="0" anchor="ctr" horzOverflow="overflow"/>
                </a:tc>
                <a:tc>
                  <a:txBody>
                    <a:bodyPr/>
                    <a:lstStyle/>
                    <a:p>
                      <a:pPr algn="ctr">
                        <a:defRPr sz="1800" b="0">
                          <a:solidFill>
                            <a:srgbClr val="000000"/>
                          </a:solidFill>
                        </a:defRPr>
                      </a:pPr>
                      <a:r>
                        <a:rPr sz="2000" b="1" dirty="0">
                          <a:solidFill>
                            <a:schemeClr val="tx1"/>
                          </a:solidFill>
                        </a:rPr>
                        <a:t>Primary Partners</a:t>
                      </a:r>
                    </a:p>
                  </a:txBody>
                  <a:tcPr marL="0" marR="0" marT="0" marB="0" anchor="ctr" horzOverflow="overflow"/>
                </a:tc>
                <a:extLst>
                  <a:ext uri="{0D108BD9-81ED-4DB2-BD59-A6C34878D82A}">
                    <a16:rowId xmlns:a16="http://schemas.microsoft.com/office/drawing/2014/main" val="10000"/>
                  </a:ext>
                </a:extLst>
              </a:tr>
              <a:tr h="666318">
                <a:tc>
                  <a:txBody>
                    <a:bodyPr/>
                    <a:lstStyle/>
                    <a:p>
                      <a:pPr algn="l">
                        <a:defRPr sz="1800" b="0">
                          <a:solidFill>
                            <a:srgbClr val="000000"/>
                          </a:solidFill>
                        </a:defRPr>
                      </a:pPr>
                      <a:r>
                        <a:rPr sz="2000" b="1" dirty="0">
                          <a:solidFill>
                            <a:schemeClr val="tx1"/>
                          </a:solidFill>
                        </a:rPr>
                        <a:t>Technical Lead</a:t>
                      </a:r>
                    </a:p>
                  </a:txBody>
                  <a:tcPr marL="0" marR="0" marT="0" marB="0" anchor="ctr" horzOverflow="overflow"/>
                </a:tc>
                <a:tc>
                  <a:txBody>
                    <a:bodyPr/>
                    <a:lstStyle/>
                    <a:p>
                      <a:pPr algn="l">
                        <a:defRPr sz="1800"/>
                      </a:pPr>
                      <a:r>
                        <a:rPr lang="en-US" sz="2000" dirty="0">
                          <a:solidFill>
                            <a:schemeClr val="tx1"/>
                          </a:solidFill>
                        </a:rPr>
                        <a:t> The wildlife</a:t>
                      </a:r>
                      <a:r>
                        <a:rPr lang="en-US" sz="2000" baseline="0" dirty="0">
                          <a:solidFill>
                            <a:schemeClr val="tx1"/>
                          </a:solidFill>
                        </a:rPr>
                        <a:t> Conservation Society (</a:t>
                      </a:r>
                      <a:r>
                        <a:rPr lang="en-US" sz="2000" dirty="0">
                          <a:solidFill>
                            <a:schemeClr val="tx1"/>
                          </a:solidFill>
                        </a:rPr>
                        <a:t>WCS)</a:t>
                      </a:r>
                      <a:endParaRPr sz="2000" dirty="0">
                        <a:solidFill>
                          <a:schemeClr val="tx1"/>
                        </a:solidFill>
                      </a:endParaRPr>
                    </a:p>
                  </a:txBody>
                  <a:tcPr marL="0" marR="0" marT="0" marB="0" anchor="ctr" horzOverflow="overflow"/>
                </a:tc>
                <a:extLst>
                  <a:ext uri="{0D108BD9-81ED-4DB2-BD59-A6C34878D82A}">
                    <a16:rowId xmlns:a16="http://schemas.microsoft.com/office/drawing/2014/main" val="10001"/>
                  </a:ext>
                </a:extLst>
              </a:tr>
              <a:tr h="588155">
                <a:tc>
                  <a:txBody>
                    <a:bodyPr/>
                    <a:lstStyle/>
                    <a:p>
                      <a:pPr algn="l">
                        <a:defRPr sz="1800" b="0">
                          <a:solidFill>
                            <a:srgbClr val="000000"/>
                          </a:solidFill>
                        </a:defRPr>
                      </a:pPr>
                      <a:r>
                        <a:rPr sz="2000" b="1" dirty="0">
                          <a:solidFill>
                            <a:schemeClr val="tx1"/>
                          </a:solidFill>
                        </a:rPr>
                        <a:t>Coordination Support</a:t>
                      </a:r>
                    </a:p>
                  </a:txBody>
                  <a:tcPr marL="0" marR="0" marT="0" marB="0" anchor="ctr" horzOverflow="overflow"/>
                </a:tc>
                <a:tc>
                  <a:txBody>
                    <a:bodyPr/>
                    <a:lstStyle/>
                    <a:p>
                      <a:pPr algn="l">
                        <a:defRPr sz="1800"/>
                      </a:pPr>
                      <a:r>
                        <a:rPr sz="2000" dirty="0">
                          <a:solidFill>
                            <a:schemeClr val="tx1"/>
                          </a:solidFill>
                        </a:rPr>
                        <a:t>Regional Secretariat</a:t>
                      </a:r>
                    </a:p>
                  </a:txBody>
                  <a:tcPr marL="0" marR="0" marT="0" marB="0" anchor="ctr" horzOverflow="overflow"/>
                </a:tc>
                <a:extLst>
                  <a:ext uri="{0D108BD9-81ED-4DB2-BD59-A6C34878D82A}">
                    <a16:rowId xmlns:a16="http://schemas.microsoft.com/office/drawing/2014/main" val="10002"/>
                  </a:ext>
                </a:extLst>
              </a:tr>
              <a:tr h="1040582">
                <a:tc>
                  <a:txBody>
                    <a:bodyPr/>
                    <a:lstStyle/>
                    <a:p>
                      <a:pPr algn="l">
                        <a:defRPr sz="1800" b="0">
                          <a:solidFill>
                            <a:srgbClr val="000000"/>
                          </a:solidFill>
                        </a:defRPr>
                      </a:pPr>
                      <a:r>
                        <a:rPr sz="2000" b="1" dirty="0">
                          <a:solidFill>
                            <a:schemeClr val="tx1"/>
                          </a:solidFill>
                        </a:rPr>
                        <a:t>Technical Support</a:t>
                      </a:r>
                    </a:p>
                  </a:txBody>
                  <a:tcPr marL="0" marR="0" marT="0" marB="0" anchor="ctr" horzOverflow="overflow"/>
                </a:tc>
                <a:tc>
                  <a:txBody>
                    <a:bodyPr/>
                    <a:lstStyle/>
                    <a:p>
                      <a:pPr algn="l">
                        <a:defRPr sz="1800"/>
                      </a:pPr>
                      <a:r>
                        <a:rPr lang="en-US" sz="2000" dirty="0">
                          <a:solidFill>
                            <a:schemeClr val="tx1"/>
                          </a:solidFill>
                        </a:rPr>
                        <a:t>The</a:t>
                      </a:r>
                      <a:r>
                        <a:rPr lang="en-US" sz="2000" baseline="0" dirty="0">
                          <a:solidFill>
                            <a:schemeClr val="tx1"/>
                          </a:solidFill>
                        </a:rPr>
                        <a:t> Worldwide Fund for Nature (</a:t>
                      </a:r>
                      <a:r>
                        <a:rPr lang="en-US" sz="2000" dirty="0">
                          <a:solidFill>
                            <a:schemeClr val="tx1"/>
                          </a:solidFill>
                        </a:rPr>
                        <a:t>WWF), Conservation International (CI),The</a:t>
                      </a:r>
                      <a:r>
                        <a:rPr lang="en-US" sz="2000" baseline="0" dirty="0">
                          <a:solidFill>
                            <a:schemeClr val="tx1"/>
                          </a:solidFill>
                        </a:rPr>
                        <a:t> Nature Conservancy( TNC)</a:t>
                      </a:r>
                      <a:endParaRPr sz="2000" dirty="0">
                        <a:solidFill>
                          <a:schemeClr val="tx1"/>
                        </a:solidFill>
                      </a:endParaRPr>
                    </a:p>
                  </a:txBody>
                  <a:tcPr marL="0" marR="0" marT="0" marB="0" anchor="ctr" horzOverflow="overflow"/>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05869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10913" t="92857" r="7644" b="89"/>
          <a:stretch/>
        </p:blipFill>
        <p:spPr>
          <a:xfrm>
            <a:off x="-27215" y="6590805"/>
            <a:ext cx="12219215" cy="261099"/>
          </a:xfrm>
          <a:prstGeom prst="rect">
            <a:avLst/>
          </a:prstGeom>
        </p:spPr>
      </p:pic>
      <p:sp>
        <p:nvSpPr>
          <p:cNvPr id="5" name="Title 1"/>
          <p:cNvSpPr txBox="1">
            <a:spLocks/>
          </p:cNvSpPr>
          <p:nvPr/>
        </p:nvSpPr>
        <p:spPr>
          <a:xfrm>
            <a:off x="540387"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Optima" charset="0"/>
                <a:ea typeface="Optima" charset="0"/>
                <a:cs typeface="Optima" charset="0"/>
              </a:rPr>
              <a:t>3. Status on TSWG Work Plan 2019</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105" y="2266122"/>
            <a:ext cx="11309570" cy="4324683"/>
          </a:xfrm>
          <a:prstGeom prst="rect">
            <a:avLst/>
          </a:prstGeom>
        </p:spPr>
      </p:pic>
      <p:graphicFrame>
        <p:nvGraphicFramePr>
          <p:cNvPr id="9" name="Table 8">
            <a:extLst>
              <a:ext uri="{FF2B5EF4-FFF2-40B4-BE49-F238E27FC236}">
                <a16:creationId xmlns:a16="http://schemas.microsoft.com/office/drawing/2014/main" id="{6445B158-0DBA-4035-8D8D-BC28D1B062F3}"/>
              </a:ext>
            </a:extLst>
          </p:cNvPr>
          <p:cNvGraphicFramePr>
            <a:graphicFrameLocks noGrp="1"/>
          </p:cNvGraphicFramePr>
          <p:nvPr>
            <p:extLst>
              <p:ext uri="{D42A27DB-BD31-4B8C-83A1-F6EECF244321}">
                <p14:modId xmlns:p14="http://schemas.microsoft.com/office/powerpoint/2010/main" val="936348226"/>
              </p:ext>
            </p:extLst>
          </p:nvPr>
        </p:nvGraphicFramePr>
        <p:xfrm>
          <a:off x="540387" y="1230647"/>
          <a:ext cx="10737212" cy="4976072"/>
        </p:xfrm>
        <a:graphic>
          <a:graphicData uri="http://schemas.openxmlformats.org/drawingml/2006/table">
            <a:tbl>
              <a:tblPr firstRow="1" bandRow="1">
                <a:tableStyleId>{BC89EF96-8CEA-46FF-86C4-4CE0E7609802}</a:tableStyleId>
              </a:tblPr>
              <a:tblGrid>
                <a:gridCol w="8696357">
                  <a:extLst>
                    <a:ext uri="{9D8B030D-6E8A-4147-A177-3AD203B41FA5}">
                      <a16:colId xmlns:a16="http://schemas.microsoft.com/office/drawing/2014/main" val="3019325856"/>
                    </a:ext>
                  </a:extLst>
                </a:gridCol>
                <a:gridCol w="2040855">
                  <a:extLst>
                    <a:ext uri="{9D8B030D-6E8A-4147-A177-3AD203B41FA5}">
                      <a16:colId xmlns:a16="http://schemas.microsoft.com/office/drawing/2014/main" val="1181639593"/>
                    </a:ext>
                  </a:extLst>
                </a:gridCol>
              </a:tblGrid>
              <a:tr h="645808">
                <a:tc>
                  <a:txBody>
                    <a:bodyPr/>
                    <a:lstStyle/>
                    <a:p>
                      <a:pPr>
                        <a:lnSpc>
                          <a:spcPct val="107000"/>
                        </a:lnSpc>
                        <a:spcAft>
                          <a:spcPts val="0"/>
                        </a:spcAft>
                      </a:pPr>
                      <a:r>
                        <a:rPr lang="en-US" sz="3200" kern="1200" dirty="0">
                          <a:effectLst/>
                        </a:rPr>
                        <a:t>Activities </a:t>
                      </a:r>
                      <a:endParaRPr lang="en-AU"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81303" marR="81303" marT="40651" marB="40651" anchor="ctr"/>
                </a:tc>
                <a:tc>
                  <a:txBody>
                    <a:bodyPr/>
                    <a:lstStyle/>
                    <a:p>
                      <a:pPr>
                        <a:lnSpc>
                          <a:spcPct val="107000"/>
                        </a:lnSpc>
                        <a:spcAft>
                          <a:spcPts val="0"/>
                        </a:spcAft>
                      </a:pPr>
                      <a:r>
                        <a:rPr lang="en-PH" sz="3200" b="1" kern="1200" dirty="0">
                          <a:effectLst/>
                          <a:latin typeface="+mn-lt"/>
                          <a:ea typeface="+mn-ea"/>
                          <a:cs typeface="+mn-cs"/>
                        </a:rPr>
                        <a:t>Status</a:t>
                      </a:r>
                      <a:endParaRPr lang="en-AU"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10157618"/>
                  </a:ext>
                </a:extLst>
              </a:tr>
              <a:tr h="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AU" sz="2400" kern="1200" dirty="0">
                          <a:effectLst/>
                        </a:rPr>
                        <a:t>Identification training on sharks and rays</a:t>
                      </a:r>
                    </a:p>
                    <a:p>
                      <a:pPr>
                        <a:lnSpc>
                          <a:spcPct val="107000"/>
                        </a:lnSpc>
                        <a:spcAft>
                          <a:spcPts val="0"/>
                        </a:spcAft>
                      </a:pPr>
                      <a:endParaRPr lang="en-US" sz="2400" b="0" kern="1200" dirty="0">
                        <a:effectLst/>
                        <a:latin typeface="+mn-lt"/>
                      </a:endParaRPr>
                    </a:p>
                  </a:txBody>
                  <a:tcPr marL="8469" marR="8469" marT="8469" marB="0" anchor="ctr">
                    <a:noFill/>
                  </a:tcPr>
                </a:tc>
                <a:tc>
                  <a:txBody>
                    <a:bodyPr/>
                    <a:lstStyle/>
                    <a:p>
                      <a:pPr algn="l">
                        <a:lnSpc>
                          <a:spcPct val="107000"/>
                        </a:lnSpc>
                        <a:spcAft>
                          <a:spcPts val="0"/>
                        </a:spcAft>
                      </a:pPr>
                      <a:r>
                        <a:rPr lang="en-AU" sz="2400" b="1" dirty="0">
                          <a:effectLst/>
                        </a:rPr>
                        <a:t> </a:t>
                      </a:r>
                      <a:r>
                        <a:rPr lang="en-US" sz="2400" b="1" dirty="0">
                          <a:effectLst/>
                        </a:rPr>
                        <a:t>Completed</a:t>
                      </a:r>
                      <a:endParaRPr lang="en-AU" sz="2400" b="1" dirty="0">
                        <a:effectLst/>
                        <a:latin typeface="+mn-lt"/>
                        <a:ea typeface="Calibri" panose="020F0502020204030204" pitchFamily="34"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755904896"/>
                  </a:ext>
                </a:extLst>
              </a:tr>
              <a:tr h="1392702">
                <a:tc>
                  <a:txBody>
                    <a:bodyPr/>
                    <a:lstStyle/>
                    <a:p>
                      <a:pPr>
                        <a:lnSpc>
                          <a:spcPct val="107000"/>
                        </a:lnSpc>
                        <a:spcAft>
                          <a:spcPts val="0"/>
                        </a:spcAft>
                      </a:pPr>
                      <a:r>
                        <a:rPr lang="en-ID" sz="2400" kern="1200" dirty="0">
                          <a:effectLst/>
                        </a:rPr>
                        <a:t>Hold the annual TSWG meeting back to back with the write-shop to finalize the M&amp;E Indicators for TS/on the development of the Region-wide Assessment Report on Threatened /on the formulation of the Region-wide Conservation Plan for Marine Mammals, Sea Turtles and Sharks and Rays</a:t>
                      </a:r>
                      <a:endParaRPr lang="en-ID" sz="2400" b="0" kern="1200" dirty="0">
                        <a:effectLst/>
                        <a:latin typeface="+mn-lt"/>
                        <a:ea typeface="Calibri" panose="020F0502020204030204" pitchFamily="34" charset="0"/>
                        <a:cs typeface="Times New Roman" panose="02020603050405020304" pitchFamily="18" charset="0"/>
                      </a:endParaRPr>
                    </a:p>
                  </a:txBody>
                  <a:tcPr marL="8469" marR="8469" marT="8469" marB="0" anchor="ctr">
                    <a:noFill/>
                  </a:tcPr>
                </a:tc>
                <a:tc>
                  <a:txBody>
                    <a:bodyPr/>
                    <a:lstStyle/>
                    <a:p>
                      <a:pPr algn="l">
                        <a:lnSpc>
                          <a:spcPct val="107000"/>
                        </a:lnSpc>
                        <a:spcAft>
                          <a:spcPts val="0"/>
                        </a:spcAft>
                      </a:pPr>
                      <a:r>
                        <a:rPr lang="en-AU" sz="2400" b="1" dirty="0">
                          <a:effectLst/>
                        </a:rPr>
                        <a:t>   Completed</a:t>
                      </a:r>
                      <a:endParaRPr lang="en-AU" sz="2400" b="1" dirty="0">
                        <a:effectLst/>
                        <a:latin typeface="+mn-lt"/>
                        <a:ea typeface="Calibri" panose="020F0502020204030204" pitchFamily="34"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1100327356"/>
                  </a:ext>
                </a:extLst>
              </a:tr>
              <a:tr h="624891">
                <a:tc>
                  <a:txBody>
                    <a:bodyPr/>
                    <a:lstStyle/>
                    <a:p>
                      <a:pPr>
                        <a:lnSpc>
                          <a:spcPct val="107000"/>
                        </a:lnSpc>
                      </a:pPr>
                      <a:r>
                        <a:rPr lang="en-ID" sz="2400" dirty="0">
                          <a:effectLst/>
                        </a:rPr>
                        <a:t>Production of maps identifying the locations and migratory routes of the threatened species ( CT6 to submit to RS )</a:t>
                      </a:r>
                      <a:endParaRPr lang="en-ID" sz="2400" b="0" dirty="0">
                        <a:effectLst/>
                        <a:latin typeface="+mn-lt"/>
                        <a:cs typeface="Times New Roman" panose="02020603050405020304" pitchFamily="18" charset="0"/>
                      </a:endParaRPr>
                    </a:p>
                  </a:txBody>
                  <a:tcPr marL="8469" marR="8469" marT="8469" marB="0" anchor="ctr">
                    <a:noFill/>
                  </a:tcPr>
                </a:tc>
                <a:tc>
                  <a:txBody>
                    <a:bodyPr/>
                    <a:lstStyle/>
                    <a:p>
                      <a:pPr algn="l">
                        <a:lnSpc>
                          <a:spcPct val="107000"/>
                        </a:lnSpc>
                        <a:spcAft>
                          <a:spcPts val="0"/>
                        </a:spcAft>
                      </a:pPr>
                      <a:r>
                        <a:rPr lang="en-AU" sz="2400" b="1" dirty="0">
                          <a:effectLst/>
                        </a:rPr>
                        <a:t>  On</a:t>
                      </a:r>
                      <a:r>
                        <a:rPr lang="en-AU" sz="2400" b="1" baseline="0" dirty="0">
                          <a:effectLst/>
                        </a:rPr>
                        <a:t>going supported by WWF</a:t>
                      </a:r>
                      <a:endParaRPr lang="en-AU" sz="2400" b="1" dirty="0">
                        <a:effectLst/>
                        <a:latin typeface="+mn-lt"/>
                        <a:ea typeface="Calibri" panose="020F0502020204030204" pitchFamily="34"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150055641"/>
                  </a:ext>
                </a:extLst>
              </a:tr>
              <a:tr h="0">
                <a:tc>
                  <a:txBody>
                    <a:bodyPr/>
                    <a:lstStyle/>
                    <a:p>
                      <a:pPr>
                        <a:lnSpc>
                          <a:spcPct val="107000"/>
                        </a:lnSpc>
                      </a:pPr>
                      <a:r>
                        <a:rPr lang="en-AU" sz="2400" dirty="0">
                          <a:effectLst/>
                        </a:rPr>
                        <a:t>Finalise the TOR of the TSWG</a:t>
                      </a:r>
                      <a:endParaRPr lang="en-AU" sz="2400" b="0" dirty="0">
                        <a:effectLst/>
                        <a:latin typeface="+mn-lt"/>
                        <a:cs typeface="Times New Roman" panose="02020603050405020304" pitchFamily="18" charset="0"/>
                      </a:endParaRPr>
                    </a:p>
                  </a:txBody>
                  <a:tcPr marL="8469" marR="8469" marT="8469" marB="0" anchor="ctr">
                    <a:noFill/>
                  </a:tcPr>
                </a:tc>
                <a:tc>
                  <a:txBody>
                    <a:bodyPr/>
                    <a:lstStyle/>
                    <a:p>
                      <a:pPr algn="l">
                        <a:lnSpc>
                          <a:spcPct val="107000"/>
                        </a:lnSpc>
                        <a:spcAft>
                          <a:spcPts val="0"/>
                        </a:spcAft>
                      </a:pPr>
                      <a:r>
                        <a:rPr lang="en-AU" sz="2400" b="1" dirty="0">
                          <a:effectLst/>
                        </a:rPr>
                        <a:t>   Completed </a:t>
                      </a:r>
                      <a:endParaRPr lang="en-AU" sz="2400" b="1" dirty="0">
                        <a:effectLst/>
                        <a:latin typeface="+mn-lt"/>
                        <a:ea typeface="Calibri" panose="020F0502020204030204" pitchFamily="34"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425840524"/>
                  </a:ext>
                </a:extLst>
              </a:tr>
            </a:tbl>
          </a:graphicData>
        </a:graphic>
      </p:graphicFrame>
    </p:spTree>
    <p:extLst>
      <p:ext uri="{BB962C8B-B14F-4D97-AF65-F5344CB8AC3E}">
        <p14:creationId xmlns:p14="http://schemas.microsoft.com/office/powerpoint/2010/main" val="2483693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64" y="0"/>
            <a:ext cx="11981935" cy="6858000"/>
          </a:xfrm>
          <a:prstGeom prst="rect">
            <a:avLst/>
          </a:prstGeom>
        </p:spPr>
      </p:pic>
      <p:sp>
        <p:nvSpPr>
          <p:cNvPr id="2" name="Title 1"/>
          <p:cNvSpPr>
            <a:spLocks noGrp="1"/>
          </p:cNvSpPr>
          <p:nvPr>
            <p:ph type="title"/>
          </p:nvPr>
        </p:nvSpPr>
        <p:spPr>
          <a:xfrm>
            <a:off x="0" y="0"/>
            <a:ext cx="10515600" cy="830629"/>
          </a:xfrm>
        </p:spPr>
        <p:txBody>
          <a:bodyPr>
            <a:normAutofit fontScale="90000"/>
          </a:bodyPr>
          <a:lstStyle/>
          <a:p>
            <a:r>
              <a:rPr lang="en-US" dirty="0">
                <a:latin typeface="Optima" charset="0"/>
                <a:ea typeface="Optima" charset="0"/>
                <a:cs typeface="Optima" charset="0"/>
              </a:rPr>
              <a:t> 4.  Decision Endorsed on SOM 14 and its Status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88457957"/>
              </p:ext>
            </p:extLst>
          </p:nvPr>
        </p:nvGraphicFramePr>
        <p:xfrm>
          <a:off x="210064" y="833195"/>
          <a:ext cx="10305536" cy="5639201"/>
        </p:xfrm>
        <a:graphic>
          <a:graphicData uri="http://schemas.openxmlformats.org/drawingml/2006/table">
            <a:tbl>
              <a:tblPr firstRow="1" firstCol="1" bandRow="1">
                <a:tableStyleId>{5940675A-B579-460E-94D1-54222C63F5DA}</a:tableStyleId>
              </a:tblPr>
              <a:tblGrid>
                <a:gridCol w="8588163">
                  <a:extLst>
                    <a:ext uri="{9D8B030D-6E8A-4147-A177-3AD203B41FA5}">
                      <a16:colId xmlns:a16="http://schemas.microsoft.com/office/drawing/2014/main" val="20000"/>
                    </a:ext>
                  </a:extLst>
                </a:gridCol>
                <a:gridCol w="1717373">
                  <a:extLst>
                    <a:ext uri="{9D8B030D-6E8A-4147-A177-3AD203B41FA5}">
                      <a16:colId xmlns:a16="http://schemas.microsoft.com/office/drawing/2014/main" val="20001"/>
                    </a:ext>
                  </a:extLst>
                </a:gridCol>
              </a:tblGrid>
              <a:tr h="362427">
                <a:tc>
                  <a:txBody>
                    <a:bodyPr/>
                    <a:lstStyle/>
                    <a:p>
                      <a:pPr>
                        <a:lnSpc>
                          <a:spcPct val="107000"/>
                        </a:lnSpc>
                        <a:spcAft>
                          <a:spcPts val="0"/>
                        </a:spcAft>
                      </a:pPr>
                      <a:r>
                        <a:rPr lang="en-US" sz="2800" b="1" dirty="0">
                          <a:effectLst/>
                        </a:rPr>
                        <a:t>Threatened Species Working Group</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800" b="1" dirty="0">
                          <a:effectLst/>
                        </a:rPr>
                        <a:t> Status</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24853">
                <a:tc>
                  <a:txBody>
                    <a:bodyPr/>
                    <a:lstStyle/>
                    <a:p>
                      <a:pPr>
                        <a:lnSpc>
                          <a:spcPct val="107000"/>
                        </a:lnSpc>
                        <a:spcAft>
                          <a:spcPts val="0"/>
                        </a:spcAft>
                      </a:pPr>
                      <a:r>
                        <a:rPr lang="en-US" sz="2000" dirty="0">
                          <a:effectLst/>
                        </a:rPr>
                        <a:t>1.Note the progress of the TSWG to develop the Regional Conservation Plan of Threatened Species (sharks and rays, sea turtles and marine mammals);</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dirty="0">
                          <a:effectLst/>
                        </a:rPr>
                        <a:t>Ongoing</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62427">
                <a:tc>
                  <a:txBody>
                    <a:bodyPr/>
                    <a:lstStyle/>
                    <a:p>
                      <a:pPr>
                        <a:lnSpc>
                          <a:spcPct val="107000"/>
                        </a:lnSpc>
                        <a:spcAft>
                          <a:spcPts val="0"/>
                        </a:spcAft>
                      </a:pPr>
                      <a:r>
                        <a:rPr lang="en-US" sz="2000">
                          <a:effectLst/>
                        </a:rPr>
                        <a:t>2. Endorse TOR for pool of experts on threatened species as well as the list of pool of experts;</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dirty="0">
                          <a:effectLst/>
                        </a:rPr>
                        <a:t>Done</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797648">
                <a:tc>
                  <a:txBody>
                    <a:bodyPr/>
                    <a:lstStyle/>
                    <a:p>
                      <a:pPr>
                        <a:lnSpc>
                          <a:spcPct val="107000"/>
                        </a:lnSpc>
                        <a:spcAft>
                          <a:spcPts val="0"/>
                        </a:spcAft>
                      </a:pPr>
                      <a:r>
                        <a:rPr lang="en-US" sz="2000" dirty="0">
                          <a:effectLst/>
                        </a:rPr>
                        <a:t>3. Note and urge countries to move forward in formulating the assessment report on Threatened Species and also developing the national conservation plan for marine mammals, sea turtles, shark and rays</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dirty="0">
                          <a:effectLst/>
                        </a:rPr>
                        <a:t>Ongoing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724853">
                <a:tc>
                  <a:txBody>
                    <a:bodyPr/>
                    <a:lstStyle/>
                    <a:p>
                      <a:pPr>
                        <a:lnSpc>
                          <a:spcPct val="107000"/>
                        </a:lnSpc>
                        <a:spcAft>
                          <a:spcPts val="0"/>
                        </a:spcAft>
                      </a:pPr>
                      <a:r>
                        <a:rPr lang="en-US" sz="2000">
                          <a:effectLst/>
                        </a:rPr>
                        <a:t>4. Note and urge countries to move forward in formulating the threatened species monitoring and evaluation indicators;</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b="0" strike="noStrike" dirty="0">
                          <a:solidFill>
                            <a:schemeClr val="tx1"/>
                          </a:solidFill>
                          <a:effectLst/>
                        </a:rPr>
                        <a:t>Ongoing</a:t>
                      </a:r>
                      <a:endParaRPr lang="en-US" sz="2000" b="0"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724853">
                <a:tc>
                  <a:txBody>
                    <a:bodyPr/>
                    <a:lstStyle/>
                    <a:p>
                      <a:pPr>
                        <a:lnSpc>
                          <a:spcPct val="107000"/>
                        </a:lnSpc>
                        <a:spcAft>
                          <a:spcPts val="0"/>
                        </a:spcAft>
                      </a:pPr>
                      <a:r>
                        <a:rPr lang="en-US" sz="2000" dirty="0">
                          <a:effectLst/>
                        </a:rPr>
                        <a:t>5. To recognize the need for Regional Secretariat and/or Partners to support and secure funding sources for the engagement of an experienced TSWG coordinator;</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dirty="0">
                          <a:effectLst/>
                        </a:rPr>
                        <a:t> </a:t>
                      </a:r>
                    </a:p>
                    <a:p>
                      <a:pPr>
                        <a:lnSpc>
                          <a:spcPct val="107000"/>
                        </a:lnSpc>
                        <a:spcAft>
                          <a:spcPts val="0"/>
                        </a:spcAft>
                      </a:pPr>
                      <a:r>
                        <a:rPr lang="en-US" sz="2000" dirty="0">
                          <a:effectLst/>
                        </a:rPr>
                        <a:t>Done</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799411">
                <a:tc>
                  <a:txBody>
                    <a:bodyPr/>
                    <a:lstStyle/>
                    <a:p>
                      <a:pPr>
                        <a:lnSpc>
                          <a:spcPct val="107000"/>
                        </a:lnSpc>
                        <a:spcAft>
                          <a:spcPts val="0"/>
                        </a:spcAft>
                      </a:pPr>
                      <a:r>
                        <a:rPr lang="en-US" sz="2000" dirty="0">
                          <a:effectLst/>
                        </a:rPr>
                        <a:t>6. Acknowledge the support of the German BMU through GIZ and CI to the TSWG in producing a draft outline of the regional conservation plan for sea turtles and other priority threatened species; and</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a:effectLst/>
                        </a:rPr>
                        <a:t>Done </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98989">
                <a:tc>
                  <a:txBody>
                    <a:bodyPr/>
                    <a:lstStyle/>
                    <a:p>
                      <a:pPr>
                        <a:lnSpc>
                          <a:spcPct val="107000"/>
                        </a:lnSpc>
                        <a:spcAft>
                          <a:spcPts val="0"/>
                        </a:spcAft>
                      </a:pPr>
                      <a:r>
                        <a:rPr lang="en-US" sz="2000" dirty="0">
                          <a:effectLst/>
                        </a:rPr>
                        <a:t>7. Endorse the work plan for TSWG for calendar year 2019</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dirty="0">
                          <a:effectLst/>
                        </a:rPr>
                        <a:t>Done</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94336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848" y="234779"/>
            <a:ext cx="12192000" cy="6483559"/>
          </a:xfrm>
          <a:prstGeom prst="rect">
            <a:avLst/>
          </a:prstGeom>
        </p:spPr>
      </p:pic>
      <p:sp>
        <p:nvSpPr>
          <p:cNvPr id="2" name="Title 1"/>
          <p:cNvSpPr>
            <a:spLocks noGrp="1"/>
          </p:cNvSpPr>
          <p:nvPr>
            <p:ph type="title"/>
          </p:nvPr>
        </p:nvSpPr>
        <p:spPr>
          <a:xfrm>
            <a:off x="271848" y="139662"/>
            <a:ext cx="10515600" cy="390425"/>
          </a:xfrm>
        </p:spPr>
        <p:txBody>
          <a:bodyPr>
            <a:normAutofit fontScale="90000"/>
          </a:bodyPr>
          <a:lstStyle/>
          <a:p>
            <a:r>
              <a:rPr lang="en-US" dirty="0">
                <a:latin typeface="Optima" charset="0"/>
                <a:ea typeface="Optima" charset="0"/>
                <a:cs typeface="Optima" charset="0"/>
              </a:rPr>
              <a:t>5. Work Plan for TSWG 2020</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084132127"/>
              </p:ext>
            </p:extLst>
          </p:nvPr>
        </p:nvGraphicFramePr>
        <p:xfrm>
          <a:off x="486697" y="625205"/>
          <a:ext cx="10886964" cy="5937473"/>
        </p:xfrm>
        <a:graphic>
          <a:graphicData uri="http://schemas.openxmlformats.org/drawingml/2006/table">
            <a:tbl>
              <a:tblPr firstRow="1" firstCol="1" bandRow="1"/>
              <a:tblGrid>
                <a:gridCol w="4986451">
                  <a:extLst>
                    <a:ext uri="{9D8B030D-6E8A-4147-A177-3AD203B41FA5}">
                      <a16:colId xmlns:a16="http://schemas.microsoft.com/office/drawing/2014/main" val="20000"/>
                    </a:ext>
                  </a:extLst>
                </a:gridCol>
                <a:gridCol w="1179443">
                  <a:extLst>
                    <a:ext uri="{9D8B030D-6E8A-4147-A177-3AD203B41FA5}">
                      <a16:colId xmlns:a16="http://schemas.microsoft.com/office/drawing/2014/main" val="20004"/>
                    </a:ext>
                  </a:extLst>
                </a:gridCol>
                <a:gridCol w="1126435">
                  <a:extLst>
                    <a:ext uri="{9D8B030D-6E8A-4147-A177-3AD203B41FA5}">
                      <a16:colId xmlns:a16="http://schemas.microsoft.com/office/drawing/2014/main" val="20001"/>
                    </a:ext>
                  </a:extLst>
                </a:gridCol>
                <a:gridCol w="1484244">
                  <a:extLst>
                    <a:ext uri="{9D8B030D-6E8A-4147-A177-3AD203B41FA5}">
                      <a16:colId xmlns:a16="http://schemas.microsoft.com/office/drawing/2014/main" val="20002"/>
                    </a:ext>
                  </a:extLst>
                </a:gridCol>
                <a:gridCol w="2110391">
                  <a:extLst>
                    <a:ext uri="{9D8B030D-6E8A-4147-A177-3AD203B41FA5}">
                      <a16:colId xmlns:a16="http://schemas.microsoft.com/office/drawing/2014/main" val="20003"/>
                    </a:ext>
                  </a:extLst>
                </a:gridCol>
              </a:tblGrid>
              <a:tr h="534306">
                <a:tc>
                  <a:txBody>
                    <a:bodyPr/>
                    <a:lstStyle/>
                    <a:p>
                      <a:pPr algn="ctr">
                        <a:lnSpc>
                          <a:spcPct val="120000"/>
                        </a:lnSpc>
                        <a:spcAft>
                          <a:spcPts val="0"/>
                        </a:spcAft>
                      </a:pPr>
                      <a:r>
                        <a:rPr lang="en-ID" sz="1600" b="1" dirty="0">
                          <a:solidFill>
                            <a:srgbClr val="000000"/>
                          </a:solidFill>
                          <a:effectLst/>
                          <a:uFill>
                            <a:solidFill>
                              <a:srgbClr val="000000"/>
                            </a:solidFill>
                          </a:uFill>
                          <a:latin typeface="Helvetica Neue"/>
                          <a:ea typeface="Arial Unicode MS" panose="020B0604020202020204" pitchFamily="34" charset="-128"/>
                          <a:cs typeface="Arial Unicode MS" panose="020B0604020202020204" pitchFamily="34" charset="-128"/>
                        </a:rPr>
                        <a:t>Planned Activities</a:t>
                      </a:r>
                      <a:endParaRPr lang="en-US" sz="1200" b="1" dirty="0">
                        <a:solidFill>
                          <a:srgbClr val="000000"/>
                        </a:solidFill>
                        <a:effectLst/>
                        <a:uFill>
                          <a:solidFill>
                            <a:srgbClr val="000000"/>
                          </a:solidFill>
                        </a:uFill>
                        <a:latin typeface="Helvetica Neue"/>
                        <a:ea typeface="Arial Unicode MS" panose="020B0604020202020204" pitchFamily="34" charset="-128"/>
                        <a:cs typeface="Arial Unicode MS" panose="020B0604020202020204" pitchFamily="34" charset="-128"/>
                      </a:endParaRPr>
                    </a:p>
                  </a:txBody>
                  <a:tcPr marL="44634" marR="44634" marT="6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20000"/>
                        </a:lnSpc>
                        <a:spcAft>
                          <a:spcPts val="0"/>
                        </a:spcAft>
                      </a:pPr>
                      <a:r>
                        <a:rPr lang="en-US" sz="1600" b="1" dirty="0">
                          <a:solidFill>
                            <a:srgbClr val="000000"/>
                          </a:solidFill>
                          <a:effectLst/>
                          <a:uFill>
                            <a:solidFill>
                              <a:srgbClr val="000000"/>
                            </a:solidFill>
                          </a:uFill>
                          <a:latin typeface="Helvetica Neue"/>
                          <a:ea typeface="Arial Unicode MS" panose="020B0604020202020204" pitchFamily="34" charset="-128"/>
                          <a:cs typeface="Arial Unicode MS" panose="020B0604020202020204" pitchFamily="34" charset="-128"/>
                        </a:rPr>
                        <a:t>Venue</a:t>
                      </a:r>
                      <a:endParaRPr lang="en-US" sz="1200" b="1" dirty="0">
                        <a:solidFill>
                          <a:srgbClr val="000000"/>
                        </a:solidFill>
                        <a:effectLst/>
                        <a:uFill>
                          <a:solidFill>
                            <a:srgbClr val="000000"/>
                          </a:solidFill>
                        </a:uFill>
                        <a:latin typeface="Helvetica Neue"/>
                        <a:ea typeface="Arial Unicode MS" panose="020B0604020202020204" pitchFamily="34" charset="-128"/>
                        <a:cs typeface="Arial Unicode MS" panose="020B0604020202020204" pitchFamily="34" charset="-128"/>
                      </a:endParaRPr>
                    </a:p>
                  </a:txBody>
                  <a:tcPr marL="44634" marR="44634" marT="6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20000"/>
                        </a:lnSpc>
                        <a:spcAft>
                          <a:spcPts val="0"/>
                        </a:spcAft>
                      </a:pPr>
                      <a:r>
                        <a:rPr lang="en-ID" sz="1600" b="1" dirty="0">
                          <a:solidFill>
                            <a:srgbClr val="000000"/>
                          </a:solidFill>
                          <a:effectLst/>
                          <a:uFill>
                            <a:solidFill>
                              <a:srgbClr val="000000"/>
                            </a:solidFill>
                          </a:uFill>
                          <a:latin typeface="Helvetica Neue"/>
                          <a:ea typeface="Arial Unicode MS" panose="020B0604020202020204" pitchFamily="34" charset="-128"/>
                          <a:cs typeface="Arial Unicode MS" panose="020B0604020202020204" pitchFamily="34" charset="-128"/>
                        </a:rPr>
                        <a:t>Time Frame</a:t>
                      </a:r>
                      <a:endParaRPr lang="en-US" sz="1200" b="1" dirty="0">
                        <a:solidFill>
                          <a:srgbClr val="000000"/>
                        </a:solidFill>
                        <a:effectLst/>
                        <a:uFill>
                          <a:solidFill>
                            <a:srgbClr val="000000"/>
                          </a:solidFill>
                        </a:uFill>
                        <a:latin typeface="Helvetica Neue"/>
                        <a:ea typeface="Arial Unicode MS" panose="020B0604020202020204" pitchFamily="34" charset="-128"/>
                        <a:cs typeface="Arial Unicode MS" panose="020B0604020202020204" pitchFamily="34" charset="-128"/>
                      </a:endParaRPr>
                    </a:p>
                  </a:txBody>
                  <a:tcPr marL="44634" marR="44634" marT="6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20000"/>
                        </a:lnSpc>
                        <a:spcAft>
                          <a:spcPts val="0"/>
                        </a:spcAft>
                      </a:pPr>
                      <a:r>
                        <a:rPr lang="en-ID" sz="1600" b="1">
                          <a:solidFill>
                            <a:srgbClr val="000000"/>
                          </a:solidFill>
                          <a:effectLst/>
                          <a:uFill>
                            <a:solidFill>
                              <a:srgbClr val="000000"/>
                            </a:solidFill>
                          </a:uFill>
                          <a:latin typeface="Helvetica Neue"/>
                          <a:ea typeface="Arial Unicode MS" panose="020B0604020202020204" pitchFamily="34" charset="-128"/>
                          <a:cs typeface="Arial Unicode MS" panose="020B0604020202020204" pitchFamily="34" charset="-128"/>
                        </a:rPr>
                        <a:t>Proposed Budget</a:t>
                      </a:r>
                      <a:endParaRPr lang="en-US" sz="1200" b="1">
                        <a:solidFill>
                          <a:srgbClr val="000000"/>
                        </a:solidFill>
                        <a:effectLst/>
                        <a:uFill>
                          <a:solidFill>
                            <a:srgbClr val="000000"/>
                          </a:solidFill>
                        </a:uFill>
                        <a:latin typeface="Helvetica Neue"/>
                        <a:ea typeface="Arial Unicode MS" panose="020B0604020202020204" pitchFamily="34" charset="-128"/>
                        <a:cs typeface="Arial Unicode MS" panose="020B0604020202020204" pitchFamily="34" charset="-128"/>
                      </a:endParaRPr>
                    </a:p>
                  </a:txBody>
                  <a:tcPr marL="44634" marR="44634" marT="6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20000"/>
                        </a:lnSpc>
                        <a:spcAft>
                          <a:spcPts val="0"/>
                        </a:spcAft>
                      </a:pPr>
                      <a:r>
                        <a:rPr lang="en-ID" sz="1600" b="1" dirty="0">
                          <a:solidFill>
                            <a:srgbClr val="000000"/>
                          </a:solidFill>
                          <a:effectLst/>
                          <a:uFill>
                            <a:solidFill>
                              <a:srgbClr val="000000"/>
                            </a:solidFill>
                          </a:uFill>
                          <a:latin typeface="Helvetica Neue"/>
                          <a:ea typeface="Arial Unicode MS" panose="020B0604020202020204" pitchFamily="34" charset="-128"/>
                          <a:cs typeface="Arial Unicode MS" panose="020B0604020202020204" pitchFamily="34" charset="-128"/>
                        </a:rPr>
                        <a:t>Source of Budget</a:t>
                      </a:r>
                      <a:endParaRPr lang="en-US" sz="1200" b="1" dirty="0">
                        <a:solidFill>
                          <a:srgbClr val="000000"/>
                        </a:solidFill>
                        <a:effectLst/>
                        <a:uFill>
                          <a:solidFill>
                            <a:srgbClr val="000000"/>
                          </a:solidFill>
                        </a:uFill>
                        <a:latin typeface="Helvetica Neue"/>
                        <a:ea typeface="Arial Unicode MS" panose="020B0604020202020204" pitchFamily="34" charset="-128"/>
                        <a:cs typeface="Arial Unicode MS" panose="020B0604020202020204" pitchFamily="34" charset="-128"/>
                      </a:endParaRPr>
                    </a:p>
                  </a:txBody>
                  <a:tcPr marL="44634" marR="44634" marT="6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10000"/>
                  </a:ext>
                </a:extLst>
              </a:tr>
              <a:tr h="1919114">
                <a:tc>
                  <a:txBody>
                    <a:bodyPr/>
                    <a:lstStyle/>
                    <a:p>
                      <a:pPr>
                        <a:lnSpc>
                          <a:spcPct val="120000"/>
                        </a:lnSpc>
                        <a:spcAft>
                          <a:spcPts val="0"/>
                        </a:spcAft>
                      </a:pPr>
                      <a:r>
                        <a:rPr lang="en-ID" sz="1600" b="0" dirty="0">
                          <a:solidFill>
                            <a:srgbClr val="000000"/>
                          </a:solidFill>
                          <a:effectLst/>
                          <a:uFill>
                            <a:solidFill>
                              <a:srgbClr val="000000"/>
                            </a:solidFill>
                          </a:uFill>
                          <a:latin typeface="Helvetica Neue"/>
                          <a:ea typeface="Arial Unicode MS" panose="020B0604020202020204" pitchFamily="34" charset="-128"/>
                          <a:cs typeface="Arial Unicode MS" panose="020B0604020202020204" pitchFamily="34" charset="-128"/>
                        </a:rPr>
                        <a:t>Writeshop back to back  on: </a:t>
                      </a:r>
                      <a:endParaRPr lang="en-US" sz="1600" b="0" dirty="0">
                        <a:solidFill>
                          <a:srgbClr val="000000"/>
                        </a:solidFill>
                        <a:effectLst/>
                        <a:uFill>
                          <a:solidFill>
                            <a:srgbClr val="000000"/>
                          </a:solidFill>
                        </a:uFill>
                        <a:latin typeface="Helvetica Neue"/>
                        <a:ea typeface="Arial Unicode MS" panose="020B0604020202020204" pitchFamily="34" charset="-128"/>
                        <a:cs typeface="Arial Unicode MS" panose="020B0604020202020204" pitchFamily="34" charset="-128"/>
                      </a:endParaRPr>
                    </a:p>
                    <a:p>
                      <a:pPr marL="342900" lvl="0" indent="-342900">
                        <a:lnSpc>
                          <a:spcPct val="120000"/>
                        </a:lnSpc>
                        <a:spcAft>
                          <a:spcPts val="0"/>
                        </a:spcAft>
                        <a:buFont typeface="Arial" panose="020B0604020202020204" pitchFamily="34" charset="0"/>
                        <a:buChar char="•"/>
                        <a:tabLst>
                          <a:tab pos="457200" algn="l"/>
                        </a:tabLst>
                      </a:pPr>
                      <a:r>
                        <a:rPr lang="en-ID" sz="1600" b="0" dirty="0">
                          <a:solidFill>
                            <a:srgbClr val="000000"/>
                          </a:solidFill>
                          <a:effectLst/>
                          <a:uFill>
                            <a:solidFill>
                              <a:srgbClr val="000000"/>
                            </a:solidFill>
                          </a:uFill>
                          <a:latin typeface="Helvetica Neue"/>
                          <a:ea typeface="Arial Unicode MS" panose="020B0604020202020204" pitchFamily="34" charset="-128"/>
                          <a:cs typeface="Times New Roman" panose="02020603050405020304" pitchFamily="18" charset="0"/>
                        </a:rPr>
                        <a:t>M&amp;E indicators</a:t>
                      </a:r>
                      <a:endParaRPr lang="en-US" sz="1600" b="0" dirty="0">
                        <a:solidFill>
                          <a:srgbClr val="000000"/>
                        </a:solidFill>
                        <a:effectLst/>
                        <a:uFill>
                          <a:solidFill>
                            <a:srgbClr val="000000"/>
                          </a:solidFill>
                        </a:uFill>
                        <a:latin typeface="Helvetica Neue"/>
                        <a:ea typeface="Arial Unicode MS" panose="020B0604020202020204" pitchFamily="34" charset="-128"/>
                        <a:cs typeface="Times New Roman" panose="02020603050405020304" pitchFamily="18" charset="0"/>
                      </a:endParaRPr>
                    </a:p>
                    <a:p>
                      <a:pPr marL="342900" lvl="0" indent="-342900">
                        <a:lnSpc>
                          <a:spcPct val="120000"/>
                        </a:lnSpc>
                        <a:spcAft>
                          <a:spcPts val="0"/>
                        </a:spcAft>
                        <a:buFont typeface="Arial" panose="020B0604020202020204" pitchFamily="34" charset="0"/>
                        <a:buChar char="•"/>
                        <a:tabLst>
                          <a:tab pos="457200" algn="l"/>
                        </a:tabLst>
                      </a:pPr>
                      <a:r>
                        <a:rPr lang="en-ID" sz="1600" b="0" dirty="0">
                          <a:solidFill>
                            <a:srgbClr val="000000"/>
                          </a:solidFill>
                          <a:effectLst/>
                          <a:uFill>
                            <a:solidFill>
                              <a:srgbClr val="000000"/>
                            </a:solidFill>
                          </a:uFill>
                          <a:latin typeface="Helvetica Neue"/>
                          <a:ea typeface="Arial Unicode MS" panose="020B0604020202020204" pitchFamily="34" charset="-128"/>
                          <a:cs typeface="Times New Roman" panose="02020603050405020304" pitchFamily="18" charset="0"/>
                        </a:rPr>
                        <a:t>Assessment report of Threatened species </a:t>
                      </a:r>
                      <a:endParaRPr lang="en-US" sz="1600" b="0" dirty="0">
                        <a:solidFill>
                          <a:srgbClr val="000000"/>
                        </a:solidFill>
                        <a:effectLst/>
                        <a:uFill>
                          <a:solidFill>
                            <a:srgbClr val="000000"/>
                          </a:solidFill>
                        </a:uFill>
                        <a:latin typeface="Helvetica Neue"/>
                        <a:ea typeface="Arial Unicode MS" panose="020B0604020202020204" pitchFamily="34" charset="-128"/>
                        <a:cs typeface="Times New Roman" panose="02020603050405020304" pitchFamily="18" charset="0"/>
                      </a:endParaRPr>
                    </a:p>
                    <a:p>
                      <a:pPr marL="342900" lvl="0" indent="-342900">
                        <a:lnSpc>
                          <a:spcPct val="120000"/>
                        </a:lnSpc>
                        <a:spcAft>
                          <a:spcPts val="0"/>
                        </a:spcAft>
                        <a:buFont typeface="Arial" panose="020B0604020202020204" pitchFamily="34" charset="0"/>
                        <a:buChar char="•"/>
                        <a:tabLst>
                          <a:tab pos="457200" algn="l"/>
                        </a:tabLst>
                      </a:pPr>
                      <a:r>
                        <a:rPr lang="en-ID" sz="1600" b="0" dirty="0">
                          <a:solidFill>
                            <a:srgbClr val="000000"/>
                          </a:solidFill>
                          <a:effectLst/>
                          <a:uFill>
                            <a:solidFill>
                              <a:srgbClr val="000000"/>
                            </a:solidFill>
                          </a:uFill>
                          <a:latin typeface="Helvetica Neue"/>
                          <a:ea typeface="Arial Unicode MS" panose="020B0604020202020204" pitchFamily="34" charset="-128"/>
                          <a:cs typeface="Times New Roman" panose="02020603050405020304" pitchFamily="18" charset="0"/>
                        </a:rPr>
                        <a:t>Regional Conservation Plan</a:t>
                      </a:r>
                      <a:endParaRPr lang="en-US" sz="1600" b="0" dirty="0">
                        <a:solidFill>
                          <a:srgbClr val="000000"/>
                        </a:solidFill>
                        <a:effectLst/>
                        <a:uFill>
                          <a:solidFill>
                            <a:srgbClr val="000000"/>
                          </a:solidFill>
                        </a:uFill>
                        <a:latin typeface="Helvetica Neue"/>
                        <a:ea typeface="Arial Unicode MS" panose="020B0604020202020204" pitchFamily="34" charset="-128"/>
                        <a:cs typeface="Times New Roman" panose="02020603050405020304" pitchFamily="18" charset="0"/>
                      </a:endParaRPr>
                    </a:p>
                    <a:p>
                      <a:pPr marL="342900" lvl="0" indent="-342900">
                        <a:lnSpc>
                          <a:spcPct val="120000"/>
                        </a:lnSpc>
                        <a:spcAft>
                          <a:spcPts val="0"/>
                        </a:spcAft>
                        <a:buFont typeface="Arial" panose="020B0604020202020204" pitchFamily="34" charset="0"/>
                        <a:buChar char="•"/>
                        <a:tabLst>
                          <a:tab pos="457200" algn="l"/>
                        </a:tabLst>
                      </a:pPr>
                      <a:r>
                        <a:rPr lang="en-ID" sz="1600" b="0" dirty="0">
                          <a:solidFill>
                            <a:srgbClr val="000000"/>
                          </a:solidFill>
                          <a:effectLst/>
                          <a:uFill>
                            <a:solidFill>
                              <a:srgbClr val="000000"/>
                            </a:solidFill>
                          </a:uFill>
                          <a:latin typeface="Helvetica Neue"/>
                          <a:ea typeface="Arial Unicode MS" panose="020B0604020202020204" pitchFamily="34" charset="-128"/>
                          <a:cs typeface="Times New Roman" panose="02020603050405020304" pitchFamily="18" charset="0"/>
                        </a:rPr>
                        <a:t>Prioritize list of Threatened species in CT Region</a:t>
                      </a:r>
                      <a:endParaRPr lang="en-US" sz="1600" b="0" dirty="0">
                        <a:solidFill>
                          <a:srgbClr val="000000"/>
                        </a:solidFill>
                        <a:effectLst/>
                        <a:uFill>
                          <a:solidFill>
                            <a:srgbClr val="000000"/>
                          </a:solidFill>
                        </a:uFill>
                        <a:latin typeface="Helvetica Neue"/>
                        <a:ea typeface="Arial Unicode MS" panose="020B0604020202020204" pitchFamily="34" charset="-128"/>
                        <a:cs typeface="Times New Roman" panose="02020603050405020304" pitchFamily="18" charset="0"/>
                      </a:endParaRPr>
                    </a:p>
                    <a:p>
                      <a:pPr marL="0" lvl="0" indent="0">
                        <a:lnSpc>
                          <a:spcPct val="120000"/>
                        </a:lnSpc>
                        <a:spcAft>
                          <a:spcPts val="0"/>
                        </a:spcAft>
                        <a:buFont typeface="Arial" panose="020B0604020202020204" pitchFamily="34" charset="0"/>
                        <a:buNone/>
                        <a:tabLst>
                          <a:tab pos="457200" algn="l"/>
                        </a:tabLst>
                      </a:pPr>
                      <a:r>
                        <a:rPr lang="en-US" sz="1600" b="0" dirty="0">
                          <a:solidFill>
                            <a:srgbClr val="000000"/>
                          </a:solidFill>
                          <a:effectLst/>
                          <a:uFill>
                            <a:solidFill>
                              <a:srgbClr val="000000"/>
                            </a:solidFill>
                          </a:uFill>
                          <a:latin typeface="Helvetica Neue"/>
                          <a:ea typeface="Arial Unicode MS" panose="020B0604020202020204" pitchFamily="34" charset="-128"/>
                          <a:cs typeface="Times New Roman" panose="02020603050405020304" pitchFamily="18" charset="0"/>
                        </a:rPr>
                        <a:t>Back to back with 4</a:t>
                      </a:r>
                      <a:r>
                        <a:rPr lang="en-US" sz="1600" b="0" baseline="30000" dirty="0">
                          <a:solidFill>
                            <a:srgbClr val="000000"/>
                          </a:solidFill>
                          <a:effectLst/>
                          <a:uFill>
                            <a:solidFill>
                              <a:srgbClr val="000000"/>
                            </a:solidFill>
                          </a:uFill>
                          <a:latin typeface="Helvetica Neue"/>
                          <a:ea typeface="Arial Unicode MS" panose="020B0604020202020204" pitchFamily="34" charset="-128"/>
                          <a:cs typeface="Times New Roman" panose="02020603050405020304" pitchFamily="18" charset="0"/>
                        </a:rPr>
                        <a:t>th</a:t>
                      </a:r>
                      <a:r>
                        <a:rPr lang="en-US" sz="1600" b="0" dirty="0">
                          <a:solidFill>
                            <a:srgbClr val="000000"/>
                          </a:solidFill>
                          <a:effectLst/>
                          <a:uFill>
                            <a:solidFill>
                              <a:srgbClr val="000000"/>
                            </a:solidFill>
                          </a:uFill>
                          <a:latin typeface="Helvetica Neue"/>
                          <a:ea typeface="Arial Unicode MS" panose="020B0604020202020204" pitchFamily="34" charset="-128"/>
                          <a:cs typeface="Times New Roman" panose="02020603050405020304" pitchFamily="18" charset="0"/>
                        </a:rPr>
                        <a:t> Threatened Species Working Group Meeting</a:t>
                      </a:r>
                      <a:endParaRPr lang="en-ID" sz="1600" b="0" dirty="0">
                        <a:solidFill>
                          <a:srgbClr val="000000"/>
                        </a:solidFill>
                        <a:effectLst/>
                        <a:uFill>
                          <a:solidFill>
                            <a:srgbClr val="000000"/>
                          </a:solidFill>
                        </a:uFill>
                        <a:latin typeface="Helvetica Neue"/>
                        <a:ea typeface="Arial Unicode MS" panose="020B0604020202020204" pitchFamily="34" charset="-128"/>
                        <a:cs typeface="Times New Roman" panose="02020603050405020304" pitchFamily="18" charset="0"/>
                      </a:endParaRPr>
                    </a:p>
                  </a:txBody>
                  <a:tcPr marL="44634" marR="44634" marT="6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20000"/>
                        </a:lnSpc>
                        <a:spcAft>
                          <a:spcPts val="0"/>
                        </a:spcAft>
                      </a:pPr>
                      <a:r>
                        <a:rPr lang="en-US" sz="1600" b="0" dirty="0">
                          <a:solidFill>
                            <a:srgbClr val="000000"/>
                          </a:solidFill>
                          <a:effectLst/>
                          <a:uFill>
                            <a:solidFill>
                              <a:srgbClr val="000000"/>
                            </a:solidFill>
                          </a:uFill>
                          <a:latin typeface="Helvetica Neue"/>
                          <a:ea typeface="Arial Unicode MS" panose="020B0604020202020204" pitchFamily="34" charset="-128"/>
                          <a:cs typeface="Arial Unicode MS" panose="020B0604020202020204" pitchFamily="34" charset="-128"/>
                        </a:rPr>
                        <a:t>Manila, Philippines</a:t>
                      </a:r>
                    </a:p>
                  </a:txBody>
                  <a:tcPr marL="44634" marR="44634" marT="6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20000"/>
                        </a:lnSpc>
                        <a:spcAft>
                          <a:spcPts val="0"/>
                        </a:spcAft>
                      </a:pPr>
                      <a:r>
                        <a:rPr lang="en-ID" sz="1600" b="0" dirty="0">
                          <a:solidFill>
                            <a:srgbClr val="000000"/>
                          </a:solidFill>
                          <a:effectLst/>
                          <a:uFill>
                            <a:solidFill>
                              <a:srgbClr val="000000"/>
                            </a:solidFill>
                          </a:uFill>
                          <a:latin typeface="Helvetica Neue"/>
                          <a:ea typeface="Arial Unicode MS" panose="020B0604020202020204" pitchFamily="34" charset="-128"/>
                          <a:cs typeface="Arial Unicode MS" panose="020B0604020202020204" pitchFamily="34" charset="-128"/>
                        </a:rPr>
                        <a:t>Q1 (Jan – Mar) 4 days Meeting </a:t>
                      </a:r>
                      <a:endParaRPr lang="en-US" sz="1600" b="0" dirty="0">
                        <a:solidFill>
                          <a:srgbClr val="000000"/>
                        </a:solidFill>
                        <a:effectLst/>
                        <a:uFill>
                          <a:solidFill>
                            <a:srgbClr val="000000"/>
                          </a:solidFill>
                        </a:uFill>
                        <a:latin typeface="Helvetica Neue"/>
                        <a:ea typeface="Arial Unicode MS" panose="020B0604020202020204" pitchFamily="34" charset="-128"/>
                        <a:cs typeface="Arial Unicode MS" panose="020B0604020202020204" pitchFamily="34" charset="-128"/>
                      </a:endParaRPr>
                    </a:p>
                  </a:txBody>
                  <a:tcPr marL="44634" marR="44634" marT="6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20000"/>
                        </a:lnSpc>
                        <a:spcAft>
                          <a:spcPts val="0"/>
                        </a:spcAft>
                      </a:pPr>
                      <a:r>
                        <a:rPr lang="en-ID" sz="1600" b="0" dirty="0">
                          <a:solidFill>
                            <a:srgbClr val="000000"/>
                          </a:solidFill>
                          <a:effectLst/>
                          <a:uFill>
                            <a:solidFill>
                              <a:srgbClr val="000000"/>
                            </a:solidFill>
                          </a:uFill>
                          <a:latin typeface="Helvetica Neue"/>
                          <a:ea typeface="Arial Unicode MS" panose="020B0604020202020204" pitchFamily="34" charset="-128"/>
                          <a:cs typeface="Arial Unicode MS" panose="020B0604020202020204" pitchFamily="34" charset="-128"/>
                        </a:rPr>
                        <a:t>Around USD40,000  (PHL, unable to commit</a:t>
                      </a:r>
                      <a:r>
                        <a:rPr lang="en-ID" sz="1600" b="0" baseline="0" dirty="0">
                          <a:solidFill>
                            <a:srgbClr val="000000"/>
                          </a:solidFill>
                          <a:effectLst/>
                          <a:uFill>
                            <a:solidFill>
                              <a:srgbClr val="000000"/>
                            </a:solidFill>
                          </a:uFill>
                          <a:latin typeface="Helvetica Neue"/>
                          <a:ea typeface="Arial Unicode MS" panose="020B0604020202020204" pitchFamily="34" charset="-128"/>
                          <a:cs typeface="Arial Unicode MS" panose="020B0604020202020204" pitchFamily="34" charset="-128"/>
                        </a:rPr>
                        <a:t> but willing to host)</a:t>
                      </a:r>
                      <a:r>
                        <a:rPr lang="en-ID" sz="1600" b="0" dirty="0">
                          <a:solidFill>
                            <a:srgbClr val="000000"/>
                          </a:solidFill>
                          <a:effectLst/>
                          <a:uFill>
                            <a:solidFill>
                              <a:srgbClr val="000000"/>
                            </a:solidFill>
                          </a:uFill>
                          <a:latin typeface="Helvetica Neue"/>
                          <a:ea typeface="Arial Unicode MS" panose="020B0604020202020204" pitchFamily="34" charset="-128"/>
                          <a:cs typeface="Arial Unicode MS" panose="020B0604020202020204" pitchFamily="34" charset="-128"/>
                        </a:rPr>
                        <a:t>  </a:t>
                      </a:r>
                      <a:endParaRPr lang="en-US" sz="1600" b="0" dirty="0">
                        <a:solidFill>
                          <a:srgbClr val="000000"/>
                        </a:solidFill>
                        <a:effectLst/>
                        <a:uFill>
                          <a:solidFill>
                            <a:srgbClr val="000000"/>
                          </a:solidFill>
                        </a:uFill>
                        <a:latin typeface="Helvetica Neue"/>
                        <a:ea typeface="Arial Unicode MS" panose="020B0604020202020204" pitchFamily="34" charset="-128"/>
                        <a:cs typeface="Arial Unicode MS" panose="020B0604020202020204" pitchFamily="34" charset="-128"/>
                      </a:endParaRPr>
                    </a:p>
                  </a:txBody>
                  <a:tcPr marL="44634" marR="44634" marT="6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20000"/>
                        </a:lnSpc>
                        <a:spcAft>
                          <a:spcPts val="0"/>
                        </a:spcAft>
                      </a:pPr>
                      <a:r>
                        <a:rPr lang="en-ID" sz="1600" b="0" dirty="0">
                          <a:solidFill>
                            <a:srgbClr val="000000"/>
                          </a:solidFill>
                          <a:effectLst/>
                          <a:uFill>
                            <a:solidFill>
                              <a:srgbClr val="000000"/>
                            </a:solidFill>
                          </a:uFill>
                          <a:latin typeface="Helvetica Neue"/>
                          <a:ea typeface="Arial Unicode MS" panose="020B0604020202020204" pitchFamily="34" charset="-128"/>
                          <a:cs typeface="Arial Unicode MS" panose="020B0604020202020204" pitchFamily="34" charset="-128"/>
                        </a:rPr>
                        <a:t>Regional Secretariat with Development Partners </a:t>
                      </a:r>
                    </a:p>
                  </a:txBody>
                  <a:tcPr marL="44634" marR="44634" marT="6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1365191">
                <a:tc>
                  <a:txBody>
                    <a:bodyPr/>
                    <a:lstStyle/>
                    <a:p>
                      <a:pPr algn="l">
                        <a:lnSpc>
                          <a:spcPct val="120000"/>
                        </a:lnSpc>
                        <a:spcAft>
                          <a:spcPts val="0"/>
                        </a:spcAft>
                      </a:pPr>
                      <a:r>
                        <a:rPr lang="en-ID" sz="1600" b="0" dirty="0">
                          <a:solidFill>
                            <a:srgbClr val="000000"/>
                          </a:solidFill>
                          <a:effectLst/>
                          <a:uFill>
                            <a:solidFill>
                              <a:srgbClr val="000000"/>
                            </a:solidFill>
                          </a:uFill>
                          <a:latin typeface="Helvetica Neue"/>
                          <a:ea typeface="Arial Unicode MS" panose="020B0604020202020204" pitchFamily="34" charset="-128"/>
                          <a:cs typeface="Arial Unicode MS" panose="020B0604020202020204" pitchFamily="34" charset="-128"/>
                        </a:rPr>
                        <a:t>Training for Trainers on Rapid Assessment Toolkit for Shark and Rays and MPA for Sharks</a:t>
                      </a:r>
                      <a:endParaRPr lang="en-US" sz="1600" b="0" dirty="0">
                        <a:solidFill>
                          <a:srgbClr val="000000"/>
                        </a:solidFill>
                        <a:effectLst/>
                        <a:uFill>
                          <a:solidFill>
                            <a:srgbClr val="000000"/>
                          </a:solidFill>
                        </a:uFill>
                        <a:latin typeface="Helvetica Neue"/>
                        <a:ea typeface="Arial Unicode MS" panose="020B0604020202020204" pitchFamily="34" charset="-128"/>
                        <a:cs typeface="Arial Unicode MS" panose="020B0604020202020204" pitchFamily="34" charset="-128"/>
                      </a:endParaRPr>
                    </a:p>
                    <a:p>
                      <a:pPr algn="l">
                        <a:lnSpc>
                          <a:spcPct val="120000"/>
                        </a:lnSpc>
                        <a:spcAft>
                          <a:spcPts val="0"/>
                        </a:spcAft>
                      </a:pPr>
                      <a:r>
                        <a:rPr lang="en-ID" sz="1600" b="0" dirty="0">
                          <a:solidFill>
                            <a:srgbClr val="000000"/>
                          </a:solidFill>
                          <a:effectLst/>
                          <a:uFill>
                            <a:solidFill>
                              <a:srgbClr val="000000"/>
                            </a:solidFill>
                          </a:uFill>
                          <a:latin typeface="Helvetica Neue"/>
                          <a:ea typeface="Arial Unicode MS" panose="020B0604020202020204" pitchFamily="34" charset="-128"/>
                          <a:cs typeface="Arial Unicode MS" panose="020B0604020202020204" pitchFamily="34" charset="-128"/>
                        </a:rPr>
                        <a:t>(2 participants for each country)</a:t>
                      </a:r>
                      <a:endParaRPr lang="en-US" sz="1600" b="0" dirty="0">
                        <a:solidFill>
                          <a:srgbClr val="000000"/>
                        </a:solidFill>
                        <a:effectLst/>
                        <a:uFill>
                          <a:solidFill>
                            <a:srgbClr val="000000"/>
                          </a:solidFill>
                        </a:uFill>
                        <a:latin typeface="Helvetica Neue"/>
                        <a:ea typeface="Arial Unicode MS" panose="020B0604020202020204" pitchFamily="34" charset="-128"/>
                        <a:cs typeface="Arial Unicode MS" panose="020B0604020202020204" pitchFamily="34" charset="-128"/>
                      </a:endParaRPr>
                    </a:p>
                    <a:p>
                      <a:pPr algn="l">
                        <a:lnSpc>
                          <a:spcPct val="120000"/>
                        </a:lnSpc>
                        <a:spcAft>
                          <a:spcPts val="0"/>
                        </a:spcAft>
                      </a:pPr>
                      <a:r>
                        <a:rPr lang="en-ID" sz="1600" b="0" dirty="0">
                          <a:solidFill>
                            <a:srgbClr val="000000"/>
                          </a:solidFill>
                          <a:effectLst/>
                          <a:uFill>
                            <a:solidFill>
                              <a:srgbClr val="000000"/>
                            </a:solidFill>
                          </a:uFill>
                          <a:latin typeface="Helvetica Neue"/>
                          <a:ea typeface="Arial Unicode MS" panose="020B0604020202020204" pitchFamily="34" charset="-128"/>
                          <a:cs typeface="Arial Unicode MS" panose="020B0604020202020204" pitchFamily="34" charset="-128"/>
                        </a:rPr>
                        <a:t>Include Note: WCS is able to provide the resource person as trainer.</a:t>
                      </a:r>
                      <a:endParaRPr lang="en-US" sz="1600" b="0" dirty="0">
                        <a:solidFill>
                          <a:srgbClr val="000000"/>
                        </a:solidFill>
                        <a:effectLst/>
                        <a:uFill>
                          <a:solidFill>
                            <a:srgbClr val="000000"/>
                          </a:solidFill>
                        </a:uFill>
                        <a:latin typeface="Helvetica Neue"/>
                        <a:ea typeface="Arial Unicode MS" panose="020B0604020202020204" pitchFamily="34" charset="-128"/>
                        <a:cs typeface="Arial Unicode MS" panose="020B0604020202020204" pitchFamily="34" charset="-128"/>
                      </a:endParaRPr>
                    </a:p>
                  </a:txBody>
                  <a:tcPr marL="44634" marR="44634" marT="6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20000"/>
                        </a:lnSpc>
                        <a:spcAft>
                          <a:spcPts val="0"/>
                        </a:spcAft>
                      </a:pPr>
                      <a:r>
                        <a:rPr lang="en-US" sz="1600" b="0" dirty="0">
                          <a:solidFill>
                            <a:srgbClr val="000000"/>
                          </a:solidFill>
                          <a:effectLst/>
                          <a:uFill>
                            <a:solidFill>
                              <a:srgbClr val="000000"/>
                            </a:solidFill>
                          </a:uFill>
                          <a:latin typeface="Helvetica Neue"/>
                          <a:ea typeface="Arial Unicode MS" panose="020B0604020202020204" pitchFamily="34" charset="-128"/>
                          <a:cs typeface="Arial Unicode MS" panose="020B0604020202020204" pitchFamily="34" charset="-128"/>
                        </a:rPr>
                        <a:t>TBC</a:t>
                      </a:r>
                    </a:p>
                  </a:txBody>
                  <a:tcPr marL="44634" marR="44634" marT="6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20000"/>
                        </a:lnSpc>
                        <a:spcAft>
                          <a:spcPts val="0"/>
                        </a:spcAft>
                      </a:pPr>
                      <a:r>
                        <a:rPr lang="en-ID" sz="1600" b="0" dirty="0">
                          <a:solidFill>
                            <a:srgbClr val="000000"/>
                          </a:solidFill>
                          <a:effectLst/>
                          <a:uFill>
                            <a:solidFill>
                              <a:srgbClr val="000000"/>
                            </a:solidFill>
                          </a:uFill>
                          <a:latin typeface="Helvetica Neue"/>
                          <a:ea typeface="Arial Unicode MS" panose="020B0604020202020204" pitchFamily="34" charset="-128"/>
                          <a:cs typeface="Arial Unicode MS" panose="020B0604020202020204" pitchFamily="34" charset="-128"/>
                        </a:rPr>
                        <a:t>Q1 </a:t>
                      </a:r>
                      <a:r>
                        <a:rPr lang="en-ID" sz="1600" b="0" baseline="0" dirty="0">
                          <a:solidFill>
                            <a:srgbClr val="000000"/>
                          </a:solidFill>
                          <a:effectLst/>
                          <a:uFill>
                            <a:solidFill>
                              <a:srgbClr val="000000"/>
                            </a:solidFill>
                          </a:uFill>
                          <a:latin typeface="Helvetica Neue"/>
                          <a:ea typeface="Arial Unicode MS" panose="020B0604020202020204" pitchFamily="34" charset="-128"/>
                          <a:cs typeface="Arial Unicode MS" panose="020B0604020202020204" pitchFamily="34" charset="-128"/>
                        </a:rPr>
                        <a:t>(Jan-Mar)</a:t>
                      </a:r>
                      <a:r>
                        <a:rPr lang="en-ID" sz="1600" b="0" dirty="0">
                          <a:solidFill>
                            <a:srgbClr val="000000"/>
                          </a:solidFill>
                          <a:effectLst/>
                          <a:uFill>
                            <a:solidFill>
                              <a:srgbClr val="000000"/>
                            </a:solidFill>
                          </a:uFill>
                          <a:latin typeface="Helvetica Neue"/>
                          <a:ea typeface="Arial Unicode MS" panose="020B0604020202020204" pitchFamily="34" charset="-128"/>
                          <a:cs typeface="Arial Unicode MS" panose="020B0604020202020204" pitchFamily="34" charset="-128"/>
                        </a:rPr>
                        <a:t> </a:t>
                      </a:r>
                      <a:endParaRPr lang="en-US" sz="1600" b="0" dirty="0">
                        <a:solidFill>
                          <a:srgbClr val="000000"/>
                        </a:solidFill>
                        <a:effectLst/>
                        <a:uFill>
                          <a:solidFill>
                            <a:srgbClr val="000000"/>
                          </a:solidFill>
                        </a:uFill>
                        <a:latin typeface="Helvetica Neue"/>
                        <a:ea typeface="Arial Unicode MS" panose="020B0604020202020204" pitchFamily="34" charset="-128"/>
                        <a:cs typeface="Arial Unicode MS" panose="020B0604020202020204" pitchFamily="34" charset="-128"/>
                      </a:endParaRPr>
                    </a:p>
                  </a:txBody>
                  <a:tcPr marL="44634" marR="44634" marT="6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20000"/>
                        </a:lnSpc>
                        <a:spcAft>
                          <a:spcPts val="0"/>
                        </a:spcAft>
                      </a:pPr>
                      <a:r>
                        <a:rPr lang="en-ID" sz="1600" b="0" dirty="0">
                          <a:solidFill>
                            <a:srgbClr val="000000"/>
                          </a:solidFill>
                          <a:effectLst/>
                          <a:uFill>
                            <a:solidFill>
                              <a:srgbClr val="000000"/>
                            </a:solidFill>
                          </a:uFill>
                          <a:latin typeface="Helvetica Neue"/>
                          <a:ea typeface="Arial Unicode MS" panose="020B0604020202020204" pitchFamily="34" charset="-128"/>
                          <a:cs typeface="Arial Unicode MS" panose="020B0604020202020204" pitchFamily="34" charset="-128"/>
                        </a:rPr>
                        <a:t>USD30,000</a:t>
                      </a:r>
                      <a:endParaRPr lang="en-US" sz="1600" b="0" dirty="0">
                        <a:solidFill>
                          <a:srgbClr val="000000"/>
                        </a:solidFill>
                        <a:effectLst/>
                        <a:uFill>
                          <a:solidFill>
                            <a:srgbClr val="000000"/>
                          </a:solidFill>
                        </a:uFill>
                        <a:latin typeface="Helvetica Neue"/>
                        <a:ea typeface="Arial Unicode MS" panose="020B0604020202020204" pitchFamily="34" charset="-128"/>
                        <a:cs typeface="Arial Unicode MS" panose="020B0604020202020204" pitchFamily="34" charset="-128"/>
                      </a:endParaRPr>
                    </a:p>
                  </a:txBody>
                  <a:tcPr marL="44634" marR="44634" marT="6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20000"/>
                        </a:lnSpc>
                        <a:spcAft>
                          <a:spcPts val="0"/>
                        </a:spcAft>
                      </a:pPr>
                      <a:r>
                        <a:rPr lang="en-ID" sz="1600" b="0" dirty="0">
                          <a:solidFill>
                            <a:srgbClr val="000000"/>
                          </a:solidFill>
                          <a:effectLst/>
                          <a:uFill>
                            <a:solidFill>
                              <a:srgbClr val="000000"/>
                            </a:solidFill>
                          </a:uFill>
                          <a:latin typeface="Helvetica Neue"/>
                          <a:ea typeface="Arial Unicode MS" panose="020B0604020202020204" pitchFamily="34" charset="-128"/>
                          <a:cs typeface="Arial Unicode MS" panose="020B0604020202020204" pitchFamily="34" charset="-128"/>
                        </a:rPr>
                        <a:t>Regional Secretariat with Development Partners ( WWF and WSC)</a:t>
                      </a:r>
                      <a:endParaRPr lang="en-US" sz="1600" b="0" dirty="0">
                        <a:solidFill>
                          <a:srgbClr val="000000"/>
                        </a:solidFill>
                        <a:effectLst/>
                        <a:uFill>
                          <a:solidFill>
                            <a:srgbClr val="000000"/>
                          </a:solidFill>
                        </a:uFill>
                        <a:latin typeface="Helvetica Neue"/>
                        <a:ea typeface="Arial Unicode MS" panose="020B0604020202020204" pitchFamily="34" charset="-128"/>
                        <a:cs typeface="Arial Unicode MS" panose="020B0604020202020204" pitchFamily="34" charset="-128"/>
                      </a:endParaRPr>
                    </a:p>
                  </a:txBody>
                  <a:tcPr marL="44634" marR="44634" marT="6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58303810"/>
                  </a:ext>
                </a:extLst>
              </a:tr>
              <a:tr h="534306">
                <a:tc>
                  <a:txBody>
                    <a:bodyPr/>
                    <a:lstStyle/>
                    <a:p>
                      <a:pPr>
                        <a:lnSpc>
                          <a:spcPct val="120000"/>
                        </a:lnSpc>
                        <a:spcAft>
                          <a:spcPts val="0"/>
                        </a:spcAft>
                      </a:pPr>
                      <a:r>
                        <a:rPr lang="en-ID" sz="1600" b="0" dirty="0">
                          <a:solidFill>
                            <a:srgbClr val="000000"/>
                          </a:solidFill>
                          <a:effectLst/>
                          <a:uFill>
                            <a:solidFill>
                              <a:srgbClr val="000000"/>
                            </a:solidFill>
                          </a:uFill>
                          <a:latin typeface="Helvetica Neue"/>
                          <a:ea typeface="Arial Unicode MS" panose="020B0604020202020204" pitchFamily="34" charset="-128"/>
                          <a:cs typeface="Arial Unicode MS" panose="020B0604020202020204" pitchFamily="34" charset="-128"/>
                        </a:rPr>
                        <a:t>Submission of Pool of Experts to IUCN SSC and engagement with the IUCN Red-list Team</a:t>
                      </a:r>
                      <a:endParaRPr lang="en-US" sz="1600" b="0" dirty="0">
                        <a:solidFill>
                          <a:srgbClr val="000000"/>
                        </a:solidFill>
                        <a:effectLst/>
                        <a:uFill>
                          <a:solidFill>
                            <a:srgbClr val="000000"/>
                          </a:solidFill>
                        </a:uFill>
                        <a:latin typeface="Helvetica Neue"/>
                        <a:ea typeface="Arial Unicode MS" panose="020B0604020202020204" pitchFamily="34" charset="-128"/>
                        <a:cs typeface="Arial Unicode MS" panose="020B0604020202020204" pitchFamily="34" charset="-128"/>
                      </a:endParaRPr>
                    </a:p>
                  </a:txBody>
                  <a:tcPr marL="44634" marR="44634" marT="6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20000"/>
                        </a:lnSpc>
                        <a:spcAft>
                          <a:spcPts val="0"/>
                        </a:spcAft>
                      </a:pPr>
                      <a:endParaRPr lang="en-US" sz="1600" b="0" dirty="0">
                        <a:solidFill>
                          <a:srgbClr val="000000"/>
                        </a:solidFill>
                        <a:effectLst/>
                        <a:uFill>
                          <a:solidFill>
                            <a:srgbClr val="000000"/>
                          </a:solidFill>
                        </a:uFill>
                        <a:latin typeface="Helvetica Neue"/>
                        <a:ea typeface="Arial Unicode MS" panose="020B0604020202020204" pitchFamily="34" charset="-128"/>
                        <a:cs typeface="Arial Unicode MS" panose="020B0604020202020204" pitchFamily="34" charset="-128"/>
                      </a:endParaRPr>
                    </a:p>
                  </a:txBody>
                  <a:tcPr marL="44634" marR="44634" marT="6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20000"/>
                        </a:lnSpc>
                        <a:spcAft>
                          <a:spcPts val="0"/>
                        </a:spcAft>
                      </a:pPr>
                      <a:r>
                        <a:rPr lang="en-ID" sz="1600" b="0" dirty="0">
                          <a:solidFill>
                            <a:srgbClr val="000000"/>
                          </a:solidFill>
                          <a:effectLst/>
                          <a:uFill>
                            <a:solidFill>
                              <a:srgbClr val="000000"/>
                            </a:solidFill>
                          </a:uFill>
                          <a:latin typeface="Helvetica Neue"/>
                          <a:ea typeface="Arial Unicode MS" panose="020B0604020202020204" pitchFamily="34" charset="-128"/>
                          <a:cs typeface="Arial Unicode MS" panose="020B0604020202020204" pitchFamily="34" charset="-128"/>
                        </a:rPr>
                        <a:t>Q1 (Jan – Mar)</a:t>
                      </a:r>
                      <a:endParaRPr lang="en-US" sz="1600" b="0" dirty="0">
                        <a:solidFill>
                          <a:srgbClr val="000000"/>
                        </a:solidFill>
                        <a:effectLst/>
                        <a:uFill>
                          <a:solidFill>
                            <a:srgbClr val="000000"/>
                          </a:solidFill>
                        </a:uFill>
                        <a:latin typeface="Helvetica Neue"/>
                        <a:ea typeface="Arial Unicode MS" panose="020B0604020202020204" pitchFamily="34" charset="-128"/>
                        <a:cs typeface="Arial Unicode MS" panose="020B0604020202020204" pitchFamily="34" charset="-128"/>
                      </a:endParaRPr>
                    </a:p>
                  </a:txBody>
                  <a:tcPr marL="44634" marR="44634" marT="6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endParaRPr lang="en-US" sz="1600" b="0">
                        <a:effectLst/>
                        <a:latin typeface="Times New Roman" panose="02020603050405020304" pitchFamily="18" charset="0"/>
                      </a:endParaRPr>
                    </a:p>
                  </a:txBody>
                  <a:tcPr marL="44634" marR="44634" marT="6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20000"/>
                        </a:lnSpc>
                        <a:spcAft>
                          <a:spcPts val="0"/>
                        </a:spcAft>
                      </a:pPr>
                      <a:r>
                        <a:rPr lang="en-ID" sz="1600" b="0" dirty="0">
                          <a:solidFill>
                            <a:srgbClr val="000000"/>
                          </a:solidFill>
                          <a:effectLst/>
                          <a:uFill>
                            <a:solidFill>
                              <a:srgbClr val="000000"/>
                            </a:solidFill>
                          </a:uFill>
                          <a:latin typeface="Helvetica Neue"/>
                          <a:ea typeface="Arial Unicode MS" panose="020B0604020202020204" pitchFamily="34" charset="-128"/>
                          <a:cs typeface="Arial Unicode MS" panose="020B0604020202020204" pitchFamily="34" charset="-128"/>
                        </a:rPr>
                        <a:t>No Budget Needed </a:t>
                      </a:r>
                      <a:endParaRPr lang="en-US" sz="1600" b="0" dirty="0">
                        <a:solidFill>
                          <a:srgbClr val="000000"/>
                        </a:solidFill>
                        <a:effectLst/>
                        <a:uFill>
                          <a:solidFill>
                            <a:srgbClr val="000000"/>
                          </a:solidFill>
                        </a:uFill>
                        <a:latin typeface="Helvetica Neue"/>
                        <a:ea typeface="Arial Unicode MS" panose="020B0604020202020204" pitchFamily="34" charset="-128"/>
                        <a:cs typeface="Arial Unicode MS" panose="020B0604020202020204" pitchFamily="34" charset="-128"/>
                      </a:endParaRPr>
                    </a:p>
                  </a:txBody>
                  <a:tcPr marL="44634" marR="44634" marT="6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2"/>
                  </a:ext>
                </a:extLst>
              </a:tr>
              <a:tr h="1230949">
                <a:tc>
                  <a:txBody>
                    <a:bodyPr/>
                    <a:lstStyle/>
                    <a:p>
                      <a:pPr>
                        <a:lnSpc>
                          <a:spcPct val="120000"/>
                        </a:lnSpc>
                        <a:spcAft>
                          <a:spcPts val="0"/>
                        </a:spcAft>
                      </a:pPr>
                      <a:r>
                        <a:rPr lang="en-ID" sz="1600" b="0" dirty="0">
                          <a:solidFill>
                            <a:srgbClr val="000000"/>
                          </a:solidFill>
                          <a:effectLst/>
                          <a:uFill>
                            <a:solidFill>
                              <a:srgbClr val="000000"/>
                            </a:solidFill>
                          </a:uFill>
                          <a:latin typeface="Helvetica Neue"/>
                          <a:ea typeface="Arial Unicode MS" panose="020B0604020202020204" pitchFamily="34" charset="-128"/>
                          <a:cs typeface="Arial Unicode MS" panose="020B0604020202020204" pitchFamily="34" charset="-128"/>
                        </a:rPr>
                        <a:t>Profile of Sharks and Rays in CTI Countries</a:t>
                      </a:r>
                      <a:endParaRPr lang="en-US" sz="1600" b="0" dirty="0">
                        <a:solidFill>
                          <a:srgbClr val="000000"/>
                        </a:solidFill>
                        <a:effectLst/>
                        <a:uFill>
                          <a:solidFill>
                            <a:srgbClr val="000000"/>
                          </a:solidFill>
                        </a:uFill>
                        <a:latin typeface="Helvetica Neue"/>
                        <a:ea typeface="Arial Unicode MS" panose="020B0604020202020204" pitchFamily="34" charset="-128"/>
                        <a:cs typeface="Arial Unicode MS" panose="020B0604020202020204" pitchFamily="34" charset="-128"/>
                      </a:endParaRPr>
                    </a:p>
                  </a:txBody>
                  <a:tcPr marL="44634" marR="44634" marT="6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20000"/>
                        </a:lnSpc>
                        <a:spcAft>
                          <a:spcPts val="0"/>
                        </a:spcAft>
                      </a:pPr>
                      <a:endParaRPr lang="en-US" sz="1600" b="0" dirty="0">
                        <a:solidFill>
                          <a:srgbClr val="000000"/>
                        </a:solidFill>
                        <a:effectLst/>
                        <a:uFill>
                          <a:solidFill>
                            <a:srgbClr val="000000"/>
                          </a:solidFill>
                        </a:uFill>
                        <a:latin typeface="Helvetica Neue"/>
                        <a:ea typeface="Arial Unicode MS" panose="020B0604020202020204" pitchFamily="34" charset="-128"/>
                        <a:cs typeface="Arial Unicode MS" panose="020B0604020202020204" pitchFamily="34" charset="-128"/>
                      </a:endParaRPr>
                    </a:p>
                  </a:txBody>
                  <a:tcPr marL="44634" marR="44634" marT="6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20000"/>
                        </a:lnSpc>
                        <a:spcAft>
                          <a:spcPts val="0"/>
                        </a:spcAft>
                      </a:pPr>
                      <a:r>
                        <a:rPr lang="en-ID" sz="1600" b="0" dirty="0">
                          <a:solidFill>
                            <a:srgbClr val="000000"/>
                          </a:solidFill>
                          <a:effectLst/>
                          <a:uFill>
                            <a:solidFill>
                              <a:srgbClr val="000000"/>
                            </a:solidFill>
                          </a:uFill>
                          <a:latin typeface="Helvetica Neue"/>
                          <a:ea typeface="Arial Unicode MS" panose="020B0604020202020204" pitchFamily="34" charset="-128"/>
                          <a:cs typeface="Arial Unicode MS" panose="020B0604020202020204" pitchFamily="34" charset="-128"/>
                        </a:rPr>
                        <a:t>Q1 (Jan – Mar)</a:t>
                      </a:r>
                      <a:endParaRPr lang="en-US" sz="1600" b="0" dirty="0">
                        <a:solidFill>
                          <a:srgbClr val="000000"/>
                        </a:solidFill>
                        <a:effectLst/>
                        <a:uFill>
                          <a:solidFill>
                            <a:srgbClr val="000000"/>
                          </a:solidFill>
                        </a:uFill>
                        <a:latin typeface="Helvetica Neue"/>
                        <a:ea typeface="Arial Unicode MS" panose="020B0604020202020204" pitchFamily="34" charset="-128"/>
                        <a:cs typeface="Arial Unicode MS" panose="020B0604020202020204" pitchFamily="34" charset="-128"/>
                      </a:endParaRPr>
                    </a:p>
                  </a:txBody>
                  <a:tcPr marL="44634" marR="44634" marT="6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endParaRPr lang="en-US" sz="1600" b="0" dirty="0">
                        <a:effectLst/>
                        <a:latin typeface="Times New Roman" panose="02020603050405020304" pitchFamily="18" charset="0"/>
                      </a:endParaRPr>
                    </a:p>
                  </a:txBody>
                  <a:tcPr marL="44634" marR="44634" marT="6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r>
                        <a:rPr lang="en-ID" sz="1600" b="0" dirty="0"/>
                        <a:t>No Budget Needed </a:t>
                      </a:r>
                    </a:p>
                    <a:p>
                      <a:pPr algn="l"/>
                      <a:endParaRPr lang="en-ID" sz="1600" b="0" dirty="0"/>
                    </a:p>
                  </a:txBody>
                  <a:tcPr marL="44634" marR="44634" marT="6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8512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562" y="0"/>
            <a:ext cx="12192000" cy="6858000"/>
          </a:xfrm>
          <a:prstGeom prst="rect">
            <a:avLst/>
          </a:prstGeom>
        </p:spPr>
      </p:pic>
      <p:sp>
        <p:nvSpPr>
          <p:cNvPr id="2" name="Title 1"/>
          <p:cNvSpPr>
            <a:spLocks noGrp="1"/>
          </p:cNvSpPr>
          <p:nvPr>
            <p:ph type="title"/>
          </p:nvPr>
        </p:nvSpPr>
        <p:spPr>
          <a:xfrm>
            <a:off x="296562" y="0"/>
            <a:ext cx="10515600" cy="636104"/>
          </a:xfrm>
        </p:spPr>
        <p:txBody>
          <a:bodyPr>
            <a:normAutofit fontScale="90000"/>
          </a:bodyPr>
          <a:lstStyle/>
          <a:p>
            <a:r>
              <a:rPr lang="en-US" sz="4000" dirty="0">
                <a:latin typeface="Optima" charset="0"/>
                <a:ea typeface="Optima" charset="0"/>
                <a:cs typeface="Optima" charset="0"/>
              </a:rPr>
              <a:t>6. Recommendation for SOM 15</a:t>
            </a:r>
            <a:r>
              <a:rPr lang="en-US" sz="4000" baseline="30000" dirty="0">
                <a:latin typeface="Optima" charset="0"/>
                <a:ea typeface="Optima" charset="0"/>
                <a:cs typeface="Optima" charset="0"/>
              </a:rPr>
              <a:t>th</a:t>
            </a:r>
            <a:r>
              <a:rPr lang="en-US" sz="4000" dirty="0">
                <a:latin typeface="Optima" charset="0"/>
                <a:ea typeface="Optima" charset="0"/>
                <a:cs typeface="Optima" charset="0"/>
              </a:rPr>
              <a:t>  </a:t>
            </a:r>
            <a:endParaRPr lang="en-US" sz="4000" dirty="0"/>
          </a:p>
        </p:txBody>
      </p:sp>
      <p:sp>
        <p:nvSpPr>
          <p:cNvPr id="9" name="Rectangle 8">
            <a:extLst>
              <a:ext uri="{FF2B5EF4-FFF2-40B4-BE49-F238E27FC236}">
                <a16:creationId xmlns:a16="http://schemas.microsoft.com/office/drawing/2014/main" id="{946D5278-556B-45B9-849D-784163C4C067}"/>
              </a:ext>
            </a:extLst>
          </p:cNvPr>
          <p:cNvSpPr/>
          <p:nvPr/>
        </p:nvSpPr>
        <p:spPr>
          <a:xfrm>
            <a:off x="296562" y="636104"/>
            <a:ext cx="9218499" cy="6771084"/>
          </a:xfrm>
          <a:prstGeom prst="rect">
            <a:avLst/>
          </a:prstGeom>
        </p:spPr>
        <p:txBody>
          <a:bodyPr wrap="square">
            <a:spAutoFit/>
          </a:bodyPr>
          <a:lstStyle/>
          <a:p>
            <a:pPr marL="342900" indent="-342900" algn="just">
              <a:buFont typeface="+mj-lt"/>
              <a:buAutoNum type="arabicPeriod"/>
            </a:pPr>
            <a:r>
              <a:rPr lang="en-ID" sz="2000" dirty="0"/>
              <a:t>Acknowledged that Indonesia has completed its conservation plan and country assessment report of threatened species (marine mammals, sea turtle, and sharks and rays) entitled “Assessment of Threatened Species in Indonesia” and it can be accessed on the CTI-CFF website. Encouraged other Member Countries to send their conservation plan and country assessment report by February 2020; </a:t>
            </a:r>
          </a:p>
          <a:p>
            <a:pPr marL="342900" indent="-342900" algn="just">
              <a:buFont typeface="+mj-lt"/>
              <a:buAutoNum type="arabicPeriod"/>
            </a:pPr>
            <a:endParaRPr lang="en-ID" sz="2000" dirty="0"/>
          </a:p>
          <a:p>
            <a:pPr marL="342900" indent="-342900" algn="just">
              <a:buFont typeface="+mj-lt"/>
              <a:buAutoNum type="arabicPeriod"/>
            </a:pPr>
            <a:r>
              <a:rPr lang="en-ID" sz="2000" dirty="0"/>
              <a:t>Acknowledged the submission of the CT6 Member Countries national conservation plan for marine mammals, sea turtles, sharks and rays to be compiled by the Regional Secretariat by February 29, 2020;</a:t>
            </a:r>
          </a:p>
          <a:p>
            <a:pPr marL="342900" indent="-342900" algn="just">
              <a:buFont typeface="+mj-lt"/>
              <a:buAutoNum type="arabicPeriod"/>
            </a:pPr>
            <a:endParaRPr lang="en-ID" sz="2000" dirty="0"/>
          </a:p>
          <a:p>
            <a:pPr marL="342900" indent="-342900" algn="just">
              <a:buFont typeface="+mj-lt"/>
              <a:buAutoNum type="arabicPeriod"/>
            </a:pPr>
            <a:r>
              <a:rPr lang="en-ID" sz="2000" dirty="0"/>
              <a:t>Endorsed the conduct of the </a:t>
            </a:r>
            <a:r>
              <a:rPr lang="en-ID" sz="2000" dirty="0" err="1"/>
              <a:t>Writeshop</a:t>
            </a:r>
            <a:r>
              <a:rPr lang="en-ID" sz="2000" dirty="0"/>
              <a:t> of the Regional Assessment of Threatened Species and national conservation plan for marine mammals, sea turtles, sharks and rays to be included in the TSWG Work plan for 2020;</a:t>
            </a:r>
          </a:p>
          <a:p>
            <a:pPr marL="342900" indent="-342900" algn="just">
              <a:buFont typeface="+mj-lt"/>
              <a:buAutoNum type="arabicPeriod"/>
            </a:pPr>
            <a:endParaRPr lang="en-ID" sz="2000" dirty="0"/>
          </a:p>
          <a:p>
            <a:pPr marL="342900" indent="-342900" algn="just">
              <a:buFont typeface="+mj-lt"/>
              <a:buAutoNum type="arabicPeriod"/>
            </a:pPr>
            <a:r>
              <a:rPr lang="en-ID" sz="2000" dirty="0"/>
              <a:t>Acknowledged and appreciated the contribution of WWF Indonesia on the development of Distribution Map of Threatened Species that will be completed by end of January 2020;</a:t>
            </a:r>
          </a:p>
          <a:p>
            <a:pPr marL="342900" indent="-342900" algn="just">
              <a:buFont typeface="+mj-lt"/>
              <a:buAutoNum type="arabicPeriod"/>
            </a:pPr>
            <a:endParaRPr lang="en-ID" sz="2000" dirty="0"/>
          </a:p>
          <a:p>
            <a:pPr marL="342900" indent="-342900" algn="just">
              <a:buFont typeface="+mj-lt"/>
              <a:buAutoNum type="arabicPeriod"/>
            </a:pPr>
            <a:r>
              <a:rPr lang="en-ID" sz="2000" dirty="0"/>
              <a:t>Endorsed the Terms of Reference of the Threatened Species Working Group; </a:t>
            </a:r>
          </a:p>
          <a:p>
            <a:pPr marL="342900" indent="-342900" algn="just">
              <a:buFont typeface="+mj-lt"/>
              <a:buAutoNum type="arabicPeriod"/>
            </a:pPr>
            <a:endParaRPr lang="en-ID" dirty="0"/>
          </a:p>
          <a:p>
            <a:r>
              <a:rPr lang="en-ID" dirty="0"/>
              <a:t> </a:t>
            </a:r>
          </a:p>
          <a:p>
            <a:endParaRPr lang="en-ID" dirty="0"/>
          </a:p>
        </p:txBody>
      </p:sp>
    </p:spTree>
    <p:extLst>
      <p:ext uri="{BB962C8B-B14F-4D97-AF65-F5344CB8AC3E}">
        <p14:creationId xmlns:p14="http://schemas.microsoft.com/office/powerpoint/2010/main" val="512081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7048"/>
          </a:xfrm>
        </p:spPr>
        <p:txBody>
          <a:bodyPr/>
          <a:lstStyle/>
          <a:p>
            <a:r>
              <a:rPr lang="en-US" dirty="0">
                <a:latin typeface="Optima" charset="0"/>
                <a:ea typeface="Optima" charset="0"/>
                <a:cs typeface="Optima" charset="0"/>
              </a:rPr>
              <a:t>Recommendation for SOM 15</a:t>
            </a:r>
            <a:r>
              <a:rPr lang="en-US" baseline="30000" dirty="0">
                <a:latin typeface="Optima" charset="0"/>
                <a:ea typeface="Optima" charset="0"/>
                <a:cs typeface="Optima" charset="0"/>
              </a:rPr>
              <a:t>th</a:t>
            </a:r>
            <a:r>
              <a:rPr lang="en-US" dirty="0">
                <a:latin typeface="Optima" charset="0"/>
                <a:ea typeface="Optima" charset="0"/>
                <a:cs typeface="Optima" charset="0"/>
              </a:rPr>
              <a:t>  </a:t>
            </a:r>
            <a:endParaRPr lang="en-US" dirty="0"/>
          </a:p>
        </p:txBody>
      </p:sp>
      <p:sp>
        <p:nvSpPr>
          <p:cNvPr id="6" name="Rectangle 5">
            <a:extLst>
              <a:ext uri="{FF2B5EF4-FFF2-40B4-BE49-F238E27FC236}">
                <a16:creationId xmlns:a16="http://schemas.microsoft.com/office/drawing/2014/main" id="{2928EDDF-9E51-4DB0-AF42-6F520A575FAC}"/>
              </a:ext>
            </a:extLst>
          </p:cNvPr>
          <p:cNvSpPr/>
          <p:nvPr/>
        </p:nvSpPr>
        <p:spPr>
          <a:xfrm>
            <a:off x="490595" y="1162487"/>
            <a:ext cx="8481127" cy="3447098"/>
          </a:xfrm>
          <a:prstGeom prst="rect">
            <a:avLst/>
          </a:prstGeom>
        </p:spPr>
        <p:txBody>
          <a:bodyPr wrap="square">
            <a:spAutoFit/>
          </a:bodyPr>
          <a:lstStyle/>
          <a:p>
            <a:pPr marL="342900" indent="-342900">
              <a:buFont typeface="+mj-lt"/>
              <a:buAutoNum type="arabicPeriod"/>
            </a:pPr>
            <a:endParaRPr lang="en-ID" dirty="0"/>
          </a:p>
          <a:p>
            <a:pPr algn="just"/>
            <a:r>
              <a:rPr lang="en-ID" sz="2000" dirty="0"/>
              <a:t>6.   Endorsed the Terms of Reference of the Pool of Experts;</a:t>
            </a:r>
          </a:p>
          <a:p>
            <a:pPr algn="just"/>
            <a:endParaRPr lang="en-ID" sz="2000" dirty="0"/>
          </a:p>
          <a:p>
            <a:pPr marL="342900" indent="-342900" algn="just">
              <a:buAutoNum type="arabicPeriod" startAt="7"/>
            </a:pPr>
            <a:r>
              <a:rPr lang="en-ID" sz="2000" dirty="0"/>
              <a:t>Called on the Development Partners for continued support on the development of the Assessment of Threatened Species and National Conservation Plan of the CT6 Member Countries;</a:t>
            </a:r>
          </a:p>
          <a:p>
            <a:pPr marL="342900" indent="-342900" algn="just">
              <a:buAutoNum type="arabicPeriod" startAt="7"/>
            </a:pPr>
            <a:endParaRPr lang="en-ID" sz="2000" dirty="0"/>
          </a:p>
          <a:p>
            <a:pPr marL="342900" indent="-342900" algn="just">
              <a:buAutoNum type="arabicPeriod" startAt="7"/>
            </a:pPr>
            <a:r>
              <a:rPr lang="en-ID" sz="2000" dirty="0"/>
              <a:t>Endorsed the conduct of the </a:t>
            </a:r>
            <a:r>
              <a:rPr lang="en-ID" sz="2000" dirty="0" err="1"/>
              <a:t>Writeshop</a:t>
            </a:r>
            <a:r>
              <a:rPr lang="en-ID" sz="2000" dirty="0"/>
              <a:t> for the Finalization of M&amp;E indicators in 1</a:t>
            </a:r>
            <a:r>
              <a:rPr lang="en-ID" sz="2000" baseline="30000" dirty="0"/>
              <a:t>st</a:t>
            </a:r>
            <a:r>
              <a:rPr lang="en-ID" sz="2000" dirty="0"/>
              <a:t> Quarter of 2020; and</a:t>
            </a:r>
          </a:p>
          <a:p>
            <a:pPr algn="just"/>
            <a:endParaRPr lang="en-ID" sz="2000" dirty="0"/>
          </a:p>
          <a:p>
            <a:pPr algn="just"/>
            <a:r>
              <a:rPr lang="en-ID" sz="2000" dirty="0"/>
              <a:t>9.   Endorsed the TSWG Work Plan for 2020.</a:t>
            </a:r>
          </a:p>
        </p:txBody>
      </p:sp>
    </p:spTree>
    <p:extLst>
      <p:ext uri="{BB962C8B-B14F-4D97-AF65-F5344CB8AC3E}">
        <p14:creationId xmlns:p14="http://schemas.microsoft.com/office/powerpoint/2010/main" val="1139904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1029</Words>
  <Application>Microsoft Office PowerPoint</Application>
  <PresentationFormat>Widescreen</PresentationFormat>
  <Paragraphs>127</Paragraphs>
  <Slides>10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 Unicode MS</vt:lpstr>
      <vt:lpstr>Arial</vt:lpstr>
      <vt:lpstr>Calibri</vt:lpstr>
      <vt:lpstr>Calibri Light</vt:lpstr>
      <vt:lpstr>Helvetica Neue</vt:lpstr>
      <vt:lpstr>Open Sans</vt:lpstr>
      <vt:lpstr>Optima</vt:lpstr>
      <vt:lpstr>Times New Roman</vt:lpstr>
      <vt:lpstr>Office Theme</vt:lpstr>
      <vt:lpstr>PowerPoint Presentation</vt:lpstr>
      <vt:lpstr>PowerPoint Presentation</vt:lpstr>
      <vt:lpstr>PowerPoint Presentation</vt:lpstr>
      <vt:lpstr>2. Partners</vt:lpstr>
      <vt:lpstr>PowerPoint Presentation</vt:lpstr>
      <vt:lpstr> 4.  Decision Endorsed on SOM 14 and its Status</vt:lpstr>
      <vt:lpstr>5. Work Plan for TSWG 2020</vt:lpstr>
      <vt:lpstr>6. Recommendation for SOM 15th  </vt:lpstr>
      <vt:lpstr>Recommendation for SOM 15th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CTI CFF RS Dell 4</cp:lastModifiedBy>
  <cp:revision>30</cp:revision>
  <dcterms:created xsi:type="dcterms:W3CDTF">2019-08-19T07:22:42Z</dcterms:created>
  <dcterms:modified xsi:type="dcterms:W3CDTF">2019-11-08T02:38:21Z</dcterms:modified>
</cp:coreProperties>
</file>