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9" r:id="rId3"/>
    <p:sldId id="275" r:id="rId4"/>
    <p:sldId id="285" r:id="rId5"/>
    <p:sldId id="280" r:id="rId6"/>
    <p:sldId id="286" r:id="rId7"/>
    <p:sldId id="277" r:id="rId8"/>
    <p:sldId id="278" r:id="rId9"/>
    <p:sldId id="272" r:id="rId10"/>
    <p:sldId id="273"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0C42F"/>
    <a:srgbClr val="47444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156" autoAdjust="0"/>
  </p:normalViewPr>
  <p:slideViewPr>
    <p:cSldViewPr snapToGrid="0">
      <p:cViewPr varScale="1">
        <p:scale>
          <a:sx n="54" d="100"/>
          <a:sy n="54" d="100"/>
        </p:scale>
        <p:origin x="10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8F47A-B0E5-42A4-A335-94FF2452D92C}"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B0CC6-57EE-47E4-A024-D74DE7BCDCEA}" type="slidenum">
              <a:rPr lang="en-US" smtClean="0"/>
              <a:t>‹#›</a:t>
            </a:fld>
            <a:endParaRPr lang="en-US"/>
          </a:p>
        </p:txBody>
      </p:sp>
    </p:spTree>
    <p:extLst>
      <p:ext uri="{BB962C8B-B14F-4D97-AF65-F5344CB8AC3E}">
        <p14:creationId xmlns:p14="http://schemas.microsoft.com/office/powerpoint/2010/main" val="315296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lgn="just">
              <a:buFont typeface="+mj-lt"/>
              <a:buAutoNum type="alphaLcPeriod"/>
            </a:pPr>
            <a:r>
              <a:rPr lang="en-US" sz="2200" strike="sngStrike" dirty="0"/>
              <a:t>The 2019 budget reflecting the proposed 2019 Organization Chart; </a:t>
            </a:r>
          </a:p>
          <a:p>
            <a:pPr marL="914400" lvl="1" indent="-457200" algn="just">
              <a:buFont typeface="+mj-lt"/>
              <a:buAutoNum type="alphaLcPeriod"/>
            </a:pPr>
            <a:r>
              <a:rPr lang="en-US" sz="2200" strike="sngStrike" dirty="0"/>
              <a:t>Proposed allocated budget from the surplus 2018 as reflected with the budget proposal 2019 for the endorsement by COM;</a:t>
            </a:r>
          </a:p>
          <a:p>
            <a:pPr marL="914400" lvl="1" indent="-457200" algn="just">
              <a:lnSpc>
                <a:spcPct val="100000"/>
              </a:lnSpc>
              <a:spcAft>
                <a:spcPts val="600"/>
              </a:spcAft>
              <a:buFont typeface="+mj-lt"/>
              <a:buAutoNum type="alphaLcPeriod"/>
            </a:pPr>
            <a:r>
              <a:rPr lang="en-US" sz="1200" b="1" strike="sngStrike" dirty="0">
                <a:solidFill>
                  <a:srgbClr val="FF0000"/>
                </a:solidFill>
              </a:rPr>
              <a:t>OPTION 1:</a:t>
            </a:r>
            <a:r>
              <a:rPr lang="en-US" sz="1200" strike="sngStrike" dirty="0">
                <a:solidFill>
                  <a:srgbClr val="FF0000"/>
                </a:solidFill>
              </a:rPr>
              <a:t> The </a:t>
            </a:r>
            <a:r>
              <a:rPr lang="en-US" sz="1200" strike="sngStrike" dirty="0" err="1">
                <a:solidFill>
                  <a:srgbClr val="FF0000"/>
                </a:solidFill>
              </a:rPr>
              <a:t>propose</a:t>
            </a:r>
            <a:r>
              <a:rPr lang="en-US" sz="1600" strike="sngStrike" dirty="0" err="1">
                <a:solidFill>
                  <a:srgbClr val="FF0000"/>
                </a:solidFill>
                <a:highlight>
                  <a:srgbClr val="FFFF00"/>
                </a:highlight>
              </a:rPr>
              <a:t>Request</a:t>
            </a:r>
            <a:r>
              <a:rPr lang="en-US" sz="1600" strike="sngStrike" dirty="0">
                <a:solidFill>
                  <a:srgbClr val="FF0000"/>
                </a:solidFill>
                <a:highlight>
                  <a:srgbClr val="FFFF00"/>
                </a:highlight>
              </a:rPr>
              <a:t> approval from COM to task CSO to identify budget allocations for the</a:t>
            </a:r>
          </a:p>
          <a:p>
            <a:pPr marL="914400" lvl="1" indent="-457200" algn="just">
              <a:lnSpc>
                <a:spcPct val="100000"/>
              </a:lnSpc>
              <a:spcAft>
                <a:spcPts val="600"/>
              </a:spcAft>
              <a:buFont typeface="+mj-lt"/>
              <a:buAutoNum type="alphaLcPeriod"/>
            </a:pPr>
            <a:r>
              <a:rPr lang="en-US" sz="1600" strike="sngStrike" dirty="0">
                <a:solidFill>
                  <a:srgbClr val="FF0000"/>
                </a:solidFill>
                <a:highlight>
                  <a:srgbClr val="FFFF00"/>
                </a:highlight>
              </a:rPr>
              <a:t>Proposed 2019 budget which do not include the surplus and request for approval from COM to task CSO to identify budget allocations for the surplus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dirty="0">
                <a:solidFill>
                  <a:srgbClr val="FF0000"/>
                </a:solidFill>
              </a:rPr>
              <a:t>d 2019 budget which contains budget allocation for surplus 2018 and the proposed 2019 Organization Chart; </a:t>
            </a:r>
            <a:r>
              <a:rPr lang="en-US" sz="1200" b="1" strike="sngStrike" dirty="0">
                <a:solidFill>
                  <a:srgbClr val="FF0000"/>
                </a:solidFill>
              </a:rPr>
              <a:t>OR</a:t>
            </a:r>
            <a:endParaRPr lang="en-US" sz="1200" strike="sngStrike" dirty="0">
              <a:solidFill>
                <a:srgbClr val="FF0000"/>
              </a:solidFill>
            </a:endParaRPr>
          </a:p>
          <a:p>
            <a:pPr marL="914400" lvl="1" indent="-457200" algn="just">
              <a:lnSpc>
                <a:spcPct val="100000"/>
              </a:lnSpc>
              <a:spcAft>
                <a:spcPts val="600"/>
              </a:spcAft>
              <a:buFont typeface="+mj-lt"/>
              <a:buAutoNum type="alphaLcPeriod"/>
            </a:pPr>
            <a:r>
              <a:rPr lang="en-US" sz="1600" strike="sngStrike" dirty="0">
                <a:solidFill>
                  <a:srgbClr val="FF0000"/>
                </a:solidFill>
                <a:highlight>
                  <a:srgbClr val="FFFF00"/>
                </a:highlight>
              </a:rPr>
              <a:t>Request approval from COM to task CSO to identify budget allocations for the</a:t>
            </a:r>
          </a:p>
          <a:p>
            <a:pPr marL="914400" lvl="1" indent="-457200" algn="just">
              <a:lnSpc>
                <a:spcPct val="100000"/>
              </a:lnSpc>
              <a:spcAft>
                <a:spcPts val="600"/>
              </a:spcAft>
              <a:buFont typeface="+mj-lt"/>
              <a:buAutoNum type="alphaLcPeriod"/>
            </a:pPr>
            <a:r>
              <a:rPr lang="en-US" sz="1600" strike="sngStrike" dirty="0">
                <a:solidFill>
                  <a:srgbClr val="FF0000"/>
                </a:solidFill>
                <a:highlight>
                  <a:srgbClr val="FFFF00"/>
                </a:highlight>
              </a:rPr>
              <a:t>Proposed 2019 budget which do not include the surplus and request for approval from COM to task CSO to identify budget allocations for the surplus 2019; </a:t>
            </a:r>
          </a:p>
          <a:p>
            <a:endParaRPr lang="en-US" dirty="0"/>
          </a:p>
        </p:txBody>
      </p:sp>
      <p:sp>
        <p:nvSpPr>
          <p:cNvPr id="4" name="Slide Number Placeholder 3"/>
          <p:cNvSpPr>
            <a:spLocks noGrp="1"/>
          </p:cNvSpPr>
          <p:nvPr>
            <p:ph type="sldNum" sz="quarter" idx="5"/>
          </p:nvPr>
        </p:nvSpPr>
        <p:spPr/>
        <p:txBody>
          <a:bodyPr/>
          <a:lstStyle/>
          <a:p>
            <a:fld id="{EB7B0CC6-57EE-47E4-A024-D74DE7BCDCEA}" type="slidenum">
              <a:rPr lang="en-US" smtClean="0"/>
              <a:t>9</a:t>
            </a:fld>
            <a:endParaRPr lang="en-US"/>
          </a:p>
        </p:txBody>
      </p:sp>
    </p:spTree>
    <p:extLst>
      <p:ext uri="{BB962C8B-B14F-4D97-AF65-F5344CB8AC3E}">
        <p14:creationId xmlns:p14="http://schemas.microsoft.com/office/powerpoint/2010/main" val="102248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dirty="0"/>
              <a:t>Task the Regional Secretariat to seek legal opinion on administrative matters related to, but not limited to forced terminations;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sngStrike" dirty="0"/>
              <a:t>Task the Regional Secretariat to find the best option and engage with the potential auditors for 2018 audit and facilitate appointment of potential auditors by CSO to commence work in the latest of February 2019; and </a:t>
            </a:r>
          </a:p>
          <a:p>
            <a:endParaRPr lang="en-US" dirty="0"/>
          </a:p>
        </p:txBody>
      </p:sp>
      <p:sp>
        <p:nvSpPr>
          <p:cNvPr id="4" name="Slide Number Placeholder 3"/>
          <p:cNvSpPr>
            <a:spLocks noGrp="1"/>
          </p:cNvSpPr>
          <p:nvPr>
            <p:ph type="sldNum" sz="quarter" idx="5"/>
          </p:nvPr>
        </p:nvSpPr>
        <p:spPr/>
        <p:txBody>
          <a:bodyPr/>
          <a:lstStyle/>
          <a:p>
            <a:fld id="{EB7B0CC6-57EE-47E4-A024-D74DE7BCDCEA}" type="slidenum">
              <a:rPr lang="en-US" smtClean="0"/>
              <a:t>10</a:t>
            </a:fld>
            <a:endParaRPr lang="en-US"/>
          </a:p>
        </p:txBody>
      </p:sp>
    </p:spTree>
    <p:extLst>
      <p:ext uri="{BB962C8B-B14F-4D97-AF65-F5344CB8AC3E}">
        <p14:creationId xmlns:p14="http://schemas.microsoft.com/office/powerpoint/2010/main" val="136902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787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pic>
        <p:nvPicPr>
          <p:cNvPr id="7" name="Picture 6">
            <a:extLst>
              <a:ext uri="{FF2B5EF4-FFF2-40B4-BE49-F238E27FC236}">
                <a16:creationId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13/12/2018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13/12/2018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13/12/2018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13/12/2018</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a:p>
        </p:txBody>
      </p:sp>
      <p:pic>
        <p:nvPicPr>
          <p:cNvPr id="8" name="Picture 7">
            <a:extLst>
              <a:ext uri="{FF2B5EF4-FFF2-40B4-BE49-F238E27FC236}">
                <a16:creationId xmlns:a16="http://schemas.microsoft.com/office/drawing/2014/main" id="{7E593045-CD0D-4401-A7BF-ED91C46282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a16="http://schemas.microsoft.com/office/drawing/2014/main" id="{EA4E5EDA-C3FD-46D9-A2C8-ADD330F1DFE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 y="-41901"/>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0" y="2458669"/>
            <a:ext cx="12191999" cy="923330"/>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57188" algn="l"/>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SESSION 7: FINANCIAL REPORTS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173" y="5481517"/>
            <a:ext cx="977676" cy="9829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
        <p:nvSpPr>
          <p:cNvPr id="12" name="Subtitle 2">
            <a:extLst>
              <a:ext uri="{FF2B5EF4-FFF2-40B4-BE49-F238E27FC236}">
                <a16:creationId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Subtitle 2">
            <a:extLst>
              <a:ext uri="{FF2B5EF4-FFF2-40B4-BE49-F238E27FC236}">
                <a16:creationId xmlns:a16="http://schemas.microsoft.com/office/drawing/2014/main" id="{80AF4C3F-EA2D-41BB-A6FB-1EFFDD80F466}"/>
              </a:ext>
            </a:extLst>
          </p:cNvPr>
          <p:cNvSpPr txBox="1">
            <a:spLocks/>
          </p:cNvSpPr>
          <p:nvPr/>
        </p:nvSpPr>
        <p:spPr>
          <a:xfrm>
            <a:off x="342046" y="3615531"/>
            <a:ext cx="10430408" cy="716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Co-Chair: Papua New Guinea </a:t>
            </a:r>
          </a:p>
          <a:p>
            <a:pPr algn="l"/>
            <a:endPar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0965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6DB0-95BF-400B-B5F5-D7C610D249AD}"/>
              </a:ext>
            </a:extLst>
          </p:cNvPr>
          <p:cNvSpPr>
            <a:spLocks noGrp="1"/>
          </p:cNvSpPr>
          <p:nvPr>
            <p:ph type="title"/>
          </p:nvPr>
        </p:nvSpPr>
        <p:spPr/>
        <p:txBody>
          <a:bodyPr/>
          <a:lstStyle/>
          <a:p>
            <a:r>
              <a:rPr lang="en-MY" dirty="0"/>
              <a:t>SOM-14 Recommendations (2)</a:t>
            </a:r>
            <a:endParaRPr lang="en-US" dirty="0"/>
          </a:p>
        </p:txBody>
      </p:sp>
      <p:sp>
        <p:nvSpPr>
          <p:cNvPr id="3" name="Content Placeholder 2">
            <a:extLst>
              <a:ext uri="{FF2B5EF4-FFF2-40B4-BE49-F238E27FC236}">
                <a16:creationId xmlns:a16="http://schemas.microsoft.com/office/drawing/2014/main" id="{C12255DB-84C9-41DC-9136-D4E5200F5750}"/>
              </a:ext>
            </a:extLst>
          </p:cNvPr>
          <p:cNvSpPr>
            <a:spLocks noGrp="1"/>
          </p:cNvSpPr>
          <p:nvPr>
            <p:ph idx="1"/>
          </p:nvPr>
        </p:nvSpPr>
        <p:spPr>
          <a:xfrm>
            <a:off x="389502" y="1690688"/>
            <a:ext cx="10515600" cy="4351338"/>
          </a:xfrm>
        </p:spPr>
        <p:txBody>
          <a:bodyPr>
            <a:noAutofit/>
          </a:bodyPr>
          <a:lstStyle/>
          <a:p>
            <a:pPr marL="914400" lvl="1" indent="-457200" algn="just">
              <a:spcAft>
                <a:spcPts val="600"/>
              </a:spcAft>
              <a:buFont typeface="+mj-lt"/>
              <a:buAutoNum type="alphaLcPeriod" startAt="6"/>
            </a:pPr>
            <a:r>
              <a:rPr lang="en-MY" sz="2200" dirty="0">
                <a:highlight>
                  <a:srgbClr val="FFFFFF"/>
                </a:highlight>
              </a:rPr>
              <a:t>Take note the 2020 Forecast, and </a:t>
            </a:r>
            <a:r>
              <a:rPr lang="en-US" sz="2200" dirty="0">
                <a:highlight>
                  <a:srgbClr val="FFFFFF"/>
                </a:highlight>
              </a:rPr>
              <a:t>task the Regional Secretariat to prepare and submit 2021 and 2022 Forecast to the Internal Resource Committee which will assume related functions of the Coordination Mechanism Working Group (CMWG) by March 2019; </a:t>
            </a:r>
          </a:p>
          <a:p>
            <a:pPr marL="914400" lvl="1" indent="-457200" algn="just">
              <a:lnSpc>
                <a:spcPct val="100000"/>
              </a:lnSpc>
              <a:spcAft>
                <a:spcPts val="800"/>
              </a:spcAft>
              <a:buFont typeface="+mj-lt"/>
              <a:buAutoNum type="alphaLcPeriod" startAt="7"/>
            </a:pPr>
            <a:r>
              <a:rPr lang="en-US" sz="2200" dirty="0">
                <a:highlight>
                  <a:srgbClr val="FFFFFF"/>
                </a:highlight>
              </a:rPr>
              <a:t>Taking into account the qualification and experience of the successful candidate, task the Regional Secretariat to consider putting the minimum grade scale salary for the new appointed ED and DED(s);</a:t>
            </a:r>
          </a:p>
          <a:p>
            <a:pPr marL="914400" lvl="1" indent="-457200" algn="just">
              <a:lnSpc>
                <a:spcPct val="100000"/>
              </a:lnSpc>
              <a:spcAft>
                <a:spcPts val="800"/>
              </a:spcAft>
              <a:buFont typeface="+mj-lt"/>
              <a:buAutoNum type="alphaLcPeriod" startAt="7"/>
            </a:pPr>
            <a:r>
              <a:rPr lang="en-US" dirty="0">
                <a:solidFill>
                  <a:srgbClr val="FF0000"/>
                </a:solidFill>
                <a:highlight>
                  <a:srgbClr val="FFFF00"/>
                </a:highlight>
              </a:rPr>
              <a:t>Take note the draft of financial policies and procedures and circulate the revised version by 31</a:t>
            </a:r>
            <a:r>
              <a:rPr lang="en-US" baseline="30000" dirty="0">
                <a:solidFill>
                  <a:srgbClr val="FF0000"/>
                </a:solidFill>
                <a:highlight>
                  <a:srgbClr val="FFFF00"/>
                </a:highlight>
              </a:rPr>
              <a:t>st</a:t>
            </a:r>
            <a:r>
              <a:rPr lang="en-US" dirty="0">
                <a:solidFill>
                  <a:srgbClr val="FF0000"/>
                </a:solidFill>
                <a:highlight>
                  <a:srgbClr val="FFFF00"/>
                </a:highlight>
              </a:rPr>
              <a:t> December 2018 and CT6 agree to provide comments no later by 31</a:t>
            </a:r>
            <a:r>
              <a:rPr lang="en-US" baseline="30000" dirty="0">
                <a:solidFill>
                  <a:srgbClr val="FF0000"/>
                </a:solidFill>
                <a:highlight>
                  <a:srgbClr val="FFFF00"/>
                </a:highlight>
              </a:rPr>
              <a:t>st</a:t>
            </a:r>
            <a:r>
              <a:rPr lang="en-US" dirty="0">
                <a:solidFill>
                  <a:srgbClr val="FF0000"/>
                </a:solidFill>
                <a:highlight>
                  <a:srgbClr val="FFFF00"/>
                </a:highlight>
              </a:rPr>
              <a:t> January 2019, not responding will be considered as approved;</a:t>
            </a:r>
          </a:p>
          <a:p>
            <a:pPr marL="914400" lvl="1" indent="-457200" algn="just">
              <a:lnSpc>
                <a:spcPct val="100000"/>
              </a:lnSpc>
              <a:spcAft>
                <a:spcPts val="800"/>
              </a:spcAft>
              <a:buFont typeface="+mj-lt"/>
              <a:buAutoNum type="alphaLcPeriod" startAt="7"/>
            </a:pPr>
            <a:endParaRPr lang="en-US" sz="2200" dirty="0">
              <a:highlight>
                <a:srgbClr val="FFFFFF"/>
              </a:highlight>
            </a:endParaRPr>
          </a:p>
          <a:p>
            <a:pPr marL="914400" lvl="1" indent="-457200" algn="just">
              <a:lnSpc>
                <a:spcPct val="100000"/>
              </a:lnSpc>
              <a:spcAft>
                <a:spcPts val="800"/>
              </a:spcAft>
              <a:buFont typeface="+mj-lt"/>
              <a:buAutoNum type="alphaLcPeriod" startAt="7"/>
            </a:pPr>
            <a:r>
              <a:rPr lang="en-GB" sz="2200" strike="sngStrike" dirty="0">
                <a:solidFill>
                  <a:srgbClr val="FF0000"/>
                </a:solidFill>
                <a:highlight>
                  <a:srgbClr val="FFFF00"/>
                </a:highlight>
              </a:rPr>
              <a:t>The establishment of the </a:t>
            </a:r>
            <a:r>
              <a:rPr lang="en-US" sz="2200" strike="sngStrike" dirty="0">
                <a:solidFill>
                  <a:srgbClr val="FF0000"/>
                </a:solidFill>
                <a:highlight>
                  <a:srgbClr val="FFFF00"/>
                </a:highlight>
              </a:rPr>
              <a:t>Internal Resource </a:t>
            </a:r>
            <a:r>
              <a:rPr lang="en-GB" sz="2200" strike="sngStrike" dirty="0">
                <a:solidFill>
                  <a:srgbClr val="FF0000"/>
                </a:solidFill>
                <a:highlight>
                  <a:srgbClr val="FFFF00"/>
                </a:highlight>
              </a:rPr>
              <a:t>Committee (IRC) in place of the Coordination Mechanism Working Group (CMWG) and with Chairs and Vice-Chair to follow the Chairmanship and Vice Chairmanship of COM and CSO; and</a:t>
            </a:r>
            <a:endParaRPr lang="en-US" sz="2200" strike="sngStrike" dirty="0">
              <a:solidFill>
                <a:srgbClr val="FF0000"/>
              </a:solidFill>
              <a:highlight>
                <a:srgbClr val="FFFF00"/>
              </a:highlight>
            </a:endParaRPr>
          </a:p>
          <a:p>
            <a:pPr marL="914400" lvl="1" indent="-457200" algn="just">
              <a:lnSpc>
                <a:spcPct val="100000"/>
              </a:lnSpc>
              <a:spcAft>
                <a:spcPts val="800"/>
              </a:spcAft>
              <a:buFont typeface="+mj-lt"/>
              <a:buAutoNum type="alphaLcPeriod" startAt="7"/>
            </a:pPr>
            <a:r>
              <a:rPr lang="en-GB" sz="2200" strike="sngStrike" dirty="0">
                <a:solidFill>
                  <a:srgbClr val="FF0000"/>
                </a:solidFill>
                <a:highlight>
                  <a:srgbClr val="FFFF00"/>
                </a:highlight>
              </a:rPr>
              <a:t>The </a:t>
            </a:r>
            <a:r>
              <a:rPr lang="en-US" sz="2200" strike="sngStrike" dirty="0">
                <a:solidFill>
                  <a:srgbClr val="FF0000"/>
                </a:solidFill>
                <a:highlight>
                  <a:srgbClr val="FFFF00"/>
                </a:highlight>
              </a:rPr>
              <a:t>Internal Resource </a:t>
            </a:r>
            <a:r>
              <a:rPr lang="en-GB" sz="2200" strike="sngStrike" dirty="0">
                <a:solidFill>
                  <a:srgbClr val="FF0000"/>
                </a:solidFill>
                <a:highlight>
                  <a:srgbClr val="FFFF00"/>
                </a:highlight>
              </a:rPr>
              <a:t>Committee Terms of Reference.</a:t>
            </a:r>
            <a:endParaRPr lang="en-US" sz="2200" strike="sngStrike" dirty="0">
              <a:solidFill>
                <a:srgbClr val="FF0000"/>
              </a:solidFill>
              <a:highlight>
                <a:srgbClr val="FFFF00"/>
              </a:highlight>
            </a:endParaRPr>
          </a:p>
        </p:txBody>
      </p:sp>
    </p:spTree>
    <p:extLst>
      <p:ext uri="{BB962C8B-B14F-4D97-AF65-F5344CB8AC3E}">
        <p14:creationId xmlns:p14="http://schemas.microsoft.com/office/powerpoint/2010/main" val="167213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28" t="8505" b="15428"/>
          <a:stretch/>
        </p:blipFill>
        <p:spPr>
          <a:xfrm>
            <a:off x="-32658" y="-16329"/>
            <a:ext cx="12224657" cy="6858000"/>
          </a:xfrm>
        </p:spPr>
      </p:pic>
      <p:grpSp>
        <p:nvGrpSpPr>
          <p:cNvPr id="28" name="Group 27"/>
          <p:cNvGrpSpPr/>
          <p:nvPr/>
        </p:nvGrpSpPr>
        <p:grpSpPr>
          <a:xfrm>
            <a:off x="2070914" y="2655776"/>
            <a:ext cx="7805149" cy="4383657"/>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err="1">
                  <a:solidFill>
                    <a:srgbClr val="474443"/>
                  </a:solidFill>
                  <a:latin typeface="Arial Black" panose="020B0A04020102020204" pitchFamily="34" charset="0"/>
                  <a:ea typeface="Roboto" panose="02000000000000000000" pitchFamily="2" charset="0"/>
                </a:rPr>
                <a:t>Terima</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Kasih</a:t>
              </a:r>
              <a:r>
                <a:rPr lang="es-ES_tradnl" sz="2000" b="1" cap="all" dirty="0">
                  <a:solidFill>
                    <a:srgbClr val="474443"/>
                  </a:solidFill>
                  <a:latin typeface="Arial Black" panose="020B0A04020102020204" pitchFamily="34" charset="0"/>
                  <a:ea typeface="Roboto" panose="02000000000000000000" pitchFamily="2" charset="0"/>
                </a:rPr>
                <a:t> -  </a:t>
              </a:r>
              <a:r>
                <a:rPr lang="es-ES_tradnl" sz="2000" b="1" cap="all" dirty="0" err="1">
                  <a:solidFill>
                    <a:srgbClr val="474443"/>
                  </a:solidFill>
                  <a:latin typeface="Arial Black" panose="020B0A04020102020204" pitchFamily="34" charset="0"/>
                  <a:ea typeface="Roboto" panose="02000000000000000000" pitchFamily="2" charset="0"/>
                </a:rPr>
                <a:t>Maraming</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Salamat</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Tank</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Iu</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Tagio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Tumas</a:t>
              </a:r>
              <a:endParaRPr lang="es-ES_tradnl" sz="2000" b="1" cap="all" dirty="0">
                <a:solidFill>
                  <a:srgbClr val="474443"/>
                </a:solidFill>
                <a:latin typeface="Arial Black" panose="020B0A04020102020204" pitchFamily="34" charset="0"/>
                <a:ea typeface="Roboto" panose="02000000000000000000" pitchFamily="2"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2" name="TextBox 1"/>
          <p:cNvSpPr txBox="1"/>
          <p:nvPr/>
        </p:nvSpPr>
        <p:spPr>
          <a:xfrm>
            <a:off x="2445843" y="6465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credits: </a:t>
            </a:r>
            <a:r>
              <a:rPr lang="en-PH" sz="1000" i="1" dirty="0" err="1">
                <a:latin typeface="Open Sans" panose="020B0606030504020204" pitchFamily="34" charset="0"/>
                <a:ea typeface="Open Sans" panose="020B0606030504020204" pitchFamily="34" charset="0"/>
                <a:cs typeface="Open Sans" panose="020B0606030504020204" pitchFamily="34" charset="0"/>
              </a:rPr>
              <a:t>Pixabay</a:t>
            </a:r>
            <a:r>
              <a:rPr lang="en-PH" sz="1000" i="1" dirty="0">
                <a:latin typeface="Open Sans" panose="020B0606030504020204" pitchFamily="34" charset="0"/>
                <a:ea typeface="Open Sans" panose="020B0606030504020204" pitchFamily="34" charset="0"/>
                <a:cs typeface="Open Sans" panose="020B0606030504020204" pitchFamily="34" charset="0"/>
              </a:rPr>
              <a:t> &amp; IYOR Bank/</a:t>
            </a:r>
            <a:r>
              <a:rPr lang="en-PH" sz="1000" i="1" dirty="0" err="1">
                <a:latin typeface="Open Sans" panose="020B0606030504020204" pitchFamily="34" charset="0"/>
                <a:ea typeface="Open Sans" panose="020B0606030504020204" pitchFamily="34" charset="0"/>
                <a:cs typeface="Open Sans" panose="020B0606030504020204" pitchFamily="34" charset="0"/>
              </a:rPr>
              <a:t>JayneJenkins</a:t>
            </a:r>
            <a:r>
              <a:rPr lang="en-PH" sz="1000" i="1" dirty="0">
                <a:latin typeface="Open Sans" panose="020B0606030504020204" pitchFamily="34" charset="0"/>
                <a:ea typeface="Open Sans" panose="020B0606030504020204" pitchFamily="34" charset="0"/>
                <a:cs typeface="Open Sans" panose="020B0606030504020204" pitchFamily="34" charset="0"/>
              </a:rPr>
              <a:t>/</a:t>
            </a:r>
            <a:r>
              <a:rPr lang="en-PH" sz="1000" i="1" dirty="0" err="1">
                <a:latin typeface="Open Sans" panose="020B0606030504020204" pitchFamily="34" charset="0"/>
                <a:ea typeface="Open Sans" panose="020B0606030504020204" pitchFamily="34" charset="0"/>
                <a:cs typeface="Open Sans" panose="020B0606030504020204" pitchFamily="34" charset="0"/>
              </a:rPr>
              <a:t>FabriceDudenhofer</a:t>
            </a:r>
            <a:r>
              <a:rPr lang="en-PH" sz="1000" i="1" dirty="0">
                <a:latin typeface="Open Sans" panose="020B0606030504020204" pitchFamily="34" charset="0"/>
                <a:ea typeface="Open Sans" panose="020B0606030504020204" pitchFamily="34" charset="0"/>
                <a:cs typeface="Open Sans" panose="020B0606030504020204" pitchFamily="34" charset="0"/>
              </a:rPr>
              <a:t>/Yen-</a:t>
            </a:r>
            <a:r>
              <a:rPr lang="en-PH" sz="1000" i="1" dirty="0" err="1">
                <a:latin typeface="Open Sans" panose="020B0606030504020204" pitchFamily="34" charset="0"/>
                <a:ea typeface="Open Sans" panose="020B0606030504020204" pitchFamily="34" charset="0"/>
                <a:cs typeface="Open Sans" panose="020B0606030504020204" pitchFamily="34" charset="0"/>
              </a:rPr>
              <a:t>YiLee</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0BC1-32BF-4313-9FAC-ED26B7580614}"/>
              </a:ext>
            </a:extLst>
          </p:cNvPr>
          <p:cNvSpPr>
            <a:spLocks noGrp="1"/>
          </p:cNvSpPr>
          <p:nvPr>
            <p:ph type="title"/>
          </p:nvPr>
        </p:nvSpPr>
        <p:spPr>
          <a:xfrm>
            <a:off x="387626" y="1192697"/>
            <a:ext cx="2196548" cy="2236303"/>
          </a:xfrm>
        </p:spPr>
        <p:txBody>
          <a:bodyPr>
            <a:noAutofit/>
          </a:bodyPr>
          <a:lstStyle/>
          <a:p>
            <a:pPr algn="r"/>
            <a:r>
              <a:rPr lang="en-US" sz="2800" b="1" dirty="0"/>
              <a:t>Summary of 2018 Expenses Report and 2018 Financial Projection</a:t>
            </a:r>
            <a:br>
              <a:rPr lang="en-US" sz="2800" b="1" dirty="0"/>
            </a:br>
            <a:r>
              <a:rPr lang="en-US" sz="2000" dirty="0">
                <a:latin typeface="+mn-lt"/>
              </a:rPr>
              <a:t>Table 1</a:t>
            </a:r>
            <a:r>
              <a:rPr lang="en-US" sz="2800" dirty="0"/>
              <a:t> </a:t>
            </a:r>
          </a:p>
        </p:txBody>
      </p:sp>
      <p:pic>
        <p:nvPicPr>
          <p:cNvPr id="3" name="Picture 2">
            <a:extLst>
              <a:ext uri="{FF2B5EF4-FFF2-40B4-BE49-F238E27FC236}">
                <a16:creationId xmlns:a16="http://schemas.microsoft.com/office/drawing/2014/main" id="{A07B4392-B30D-4F68-A72F-CD3385D142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84174" y="0"/>
            <a:ext cx="9387432" cy="6023112"/>
          </a:xfrm>
          <a:prstGeom prst="rect">
            <a:avLst/>
          </a:prstGeom>
          <a:solidFill>
            <a:schemeClr val="bg1"/>
          </a:solidFill>
          <a:ln>
            <a:noFill/>
          </a:ln>
        </p:spPr>
      </p:pic>
    </p:spTree>
    <p:extLst>
      <p:ext uri="{BB962C8B-B14F-4D97-AF65-F5344CB8AC3E}">
        <p14:creationId xmlns:p14="http://schemas.microsoft.com/office/powerpoint/2010/main" val="376263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ADC5-B9FC-4016-AD8C-55E5F88526A8}"/>
              </a:ext>
            </a:extLst>
          </p:cNvPr>
          <p:cNvSpPr>
            <a:spLocks noGrp="1"/>
          </p:cNvSpPr>
          <p:nvPr>
            <p:ph type="title"/>
          </p:nvPr>
        </p:nvSpPr>
        <p:spPr>
          <a:xfrm>
            <a:off x="438218" y="647114"/>
            <a:ext cx="1967357" cy="1500773"/>
          </a:xfrm>
        </p:spPr>
        <p:txBody>
          <a:bodyPr>
            <a:normAutofit fontScale="90000"/>
          </a:bodyPr>
          <a:lstStyle/>
          <a:p>
            <a:pPr algn="ctr"/>
            <a:r>
              <a:rPr lang="id-ID" sz="3000" dirty="0"/>
              <a:t>Option A, Proposed Budget 2019</a:t>
            </a:r>
            <a:r>
              <a:rPr lang="en-MY" sz="3000" dirty="0"/>
              <a:t> </a:t>
            </a:r>
            <a:br>
              <a:rPr lang="en-MY" sz="3000" dirty="0"/>
            </a:br>
            <a:endParaRPr lang="en-US" sz="22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59591536"/>
              </p:ext>
            </p:extLst>
          </p:nvPr>
        </p:nvGraphicFramePr>
        <p:xfrm>
          <a:off x="2897945" y="140676"/>
          <a:ext cx="9115863" cy="6422301"/>
        </p:xfrm>
        <a:graphic>
          <a:graphicData uri="http://schemas.openxmlformats.org/drawingml/2006/table">
            <a:tbl>
              <a:tblPr>
                <a:tableStyleId>{5C22544A-7EE6-4342-B048-85BDC9FD1C3A}</a:tableStyleId>
              </a:tblPr>
              <a:tblGrid>
                <a:gridCol w="308921">
                  <a:extLst>
                    <a:ext uri="{9D8B030D-6E8A-4147-A177-3AD203B41FA5}">
                      <a16:colId xmlns:a16="http://schemas.microsoft.com/office/drawing/2014/main" val="20000"/>
                    </a:ext>
                  </a:extLst>
                </a:gridCol>
                <a:gridCol w="3468580">
                  <a:extLst>
                    <a:ext uri="{9D8B030D-6E8A-4147-A177-3AD203B41FA5}">
                      <a16:colId xmlns:a16="http://schemas.microsoft.com/office/drawing/2014/main" val="20001"/>
                    </a:ext>
                  </a:extLst>
                </a:gridCol>
                <a:gridCol w="1024314">
                  <a:extLst>
                    <a:ext uri="{9D8B030D-6E8A-4147-A177-3AD203B41FA5}">
                      <a16:colId xmlns:a16="http://schemas.microsoft.com/office/drawing/2014/main" val="20002"/>
                    </a:ext>
                  </a:extLst>
                </a:gridCol>
                <a:gridCol w="1344077">
                  <a:extLst>
                    <a:ext uri="{9D8B030D-6E8A-4147-A177-3AD203B41FA5}">
                      <a16:colId xmlns:a16="http://schemas.microsoft.com/office/drawing/2014/main" val="20003"/>
                    </a:ext>
                  </a:extLst>
                </a:gridCol>
                <a:gridCol w="1647577">
                  <a:extLst>
                    <a:ext uri="{9D8B030D-6E8A-4147-A177-3AD203B41FA5}">
                      <a16:colId xmlns:a16="http://schemas.microsoft.com/office/drawing/2014/main" val="20004"/>
                    </a:ext>
                  </a:extLst>
                </a:gridCol>
                <a:gridCol w="1322394">
                  <a:extLst>
                    <a:ext uri="{9D8B030D-6E8A-4147-A177-3AD203B41FA5}">
                      <a16:colId xmlns:a16="http://schemas.microsoft.com/office/drawing/2014/main" val="20005"/>
                    </a:ext>
                  </a:extLst>
                </a:gridCol>
              </a:tblGrid>
              <a:tr h="215560">
                <a:tc gridSpan="6">
                  <a:txBody>
                    <a:bodyPr/>
                    <a:lstStyle/>
                    <a:p>
                      <a:pPr algn="ctr" fontAlgn="b"/>
                      <a:r>
                        <a:rPr lang="id-ID" sz="1400" b="1" u="none" strike="noStrike" dirty="0">
                          <a:effectLst/>
                        </a:rPr>
                        <a:t>2019 Budget</a:t>
                      </a:r>
                      <a:endParaRPr lang="id-ID" sz="1400" b="1" i="0" u="none" strike="noStrike" dirty="0">
                        <a:solidFill>
                          <a:srgbClr val="000000"/>
                        </a:solidFill>
                        <a:effectLst/>
                        <a:latin typeface="Calibri" panose="020F0502020204030204" pitchFamily="34" charset="0"/>
                      </a:endParaRPr>
                    </a:p>
                  </a:txBody>
                  <a:tcPr marL="6964" marR="6964" marT="696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215560">
                <a:tc gridSpan="6">
                  <a:txBody>
                    <a:bodyPr/>
                    <a:lstStyle/>
                    <a:p>
                      <a:pPr algn="ctr" fontAlgn="b"/>
                      <a:r>
                        <a:rPr lang="id-ID" sz="1400" b="1" u="none" strike="noStrike" dirty="0">
                          <a:effectLst/>
                        </a:rPr>
                        <a:t>CTI-CFF Regional Secretariat</a:t>
                      </a:r>
                      <a:endParaRPr lang="id-ID" sz="1400" b="1" i="0" u="none" strike="noStrike" dirty="0">
                        <a:solidFill>
                          <a:srgbClr val="000000"/>
                        </a:solidFill>
                        <a:effectLst/>
                        <a:latin typeface="Arial Narrow" panose="020B0606020202030204" pitchFamily="34" charset="0"/>
                      </a:endParaRPr>
                    </a:p>
                  </a:txBody>
                  <a:tcPr marL="6964" marR="6964" marT="696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215560">
                <a:tc gridSpan="6">
                  <a:txBody>
                    <a:bodyPr/>
                    <a:lstStyle/>
                    <a:p>
                      <a:pPr algn="ctr" fontAlgn="b"/>
                      <a:r>
                        <a:rPr lang="en-US" sz="1400" b="1" u="none" strike="noStrike" dirty="0">
                          <a:effectLst/>
                        </a:rPr>
                        <a:t>Proposal on Financing 2019 Budget</a:t>
                      </a:r>
                      <a:endParaRPr lang="en-US" sz="1400" b="1" i="0" u="none" strike="noStrike" dirty="0">
                        <a:solidFill>
                          <a:srgbClr val="000000"/>
                        </a:solidFill>
                        <a:effectLst/>
                        <a:latin typeface="Calibri" panose="020F0502020204030204" pitchFamily="34" charset="0"/>
                      </a:endParaRPr>
                    </a:p>
                  </a:txBody>
                  <a:tcPr marL="6964" marR="6964" marT="696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633054">
                <a:tc>
                  <a:txBody>
                    <a:bodyPr/>
                    <a:lstStyle/>
                    <a:p>
                      <a:pPr algn="ctr" fontAlgn="ctr"/>
                      <a:r>
                        <a:rPr lang="id-ID" sz="1400" u="none" strike="noStrike" dirty="0">
                          <a:effectLst/>
                        </a:rPr>
                        <a:t> </a:t>
                      </a:r>
                      <a:endParaRPr lang="id-ID" sz="1400" b="1" i="0" u="none" strike="noStrike" dirty="0">
                        <a:solidFill>
                          <a:srgbClr val="FFFFFF"/>
                        </a:solidFill>
                        <a:effectLst/>
                        <a:latin typeface="Calibri" panose="020F0502020204030204" pitchFamily="34" charset="0"/>
                      </a:endParaRPr>
                    </a:p>
                  </a:txBody>
                  <a:tcPr marL="6964" marR="6964" marT="6964" marB="0" anchor="ctr"/>
                </a:tc>
                <a:tc>
                  <a:txBody>
                    <a:bodyPr/>
                    <a:lstStyle/>
                    <a:p>
                      <a:pPr algn="ctr" fontAlgn="ctr"/>
                      <a:r>
                        <a:rPr lang="id-ID" sz="1400" b="1" u="none" strike="noStrike" dirty="0">
                          <a:effectLst/>
                        </a:rPr>
                        <a:t>Budget line item</a:t>
                      </a:r>
                      <a:endParaRPr lang="id-ID" sz="1400" b="1" i="0" u="none" strike="noStrike" dirty="0">
                        <a:solidFill>
                          <a:srgbClr val="FFFFFF"/>
                        </a:solidFill>
                        <a:effectLst/>
                        <a:latin typeface="Calibri" panose="020F0502020204030204" pitchFamily="34" charset="0"/>
                      </a:endParaRPr>
                    </a:p>
                  </a:txBody>
                  <a:tcPr marL="6964" marR="6964" marT="6964" marB="0" anchor="ctr">
                    <a:solidFill>
                      <a:schemeClr val="accent2">
                        <a:lumMod val="60000"/>
                        <a:lumOff val="40000"/>
                      </a:schemeClr>
                    </a:solidFill>
                  </a:tcPr>
                </a:tc>
                <a:tc>
                  <a:txBody>
                    <a:bodyPr/>
                    <a:lstStyle/>
                    <a:p>
                      <a:pPr algn="ctr" fontAlgn="ctr"/>
                      <a:r>
                        <a:rPr lang="id-ID" sz="1400" b="1" u="none" strike="noStrike" dirty="0">
                          <a:effectLst/>
                        </a:rPr>
                        <a:t> </a:t>
                      </a:r>
                      <a:endParaRPr lang="id-ID" sz="1400" b="1" i="0" u="none" strike="noStrike" dirty="0">
                        <a:solidFill>
                          <a:srgbClr val="FFFFFF"/>
                        </a:solidFill>
                        <a:effectLst/>
                        <a:latin typeface="Calibri" panose="020F0502020204030204" pitchFamily="34" charset="0"/>
                      </a:endParaRPr>
                    </a:p>
                  </a:txBody>
                  <a:tcPr marL="6964" marR="6964" marT="6964" marB="0" anchor="ctr">
                    <a:solidFill>
                      <a:schemeClr val="accent2">
                        <a:lumMod val="60000"/>
                        <a:lumOff val="40000"/>
                      </a:schemeClr>
                    </a:solidFill>
                  </a:tcPr>
                </a:tc>
                <a:tc>
                  <a:txBody>
                    <a:bodyPr/>
                    <a:lstStyle/>
                    <a:p>
                      <a:pPr algn="ctr" fontAlgn="ctr"/>
                      <a:r>
                        <a:rPr lang="id-ID" sz="1400" b="1" u="none" strike="noStrike" dirty="0">
                          <a:effectLst/>
                        </a:rPr>
                        <a:t>2019 Budget</a:t>
                      </a:r>
                      <a:endParaRPr lang="id-ID" sz="1400" b="1" i="0" u="none" strike="noStrike" dirty="0">
                        <a:solidFill>
                          <a:srgbClr val="FFFFFF"/>
                        </a:solidFill>
                        <a:effectLst/>
                        <a:latin typeface="Calibri" panose="020F0502020204030204" pitchFamily="34" charset="0"/>
                      </a:endParaRPr>
                    </a:p>
                  </a:txBody>
                  <a:tcPr marL="6964" marR="6964" marT="6964" marB="0" anchor="ctr">
                    <a:solidFill>
                      <a:schemeClr val="accent2">
                        <a:lumMod val="60000"/>
                        <a:lumOff val="40000"/>
                      </a:schemeClr>
                    </a:solidFill>
                  </a:tcPr>
                </a:tc>
                <a:tc>
                  <a:txBody>
                    <a:bodyPr/>
                    <a:lstStyle/>
                    <a:p>
                      <a:pPr algn="ctr" fontAlgn="ctr"/>
                      <a:r>
                        <a:rPr lang="id-ID" sz="1400" b="1" u="none" strike="noStrike" dirty="0">
                          <a:effectLst/>
                        </a:rPr>
                        <a:t>County Contribution</a:t>
                      </a:r>
                      <a:endParaRPr lang="id-ID" sz="1400" b="1" i="0" u="none" strike="noStrike" dirty="0">
                        <a:solidFill>
                          <a:srgbClr val="FFFFFF"/>
                        </a:solidFill>
                        <a:effectLst/>
                        <a:latin typeface="Calibri" panose="020F0502020204030204" pitchFamily="34" charset="0"/>
                      </a:endParaRPr>
                    </a:p>
                  </a:txBody>
                  <a:tcPr marL="6964" marR="6964" marT="6964" marB="0" anchor="ctr">
                    <a:solidFill>
                      <a:schemeClr val="accent2">
                        <a:lumMod val="60000"/>
                        <a:lumOff val="40000"/>
                      </a:schemeClr>
                    </a:solidFill>
                  </a:tcPr>
                </a:tc>
                <a:tc>
                  <a:txBody>
                    <a:bodyPr/>
                    <a:lstStyle/>
                    <a:p>
                      <a:pPr algn="ctr" fontAlgn="ctr"/>
                      <a:r>
                        <a:rPr lang="id-ID" sz="1400" b="1" u="none" strike="noStrike" dirty="0">
                          <a:effectLst/>
                        </a:rPr>
                        <a:t>Balance of cash</a:t>
                      </a:r>
                      <a:br>
                        <a:rPr lang="id-ID" sz="1400" b="1" u="none" strike="noStrike" dirty="0">
                          <a:effectLst/>
                        </a:rPr>
                      </a:br>
                      <a:r>
                        <a:rPr lang="id-ID" sz="1400" b="1" u="none" strike="noStrike" dirty="0">
                          <a:effectLst/>
                        </a:rPr>
                        <a:t>2018</a:t>
                      </a:r>
                      <a:endParaRPr lang="id-ID" sz="1400" b="1" i="0" u="none" strike="noStrike" dirty="0">
                        <a:solidFill>
                          <a:srgbClr val="FFFFFF"/>
                        </a:solidFill>
                        <a:effectLst/>
                        <a:latin typeface="Calibri" panose="020F0502020204030204" pitchFamily="34" charset="0"/>
                      </a:endParaRPr>
                    </a:p>
                  </a:txBody>
                  <a:tcPr marL="6964" marR="6964" marT="6964" marB="0" anchor="ctr">
                    <a:solidFill>
                      <a:schemeClr val="accent2">
                        <a:lumMod val="60000"/>
                        <a:lumOff val="40000"/>
                      </a:schemeClr>
                    </a:solidFill>
                  </a:tcPr>
                </a:tc>
                <a:extLst>
                  <a:ext uri="{0D108BD9-81ED-4DB2-BD59-A6C34878D82A}">
                    <a16:rowId xmlns:a16="http://schemas.microsoft.com/office/drawing/2014/main" val="10003"/>
                  </a:ext>
                </a:extLst>
              </a:tr>
              <a:tr h="424307">
                <a:tc>
                  <a:txBody>
                    <a:bodyPr/>
                    <a:lstStyle/>
                    <a:p>
                      <a:pPr algn="l"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ctr"/>
                      <a:r>
                        <a:rPr lang="id-ID" sz="1400" u="none" strike="noStrike" dirty="0">
                          <a:effectLst/>
                        </a:rPr>
                        <a:t>CTI-CFF Regional Secretariat Core Operations</a:t>
                      </a:r>
                      <a:endParaRPr lang="id-ID" sz="1400" b="1" i="0" u="none" strike="noStrike" dirty="0">
                        <a:solidFill>
                          <a:srgbClr val="FFFFFF"/>
                        </a:solidFill>
                        <a:effectLst/>
                        <a:latin typeface="Arial Narrow" panose="020B0606020202030204" pitchFamily="34" charset="0"/>
                      </a:endParaRPr>
                    </a:p>
                  </a:txBody>
                  <a:tcPr marL="6964" marR="6964" marT="6964" marB="0" anchor="ctr"/>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4"/>
                  </a:ext>
                </a:extLst>
              </a:tr>
              <a:tr h="227565">
                <a:tc>
                  <a:txBody>
                    <a:bodyPr/>
                    <a:lstStyle/>
                    <a:p>
                      <a:pPr algn="l" fontAlgn="b"/>
                      <a:r>
                        <a:rPr lang="id-ID" sz="1400" u="none" strike="noStrike" dirty="0">
                          <a:effectLst/>
                        </a:rPr>
                        <a:t>A</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Operating Expenses</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86.144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86.144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5"/>
                  </a:ext>
                </a:extLst>
              </a:tr>
              <a:tr h="220635">
                <a:tc>
                  <a:txBody>
                    <a:bodyPr/>
                    <a:lstStyle/>
                    <a:p>
                      <a:pPr algn="l" fontAlgn="b"/>
                      <a:r>
                        <a:rPr lang="id-ID" sz="1400" u="none" strike="noStrike" dirty="0">
                          <a:effectLst/>
                        </a:rPr>
                        <a:t>B</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Personnel and Contract</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585.505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585.505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6"/>
                  </a:ext>
                </a:extLst>
              </a:tr>
              <a:tr h="227565">
                <a:tc>
                  <a:txBody>
                    <a:bodyPr/>
                    <a:lstStyle/>
                    <a:p>
                      <a:pPr algn="l" fontAlgn="b"/>
                      <a:r>
                        <a:rPr lang="id-ID" sz="1400" u="none" strike="noStrike" dirty="0">
                          <a:effectLst/>
                        </a:rPr>
                        <a:t>C</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Recruitment and cost</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34.176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34.176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7"/>
                  </a:ext>
                </a:extLst>
              </a:tr>
              <a:tr h="220635">
                <a:tc>
                  <a:txBody>
                    <a:bodyPr/>
                    <a:lstStyle/>
                    <a:p>
                      <a:pPr algn="l" fontAlgn="b"/>
                      <a:r>
                        <a:rPr lang="id-ID" sz="1400" u="none" strike="noStrike" dirty="0">
                          <a:effectLst/>
                        </a:rPr>
                        <a:t>D</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Travel and Meetings</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181.675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8"/>
                  </a:ext>
                </a:extLst>
              </a:tr>
              <a:tr h="22756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en-US" sz="1400" u="none" strike="noStrike" dirty="0">
                          <a:effectLst/>
                        </a:rPr>
                        <a:t>1. Staff Travel and Meetings</a:t>
                      </a:r>
                      <a:endParaRPr lang="en-US"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82.100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82.100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09"/>
                  </a:ext>
                </a:extLst>
              </a:tr>
              <a:tr h="22756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2. SOM 15</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99.575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30.000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69.575 </a:t>
                      </a:r>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0"/>
                  </a:ext>
                </a:extLst>
              </a:tr>
              <a:tr h="220635">
                <a:tc>
                  <a:txBody>
                    <a:bodyPr/>
                    <a:lstStyle/>
                    <a:p>
                      <a:pPr algn="l" fontAlgn="b"/>
                      <a:r>
                        <a:rPr lang="id-ID" sz="1400" u="none" strike="noStrike" dirty="0">
                          <a:effectLst/>
                        </a:rPr>
                        <a:t>E</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Program Service</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739.370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1"/>
                  </a:ext>
                </a:extLst>
              </a:tr>
              <a:tr h="215560">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1. Counter expenditure</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2"/>
                  </a:ext>
                </a:extLst>
              </a:tr>
              <a:tr h="22756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2. Program Activities</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16.260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16.260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3"/>
                  </a:ext>
                </a:extLst>
              </a:tr>
              <a:tr h="22063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3. Technical Working Groups</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151.950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151.950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4"/>
                  </a:ext>
                </a:extLst>
              </a:tr>
              <a:tr h="22063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4. Cross-cutting themes/GWG</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261.160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101.160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160.000 </a:t>
                      </a:r>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5"/>
                  </a:ext>
                </a:extLst>
              </a:tr>
              <a:tr h="22063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5. RPOA Review</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160.000 </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160.000 </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6"/>
                  </a:ext>
                </a:extLst>
              </a:tr>
              <a:tr h="220635">
                <a:tc>
                  <a:txBody>
                    <a:bodyPr/>
                    <a:lstStyle/>
                    <a:p>
                      <a:pPr algn="l" fontAlgn="b"/>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6. Leader Summit</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150.000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150.000 </a:t>
                      </a:r>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7"/>
                  </a:ext>
                </a:extLst>
              </a:tr>
              <a:tr h="227565">
                <a:tc>
                  <a:txBody>
                    <a:bodyPr/>
                    <a:lstStyle/>
                    <a:p>
                      <a:pPr algn="l" fontAlgn="b"/>
                      <a:r>
                        <a:rPr lang="id-ID" sz="1400" u="none" strike="noStrike" dirty="0">
                          <a:effectLst/>
                        </a:rPr>
                        <a:t>F</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Capital Expenditure</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62.320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a:effectLst/>
                        </a:rPr>
                        <a:t>                  62.320 </a:t>
                      </a:r>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8"/>
                  </a:ext>
                </a:extLst>
              </a:tr>
              <a:tr h="220635">
                <a:tc>
                  <a:txBody>
                    <a:bodyPr/>
                    <a:lstStyle/>
                    <a:p>
                      <a:pPr algn="l" fontAlgn="b"/>
                      <a:r>
                        <a:rPr lang="id-ID" sz="1400" u="none" strike="noStrike" dirty="0">
                          <a:effectLst/>
                        </a:rPr>
                        <a:t>G</a:t>
                      </a:r>
                      <a:endParaRPr lang="id-ID" sz="1400" b="0" i="0" u="none" strike="noStrike" dirty="0">
                        <a:solidFill>
                          <a:srgbClr val="000000"/>
                        </a:solidFill>
                        <a:effectLst/>
                        <a:latin typeface="Arial Narrow" panose="020B0606020202030204" pitchFamily="34" charset="0"/>
                      </a:endParaRPr>
                    </a:p>
                  </a:txBody>
                  <a:tcPr marL="6964" marR="6964" marT="6964" marB="0" anchor="b"/>
                </a:tc>
                <a:tc>
                  <a:txBody>
                    <a:bodyPr/>
                    <a:lstStyle/>
                    <a:p>
                      <a:pPr algn="l" fontAlgn="b"/>
                      <a:r>
                        <a:rPr lang="id-ID" sz="1400" u="none" strike="noStrike" dirty="0">
                          <a:effectLst/>
                        </a:rPr>
                        <a:t>Appropriation</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272.512 </a:t>
                      </a:r>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u="none" strike="noStrike" dirty="0">
                          <a:effectLst/>
                        </a:rPr>
                        <a:t>         272.512 </a:t>
                      </a:r>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19"/>
                  </a:ext>
                </a:extLst>
              </a:tr>
              <a:tr h="215560">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0"/>
                  </a:ext>
                </a:extLst>
              </a:tr>
              <a:tr h="227565">
                <a:tc gridSpan="2">
                  <a:txBody>
                    <a:bodyPr/>
                    <a:lstStyle/>
                    <a:p>
                      <a:pPr algn="l" fontAlgn="b"/>
                      <a:r>
                        <a:rPr lang="id-ID" sz="1400" b="1" u="none" strike="noStrike" dirty="0">
                          <a:effectLst/>
                        </a:rPr>
                        <a:t>TOTAL Budget</a:t>
                      </a:r>
                      <a:endParaRPr lang="id-ID" sz="1400" b="1" i="0" u="none" strike="noStrike" dirty="0">
                        <a:solidFill>
                          <a:srgbClr val="000000"/>
                        </a:solidFill>
                        <a:effectLst/>
                        <a:latin typeface="Calibri" panose="020F0502020204030204" pitchFamily="34" charset="0"/>
                      </a:endParaRPr>
                    </a:p>
                  </a:txBody>
                  <a:tcPr marL="6964" marR="6964" marT="6964" marB="0" anchor="b"/>
                </a:tc>
                <a:tc hMerge="1">
                  <a:txBody>
                    <a:bodyPr/>
                    <a:lstStyle/>
                    <a:p>
                      <a:endParaRPr lang="id-ID"/>
                    </a:p>
                  </a:txBody>
                  <a:tcPr/>
                </a:tc>
                <a:tc>
                  <a:txBody>
                    <a:bodyPr/>
                    <a:lstStyle/>
                    <a:p>
                      <a:pPr algn="l" fontAlgn="b"/>
                      <a:r>
                        <a:rPr lang="id-ID" sz="1400" b="1" u="none" strike="noStrike">
                          <a:effectLst/>
                        </a:rPr>
                        <a:t> </a:t>
                      </a:r>
                      <a:endParaRPr lang="id-ID" sz="1400" b="1"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a:effectLst/>
                        </a:rPr>
                        <a:t>     1.961.702 </a:t>
                      </a:r>
                      <a:endParaRPr lang="id-ID" sz="1400" b="1"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a:effectLst/>
                        </a:rPr>
                        <a:t>            1.309.615 </a:t>
                      </a:r>
                      <a:endParaRPr lang="id-ID" sz="1400" b="1" i="0" u="none" strike="noStrike">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dirty="0">
                          <a:effectLst/>
                        </a:rPr>
                        <a:t>         652.087 </a:t>
                      </a:r>
                      <a:endParaRPr lang="id-ID" sz="1400" b="1"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1"/>
                  </a:ext>
                </a:extLst>
              </a:tr>
              <a:tr h="215560">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2"/>
                  </a:ext>
                </a:extLst>
              </a:tr>
              <a:tr h="220635">
                <a:tc gridSpan="3">
                  <a:txBody>
                    <a:bodyPr/>
                    <a:lstStyle/>
                    <a:p>
                      <a:pPr algn="l" fontAlgn="b"/>
                      <a:r>
                        <a:rPr lang="en-US" sz="1400" b="1" u="none" strike="noStrike" dirty="0">
                          <a:effectLst/>
                        </a:rPr>
                        <a:t>Projected Cash Balance as per Dec 31, 2018</a:t>
                      </a:r>
                      <a:endParaRPr lang="en-US" sz="1400" b="1" i="0" u="none" strike="noStrike" dirty="0">
                        <a:solidFill>
                          <a:srgbClr val="000000"/>
                        </a:solidFill>
                        <a:effectLst/>
                        <a:latin typeface="Calibri" panose="020F0502020204030204" pitchFamily="34" charset="0"/>
                      </a:endParaRPr>
                    </a:p>
                  </a:txBody>
                  <a:tcPr marL="6964" marR="6964" marT="6964" marB="0" anchor="b"/>
                </a:tc>
                <a:tc hMerge="1">
                  <a:txBody>
                    <a:bodyPr/>
                    <a:lstStyle/>
                    <a:p>
                      <a:endParaRPr lang="id-ID"/>
                    </a:p>
                  </a:txBody>
                  <a:tcPr/>
                </a:tc>
                <a:tc hMerge="1">
                  <a:txBody>
                    <a:bodyPr/>
                    <a:lstStyle/>
                    <a:p>
                      <a:endParaRPr lang="id-ID"/>
                    </a:p>
                  </a:txBody>
                  <a:tcPr/>
                </a:tc>
                <a:tc>
                  <a:txBody>
                    <a:bodyPr/>
                    <a:lstStyle/>
                    <a:p>
                      <a:pPr algn="l" fontAlgn="b"/>
                      <a:r>
                        <a:rPr lang="id-ID" sz="1400" b="1" u="none" strike="noStrike" dirty="0">
                          <a:effectLst/>
                        </a:rPr>
                        <a:t> </a:t>
                      </a:r>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dirty="0">
                          <a:effectLst/>
                        </a:rPr>
                        <a:t> </a:t>
                      </a:r>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dirty="0">
                          <a:effectLst/>
                        </a:rPr>
                        <a:t>         933.415 </a:t>
                      </a:r>
                      <a:endParaRPr lang="id-ID" sz="1400" b="1"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3"/>
                  </a:ext>
                </a:extLst>
              </a:tr>
              <a:tr h="215560">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4"/>
                  </a:ext>
                </a:extLst>
              </a:tr>
              <a:tr h="220635">
                <a:tc gridSpan="4">
                  <a:txBody>
                    <a:bodyPr/>
                    <a:lstStyle/>
                    <a:p>
                      <a:pPr algn="l" fontAlgn="b"/>
                      <a:r>
                        <a:rPr lang="en-US" sz="1400" b="1" u="none" strike="noStrike" dirty="0">
                          <a:effectLst/>
                        </a:rPr>
                        <a:t>Projected Surplus for contingencies as per Dec 31, 2019 </a:t>
                      </a:r>
                      <a:endParaRPr lang="en-US" sz="1400" b="1" i="0" u="none" strike="noStrike" dirty="0">
                        <a:solidFill>
                          <a:srgbClr val="000000"/>
                        </a:solidFill>
                        <a:effectLst/>
                        <a:latin typeface="Calibri" panose="020F0502020204030204" pitchFamily="34" charset="0"/>
                      </a:endParaRPr>
                    </a:p>
                  </a:txBody>
                  <a:tcPr marL="6964" marR="6964" marT="6964" marB="0" anchor="b"/>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b"/>
                      <a:r>
                        <a:rPr lang="id-ID" sz="1400" b="1" u="none" strike="noStrike" dirty="0">
                          <a:effectLst/>
                        </a:rPr>
                        <a:t> </a:t>
                      </a:r>
                      <a:endParaRPr lang="id-ID" sz="1400" b="1" i="0" u="none" strike="noStrike" dirty="0">
                        <a:solidFill>
                          <a:srgbClr val="000000"/>
                        </a:solidFill>
                        <a:effectLst/>
                        <a:latin typeface="Calibri" panose="020F0502020204030204" pitchFamily="34" charset="0"/>
                      </a:endParaRPr>
                    </a:p>
                  </a:txBody>
                  <a:tcPr marL="6964" marR="6964" marT="6964" marB="0" anchor="b"/>
                </a:tc>
                <a:tc>
                  <a:txBody>
                    <a:bodyPr/>
                    <a:lstStyle/>
                    <a:p>
                      <a:pPr algn="l" fontAlgn="b"/>
                      <a:r>
                        <a:rPr lang="id-ID" sz="1400" b="1" u="none" strike="noStrike" dirty="0">
                          <a:effectLst/>
                        </a:rPr>
                        <a:t>         281.328 </a:t>
                      </a:r>
                      <a:endParaRPr lang="id-ID" sz="1400" b="1" i="0" u="none" strike="noStrike" dirty="0">
                        <a:solidFill>
                          <a:srgbClr val="000000"/>
                        </a:solidFill>
                        <a:effectLst/>
                        <a:latin typeface="Calibri" panose="020F0502020204030204" pitchFamily="34" charset="0"/>
                      </a:endParaRPr>
                    </a:p>
                  </a:txBody>
                  <a:tcPr marL="6964" marR="6964" marT="6964"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09806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611" y="337625"/>
            <a:ext cx="1533377" cy="1200329"/>
          </a:xfrm>
          <a:prstGeom prst="rect">
            <a:avLst/>
          </a:prstGeom>
        </p:spPr>
        <p:txBody>
          <a:bodyPr wrap="square">
            <a:spAutoFit/>
          </a:bodyPr>
          <a:lstStyle/>
          <a:p>
            <a:pPr algn="ctr"/>
            <a:r>
              <a:rPr lang="id-ID" b="1" dirty="0"/>
              <a:t>Option B, Proposed</a:t>
            </a:r>
          </a:p>
          <a:p>
            <a:pPr algn="ctr"/>
            <a:r>
              <a:rPr lang="id-ID" b="1" dirty="0"/>
              <a:t>Budget 2019</a:t>
            </a:r>
            <a:r>
              <a:rPr lang="en-MY" b="1" dirty="0"/>
              <a:t> </a:t>
            </a:r>
            <a:endParaRPr lang="id-ID" b="1" dirty="0"/>
          </a:p>
        </p:txBody>
      </p:sp>
      <p:graphicFrame>
        <p:nvGraphicFramePr>
          <p:cNvPr id="5" name="Table 4"/>
          <p:cNvGraphicFramePr>
            <a:graphicFrameLocks noGrp="1"/>
          </p:cNvGraphicFramePr>
          <p:nvPr>
            <p:extLst>
              <p:ext uri="{D42A27DB-BD31-4B8C-83A1-F6EECF244321}">
                <p14:modId xmlns:p14="http://schemas.microsoft.com/office/powerpoint/2010/main" val="1565820057"/>
              </p:ext>
            </p:extLst>
          </p:nvPr>
        </p:nvGraphicFramePr>
        <p:xfrm>
          <a:off x="1659988" y="6"/>
          <a:ext cx="10086535" cy="6480529"/>
        </p:xfrm>
        <a:graphic>
          <a:graphicData uri="http://schemas.openxmlformats.org/drawingml/2006/table">
            <a:tbl>
              <a:tblPr>
                <a:tableStyleId>{5C22544A-7EE6-4342-B048-85BDC9FD1C3A}</a:tableStyleId>
              </a:tblPr>
              <a:tblGrid>
                <a:gridCol w="344066">
                  <a:extLst>
                    <a:ext uri="{9D8B030D-6E8A-4147-A177-3AD203B41FA5}">
                      <a16:colId xmlns:a16="http://schemas.microsoft.com/office/drawing/2014/main" val="20000"/>
                    </a:ext>
                  </a:extLst>
                </a:gridCol>
                <a:gridCol w="3748498">
                  <a:extLst>
                    <a:ext uri="{9D8B030D-6E8A-4147-A177-3AD203B41FA5}">
                      <a16:colId xmlns:a16="http://schemas.microsoft.com/office/drawing/2014/main" val="20001"/>
                    </a:ext>
                  </a:extLst>
                </a:gridCol>
                <a:gridCol w="1255534">
                  <a:extLst>
                    <a:ext uri="{9D8B030D-6E8A-4147-A177-3AD203B41FA5}">
                      <a16:colId xmlns:a16="http://schemas.microsoft.com/office/drawing/2014/main" val="20002"/>
                    </a:ext>
                  </a:extLst>
                </a:gridCol>
                <a:gridCol w="1575454">
                  <a:extLst>
                    <a:ext uri="{9D8B030D-6E8A-4147-A177-3AD203B41FA5}">
                      <a16:colId xmlns:a16="http://schemas.microsoft.com/office/drawing/2014/main" val="20003"/>
                    </a:ext>
                  </a:extLst>
                </a:gridCol>
                <a:gridCol w="1690144">
                  <a:extLst>
                    <a:ext uri="{9D8B030D-6E8A-4147-A177-3AD203B41FA5}">
                      <a16:colId xmlns:a16="http://schemas.microsoft.com/office/drawing/2014/main" val="20004"/>
                    </a:ext>
                  </a:extLst>
                </a:gridCol>
                <a:gridCol w="1472839">
                  <a:extLst>
                    <a:ext uri="{9D8B030D-6E8A-4147-A177-3AD203B41FA5}">
                      <a16:colId xmlns:a16="http://schemas.microsoft.com/office/drawing/2014/main" val="20005"/>
                    </a:ext>
                  </a:extLst>
                </a:gridCol>
              </a:tblGrid>
              <a:tr h="209925">
                <a:tc gridSpan="6">
                  <a:txBody>
                    <a:bodyPr/>
                    <a:lstStyle/>
                    <a:p>
                      <a:pPr algn="ctr" fontAlgn="b"/>
                      <a:r>
                        <a:rPr lang="id-ID" sz="1400" b="1" u="none" strike="noStrike" dirty="0">
                          <a:effectLst/>
                        </a:rPr>
                        <a:t>2019 Budget</a:t>
                      </a:r>
                      <a:endParaRPr lang="id-ID" sz="1400" b="1" i="0" u="none" strike="noStrike" dirty="0">
                        <a:solidFill>
                          <a:srgbClr val="000000"/>
                        </a:solidFill>
                        <a:effectLst/>
                        <a:latin typeface="Calibri" panose="020F0502020204030204" pitchFamily="34" charset="0"/>
                      </a:endParaRPr>
                    </a:p>
                  </a:txBody>
                  <a:tcPr marL="5554" marR="5554" marT="555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209925">
                <a:tc gridSpan="6">
                  <a:txBody>
                    <a:bodyPr/>
                    <a:lstStyle/>
                    <a:p>
                      <a:pPr algn="ctr" fontAlgn="b"/>
                      <a:r>
                        <a:rPr lang="id-ID" sz="1400" b="1" u="none" strike="noStrike" dirty="0">
                          <a:effectLst/>
                        </a:rPr>
                        <a:t>CTI-CFF Regional Secretariat</a:t>
                      </a:r>
                      <a:endParaRPr lang="id-ID" sz="1400" b="1" i="0" u="none" strike="noStrike" dirty="0">
                        <a:solidFill>
                          <a:srgbClr val="000000"/>
                        </a:solidFill>
                        <a:effectLst/>
                        <a:latin typeface="Arial Narrow" panose="020B0606020202030204" pitchFamily="34" charset="0"/>
                      </a:endParaRPr>
                    </a:p>
                  </a:txBody>
                  <a:tcPr marL="5554" marR="5554" marT="555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209925">
                <a:tc gridSpan="6">
                  <a:txBody>
                    <a:bodyPr/>
                    <a:lstStyle/>
                    <a:p>
                      <a:pPr algn="ctr" fontAlgn="b"/>
                      <a:r>
                        <a:rPr lang="en-US" sz="1400" b="1" u="none" strike="noStrike" dirty="0">
                          <a:effectLst/>
                        </a:rPr>
                        <a:t>Proposal on Financing 2019 Budget</a:t>
                      </a:r>
                      <a:endParaRPr lang="en-US" sz="1400" b="1" i="0" u="none" strike="noStrike" dirty="0">
                        <a:solidFill>
                          <a:srgbClr val="000000"/>
                        </a:solidFill>
                        <a:effectLst/>
                        <a:latin typeface="Calibri" panose="020F0502020204030204" pitchFamily="34" charset="0"/>
                      </a:endParaRPr>
                    </a:p>
                  </a:txBody>
                  <a:tcPr marL="5554" marR="5554" marT="555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525747">
                <a:tc>
                  <a:txBody>
                    <a:bodyPr/>
                    <a:lstStyle/>
                    <a:p>
                      <a:pPr algn="ctr" fontAlgn="ctr"/>
                      <a:r>
                        <a:rPr lang="id-ID" sz="1400" u="none" strike="noStrike">
                          <a:effectLst/>
                        </a:rPr>
                        <a:t> </a:t>
                      </a:r>
                      <a:endParaRPr lang="id-ID" sz="1400" b="1" i="0" u="none" strike="noStrike">
                        <a:solidFill>
                          <a:srgbClr val="FFFFFF"/>
                        </a:solidFill>
                        <a:effectLst/>
                        <a:latin typeface="Calibri" panose="020F0502020204030204" pitchFamily="34" charset="0"/>
                      </a:endParaRPr>
                    </a:p>
                  </a:txBody>
                  <a:tcPr marL="5554" marR="5554" marT="5554" marB="0" anchor="ctr"/>
                </a:tc>
                <a:tc>
                  <a:txBody>
                    <a:bodyPr/>
                    <a:lstStyle/>
                    <a:p>
                      <a:pPr algn="ctr" fontAlgn="ctr"/>
                      <a:r>
                        <a:rPr lang="id-ID" sz="1400" b="1" u="none" strike="noStrike" dirty="0">
                          <a:effectLst/>
                        </a:rPr>
                        <a:t>Budget line item</a:t>
                      </a:r>
                      <a:endParaRPr lang="id-ID" sz="1400" b="1" i="0" u="none" strike="noStrike" dirty="0">
                        <a:solidFill>
                          <a:srgbClr val="FFFFFF"/>
                        </a:solidFill>
                        <a:effectLst/>
                        <a:latin typeface="Calibri" panose="020F0502020204030204" pitchFamily="34" charset="0"/>
                      </a:endParaRPr>
                    </a:p>
                  </a:txBody>
                  <a:tcPr marL="5554" marR="5554" marT="5554" marB="0" anchor="ctr">
                    <a:solidFill>
                      <a:schemeClr val="accent2">
                        <a:lumMod val="60000"/>
                        <a:lumOff val="40000"/>
                      </a:schemeClr>
                    </a:solidFill>
                  </a:tcPr>
                </a:tc>
                <a:tc>
                  <a:txBody>
                    <a:bodyPr/>
                    <a:lstStyle/>
                    <a:p>
                      <a:pPr algn="ctr" fontAlgn="ctr"/>
                      <a:r>
                        <a:rPr lang="id-ID" sz="1400" b="1" u="none" strike="noStrike" dirty="0">
                          <a:effectLst/>
                        </a:rPr>
                        <a:t> </a:t>
                      </a:r>
                      <a:endParaRPr lang="id-ID" sz="1400" b="1" i="0" u="none" strike="noStrike" dirty="0">
                        <a:solidFill>
                          <a:srgbClr val="FFFFFF"/>
                        </a:solidFill>
                        <a:effectLst/>
                        <a:latin typeface="Calibri" panose="020F0502020204030204" pitchFamily="34" charset="0"/>
                      </a:endParaRPr>
                    </a:p>
                  </a:txBody>
                  <a:tcPr marL="5554" marR="5554" marT="5554" marB="0" anchor="ctr">
                    <a:solidFill>
                      <a:schemeClr val="accent2">
                        <a:lumMod val="60000"/>
                        <a:lumOff val="40000"/>
                      </a:schemeClr>
                    </a:solidFill>
                  </a:tcPr>
                </a:tc>
                <a:tc>
                  <a:txBody>
                    <a:bodyPr/>
                    <a:lstStyle/>
                    <a:p>
                      <a:pPr algn="ctr" fontAlgn="ctr"/>
                      <a:r>
                        <a:rPr lang="id-ID" sz="1400" b="1" u="none" strike="noStrike" dirty="0">
                          <a:effectLst/>
                        </a:rPr>
                        <a:t>2019 Budget</a:t>
                      </a:r>
                      <a:endParaRPr lang="id-ID" sz="1400" b="1" i="0" u="none" strike="noStrike" dirty="0">
                        <a:solidFill>
                          <a:srgbClr val="FFFFFF"/>
                        </a:solidFill>
                        <a:effectLst/>
                        <a:latin typeface="Calibri" panose="020F0502020204030204" pitchFamily="34" charset="0"/>
                      </a:endParaRPr>
                    </a:p>
                  </a:txBody>
                  <a:tcPr marL="5554" marR="5554" marT="5554" marB="0" anchor="ctr">
                    <a:solidFill>
                      <a:schemeClr val="accent2">
                        <a:lumMod val="60000"/>
                        <a:lumOff val="40000"/>
                      </a:schemeClr>
                    </a:solidFill>
                  </a:tcPr>
                </a:tc>
                <a:tc>
                  <a:txBody>
                    <a:bodyPr/>
                    <a:lstStyle/>
                    <a:p>
                      <a:pPr algn="ctr" fontAlgn="ctr"/>
                      <a:r>
                        <a:rPr lang="id-ID" sz="1400" b="1" u="none" strike="noStrike" dirty="0">
                          <a:effectLst/>
                        </a:rPr>
                        <a:t>County Contribution</a:t>
                      </a:r>
                      <a:endParaRPr lang="id-ID" sz="1400" b="1" i="0" u="none" strike="noStrike" dirty="0">
                        <a:solidFill>
                          <a:srgbClr val="FFFFFF"/>
                        </a:solidFill>
                        <a:effectLst/>
                        <a:latin typeface="Calibri" panose="020F0502020204030204" pitchFamily="34" charset="0"/>
                      </a:endParaRPr>
                    </a:p>
                  </a:txBody>
                  <a:tcPr marL="5554" marR="5554" marT="5554" marB="0" anchor="ctr">
                    <a:solidFill>
                      <a:schemeClr val="accent2">
                        <a:lumMod val="60000"/>
                        <a:lumOff val="40000"/>
                      </a:schemeClr>
                    </a:solidFill>
                  </a:tcPr>
                </a:tc>
                <a:tc>
                  <a:txBody>
                    <a:bodyPr/>
                    <a:lstStyle/>
                    <a:p>
                      <a:pPr algn="ctr" fontAlgn="ctr"/>
                      <a:r>
                        <a:rPr lang="id-ID" sz="1400" b="1" u="none" strike="noStrike" dirty="0">
                          <a:effectLst/>
                        </a:rPr>
                        <a:t>Balance of cash</a:t>
                      </a:r>
                      <a:br>
                        <a:rPr lang="id-ID" sz="1400" b="1" u="none" strike="noStrike" dirty="0">
                          <a:effectLst/>
                        </a:rPr>
                      </a:br>
                      <a:r>
                        <a:rPr lang="id-ID" sz="1400" b="1" u="none" strike="noStrike" dirty="0">
                          <a:effectLst/>
                        </a:rPr>
                        <a:t>2018</a:t>
                      </a:r>
                      <a:endParaRPr lang="id-ID" sz="1400" b="1" i="0" u="none" strike="noStrike" dirty="0">
                        <a:solidFill>
                          <a:srgbClr val="FFFFFF"/>
                        </a:solidFill>
                        <a:effectLst/>
                        <a:latin typeface="Calibri" panose="020F0502020204030204" pitchFamily="34" charset="0"/>
                      </a:endParaRPr>
                    </a:p>
                  </a:txBody>
                  <a:tcPr marL="5554" marR="5554" marT="5554" marB="0" anchor="ctr">
                    <a:solidFill>
                      <a:schemeClr val="accent2">
                        <a:lumMod val="60000"/>
                        <a:lumOff val="40000"/>
                      </a:schemeClr>
                    </a:solidFill>
                  </a:tcPr>
                </a:tc>
                <a:extLst>
                  <a:ext uri="{0D108BD9-81ED-4DB2-BD59-A6C34878D82A}">
                    <a16:rowId xmlns:a16="http://schemas.microsoft.com/office/drawing/2014/main" val="10003"/>
                  </a:ext>
                </a:extLst>
              </a:tr>
              <a:tr h="241558">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ctr"/>
                      <a:r>
                        <a:rPr lang="id-ID" sz="1400" u="none" strike="noStrike" dirty="0">
                          <a:effectLst/>
                        </a:rPr>
                        <a:t>CTI-CFF Regional Secretariat Core Operations</a:t>
                      </a:r>
                      <a:endParaRPr lang="id-ID" sz="1400" b="1" i="0" u="none" strike="noStrike" dirty="0">
                        <a:solidFill>
                          <a:srgbClr val="FFFFFF"/>
                        </a:solidFill>
                        <a:effectLst/>
                        <a:latin typeface="Arial Narrow" panose="020B0606020202030204" pitchFamily="34" charset="0"/>
                      </a:endParaRPr>
                    </a:p>
                  </a:txBody>
                  <a:tcPr marL="5554" marR="5554" marT="5554" marB="0" anchor="ctr"/>
                </a:tc>
                <a:tc>
                  <a:txBody>
                    <a:bodyPr/>
                    <a:lstStyle/>
                    <a:p>
                      <a:pPr algn="l"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4"/>
                  </a:ext>
                </a:extLst>
              </a:tr>
              <a:tr h="257188">
                <a:tc>
                  <a:txBody>
                    <a:bodyPr/>
                    <a:lstStyle/>
                    <a:p>
                      <a:pPr algn="l" fontAlgn="b"/>
                      <a:r>
                        <a:rPr lang="id-ID" sz="1400" u="none" strike="noStrike">
                          <a:effectLst/>
                        </a:rPr>
                        <a:t>A</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dirty="0">
                          <a:effectLst/>
                        </a:rPr>
                        <a:t>Operating Expenses</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86.144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86.144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5"/>
                  </a:ext>
                </a:extLst>
              </a:tr>
              <a:tr h="257188">
                <a:tc>
                  <a:txBody>
                    <a:bodyPr/>
                    <a:lstStyle/>
                    <a:p>
                      <a:pPr algn="l" fontAlgn="b"/>
                      <a:r>
                        <a:rPr lang="id-ID" sz="1400" u="none" strike="noStrike">
                          <a:effectLst/>
                        </a:rPr>
                        <a:t>B</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dirty="0">
                          <a:effectLst/>
                        </a:rPr>
                        <a:t>Personel and contract</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585.505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585.505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6"/>
                  </a:ext>
                </a:extLst>
              </a:tr>
              <a:tr h="257188">
                <a:tc>
                  <a:txBody>
                    <a:bodyPr/>
                    <a:lstStyle/>
                    <a:p>
                      <a:pPr algn="l" fontAlgn="b"/>
                      <a:r>
                        <a:rPr lang="id-ID" sz="1400" u="none" strike="noStrike">
                          <a:effectLst/>
                        </a:rPr>
                        <a:t>C</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dirty="0">
                          <a:effectLst/>
                        </a:rPr>
                        <a:t>Recruitment and cost</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34.176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34.176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7"/>
                  </a:ext>
                </a:extLst>
              </a:tr>
              <a:tr h="257188">
                <a:tc>
                  <a:txBody>
                    <a:bodyPr/>
                    <a:lstStyle/>
                    <a:p>
                      <a:pPr algn="l" fontAlgn="b"/>
                      <a:r>
                        <a:rPr lang="id-ID" sz="1400" u="none" strike="noStrike">
                          <a:effectLst/>
                        </a:rPr>
                        <a:t>D</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dirty="0">
                          <a:effectLst/>
                        </a:rPr>
                        <a:t>Travel and Meetings</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181.675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8"/>
                  </a:ext>
                </a:extLst>
              </a:tr>
              <a:tr h="257188">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en-US" sz="1400" u="none" strike="noStrike">
                          <a:effectLst/>
                        </a:rPr>
                        <a:t>1. Staff Travel and Meetings</a:t>
                      </a:r>
                      <a:endParaRPr lang="en-US"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82.100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82.100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09"/>
                  </a:ext>
                </a:extLst>
              </a:tr>
              <a:tr h="209925">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2. SOM 15</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99.575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99.575 </a:t>
                      </a:r>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0"/>
                  </a:ext>
                </a:extLst>
              </a:tr>
              <a:tr h="257188">
                <a:tc>
                  <a:txBody>
                    <a:bodyPr/>
                    <a:lstStyle/>
                    <a:p>
                      <a:pPr algn="l" fontAlgn="b"/>
                      <a:r>
                        <a:rPr lang="id-ID" sz="1400" u="none" strike="noStrike">
                          <a:effectLst/>
                        </a:rPr>
                        <a:t>E</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Program Service</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769.370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1"/>
                  </a:ext>
                </a:extLst>
              </a:tr>
              <a:tr h="209925">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1. Counter expenditure</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2"/>
                  </a:ext>
                </a:extLst>
              </a:tr>
              <a:tr h="257188">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2. Program Activities</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16.260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16.260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3"/>
                  </a:ext>
                </a:extLst>
              </a:tr>
              <a:tr h="257188">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3. Technical Working Groups</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181.950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181.950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4"/>
                  </a:ext>
                </a:extLst>
              </a:tr>
              <a:tr h="257188">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dirty="0">
                          <a:effectLst/>
                        </a:rPr>
                        <a:t>4. Cross-cutting themes/GWG</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261.160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101.160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160.000 </a:t>
                      </a:r>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5"/>
                  </a:ext>
                </a:extLst>
              </a:tr>
              <a:tr h="257188">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5. RPOA Review</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160.000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160.000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6"/>
                  </a:ext>
                </a:extLst>
              </a:tr>
              <a:tr h="209925">
                <a:tc>
                  <a:txBody>
                    <a:bodyPr/>
                    <a:lstStyle/>
                    <a:p>
                      <a:pPr algn="l" fontAlgn="b"/>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6. Leader Summit</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dirty="0">
                          <a:effectLst/>
                        </a:rPr>
                        <a:t>     150.000 </a:t>
                      </a:r>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150.000 </a:t>
                      </a:r>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7"/>
                  </a:ext>
                </a:extLst>
              </a:tr>
              <a:tr h="257188">
                <a:tc>
                  <a:txBody>
                    <a:bodyPr/>
                    <a:lstStyle/>
                    <a:p>
                      <a:pPr algn="l" fontAlgn="b"/>
                      <a:r>
                        <a:rPr lang="id-ID" sz="1400" u="none" strike="noStrike">
                          <a:effectLst/>
                        </a:rPr>
                        <a:t>F</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Capital Expenditure</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62.320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62.320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8"/>
                  </a:ext>
                </a:extLst>
              </a:tr>
              <a:tr h="257188">
                <a:tc>
                  <a:txBody>
                    <a:bodyPr/>
                    <a:lstStyle/>
                    <a:p>
                      <a:pPr algn="l" fontAlgn="b"/>
                      <a:r>
                        <a:rPr lang="id-ID" sz="1400" u="none" strike="noStrike">
                          <a:effectLst/>
                        </a:rPr>
                        <a:t>G</a:t>
                      </a:r>
                      <a:endParaRPr lang="id-ID" sz="1400" b="0" i="0" u="none" strike="noStrike">
                        <a:solidFill>
                          <a:srgbClr val="000000"/>
                        </a:solidFill>
                        <a:effectLst/>
                        <a:latin typeface="Arial Narrow" panose="020B0606020202030204" pitchFamily="34" charset="0"/>
                      </a:endParaRPr>
                    </a:p>
                  </a:txBody>
                  <a:tcPr marL="5554" marR="5554" marT="5554" marB="0" anchor="b"/>
                </a:tc>
                <a:tc>
                  <a:txBody>
                    <a:bodyPr/>
                    <a:lstStyle/>
                    <a:p>
                      <a:pPr algn="l" fontAlgn="b"/>
                      <a:r>
                        <a:rPr lang="id-ID" sz="1400" u="none" strike="noStrike">
                          <a:effectLst/>
                        </a:rPr>
                        <a:t>Appropriation</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272.512 </a:t>
                      </a:r>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u="none" strike="noStrike">
                          <a:effectLst/>
                        </a:rPr>
                        <a:t>         272.512 </a:t>
                      </a:r>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19"/>
                  </a:ext>
                </a:extLst>
              </a:tr>
              <a:tr h="209925">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20"/>
                  </a:ext>
                </a:extLst>
              </a:tr>
              <a:tr h="209925">
                <a:tc gridSpan="2">
                  <a:txBody>
                    <a:bodyPr/>
                    <a:lstStyle/>
                    <a:p>
                      <a:pPr algn="l" fontAlgn="b"/>
                      <a:r>
                        <a:rPr lang="id-ID" sz="1400" b="1" u="none" strike="noStrike" dirty="0">
                          <a:effectLst/>
                        </a:rPr>
                        <a:t>TOTAL Budget</a:t>
                      </a:r>
                      <a:endParaRPr lang="id-ID" sz="1400" b="1" i="0" u="none" strike="noStrike" dirty="0">
                        <a:solidFill>
                          <a:srgbClr val="000000"/>
                        </a:solidFill>
                        <a:effectLst/>
                        <a:latin typeface="Calibri" panose="020F0502020204030204" pitchFamily="34" charset="0"/>
                      </a:endParaRPr>
                    </a:p>
                  </a:txBody>
                  <a:tcPr marL="5554" marR="5554" marT="5554" marB="0" anchor="b">
                    <a:solidFill>
                      <a:schemeClr val="accent2">
                        <a:lumMod val="60000"/>
                        <a:lumOff val="40000"/>
                      </a:schemeClr>
                    </a:solidFill>
                  </a:tcPr>
                </a:tc>
                <a:tc hMerge="1">
                  <a:txBody>
                    <a:bodyPr/>
                    <a:lstStyle/>
                    <a:p>
                      <a:endParaRPr lang="id-ID"/>
                    </a:p>
                  </a:txBody>
                  <a:tcPr/>
                </a:tc>
                <a:tc>
                  <a:txBody>
                    <a:bodyPr/>
                    <a:lstStyle/>
                    <a:p>
                      <a:pPr algn="l" fontAlgn="b"/>
                      <a:r>
                        <a:rPr lang="id-ID" sz="1400" b="1" u="none" strike="noStrike" dirty="0">
                          <a:effectLst/>
                        </a:rPr>
                        <a:t> </a:t>
                      </a:r>
                      <a:endParaRPr lang="id-ID" sz="1400" b="1" i="0" u="none" strike="noStrike" dirty="0">
                        <a:solidFill>
                          <a:srgbClr val="000000"/>
                        </a:solidFill>
                        <a:effectLst/>
                        <a:latin typeface="Calibri" panose="020F0502020204030204" pitchFamily="34" charset="0"/>
                      </a:endParaRPr>
                    </a:p>
                  </a:txBody>
                  <a:tcPr marL="5554" marR="5554" marT="5554" marB="0" anchor="b">
                    <a:solidFill>
                      <a:schemeClr val="accent2">
                        <a:lumMod val="60000"/>
                        <a:lumOff val="40000"/>
                      </a:schemeClr>
                    </a:solidFill>
                  </a:tcPr>
                </a:tc>
                <a:tc>
                  <a:txBody>
                    <a:bodyPr/>
                    <a:lstStyle/>
                    <a:p>
                      <a:pPr algn="l" fontAlgn="b"/>
                      <a:r>
                        <a:rPr lang="id-ID" sz="1400" b="1" u="none" strike="noStrike" dirty="0">
                          <a:effectLst/>
                        </a:rPr>
                        <a:t>       1.991.702 </a:t>
                      </a:r>
                      <a:endParaRPr lang="id-ID" sz="1400" b="1" i="0" u="none" strike="noStrike" dirty="0">
                        <a:solidFill>
                          <a:srgbClr val="000000"/>
                        </a:solidFill>
                        <a:effectLst/>
                        <a:latin typeface="Calibri" panose="020F0502020204030204" pitchFamily="34" charset="0"/>
                      </a:endParaRPr>
                    </a:p>
                  </a:txBody>
                  <a:tcPr marL="5554" marR="5554" marT="5554" marB="0" anchor="b">
                    <a:solidFill>
                      <a:schemeClr val="accent2">
                        <a:lumMod val="60000"/>
                        <a:lumOff val="40000"/>
                      </a:schemeClr>
                    </a:solidFill>
                  </a:tcPr>
                </a:tc>
                <a:tc>
                  <a:txBody>
                    <a:bodyPr/>
                    <a:lstStyle/>
                    <a:p>
                      <a:pPr algn="l" fontAlgn="b"/>
                      <a:r>
                        <a:rPr lang="id-ID" sz="1400" b="1" u="none" strike="noStrike" dirty="0">
                          <a:effectLst/>
                        </a:rPr>
                        <a:t>         1.309.615 </a:t>
                      </a:r>
                      <a:endParaRPr lang="id-ID" sz="1400" b="1" i="0" u="none" strike="noStrike" dirty="0">
                        <a:solidFill>
                          <a:srgbClr val="000000"/>
                        </a:solidFill>
                        <a:effectLst/>
                        <a:latin typeface="Calibri" panose="020F0502020204030204" pitchFamily="34" charset="0"/>
                      </a:endParaRPr>
                    </a:p>
                  </a:txBody>
                  <a:tcPr marL="5554" marR="5554" marT="5554" marB="0" anchor="b">
                    <a:solidFill>
                      <a:schemeClr val="accent2">
                        <a:lumMod val="60000"/>
                        <a:lumOff val="40000"/>
                      </a:schemeClr>
                    </a:solidFill>
                  </a:tcPr>
                </a:tc>
                <a:tc>
                  <a:txBody>
                    <a:bodyPr/>
                    <a:lstStyle/>
                    <a:p>
                      <a:pPr algn="l" fontAlgn="b"/>
                      <a:r>
                        <a:rPr lang="id-ID" sz="1400" b="1" u="none" strike="noStrike" dirty="0">
                          <a:effectLst/>
                        </a:rPr>
                        <a:t>         682.087 </a:t>
                      </a:r>
                      <a:endParaRPr lang="id-ID" sz="1400" b="1" i="0" u="none" strike="noStrike" dirty="0">
                        <a:solidFill>
                          <a:srgbClr val="000000"/>
                        </a:solidFill>
                        <a:effectLst/>
                        <a:latin typeface="Calibri" panose="020F0502020204030204" pitchFamily="34" charset="0"/>
                      </a:endParaRPr>
                    </a:p>
                  </a:txBody>
                  <a:tcPr marL="5554" marR="5554" marT="5554" marB="0" anchor="b">
                    <a:solidFill>
                      <a:schemeClr val="accent2">
                        <a:lumMod val="60000"/>
                        <a:lumOff val="40000"/>
                      </a:schemeClr>
                    </a:solidFill>
                  </a:tcPr>
                </a:tc>
                <a:extLst>
                  <a:ext uri="{0D108BD9-81ED-4DB2-BD59-A6C34878D82A}">
                    <a16:rowId xmlns:a16="http://schemas.microsoft.com/office/drawing/2014/main" val="10021"/>
                  </a:ext>
                </a:extLst>
              </a:tr>
              <a:tr h="209925">
                <a:tc>
                  <a:txBody>
                    <a:bodyPr/>
                    <a:lstStyle/>
                    <a:p>
                      <a:pPr algn="l" fontAlgn="b"/>
                      <a:endParaRPr lang="id-ID" sz="6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6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22"/>
                  </a:ext>
                </a:extLst>
              </a:tr>
              <a:tr h="209925">
                <a:tc gridSpan="3">
                  <a:txBody>
                    <a:bodyPr/>
                    <a:lstStyle/>
                    <a:p>
                      <a:pPr algn="l" fontAlgn="b"/>
                      <a:r>
                        <a:rPr lang="en-US" sz="1400" b="1" u="none" strike="noStrike" dirty="0">
                          <a:effectLst/>
                        </a:rPr>
                        <a:t>Projected Cash Balance as per Dec 31, 2018</a:t>
                      </a:r>
                      <a:endParaRPr lang="en-US" sz="1400" b="1" i="0" u="none" strike="noStrike" dirty="0">
                        <a:solidFill>
                          <a:srgbClr val="000000"/>
                        </a:solidFill>
                        <a:effectLst/>
                        <a:latin typeface="Calibri" panose="020F0502020204030204" pitchFamily="34" charset="0"/>
                      </a:endParaRPr>
                    </a:p>
                  </a:txBody>
                  <a:tcPr marL="5554" marR="5554" marT="5554" marB="0" anchor="b"/>
                </a:tc>
                <a:tc hMerge="1">
                  <a:txBody>
                    <a:bodyPr/>
                    <a:lstStyle/>
                    <a:p>
                      <a:endParaRPr lang="id-ID"/>
                    </a:p>
                  </a:txBody>
                  <a:tcPr/>
                </a:tc>
                <a:tc hMerge="1">
                  <a:txBody>
                    <a:bodyPr/>
                    <a:lstStyle/>
                    <a:p>
                      <a:endParaRPr lang="id-ID"/>
                    </a:p>
                  </a:txBody>
                  <a:tcPr/>
                </a:tc>
                <a:tc>
                  <a:txBody>
                    <a:bodyPr/>
                    <a:lstStyle/>
                    <a:p>
                      <a:pPr algn="l" fontAlgn="b"/>
                      <a:r>
                        <a:rPr lang="id-ID" sz="1400" b="1" u="none" strike="noStrike">
                          <a:effectLst/>
                        </a:rPr>
                        <a:t> </a:t>
                      </a:r>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b="1" u="none" strike="noStrike">
                          <a:effectLst/>
                        </a:rPr>
                        <a:t> </a:t>
                      </a:r>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r>
                        <a:rPr lang="id-ID" sz="1400" b="1" u="none" strike="noStrike" dirty="0">
                          <a:effectLst/>
                        </a:rPr>
                        <a:t>         933.415 </a:t>
                      </a:r>
                      <a:endParaRPr lang="id-ID" sz="1400" b="1" i="0" u="none" strike="noStrike" dirty="0">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23"/>
                  </a:ext>
                </a:extLst>
              </a:tr>
              <a:tr h="209925">
                <a:tc>
                  <a:txBody>
                    <a:bodyPr/>
                    <a:lstStyle/>
                    <a:p>
                      <a:pPr algn="l" fontAlgn="b"/>
                      <a:endParaRPr lang="id-ID" sz="6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600" b="1"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a:solidFill>
                          <a:srgbClr val="000000"/>
                        </a:solidFill>
                        <a:effectLst/>
                        <a:latin typeface="Calibri" panose="020F0502020204030204" pitchFamily="34" charset="0"/>
                      </a:endParaRPr>
                    </a:p>
                  </a:txBody>
                  <a:tcPr marL="5554" marR="5554" marT="5554" marB="0" anchor="b"/>
                </a:tc>
                <a:tc>
                  <a:txBody>
                    <a:bodyPr/>
                    <a:lstStyle/>
                    <a:p>
                      <a:pPr algn="l" fontAlgn="b"/>
                      <a:endParaRPr lang="id-ID" sz="1400" b="1" i="0" u="none" strike="noStrike" dirty="0">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24"/>
                  </a:ext>
                </a:extLst>
              </a:tr>
              <a:tr h="209925">
                <a:tc gridSpan="4">
                  <a:txBody>
                    <a:bodyPr/>
                    <a:lstStyle/>
                    <a:p>
                      <a:pPr algn="l" fontAlgn="b"/>
                      <a:r>
                        <a:rPr lang="en-US" sz="1400" b="1" u="none" strike="noStrike" dirty="0">
                          <a:effectLst/>
                        </a:rPr>
                        <a:t>Projected Surplus for contingencies as per Dec 31, 2019 </a:t>
                      </a:r>
                      <a:endParaRPr lang="en-US" sz="1400" b="1" i="0" u="none" strike="noStrike" dirty="0">
                        <a:solidFill>
                          <a:srgbClr val="000000"/>
                        </a:solidFill>
                        <a:effectLst/>
                        <a:latin typeface="Calibri" panose="020F0502020204030204" pitchFamily="34" charset="0"/>
                      </a:endParaRPr>
                    </a:p>
                  </a:txBody>
                  <a:tcPr marL="5554" marR="5554" marT="5554" marB="0" anchor="b"/>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algn="l" fontAlgn="b"/>
                      <a:r>
                        <a:rPr lang="id-ID" sz="1400" b="1" u="none" strike="noStrike" dirty="0">
                          <a:effectLst/>
                        </a:rPr>
                        <a:t> </a:t>
                      </a:r>
                      <a:endParaRPr lang="id-ID" sz="1400" b="1" i="0" u="none" strike="noStrike" dirty="0">
                        <a:solidFill>
                          <a:srgbClr val="000000"/>
                        </a:solidFill>
                        <a:effectLst/>
                        <a:latin typeface="Calibri" panose="020F0502020204030204" pitchFamily="34" charset="0"/>
                      </a:endParaRPr>
                    </a:p>
                  </a:txBody>
                  <a:tcPr marL="5554" marR="5554" marT="5554" marB="0" anchor="b"/>
                </a:tc>
                <a:tc>
                  <a:txBody>
                    <a:bodyPr/>
                    <a:lstStyle/>
                    <a:p>
                      <a:pPr algn="l" fontAlgn="b"/>
                      <a:r>
                        <a:rPr lang="id-ID" sz="1400" b="1" u="none" strike="noStrike" dirty="0">
                          <a:effectLst/>
                        </a:rPr>
                        <a:t>         251.328 </a:t>
                      </a:r>
                      <a:endParaRPr lang="id-ID" sz="1400" b="1" i="0" u="none" strike="noStrike" dirty="0">
                        <a:solidFill>
                          <a:srgbClr val="000000"/>
                        </a:solidFill>
                        <a:effectLst/>
                        <a:latin typeface="Calibri" panose="020F0502020204030204" pitchFamily="34" charset="0"/>
                      </a:endParaRPr>
                    </a:p>
                  </a:txBody>
                  <a:tcPr marL="5554" marR="5554" marT="5554" marB="0" anchor="b"/>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405913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FFC7-E273-4B6F-B40B-16602A5A670D}"/>
              </a:ext>
            </a:extLst>
          </p:cNvPr>
          <p:cNvSpPr>
            <a:spLocks noGrp="1"/>
          </p:cNvSpPr>
          <p:nvPr>
            <p:ph type="title"/>
          </p:nvPr>
        </p:nvSpPr>
        <p:spPr>
          <a:xfrm>
            <a:off x="407533" y="562708"/>
            <a:ext cx="1829230" cy="647114"/>
          </a:xfrm>
        </p:spPr>
        <p:txBody>
          <a:bodyPr>
            <a:normAutofit fontScale="90000"/>
          </a:bodyPr>
          <a:lstStyle/>
          <a:p>
            <a:pPr algn="ctr"/>
            <a:br>
              <a:rPr lang="id-ID" sz="3000" dirty="0"/>
            </a:br>
            <a:br>
              <a:rPr lang="id-ID" sz="3000" dirty="0"/>
            </a:br>
            <a:br>
              <a:rPr lang="id-ID" sz="3000" dirty="0"/>
            </a:br>
            <a:r>
              <a:rPr lang="id-ID" sz="3000" dirty="0"/>
              <a:t>Option A </a:t>
            </a:r>
            <a:r>
              <a:rPr lang="en-MY" sz="3000" dirty="0"/>
              <a:t>2019 Budget</a:t>
            </a:r>
            <a:r>
              <a:rPr lang="id-ID" sz="3000" dirty="0"/>
              <a:t> </a:t>
            </a:r>
            <a:br>
              <a:rPr lang="id-ID" sz="3000" dirty="0"/>
            </a:br>
            <a:r>
              <a:rPr lang="id-ID" sz="1600" dirty="0"/>
              <a:t>(</a:t>
            </a:r>
            <a:r>
              <a:rPr lang="en-US" sz="1600" noProof="1"/>
              <a:t>Compar</a:t>
            </a:r>
            <a:r>
              <a:rPr lang="id-ID" sz="1600" noProof="1"/>
              <a:t>e to 2017, 2018 Budget)</a:t>
            </a:r>
            <a:br>
              <a:rPr lang="id-ID" sz="3000" dirty="0"/>
            </a:br>
            <a:br>
              <a:rPr lang="en-MY" sz="3000" dirty="0"/>
            </a:br>
            <a:r>
              <a:rPr lang="en-MY" sz="2200" dirty="0">
                <a:latin typeface="+mn-lt"/>
              </a:rPr>
              <a:t>Table 7</a:t>
            </a:r>
            <a:endParaRPr lang="en-US" sz="2200" dirty="0">
              <a:latin typeface="+mn-lt"/>
            </a:endParaRPr>
          </a:p>
        </p:txBody>
      </p:sp>
      <p:sp>
        <p:nvSpPr>
          <p:cNvPr id="4" name="Rectangle 3">
            <a:extLst>
              <a:ext uri="{FF2B5EF4-FFF2-40B4-BE49-F238E27FC236}">
                <a16:creationId xmlns:a16="http://schemas.microsoft.com/office/drawing/2014/main" id="{B4FAD7AA-F111-48AE-AEB7-D82346D29965}"/>
              </a:ext>
            </a:extLst>
          </p:cNvPr>
          <p:cNvSpPr/>
          <p:nvPr/>
        </p:nvSpPr>
        <p:spPr>
          <a:xfrm>
            <a:off x="9710530" y="663988"/>
            <a:ext cx="1138168" cy="5860693"/>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53208643"/>
              </p:ext>
            </p:extLst>
          </p:nvPr>
        </p:nvGraphicFramePr>
        <p:xfrm>
          <a:off x="2386739" y="-78866"/>
          <a:ext cx="9627071" cy="6909060"/>
        </p:xfrm>
        <a:graphic>
          <a:graphicData uri="http://schemas.openxmlformats.org/drawingml/2006/table">
            <a:tbl>
              <a:tblPr>
                <a:tableStyleId>{5C22544A-7EE6-4342-B048-85BDC9FD1C3A}</a:tableStyleId>
              </a:tblPr>
              <a:tblGrid>
                <a:gridCol w="3233521">
                  <a:extLst>
                    <a:ext uri="{9D8B030D-6E8A-4147-A177-3AD203B41FA5}">
                      <a16:colId xmlns:a16="http://schemas.microsoft.com/office/drawing/2014/main" val="20000"/>
                    </a:ext>
                  </a:extLst>
                </a:gridCol>
                <a:gridCol w="493598">
                  <a:extLst>
                    <a:ext uri="{9D8B030D-6E8A-4147-A177-3AD203B41FA5}">
                      <a16:colId xmlns:a16="http://schemas.microsoft.com/office/drawing/2014/main" val="20001"/>
                    </a:ext>
                  </a:extLst>
                </a:gridCol>
                <a:gridCol w="402969">
                  <a:extLst>
                    <a:ext uri="{9D8B030D-6E8A-4147-A177-3AD203B41FA5}">
                      <a16:colId xmlns:a16="http://schemas.microsoft.com/office/drawing/2014/main" val="20002"/>
                    </a:ext>
                  </a:extLst>
                </a:gridCol>
                <a:gridCol w="421759">
                  <a:extLst>
                    <a:ext uri="{9D8B030D-6E8A-4147-A177-3AD203B41FA5}">
                      <a16:colId xmlns:a16="http://schemas.microsoft.com/office/drawing/2014/main" val="20003"/>
                    </a:ext>
                  </a:extLst>
                </a:gridCol>
                <a:gridCol w="1416835">
                  <a:extLst>
                    <a:ext uri="{9D8B030D-6E8A-4147-A177-3AD203B41FA5}">
                      <a16:colId xmlns:a16="http://schemas.microsoft.com/office/drawing/2014/main" val="20004"/>
                    </a:ext>
                  </a:extLst>
                </a:gridCol>
                <a:gridCol w="1057337">
                  <a:extLst>
                    <a:ext uri="{9D8B030D-6E8A-4147-A177-3AD203B41FA5}">
                      <a16:colId xmlns:a16="http://schemas.microsoft.com/office/drawing/2014/main" val="20005"/>
                    </a:ext>
                  </a:extLst>
                </a:gridCol>
                <a:gridCol w="1395686">
                  <a:extLst>
                    <a:ext uri="{9D8B030D-6E8A-4147-A177-3AD203B41FA5}">
                      <a16:colId xmlns:a16="http://schemas.microsoft.com/office/drawing/2014/main" val="20006"/>
                    </a:ext>
                  </a:extLst>
                </a:gridCol>
                <a:gridCol w="1205366">
                  <a:extLst>
                    <a:ext uri="{9D8B030D-6E8A-4147-A177-3AD203B41FA5}">
                      <a16:colId xmlns:a16="http://schemas.microsoft.com/office/drawing/2014/main" val="20007"/>
                    </a:ext>
                  </a:extLst>
                </a:gridCol>
              </a:tblGrid>
              <a:tr h="105681">
                <a:tc gridSpan="2">
                  <a:txBody>
                    <a:bodyPr/>
                    <a:lstStyle/>
                    <a:p>
                      <a:pPr algn="l" fontAlgn="b"/>
                      <a:r>
                        <a:rPr lang="id-ID" sz="700" u="none" strike="noStrike" dirty="0">
                          <a:effectLst/>
                        </a:rPr>
                        <a:t>OPTION 1</a:t>
                      </a:r>
                      <a:endParaRPr lang="id-ID" sz="700" b="1" i="0" u="none" strike="noStrike" dirty="0">
                        <a:solidFill>
                          <a:srgbClr val="000000"/>
                        </a:solidFill>
                        <a:effectLst/>
                        <a:latin typeface="Arial Narrow" panose="020B0606020202030204" pitchFamily="34" charset="0"/>
                      </a:endParaRPr>
                    </a:p>
                  </a:txBody>
                  <a:tcPr marL="6274" marR="6274" marT="6274" marB="0" anchor="b"/>
                </a:tc>
                <a:tc hMerge="1">
                  <a:txBody>
                    <a:bodyPr/>
                    <a:lstStyle/>
                    <a:p>
                      <a:endParaRPr lang="id-ID"/>
                    </a:p>
                  </a:txBody>
                  <a:tcPr/>
                </a:tc>
                <a:tc gridSpan="2">
                  <a:txBody>
                    <a:bodyPr/>
                    <a:lstStyle/>
                    <a:p>
                      <a:pPr algn="l" fontAlgn="b"/>
                      <a:endParaRPr lang="id-ID" sz="700" b="0" i="0" u="none" strike="noStrike">
                        <a:solidFill>
                          <a:srgbClr val="000000"/>
                        </a:solidFill>
                        <a:effectLst/>
                        <a:latin typeface="Arial Narrow" panose="020B0606020202030204" pitchFamily="34" charset="0"/>
                      </a:endParaRPr>
                    </a:p>
                  </a:txBody>
                  <a:tcPr marL="6274" marR="6274" marT="6274" marB="0" anchor="b"/>
                </a:tc>
                <a:tc hMerge="1">
                  <a:txBody>
                    <a:bodyPr/>
                    <a:lstStyle/>
                    <a:p>
                      <a:endParaRPr lang="id-ID"/>
                    </a:p>
                  </a:txBody>
                  <a:tcPr/>
                </a:tc>
                <a:tc>
                  <a:txBody>
                    <a:bodyPr/>
                    <a:lstStyle/>
                    <a:p>
                      <a:pPr algn="l" fontAlgn="b"/>
                      <a:endParaRPr lang="id-ID" sz="700" b="0" i="0" u="none" strike="noStrike">
                        <a:solidFill>
                          <a:srgbClr val="000000"/>
                        </a:solidFill>
                        <a:effectLst/>
                        <a:latin typeface="Arial Narrow" panose="020B0606020202030204" pitchFamily="34" charset="0"/>
                      </a:endParaRPr>
                    </a:p>
                  </a:txBody>
                  <a:tcPr marL="6274" marR="6274" marT="6274" marB="0" anchor="b"/>
                </a:tc>
                <a:tc>
                  <a:txBody>
                    <a:bodyPr/>
                    <a:lstStyle/>
                    <a:p>
                      <a:pPr algn="l" fontAlgn="b"/>
                      <a:endParaRPr lang="id-ID" sz="700" b="0" i="0" u="none" strike="noStrike" dirty="0">
                        <a:solidFill>
                          <a:srgbClr val="000000"/>
                        </a:solidFill>
                        <a:effectLst/>
                        <a:latin typeface="Arial Narrow" panose="020B0606020202030204" pitchFamily="34" charset="0"/>
                      </a:endParaRPr>
                    </a:p>
                  </a:txBody>
                  <a:tcPr marL="6274" marR="6274" marT="6274" marB="0" anchor="b"/>
                </a:tc>
                <a:tc>
                  <a:txBody>
                    <a:bodyPr/>
                    <a:lstStyle/>
                    <a:p>
                      <a:pPr algn="l" fontAlgn="b"/>
                      <a:endParaRPr lang="id-ID" sz="700" b="0" i="0" u="none" strike="noStrike">
                        <a:solidFill>
                          <a:srgbClr val="000000"/>
                        </a:solidFill>
                        <a:effectLst/>
                        <a:latin typeface="Arial Narrow" panose="020B0606020202030204" pitchFamily="34" charset="0"/>
                      </a:endParaRPr>
                    </a:p>
                  </a:txBody>
                  <a:tcPr marL="6274" marR="6274" marT="6274" marB="0" anchor="b"/>
                </a:tc>
                <a:tc>
                  <a:txBody>
                    <a:bodyPr/>
                    <a:lstStyle/>
                    <a:p>
                      <a:pPr algn="l" fontAlgn="b"/>
                      <a:endParaRPr lang="id-ID" sz="700" b="0" i="0" u="none" strike="noStrike">
                        <a:solidFill>
                          <a:srgbClr val="000000"/>
                        </a:solidFill>
                        <a:effectLst/>
                        <a:latin typeface="Arial Narrow" panose="020B0606020202030204" pitchFamily="34" charset="0"/>
                      </a:endParaRPr>
                    </a:p>
                  </a:txBody>
                  <a:tcPr marL="6274" marR="6274" marT="6274" marB="0" anchor="b"/>
                </a:tc>
                <a:extLst>
                  <a:ext uri="{0D108BD9-81ED-4DB2-BD59-A6C34878D82A}">
                    <a16:rowId xmlns:a16="http://schemas.microsoft.com/office/drawing/2014/main" val="10000"/>
                  </a:ext>
                </a:extLst>
              </a:tr>
              <a:tr h="205491">
                <a:tc gridSpan="8">
                  <a:txBody>
                    <a:bodyPr/>
                    <a:lstStyle/>
                    <a:p>
                      <a:pPr algn="ctr" fontAlgn="b"/>
                      <a:r>
                        <a:rPr lang="id-ID" sz="1400" b="1" u="none" strike="noStrike" dirty="0">
                          <a:effectLst/>
                        </a:rPr>
                        <a:t>Proposed '2019 Budget</a:t>
                      </a:r>
                      <a:endParaRPr lang="id-ID" sz="1400" b="1" i="0" u="none" strike="noStrike" dirty="0">
                        <a:solidFill>
                          <a:srgbClr val="000000"/>
                        </a:solidFill>
                        <a:effectLst/>
                        <a:latin typeface="Arial Narrow" panose="020B0606020202030204" pitchFamily="34" charset="0"/>
                      </a:endParaRPr>
                    </a:p>
                  </a:txBody>
                  <a:tcPr marL="6274" marR="6274" marT="627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205491">
                <a:tc gridSpan="8">
                  <a:txBody>
                    <a:bodyPr/>
                    <a:lstStyle/>
                    <a:p>
                      <a:pPr algn="ctr" fontAlgn="b"/>
                      <a:r>
                        <a:rPr lang="id-ID" sz="1400" b="1" u="none" strike="noStrike" dirty="0">
                          <a:effectLst/>
                        </a:rPr>
                        <a:t>CTI- CFF Regional Secratariat</a:t>
                      </a:r>
                      <a:endParaRPr lang="id-ID" sz="1400" b="1" i="0" u="none" strike="noStrike" dirty="0">
                        <a:solidFill>
                          <a:srgbClr val="000000"/>
                        </a:solidFill>
                        <a:effectLst/>
                        <a:latin typeface="Arial Narrow" panose="020B0606020202030204" pitchFamily="34" charset="0"/>
                      </a:endParaRPr>
                    </a:p>
                  </a:txBody>
                  <a:tcPr marL="6274" marR="6274" marT="627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205491">
                <a:tc gridSpan="8">
                  <a:txBody>
                    <a:bodyPr/>
                    <a:lstStyle/>
                    <a:p>
                      <a:pPr algn="ctr" fontAlgn="b"/>
                      <a:r>
                        <a:rPr lang="en-US" sz="1400" b="1" u="none" strike="noStrike" dirty="0">
                          <a:effectLst/>
                        </a:rPr>
                        <a:t>Budget Detail 2019 (Country Contribution Fund only)</a:t>
                      </a:r>
                      <a:endParaRPr lang="en-US" sz="1400" b="1" i="0" u="none" strike="noStrike" dirty="0">
                        <a:solidFill>
                          <a:srgbClr val="000000"/>
                        </a:solidFill>
                        <a:effectLst/>
                        <a:latin typeface="Arial Narrow" panose="020B0606020202030204" pitchFamily="34" charset="0"/>
                      </a:endParaRPr>
                    </a:p>
                  </a:txBody>
                  <a:tcPr marL="6274" marR="6274" marT="6274"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3"/>
                  </a:ext>
                </a:extLst>
              </a:tr>
              <a:tr h="604734">
                <a:tc>
                  <a:txBody>
                    <a:bodyPr/>
                    <a:lstStyle/>
                    <a:p>
                      <a:pPr algn="ctr" fontAlgn="ctr"/>
                      <a:r>
                        <a:rPr lang="id-ID" sz="1400" b="1" u="none" strike="noStrike" dirty="0">
                          <a:effectLst/>
                        </a:rPr>
                        <a:t>Breakdown of Expenditure</a:t>
                      </a: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tc gridSpan="2">
                  <a:txBody>
                    <a:bodyPr/>
                    <a:lstStyle/>
                    <a:p>
                      <a:pPr algn="ctr" fontAlgn="ctr"/>
                      <a:r>
                        <a:rPr lang="id-ID" sz="1400" b="1" u="none" strike="noStrike" dirty="0">
                          <a:effectLst/>
                        </a:rPr>
                        <a:t>Schedule</a:t>
                      </a: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tc hMerge="1">
                  <a:txBody>
                    <a:bodyPr/>
                    <a:lstStyle/>
                    <a:p>
                      <a:pPr algn="ctr" fontAlgn="ctr"/>
                      <a:endParaRPr lang="id-ID" sz="700" b="1" i="0" u="none" strike="noStrike">
                        <a:solidFill>
                          <a:srgbClr val="FFFFFF"/>
                        </a:solidFill>
                        <a:effectLst/>
                        <a:latin typeface="Arial Narrow" panose="020B0606020202030204" pitchFamily="34" charset="0"/>
                      </a:endParaRPr>
                    </a:p>
                  </a:txBody>
                  <a:tcPr marL="6274" marR="6274" marT="6274" marB="0" anchor="ctr"/>
                </a:tc>
                <a:tc gridSpan="2">
                  <a:txBody>
                    <a:bodyPr/>
                    <a:lstStyle/>
                    <a:p>
                      <a:pPr algn="ctr" fontAlgn="ctr"/>
                      <a:r>
                        <a:rPr lang="id-ID" sz="1400" b="1" u="none" strike="noStrike" dirty="0">
                          <a:effectLst/>
                        </a:rPr>
                        <a:t>2017</a:t>
                      </a:r>
                      <a:br>
                        <a:rPr lang="id-ID" sz="1400" b="1" u="none" strike="noStrike" dirty="0">
                          <a:effectLst/>
                        </a:rPr>
                      </a:br>
                      <a:r>
                        <a:rPr lang="id-ID" sz="1400" b="1" u="none" strike="noStrike" dirty="0">
                          <a:effectLst/>
                        </a:rPr>
                        <a:t>Actual</a:t>
                      </a:r>
                      <a:br>
                        <a:rPr lang="id-ID" sz="1400" b="1" u="none" strike="noStrike" dirty="0">
                          <a:effectLst/>
                        </a:rPr>
                      </a:br>
                      <a:r>
                        <a:rPr lang="id-ID" sz="1400" b="1" u="none" strike="noStrike" dirty="0">
                          <a:effectLst/>
                        </a:rPr>
                        <a:t>(Audited)</a:t>
                      </a: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tc hMerge="1">
                  <a:txBody>
                    <a:bodyPr/>
                    <a:lstStyle/>
                    <a:p>
                      <a:pPr algn="ctr" fontAlgn="ctr"/>
                      <a:endParaRPr lang="id-ID" sz="700" b="1" i="0" u="none" strike="noStrike">
                        <a:solidFill>
                          <a:srgbClr val="FFFFFF"/>
                        </a:solidFill>
                        <a:effectLst/>
                        <a:latin typeface="Arial Narrow" panose="020B0606020202030204" pitchFamily="34" charset="0"/>
                      </a:endParaRPr>
                    </a:p>
                  </a:txBody>
                  <a:tcPr marL="6274" marR="6274" marT="6274" marB="0" anchor="ctr"/>
                </a:tc>
                <a:tc>
                  <a:txBody>
                    <a:bodyPr/>
                    <a:lstStyle/>
                    <a:p>
                      <a:pPr algn="ctr" fontAlgn="ctr"/>
                      <a:r>
                        <a:rPr lang="id-ID" sz="1400" b="1" u="none" strike="noStrike" dirty="0">
                          <a:effectLst/>
                        </a:rPr>
                        <a:t>2018</a:t>
                      </a:r>
                      <a:br>
                        <a:rPr lang="id-ID" sz="1400" b="1" u="none" strike="noStrike" dirty="0">
                          <a:effectLst/>
                        </a:rPr>
                      </a:br>
                      <a:r>
                        <a:rPr lang="id-ID" sz="1400" b="1" u="none" strike="noStrike" dirty="0">
                          <a:effectLst/>
                        </a:rPr>
                        <a:t>Budget</a:t>
                      </a: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tc>
                  <a:txBody>
                    <a:bodyPr/>
                    <a:lstStyle/>
                    <a:p>
                      <a:pPr algn="ctr" fontAlgn="ctr"/>
                      <a:r>
                        <a:rPr lang="id-ID" sz="1400" b="1" u="none" strike="noStrike" dirty="0">
                          <a:effectLst/>
                        </a:rPr>
                        <a:t>2018</a:t>
                      </a:r>
                      <a:br>
                        <a:rPr lang="id-ID" sz="1400" b="1" u="none" strike="noStrike" dirty="0">
                          <a:effectLst/>
                        </a:rPr>
                      </a:br>
                      <a:r>
                        <a:rPr lang="id-ID" sz="1400" b="1" u="none" strike="noStrike" dirty="0">
                          <a:effectLst/>
                        </a:rPr>
                        <a:t>Projection</a:t>
                      </a:r>
                      <a:br>
                        <a:rPr lang="id-ID" sz="1400" b="1" u="none" strike="noStrike" dirty="0">
                          <a:effectLst/>
                        </a:rPr>
                      </a:b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tc>
                  <a:txBody>
                    <a:bodyPr/>
                    <a:lstStyle/>
                    <a:p>
                      <a:pPr algn="ctr" fontAlgn="ctr"/>
                      <a:r>
                        <a:rPr lang="id-ID" sz="1400" b="1" u="none" strike="noStrike" dirty="0">
                          <a:effectLst/>
                        </a:rPr>
                        <a:t>2019 </a:t>
                      </a:r>
                      <a:br>
                        <a:rPr lang="id-ID" sz="1400" b="1" u="none" strike="noStrike" dirty="0">
                          <a:effectLst/>
                        </a:rPr>
                      </a:br>
                      <a:r>
                        <a:rPr lang="id-ID" sz="1400" b="1" u="none" strike="noStrike" dirty="0">
                          <a:effectLst/>
                        </a:rPr>
                        <a:t>Budget</a:t>
                      </a:r>
                      <a:endParaRPr lang="id-ID" sz="1400" b="1" i="0" u="none" strike="noStrike" dirty="0">
                        <a:solidFill>
                          <a:srgbClr val="FFFFFF"/>
                        </a:solidFill>
                        <a:effectLst/>
                        <a:latin typeface="Arial Narrow" panose="020B0606020202030204" pitchFamily="34" charset="0"/>
                      </a:endParaRPr>
                    </a:p>
                  </a:txBody>
                  <a:tcPr marL="6274" marR="6274" marT="6274" marB="0" anchor="ctr">
                    <a:solidFill>
                      <a:schemeClr val="accent2">
                        <a:lumMod val="60000"/>
                        <a:lumOff val="40000"/>
                      </a:schemeClr>
                    </a:solidFill>
                  </a:tcPr>
                </a:tc>
                <a:extLst>
                  <a:ext uri="{0D108BD9-81ED-4DB2-BD59-A6C34878D82A}">
                    <a16:rowId xmlns:a16="http://schemas.microsoft.com/office/drawing/2014/main" val="10004"/>
                  </a:ext>
                </a:extLst>
              </a:tr>
              <a:tr h="405112">
                <a:tc>
                  <a:txBody>
                    <a:bodyPr/>
                    <a:lstStyle/>
                    <a:p>
                      <a:pPr algn="l" fontAlgn="ctr"/>
                      <a:r>
                        <a:rPr lang="id-ID" sz="1400" u="none" strike="noStrike" dirty="0">
                          <a:effectLst/>
                        </a:rPr>
                        <a:t>CTI-CFF Regional Secretariat Core Operations</a:t>
                      </a:r>
                      <a:endParaRPr lang="id-ID" sz="1400" b="1" i="0" u="none" strike="noStrike" dirty="0">
                        <a:solidFill>
                          <a:srgbClr val="FFFFFF"/>
                        </a:solidFill>
                        <a:effectLst/>
                        <a:latin typeface="Arial Narrow" panose="020B0606020202030204" pitchFamily="34" charset="0"/>
                      </a:endParaRPr>
                    </a:p>
                  </a:txBody>
                  <a:tcPr marL="6274" marR="6274" marT="6274" marB="0" anchor="ctr"/>
                </a:tc>
                <a:tc gridSpan="2">
                  <a:txBody>
                    <a:bodyPr/>
                    <a:lstStyle/>
                    <a:p>
                      <a:pPr algn="ctr" fontAlgn="b"/>
                      <a:r>
                        <a:rPr lang="id-ID" sz="1400" u="none" strike="noStrike" dirty="0">
                          <a:effectLst/>
                        </a:rPr>
                        <a:t> </a:t>
                      </a:r>
                      <a:endParaRPr lang="id-ID" sz="1400" b="0" i="0" u="none" strike="noStrike" dirty="0">
                        <a:solidFill>
                          <a:srgbClr val="FFFFFF"/>
                        </a:solidFill>
                        <a:effectLst/>
                        <a:latin typeface="Arial Narrow" panose="020B0606020202030204" pitchFamily="34" charset="0"/>
                      </a:endParaRPr>
                    </a:p>
                  </a:txBody>
                  <a:tcPr marL="6274" marR="6274" marT="6274" marB="0" anchor="b"/>
                </a:tc>
                <a:tc hMerge="1">
                  <a:txBody>
                    <a:bodyPr/>
                    <a:lstStyle/>
                    <a:p>
                      <a:pPr algn="ctr" fontAlgn="b"/>
                      <a:endParaRPr lang="id-ID" sz="700" b="0" i="0" u="none" strike="noStrike">
                        <a:solidFill>
                          <a:srgbClr val="FFFFFF"/>
                        </a:solidFill>
                        <a:effectLst/>
                        <a:latin typeface="Arial Narrow" panose="020B0606020202030204" pitchFamily="34" charset="0"/>
                      </a:endParaRPr>
                    </a:p>
                  </a:txBody>
                  <a:tcPr marL="6274" marR="6274" marT="6274" marB="0" anchor="b"/>
                </a:tc>
                <a:tc gridSpan="2">
                  <a:txBody>
                    <a:bodyPr/>
                    <a:lstStyle/>
                    <a:p>
                      <a:pPr algn="ctr" fontAlgn="b"/>
                      <a:r>
                        <a:rPr lang="id-ID" sz="1400" u="none" strike="noStrike" dirty="0">
                          <a:effectLst/>
                        </a:rPr>
                        <a:t> </a:t>
                      </a:r>
                      <a:endParaRPr lang="id-ID" sz="1400" b="0" i="0" u="none" strike="noStrike" dirty="0">
                        <a:solidFill>
                          <a:srgbClr val="FFFFFF"/>
                        </a:solidFill>
                        <a:effectLst/>
                        <a:latin typeface="Arial Narrow" panose="020B0606020202030204" pitchFamily="34" charset="0"/>
                      </a:endParaRPr>
                    </a:p>
                  </a:txBody>
                  <a:tcPr marL="6274" marR="6274" marT="6274" marB="0" anchor="b"/>
                </a:tc>
                <a:tc hMerge="1">
                  <a:txBody>
                    <a:bodyPr/>
                    <a:lstStyle/>
                    <a:p>
                      <a:pPr algn="ctr" fontAlgn="b"/>
                      <a:endParaRPr lang="id-ID" sz="700" b="0" i="0" u="none" strike="noStrike">
                        <a:solidFill>
                          <a:srgbClr val="FFFFFF"/>
                        </a:solidFill>
                        <a:effectLst/>
                        <a:latin typeface="Arial Narrow" panose="020B0606020202030204" pitchFamily="34" charset="0"/>
                      </a:endParaRPr>
                    </a:p>
                  </a:txBody>
                  <a:tcPr marL="6274" marR="6274" marT="6274" marB="0" anchor="b"/>
                </a:tc>
                <a:tc>
                  <a:txBody>
                    <a:bodyPr/>
                    <a:lstStyle/>
                    <a:p>
                      <a:pPr algn="l" fontAlgn="b"/>
                      <a:r>
                        <a:rPr lang="id-ID" sz="1400" u="none" strike="noStrike">
                          <a:effectLst/>
                        </a:rPr>
                        <a:t> </a:t>
                      </a:r>
                      <a:endParaRPr lang="id-ID" sz="1400" b="0" i="0" u="none" strike="noStrike">
                        <a:solidFill>
                          <a:srgbClr val="FFFFFF"/>
                        </a:solidFill>
                        <a:effectLst/>
                        <a:latin typeface="Arial Narrow" panose="020B0606020202030204" pitchFamily="34" charset="0"/>
                      </a:endParaRPr>
                    </a:p>
                  </a:txBody>
                  <a:tcPr marL="6274" marR="6274" marT="6274" marB="0" anchor="b"/>
                </a:tc>
                <a:tc>
                  <a:txBody>
                    <a:bodyPr/>
                    <a:lstStyle/>
                    <a:p>
                      <a:pPr algn="l" fontAlgn="b"/>
                      <a:r>
                        <a:rPr lang="id-ID" sz="1400" u="none" strike="noStrike">
                          <a:effectLst/>
                        </a:rPr>
                        <a:t> </a:t>
                      </a:r>
                      <a:endParaRPr lang="id-ID" sz="1400" b="0" i="0" u="none" strike="noStrike">
                        <a:solidFill>
                          <a:srgbClr val="000000"/>
                        </a:solidFill>
                        <a:effectLst/>
                        <a:latin typeface="Arial Narrow" panose="020B0606020202030204" pitchFamily="34" charset="0"/>
                      </a:endParaRPr>
                    </a:p>
                  </a:txBody>
                  <a:tcPr marL="6274" marR="6274" marT="6274" marB="0" anchor="b"/>
                </a:tc>
                <a:tc>
                  <a:txBody>
                    <a:bodyPr/>
                    <a:lstStyle/>
                    <a:p>
                      <a:pPr algn="l" fontAlgn="b"/>
                      <a:r>
                        <a:rPr lang="id-ID" sz="1400" u="none" strike="noStrike">
                          <a:effectLst/>
                        </a:rPr>
                        <a:t> </a:t>
                      </a:r>
                      <a:endParaRPr lang="id-ID" sz="1400" b="0" i="0" u="none" strike="noStrike">
                        <a:solidFill>
                          <a:srgbClr val="000000"/>
                        </a:solidFill>
                        <a:effectLst/>
                        <a:latin typeface="Arial Narrow" panose="020B0606020202030204" pitchFamily="34" charset="0"/>
                      </a:endParaRPr>
                    </a:p>
                  </a:txBody>
                  <a:tcPr marL="6274" marR="6274" marT="6274" marB="0" anchor="b"/>
                </a:tc>
                <a:extLst>
                  <a:ext uri="{0D108BD9-81ED-4DB2-BD59-A6C34878D82A}">
                    <a16:rowId xmlns:a16="http://schemas.microsoft.com/office/drawing/2014/main" val="10005"/>
                  </a:ext>
                </a:extLst>
              </a:tr>
              <a:tr h="205491">
                <a:tc>
                  <a:txBody>
                    <a:bodyPr/>
                    <a:lstStyle/>
                    <a:p>
                      <a:pPr algn="l" fontAlgn="ctr"/>
                      <a:r>
                        <a:rPr lang="id-ID" sz="1400" u="none" strike="noStrike" dirty="0">
                          <a:effectLst/>
                        </a:rPr>
                        <a:t>A. Operating Expenses</a:t>
                      </a:r>
                      <a:endParaRPr lang="id-ID" sz="1400" b="1" i="0" u="none" strike="noStrike" dirty="0">
                        <a:solidFill>
                          <a:srgbClr val="000000"/>
                        </a:solidFill>
                        <a:effectLst/>
                        <a:latin typeface="Arial Narrow" panose="020B0606020202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Arial Narrow" panose="020B0606020202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Arial Narrow" panose="020B0606020202030204" pitchFamily="34" charset="0"/>
                      </a:endParaRPr>
                    </a:p>
                  </a:txBody>
                  <a:tcPr marL="6274" marR="6274" marT="6274" marB="0" anchor="ctr"/>
                </a:tc>
                <a:tc gridSpan="2">
                  <a:txBody>
                    <a:bodyPr/>
                    <a:lstStyle/>
                    <a:p>
                      <a:pPr algn="ctr" fontAlgn="ctr"/>
                      <a:r>
                        <a:rPr lang="id-ID" sz="1400" u="none" strike="noStrike" dirty="0">
                          <a:effectLst/>
                        </a:rPr>
                        <a:t>                89.228 </a:t>
                      </a:r>
                      <a:endParaRPr lang="id-ID" sz="1400" b="1" i="0" u="none" strike="noStrike" dirty="0">
                        <a:solidFill>
                          <a:srgbClr val="000000"/>
                        </a:solidFill>
                        <a:effectLst/>
                        <a:latin typeface="Arial Narrow" panose="020B0606020202030204" pitchFamily="34" charset="0"/>
                      </a:endParaRPr>
                    </a:p>
                  </a:txBody>
                  <a:tcPr marL="6274" marR="6274" marT="6274" marB="0" anchor="ctr"/>
                </a:tc>
                <a:tc hMerge="1">
                  <a:txBody>
                    <a:bodyPr/>
                    <a:lstStyle/>
                    <a:p>
                      <a:pPr algn="ctr" fontAlgn="ctr"/>
                      <a:endParaRPr lang="id-ID" sz="700" b="1" i="0" u="none" strike="noStrike">
                        <a:solidFill>
                          <a:srgbClr val="000000"/>
                        </a:solidFill>
                        <a:effectLst/>
                        <a:latin typeface="Arial Narrow" panose="020B0606020202030204" pitchFamily="34" charset="0"/>
                      </a:endParaRPr>
                    </a:p>
                  </a:txBody>
                  <a:tcPr marL="6274" marR="6274" marT="6274" marB="0" anchor="ctr"/>
                </a:tc>
                <a:tc>
                  <a:txBody>
                    <a:bodyPr/>
                    <a:lstStyle/>
                    <a:p>
                      <a:pPr algn="ctr" fontAlgn="ctr"/>
                      <a:r>
                        <a:rPr lang="id-ID" sz="1400" u="none" strike="noStrike">
                          <a:effectLst/>
                        </a:rPr>
                        <a:t>        72.470 </a:t>
                      </a:r>
                      <a:endParaRPr lang="id-ID" sz="1400" b="1" i="0" u="none" strike="noStrike">
                        <a:solidFill>
                          <a:srgbClr val="000000"/>
                        </a:solidFill>
                        <a:effectLst/>
                        <a:latin typeface="Arial Narrow" panose="020B0606020202030204" pitchFamily="34" charset="0"/>
                      </a:endParaRPr>
                    </a:p>
                  </a:txBody>
                  <a:tcPr marL="6274" marR="6274" marT="6274" marB="0" anchor="ctr"/>
                </a:tc>
                <a:tc>
                  <a:txBody>
                    <a:bodyPr/>
                    <a:lstStyle/>
                    <a:p>
                      <a:pPr algn="ctr" fontAlgn="ctr"/>
                      <a:r>
                        <a:rPr lang="id-ID" sz="1400" u="none" strike="noStrike" dirty="0">
                          <a:effectLst/>
                        </a:rPr>
                        <a:t>               72.295 </a:t>
                      </a:r>
                      <a:endParaRPr lang="id-ID" sz="1400" b="1" i="0" u="none" strike="noStrike" dirty="0">
                        <a:solidFill>
                          <a:srgbClr val="000000"/>
                        </a:solidFill>
                        <a:effectLst/>
                        <a:latin typeface="Arial Narrow" panose="020B0606020202030204" pitchFamily="34" charset="0"/>
                      </a:endParaRPr>
                    </a:p>
                  </a:txBody>
                  <a:tcPr marL="6274" marR="6274" marT="6274" marB="0" anchor="ctr"/>
                </a:tc>
                <a:tc>
                  <a:txBody>
                    <a:bodyPr/>
                    <a:lstStyle/>
                    <a:p>
                      <a:pPr algn="ctr" fontAlgn="ctr"/>
                      <a:r>
                        <a:rPr lang="id-ID" sz="1400" u="none" strike="noStrike" dirty="0">
                          <a:effectLst/>
                        </a:rPr>
                        <a:t>           86.144 </a:t>
                      </a:r>
                      <a:endParaRPr lang="id-ID" sz="1400" b="1" i="0" u="none" strike="noStrike" dirty="0">
                        <a:solidFill>
                          <a:srgbClr val="000000"/>
                        </a:solidFill>
                        <a:effectLst/>
                        <a:latin typeface="Arial Narrow" panose="020B0606020202030204" pitchFamily="34" charset="0"/>
                      </a:endParaRPr>
                    </a:p>
                  </a:txBody>
                  <a:tcPr marL="6274" marR="6274" marT="6274" marB="0" anchor="ctr"/>
                </a:tc>
                <a:extLst>
                  <a:ext uri="{0D108BD9-81ED-4DB2-BD59-A6C34878D82A}">
                    <a16:rowId xmlns:a16="http://schemas.microsoft.com/office/drawing/2014/main" val="10006"/>
                  </a:ext>
                </a:extLst>
              </a:tr>
              <a:tr h="205491">
                <a:tc>
                  <a:txBody>
                    <a:bodyPr/>
                    <a:lstStyle/>
                    <a:p>
                      <a:pPr algn="l" fontAlgn="ctr"/>
                      <a:r>
                        <a:rPr lang="id-ID" sz="1400" u="none" strike="noStrike" dirty="0">
                          <a:effectLst/>
                        </a:rPr>
                        <a:t>B.Personnel and contract</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           489.905 </a:t>
                      </a:r>
                      <a:endParaRPr lang="id-ID"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501.234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574.875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585.505 </a:t>
                      </a:r>
                      <a:endParaRPr lang="id-ID" sz="1400" b="1" i="0" u="none" strike="noStrike" dirty="0">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07"/>
                  </a:ext>
                </a:extLst>
              </a:tr>
              <a:tr h="205491">
                <a:tc>
                  <a:txBody>
                    <a:bodyPr/>
                    <a:lstStyle/>
                    <a:p>
                      <a:pPr algn="l" fontAlgn="ctr"/>
                      <a:r>
                        <a:rPr lang="id-ID" sz="1400" u="none" strike="noStrike" dirty="0">
                          <a:effectLst/>
                        </a:rPr>
                        <a:t>C. Recruitment Costs</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C1</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 </a:t>
                      </a:r>
                      <a:endParaRPr lang="id-ID"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8.570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567 </a:t>
                      </a:r>
                      <a:endParaRPr lang="id-ID" sz="1400" b="1"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34.175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08"/>
                  </a:ext>
                </a:extLst>
              </a:tr>
              <a:tr h="205491">
                <a:tc>
                  <a:txBody>
                    <a:bodyPr/>
                    <a:lstStyle/>
                    <a:p>
                      <a:pPr algn="l" fontAlgn="ctr"/>
                      <a:r>
                        <a:rPr lang="id-ID" sz="1400" u="none" strike="noStrike" dirty="0">
                          <a:effectLst/>
                        </a:rPr>
                        <a:t>D. Travel and Meetings</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           125.975 </a:t>
                      </a:r>
                      <a:endParaRPr lang="id-ID"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112.000 </a:t>
                      </a:r>
                      <a:endParaRPr lang="id-ID" sz="14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74.433 </a:t>
                      </a:r>
                      <a:endParaRPr lang="id-ID" sz="14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a:effectLst/>
                        </a:rPr>
                        <a:t>       181.675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09"/>
                  </a:ext>
                </a:extLst>
              </a:tr>
              <a:tr h="205491">
                <a:tc>
                  <a:txBody>
                    <a:bodyPr/>
                    <a:lstStyle/>
                    <a:p>
                      <a:pPr algn="l" fontAlgn="ctr"/>
                      <a:r>
                        <a:rPr lang="id-ID" sz="1400" u="none" strike="noStrike" dirty="0">
                          <a:effectLst/>
                        </a:rPr>
                        <a:t>Total Secretariat Core Operations</a:t>
                      </a:r>
                      <a:endParaRPr lang="id-ID"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705.108 </a:t>
                      </a:r>
                      <a:endParaRPr lang="id-ID" sz="1400" b="1"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694.274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722.170 </a:t>
                      </a:r>
                      <a:endParaRPr lang="id-ID" sz="14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887.499 </a:t>
                      </a:r>
                      <a:endParaRPr lang="id-ID" sz="1400" b="1" i="0" u="none" strike="noStrike">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10"/>
                  </a:ext>
                </a:extLst>
              </a:tr>
              <a:tr h="205491">
                <a:tc>
                  <a:txBody>
                    <a:bodyPr/>
                    <a:lstStyle/>
                    <a:p>
                      <a:pPr algn="l" fontAlgn="b"/>
                      <a:endParaRPr lang="id-ID" sz="1400" b="0" i="0" u="none" strike="noStrike" dirty="0">
                        <a:solidFill>
                          <a:srgbClr val="000000"/>
                        </a:solidFill>
                        <a:effectLst/>
                        <a:latin typeface="Calibri" panose="020F0502020204030204" pitchFamily="34" charset="0"/>
                      </a:endParaRPr>
                    </a:p>
                  </a:txBody>
                  <a:tcPr marL="6274" marR="6274" marT="6274" marB="0" anchor="b"/>
                </a:tc>
                <a:tc gridSpan="2">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endParaRPr lang="id-ID" sz="14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1"/>
                  </a:ext>
                </a:extLst>
              </a:tr>
              <a:tr h="205491">
                <a:tc>
                  <a:txBody>
                    <a:bodyPr/>
                    <a:lstStyle/>
                    <a:p>
                      <a:pPr algn="l" fontAlgn="ctr"/>
                      <a:r>
                        <a:rPr lang="id-ID" sz="1400" u="none" strike="noStrike" dirty="0">
                          <a:effectLst/>
                        </a:rPr>
                        <a:t>E. Program Services</a:t>
                      </a:r>
                      <a:endParaRPr lang="id-ID"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179.687 </a:t>
                      </a:r>
                      <a:endParaRPr lang="id-ID" sz="1400" b="1"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168.212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108.814 </a:t>
                      </a:r>
                      <a:endParaRPr lang="id-ID" sz="14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739.370 </a:t>
                      </a:r>
                      <a:endParaRPr lang="id-ID" sz="1400" b="1" i="0" u="none" strike="noStrike">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12"/>
                  </a:ext>
                </a:extLst>
              </a:tr>
              <a:tr h="205491">
                <a:tc>
                  <a:txBody>
                    <a:bodyPr/>
                    <a:lstStyle/>
                    <a:p>
                      <a:pPr algn="l" fontAlgn="ctr"/>
                      <a:r>
                        <a:rPr lang="id-ID" sz="1400" u="none" strike="noStrike" dirty="0">
                          <a:effectLst/>
                        </a:rPr>
                        <a:t>    1. Counterpart expenditures</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E1</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3"/>
                  </a:ext>
                </a:extLst>
              </a:tr>
              <a:tr h="205491">
                <a:tc>
                  <a:txBody>
                    <a:bodyPr/>
                    <a:lstStyle/>
                    <a:p>
                      <a:pPr algn="l" fontAlgn="ctr"/>
                      <a:r>
                        <a:rPr lang="id-ID" sz="1400" u="none" strike="noStrike" dirty="0">
                          <a:effectLst/>
                        </a:rPr>
                        <a:t>    2. Program Activities</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E2</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              60.604 </a:t>
                      </a:r>
                      <a:endParaRPr lang="id-ID" sz="1400" b="1"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9.500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a:effectLst/>
                        </a:rPr>
                        <a:t>                8.532 </a:t>
                      </a:r>
                      <a:endParaRPr lang="id-ID" sz="1400" b="1"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16.260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4"/>
                  </a:ext>
                </a:extLst>
              </a:tr>
              <a:tr h="205491">
                <a:tc>
                  <a:txBody>
                    <a:bodyPr/>
                    <a:lstStyle/>
                    <a:p>
                      <a:pPr algn="l" fontAlgn="ctr"/>
                      <a:r>
                        <a:rPr lang="id-ID" sz="1400" u="none" strike="noStrike" dirty="0">
                          <a:effectLst/>
                        </a:rPr>
                        <a:t>     3. Technical working groups</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dirty="0">
                          <a:effectLst/>
                        </a:rPr>
                        <a:t>E3</a:t>
                      </a:r>
                      <a:endParaRPr lang="id-ID" sz="1400" b="0" i="0" u="none" strike="noStrike" dirty="0">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b"/>
                      <a:r>
                        <a:rPr lang="id-ID" sz="1400" u="none" strike="noStrike" dirty="0">
                          <a:effectLst/>
                        </a:rPr>
                        <a:t>              97.990 </a:t>
                      </a:r>
                      <a:endParaRPr lang="id-ID" sz="1400" b="1" i="0" u="none" strike="noStrike" dirty="0">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1" i="0" u="none" strike="noStrike">
                        <a:solidFill>
                          <a:srgbClr val="000000"/>
                        </a:solidFill>
                        <a:effectLst/>
                        <a:latin typeface="Calibri" panose="020F0502020204030204" pitchFamily="34" charset="0"/>
                      </a:endParaRPr>
                    </a:p>
                  </a:txBody>
                  <a:tcPr marL="6274" marR="6274" marT="6274" marB="0" anchor="b"/>
                </a:tc>
                <a:tc>
                  <a:txBody>
                    <a:bodyPr/>
                    <a:lstStyle/>
                    <a:p>
                      <a:pPr algn="ctr" fontAlgn="ctr"/>
                      <a:r>
                        <a:rPr lang="id-ID" sz="1400" u="none" strike="noStrike" dirty="0">
                          <a:effectLst/>
                        </a:rPr>
                        <a:t>      95.000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a:effectLst/>
                        </a:rPr>
                        <a:t>             85.960 </a:t>
                      </a:r>
                      <a:endParaRPr lang="id-ID" sz="1400" b="1"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151.950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5"/>
                  </a:ext>
                </a:extLst>
              </a:tr>
              <a:tr h="205491">
                <a:tc>
                  <a:txBody>
                    <a:bodyPr/>
                    <a:lstStyle/>
                    <a:p>
                      <a:pPr algn="l" fontAlgn="ctr"/>
                      <a:r>
                        <a:rPr lang="id-ID" sz="1400" u="none" strike="noStrike" dirty="0">
                          <a:effectLst/>
                        </a:rPr>
                        <a:t>     4. Cross-cutting themes/GWG</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E4</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b"/>
                      <a:r>
                        <a:rPr lang="id-ID" sz="1400" u="none" strike="noStrike" dirty="0">
                          <a:effectLst/>
                        </a:rPr>
                        <a:t>              21.093 </a:t>
                      </a:r>
                      <a:endParaRPr lang="id-ID" sz="1400" b="1" i="0" u="none" strike="noStrike" dirty="0">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1"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dirty="0">
                          <a:effectLst/>
                        </a:rPr>
                        <a:t>      46.500 </a:t>
                      </a:r>
                      <a:endParaRPr lang="id-ID" sz="1400" b="1"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14.322 </a:t>
                      </a:r>
                      <a:endParaRPr lang="id-ID" sz="1400" b="1"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261.160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6"/>
                  </a:ext>
                </a:extLst>
              </a:tr>
              <a:tr h="205491">
                <a:tc>
                  <a:txBody>
                    <a:bodyPr/>
                    <a:lstStyle/>
                    <a:p>
                      <a:pPr algn="l" fontAlgn="ctr"/>
                      <a:r>
                        <a:rPr lang="id-ID" sz="1400" u="none" strike="noStrike" dirty="0">
                          <a:effectLst/>
                        </a:rPr>
                        <a:t>     5. RPOA Review</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E5</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17.212 </a:t>
                      </a:r>
                      <a:endParaRPr lang="id-ID" sz="1400" b="1"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a:t>
                      </a:r>
                      <a:endParaRPr lang="id-ID" sz="1400" b="1"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160.000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7"/>
                  </a:ext>
                </a:extLst>
              </a:tr>
              <a:tr h="205491">
                <a:tc>
                  <a:txBody>
                    <a:bodyPr/>
                    <a:lstStyle/>
                    <a:p>
                      <a:pPr algn="l" fontAlgn="ctr"/>
                      <a:r>
                        <a:rPr lang="id-ID" sz="1400" u="none" strike="noStrike" dirty="0">
                          <a:effectLst/>
                        </a:rPr>
                        <a:t>     6. Leader Summit</a:t>
                      </a: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b"/>
                      <a:r>
                        <a:rPr lang="id-ID" sz="1400" u="none" strike="noStrike">
                          <a:effectLst/>
                        </a:rPr>
                        <a:t> E6 </a:t>
                      </a:r>
                      <a:endParaRPr lang="id-ID" sz="1400" b="0" i="0" u="none" strike="noStrike">
                        <a:solidFill>
                          <a:srgbClr val="000000"/>
                        </a:solidFill>
                        <a:effectLst/>
                        <a:latin typeface="Calibri" panose="020F0502020204030204" pitchFamily="34" charset="0"/>
                      </a:endParaRPr>
                    </a:p>
                  </a:txBody>
                  <a:tcPr marL="6274" marR="6274" marT="6274" marB="0" anchor="b"/>
                </a:tc>
                <a:tc hMerge="1">
                  <a:txBody>
                    <a:bodyPr/>
                    <a:lstStyle/>
                    <a:p>
                      <a:pPr algn="ctr"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dirty="0">
                          <a:effectLst/>
                        </a:rPr>
                        <a:t> </a:t>
                      </a:r>
                      <a:endParaRPr lang="id-ID" sz="1400" b="1"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dirty="0">
                          <a:effectLst/>
                        </a:rPr>
                        <a:t> </a:t>
                      </a:r>
                      <a:endParaRPr lang="id-ID" sz="1400" b="1"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150.000 </a:t>
                      </a:r>
                      <a:endParaRPr lang="id-ID" sz="1400" b="1"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18"/>
                  </a:ext>
                </a:extLst>
              </a:tr>
              <a:tr h="205491">
                <a:tc>
                  <a:txBody>
                    <a:bodyPr/>
                    <a:lstStyle/>
                    <a:p>
                      <a:pPr algn="l" fontAlgn="ctr"/>
                      <a:r>
                        <a:rPr lang="id-ID" sz="1400" u="none" strike="noStrike" dirty="0">
                          <a:effectLst/>
                        </a:rPr>
                        <a:t>F. Capital Expenditure</a:t>
                      </a:r>
                      <a:endParaRPr lang="id-ID"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62.320 </a:t>
                      </a:r>
                      <a:endParaRPr lang="id-ID" sz="1400" b="1" i="0" u="none" strike="noStrike">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19"/>
                  </a:ext>
                </a:extLst>
              </a:tr>
              <a:tr h="205491">
                <a:tc>
                  <a:txBody>
                    <a:bodyPr/>
                    <a:lstStyle/>
                    <a:p>
                      <a:pPr algn="l" fontAlgn="ct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endParaRPr lang="id-ID" sz="1400" b="0"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0"/>
                  </a:ext>
                </a:extLst>
              </a:tr>
              <a:tr h="205491">
                <a:tc>
                  <a:txBody>
                    <a:bodyPr/>
                    <a:lstStyle/>
                    <a:p>
                      <a:pPr algn="l" fontAlgn="ctr"/>
                      <a:r>
                        <a:rPr lang="id-ID" sz="1400" u="none" strike="noStrike" dirty="0">
                          <a:effectLst/>
                        </a:rPr>
                        <a:t>G. Appropriation</a:t>
                      </a:r>
                      <a:endParaRPr lang="id-ID"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a:t>
                      </a:r>
                      <a:endParaRPr lang="id-ID" sz="1400" b="0"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272.512 </a:t>
                      </a:r>
                      <a:endParaRPr lang="id-ID" sz="1400" b="1" i="0" u="none" strike="noStrike">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21"/>
                  </a:ext>
                </a:extLst>
              </a:tr>
              <a:tr h="205491">
                <a:tc>
                  <a:txBody>
                    <a:bodyPr/>
                    <a:lstStyle/>
                    <a:p>
                      <a:pPr algn="l" fontAlgn="ct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endParaRPr lang="id-ID" sz="1400" b="0" i="0" u="none" strike="noStrike" dirty="0">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2"/>
                  </a:ext>
                </a:extLst>
              </a:tr>
              <a:tr h="205491">
                <a:tc>
                  <a:txBody>
                    <a:bodyPr/>
                    <a:lstStyle/>
                    <a:p>
                      <a:pPr algn="l" fontAlgn="ctr"/>
                      <a:r>
                        <a:rPr lang="id-ID" sz="1400" b="1" u="none" strike="noStrike" dirty="0">
                          <a:effectLst/>
                        </a:rPr>
                        <a:t>Total Expenditure </a:t>
                      </a:r>
                      <a:endParaRPr lang="id-ID"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b="1" u="none" strike="noStrike" dirty="0">
                          <a:effectLst/>
                        </a:rPr>
                        <a:t> </a:t>
                      </a:r>
                      <a:endParaRPr lang="id-ID" sz="1400" b="1" i="0" u="none" strike="noStrike" dirty="0">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b="1" u="none" strike="noStrike" dirty="0">
                          <a:effectLst/>
                        </a:rPr>
                        <a:t>           884.795 </a:t>
                      </a:r>
                      <a:endParaRPr lang="id-ID" sz="1400" b="1" i="0" u="none" strike="noStrike" dirty="0">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b="1" u="none" strike="noStrike" dirty="0">
                          <a:effectLst/>
                        </a:rPr>
                        <a:t>    862.486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b="1" u="none" strike="noStrike" dirty="0">
                          <a:effectLst/>
                        </a:rPr>
                        <a:t>           830.984 </a:t>
                      </a:r>
                      <a:endParaRPr lang="id-ID" sz="1400" b="1" i="0" u="none" strike="noStrike" dirty="0">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b="1" u="none" strike="noStrike" dirty="0">
                          <a:effectLst/>
                        </a:rPr>
                        <a:t>   1.961.701 </a:t>
                      </a:r>
                      <a:endParaRPr lang="id-ID" sz="1400" b="1" i="0" u="none" strike="noStrike" dirty="0">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23"/>
                  </a:ext>
                </a:extLst>
              </a:tr>
              <a:tr h="205491">
                <a:tc>
                  <a:txBody>
                    <a:bodyPr/>
                    <a:lstStyle/>
                    <a:p>
                      <a:pPr algn="r" fontAlgn="ctr"/>
                      <a:endParaRPr lang="id-ID" sz="1400" b="1" i="0" u="none" strike="noStrike" dirty="0">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ctr"/>
                      <a:endParaRPr lang="id-ID" sz="1400" b="0" i="0" u="none" strike="noStrike">
                        <a:solidFill>
                          <a:srgbClr val="000000"/>
                        </a:solidFill>
                        <a:effectLst/>
                        <a:latin typeface="Calibri" panose="020F0502020204030204" pitchFamily="34" charset="0"/>
                      </a:endParaRPr>
                    </a:p>
                  </a:txBody>
                  <a:tcPr marL="6274" marR="6274" marT="6274"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4"/>
                  </a:ext>
                </a:extLst>
              </a:tr>
              <a:tr h="205491">
                <a:tc>
                  <a:txBody>
                    <a:bodyPr/>
                    <a:lstStyle/>
                    <a:p>
                      <a:pPr algn="l" fontAlgn="ctr"/>
                      <a:r>
                        <a:rPr lang="en-US" sz="1400" u="none" strike="noStrike" dirty="0">
                          <a:effectLst/>
                        </a:rPr>
                        <a:t>Contingency 10% (2018 Budget only)</a:t>
                      </a:r>
                      <a:endParaRPr lang="en-US" sz="1400" b="1" i="0" u="none" strike="noStrike" dirty="0">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0"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u="none" strike="noStrike">
                          <a:effectLst/>
                        </a:rPr>
                        <a:t> </a:t>
                      </a:r>
                      <a:endParaRPr lang="id-ID" sz="1400" b="1" i="0" u="none" strike="noStrike">
                        <a:solidFill>
                          <a:srgbClr val="FFFFFF"/>
                        </a:solidFill>
                        <a:effectLst/>
                        <a:latin typeface="Calibri" panose="020F0502020204030204" pitchFamily="34" charset="0"/>
                      </a:endParaRPr>
                    </a:p>
                  </a:txBody>
                  <a:tcPr marL="6274" marR="6274" marT="6274" marB="0" anchor="ctr"/>
                </a:tc>
                <a:tc hMerge="1">
                  <a:txBody>
                    <a:bodyPr/>
                    <a:lstStyle/>
                    <a:p>
                      <a:pPr algn="ctr" fontAlgn="ctr"/>
                      <a:endParaRPr lang="id-ID" sz="7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86.249 </a:t>
                      </a:r>
                      <a:endParaRPr lang="id-ID" sz="14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a:effectLst/>
                        </a:rPr>
                        <a:t>                       -   </a:t>
                      </a:r>
                      <a:endParaRPr lang="id-ID" sz="14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u="none" strike="noStrike" dirty="0">
                          <a:effectLst/>
                        </a:rPr>
                        <a:t>                   -   </a:t>
                      </a:r>
                      <a:endParaRPr lang="id-ID" sz="1400" b="1" i="0" u="none" strike="noStrike" dirty="0">
                        <a:solidFill>
                          <a:srgbClr val="FFFFFF"/>
                        </a:solidFill>
                        <a:effectLst/>
                        <a:latin typeface="Calibri" panose="020F0502020204030204" pitchFamily="34" charset="0"/>
                      </a:endParaRPr>
                    </a:p>
                  </a:txBody>
                  <a:tcPr marL="6274" marR="6274" marT="6274" marB="0" anchor="ctr"/>
                </a:tc>
                <a:extLst>
                  <a:ext uri="{0D108BD9-81ED-4DB2-BD59-A6C34878D82A}">
                    <a16:rowId xmlns:a16="http://schemas.microsoft.com/office/drawing/2014/main" val="10025"/>
                  </a:ext>
                </a:extLst>
              </a:tr>
              <a:tr h="205491">
                <a:tc>
                  <a:txBody>
                    <a:bodyPr/>
                    <a:lstStyle/>
                    <a:p>
                      <a:pPr algn="l" fontAlgn="b"/>
                      <a:endParaRPr lang="id-ID" sz="1400" b="0" i="0" u="none" strike="noStrike" dirty="0">
                        <a:solidFill>
                          <a:srgbClr val="000000"/>
                        </a:solidFill>
                        <a:effectLst/>
                        <a:latin typeface="Calibri" panose="020F0502020204030204" pitchFamily="34" charset="0"/>
                      </a:endParaRPr>
                    </a:p>
                  </a:txBody>
                  <a:tcPr marL="6274" marR="6274" marT="6274" marB="0" anchor="b"/>
                </a:tc>
                <a:tc gridSpan="2">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6"/>
                  </a:ext>
                </a:extLst>
              </a:tr>
              <a:tr h="205491">
                <a:tc>
                  <a:txBody>
                    <a:bodyPr/>
                    <a:lstStyle/>
                    <a:p>
                      <a:pPr algn="l" fontAlgn="ctr"/>
                      <a:r>
                        <a:rPr lang="id-ID" sz="1400" b="1" u="none" strike="noStrike" dirty="0">
                          <a:effectLst/>
                        </a:rPr>
                        <a:t>TOTAL BUDGET</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tc gridSpan="2">
                  <a:txBody>
                    <a:bodyPr/>
                    <a:lstStyle/>
                    <a:p>
                      <a:pPr algn="ctr" fontAlgn="ctr"/>
                      <a:r>
                        <a:rPr lang="id-ID" sz="1400" b="1" u="none" strike="noStrike" dirty="0">
                          <a:effectLst/>
                        </a:rPr>
                        <a:t> </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tc hMerge="1">
                  <a:txBody>
                    <a:bodyPr/>
                    <a:lstStyle/>
                    <a:p>
                      <a:pPr algn="ctr" fontAlgn="ctr"/>
                      <a:endParaRPr lang="id-ID" sz="700" b="0" i="0" u="none" strike="noStrike">
                        <a:solidFill>
                          <a:srgbClr val="FFFFFF"/>
                        </a:solidFill>
                        <a:effectLst/>
                        <a:latin typeface="Calibri" panose="020F0502020204030204" pitchFamily="34" charset="0"/>
                      </a:endParaRPr>
                    </a:p>
                  </a:txBody>
                  <a:tcPr marL="6274" marR="6274" marT="6274" marB="0" anchor="ctr"/>
                </a:tc>
                <a:tc gridSpan="2">
                  <a:txBody>
                    <a:bodyPr/>
                    <a:lstStyle/>
                    <a:p>
                      <a:pPr algn="ctr" fontAlgn="ctr"/>
                      <a:r>
                        <a:rPr lang="id-ID" sz="1400" b="1" u="none" strike="noStrike" dirty="0">
                          <a:effectLst/>
                        </a:rPr>
                        <a:t>           884.795 </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tc hMerge="1">
                  <a:txBody>
                    <a:bodyPr/>
                    <a:lstStyle/>
                    <a:p>
                      <a:pPr algn="ctr" fontAlgn="ctr"/>
                      <a:endParaRPr lang="id-ID" sz="700" b="1" i="0" u="none" strike="noStrike">
                        <a:solidFill>
                          <a:srgbClr val="FFFFFF"/>
                        </a:solidFill>
                        <a:effectLst/>
                        <a:latin typeface="Calibri" panose="020F0502020204030204" pitchFamily="34" charset="0"/>
                      </a:endParaRPr>
                    </a:p>
                  </a:txBody>
                  <a:tcPr marL="6274" marR="6274" marT="6274" marB="0" anchor="ctr"/>
                </a:tc>
                <a:tc>
                  <a:txBody>
                    <a:bodyPr/>
                    <a:lstStyle/>
                    <a:p>
                      <a:pPr algn="ctr" fontAlgn="ctr"/>
                      <a:r>
                        <a:rPr lang="id-ID" sz="1400" b="1" u="none" strike="noStrike" dirty="0">
                          <a:effectLst/>
                        </a:rPr>
                        <a:t>    948.735 </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tc>
                  <a:txBody>
                    <a:bodyPr/>
                    <a:lstStyle/>
                    <a:p>
                      <a:pPr algn="ctr" fontAlgn="ctr"/>
                      <a:r>
                        <a:rPr lang="id-ID" sz="1400" b="1" u="none" strike="noStrike" dirty="0">
                          <a:effectLst/>
                        </a:rPr>
                        <a:t>           830.984 </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tc>
                  <a:txBody>
                    <a:bodyPr/>
                    <a:lstStyle/>
                    <a:p>
                      <a:pPr algn="ctr" fontAlgn="ctr"/>
                      <a:r>
                        <a:rPr lang="id-ID" sz="1400" b="1" u="none" strike="noStrike" dirty="0">
                          <a:effectLst/>
                        </a:rPr>
                        <a:t>   1.961.701 </a:t>
                      </a:r>
                      <a:endParaRPr lang="id-ID" sz="1400" b="1" i="0" u="none" strike="noStrike" dirty="0">
                        <a:solidFill>
                          <a:srgbClr val="FFFFFF"/>
                        </a:solidFill>
                        <a:effectLst/>
                        <a:latin typeface="Calibri" panose="020F0502020204030204" pitchFamily="34" charset="0"/>
                      </a:endParaRPr>
                    </a:p>
                  </a:txBody>
                  <a:tcPr marL="6274" marR="6274" marT="6274" marB="0" anchor="ctr">
                    <a:solidFill>
                      <a:schemeClr val="accent2">
                        <a:lumMod val="60000"/>
                        <a:lumOff val="40000"/>
                      </a:schemeClr>
                    </a:solidFill>
                  </a:tcPr>
                </a:tc>
                <a:extLst>
                  <a:ext uri="{0D108BD9-81ED-4DB2-BD59-A6C34878D82A}">
                    <a16:rowId xmlns:a16="http://schemas.microsoft.com/office/drawing/2014/main" val="10027"/>
                  </a:ext>
                </a:extLst>
              </a:tr>
              <a:tr h="105681">
                <a:tc>
                  <a:txBody>
                    <a:bodyPr/>
                    <a:lstStyle/>
                    <a:p>
                      <a:pPr algn="r" fontAlgn="ctr"/>
                      <a:endParaRPr lang="id-ID" sz="700" b="1" i="0" u="none" strike="noStrike">
                        <a:solidFill>
                          <a:srgbClr val="000000"/>
                        </a:solidFill>
                        <a:effectLst/>
                        <a:latin typeface="Calibri" panose="020F0502020204030204" pitchFamily="34" charset="0"/>
                      </a:endParaRPr>
                    </a:p>
                  </a:txBody>
                  <a:tcPr marL="6274" marR="6274" marT="6274" marB="0" anchor="ctr"/>
                </a:tc>
                <a:tc gridSpan="2">
                  <a:txBody>
                    <a:bodyPr/>
                    <a:lstStyle/>
                    <a:p>
                      <a:pPr algn="ctr"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274" marR="6274" marT="6274" marB="0" anchor="b"/>
                </a:tc>
                <a:tc hMerge="1">
                  <a:txBody>
                    <a:bodyPr/>
                    <a:lstStyle/>
                    <a:p>
                      <a:pPr algn="ctr"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ctr" fontAlgn="b"/>
                      <a:r>
                        <a:rPr lang="id-ID" sz="700" u="none" strike="noStrike" dirty="0">
                          <a:effectLst/>
                        </a:rPr>
                        <a:t> </a:t>
                      </a:r>
                      <a:endParaRPr lang="id-ID" sz="700" b="0" i="0" u="none" strike="noStrike" dirty="0">
                        <a:solidFill>
                          <a:srgbClr val="000000"/>
                        </a:solidFill>
                        <a:effectLst/>
                        <a:latin typeface="Calibri" panose="020F0502020204030204" pitchFamily="34" charset="0"/>
                      </a:endParaRPr>
                    </a:p>
                  </a:txBody>
                  <a:tcPr marL="6274" marR="6274" marT="6274" marB="0" anchor="b"/>
                </a:tc>
                <a:tc hMerge="1">
                  <a:txBody>
                    <a:bodyPr/>
                    <a:lstStyle/>
                    <a:p>
                      <a:pPr algn="ctr"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endParaRPr lang="id-ID" sz="700" b="0" i="0" u="none" strike="noStrike" dirty="0">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8"/>
                  </a:ext>
                </a:extLst>
              </a:tr>
              <a:tr h="105681">
                <a:tc>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gridSpan="2">
                  <a:txBody>
                    <a:bodyPr/>
                    <a:lstStyle/>
                    <a:p>
                      <a:pPr algn="l" fontAlgn="b"/>
                      <a:r>
                        <a:rPr lang="id-ID" sz="700" u="none" strike="noStrike" dirty="0">
                          <a:effectLst/>
                        </a:rPr>
                        <a:t> </a:t>
                      </a:r>
                      <a:endParaRPr lang="id-ID" sz="700" b="0" i="0" u="none" strike="noStrike" dirty="0">
                        <a:solidFill>
                          <a:srgbClr val="000000"/>
                        </a:solidFill>
                        <a:effectLst/>
                        <a:latin typeface="Calibri" panose="020F0502020204030204" pitchFamily="34" charset="0"/>
                      </a:endParaRPr>
                    </a:p>
                  </a:txBody>
                  <a:tcPr marL="6274" marR="6274" marT="6274" marB="0" anchor="b"/>
                </a:tc>
                <a:tc hMerge="1">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endParaRPr lang="id-ID" sz="700" b="0" i="0" u="none" strike="noStrike">
                        <a:solidFill>
                          <a:srgbClr val="000000"/>
                        </a:solidFill>
                        <a:effectLst/>
                        <a:latin typeface="Calibri" panose="020F0502020204030204" pitchFamily="34" charset="0"/>
                      </a:endParaRPr>
                    </a:p>
                  </a:txBody>
                  <a:tcPr marL="6274" marR="6274" marT="6274" marB="0" anchor="b"/>
                </a:tc>
                <a:tc>
                  <a:txBody>
                    <a:bodyPr/>
                    <a:lstStyle/>
                    <a:p>
                      <a:pPr algn="l" fontAlgn="b"/>
                      <a:r>
                        <a:rPr lang="id-ID" sz="700" u="none" strike="noStrike" dirty="0">
                          <a:effectLst/>
                        </a:rPr>
                        <a:t> </a:t>
                      </a:r>
                      <a:endParaRPr lang="id-ID" sz="700" b="0" i="0" u="none" strike="noStrike" dirty="0">
                        <a:solidFill>
                          <a:srgbClr val="000000"/>
                        </a:solidFill>
                        <a:effectLst/>
                        <a:latin typeface="Calibri" panose="020F0502020204030204" pitchFamily="34" charset="0"/>
                      </a:endParaRPr>
                    </a:p>
                  </a:txBody>
                  <a:tcPr marL="6274" marR="6274" marT="6274" marB="0" anchor="b"/>
                </a:tc>
                <a:tc>
                  <a:txBody>
                    <a:bodyPr/>
                    <a:lstStyle/>
                    <a:p>
                      <a:pPr algn="l" fontAlgn="b"/>
                      <a:endParaRPr lang="id-ID" sz="700" b="0" i="0" u="none" strike="noStrike" dirty="0">
                        <a:solidFill>
                          <a:srgbClr val="000000"/>
                        </a:solidFill>
                        <a:effectLst/>
                        <a:latin typeface="Calibri" panose="020F0502020204030204" pitchFamily="34" charset="0"/>
                      </a:endParaRPr>
                    </a:p>
                  </a:txBody>
                  <a:tcPr marL="6274" marR="6274" marT="6274" marB="0" anchor="b"/>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277160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8232284"/>
              </p:ext>
            </p:extLst>
          </p:nvPr>
        </p:nvGraphicFramePr>
        <p:xfrm>
          <a:off x="1999281" y="1"/>
          <a:ext cx="9825926" cy="6985599"/>
        </p:xfrm>
        <a:graphic>
          <a:graphicData uri="http://schemas.openxmlformats.org/drawingml/2006/table">
            <a:tbl>
              <a:tblPr>
                <a:tableStyleId>{5C22544A-7EE6-4342-B048-85BDC9FD1C3A}</a:tableStyleId>
              </a:tblPr>
              <a:tblGrid>
                <a:gridCol w="3804105">
                  <a:extLst>
                    <a:ext uri="{9D8B030D-6E8A-4147-A177-3AD203B41FA5}">
                      <a16:colId xmlns:a16="http://schemas.microsoft.com/office/drawing/2014/main" val="20000"/>
                    </a:ext>
                  </a:extLst>
                </a:gridCol>
                <a:gridCol w="841760">
                  <a:extLst>
                    <a:ext uri="{9D8B030D-6E8A-4147-A177-3AD203B41FA5}">
                      <a16:colId xmlns:a16="http://schemas.microsoft.com/office/drawing/2014/main" val="20001"/>
                    </a:ext>
                  </a:extLst>
                </a:gridCol>
                <a:gridCol w="1446100">
                  <a:extLst>
                    <a:ext uri="{9D8B030D-6E8A-4147-A177-3AD203B41FA5}">
                      <a16:colId xmlns:a16="http://schemas.microsoft.com/office/drawing/2014/main" val="20002"/>
                    </a:ext>
                  </a:extLst>
                </a:gridCol>
                <a:gridCol w="1079180">
                  <a:extLst>
                    <a:ext uri="{9D8B030D-6E8A-4147-A177-3AD203B41FA5}">
                      <a16:colId xmlns:a16="http://schemas.microsoft.com/office/drawing/2014/main" val="20003"/>
                    </a:ext>
                  </a:extLst>
                </a:gridCol>
                <a:gridCol w="1424518">
                  <a:extLst>
                    <a:ext uri="{9D8B030D-6E8A-4147-A177-3AD203B41FA5}">
                      <a16:colId xmlns:a16="http://schemas.microsoft.com/office/drawing/2014/main" val="20004"/>
                    </a:ext>
                  </a:extLst>
                </a:gridCol>
                <a:gridCol w="1230263">
                  <a:extLst>
                    <a:ext uri="{9D8B030D-6E8A-4147-A177-3AD203B41FA5}">
                      <a16:colId xmlns:a16="http://schemas.microsoft.com/office/drawing/2014/main" val="20005"/>
                    </a:ext>
                  </a:extLst>
                </a:gridCol>
              </a:tblGrid>
              <a:tr h="88339">
                <a:tc>
                  <a:txBody>
                    <a:bodyPr/>
                    <a:lstStyle/>
                    <a:p>
                      <a:pPr algn="l" fontAlgn="b"/>
                      <a:r>
                        <a:rPr lang="id-ID" sz="600" u="none" strike="noStrike" dirty="0">
                          <a:effectLst/>
                        </a:rPr>
                        <a:t>OPTION 2</a:t>
                      </a:r>
                      <a:endParaRPr lang="id-ID" sz="600" b="1" i="0" u="none" strike="noStrike" dirty="0">
                        <a:solidFill>
                          <a:srgbClr val="000000"/>
                        </a:solidFill>
                        <a:effectLst/>
                        <a:latin typeface="Arial Narrow" panose="020B0606020202030204" pitchFamily="34" charset="0"/>
                      </a:endParaRPr>
                    </a:p>
                  </a:txBody>
                  <a:tcPr marL="6130" marR="6130" marT="6130" marB="0" anchor="b"/>
                </a:tc>
                <a:tc>
                  <a:txBody>
                    <a:bodyPr/>
                    <a:lstStyle/>
                    <a:p>
                      <a:pPr algn="l" fontAlgn="b"/>
                      <a:endParaRPr lang="id-ID" sz="600" b="0" i="0" u="none" strike="noStrike">
                        <a:solidFill>
                          <a:srgbClr val="000000"/>
                        </a:solidFill>
                        <a:effectLst/>
                        <a:latin typeface="Arial Narrow" panose="020B0606020202030204" pitchFamily="34" charset="0"/>
                      </a:endParaRPr>
                    </a:p>
                  </a:txBody>
                  <a:tcPr marL="6130" marR="6130" marT="6130" marB="0" anchor="b"/>
                </a:tc>
                <a:tc>
                  <a:txBody>
                    <a:bodyPr/>
                    <a:lstStyle/>
                    <a:p>
                      <a:pPr algn="l" fontAlgn="b"/>
                      <a:endParaRPr lang="id-ID" sz="600" b="0" i="0" u="none" strike="noStrike">
                        <a:solidFill>
                          <a:srgbClr val="000000"/>
                        </a:solidFill>
                        <a:effectLst/>
                        <a:latin typeface="Arial Narrow" panose="020B0606020202030204" pitchFamily="34" charset="0"/>
                      </a:endParaRPr>
                    </a:p>
                  </a:txBody>
                  <a:tcPr marL="6130" marR="6130" marT="6130" marB="0" anchor="b"/>
                </a:tc>
                <a:tc>
                  <a:txBody>
                    <a:bodyPr/>
                    <a:lstStyle/>
                    <a:p>
                      <a:pPr algn="l" fontAlgn="b"/>
                      <a:endParaRPr lang="id-ID" sz="600" b="0" i="0" u="none" strike="noStrike">
                        <a:solidFill>
                          <a:srgbClr val="000000"/>
                        </a:solidFill>
                        <a:effectLst/>
                        <a:latin typeface="Arial Narrow" panose="020B0606020202030204" pitchFamily="34" charset="0"/>
                      </a:endParaRPr>
                    </a:p>
                  </a:txBody>
                  <a:tcPr marL="6130" marR="6130" marT="6130" marB="0" anchor="b"/>
                </a:tc>
                <a:tc>
                  <a:txBody>
                    <a:bodyPr/>
                    <a:lstStyle/>
                    <a:p>
                      <a:pPr algn="l" fontAlgn="b"/>
                      <a:endParaRPr lang="id-ID" sz="600" b="0" i="0" u="none" strike="noStrike">
                        <a:solidFill>
                          <a:srgbClr val="000000"/>
                        </a:solidFill>
                        <a:effectLst/>
                        <a:latin typeface="Arial Narrow" panose="020B0606020202030204" pitchFamily="34" charset="0"/>
                      </a:endParaRPr>
                    </a:p>
                  </a:txBody>
                  <a:tcPr marL="6130" marR="6130" marT="6130" marB="0" anchor="b"/>
                </a:tc>
                <a:tc>
                  <a:txBody>
                    <a:bodyPr/>
                    <a:lstStyle/>
                    <a:p>
                      <a:pPr algn="l" fontAlgn="b"/>
                      <a:endParaRPr lang="id-ID" sz="600" b="0" i="0" u="none" strike="noStrike">
                        <a:solidFill>
                          <a:srgbClr val="000000"/>
                        </a:solidFill>
                        <a:effectLst/>
                        <a:latin typeface="Arial Narrow" panose="020B0606020202030204" pitchFamily="34" charset="0"/>
                      </a:endParaRPr>
                    </a:p>
                  </a:txBody>
                  <a:tcPr marL="6130" marR="6130" marT="6130" marB="0" anchor="b"/>
                </a:tc>
                <a:extLst>
                  <a:ext uri="{0D108BD9-81ED-4DB2-BD59-A6C34878D82A}">
                    <a16:rowId xmlns:a16="http://schemas.microsoft.com/office/drawing/2014/main" val="10000"/>
                  </a:ext>
                </a:extLst>
              </a:tr>
              <a:tr h="198725">
                <a:tc gridSpan="6">
                  <a:txBody>
                    <a:bodyPr/>
                    <a:lstStyle/>
                    <a:p>
                      <a:pPr algn="ctr" fontAlgn="b"/>
                      <a:r>
                        <a:rPr lang="id-ID" sz="1400" b="1" u="none" strike="noStrike" dirty="0">
                          <a:effectLst/>
                        </a:rPr>
                        <a:t>Proposed '2019 Budget</a:t>
                      </a:r>
                      <a:endParaRPr lang="id-ID" sz="1400" b="1" i="0" u="none" strike="noStrike" dirty="0">
                        <a:solidFill>
                          <a:srgbClr val="000000"/>
                        </a:solidFill>
                        <a:effectLst/>
                        <a:latin typeface="Arial Narrow" panose="020B0606020202030204" pitchFamily="34" charset="0"/>
                      </a:endParaRPr>
                    </a:p>
                  </a:txBody>
                  <a:tcPr marL="6130" marR="6130" marT="6130"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198725">
                <a:tc gridSpan="6">
                  <a:txBody>
                    <a:bodyPr/>
                    <a:lstStyle/>
                    <a:p>
                      <a:pPr algn="ctr" fontAlgn="b"/>
                      <a:r>
                        <a:rPr lang="id-ID" sz="1400" b="1" u="none" strike="noStrike" dirty="0">
                          <a:effectLst/>
                        </a:rPr>
                        <a:t>CTI- CFF Regional Secratariat</a:t>
                      </a:r>
                      <a:endParaRPr lang="id-ID" sz="1400" b="1" i="0" u="none" strike="noStrike" dirty="0">
                        <a:solidFill>
                          <a:srgbClr val="000000"/>
                        </a:solidFill>
                        <a:effectLst/>
                        <a:latin typeface="Arial Narrow" panose="020B0606020202030204" pitchFamily="34" charset="0"/>
                      </a:endParaRPr>
                    </a:p>
                  </a:txBody>
                  <a:tcPr marL="6130" marR="6130" marT="6130"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198725">
                <a:tc gridSpan="6">
                  <a:txBody>
                    <a:bodyPr/>
                    <a:lstStyle/>
                    <a:p>
                      <a:pPr algn="ctr" fontAlgn="b"/>
                      <a:r>
                        <a:rPr lang="en-US" sz="1400" b="1" u="none" strike="noStrike" dirty="0">
                          <a:effectLst/>
                        </a:rPr>
                        <a:t>Budget Detail 2019 (Country Contribution Fund only)</a:t>
                      </a:r>
                      <a:endParaRPr lang="en-US" sz="1400" b="1" i="0" u="none" strike="noStrike" dirty="0">
                        <a:solidFill>
                          <a:srgbClr val="000000"/>
                        </a:solidFill>
                        <a:effectLst/>
                        <a:latin typeface="Arial Narrow" panose="020B0606020202030204" pitchFamily="34" charset="0"/>
                      </a:endParaRPr>
                    </a:p>
                  </a:txBody>
                  <a:tcPr marL="6130" marR="6130" marT="6130"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3"/>
                  </a:ext>
                </a:extLst>
              </a:tr>
              <a:tr h="585075">
                <a:tc>
                  <a:txBody>
                    <a:bodyPr/>
                    <a:lstStyle/>
                    <a:p>
                      <a:pPr algn="ctr" fontAlgn="ctr"/>
                      <a:r>
                        <a:rPr lang="id-ID" sz="1400" b="1" u="none" strike="noStrike" dirty="0">
                          <a:effectLst/>
                        </a:rPr>
                        <a:t>Breakdown of Expenditure</a:t>
                      </a:r>
                      <a:endParaRPr lang="id-ID" sz="1400" b="1" i="0" u="none" strike="noStrike" dirty="0">
                        <a:solidFill>
                          <a:srgbClr val="FFFFFF"/>
                        </a:solidFill>
                        <a:effectLst/>
                        <a:latin typeface="Arial Narrow" panose="020B0606020202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Schedule</a:t>
                      </a:r>
                      <a:endParaRPr lang="id-ID" sz="1400" b="1" i="0" u="none" strike="noStrike" dirty="0">
                        <a:solidFill>
                          <a:srgbClr val="FFFFFF"/>
                        </a:solidFill>
                        <a:effectLst/>
                        <a:latin typeface="Arial Narrow" panose="020B0606020202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2017</a:t>
                      </a:r>
                      <a:br>
                        <a:rPr lang="id-ID" sz="1400" b="1" u="none" strike="noStrike" dirty="0">
                          <a:effectLst/>
                        </a:rPr>
                      </a:br>
                      <a:r>
                        <a:rPr lang="id-ID" sz="1400" b="1" u="none" strike="noStrike" dirty="0">
                          <a:effectLst/>
                        </a:rPr>
                        <a:t>Actual</a:t>
                      </a:r>
                      <a:br>
                        <a:rPr lang="id-ID" sz="1400" b="1" u="none" strike="noStrike" dirty="0">
                          <a:effectLst/>
                        </a:rPr>
                      </a:br>
                      <a:r>
                        <a:rPr lang="id-ID" sz="1400" b="1" u="none" strike="noStrike" dirty="0">
                          <a:effectLst/>
                        </a:rPr>
                        <a:t>(Audited)</a:t>
                      </a:r>
                      <a:endParaRPr lang="id-ID" sz="1400" b="1" i="0" u="none" strike="noStrike" dirty="0">
                        <a:solidFill>
                          <a:srgbClr val="FFFFFF"/>
                        </a:solidFill>
                        <a:effectLst/>
                        <a:latin typeface="Arial Narrow" panose="020B0606020202030204" pitchFamily="34" charset="0"/>
                      </a:endParaRPr>
                    </a:p>
                  </a:txBody>
                  <a:tcPr marL="6130" marR="6130" marT="6130" marB="0" anchor="ctr">
                    <a:solidFill>
                      <a:schemeClr val="accent2">
                        <a:lumMod val="60000"/>
                        <a:lumOff val="40000"/>
                      </a:schemeClr>
                    </a:solidFill>
                  </a:tcPr>
                </a:tc>
                <a:tc>
                  <a:txBody>
                    <a:bodyPr/>
                    <a:lstStyle/>
                    <a:p>
                      <a:pPr algn="ctr" fontAlgn="t"/>
                      <a:r>
                        <a:rPr lang="id-ID" sz="1400" b="1" u="none" strike="noStrike" dirty="0">
                          <a:effectLst/>
                        </a:rPr>
                        <a:t>2018</a:t>
                      </a:r>
                      <a:br>
                        <a:rPr lang="id-ID" sz="1400" b="1" u="none" strike="noStrike" dirty="0">
                          <a:effectLst/>
                        </a:rPr>
                      </a:br>
                      <a:r>
                        <a:rPr lang="id-ID" sz="1400" b="1" u="none" strike="noStrike" dirty="0">
                          <a:effectLst/>
                        </a:rPr>
                        <a:t>Budget</a:t>
                      </a:r>
                      <a:endParaRPr lang="id-ID" sz="1400" b="1" i="0" u="none" strike="noStrike" dirty="0">
                        <a:solidFill>
                          <a:srgbClr val="FFFFFF"/>
                        </a:solidFill>
                        <a:effectLst/>
                        <a:latin typeface="Arial Narrow" panose="020B0606020202030204" pitchFamily="34" charset="0"/>
                      </a:endParaRPr>
                    </a:p>
                  </a:txBody>
                  <a:tcPr marL="6130" marR="6130" marT="6130" marB="0">
                    <a:solidFill>
                      <a:schemeClr val="accent2">
                        <a:lumMod val="60000"/>
                        <a:lumOff val="40000"/>
                      </a:schemeClr>
                    </a:solidFill>
                  </a:tcPr>
                </a:tc>
                <a:tc>
                  <a:txBody>
                    <a:bodyPr/>
                    <a:lstStyle/>
                    <a:p>
                      <a:pPr algn="ctr" fontAlgn="ctr"/>
                      <a:r>
                        <a:rPr lang="id-ID" sz="1400" b="1" u="none" strike="noStrike" dirty="0">
                          <a:effectLst/>
                        </a:rPr>
                        <a:t>2018</a:t>
                      </a:r>
                      <a:br>
                        <a:rPr lang="id-ID" sz="1400" b="1" u="none" strike="noStrike" dirty="0">
                          <a:effectLst/>
                        </a:rPr>
                      </a:br>
                      <a:r>
                        <a:rPr lang="id-ID" sz="1400" b="1" u="none" strike="noStrike" dirty="0">
                          <a:effectLst/>
                        </a:rPr>
                        <a:t>Projection</a:t>
                      </a:r>
                      <a:br>
                        <a:rPr lang="id-ID" sz="1400" b="1" u="none" strike="noStrike" dirty="0">
                          <a:effectLst/>
                        </a:rPr>
                      </a:br>
                      <a:endParaRPr lang="id-ID" sz="1400" b="1" i="0" u="none" strike="noStrike" dirty="0">
                        <a:solidFill>
                          <a:srgbClr val="FFFFFF"/>
                        </a:solidFill>
                        <a:effectLst/>
                        <a:latin typeface="Arial Narrow" panose="020B0606020202030204" pitchFamily="34" charset="0"/>
                      </a:endParaRPr>
                    </a:p>
                  </a:txBody>
                  <a:tcPr marL="6130" marR="6130" marT="6130" marB="0" anchor="ctr">
                    <a:solidFill>
                      <a:schemeClr val="accent2">
                        <a:lumMod val="60000"/>
                        <a:lumOff val="40000"/>
                      </a:schemeClr>
                    </a:solidFill>
                  </a:tcPr>
                </a:tc>
                <a:tc>
                  <a:txBody>
                    <a:bodyPr/>
                    <a:lstStyle/>
                    <a:p>
                      <a:pPr algn="ctr" fontAlgn="t"/>
                      <a:r>
                        <a:rPr lang="id-ID" sz="1400" b="1" u="none" strike="noStrike" dirty="0">
                          <a:effectLst/>
                        </a:rPr>
                        <a:t>2019 </a:t>
                      </a:r>
                      <a:br>
                        <a:rPr lang="id-ID" sz="1400" b="1" u="none" strike="noStrike" dirty="0">
                          <a:effectLst/>
                        </a:rPr>
                      </a:br>
                      <a:r>
                        <a:rPr lang="id-ID" sz="1400" b="1" u="none" strike="noStrike" dirty="0">
                          <a:effectLst/>
                        </a:rPr>
                        <a:t>Budget</a:t>
                      </a:r>
                      <a:endParaRPr lang="id-ID" sz="1400" b="1" i="0" u="none" strike="noStrike" dirty="0">
                        <a:solidFill>
                          <a:srgbClr val="FFFFFF"/>
                        </a:solidFill>
                        <a:effectLst/>
                        <a:latin typeface="Arial Narrow" panose="020B0606020202030204" pitchFamily="34" charset="0"/>
                      </a:endParaRPr>
                    </a:p>
                  </a:txBody>
                  <a:tcPr marL="6130" marR="6130" marT="6130" marB="0">
                    <a:solidFill>
                      <a:schemeClr val="accent2">
                        <a:lumMod val="60000"/>
                        <a:lumOff val="40000"/>
                      </a:schemeClr>
                    </a:solidFill>
                  </a:tcPr>
                </a:tc>
                <a:extLst>
                  <a:ext uri="{0D108BD9-81ED-4DB2-BD59-A6C34878D82A}">
                    <a16:rowId xmlns:a16="http://schemas.microsoft.com/office/drawing/2014/main" val="10004"/>
                  </a:ext>
                </a:extLst>
              </a:tr>
              <a:tr h="322643">
                <a:tc>
                  <a:txBody>
                    <a:bodyPr/>
                    <a:lstStyle/>
                    <a:p>
                      <a:pPr algn="l" fontAlgn="ctr"/>
                      <a:r>
                        <a:rPr lang="id-ID" sz="1400" u="none" strike="noStrike">
                          <a:effectLst/>
                        </a:rPr>
                        <a:t>CTI-CFF Regional Secretariat Core Operations</a:t>
                      </a:r>
                      <a:endParaRPr lang="id-ID" sz="1400" b="1" i="0" u="none" strike="noStrike">
                        <a:solidFill>
                          <a:srgbClr val="FFFFFF"/>
                        </a:solidFill>
                        <a:effectLst/>
                        <a:latin typeface="Arial Narrow" panose="020B0606020202030204" pitchFamily="34" charset="0"/>
                      </a:endParaRPr>
                    </a:p>
                  </a:txBody>
                  <a:tcPr marL="6130" marR="6130" marT="6130" marB="0" anchor="ctr"/>
                </a:tc>
                <a:tc>
                  <a:txBody>
                    <a:bodyPr/>
                    <a:lstStyle/>
                    <a:p>
                      <a:pPr algn="ctr" fontAlgn="b"/>
                      <a:r>
                        <a:rPr lang="id-ID" sz="1400" b="0" u="none" strike="noStrike" dirty="0">
                          <a:effectLst/>
                        </a:rPr>
                        <a:t> </a:t>
                      </a:r>
                      <a:endParaRPr lang="id-ID" sz="1400" b="0" i="0" u="none" strike="noStrike" dirty="0">
                        <a:solidFill>
                          <a:srgbClr val="FFFFFF"/>
                        </a:solidFill>
                        <a:effectLst/>
                        <a:latin typeface="Arial Narrow" panose="020B0606020202030204" pitchFamily="34" charset="0"/>
                      </a:endParaRPr>
                    </a:p>
                  </a:txBody>
                  <a:tcPr marL="6130" marR="6130" marT="6130" marB="0" anchor="b"/>
                </a:tc>
                <a:tc>
                  <a:txBody>
                    <a:bodyPr/>
                    <a:lstStyle/>
                    <a:p>
                      <a:pPr algn="ctr" fontAlgn="b"/>
                      <a:r>
                        <a:rPr lang="id-ID" sz="1400" b="0" u="none" strike="noStrike">
                          <a:effectLst/>
                        </a:rPr>
                        <a:t> </a:t>
                      </a:r>
                      <a:endParaRPr lang="id-ID" sz="1400" b="0" i="0" u="none" strike="noStrike">
                        <a:solidFill>
                          <a:srgbClr val="FFFFFF"/>
                        </a:solidFill>
                        <a:effectLst/>
                        <a:latin typeface="Arial Narrow" panose="020B0606020202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FFFFFF"/>
                        </a:solidFill>
                        <a:effectLst/>
                        <a:latin typeface="Arial Narrow" panose="020B0606020202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Arial Narrow" panose="020B0606020202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Arial Narrow" panose="020B0606020202030204" pitchFamily="34" charset="0"/>
                      </a:endParaRPr>
                    </a:p>
                  </a:txBody>
                  <a:tcPr marL="6130" marR="6130" marT="6130" marB="0" anchor="b"/>
                </a:tc>
                <a:extLst>
                  <a:ext uri="{0D108BD9-81ED-4DB2-BD59-A6C34878D82A}">
                    <a16:rowId xmlns:a16="http://schemas.microsoft.com/office/drawing/2014/main" val="10005"/>
                  </a:ext>
                </a:extLst>
              </a:tr>
              <a:tr h="322643">
                <a:tc>
                  <a:txBody>
                    <a:bodyPr/>
                    <a:lstStyle/>
                    <a:p>
                      <a:pPr algn="l" fontAlgn="ctr"/>
                      <a:r>
                        <a:rPr lang="id-ID" sz="1400" u="none" strike="noStrike">
                          <a:effectLst/>
                        </a:rPr>
                        <a:t>A. Operating Expenses</a:t>
                      </a:r>
                      <a:endParaRPr lang="id-ID" sz="1400" b="1" i="0" u="none" strike="noStrike">
                        <a:solidFill>
                          <a:srgbClr val="000000"/>
                        </a:solidFill>
                        <a:effectLst/>
                        <a:latin typeface="Arial Narrow" panose="020B0606020202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Arial Narrow" panose="020B0606020202030204" pitchFamily="34" charset="0"/>
                      </a:endParaRPr>
                    </a:p>
                  </a:txBody>
                  <a:tcPr marL="6130" marR="6130" marT="6130" marB="0" anchor="ctr"/>
                </a:tc>
                <a:tc>
                  <a:txBody>
                    <a:bodyPr/>
                    <a:lstStyle/>
                    <a:p>
                      <a:pPr algn="ctr" fontAlgn="ctr"/>
                      <a:r>
                        <a:rPr lang="id-ID" sz="1400" b="0" u="none" strike="noStrike" dirty="0">
                          <a:effectLst/>
                        </a:rPr>
                        <a:t>                89.228 </a:t>
                      </a:r>
                      <a:endParaRPr lang="id-ID" sz="1400" b="0" i="0" u="none" strike="noStrike" dirty="0">
                        <a:solidFill>
                          <a:srgbClr val="000000"/>
                        </a:solidFill>
                        <a:effectLst/>
                        <a:latin typeface="Arial Narrow" panose="020B0606020202030204" pitchFamily="34" charset="0"/>
                      </a:endParaRPr>
                    </a:p>
                  </a:txBody>
                  <a:tcPr marL="6130" marR="6130" marT="6130" marB="0" anchor="ctr"/>
                </a:tc>
                <a:tc>
                  <a:txBody>
                    <a:bodyPr/>
                    <a:lstStyle/>
                    <a:p>
                      <a:pPr algn="ctr" fontAlgn="ctr"/>
                      <a:r>
                        <a:rPr lang="id-ID" sz="1400" b="0" u="none" strike="noStrike">
                          <a:effectLst/>
                        </a:rPr>
                        <a:t>        72.470 </a:t>
                      </a:r>
                      <a:endParaRPr lang="id-ID" sz="1400" b="0" i="0" u="none" strike="noStrike">
                        <a:solidFill>
                          <a:srgbClr val="000000"/>
                        </a:solidFill>
                        <a:effectLst/>
                        <a:latin typeface="Arial Narrow" panose="020B0606020202030204" pitchFamily="34" charset="0"/>
                      </a:endParaRPr>
                    </a:p>
                  </a:txBody>
                  <a:tcPr marL="6130" marR="6130" marT="6130" marB="0" anchor="ctr"/>
                </a:tc>
                <a:tc>
                  <a:txBody>
                    <a:bodyPr/>
                    <a:lstStyle/>
                    <a:p>
                      <a:pPr algn="ctr" fontAlgn="ctr"/>
                      <a:r>
                        <a:rPr lang="id-ID" sz="1400" b="0" u="none" strike="noStrike">
                          <a:effectLst/>
                        </a:rPr>
                        <a:t>               72.295 </a:t>
                      </a:r>
                      <a:endParaRPr lang="id-ID" sz="1400" b="0" i="0" u="none" strike="noStrike">
                        <a:solidFill>
                          <a:srgbClr val="000000"/>
                        </a:solidFill>
                        <a:effectLst/>
                        <a:latin typeface="Arial Narrow" panose="020B0606020202030204" pitchFamily="34" charset="0"/>
                      </a:endParaRPr>
                    </a:p>
                  </a:txBody>
                  <a:tcPr marL="6130" marR="6130" marT="6130" marB="0" anchor="ctr"/>
                </a:tc>
                <a:tc>
                  <a:txBody>
                    <a:bodyPr/>
                    <a:lstStyle/>
                    <a:p>
                      <a:pPr algn="ctr" fontAlgn="ctr"/>
                      <a:r>
                        <a:rPr lang="id-ID" sz="1400" b="0" u="none" strike="noStrike">
                          <a:effectLst/>
                        </a:rPr>
                        <a:t>          86.144 </a:t>
                      </a:r>
                      <a:endParaRPr lang="id-ID" sz="1400" b="0" i="0" u="none" strike="noStrike">
                        <a:solidFill>
                          <a:srgbClr val="000000"/>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06"/>
                  </a:ext>
                </a:extLst>
              </a:tr>
              <a:tr h="198725">
                <a:tc>
                  <a:txBody>
                    <a:bodyPr/>
                    <a:lstStyle/>
                    <a:p>
                      <a:pPr algn="l" fontAlgn="ctr"/>
                      <a:r>
                        <a:rPr lang="id-ID" sz="1400" u="none" strike="noStrike">
                          <a:effectLst/>
                        </a:rPr>
                        <a:t>B.Personnel and contract</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489.905</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501.234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574.875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585.505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07"/>
                  </a:ext>
                </a:extLst>
              </a:tr>
              <a:tr h="198725">
                <a:tc>
                  <a:txBody>
                    <a:bodyPr/>
                    <a:lstStyle/>
                    <a:p>
                      <a:pPr algn="l" fontAlgn="ctr"/>
                      <a:r>
                        <a:rPr lang="id-ID" sz="1400" u="none" strike="noStrike">
                          <a:effectLst/>
                        </a:rPr>
                        <a:t>C. Recruitment Costs</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C1</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8.570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567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34.175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08"/>
                  </a:ext>
                </a:extLst>
              </a:tr>
              <a:tr h="198725">
                <a:tc>
                  <a:txBody>
                    <a:bodyPr/>
                    <a:lstStyle/>
                    <a:p>
                      <a:pPr algn="l" fontAlgn="ctr"/>
                      <a:r>
                        <a:rPr lang="id-ID" sz="1400" u="none" strike="noStrike">
                          <a:effectLst/>
                        </a:rPr>
                        <a:t>D. Travel and Meetings</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125.975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112.000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74.433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181.675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09"/>
                  </a:ext>
                </a:extLst>
              </a:tr>
              <a:tr h="198725">
                <a:tc>
                  <a:txBody>
                    <a:bodyPr/>
                    <a:lstStyle/>
                    <a:p>
                      <a:pPr algn="l" fontAlgn="ctr"/>
                      <a:r>
                        <a:rPr lang="id-ID" sz="1400" u="none" strike="noStrike">
                          <a:effectLst/>
                        </a:rPr>
                        <a:t>Total Secretariat Core Operations</a:t>
                      </a:r>
                      <a:endParaRPr lang="id-ID" sz="1400" b="1"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705.108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694.274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722.170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887.499 </a:t>
                      </a:r>
                      <a:endParaRPr lang="id-ID" sz="1400" b="0" i="0" u="none" strike="noStrike" dirty="0">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10"/>
                  </a:ext>
                </a:extLst>
              </a:tr>
              <a:tr h="198725">
                <a:tc>
                  <a:txBody>
                    <a:bodyPr/>
                    <a:lstStyle/>
                    <a:p>
                      <a:pPr algn="l" fontAlgn="b"/>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1"/>
                  </a:ext>
                </a:extLst>
              </a:tr>
              <a:tr h="198725">
                <a:tc>
                  <a:txBody>
                    <a:bodyPr/>
                    <a:lstStyle/>
                    <a:p>
                      <a:pPr algn="l" fontAlgn="ctr"/>
                      <a:r>
                        <a:rPr lang="id-ID" sz="1400" u="none" strike="noStrike">
                          <a:effectLst/>
                        </a:rPr>
                        <a:t>E. Program Services</a:t>
                      </a:r>
                      <a:endParaRPr lang="id-ID" sz="1400" b="1"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179.687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168.212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108.814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769.370 </a:t>
                      </a:r>
                      <a:endParaRPr lang="id-ID" sz="1400" b="0" i="0" u="none" strike="noStrike" dirty="0">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12"/>
                  </a:ext>
                </a:extLst>
              </a:tr>
              <a:tr h="198725">
                <a:tc>
                  <a:txBody>
                    <a:bodyPr/>
                    <a:lstStyle/>
                    <a:p>
                      <a:pPr algn="l" fontAlgn="ctr"/>
                      <a:r>
                        <a:rPr lang="id-ID" sz="1400" u="none" strike="noStrike">
                          <a:effectLst/>
                        </a:rPr>
                        <a:t>    1. Counterpart expenditures</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E1</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3"/>
                  </a:ext>
                </a:extLst>
              </a:tr>
              <a:tr h="198725">
                <a:tc>
                  <a:txBody>
                    <a:bodyPr/>
                    <a:lstStyle/>
                    <a:p>
                      <a:pPr algn="l" fontAlgn="ctr"/>
                      <a:r>
                        <a:rPr lang="id-ID" sz="1400" u="none" strike="noStrike">
                          <a:effectLst/>
                        </a:rPr>
                        <a:t>    2. Program Activities</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E2</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60.604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9.500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8.532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16.260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4"/>
                  </a:ext>
                </a:extLst>
              </a:tr>
              <a:tr h="198725">
                <a:tc>
                  <a:txBody>
                    <a:bodyPr/>
                    <a:lstStyle/>
                    <a:p>
                      <a:pPr algn="l" fontAlgn="ctr"/>
                      <a:r>
                        <a:rPr lang="id-ID" sz="1400" u="none" strike="noStrike" dirty="0">
                          <a:effectLst/>
                        </a:rPr>
                        <a:t>     3. Technical working groups</a:t>
                      </a:r>
                      <a:endParaRPr lang="id-ID" sz="1400" b="1"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E3</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97.990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ctr"/>
                      <a:r>
                        <a:rPr lang="id-ID" sz="1400" b="0" u="none" strike="noStrike" dirty="0">
                          <a:effectLst/>
                        </a:rPr>
                        <a:t>      95.000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85.960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181.950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5"/>
                  </a:ext>
                </a:extLst>
              </a:tr>
              <a:tr h="198725">
                <a:tc>
                  <a:txBody>
                    <a:bodyPr/>
                    <a:lstStyle/>
                    <a:p>
                      <a:pPr algn="l" fontAlgn="ctr"/>
                      <a:r>
                        <a:rPr lang="id-ID" sz="1400" u="none" strike="noStrike">
                          <a:effectLst/>
                        </a:rPr>
                        <a:t>     4. Cross-cutting themes/GWG</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E4</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a:effectLst/>
                        </a:rPr>
                        <a:t>              21.093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46.500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14.322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261.160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6"/>
                  </a:ext>
                </a:extLst>
              </a:tr>
              <a:tr h="198725">
                <a:tc>
                  <a:txBody>
                    <a:bodyPr/>
                    <a:lstStyle/>
                    <a:p>
                      <a:pPr algn="l" fontAlgn="ctr"/>
                      <a:r>
                        <a:rPr lang="id-ID" sz="1400" u="none" strike="noStrike">
                          <a:effectLst/>
                        </a:rPr>
                        <a:t>     5. RPOA Review</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E5</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17.212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160.000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7"/>
                  </a:ext>
                </a:extLst>
              </a:tr>
              <a:tr h="198725">
                <a:tc>
                  <a:txBody>
                    <a:bodyPr/>
                    <a:lstStyle/>
                    <a:p>
                      <a:pPr algn="l" fontAlgn="ctr"/>
                      <a:r>
                        <a:rPr lang="id-ID" sz="1400" u="none" strike="noStrike">
                          <a:effectLst/>
                        </a:rPr>
                        <a:t>     6. Leader Summit</a:t>
                      </a: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b"/>
                      <a:r>
                        <a:rPr lang="id-ID" sz="1400" b="0" u="none" strike="noStrike" dirty="0">
                          <a:effectLst/>
                        </a:rPr>
                        <a:t> E6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150.000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18"/>
                  </a:ext>
                </a:extLst>
              </a:tr>
              <a:tr h="198725">
                <a:tc>
                  <a:txBody>
                    <a:bodyPr/>
                    <a:lstStyle/>
                    <a:p>
                      <a:pPr algn="l" fontAlgn="ctr"/>
                      <a:r>
                        <a:rPr lang="id-ID" sz="1400" u="none" strike="noStrike">
                          <a:effectLst/>
                        </a:rPr>
                        <a:t>F. Capital Expenditure</a:t>
                      </a:r>
                      <a:endParaRPr lang="id-ID" sz="1400" b="1"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62.320 </a:t>
                      </a:r>
                      <a:endParaRPr lang="id-ID" sz="1400" b="0" i="0" u="none" strike="noStrike" dirty="0">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19"/>
                  </a:ext>
                </a:extLst>
              </a:tr>
              <a:tr h="198725">
                <a:tc>
                  <a:txBody>
                    <a:bodyPr/>
                    <a:lstStyle/>
                    <a:p>
                      <a:pPr algn="l" fontAlgn="ct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0"/>
                  </a:ext>
                </a:extLst>
              </a:tr>
              <a:tr h="198725">
                <a:tc>
                  <a:txBody>
                    <a:bodyPr/>
                    <a:lstStyle/>
                    <a:p>
                      <a:pPr algn="l" fontAlgn="ctr"/>
                      <a:r>
                        <a:rPr lang="id-ID" sz="1400" u="none" strike="noStrike">
                          <a:effectLst/>
                        </a:rPr>
                        <a:t>G. Appropriation</a:t>
                      </a:r>
                      <a:endParaRPr lang="id-ID" sz="1400" b="1"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272.512 </a:t>
                      </a:r>
                      <a:endParaRPr lang="id-ID" sz="1400" b="0" i="0" u="none" strike="noStrike">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21"/>
                  </a:ext>
                </a:extLst>
              </a:tr>
              <a:tr h="198725">
                <a:tc>
                  <a:txBody>
                    <a:bodyPr/>
                    <a:lstStyle/>
                    <a:p>
                      <a:pPr algn="l" fontAlgn="ctr"/>
                      <a:endParaRPr lang="id-ID" sz="1400" b="1"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2"/>
                  </a:ext>
                </a:extLst>
              </a:tr>
              <a:tr h="198725">
                <a:tc>
                  <a:txBody>
                    <a:bodyPr/>
                    <a:lstStyle/>
                    <a:p>
                      <a:pPr algn="l" fontAlgn="ctr"/>
                      <a:r>
                        <a:rPr lang="id-ID" sz="1400" u="none" strike="noStrike" dirty="0">
                          <a:effectLst/>
                        </a:rPr>
                        <a:t>Total Expenditure </a:t>
                      </a:r>
                      <a:endParaRPr lang="id-ID" sz="1400" b="1"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884.795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862.486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830.984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1.991.701 </a:t>
                      </a:r>
                      <a:endParaRPr lang="id-ID" sz="1400" b="0" i="0" u="none" strike="noStrike">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23"/>
                  </a:ext>
                </a:extLst>
              </a:tr>
              <a:tr h="198725">
                <a:tc>
                  <a:txBody>
                    <a:bodyPr/>
                    <a:lstStyle/>
                    <a:p>
                      <a:pPr algn="r" fontAlgn="ctr"/>
                      <a:endParaRPr lang="id-ID" sz="14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ctr"/>
                      <a:endParaRPr lang="id-ID" sz="1400" b="0" i="0" u="none" strike="noStrike">
                        <a:solidFill>
                          <a:srgbClr val="000000"/>
                        </a:solidFill>
                        <a:effectLst/>
                        <a:latin typeface="Calibri" panose="020F0502020204030204" pitchFamily="34" charset="0"/>
                      </a:endParaRPr>
                    </a:p>
                  </a:txBody>
                  <a:tcPr marL="6130" marR="6130" marT="6130" marB="0" anchor="ctr"/>
                </a:tc>
                <a:tc>
                  <a:txBody>
                    <a:bodyPr/>
                    <a:lstStyle/>
                    <a:p>
                      <a:pPr algn="l"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4"/>
                  </a:ext>
                </a:extLst>
              </a:tr>
              <a:tr h="322643">
                <a:tc>
                  <a:txBody>
                    <a:bodyPr/>
                    <a:lstStyle/>
                    <a:p>
                      <a:pPr algn="l" fontAlgn="ctr"/>
                      <a:r>
                        <a:rPr lang="en-US" sz="1400" u="none" strike="noStrike">
                          <a:effectLst/>
                        </a:rPr>
                        <a:t>Contingency 10% (2018 Budget only)</a:t>
                      </a:r>
                      <a:endParaRPr lang="en-US" sz="1400" b="1"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dirty="0">
                          <a:effectLst/>
                        </a:rPr>
                        <a:t> </a:t>
                      </a:r>
                      <a:endParaRPr lang="id-ID" sz="1400" b="0" i="0" u="none" strike="noStrike" dirty="0">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86.249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 </a:t>
                      </a:r>
                      <a:endParaRPr lang="id-ID" sz="1400" b="0" i="0" u="none" strike="noStrike">
                        <a:solidFill>
                          <a:srgbClr val="FFFFFF"/>
                        </a:solidFill>
                        <a:effectLst/>
                        <a:latin typeface="Calibri" panose="020F0502020204030204" pitchFamily="34" charset="0"/>
                      </a:endParaRPr>
                    </a:p>
                  </a:txBody>
                  <a:tcPr marL="6130" marR="6130" marT="6130" marB="0" anchor="ctr"/>
                </a:tc>
                <a:tc>
                  <a:txBody>
                    <a:bodyPr/>
                    <a:lstStyle/>
                    <a:p>
                      <a:pPr algn="ctr" fontAlgn="ctr"/>
                      <a:r>
                        <a:rPr lang="id-ID" sz="1400" b="0" u="none" strike="noStrike">
                          <a:effectLst/>
                        </a:rPr>
                        <a:t>                     - </a:t>
                      </a:r>
                      <a:endParaRPr lang="id-ID" sz="1400" b="0" i="0" u="none" strike="noStrike">
                        <a:solidFill>
                          <a:srgbClr val="FFFFFF"/>
                        </a:solidFill>
                        <a:effectLst/>
                        <a:latin typeface="Calibri" panose="020F0502020204030204" pitchFamily="34" charset="0"/>
                      </a:endParaRPr>
                    </a:p>
                  </a:txBody>
                  <a:tcPr marL="6130" marR="6130" marT="6130" marB="0" anchor="ctr"/>
                </a:tc>
                <a:extLst>
                  <a:ext uri="{0D108BD9-81ED-4DB2-BD59-A6C34878D82A}">
                    <a16:rowId xmlns:a16="http://schemas.microsoft.com/office/drawing/2014/main" val="10025"/>
                  </a:ext>
                </a:extLst>
              </a:tr>
              <a:tr h="198725">
                <a:tc>
                  <a:txBody>
                    <a:bodyPr/>
                    <a:lstStyle/>
                    <a:p>
                      <a:pPr algn="l" fontAlgn="b"/>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dirty="0">
                          <a:effectLst/>
                        </a:rPr>
                        <a:t> </a:t>
                      </a:r>
                      <a:endParaRPr lang="id-ID" sz="1400" b="0" i="0" u="none" strike="noStrike" dirty="0">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1400" b="0" u="none" strike="noStrike">
                          <a:effectLst/>
                        </a:rPr>
                        <a:t> </a:t>
                      </a:r>
                      <a:endParaRPr lang="id-ID" sz="1400" b="0" i="0" u="none" strike="noStrike">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6"/>
                  </a:ext>
                </a:extLst>
              </a:tr>
              <a:tr h="198725">
                <a:tc>
                  <a:txBody>
                    <a:bodyPr/>
                    <a:lstStyle/>
                    <a:p>
                      <a:pPr algn="l" fontAlgn="ctr"/>
                      <a:r>
                        <a:rPr lang="id-ID" sz="1400" b="1" u="none" strike="noStrike" dirty="0">
                          <a:effectLst/>
                        </a:rPr>
                        <a:t>TOTAL BUDGET</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 </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           884.795 </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    948.735 </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           830.984 </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tc>
                  <a:txBody>
                    <a:bodyPr/>
                    <a:lstStyle/>
                    <a:p>
                      <a:pPr algn="ctr" fontAlgn="ctr"/>
                      <a:r>
                        <a:rPr lang="id-ID" sz="1400" b="1" u="none" strike="noStrike" dirty="0">
                          <a:effectLst/>
                        </a:rPr>
                        <a:t>   1.991.701 </a:t>
                      </a:r>
                      <a:endParaRPr lang="id-ID" sz="1400" b="1" i="0" u="none" strike="noStrike" dirty="0">
                        <a:solidFill>
                          <a:srgbClr val="FFFFFF"/>
                        </a:solidFill>
                        <a:effectLst/>
                        <a:latin typeface="Calibri" panose="020F0502020204030204" pitchFamily="34" charset="0"/>
                      </a:endParaRPr>
                    </a:p>
                  </a:txBody>
                  <a:tcPr marL="6130" marR="6130" marT="6130" marB="0" anchor="ctr">
                    <a:solidFill>
                      <a:schemeClr val="accent2">
                        <a:lumMod val="60000"/>
                        <a:lumOff val="40000"/>
                      </a:schemeClr>
                    </a:solidFill>
                  </a:tcPr>
                </a:tc>
                <a:extLst>
                  <a:ext uri="{0D108BD9-81ED-4DB2-BD59-A6C34878D82A}">
                    <a16:rowId xmlns:a16="http://schemas.microsoft.com/office/drawing/2014/main" val="10027"/>
                  </a:ext>
                </a:extLst>
              </a:tr>
              <a:tr h="102138">
                <a:tc>
                  <a:txBody>
                    <a:bodyPr/>
                    <a:lstStyle/>
                    <a:p>
                      <a:pPr algn="r" fontAlgn="ctr"/>
                      <a:endParaRPr lang="id-ID" sz="700" b="1" i="0" u="none" strike="noStrike">
                        <a:solidFill>
                          <a:srgbClr val="000000"/>
                        </a:solidFill>
                        <a:effectLst/>
                        <a:latin typeface="Calibri" panose="020F0502020204030204" pitchFamily="34" charset="0"/>
                      </a:endParaRPr>
                    </a:p>
                  </a:txBody>
                  <a:tcPr marL="6130" marR="6130" marT="6130" marB="0" anchor="ctr"/>
                </a:tc>
                <a:tc>
                  <a:txBody>
                    <a:bodyPr/>
                    <a:lstStyle/>
                    <a:p>
                      <a:pPr algn="ctr"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ctr"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endParaRPr lang="id-ID" sz="7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8"/>
                  </a:ext>
                </a:extLst>
              </a:tr>
              <a:tr h="102138">
                <a:tc>
                  <a:txBody>
                    <a:bodyPr/>
                    <a:lstStyle/>
                    <a:p>
                      <a:pPr algn="l" fontAlgn="b"/>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r>
                        <a:rPr lang="id-ID" sz="700" u="none" strike="noStrike">
                          <a:effectLst/>
                        </a:rPr>
                        <a:t> </a:t>
                      </a:r>
                      <a:endParaRPr lang="id-ID" sz="700" b="0" i="0" u="none" strike="noStrike">
                        <a:solidFill>
                          <a:srgbClr val="000000"/>
                        </a:solidFill>
                        <a:effectLst/>
                        <a:latin typeface="Calibri" panose="020F0502020204030204" pitchFamily="34" charset="0"/>
                      </a:endParaRPr>
                    </a:p>
                  </a:txBody>
                  <a:tcPr marL="6130" marR="6130" marT="6130" marB="0" anchor="b"/>
                </a:tc>
                <a:tc>
                  <a:txBody>
                    <a:bodyPr/>
                    <a:lstStyle/>
                    <a:p>
                      <a:pPr algn="l" fontAlgn="b"/>
                      <a:endParaRPr lang="id-ID" sz="700" b="0" i="0" u="none" strike="noStrike" dirty="0">
                        <a:solidFill>
                          <a:srgbClr val="000000"/>
                        </a:solidFill>
                        <a:effectLst/>
                        <a:latin typeface="Calibri" panose="020F0502020204030204" pitchFamily="34" charset="0"/>
                      </a:endParaRPr>
                    </a:p>
                  </a:txBody>
                  <a:tcPr marL="6130" marR="6130" marT="6130" marB="0" anchor="b"/>
                </a:tc>
                <a:extLst>
                  <a:ext uri="{0D108BD9-81ED-4DB2-BD59-A6C34878D82A}">
                    <a16:rowId xmlns:a16="http://schemas.microsoft.com/office/drawing/2014/main" val="10029"/>
                  </a:ext>
                </a:extLst>
              </a:tr>
            </a:tbl>
          </a:graphicData>
        </a:graphic>
      </p:graphicFrame>
      <p:sp>
        <p:nvSpPr>
          <p:cNvPr id="3" name="Rectangle 2"/>
          <p:cNvSpPr/>
          <p:nvPr/>
        </p:nvSpPr>
        <p:spPr>
          <a:xfrm>
            <a:off x="126610" y="759647"/>
            <a:ext cx="1624698" cy="1200329"/>
          </a:xfrm>
          <a:prstGeom prst="rect">
            <a:avLst/>
          </a:prstGeom>
        </p:spPr>
        <p:txBody>
          <a:bodyPr wrap="square">
            <a:spAutoFit/>
          </a:bodyPr>
          <a:lstStyle/>
          <a:p>
            <a:r>
              <a:rPr lang="id-ID" b="1" dirty="0"/>
              <a:t>Option B</a:t>
            </a:r>
            <a:br>
              <a:rPr lang="id-ID" b="1" dirty="0"/>
            </a:br>
            <a:r>
              <a:rPr lang="en-MY" b="1" dirty="0"/>
              <a:t>2019 </a:t>
            </a:r>
            <a:r>
              <a:rPr lang="id-ID" b="1" dirty="0"/>
              <a:t>B</a:t>
            </a:r>
            <a:r>
              <a:rPr lang="en-MY" b="1" dirty="0" err="1"/>
              <a:t>udget</a:t>
            </a:r>
            <a:br>
              <a:rPr lang="id-ID" b="1" dirty="0"/>
            </a:br>
            <a:r>
              <a:rPr lang="id-ID" b="1" dirty="0"/>
              <a:t>(C</a:t>
            </a:r>
            <a:r>
              <a:rPr lang="id-ID" b="1" noProof="1"/>
              <a:t>ompare 2017-2019)</a:t>
            </a:r>
            <a:endParaRPr lang="id-ID" b="1" dirty="0"/>
          </a:p>
        </p:txBody>
      </p:sp>
    </p:spTree>
    <p:extLst>
      <p:ext uri="{BB962C8B-B14F-4D97-AF65-F5344CB8AC3E}">
        <p14:creationId xmlns:p14="http://schemas.microsoft.com/office/powerpoint/2010/main" val="296324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385B-290E-47B3-94DA-E338F23302E9}"/>
              </a:ext>
            </a:extLst>
          </p:cNvPr>
          <p:cNvSpPr>
            <a:spLocks noGrp="1"/>
          </p:cNvSpPr>
          <p:nvPr>
            <p:ph type="title"/>
          </p:nvPr>
        </p:nvSpPr>
        <p:spPr>
          <a:xfrm>
            <a:off x="839789" y="457200"/>
            <a:ext cx="2244374" cy="1779104"/>
          </a:xfrm>
        </p:spPr>
        <p:txBody>
          <a:bodyPr/>
          <a:lstStyle/>
          <a:p>
            <a:pPr algn="r"/>
            <a:r>
              <a:rPr lang="en-MY" dirty="0"/>
              <a:t>2020 Forecast</a:t>
            </a:r>
            <a:br>
              <a:rPr lang="en-MY" dirty="0"/>
            </a:br>
            <a:r>
              <a:rPr lang="en-MY" sz="2000" dirty="0">
                <a:latin typeface="+mn-lt"/>
              </a:rPr>
              <a:t>Table 21</a:t>
            </a:r>
            <a:endParaRPr lang="en-US" sz="20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289806716"/>
              </p:ext>
            </p:extLst>
          </p:nvPr>
        </p:nvGraphicFramePr>
        <p:xfrm>
          <a:off x="3704096" y="263468"/>
          <a:ext cx="8059118" cy="6240366"/>
        </p:xfrm>
        <a:graphic>
          <a:graphicData uri="http://schemas.openxmlformats.org/drawingml/2006/table">
            <a:tbl>
              <a:tblPr>
                <a:tableStyleId>{5C22544A-7EE6-4342-B048-85BDC9FD1C3A}</a:tableStyleId>
              </a:tblPr>
              <a:tblGrid>
                <a:gridCol w="4520030">
                  <a:extLst>
                    <a:ext uri="{9D8B030D-6E8A-4147-A177-3AD203B41FA5}">
                      <a16:colId xmlns:a16="http://schemas.microsoft.com/office/drawing/2014/main" val="20000"/>
                    </a:ext>
                  </a:extLst>
                </a:gridCol>
                <a:gridCol w="1846482">
                  <a:extLst>
                    <a:ext uri="{9D8B030D-6E8A-4147-A177-3AD203B41FA5}">
                      <a16:colId xmlns:a16="http://schemas.microsoft.com/office/drawing/2014/main" val="20001"/>
                    </a:ext>
                  </a:extLst>
                </a:gridCol>
                <a:gridCol w="1692606">
                  <a:extLst>
                    <a:ext uri="{9D8B030D-6E8A-4147-A177-3AD203B41FA5}">
                      <a16:colId xmlns:a16="http://schemas.microsoft.com/office/drawing/2014/main" val="20002"/>
                    </a:ext>
                  </a:extLst>
                </a:gridCol>
              </a:tblGrid>
              <a:tr h="192843">
                <a:tc>
                  <a:txBody>
                    <a:bodyPr/>
                    <a:lstStyle/>
                    <a:p>
                      <a:pPr algn="l" fontAlgn="b"/>
                      <a:endParaRPr lang="id-ID" sz="1400" b="1" i="0" u="none" strike="noStrike" dirty="0">
                        <a:solidFill>
                          <a:srgbClr val="000000"/>
                        </a:solidFill>
                        <a:effectLst/>
                        <a:latin typeface="Arial Narrow" panose="020B0606020202030204" pitchFamily="34" charset="0"/>
                      </a:endParaRPr>
                    </a:p>
                  </a:txBody>
                  <a:tcPr marL="5885" marR="5885" marT="5885" marB="0" anchor="b"/>
                </a:tc>
                <a:tc>
                  <a:txBody>
                    <a:bodyPr/>
                    <a:lstStyle/>
                    <a:p>
                      <a:pPr algn="l" fontAlgn="b"/>
                      <a:endParaRPr lang="id-ID" sz="1400" b="0" i="0" u="none" strike="noStrike">
                        <a:solidFill>
                          <a:srgbClr val="000000"/>
                        </a:solidFill>
                        <a:effectLst/>
                        <a:latin typeface="Arial Narrow" panose="020B0606020202030204" pitchFamily="34" charset="0"/>
                      </a:endParaRPr>
                    </a:p>
                  </a:txBody>
                  <a:tcPr marL="5885" marR="5885" marT="5885" marB="0" anchor="b"/>
                </a:tc>
                <a:tc>
                  <a:txBody>
                    <a:bodyPr/>
                    <a:lstStyle/>
                    <a:p>
                      <a:pPr algn="l" fontAlgn="b"/>
                      <a:endParaRPr lang="id-ID" sz="1400" b="0" i="0" u="none" strike="noStrike">
                        <a:solidFill>
                          <a:srgbClr val="000000"/>
                        </a:solidFill>
                        <a:effectLst/>
                        <a:latin typeface="Arial Narrow" panose="020B0606020202030204" pitchFamily="34" charset="0"/>
                      </a:endParaRPr>
                    </a:p>
                  </a:txBody>
                  <a:tcPr marL="5885" marR="5885" marT="5885" marB="0" anchor="b"/>
                </a:tc>
                <a:extLst>
                  <a:ext uri="{0D108BD9-81ED-4DB2-BD59-A6C34878D82A}">
                    <a16:rowId xmlns:a16="http://schemas.microsoft.com/office/drawing/2014/main" val="10000"/>
                  </a:ext>
                </a:extLst>
              </a:tr>
              <a:tr h="192843">
                <a:tc gridSpan="3">
                  <a:txBody>
                    <a:bodyPr/>
                    <a:lstStyle/>
                    <a:p>
                      <a:pPr algn="ctr" fontAlgn="b"/>
                      <a:r>
                        <a:rPr lang="id-ID" sz="1400" u="none" strike="noStrike" dirty="0">
                          <a:effectLst/>
                        </a:rPr>
                        <a:t>2020 Forecast</a:t>
                      </a:r>
                      <a:endParaRPr lang="id-ID" sz="1400" b="1" i="0" u="none" strike="noStrike" dirty="0">
                        <a:solidFill>
                          <a:srgbClr val="000000"/>
                        </a:solidFill>
                        <a:effectLst/>
                        <a:latin typeface="Arial Narrow" panose="020B0606020202030204" pitchFamily="34" charset="0"/>
                      </a:endParaRPr>
                    </a:p>
                  </a:txBody>
                  <a:tcPr marL="5885" marR="5885" marT="5885" marB="0" anchor="b"/>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1"/>
                  </a:ext>
                </a:extLst>
              </a:tr>
              <a:tr h="192843">
                <a:tc gridSpan="3">
                  <a:txBody>
                    <a:bodyPr/>
                    <a:lstStyle/>
                    <a:p>
                      <a:pPr algn="ctr" fontAlgn="b"/>
                      <a:r>
                        <a:rPr lang="id-ID" sz="1400" u="none" strike="noStrike" dirty="0">
                          <a:effectLst/>
                        </a:rPr>
                        <a:t>CTI- CFF Regional Secratariat</a:t>
                      </a:r>
                      <a:endParaRPr lang="id-ID" sz="1400" b="1" i="0" u="none" strike="noStrike" dirty="0">
                        <a:solidFill>
                          <a:srgbClr val="000000"/>
                        </a:solidFill>
                        <a:effectLst/>
                        <a:latin typeface="Arial Narrow" panose="020B0606020202030204" pitchFamily="34" charset="0"/>
                      </a:endParaRPr>
                    </a:p>
                  </a:txBody>
                  <a:tcPr marL="5885" marR="5885" marT="5885" marB="0" anchor="b"/>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2"/>
                  </a:ext>
                </a:extLst>
              </a:tr>
              <a:tr h="192843">
                <a:tc gridSpan="3">
                  <a:txBody>
                    <a:bodyPr/>
                    <a:lstStyle/>
                    <a:p>
                      <a:pPr algn="ctr" fontAlgn="b"/>
                      <a:endParaRPr lang="id-ID" sz="1400" b="0" i="0" u="none" strike="noStrike" dirty="0">
                        <a:solidFill>
                          <a:srgbClr val="000000"/>
                        </a:solidFill>
                        <a:effectLst/>
                        <a:latin typeface="Arial Narrow" panose="020B0606020202030204" pitchFamily="34" charset="0"/>
                      </a:endParaRPr>
                    </a:p>
                  </a:txBody>
                  <a:tcPr marL="5885" marR="5885" marT="5885" marB="0" anchor="b"/>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3"/>
                  </a:ext>
                </a:extLst>
              </a:tr>
              <a:tr h="568175">
                <a:tc>
                  <a:txBody>
                    <a:bodyPr/>
                    <a:lstStyle/>
                    <a:p>
                      <a:pPr algn="ctr" fontAlgn="ctr"/>
                      <a:r>
                        <a:rPr lang="id-ID" sz="1400" u="none" strike="noStrike" dirty="0">
                          <a:effectLst/>
                        </a:rPr>
                        <a:t>Breakdown of Expenditure</a:t>
                      </a:r>
                      <a:endParaRPr lang="id-ID" sz="1400" b="1" i="0" u="none" strike="noStrike" dirty="0">
                        <a:solidFill>
                          <a:srgbClr val="FFFFFF"/>
                        </a:solidFill>
                        <a:effectLst/>
                        <a:latin typeface="Arial Narrow" panose="020B0606020202030204" pitchFamily="34" charset="0"/>
                      </a:endParaRPr>
                    </a:p>
                  </a:txBody>
                  <a:tcPr marL="5885" marR="5885" marT="5885" marB="0" anchor="ctr"/>
                </a:tc>
                <a:tc>
                  <a:txBody>
                    <a:bodyPr/>
                    <a:lstStyle/>
                    <a:p>
                      <a:pPr algn="ctr" fontAlgn="t"/>
                      <a:r>
                        <a:rPr lang="id-ID" sz="1400" u="none" strike="noStrike">
                          <a:effectLst/>
                        </a:rPr>
                        <a:t>2019</a:t>
                      </a:r>
                      <a:br>
                        <a:rPr lang="id-ID" sz="1400" u="none" strike="noStrike">
                          <a:effectLst/>
                        </a:rPr>
                      </a:br>
                      <a:r>
                        <a:rPr lang="id-ID" sz="1400" u="none" strike="noStrike">
                          <a:effectLst/>
                        </a:rPr>
                        <a:t>Budget</a:t>
                      </a:r>
                      <a:endParaRPr lang="id-ID" sz="1400" b="1" i="0" u="none" strike="noStrike">
                        <a:solidFill>
                          <a:srgbClr val="FFFFFF"/>
                        </a:solidFill>
                        <a:effectLst/>
                        <a:latin typeface="Arial Narrow" panose="020B0606020202030204" pitchFamily="34" charset="0"/>
                      </a:endParaRPr>
                    </a:p>
                  </a:txBody>
                  <a:tcPr marL="5885" marR="5885" marT="5885" marB="0"/>
                </a:tc>
                <a:tc>
                  <a:txBody>
                    <a:bodyPr/>
                    <a:lstStyle/>
                    <a:p>
                      <a:pPr algn="ctr" fontAlgn="ctr"/>
                      <a:r>
                        <a:rPr lang="id-ID" sz="1400" u="none" strike="noStrike" dirty="0">
                          <a:effectLst/>
                        </a:rPr>
                        <a:t>2020</a:t>
                      </a:r>
                      <a:br>
                        <a:rPr lang="id-ID" sz="1400" u="none" strike="noStrike" dirty="0">
                          <a:effectLst/>
                        </a:rPr>
                      </a:br>
                      <a:r>
                        <a:rPr lang="id-ID" sz="1400" u="none" strike="noStrike" dirty="0">
                          <a:effectLst/>
                        </a:rPr>
                        <a:t>Projection</a:t>
                      </a:r>
                      <a:br>
                        <a:rPr lang="id-ID" sz="1400" u="none" strike="noStrike" dirty="0">
                          <a:effectLst/>
                        </a:rPr>
                      </a:br>
                      <a:endParaRPr lang="id-ID" sz="1400" b="1" i="0" u="none" strike="noStrike" dirty="0">
                        <a:solidFill>
                          <a:srgbClr val="FFFFFF"/>
                        </a:solidFill>
                        <a:effectLst/>
                        <a:latin typeface="Arial Narrow" panose="020B0606020202030204" pitchFamily="34" charset="0"/>
                      </a:endParaRPr>
                    </a:p>
                  </a:txBody>
                  <a:tcPr marL="5885" marR="5885" marT="5885" marB="0" anchor="ctr"/>
                </a:tc>
                <a:extLst>
                  <a:ext uri="{0D108BD9-81ED-4DB2-BD59-A6C34878D82A}">
                    <a16:rowId xmlns:a16="http://schemas.microsoft.com/office/drawing/2014/main" val="10004"/>
                  </a:ext>
                </a:extLst>
              </a:tr>
              <a:tr h="226860">
                <a:tc>
                  <a:txBody>
                    <a:bodyPr/>
                    <a:lstStyle/>
                    <a:p>
                      <a:pPr algn="l" fontAlgn="ctr"/>
                      <a:r>
                        <a:rPr lang="id-ID" sz="1400" u="none" strike="noStrike" dirty="0">
                          <a:effectLst/>
                        </a:rPr>
                        <a:t>CTI-CFF Regional Secretariat Core Operations</a:t>
                      </a:r>
                      <a:endParaRPr lang="id-ID" sz="1400" b="1" i="0" u="none" strike="noStrike" dirty="0">
                        <a:solidFill>
                          <a:srgbClr val="FFFFFF"/>
                        </a:solidFill>
                        <a:effectLst/>
                        <a:latin typeface="Arial Narrow" panose="020B0606020202030204" pitchFamily="34" charset="0"/>
                      </a:endParaRPr>
                    </a:p>
                  </a:txBody>
                  <a:tcPr marL="5885" marR="5885" marT="5885" marB="0" anchor="ctr"/>
                </a:tc>
                <a:tc>
                  <a:txBody>
                    <a:bodyPr/>
                    <a:lstStyle/>
                    <a:p>
                      <a:pPr algn="ctr" fontAlgn="b"/>
                      <a:r>
                        <a:rPr lang="id-ID" sz="1400" u="none" strike="noStrike" dirty="0">
                          <a:effectLst/>
                        </a:rPr>
                        <a:t> </a:t>
                      </a:r>
                      <a:endParaRPr lang="id-ID" sz="1400" b="0" i="0" u="none" strike="noStrike" dirty="0">
                        <a:solidFill>
                          <a:srgbClr val="FFFFFF"/>
                        </a:solidFill>
                        <a:effectLst/>
                        <a:latin typeface="Arial Narrow" panose="020B0606020202030204" pitchFamily="34" charset="0"/>
                      </a:endParaRPr>
                    </a:p>
                  </a:txBody>
                  <a:tcPr marL="5885" marR="5885" marT="5885" marB="0" anchor="b"/>
                </a:tc>
                <a:tc>
                  <a:txBody>
                    <a:bodyPr/>
                    <a:lstStyle/>
                    <a:p>
                      <a:pPr algn="ctr" fontAlgn="b"/>
                      <a:r>
                        <a:rPr lang="id-ID" sz="1400" u="none" strike="noStrike" dirty="0">
                          <a:effectLst/>
                        </a:rPr>
                        <a:t> </a:t>
                      </a:r>
                      <a:endParaRPr lang="id-ID" sz="1400" b="0" i="0" u="none" strike="noStrike" dirty="0">
                        <a:solidFill>
                          <a:srgbClr val="000000"/>
                        </a:solidFill>
                        <a:effectLst/>
                        <a:latin typeface="Arial Narrow" panose="020B0606020202030204" pitchFamily="34" charset="0"/>
                      </a:endParaRPr>
                    </a:p>
                  </a:txBody>
                  <a:tcPr marL="5885" marR="5885" marT="5885" marB="0" anchor="b"/>
                </a:tc>
                <a:extLst>
                  <a:ext uri="{0D108BD9-81ED-4DB2-BD59-A6C34878D82A}">
                    <a16:rowId xmlns:a16="http://schemas.microsoft.com/office/drawing/2014/main" val="10005"/>
                  </a:ext>
                </a:extLst>
              </a:tr>
              <a:tr h="248581">
                <a:tc>
                  <a:txBody>
                    <a:bodyPr/>
                    <a:lstStyle/>
                    <a:p>
                      <a:pPr algn="l" fontAlgn="ctr"/>
                      <a:r>
                        <a:rPr lang="id-ID" sz="1400" u="none" strike="noStrike" dirty="0">
                          <a:effectLst/>
                        </a:rPr>
                        <a:t>A. Operating Expenses</a:t>
                      </a:r>
                      <a:endParaRPr lang="id-ID" sz="1400" b="1" i="0" u="none" strike="noStrike" dirty="0">
                        <a:solidFill>
                          <a:srgbClr val="000000"/>
                        </a:solidFill>
                        <a:effectLst/>
                        <a:latin typeface="Arial Narrow" panose="020B0606020202030204" pitchFamily="34" charset="0"/>
                      </a:endParaRPr>
                    </a:p>
                  </a:txBody>
                  <a:tcPr marL="5885" marR="5885" marT="5885" marB="0" anchor="ctr"/>
                </a:tc>
                <a:tc>
                  <a:txBody>
                    <a:bodyPr/>
                    <a:lstStyle/>
                    <a:p>
                      <a:pPr algn="ctr" fontAlgn="ctr"/>
                      <a:r>
                        <a:rPr lang="id-ID" sz="1400" u="none" strike="noStrike" dirty="0">
                          <a:effectLst/>
                        </a:rPr>
                        <a:t>                86.144 </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94.758 </a:t>
                      </a:r>
                      <a:endParaRPr lang="id-ID" sz="1400" b="1" i="0" u="none" strike="noStrike" dirty="0">
                        <a:solidFill>
                          <a:srgbClr val="000000"/>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06"/>
                  </a:ext>
                </a:extLst>
              </a:tr>
              <a:tr h="248581">
                <a:tc>
                  <a:txBody>
                    <a:bodyPr/>
                    <a:lstStyle/>
                    <a:p>
                      <a:pPr algn="l" fontAlgn="ctr"/>
                      <a:r>
                        <a:rPr lang="id-ID" sz="1400" u="none" strike="noStrike" dirty="0">
                          <a:effectLst/>
                        </a:rPr>
                        <a:t>B.Personnel and contract</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585.505 </a:t>
                      </a:r>
                      <a:endParaRPr lang="id-ID" sz="1400" b="1"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ctr"/>
                      <a:r>
                        <a:rPr lang="id-ID" sz="1400" u="none" strike="noStrike" dirty="0">
                          <a:effectLst/>
                        </a:rPr>
                        <a:t>           644.056 </a:t>
                      </a:r>
                      <a:endParaRPr lang="id-ID" sz="1400" b="1" i="0" u="none" strike="noStrike" dirty="0">
                        <a:solidFill>
                          <a:srgbClr val="000000"/>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07"/>
                  </a:ext>
                </a:extLst>
              </a:tr>
              <a:tr h="248581">
                <a:tc>
                  <a:txBody>
                    <a:bodyPr/>
                    <a:lstStyle/>
                    <a:p>
                      <a:pPr algn="l" fontAlgn="ctr"/>
                      <a:r>
                        <a:rPr lang="id-ID" sz="1400" u="none" strike="noStrike" dirty="0">
                          <a:effectLst/>
                        </a:rPr>
                        <a:t>C. Recruitment Costs</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34.175 </a:t>
                      </a:r>
                      <a:endParaRPr lang="id-ID" sz="1400" b="1"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a:effectLst/>
                        </a:rPr>
                        <a:t>                   567 </a:t>
                      </a:r>
                      <a:endParaRPr lang="id-ID" sz="1400" b="1" i="0" u="none" strike="noStrike">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08"/>
                  </a:ext>
                </a:extLst>
              </a:tr>
              <a:tr h="248581">
                <a:tc>
                  <a:txBody>
                    <a:bodyPr/>
                    <a:lstStyle/>
                    <a:p>
                      <a:pPr algn="l" fontAlgn="ctr"/>
                      <a:r>
                        <a:rPr lang="id-ID" sz="1400" u="none" strike="noStrike" dirty="0">
                          <a:effectLst/>
                        </a:rPr>
                        <a:t>D. Travel and Meetings</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181.675 </a:t>
                      </a:r>
                      <a:endParaRPr lang="id-ID" sz="1400" b="1"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ctr"/>
                      <a:r>
                        <a:rPr lang="id-ID" sz="1400" u="none" strike="noStrike">
                          <a:effectLst/>
                        </a:rPr>
                        <a:t>           196.209 </a:t>
                      </a:r>
                      <a:endParaRPr lang="id-ID" sz="1400" b="1" i="0" u="none" strike="noStrike">
                        <a:solidFill>
                          <a:srgbClr val="000000"/>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09"/>
                  </a:ext>
                </a:extLst>
              </a:tr>
              <a:tr h="248581">
                <a:tc>
                  <a:txBody>
                    <a:bodyPr/>
                    <a:lstStyle/>
                    <a:p>
                      <a:pPr algn="l" fontAlgn="ctr"/>
                      <a:r>
                        <a:rPr lang="id-ID" sz="1400" u="none" strike="noStrike" dirty="0">
                          <a:effectLst/>
                        </a:rPr>
                        <a:t>Total Secretariat Core Operations</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887.499 </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935.590 </a:t>
                      </a:r>
                      <a:endParaRPr lang="id-ID" sz="1400" b="1" i="0" u="none" strike="noStrike" dirty="0">
                        <a:solidFill>
                          <a:srgbClr val="FFFFFF"/>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10"/>
                  </a:ext>
                </a:extLst>
              </a:tr>
              <a:tr h="192843">
                <a:tc>
                  <a:txBody>
                    <a:bodyPr/>
                    <a:lstStyle/>
                    <a:p>
                      <a:pPr algn="l" fontAlgn="b"/>
                      <a:endParaRPr lang="id-ID" sz="1400" b="0"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b"/>
                      <a:endParaRPr lang="id-ID" sz="1400" b="0" i="0" u="none" strike="noStrike">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1"/>
                  </a:ext>
                </a:extLst>
              </a:tr>
              <a:tr h="248581">
                <a:tc>
                  <a:txBody>
                    <a:bodyPr/>
                    <a:lstStyle/>
                    <a:p>
                      <a:pPr algn="l" fontAlgn="ctr"/>
                      <a:r>
                        <a:rPr lang="id-ID" sz="1400" u="none" strike="noStrike" dirty="0">
                          <a:effectLst/>
                        </a:rPr>
                        <a:t>E. Program Services</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a:effectLst/>
                        </a:rPr>
                        <a:t>              769.370 </a:t>
                      </a:r>
                      <a:endParaRPr lang="id-ID" sz="1400" b="1" i="0" u="none" strike="noStrike">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815.307 </a:t>
                      </a:r>
                      <a:endParaRPr lang="id-ID" sz="1400" b="1" i="0" u="none" strike="noStrike" dirty="0">
                        <a:solidFill>
                          <a:srgbClr val="FFFFFF"/>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12"/>
                  </a:ext>
                </a:extLst>
              </a:tr>
              <a:tr h="166071">
                <a:tc>
                  <a:txBody>
                    <a:bodyPr/>
                    <a:lstStyle/>
                    <a:p>
                      <a:pPr algn="l" fontAlgn="ctr"/>
                      <a:r>
                        <a:rPr lang="id-ID" sz="1400" u="none" strike="noStrike" dirty="0">
                          <a:effectLst/>
                        </a:rPr>
                        <a:t>    1. Counterpart expenditures</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ctr"/>
                      <a:r>
                        <a:rPr lang="id-ID" sz="1400" u="none" strike="noStrike">
                          <a:effectLst/>
                        </a:rPr>
                        <a:t> </a:t>
                      </a:r>
                      <a:endParaRPr lang="id-ID" sz="1400" b="0" i="0" u="none" strike="noStrike">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3"/>
                  </a:ext>
                </a:extLst>
              </a:tr>
              <a:tr h="248581">
                <a:tc>
                  <a:txBody>
                    <a:bodyPr/>
                    <a:lstStyle/>
                    <a:p>
                      <a:pPr algn="l" fontAlgn="ctr"/>
                      <a:r>
                        <a:rPr lang="id-ID" sz="1400" u="none" strike="noStrike" dirty="0">
                          <a:effectLst/>
                        </a:rPr>
                        <a:t>    2. Program Activities</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16.260 </a:t>
                      </a:r>
                      <a:endParaRPr lang="id-ID" sz="1400" b="1"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17.886 </a:t>
                      </a:r>
                      <a:endParaRPr lang="id-ID" sz="1400" b="1"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4"/>
                  </a:ext>
                </a:extLst>
              </a:tr>
              <a:tr h="248581">
                <a:tc>
                  <a:txBody>
                    <a:bodyPr/>
                    <a:lstStyle/>
                    <a:p>
                      <a:pPr algn="l" fontAlgn="ctr"/>
                      <a:r>
                        <a:rPr lang="id-ID" sz="1400" u="none" strike="noStrike" dirty="0">
                          <a:effectLst/>
                        </a:rPr>
                        <a:t>     3. Technical working groups</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181.950 </a:t>
                      </a:r>
                      <a:endParaRPr lang="id-ID" sz="1400" b="1" i="0" u="none" strike="noStrike" dirty="0">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200.145 </a:t>
                      </a:r>
                      <a:endParaRPr lang="id-ID" sz="1400" b="1"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5"/>
                  </a:ext>
                </a:extLst>
              </a:tr>
              <a:tr h="248581">
                <a:tc>
                  <a:txBody>
                    <a:bodyPr/>
                    <a:lstStyle/>
                    <a:p>
                      <a:pPr algn="l" fontAlgn="ctr"/>
                      <a:r>
                        <a:rPr lang="id-ID" sz="1400" u="none" strike="noStrike" dirty="0">
                          <a:effectLst/>
                        </a:rPr>
                        <a:t>     4. Cross-cutting themes/GWG</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a:effectLst/>
                        </a:rPr>
                        <a:t>              261.160 </a:t>
                      </a:r>
                      <a:endParaRPr lang="id-ID" sz="1400" b="1" i="0" u="none" strike="noStrike">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287.276 </a:t>
                      </a:r>
                      <a:endParaRPr lang="id-ID" sz="1400" b="1"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6"/>
                  </a:ext>
                </a:extLst>
              </a:tr>
              <a:tr h="248581">
                <a:tc>
                  <a:txBody>
                    <a:bodyPr/>
                    <a:lstStyle/>
                    <a:p>
                      <a:pPr algn="l" fontAlgn="ctr"/>
                      <a:r>
                        <a:rPr lang="id-ID" sz="1400" u="none" strike="noStrike" dirty="0">
                          <a:effectLst/>
                        </a:rPr>
                        <a:t>     5. RPOA Review</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a:effectLst/>
                        </a:rPr>
                        <a:t>              160.000 </a:t>
                      </a:r>
                      <a:endParaRPr lang="id-ID" sz="1400" b="1" i="0" u="none" strike="noStrike">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160.000 </a:t>
                      </a:r>
                      <a:endParaRPr lang="id-ID" sz="1400" b="1"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7"/>
                  </a:ext>
                </a:extLst>
              </a:tr>
              <a:tr h="248581">
                <a:tc>
                  <a:txBody>
                    <a:bodyPr/>
                    <a:lstStyle/>
                    <a:p>
                      <a:pPr algn="l" fontAlgn="ctr"/>
                      <a:r>
                        <a:rPr lang="id-ID" sz="1400" u="none" strike="noStrike" dirty="0">
                          <a:effectLst/>
                        </a:rPr>
                        <a:t>     6. Leader Summit</a:t>
                      </a: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a:effectLst/>
                        </a:rPr>
                        <a:t>              150.000 </a:t>
                      </a:r>
                      <a:endParaRPr lang="id-ID" sz="1400" b="1" i="0" u="none" strike="noStrike">
                        <a:solidFill>
                          <a:srgbClr val="000000"/>
                        </a:solidFill>
                        <a:effectLst/>
                        <a:latin typeface="Calibri" panose="020F0502020204030204" pitchFamily="34" charset="0"/>
                      </a:endParaRPr>
                    </a:p>
                  </a:txBody>
                  <a:tcPr marL="5885" marR="5885" marT="5885" marB="0" anchor="b"/>
                </a:tc>
                <a:tc>
                  <a:txBody>
                    <a:bodyPr/>
                    <a:lstStyle/>
                    <a:p>
                      <a:pPr algn="ctr" fontAlgn="b"/>
                      <a:r>
                        <a:rPr lang="id-ID" sz="1400" u="none" strike="noStrike" dirty="0">
                          <a:effectLst/>
                        </a:rPr>
                        <a:t>           150.000 </a:t>
                      </a:r>
                      <a:endParaRPr lang="id-ID" sz="1400" b="1"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18"/>
                  </a:ext>
                </a:extLst>
              </a:tr>
              <a:tr h="248581">
                <a:tc>
                  <a:txBody>
                    <a:bodyPr/>
                    <a:lstStyle/>
                    <a:p>
                      <a:pPr algn="l" fontAlgn="ctr"/>
                      <a:r>
                        <a:rPr lang="id-ID" sz="1400" u="none" strike="noStrike" dirty="0">
                          <a:effectLst/>
                        </a:rPr>
                        <a:t>F. Capital Expenditure</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a:effectLst/>
                        </a:rPr>
                        <a:t>                62.320 </a:t>
                      </a:r>
                      <a:endParaRPr lang="id-ID" sz="1400" b="1" i="0" u="none" strike="noStrike">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a:t>
                      </a:r>
                      <a:endParaRPr lang="id-ID" sz="1400" b="1" i="0" u="none" strike="noStrike" dirty="0">
                        <a:solidFill>
                          <a:srgbClr val="FFFFFF"/>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19"/>
                  </a:ext>
                </a:extLst>
              </a:tr>
              <a:tr h="192843">
                <a:tc>
                  <a:txBody>
                    <a:bodyPr/>
                    <a:lstStyle/>
                    <a:p>
                      <a:pPr algn="l" fontAlgn="ct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ctr"/>
                      <a:endParaRPr lang="id-ID" sz="1400" b="0" i="0" u="none" strike="noStrike">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20"/>
                  </a:ext>
                </a:extLst>
              </a:tr>
              <a:tr h="248581">
                <a:tc>
                  <a:txBody>
                    <a:bodyPr/>
                    <a:lstStyle/>
                    <a:p>
                      <a:pPr algn="l" fontAlgn="ctr"/>
                      <a:r>
                        <a:rPr lang="id-ID" sz="1400" u="none" strike="noStrike" dirty="0">
                          <a:effectLst/>
                        </a:rPr>
                        <a:t>G. Appropriation</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a:effectLst/>
                        </a:rPr>
                        <a:t>              272.512 </a:t>
                      </a:r>
                      <a:endParaRPr lang="id-ID" sz="1400" b="1" i="0" u="none" strike="noStrike">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75.750 </a:t>
                      </a:r>
                      <a:endParaRPr lang="id-ID" sz="1400" b="0" i="0" u="none" strike="noStrike" dirty="0">
                        <a:solidFill>
                          <a:srgbClr val="FFFFFF"/>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21"/>
                  </a:ext>
                </a:extLst>
              </a:tr>
              <a:tr h="192843">
                <a:tc>
                  <a:txBody>
                    <a:bodyPr/>
                    <a:lstStyle/>
                    <a:p>
                      <a:pPr algn="l" fontAlgn="ctr"/>
                      <a:endParaRPr lang="id-ID" sz="1400" b="1"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ctr"/>
                      <a:endParaRPr lang="id-ID" sz="1400" b="0" i="0" u="none" strike="noStrike" dirty="0">
                        <a:solidFill>
                          <a:srgbClr val="000000"/>
                        </a:solidFill>
                        <a:effectLst/>
                        <a:latin typeface="Calibri" panose="020F0502020204030204" pitchFamily="34" charset="0"/>
                      </a:endParaRPr>
                    </a:p>
                  </a:txBody>
                  <a:tcPr marL="5885" marR="5885" marT="5885" marB="0" anchor="ctr"/>
                </a:tc>
                <a:tc>
                  <a:txBody>
                    <a:bodyPr/>
                    <a:lstStyle/>
                    <a:p>
                      <a:pPr algn="ctr" fontAlgn="b"/>
                      <a:r>
                        <a:rPr lang="id-ID" sz="1400" u="none" strike="noStrike" dirty="0">
                          <a:effectLst/>
                        </a:rPr>
                        <a:t> </a:t>
                      </a:r>
                      <a:endParaRPr lang="id-ID" sz="1400" b="0"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22"/>
                  </a:ext>
                </a:extLst>
              </a:tr>
              <a:tr h="248581">
                <a:tc>
                  <a:txBody>
                    <a:bodyPr/>
                    <a:lstStyle/>
                    <a:p>
                      <a:pPr algn="l" fontAlgn="ctr"/>
                      <a:r>
                        <a:rPr lang="id-ID" sz="1400" u="none" strike="noStrike" dirty="0">
                          <a:effectLst/>
                        </a:rPr>
                        <a:t>TOTAL BUDGET</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1.991.701 </a:t>
                      </a:r>
                      <a:endParaRPr lang="id-ID" sz="1400" b="1" i="0" u="none" strike="noStrike" dirty="0">
                        <a:solidFill>
                          <a:srgbClr val="FFFFFF"/>
                        </a:solidFill>
                        <a:effectLst/>
                        <a:latin typeface="Calibri" panose="020F0502020204030204" pitchFamily="34" charset="0"/>
                      </a:endParaRPr>
                    </a:p>
                  </a:txBody>
                  <a:tcPr marL="5885" marR="5885" marT="5885" marB="0" anchor="ctr"/>
                </a:tc>
                <a:tc>
                  <a:txBody>
                    <a:bodyPr/>
                    <a:lstStyle/>
                    <a:p>
                      <a:pPr algn="ctr" fontAlgn="ctr"/>
                      <a:r>
                        <a:rPr lang="id-ID" sz="1400" u="none" strike="noStrike" dirty="0">
                          <a:effectLst/>
                        </a:rPr>
                        <a:t>       1.826.647 </a:t>
                      </a:r>
                      <a:endParaRPr lang="id-ID" sz="1400" b="1" i="0" u="none" strike="noStrike" dirty="0">
                        <a:solidFill>
                          <a:srgbClr val="FFFFFF"/>
                        </a:solidFill>
                        <a:effectLst/>
                        <a:latin typeface="Calibri" panose="020F0502020204030204" pitchFamily="34" charset="0"/>
                      </a:endParaRPr>
                    </a:p>
                  </a:txBody>
                  <a:tcPr marL="5885" marR="5885" marT="5885" marB="0" anchor="ctr"/>
                </a:tc>
                <a:extLst>
                  <a:ext uri="{0D108BD9-81ED-4DB2-BD59-A6C34878D82A}">
                    <a16:rowId xmlns:a16="http://schemas.microsoft.com/office/drawing/2014/main" val="10023"/>
                  </a:ext>
                </a:extLst>
              </a:tr>
              <a:tr h="133447">
                <a:tc>
                  <a:txBody>
                    <a:bodyPr/>
                    <a:lstStyle/>
                    <a:p>
                      <a:pPr algn="r" fontAlgn="ctr"/>
                      <a:endParaRPr lang="id-ID" sz="700" b="1" i="0" u="none" strike="noStrike">
                        <a:solidFill>
                          <a:srgbClr val="000000"/>
                        </a:solidFill>
                        <a:effectLst/>
                        <a:latin typeface="Calibri" panose="020F0502020204030204" pitchFamily="34" charset="0"/>
                      </a:endParaRPr>
                    </a:p>
                  </a:txBody>
                  <a:tcPr marL="5885" marR="5885" marT="5885" marB="0" anchor="ctr"/>
                </a:tc>
                <a:tc>
                  <a:txBody>
                    <a:bodyPr/>
                    <a:lstStyle/>
                    <a:p>
                      <a:pPr algn="l" fontAlgn="b"/>
                      <a:endParaRPr lang="id-ID" sz="700" b="0" i="0" u="none" strike="noStrike">
                        <a:solidFill>
                          <a:srgbClr val="000000"/>
                        </a:solidFill>
                        <a:effectLst/>
                        <a:latin typeface="Calibri" panose="020F0502020204030204" pitchFamily="34" charset="0"/>
                      </a:endParaRPr>
                    </a:p>
                  </a:txBody>
                  <a:tcPr marL="5885" marR="5885" marT="5885" marB="0" anchor="b"/>
                </a:tc>
                <a:tc>
                  <a:txBody>
                    <a:bodyPr/>
                    <a:lstStyle/>
                    <a:p>
                      <a:pPr algn="l" fontAlgn="b"/>
                      <a:r>
                        <a:rPr lang="id-ID" sz="700" u="none" strike="noStrike" dirty="0">
                          <a:effectLst/>
                        </a:rPr>
                        <a:t> </a:t>
                      </a:r>
                      <a:endParaRPr lang="id-ID" sz="700" b="0" i="0" u="none" strike="noStrike" dirty="0">
                        <a:solidFill>
                          <a:srgbClr val="000000"/>
                        </a:solidFill>
                        <a:effectLst/>
                        <a:latin typeface="Calibri" panose="020F0502020204030204" pitchFamily="34" charset="0"/>
                      </a:endParaRPr>
                    </a:p>
                  </a:txBody>
                  <a:tcPr marL="5885" marR="5885" marT="5885" marB="0" anchor="b"/>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19947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B07A-C597-4D05-A07B-7FD842D9F8C2}"/>
              </a:ext>
            </a:extLst>
          </p:cNvPr>
          <p:cNvSpPr>
            <a:spLocks noGrp="1"/>
          </p:cNvSpPr>
          <p:nvPr>
            <p:ph type="title"/>
          </p:nvPr>
        </p:nvSpPr>
        <p:spPr>
          <a:xfrm>
            <a:off x="496956" y="365125"/>
            <a:ext cx="10856844" cy="1325563"/>
          </a:xfrm>
        </p:spPr>
        <p:txBody>
          <a:bodyPr/>
          <a:lstStyle/>
          <a:p>
            <a:r>
              <a:rPr lang="en-MY" dirty="0"/>
              <a:t>Country Contribution</a:t>
            </a:r>
            <a:endParaRPr lang="en-US" dirty="0"/>
          </a:p>
        </p:txBody>
      </p:sp>
      <p:pic>
        <p:nvPicPr>
          <p:cNvPr id="12" name="Picture 11">
            <a:extLst>
              <a:ext uri="{FF2B5EF4-FFF2-40B4-BE49-F238E27FC236}">
                <a16:creationId xmlns:a16="http://schemas.microsoft.com/office/drawing/2014/main" id="{42AD13C1-1E5A-44D1-B7BA-29B234CFE70D}"/>
              </a:ext>
            </a:extLst>
          </p:cNvPr>
          <p:cNvPicPr>
            <a:picLocks noChangeAspect="1"/>
          </p:cNvPicPr>
          <p:nvPr/>
        </p:nvPicPr>
        <p:blipFill>
          <a:blip r:embed="rId2"/>
          <a:stretch>
            <a:fillRect/>
          </a:stretch>
        </p:blipFill>
        <p:spPr>
          <a:xfrm>
            <a:off x="496956" y="1932343"/>
            <a:ext cx="11201401" cy="2530950"/>
          </a:xfrm>
          <a:prstGeom prst="rect">
            <a:avLst/>
          </a:prstGeom>
        </p:spPr>
      </p:pic>
      <p:cxnSp>
        <p:nvCxnSpPr>
          <p:cNvPr id="4" name="Straight Connector 3">
            <a:extLst>
              <a:ext uri="{FF2B5EF4-FFF2-40B4-BE49-F238E27FC236}">
                <a16:creationId xmlns:a16="http://schemas.microsoft.com/office/drawing/2014/main" id="{E0609DF3-A9F9-46FF-B42E-66D4310494BA}"/>
              </a:ext>
            </a:extLst>
          </p:cNvPr>
          <p:cNvCxnSpPr/>
          <p:nvPr/>
        </p:nvCxnSpPr>
        <p:spPr>
          <a:xfrm>
            <a:off x="8456429" y="3218121"/>
            <a:ext cx="5741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75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6DB0-95BF-400B-B5F5-D7C610D249AD}"/>
              </a:ext>
            </a:extLst>
          </p:cNvPr>
          <p:cNvSpPr>
            <a:spLocks noGrp="1"/>
          </p:cNvSpPr>
          <p:nvPr>
            <p:ph type="title"/>
          </p:nvPr>
        </p:nvSpPr>
        <p:spPr/>
        <p:txBody>
          <a:bodyPr/>
          <a:lstStyle/>
          <a:p>
            <a:r>
              <a:rPr lang="en-MY" dirty="0"/>
              <a:t>SOM-14 Recommendations</a:t>
            </a:r>
            <a:endParaRPr lang="en-US" dirty="0"/>
          </a:p>
        </p:txBody>
      </p:sp>
      <p:sp>
        <p:nvSpPr>
          <p:cNvPr id="3" name="Content Placeholder 2">
            <a:extLst>
              <a:ext uri="{FF2B5EF4-FFF2-40B4-BE49-F238E27FC236}">
                <a16:creationId xmlns:a16="http://schemas.microsoft.com/office/drawing/2014/main" id="{C12255DB-84C9-41DC-9136-D4E5200F5750}"/>
              </a:ext>
            </a:extLst>
          </p:cNvPr>
          <p:cNvSpPr>
            <a:spLocks noGrp="1"/>
          </p:cNvSpPr>
          <p:nvPr>
            <p:ph idx="1"/>
          </p:nvPr>
        </p:nvSpPr>
        <p:spPr>
          <a:xfrm>
            <a:off x="838200" y="1690688"/>
            <a:ext cx="10515600" cy="4351338"/>
          </a:xfrm>
        </p:spPr>
        <p:txBody>
          <a:bodyPr>
            <a:noAutofit/>
          </a:bodyPr>
          <a:lstStyle/>
          <a:p>
            <a:pPr marL="457200" lvl="0" indent="-457200" algn="just">
              <a:spcAft>
                <a:spcPts val="1200"/>
              </a:spcAft>
              <a:buFont typeface="+mj-lt"/>
              <a:buAutoNum type="arabicPeriod"/>
            </a:pPr>
            <a:r>
              <a:rPr lang="en-GB" sz="1800" dirty="0"/>
              <a:t>Extend appreciation to the United States Government for the support provided to undertake the financial, administrative and legal assessment consultancies;</a:t>
            </a:r>
            <a:endParaRPr lang="en-US" sz="1800" dirty="0"/>
          </a:p>
          <a:p>
            <a:pPr marL="457200" lvl="0" indent="-457200" algn="just">
              <a:spcAft>
                <a:spcPts val="600"/>
              </a:spcAft>
              <a:buFont typeface="+mj-lt"/>
              <a:buAutoNum type="arabicPeriod"/>
            </a:pPr>
            <a:r>
              <a:rPr lang="en-GB" sz="1800" b="1" dirty="0"/>
              <a:t>Accept the following for Council of Ministers (CTI COM) endorsement at the 7</a:t>
            </a:r>
            <a:r>
              <a:rPr lang="en-GB" sz="1800" b="1" baseline="30000" dirty="0"/>
              <a:t>th</a:t>
            </a:r>
            <a:r>
              <a:rPr lang="en-GB" sz="1800" b="1" dirty="0"/>
              <a:t> Ministerial Meeting (MM-7):</a:t>
            </a:r>
            <a:endParaRPr lang="en-US" sz="1800" b="1" dirty="0"/>
          </a:p>
          <a:p>
            <a:pPr lvl="1"/>
            <a:r>
              <a:rPr lang="en-GB" sz="1800" dirty="0">
                <a:highlight>
                  <a:srgbClr val="FFFF00"/>
                </a:highlight>
              </a:rPr>
              <a:t>The findings and recommendations of the Senior Strategic Finance, Administrative and Operational Consultant Report as presented in Prep.SOM.MM Meeting in Jakarta, Indonesia (9-12 Oct. 2018); </a:t>
            </a:r>
            <a:endParaRPr lang="en-US" sz="1800" dirty="0">
              <a:highlight>
                <a:srgbClr val="FFFF00"/>
              </a:highlight>
            </a:endParaRPr>
          </a:p>
          <a:p>
            <a:pPr lvl="1"/>
            <a:r>
              <a:rPr lang="en-US" sz="1800" dirty="0">
                <a:highlight>
                  <a:srgbClr val="FFFF00"/>
                </a:highlight>
              </a:rPr>
              <a:t>Endorse the acceptance of the audit report for special audit 2014 – 2016 and regular audit 2017;</a:t>
            </a:r>
          </a:p>
          <a:p>
            <a:pPr lvl="1"/>
            <a:r>
              <a:rPr lang="en-US" sz="1800" dirty="0">
                <a:highlight>
                  <a:srgbClr val="FFFF00"/>
                </a:highlight>
              </a:rPr>
              <a:t>Recommend to revise 2019 Budget based on the country contribution for 2018;</a:t>
            </a:r>
          </a:p>
          <a:p>
            <a:pPr lvl="1"/>
            <a:r>
              <a:rPr lang="en-US" sz="1800" dirty="0">
                <a:highlight>
                  <a:srgbClr val="FFFF00"/>
                </a:highlight>
              </a:rPr>
              <a:t>Inform the COM of the cash surplus and task the Regional Secretariat to prepare options on how to utilize the cash surplus through the submission of a supplementary budget by 28 February 2019;</a:t>
            </a:r>
          </a:p>
          <a:p>
            <a:pPr lvl="1"/>
            <a:r>
              <a:rPr lang="en-MY" sz="1800" dirty="0">
                <a:highlight>
                  <a:srgbClr val="FFFF00"/>
                </a:highlight>
              </a:rPr>
              <a:t>T</a:t>
            </a:r>
            <a:r>
              <a:rPr lang="en-US" sz="1800" dirty="0">
                <a:highlight>
                  <a:srgbClr val="FFFF00"/>
                </a:highlight>
              </a:rPr>
              <a:t>o recommend to COM to delegate powers and responsibilities to the CSO to make decisions on the utilization of the cash surplus;</a:t>
            </a:r>
          </a:p>
          <a:p>
            <a:pPr marL="914400" lvl="1" indent="-457200" algn="just">
              <a:buFont typeface="+mj-lt"/>
              <a:buAutoNum type="alphaLcPeriod"/>
            </a:pPr>
            <a:endParaRPr lang="en-US" sz="1800" strike="sngStrike" dirty="0"/>
          </a:p>
        </p:txBody>
      </p:sp>
    </p:spTree>
    <p:extLst>
      <p:ext uri="{BB962C8B-B14F-4D97-AF65-F5344CB8AC3E}">
        <p14:creationId xmlns:p14="http://schemas.microsoft.com/office/powerpoint/2010/main" val="78787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1534</Words>
  <Application>Microsoft Office PowerPoint</Application>
  <PresentationFormat>Widescreen</PresentationFormat>
  <Paragraphs>540</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Arial Narrow</vt:lpstr>
      <vt:lpstr>Calibri</vt:lpstr>
      <vt:lpstr>Open Sans</vt:lpstr>
      <vt:lpstr>Open Sans Extrabold</vt:lpstr>
      <vt:lpstr>Office Theme</vt:lpstr>
      <vt:lpstr>PowerPoint Presentation</vt:lpstr>
      <vt:lpstr>Summary of 2018 Expenses Report and 2018 Financial Projection Table 1 </vt:lpstr>
      <vt:lpstr>Option A, Proposed Budget 2019  </vt:lpstr>
      <vt:lpstr>PowerPoint Presentation</vt:lpstr>
      <vt:lpstr>   Option A 2019 Budget  (Compare to 2017, 2018 Budget)  Table 7</vt:lpstr>
      <vt:lpstr>PowerPoint Presentation</vt:lpstr>
      <vt:lpstr>2020 Forecast Table 21</vt:lpstr>
      <vt:lpstr>Country Contribution</vt:lpstr>
      <vt:lpstr>SOM-14 Recommendations</vt:lpstr>
      <vt:lpstr>SOM-14 Recommendations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Jasmin Saad</cp:lastModifiedBy>
  <cp:revision>110</cp:revision>
  <dcterms:created xsi:type="dcterms:W3CDTF">2018-11-08T04:12:31Z</dcterms:created>
  <dcterms:modified xsi:type="dcterms:W3CDTF">2018-12-13T03:33:13Z</dcterms:modified>
</cp:coreProperties>
</file>