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4" r:id="rId1"/>
    <p:sldMasterId id="2147483895" r:id="rId2"/>
  </p:sldMasterIdLst>
  <p:notesMasterIdLst>
    <p:notesMasterId r:id="rId11"/>
  </p:notesMasterIdLst>
  <p:handoutMasterIdLst>
    <p:handoutMasterId r:id="rId12"/>
  </p:handoutMasterIdLst>
  <p:sldIdLst>
    <p:sldId id="256" r:id="rId3"/>
    <p:sldId id="512" r:id="rId4"/>
    <p:sldId id="514" r:id="rId5"/>
    <p:sldId id="310" r:id="rId6"/>
    <p:sldId id="491" r:id="rId7"/>
    <p:sldId id="515" r:id="rId8"/>
    <p:sldId id="407" r:id="rId9"/>
    <p:sldId id="353" r:id="rId10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E76"/>
    <a:srgbClr val="E7E6E4"/>
    <a:srgbClr val="DFECF9"/>
    <a:srgbClr val="003366"/>
    <a:srgbClr val="0067B9"/>
    <a:srgbClr val="666666"/>
    <a:srgbClr val="002A6C"/>
    <a:srgbClr val="E10040"/>
    <a:srgbClr val="DDDDDD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41" autoAdjust="0"/>
    <p:restoredTop sz="95141" autoAdjust="0"/>
  </p:normalViewPr>
  <p:slideViewPr>
    <p:cSldViewPr>
      <p:cViewPr varScale="1">
        <p:scale>
          <a:sx n="68" d="100"/>
          <a:sy n="68" d="100"/>
        </p:scale>
        <p:origin x="37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F915EF-251A-4D2D-B3A8-0227ABF6A9D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438D79-2576-406F-B2BA-D953482E5C9D}">
      <dgm:prSet phldrT="[Text]" custT="1"/>
      <dgm:spPr/>
      <dgm:t>
        <a:bodyPr/>
        <a:lstStyle/>
        <a:p>
          <a:r>
            <a:rPr lang="en-US" sz="2000" dirty="0"/>
            <a:t>CDT Data</a:t>
          </a:r>
        </a:p>
      </dgm:t>
    </dgm:pt>
    <dgm:pt modelId="{FC1D8653-4441-4218-ABFB-E5BA9FDE7694}" type="parTrans" cxnId="{B7CC388D-5034-4DD1-8E1D-863C2C7AEAD5}">
      <dgm:prSet/>
      <dgm:spPr/>
      <dgm:t>
        <a:bodyPr/>
        <a:lstStyle/>
        <a:p>
          <a:endParaRPr lang="en-US"/>
        </a:p>
      </dgm:t>
    </dgm:pt>
    <dgm:pt modelId="{59D17669-7885-4566-AFD4-B3C0EE334F6A}" type="sibTrans" cxnId="{B7CC388D-5034-4DD1-8E1D-863C2C7AEAD5}">
      <dgm:prSet/>
      <dgm:spPr/>
      <dgm:t>
        <a:bodyPr/>
        <a:lstStyle/>
        <a:p>
          <a:endParaRPr lang="en-US"/>
        </a:p>
      </dgm:t>
    </dgm:pt>
    <dgm:pt modelId="{3F76401A-19E1-4886-8989-0FE8AB870D9F}">
      <dgm:prSet phldrT="[Text]" custT="1"/>
      <dgm:spPr/>
      <dgm:t>
        <a:bodyPr/>
        <a:lstStyle/>
        <a:p>
          <a:r>
            <a:rPr lang="en-US" sz="1800" dirty="0"/>
            <a:t>Fisheries Information System</a:t>
          </a:r>
        </a:p>
      </dgm:t>
    </dgm:pt>
    <dgm:pt modelId="{CF0B90C5-27E3-4B4B-9295-23BC436E5803}" type="parTrans" cxnId="{1BBC9B0C-1B9A-4285-99BD-69C5B6ECE137}">
      <dgm:prSet/>
      <dgm:spPr/>
      <dgm:t>
        <a:bodyPr/>
        <a:lstStyle/>
        <a:p>
          <a:endParaRPr lang="en-US"/>
        </a:p>
      </dgm:t>
    </dgm:pt>
    <dgm:pt modelId="{81613D10-BABD-4B08-8738-24330F2E854C}" type="sibTrans" cxnId="{1BBC9B0C-1B9A-4285-99BD-69C5B6ECE137}">
      <dgm:prSet/>
      <dgm:spPr/>
      <dgm:t>
        <a:bodyPr/>
        <a:lstStyle/>
        <a:p>
          <a:endParaRPr lang="en-US"/>
        </a:p>
      </dgm:t>
    </dgm:pt>
    <dgm:pt modelId="{3C1B6CBA-951D-4AA2-821E-A7B8CADE17F8}">
      <dgm:prSet phldrT="[Text]" custT="1"/>
      <dgm:spPr/>
      <dgm:t>
        <a:bodyPr/>
        <a:lstStyle/>
        <a:p>
          <a:r>
            <a:rPr lang="en-US" sz="1800" dirty="0"/>
            <a:t>Ecosystem Approach to Fisheries Management </a:t>
          </a:r>
        </a:p>
      </dgm:t>
    </dgm:pt>
    <dgm:pt modelId="{6091CAC2-E460-4F19-8490-B255A75F49D8}" type="parTrans" cxnId="{4E9300E6-C32A-40C7-BFB9-DCE2EE24841B}">
      <dgm:prSet/>
      <dgm:spPr/>
      <dgm:t>
        <a:bodyPr/>
        <a:lstStyle/>
        <a:p>
          <a:endParaRPr lang="en-US"/>
        </a:p>
      </dgm:t>
    </dgm:pt>
    <dgm:pt modelId="{541F775F-CCD7-464C-889B-B7FBCC12A792}" type="sibTrans" cxnId="{4E9300E6-C32A-40C7-BFB9-DCE2EE24841B}">
      <dgm:prSet/>
      <dgm:spPr/>
      <dgm:t>
        <a:bodyPr/>
        <a:lstStyle/>
        <a:p>
          <a:endParaRPr lang="en-US"/>
        </a:p>
      </dgm:t>
    </dgm:pt>
    <dgm:pt modelId="{2DF3ADF6-5E93-4767-B479-029AC14FBA08}" type="pres">
      <dgm:prSet presAssocID="{FAF915EF-251A-4D2D-B3A8-0227ABF6A9D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1ADE871-1BF1-44D7-85C6-289C3C10A885}" type="pres">
      <dgm:prSet presAssocID="{F6438D79-2576-406F-B2BA-D953482E5C9D}" presName="Accent1" presStyleCnt="0"/>
      <dgm:spPr/>
    </dgm:pt>
    <dgm:pt modelId="{5ADB92B0-51FD-48B1-9962-2BC0DFA7FA47}" type="pres">
      <dgm:prSet presAssocID="{F6438D79-2576-406F-B2BA-D953482E5C9D}" presName="Accent" presStyleLbl="node1" presStyleIdx="0" presStyleCnt="3"/>
      <dgm:spPr/>
    </dgm:pt>
    <dgm:pt modelId="{E384D6AC-5D52-4EB3-B4A6-271572B96053}" type="pres">
      <dgm:prSet presAssocID="{F6438D79-2576-406F-B2BA-D953482E5C9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252B8E0E-AB15-45ED-9149-D67CAE4B0032}" type="pres">
      <dgm:prSet presAssocID="{3F76401A-19E1-4886-8989-0FE8AB870D9F}" presName="Accent2" presStyleCnt="0"/>
      <dgm:spPr/>
    </dgm:pt>
    <dgm:pt modelId="{229EE8FE-E616-4D90-8A47-9A315D6F6851}" type="pres">
      <dgm:prSet presAssocID="{3F76401A-19E1-4886-8989-0FE8AB870D9F}" presName="Accent" presStyleLbl="node1" presStyleIdx="1" presStyleCnt="3"/>
      <dgm:spPr/>
    </dgm:pt>
    <dgm:pt modelId="{BEC99420-FDCE-4FBE-9347-50729D23B03D}" type="pres">
      <dgm:prSet presAssocID="{3F76401A-19E1-4886-8989-0FE8AB870D9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7596FCF3-2B1A-4EAA-8137-963C9846CB72}" type="pres">
      <dgm:prSet presAssocID="{3C1B6CBA-951D-4AA2-821E-A7B8CADE17F8}" presName="Accent3" presStyleCnt="0"/>
      <dgm:spPr/>
    </dgm:pt>
    <dgm:pt modelId="{332ED6CF-94F2-4DEC-B91D-90FDD54245D3}" type="pres">
      <dgm:prSet presAssocID="{3C1B6CBA-951D-4AA2-821E-A7B8CADE17F8}" presName="Accent" presStyleLbl="node1" presStyleIdx="2" presStyleCnt="3"/>
      <dgm:spPr>
        <a:solidFill>
          <a:srgbClr val="C00000"/>
        </a:solidFill>
      </dgm:spPr>
    </dgm:pt>
    <dgm:pt modelId="{6898AA86-AF86-4988-93D6-787C24C2225C}" type="pres">
      <dgm:prSet presAssocID="{3C1B6CBA-951D-4AA2-821E-A7B8CADE17F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1BBC9B0C-1B9A-4285-99BD-69C5B6ECE137}" srcId="{FAF915EF-251A-4D2D-B3A8-0227ABF6A9DE}" destId="{3F76401A-19E1-4886-8989-0FE8AB870D9F}" srcOrd="1" destOrd="0" parTransId="{CF0B90C5-27E3-4B4B-9295-23BC436E5803}" sibTransId="{81613D10-BABD-4B08-8738-24330F2E854C}"/>
    <dgm:cxn modelId="{C088901A-3863-4A48-B85D-4956A7E2769A}" type="presOf" srcId="{FAF915EF-251A-4D2D-B3A8-0227ABF6A9DE}" destId="{2DF3ADF6-5E93-4767-B479-029AC14FBA08}" srcOrd="0" destOrd="0" presId="urn:microsoft.com/office/officeart/2009/layout/CircleArrowProcess"/>
    <dgm:cxn modelId="{9CCA5C1B-3BF5-4973-BD9E-A7DA34F799FD}" type="presOf" srcId="{3C1B6CBA-951D-4AA2-821E-A7B8CADE17F8}" destId="{6898AA86-AF86-4988-93D6-787C24C2225C}" srcOrd="0" destOrd="0" presId="urn:microsoft.com/office/officeart/2009/layout/CircleArrowProcess"/>
    <dgm:cxn modelId="{078F4F24-D5A3-4A3E-83F9-10E36E28D9C2}" type="presOf" srcId="{F6438D79-2576-406F-B2BA-D953482E5C9D}" destId="{E384D6AC-5D52-4EB3-B4A6-271572B96053}" srcOrd="0" destOrd="0" presId="urn:microsoft.com/office/officeart/2009/layout/CircleArrowProcess"/>
    <dgm:cxn modelId="{B7CC388D-5034-4DD1-8E1D-863C2C7AEAD5}" srcId="{FAF915EF-251A-4D2D-B3A8-0227ABF6A9DE}" destId="{F6438D79-2576-406F-B2BA-D953482E5C9D}" srcOrd="0" destOrd="0" parTransId="{FC1D8653-4441-4218-ABFB-E5BA9FDE7694}" sibTransId="{59D17669-7885-4566-AFD4-B3C0EE334F6A}"/>
    <dgm:cxn modelId="{F67F589F-72A6-4BF6-B543-5C4BAF9692BF}" type="presOf" srcId="{3F76401A-19E1-4886-8989-0FE8AB870D9F}" destId="{BEC99420-FDCE-4FBE-9347-50729D23B03D}" srcOrd="0" destOrd="0" presId="urn:microsoft.com/office/officeart/2009/layout/CircleArrowProcess"/>
    <dgm:cxn modelId="{4E9300E6-C32A-40C7-BFB9-DCE2EE24841B}" srcId="{FAF915EF-251A-4D2D-B3A8-0227ABF6A9DE}" destId="{3C1B6CBA-951D-4AA2-821E-A7B8CADE17F8}" srcOrd="2" destOrd="0" parTransId="{6091CAC2-E460-4F19-8490-B255A75F49D8}" sibTransId="{541F775F-CCD7-464C-889B-B7FBCC12A792}"/>
    <dgm:cxn modelId="{25E903CC-5EA8-4BB9-B08C-6D32FF2C02E4}" type="presParOf" srcId="{2DF3ADF6-5E93-4767-B479-029AC14FBA08}" destId="{E1ADE871-1BF1-44D7-85C6-289C3C10A885}" srcOrd="0" destOrd="0" presId="urn:microsoft.com/office/officeart/2009/layout/CircleArrowProcess"/>
    <dgm:cxn modelId="{72020B32-8A2C-4668-BBB2-A9A0567D35A5}" type="presParOf" srcId="{E1ADE871-1BF1-44D7-85C6-289C3C10A885}" destId="{5ADB92B0-51FD-48B1-9962-2BC0DFA7FA47}" srcOrd="0" destOrd="0" presId="urn:microsoft.com/office/officeart/2009/layout/CircleArrowProcess"/>
    <dgm:cxn modelId="{FEFAD17E-683D-4BC0-9A30-04D3FF08986E}" type="presParOf" srcId="{2DF3ADF6-5E93-4767-B479-029AC14FBA08}" destId="{E384D6AC-5D52-4EB3-B4A6-271572B96053}" srcOrd="1" destOrd="0" presId="urn:microsoft.com/office/officeart/2009/layout/CircleArrowProcess"/>
    <dgm:cxn modelId="{46A7F110-AA62-43D5-A004-E35425DD6921}" type="presParOf" srcId="{2DF3ADF6-5E93-4767-B479-029AC14FBA08}" destId="{252B8E0E-AB15-45ED-9149-D67CAE4B0032}" srcOrd="2" destOrd="0" presId="urn:microsoft.com/office/officeart/2009/layout/CircleArrowProcess"/>
    <dgm:cxn modelId="{CD929AC4-2C9A-43A0-A7F1-938B1F4D7C72}" type="presParOf" srcId="{252B8E0E-AB15-45ED-9149-D67CAE4B0032}" destId="{229EE8FE-E616-4D90-8A47-9A315D6F6851}" srcOrd="0" destOrd="0" presId="urn:microsoft.com/office/officeart/2009/layout/CircleArrowProcess"/>
    <dgm:cxn modelId="{E46FC336-7B50-4B2A-ACA6-47CA8EB96EEE}" type="presParOf" srcId="{2DF3ADF6-5E93-4767-B479-029AC14FBA08}" destId="{BEC99420-FDCE-4FBE-9347-50729D23B03D}" srcOrd="3" destOrd="0" presId="urn:microsoft.com/office/officeart/2009/layout/CircleArrowProcess"/>
    <dgm:cxn modelId="{582ADB8B-C9A6-4860-A522-CC84D7A0301C}" type="presParOf" srcId="{2DF3ADF6-5E93-4767-B479-029AC14FBA08}" destId="{7596FCF3-2B1A-4EAA-8137-963C9846CB72}" srcOrd="4" destOrd="0" presId="urn:microsoft.com/office/officeart/2009/layout/CircleArrowProcess"/>
    <dgm:cxn modelId="{8D7AC24B-DC5D-4CD9-A8FE-FE939C46F853}" type="presParOf" srcId="{7596FCF3-2B1A-4EAA-8137-963C9846CB72}" destId="{332ED6CF-94F2-4DEC-B91D-90FDD54245D3}" srcOrd="0" destOrd="0" presId="urn:microsoft.com/office/officeart/2009/layout/CircleArrowProcess"/>
    <dgm:cxn modelId="{892B1625-C35A-4D4A-9527-FB7D14DE0D86}" type="presParOf" srcId="{2DF3ADF6-5E93-4767-B479-029AC14FBA08}" destId="{6898AA86-AF86-4988-93D6-787C24C2225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B92B0-51FD-48B1-9962-2BC0DFA7FA47}">
      <dsp:nvSpPr>
        <dsp:cNvPr id="0" name=""/>
        <dsp:cNvSpPr/>
      </dsp:nvSpPr>
      <dsp:spPr>
        <a:xfrm>
          <a:off x="2094354" y="0"/>
          <a:ext cx="2640751" cy="264115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4D6AC-5D52-4EB3-B4A6-271572B96053}">
      <dsp:nvSpPr>
        <dsp:cNvPr id="0" name=""/>
        <dsp:cNvSpPr/>
      </dsp:nvSpPr>
      <dsp:spPr>
        <a:xfrm>
          <a:off x="2678046" y="953536"/>
          <a:ext cx="1467414" cy="733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CDT Data</a:t>
          </a:r>
        </a:p>
      </dsp:txBody>
      <dsp:txXfrm>
        <a:off x="2678046" y="953536"/>
        <a:ext cx="1467414" cy="733531"/>
      </dsp:txXfrm>
    </dsp:sp>
    <dsp:sp modelId="{229EE8FE-E616-4D90-8A47-9A315D6F6851}">
      <dsp:nvSpPr>
        <dsp:cNvPr id="0" name=""/>
        <dsp:cNvSpPr/>
      </dsp:nvSpPr>
      <dsp:spPr>
        <a:xfrm>
          <a:off x="1360894" y="1517538"/>
          <a:ext cx="2640751" cy="264115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99420-FDCE-4FBE-9347-50729D23B03D}">
      <dsp:nvSpPr>
        <dsp:cNvPr id="0" name=""/>
        <dsp:cNvSpPr/>
      </dsp:nvSpPr>
      <dsp:spPr>
        <a:xfrm>
          <a:off x="1947563" y="2479852"/>
          <a:ext cx="1467414" cy="733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Fisheries Information System</a:t>
          </a:r>
        </a:p>
      </dsp:txBody>
      <dsp:txXfrm>
        <a:off x="1947563" y="2479852"/>
        <a:ext cx="1467414" cy="733531"/>
      </dsp:txXfrm>
    </dsp:sp>
    <dsp:sp modelId="{332ED6CF-94F2-4DEC-B91D-90FDD54245D3}">
      <dsp:nvSpPr>
        <dsp:cNvPr id="0" name=""/>
        <dsp:cNvSpPr/>
      </dsp:nvSpPr>
      <dsp:spPr>
        <a:xfrm>
          <a:off x="2282306" y="3216676"/>
          <a:ext cx="2268814" cy="226972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8AA86-AF86-4988-93D6-787C24C2225C}">
      <dsp:nvSpPr>
        <dsp:cNvPr id="0" name=""/>
        <dsp:cNvSpPr/>
      </dsp:nvSpPr>
      <dsp:spPr>
        <a:xfrm>
          <a:off x="2681518" y="4008363"/>
          <a:ext cx="1467414" cy="733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Ecosystem Approach to Fisheries Management </a:t>
          </a:r>
        </a:p>
      </dsp:txBody>
      <dsp:txXfrm>
        <a:off x="2681518" y="4008363"/>
        <a:ext cx="1467414" cy="733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290" cy="45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5679" y="0"/>
            <a:ext cx="2981290" cy="45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5115"/>
            <a:ext cx="2981290" cy="45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5679" y="8815115"/>
            <a:ext cx="2981290" cy="45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E9CE9F-83CD-4BF5-A744-B79A1C8C82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31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290" cy="45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5679" y="0"/>
            <a:ext cx="2981290" cy="45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8550" y="684213"/>
            <a:ext cx="4660900" cy="349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4387" y="4407558"/>
            <a:ext cx="5068195" cy="417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5115"/>
            <a:ext cx="2981290" cy="45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5679" y="8815115"/>
            <a:ext cx="2981290" cy="45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B868C5-2F9F-489B-9B84-2C79FDD2E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6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2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</a:t>
            </a:r>
            <a:r>
              <a:rPr lang="en-US" baseline="0" dirty="0"/>
              <a:t> analyzing various regulation requirements, USAID Oceans determined the key data elements required for a minimally viable system that would be compliant with the majority of standard regulations. The list is not limited to, but includes some of these key data 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94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55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558B-E4E9-A94A-B9C1-029E46A76AB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7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15" y="152399"/>
            <a:ext cx="8879685" cy="6557913"/>
          </a:xfrm>
          <a:prstGeom prst="rect">
            <a:avLst/>
          </a:prstGeom>
          <a:solidFill>
            <a:srgbClr val="CFCDC9"/>
          </a:solidFill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USAID OCEANS AND FISHERIES PARTNERSHIP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 CAN</a:t>
            </a:r>
            <a:br>
              <a:rPr lang="en-US" dirty="0"/>
            </a:br>
            <a:r>
              <a:rPr lang="en-US" dirty="0"/>
              <a:t>RUN THREE LINES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USAID OCEANS AND FISHERIES PARTNERSHIP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VIKTOR JAKOVLEV</a:t>
            </a:r>
          </a:p>
        </p:txBody>
      </p:sp>
      <p:pic>
        <p:nvPicPr>
          <p:cNvPr id="15" name="Picture 14" descr="USAID_Logo_White_v0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685800"/>
            <a:ext cx="1828800" cy="54401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86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7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29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577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rgbClr val="CFCDC9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1205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CFCDC9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36576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7485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CFCDC9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>
                <a:solidFill>
                  <a:srgbClr val="FFFFFF"/>
                </a:solidFill>
              </a:rPr>
              <a:pPr/>
              <a:t>6/25/2019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135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99" y="152399"/>
            <a:ext cx="8839201" cy="655320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NGUYEN LINH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943600"/>
            <a:ext cx="1536970" cy="4572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91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Blu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AID_Logo_White_v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685800"/>
            <a:ext cx="1828800" cy="54401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73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Blu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827782"/>
            <a:ext cx="5486400" cy="1077218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USAID_Logo_White_v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943600"/>
            <a:ext cx="153697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459379"/>
            <a:ext cx="2133600" cy="3077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4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59378"/>
            <a:ext cx="3962400" cy="3077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14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USAID OCEANS AND FISHERIES PARTNERSHIP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59379"/>
            <a:ext cx="2133600" cy="3077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4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725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AID_Logo_White_v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685800"/>
            <a:ext cx="1828800" cy="54401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7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468524"/>
            <a:ext cx="2133600" cy="307777"/>
          </a:xfrm>
        </p:spPr>
        <p:txBody>
          <a:bodyPr/>
          <a:lstStyle>
            <a:lvl1pPr>
              <a:defRPr sz="1400">
                <a:solidFill>
                  <a:srgbClr val="6C6463"/>
                </a:solidFill>
              </a:defRPr>
            </a:lvl1pPr>
          </a:lstStyle>
          <a:p>
            <a:fld id="{F1C838E6-2EFE-2E47-BF15-73F64BC0A44F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60803"/>
            <a:ext cx="3810000" cy="523220"/>
          </a:xfrm>
        </p:spPr>
        <p:txBody>
          <a:bodyPr/>
          <a:lstStyle>
            <a:lvl1pPr>
              <a:defRPr sz="14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USAID OCEANS AND FISHERIES PARTNERSHIP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68523"/>
            <a:ext cx="2133600" cy="307777"/>
          </a:xfrm>
        </p:spPr>
        <p:txBody>
          <a:bodyPr/>
          <a:lstStyle>
            <a:lvl1pPr>
              <a:defRPr sz="1400"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886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3 Content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468524"/>
            <a:ext cx="2133600" cy="307777"/>
          </a:xfrm>
        </p:spPr>
        <p:txBody>
          <a:bodyPr/>
          <a:lstStyle>
            <a:lvl1pPr>
              <a:defRPr sz="1400" b="0"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34780"/>
            <a:ext cx="4343400" cy="523220"/>
          </a:xfrm>
        </p:spPr>
        <p:txBody>
          <a:bodyPr/>
          <a:lstStyle>
            <a:lvl1pPr>
              <a:defRPr sz="1400" b="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USAID OCEANS AND FISHERIES PARTNERSHIP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68523"/>
            <a:ext cx="2133600" cy="307777"/>
          </a:xfrm>
        </p:spPr>
        <p:txBody>
          <a:bodyPr/>
          <a:lstStyle>
            <a:lvl1pPr>
              <a:defRPr sz="1400" b="0"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1093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Bottom Photo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232" y="3428998"/>
            <a:ext cx="8843368" cy="3276601"/>
          </a:xfrm>
          <a:prstGeom prst="rect">
            <a:avLst/>
          </a:prstGeom>
        </p:spPr>
      </p:pic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USAID OCEANS/TIM MOORE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BCCE5460-4FB7-5647-9AB1-CEF5116A5DCA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698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Right Photo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D8A49A0-1A63-6943-82D6-C193E6102C72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3657600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63930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Title Only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>
                <a:solidFill>
                  <a:srgbClr val="FFFFFF"/>
                </a:solidFill>
              </a:rPr>
              <a:pPr/>
              <a:t>6/25/2019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90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15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F1C838E6-2EFE-2E47-BF15-73F64BC0A44F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87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9150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540" y="3657599"/>
            <a:ext cx="8861060" cy="3048001"/>
          </a:xfrm>
          <a:prstGeom prst="rect">
            <a:avLst/>
          </a:prstGeom>
        </p:spPr>
      </p:pic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603867" y="4822566"/>
            <a:ext cx="2514600" cy="184666"/>
          </a:xfrm>
        </p:spPr>
        <p:txBody>
          <a:bodyPr wrap="square"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BCCE5460-4FB7-5647-9AB1-CEF5116A5DCA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954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152400"/>
            <a:ext cx="4419600" cy="65405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D8A49A0-1A63-6943-82D6-C193E6102C72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3657600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USAID OCEANS/TIM MOORE</a:t>
            </a:r>
          </a:p>
        </p:txBody>
      </p:sp>
    </p:spTree>
    <p:extLst>
      <p:ext uri="{BB962C8B-B14F-4D97-AF65-F5344CB8AC3E}">
        <p14:creationId xmlns:p14="http://schemas.microsoft.com/office/powerpoint/2010/main" val="26887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827782"/>
            <a:ext cx="5486400" cy="1077218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USAID_Logo_White_v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943600"/>
            <a:ext cx="1536970" cy="4572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746760" y="9906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68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Title + Lef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CFCDC9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>
                <a:solidFill>
                  <a:srgbClr val="FFFFFF"/>
                </a:solidFill>
              </a:rPr>
              <a:pPr/>
              <a:t>6/25/2019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33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4991-3597-4A47-8F43-2C630213E76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98A2-B94E-4819-99F4-572ADABF7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03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4DCD-EF34-40E6-98CF-79685DB5FA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0075" y="1643698"/>
            <a:ext cx="7943850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164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Type presentation title here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E786E77-8943-46B0-A5F4-9FE2BBEC74F5}" type="datetime1">
              <a:rPr lang="en-GB" smtClean="0"/>
              <a:pPr/>
              <a:t>25/06/2019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315680724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Type presentation title here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6AA3181-37E1-4D43-A40E-0B61FF5DACFC}" type="datetime1">
              <a:rPr lang="en-GB" smtClean="0"/>
              <a:pPr/>
              <a:t>25/06/2019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761970" rtl="0" eaLnBrk="1" fontAlgn="base" latinLnBrk="0" hangingPunct="1">
              <a:lnSpc>
                <a:spcPct val="100000"/>
              </a:lnSpc>
              <a:spcBef>
                <a:spcPts val="333"/>
              </a:spcBef>
              <a:spcAft>
                <a:spcPts val="667"/>
              </a:spcAft>
              <a:buClr>
                <a:srgbClr val="C80F0F"/>
              </a:buClr>
              <a:buSzTx/>
              <a:buFontTx/>
              <a:buNone/>
              <a:tabLst>
                <a:tab pos="1825552" algn="l"/>
              </a:tabLst>
              <a:defRPr sz="1500" baseline="0"/>
            </a:lvl1pPr>
            <a:lvl2pPr marL="299988" indent="-299988">
              <a:buClr>
                <a:srgbClr val="C80F0F"/>
              </a:buClr>
              <a:buFont typeface="Arial" pitchFamily="34" charset="0"/>
              <a:buChar char="•"/>
              <a:defRPr sz="1500"/>
            </a:lvl2pPr>
            <a:lvl3pPr marL="599976">
              <a:defRPr sz="1500"/>
            </a:lvl3pPr>
            <a:lvl4pPr marL="899964">
              <a:defRPr sz="1500" baseline="0"/>
            </a:lvl4pPr>
            <a:lvl5pPr marL="1199952">
              <a:defRPr sz="1500" baseline="0"/>
            </a:lvl5pPr>
            <a:lvl6pPr marL="1499940">
              <a:defRPr baseline="0"/>
            </a:lvl6pPr>
            <a:lvl7pPr marL="1799928">
              <a:defRPr baseline="0"/>
            </a:lvl7pPr>
            <a:lvl8pPr marL="2099916">
              <a:defRPr baseline="0"/>
            </a:lvl8pPr>
            <a:lvl9pPr marL="2399904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18289555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Type presentation title here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50FA2E-D575-4778-A90B-D8823FBC82FB}" type="datetime1">
              <a:rPr lang="en-GB" smtClean="0"/>
              <a:pPr/>
              <a:t>25/06/2019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761970" rtl="0" eaLnBrk="1" fontAlgn="base" latinLnBrk="0" hangingPunct="1">
              <a:lnSpc>
                <a:spcPct val="100000"/>
              </a:lnSpc>
              <a:spcBef>
                <a:spcPts val="333"/>
              </a:spcBef>
              <a:spcAft>
                <a:spcPts val="667"/>
              </a:spcAft>
              <a:buClr>
                <a:srgbClr val="C80F0F"/>
              </a:buClr>
              <a:buSzTx/>
              <a:buFontTx/>
              <a:buNone/>
              <a:tabLst>
                <a:tab pos="1825552" algn="l"/>
              </a:tabLst>
              <a:defRPr sz="1500" baseline="0"/>
            </a:lvl1pPr>
            <a:lvl2pPr marL="299988" indent="-299988">
              <a:buClr>
                <a:srgbClr val="C80F0F"/>
              </a:buClr>
              <a:buFont typeface="Arial" pitchFamily="34" charset="0"/>
              <a:buChar char="•"/>
              <a:defRPr sz="1500"/>
            </a:lvl2pPr>
            <a:lvl3pPr marL="599976">
              <a:defRPr sz="1500"/>
            </a:lvl3pPr>
            <a:lvl4pPr marL="899964">
              <a:defRPr sz="1500" baseline="0"/>
            </a:lvl4pPr>
            <a:lvl5pPr marL="1199952">
              <a:defRPr sz="1500" baseline="0"/>
            </a:lvl5pPr>
            <a:lvl6pPr marL="1499940">
              <a:defRPr baseline="0"/>
            </a:lvl6pPr>
            <a:lvl7pPr marL="1799928">
              <a:defRPr baseline="0"/>
            </a:lvl7pPr>
            <a:lvl8pPr marL="2099916">
              <a:defRPr baseline="0"/>
            </a:lvl8pPr>
            <a:lvl9pPr marL="2399904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1" y="2448001"/>
            <a:ext cx="2358000" cy="2052000"/>
          </a:xfrm>
        </p:spPr>
        <p:txBody>
          <a:bodyPr/>
          <a:lstStyle>
            <a:lvl1pPr marL="0" indent="0">
              <a:buNone/>
              <a:defRPr sz="1500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r>
              <a:rPr lang="en-GB" noProof="0" dirty="0"/>
              <a:t>Click on symbol to add image</a:t>
            </a:r>
          </a:p>
        </p:txBody>
      </p:sp>
    </p:spTree>
    <p:extLst>
      <p:ext uri="{BB962C8B-B14F-4D97-AF65-F5344CB8AC3E}">
        <p14:creationId xmlns:p14="http://schemas.microsoft.com/office/powerpoint/2010/main" val="401742649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Type presentation title here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E00587D-9189-4FED-83AF-DBCD726BC899}" type="datetime1">
              <a:rPr lang="en-GB" smtClean="0"/>
              <a:pPr/>
              <a:t>25/06/2019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761970" rtl="0" eaLnBrk="1" fontAlgn="base" latinLnBrk="0" hangingPunct="1">
              <a:lnSpc>
                <a:spcPct val="100000"/>
              </a:lnSpc>
              <a:spcBef>
                <a:spcPts val="333"/>
              </a:spcBef>
              <a:spcAft>
                <a:spcPts val="667"/>
              </a:spcAft>
              <a:buClr>
                <a:srgbClr val="C80F0F"/>
              </a:buClr>
              <a:buSzTx/>
              <a:buFontTx/>
              <a:buNone/>
              <a:tabLst>
                <a:tab pos="1825552" algn="l"/>
              </a:tabLst>
              <a:defRPr sz="1500" baseline="0"/>
            </a:lvl1pPr>
            <a:lvl2pPr marL="299988" indent="-299988">
              <a:buClr>
                <a:srgbClr val="C80F0F"/>
              </a:buClr>
              <a:buFont typeface="Arial" pitchFamily="34" charset="0"/>
              <a:buChar char="•"/>
              <a:defRPr sz="1500"/>
            </a:lvl2pPr>
            <a:lvl3pPr marL="599976">
              <a:defRPr sz="1500"/>
            </a:lvl3pPr>
            <a:lvl4pPr marL="899964">
              <a:defRPr sz="1500" baseline="0"/>
            </a:lvl4pPr>
            <a:lvl5pPr marL="1199952">
              <a:defRPr sz="1500" baseline="0"/>
            </a:lvl5pPr>
            <a:lvl6pPr marL="1499940">
              <a:defRPr baseline="0"/>
            </a:lvl6pPr>
            <a:lvl7pPr marL="1799928">
              <a:defRPr baseline="0"/>
            </a:lvl7pPr>
            <a:lvl8pPr marL="2099916">
              <a:defRPr baseline="0"/>
            </a:lvl8pPr>
            <a:lvl9pPr marL="2399904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1" y="2448001"/>
            <a:ext cx="2358000" cy="3348000"/>
          </a:xfrm>
        </p:spPr>
        <p:txBody>
          <a:bodyPr/>
          <a:lstStyle>
            <a:lvl1pPr marL="0" indent="0">
              <a:buNone/>
              <a:defRPr sz="1500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r>
              <a:rPr lang="en-GB" noProof="0" dirty="0"/>
              <a:t>Click on symbol to add image</a:t>
            </a:r>
          </a:p>
        </p:txBody>
      </p:sp>
    </p:spTree>
    <p:extLst>
      <p:ext uri="{BB962C8B-B14F-4D97-AF65-F5344CB8AC3E}">
        <p14:creationId xmlns:p14="http://schemas.microsoft.com/office/powerpoint/2010/main" val="229919353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columns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company presentation 2012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376D74-4BB3-47C6-93B0-5DCC1B2CEE0E}" type="datetime1">
              <a:rPr lang="en-GB" smtClean="0"/>
              <a:pPr/>
              <a:t>25/06/2019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761970" rtl="0" eaLnBrk="1" fontAlgn="base" latinLnBrk="0" hangingPunct="1">
              <a:lnSpc>
                <a:spcPct val="100000"/>
              </a:lnSpc>
              <a:spcBef>
                <a:spcPts val="333"/>
              </a:spcBef>
              <a:spcAft>
                <a:spcPts val="667"/>
              </a:spcAft>
              <a:buClr>
                <a:srgbClr val="C80F0F"/>
              </a:buClr>
              <a:buSzTx/>
              <a:buFontTx/>
              <a:buNone/>
              <a:tabLst>
                <a:tab pos="1825552" algn="l"/>
              </a:tabLst>
              <a:defRPr sz="1500" baseline="0"/>
            </a:lvl1pPr>
            <a:lvl2pPr marL="299988" indent="-299988">
              <a:buClr>
                <a:srgbClr val="C80F0F"/>
              </a:buClr>
              <a:buFont typeface="Arial" pitchFamily="34" charset="0"/>
              <a:buChar char="•"/>
              <a:defRPr sz="1500"/>
            </a:lvl2pPr>
            <a:lvl3pPr marL="599976">
              <a:defRPr sz="1500"/>
            </a:lvl3pPr>
            <a:lvl4pPr marL="899964">
              <a:defRPr sz="1500" baseline="0"/>
            </a:lvl4pPr>
            <a:lvl5pPr marL="1199952">
              <a:defRPr sz="1500" baseline="0"/>
            </a:lvl5pPr>
            <a:lvl6pPr marL="1499940">
              <a:defRPr baseline="0"/>
            </a:lvl6pPr>
            <a:lvl7pPr marL="1799928">
              <a:defRPr baseline="0"/>
            </a:lvl7pPr>
            <a:lvl8pPr marL="2099916">
              <a:defRPr baseline="0"/>
            </a:lvl8pPr>
            <a:lvl9pPr marL="2399904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761970" rtl="0" eaLnBrk="1" fontAlgn="base" latinLnBrk="0" hangingPunct="1">
              <a:lnSpc>
                <a:spcPct val="100000"/>
              </a:lnSpc>
              <a:spcBef>
                <a:spcPts val="333"/>
              </a:spcBef>
              <a:spcAft>
                <a:spcPts val="667"/>
              </a:spcAft>
              <a:buClr>
                <a:srgbClr val="C80F0F"/>
              </a:buClr>
              <a:buSzTx/>
              <a:buFontTx/>
              <a:buNone/>
              <a:tabLst>
                <a:tab pos="1825552" algn="l"/>
              </a:tabLst>
              <a:defRPr sz="1500" baseline="0"/>
            </a:lvl1pPr>
            <a:lvl2pPr marL="299988" indent="-299988">
              <a:buClr>
                <a:srgbClr val="C80F0F"/>
              </a:buClr>
              <a:buFont typeface="Arial" pitchFamily="34" charset="0"/>
              <a:buChar char="•"/>
              <a:defRPr sz="1500"/>
            </a:lvl2pPr>
            <a:lvl3pPr marL="599976">
              <a:defRPr sz="1500"/>
            </a:lvl3pPr>
            <a:lvl4pPr marL="899964">
              <a:defRPr sz="1500" baseline="0"/>
            </a:lvl4pPr>
            <a:lvl5pPr marL="1199952">
              <a:defRPr sz="1500" baseline="0"/>
            </a:lvl5pPr>
            <a:lvl6pPr marL="1499940">
              <a:defRPr baseline="0"/>
            </a:lvl6pPr>
            <a:lvl7pPr marL="1799928">
              <a:defRPr baseline="0"/>
            </a:lvl7pPr>
            <a:lvl8pPr marL="2099916">
              <a:defRPr baseline="0"/>
            </a:lvl8pPr>
            <a:lvl9pPr marL="2399904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5737691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columns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Type presentation title here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721DE36-DFDD-41E8-8F4A-60A053C2735B}" type="datetime1">
              <a:rPr lang="en-GB" smtClean="0"/>
              <a:pPr/>
              <a:t>25/06/2019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366188486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333" baseline="0"/>
            </a:lvl1pPr>
          </a:lstStyle>
          <a:p>
            <a:r>
              <a:rPr lang="de-DE" dirty="0"/>
              <a:t>Click here to add subtitle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 sz="3000"/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to add title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2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endParaRPr lang="de-DE" sz="1833" b="1">
              <a:solidFill>
                <a:srgbClr val="9999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9582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43990"/>
            <a:ext cx="213360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831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9816" y="783941"/>
            <a:ext cx="6961187" cy="690562"/>
          </a:xfrm>
        </p:spPr>
        <p:txBody>
          <a:bodyPr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39816" y="1830155"/>
            <a:ext cx="696118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AFE0E-B185-4EB3-94C5-F5747ED4009E}" type="datetime1">
              <a:rPr lang="de-DE"/>
              <a:pPr>
                <a:defRPr/>
              </a:pPr>
              <a:t>25.06.2019</a:t>
            </a:fld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82653929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3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80FE-657B-44BF-A555-B2A6771A66F5}" type="datetimeFigureOut">
              <a:rPr lang="en-PH" smtClean="0"/>
              <a:pPr/>
              <a:t>25/06/2019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BE1679A3-E0A5-4DA0-B4FE-C0BFDD64E3C6}" type="slidenum">
              <a:rPr lang="en-PH" sz="1833" b="1" smtClean="0">
                <a:solidFill>
                  <a:srgbClr val="999999"/>
                </a:solidFill>
                <a:latin typeface="Arial"/>
              </a:rPr>
              <a:pPr/>
              <a:t>‹#›</a:t>
            </a:fld>
            <a:endParaRPr lang="en-PH" sz="1833" b="1">
              <a:solidFill>
                <a:srgbClr val="9999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1218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816" y="2280216"/>
            <a:ext cx="6961187" cy="4338890"/>
          </a:xfrm>
          <a:prstGeom prst="rect">
            <a:avLst/>
          </a:prstGeom>
        </p:spPr>
        <p:txBody>
          <a:bodyPr/>
          <a:lstStyle>
            <a:lvl1pPr>
              <a:defRPr sz="1833"/>
            </a:lvl1pPr>
            <a:lvl2pPr>
              <a:defRPr sz="1833"/>
            </a:lvl2pPr>
            <a:lvl3pPr>
              <a:defRPr sz="1833"/>
            </a:lvl3pPr>
            <a:lvl4pPr>
              <a:defRPr sz="1833"/>
            </a:lvl4pPr>
            <a:lvl5pPr>
              <a:defRPr sz="18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045751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412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992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4045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36576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52398"/>
            <a:ext cx="4421802" cy="655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96" y="152399"/>
            <a:ext cx="4413504" cy="6553201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>
                <a:solidFill>
                  <a:srgbClr val="FFFFFF"/>
                </a:solidFill>
              </a:rPr>
              <a:pPr/>
              <a:t>6/25/2019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JOHNNY CHEN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3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1.gif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4572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9224"/>
            <a:ext cx="2133600" cy="16637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C017F59-29DA-6F48-B92A-5AD511CC2D63}" type="datetime1">
              <a:rPr lang="en-US" smtClean="0"/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9224"/>
            <a:ext cx="2895600" cy="16637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53135"/>
            <a:ext cx="213360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2782948-4DBE-204D-AB9E-B65E067054AE}" type="slidenum">
              <a:rPr lang="en-US" smtClean="0"/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07861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907" r:id="rId31"/>
    <p:sldLayoutId id="2147483909" r:id="rId3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20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here to add title</a:t>
            </a:r>
          </a:p>
        </p:txBody>
      </p:sp>
      <p:pic>
        <p:nvPicPr>
          <p:cNvPr id="19" name="Grafik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90" y="6581036"/>
            <a:ext cx="927100" cy="22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833" b="0" dirty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833" b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833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92" y="6581037"/>
            <a:ext cx="3418449" cy="22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833" b="1" spc="58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en-GB" dirty="0"/>
              <a:t>Type presentation title here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37"/>
            <a:ext cx="1295400" cy="22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33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smtClean="0"/>
              <a:pPr/>
              <a:t>25/06/2019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38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6" r:id="rId10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5pPr>
      <a:lvl6pPr marL="380985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6pPr>
      <a:lvl7pPr marL="76197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7pPr>
      <a:lvl8pPr marL="1142954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8pPr>
      <a:lvl9pPr marL="1523939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9pPr>
    </p:titleStyle>
    <p:bodyStyle>
      <a:lvl1pPr marL="299988" indent="-299988" algn="l" rtl="0" eaLnBrk="1" fontAlgn="base" hangingPunct="1">
        <a:spcBef>
          <a:spcPts val="333"/>
        </a:spcBef>
        <a:spcAft>
          <a:spcPts val="667"/>
        </a:spcAft>
        <a:buClr>
          <a:srgbClr val="C80F0F"/>
        </a:buClr>
        <a:buFont typeface="Arial" pitchFamily="34" charset="0"/>
        <a:buChar char="•"/>
        <a:tabLst>
          <a:tab pos="1825552" algn="l"/>
        </a:tabLst>
        <a:defRPr sz="1500">
          <a:solidFill>
            <a:srgbClr val="6E6452"/>
          </a:solidFill>
          <a:latin typeface="+mn-lt"/>
          <a:ea typeface="+mn-ea"/>
          <a:cs typeface="+mn-cs"/>
        </a:defRPr>
      </a:lvl1pPr>
      <a:lvl2pPr marL="599976" indent="-299988" algn="l" rtl="0" eaLnBrk="1" fontAlgn="base" hangingPunct="1">
        <a:spcBef>
          <a:spcPts val="333"/>
        </a:spcBef>
        <a:spcAft>
          <a:spcPts val="667"/>
        </a:spcAft>
        <a:buClr>
          <a:srgbClr val="6E6452"/>
        </a:buClr>
        <a:buFont typeface="Arial" pitchFamily="34" charset="0"/>
        <a:buChar char="•"/>
        <a:tabLst>
          <a:tab pos="1825552" algn="l"/>
        </a:tabLst>
        <a:defRPr sz="1500">
          <a:solidFill>
            <a:srgbClr val="6E6452"/>
          </a:solidFill>
          <a:latin typeface="+mn-lt"/>
        </a:defRPr>
      </a:lvl2pPr>
      <a:lvl3pPr marL="899964" indent="-299988" algn="l" rtl="0" eaLnBrk="1" fontAlgn="base" hangingPunct="1">
        <a:spcBef>
          <a:spcPts val="333"/>
        </a:spcBef>
        <a:spcAft>
          <a:spcPts val="667"/>
        </a:spcAft>
        <a:buClr>
          <a:srgbClr val="6E6452"/>
        </a:buClr>
        <a:buFont typeface="Arial" pitchFamily="34" charset="0"/>
        <a:buChar char="•"/>
        <a:tabLst>
          <a:tab pos="1825552" algn="l"/>
        </a:tabLst>
        <a:defRPr sz="1500">
          <a:solidFill>
            <a:srgbClr val="6E6452"/>
          </a:solidFill>
          <a:latin typeface="+mn-lt"/>
        </a:defRPr>
      </a:lvl3pPr>
      <a:lvl4pPr marL="1199952" indent="-299988" algn="l" rtl="0" eaLnBrk="1" fontAlgn="base" hangingPunct="1">
        <a:spcBef>
          <a:spcPts val="333"/>
        </a:spcBef>
        <a:spcAft>
          <a:spcPts val="667"/>
        </a:spcAft>
        <a:buClr>
          <a:srgbClr val="6E6452"/>
        </a:buClr>
        <a:buFont typeface="Arial" pitchFamily="34" charset="0"/>
        <a:buChar char="•"/>
        <a:tabLst>
          <a:tab pos="1825552" algn="l"/>
        </a:tabLst>
        <a:defRPr sz="1500" baseline="0">
          <a:solidFill>
            <a:srgbClr val="6E6452"/>
          </a:solidFill>
          <a:latin typeface="+mn-lt"/>
        </a:defRPr>
      </a:lvl4pPr>
      <a:lvl5pPr marL="1199952" indent="0" algn="l" rtl="0" eaLnBrk="1" fontAlgn="base" hangingPunct="1">
        <a:spcBef>
          <a:spcPts val="333"/>
        </a:spcBef>
        <a:spcAft>
          <a:spcPts val="667"/>
        </a:spcAft>
        <a:buClr>
          <a:srgbClr val="6E6452"/>
        </a:buClr>
        <a:buFont typeface="Arial" pitchFamily="34" charset="0"/>
        <a:buNone/>
        <a:tabLst>
          <a:tab pos="1825552" algn="l"/>
        </a:tabLst>
        <a:defRPr sz="1500" baseline="0">
          <a:solidFill>
            <a:srgbClr val="6E6452"/>
          </a:solidFill>
          <a:latin typeface="+mn-lt"/>
        </a:defRPr>
      </a:lvl5pPr>
      <a:lvl6pPr marL="1799928" indent="-299988" algn="l" rtl="0" eaLnBrk="1" fontAlgn="base" hangingPunct="1">
        <a:spcBef>
          <a:spcPts val="333"/>
        </a:spcBef>
        <a:spcAft>
          <a:spcPts val="667"/>
        </a:spcAft>
        <a:buClr>
          <a:srgbClr val="6E6452"/>
        </a:buClr>
        <a:buFont typeface="Arial" pitchFamily="34" charset="0"/>
        <a:buChar char="•"/>
        <a:tabLst>
          <a:tab pos="1825552" algn="l"/>
        </a:tabLst>
        <a:defRPr sz="1500" baseline="0">
          <a:solidFill>
            <a:srgbClr val="6E6452"/>
          </a:solidFill>
          <a:latin typeface="+mn-lt"/>
        </a:defRPr>
      </a:lvl6pPr>
      <a:lvl7pPr marL="2099916" indent="-299988" algn="l" rtl="0" eaLnBrk="1" fontAlgn="base" hangingPunct="1">
        <a:spcBef>
          <a:spcPts val="333"/>
        </a:spcBef>
        <a:spcAft>
          <a:spcPts val="667"/>
        </a:spcAft>
        <a:buClr>
          <a:srgbClr val="6E6452"/>
        </a:buClr>
        <a:buFont typeface="Arial" pitchFamily="34" charset="0"/>
        <a:buChar char="•"/>
        <a:tabLst>
          <a:tab pos="1825552" algn="l"/>
        </a:tabLst>
        <a:defRPr sz="1500" baseline="0">
          <a:solidFill>
            <a:srgbClr val="6E6452"/>
          </a:solidFill>
          <a:latin typeface="+mn-lt"/>
        </a:defRPr>
      </a:lvl7pPr>
      <a:lvl8pPr marL="2399904" indent="-299988" algn="l" rtl="0" eaLnBrk="1" fontAlgn="base" hangingPunct="1">
        <a:spcBef>
          <a:spcPts val="333"/>
        </a:spcBef>
        <a:spcAft>
          <a:spcPts val="667"/>
        </a:spcAft>
        <a:buClr>
          <a:srgbClr val="6E6452"/>
        </a:buClr>
        <a:buFont typeface="Arial" pitchFamily="34" charset="0"/>
        <a:buChar char="•"/>
        <a:tabLst>
          <a:tab pos="1825552" algn="l"/>
        </a:tabLst>
        <a:defRPr sz="1500" baseline="0">
          <a:solidFill>
            <a:srgbClr val="6E6452"/>
          </a:solidFill>
          <a:latin typeface="+mn-lt"/>
        </a:defRPr>
      </a:lvl8pPr>
      <a:lvl9pPr marL="2699892" indent="-299988" algn="l" rtl="0" eaLnBrk="1" fontAlgn="base" hangingPunct="1">
        <a:spcBef>
          <a:spcPts val="333"/>
        </a:spcBef>
        <a:spcAft>
          <a:spcPts val="667"/>
        </a:spcAft>
        <a:buClr>
          <a:srgbClr val="6E6452"/>
        </a:buClr>
        <a:buFont typeface="Arial" pitchFamily="34" charset="0"/>
        <a:buChar char="•"/>
        <a:tabLst>
          <a:tab pos="1825552" algn="l"/>
        </a:tabLst>
        <a:defRPr sz="15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2.png"/><Relationship Id="rId11" Type="http://schemas.openxmlformats.org/officeDocument/2006/relationships/image" Target="../media/image27.tiff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arge body of water&#10;&#10;Description generated with very high confidence">
            <a:extLst>
              <a:ext uri="{FF2B5EF4-FFF2-40B4-BE49-F238E27FC236}">
                <a16:creationId xmlns:a16="http://schemas.microsoft.com/office/drawing/2014/main" id="{D2A4248B-B292-42EB-9099-5A66A109DA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0853645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3B8B3DB-9742-4B0E-9A2B-5B423399BB5D}"/>
              </a:ext>
            </a:extLst>
          </p:cNvPr>
          <p:cNvSpPr/>
          <p:nvPr/>
        </p:nvSpPr>
        <p:spPr>
          <a:xfrm>
            <a:off x="0" y="5135526"/>
            <a:ext cx="9143998" cy="1646274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16D680-CD74-4DED-8E41-5D78E047E3DE}"/>
              </a:ext>
            </a:extLst>
          </p:cNvPr>
          <p:cNvSpPr txBox="1">
            <a:spLocks/>
          </p:cNvSpPr>
          <p:nvPr/>
        </p:nvSpPr>
        <p:spPr>
          <a:xfrm>
            <a:off x="2" y="4763066"/>
            <a:ext cx="9518381" cy="1522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Gill Sans MT" panose="020B0502020104020203" pitchFamily="34" charset="0"/>
              </a:rPr>
              <a:t>USAID Oceans and Fisheries Partnership</a:t>
            </a:r>
          </a:p>
          <a:p>
            <a:pPr algn="l"/>
            <a:endParaRPr lang="en-US" sz="6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l"/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</a:rPr>
              <a:t>Key Data Elements for EAFM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8E615-DE8C-4CB3-95B0-323D45304DB7}"/>
              </a:ext>
            </a:extLst>
          </p:cNvPr>
          <p:cNvSpPr txBox="1">
            <a:spLocks/>
          </p:cNvSpPr>
          <p:nvPr/>
        </p:nvSpPr>
        <p:spPr>
          <a:xfrm>
            <a:off x="2" y="6369171"/>
            <a:ext cx="8786241" cy="674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algn="l"/>
            <a:r>
              <a:rPr 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June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FA75AF-574D-4B17-BF91-6E8B76DF9C4A}"/>
              </a:ext>
            </a:extLst>
          </p:cNvPr>
          <p:cNvSpPr/>
          <p:nvPr/>
        </p:nvSpPr>
        <p:spPr>
          <a:xfrm>
            <a:off x="0" y="76200"/>
            <a:ext cx="9143998" cy="9144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7D056E-112A-40F4-8D8A-85ED602C57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45831"/>
            <a:ext cx="3178457" cy="12364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B0C6BC-524C-4F64-B8F3-ED953C4C0543}"/>
              </a:ext>
            </a:extLst>
          </p:cNvPr>
          <p:cNvCxnSpPr>
            <a:cxnSpLocks/>
          </p:cNvCxnSpPr>
          <p:nvPr/>
        </p:nvCxnSpPr>
        <p:spPr>
          <a:xfrm>
            <a:off x="146386" y="6285620"/>
            <a:ext cx="767917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9E96505C-BC5A-49C3-99ED-F5027E8F58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76199"/>
            <a:ext cx="1041003" cy="88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6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91757"/>
            <a:ext cx="7061834" cy="48148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38E6-2EFE-2E47-BF15-73F64BC0A44F}" type="datetime1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USAID OCEANS AND FISHERIES PARTNERSHIP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351750"/>
            <a:ext cx="7772400" cy="523220"/>
          </a:xfrm>
        </p:spPr>
        <p:txBody>
          <a:bodyPr/>
          <a:lstStyle/>
          <a:p>
            <a:r>
              <a:rPr lang="en-US" b="1" dirty="0"/>
              <a:t>TRACEABILITY: BENEFITS AND IMPACTS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345794-7F0E-47FB-8DBD-5258F6F6CA1A}"/>
              </a:ext>
            </a:extLst>
          </p:cNvPr>
          <p:cNvCxnSpPr>
            <a:cxnSpLocks/>
          </p:cNvCxnSpPr>
          <p:nvPr/>
        </p:nvCxnSpPr>
        <p:spPr>
          <a:xfrm>
            <a:off x="398021" y="882338"/>
            <a:ext cx="72853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96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5452" y="1327949"/>
            <a:ext cx="4495496" cy="2743200"/>
          </a:xfrm>
        </p:spPr>
        <p:txBody>
          <a:bodyPr>
            <a:noAutofit/>
          </a:bodyPr>
          <a:lstStyle/>
          <a:p>
            <a:r>
              <a:rPr lang="en-US" sz="2200" b="1" dirty="0"/>
              <a:t>Identify and establish </a:t>
            </a:r>
            <a:r>
              <a:rPr lang="en-US" sz="2200" dirty="0"/>
              <a:t>Critical Tracking Events and Key Data Elements</a:t>
            </a:r>
          </a:p>
          <a:p>
            <a:r>
              <a:rPr lang="en-US" sz="2200" b="1" dirty="0"/>
              <a:t>Consolidate</a:t>
            </a:r>
            <a:r>
              <a:rPr lang="en-US" sz="2200" dirty="0"/>
              <a:t> existing tracking and data systems to create a centralized exchange</a:t>
            </a:r>
          </a:p>
          <a:p>
            <a:r>
              <a:rPr lang="en-US" sz="2200" b="1" dirty="0"/>
              <a:t>Incorporate </a:t>
            </a:r>
            <a:r>
              <a:rPr lang="en-US" sz="2200" dirty="0"/>
              <a:t>fisheries management and human welfare data elements for comprehensive approach</a:t>
            </a:r>
          </a:p>
          <a:p>
            <a:r>
              <a:rPr lang="en-US" sz="2200" b="1" dirty="0"/>
              <a:t>Develop </a:t>
            </a:r>
            <a:r>
              <a:rPr lang="en-US" sz="2200" dirty="0"/>
              <a:t>partnerships with public and private sector to strength and sustain system</a:t>
            </a:r>
          </a:p>
          <a:p>
            <a:endParaRPr lang="en-US" sz="2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C838E6-2EFE-2E47-BF15-73F64BC0A44F}" type="datetime1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USAID OCEANS AND FISHERIES PARTNERSHIP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955" y="417076"/>
            <a:ext cx="7772400" cy="523220"/>
          </a:xfrm>
        </p:spPr>
        <p:txBody>
          <a:bodyPr/>
          <a:lstStyle/>
          <a:p>
            <a:r>
              <a:rPr lang="en-US" b="1" dirty="0"/>
              <a:t>DEVELOPING eCDT SYSTEMS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5105400" y="1341829"/>
            <a:ext cx="3657600" cy="4716017"/>
          </a:xfrm>
          <a:prstGeom prst="rect">
            <a:avLst/>
          </a:prstGeom>
          <a:solidFill>
            <a:srgbClr val="002F6C"/>
          </a:solidFill>
        </p:spPr>
        <p:txBody>
          <a:bodyPr vert="horz" lIns="91440" tIns="45720" rIns="9144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Critical Tracking Events (CTEs)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Points in time where data should be captured, noting that “something” has happened to a product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Key Data Elements (KDEs)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Support CTEs (unique identification, lot, date, location, species, weight)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25BE6E-DBAE-4D6C-B2BB-702A8B285A65}"/>
              </a:ext>
            </a:extLst>
          </p:cNvPr>
          <p:cNvCxnSpPr>
            <a:cxnSpLocks/>
          </p:cNvCxnSpPr>
          <p:nvPr/>
        </p:nvCxnSpPr>
        <p:spPr>
          <a:xfrm>
            <a:off x="555155" y="940296"/>
            <a:ext cx="538844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24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0780" y="777898"/>
            <a:ext cx="8888738" cy="4860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905" y="1047330"/>
            <a:ext cx="7964020" cy="517074"/>
          </a:xfrm>
        </p:spPr>
        <p:txBody>
          <a:bodyPr>
            <a:noAutofit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eCDT contributes and receives data to variety systems for government and business</a:t>
            </a:r>
            <a:endParaRPr lang="en-GB" sz="15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693" y="2297701"/>
            <a:ext cx="437575" cy="534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617" y="2134274"/>
            <a:ext cx="422678" cy="280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627" y="2450606"/>
            <a:ext cx="445232" cy="4311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93541" y="3323568"/>
            <a:ext cx="693710" cy="226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143" y="2507621"/>
            <a:ext cx="772572" cy="402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6893" y="1895922"/>
            <a:ext cx="503136" cy="3853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781" y="2470266"/>
            <a:ext cx="513662" cy="4973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45628" y="3264392"/>
            <a:ext cx="76928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Processing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6053" y="2574023"/>
            <a:ext cx="475308" cy="289426"/>
          </a:xfrm>
          <a:prstGeom prst="rect">
            <a:avLst/>
          </a:prstGeom>
        </p:spPr>
      </p:pic>
      <p:cxnSp>
        <p:nvCxnSpPr>
          <p:cNvPr id="16" name="Straight Connector 15"/>
          <p:cNvCxnSpPr>
            <a:endCxn id="41" idx="1"/>
          </p:cNvCxnSpPr>
          <p:nvPr/>
        </p:nvCxnSpPr>
        <p:spPr>
          <a:xfrm flipV="1">
            <a:off x="619905" y="3093150"/>
            <a:ext cx="7008300" cy="184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90971" y="3007893"/>
            <a:ext cx="164218" cy="1795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96715" y="3015441"/>
            <a:ext cx="164218" cy="1795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73038" y="2998406"/>
            <a:ext cx="164218" cy="179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02974" y="3007893"/>
            <a:ext cx="164218" cy="1795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38595" y="3006158"/>
            <a:ext cx="164218" cy="1795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47846" y="3015441"/>
            <a:ext cx="164218" cy="1795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4822" y="2509280"/>
            <a:ext cx="860775" cy="3897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745592" y="3006158"/>
            <a:ext cx="164218" cy="1795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86716" y="3264392"/>
            <a:ext cx="79987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/>
              </a:rPr>
              <a:t>At Sea Capture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07548" y="2166404"/>
            <a:ext cx="56768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Arial"/>
              </a:rPr>
              <a:t>Import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12455" y="3264392"/>
            <a:ext cx="68920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/>
              </a:rPr>
              <a:t>Landing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68304" y="3264392"/>
            <a:ext cx="68920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/>
              </a:rPr>
              <a:t>On Land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/>
              </a:rPr>
              <a:t>Transport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73234" y="3264392"/>
            <a:ext cx="70964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Exporting</a:t>
            </a:r>
            <a:endParaRPr kumimoji="0" lang="en-US" sz="8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31355" y="3242205"/>
            <a:ext cx="64275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Import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09622" y="3198385"/>
            <a:ext cx="76928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2</a:t>
            </a:r>
            <a:r>
              <a:rPr kumimoji="0" lang="en-US" sz="825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nd</a:t>
            </a: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Processor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814923" y="2445963"/>
            <a:ext cx="411479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/>
              </a:rPr>
              <a:t>Port</a:t>
            </a: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22433" y="1852890"/>
            <a:ext cx="447091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Arial"/>
              </a:rPr>
              <a:t>Dock</a:t>
            </a: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Arial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1468098" y="2991049"/>
            <a:ext cx="112670" cy="194369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2720618" y="2391814"/>
            <a:ext cx="112670" cy="194369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2985139" y="3001062"/>
            <a:ext cx="112670" cy="194369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3888226" y="3008826"/>
            <a:ext cx="112670" cy="194369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33515" y="3001465"/>
            <a:ext cx="112670" cy="194369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5936270" y="2998736"/>
            <a:ext cx="112670" cy="194369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6756368" y="2998406"/>
            <a:ext cx="112670" cy="194369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7628205" y="2995965"/>
            <a:ext cx="112670" cy="194369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434" y="2161346"/>
            <a:ext cx="592629" cy="662617"/>
          </a:xfrm>
          <a:prstGeom prst="rect">
            <a:avLst/>
          </a:prstGeom>
        </p:spPr>
      </p:pic>
      <p:cxnSp>
        <p:nvCxnSpPr>
          <p:cNvPr id="43" name="Straight Connector 42"/>
          <p:cNvCxnSpPr>
            <a:cxnSpLocks/>
          </p:cNvCxnSpPr>
          <p:nvPr/>
        </p:nvCxnSpPr>
        <p:spPr>
          <a:xfrm flipV="1">
            <a:off x="1976213" y="2494614"/>
            <a:ext cx="817107" cy="24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182024" y="2395585"/>
            <a:ext cx="164218" cy="179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2801969" y="2507621"/>
            <a:ext cx="0" cy="580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37562" y="4760143"/>
            <a:ext cx="14386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Catch reporting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Fleet Management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16613" y="3655133"/>
            <a:ext cx="15058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Sustainable Fisheries Management Plan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19787" y="3655133"/>
            <a:ext cx="13616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Food Security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35756" y="3655133"/>
            <a:ext cx="10263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Food Safety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19787" y="4740840"/>
            <a:ext cx="83393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Company Supply Chain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29661" y="4747415"/>
            <a:ext cx="96824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Enterprise Resources Planning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80968" y="4736096"/>
            <a:ext cx="12814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B2B Certification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(MSC, Fair Trade, SFW)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62430" y="4742361"/>
            <a:ext cx="94533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B2B and B2C Traceability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2035" y="4772223"/>
            <a:ext cx="9247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BUSINESS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0780" y="3662277"/>
            <a:ext cx="1228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GOVERNMENT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16613" y="3994425"/>
            <a:ext cx="194176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Stock Assessment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Harvest Level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Harvest Strategy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19787" y="3888135"/>
            <a:ext cx="1411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Logistic (Inputs)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Cold Storage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Distribution Nutritional Supply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656663" y="3655133"/>
            <a:ext cx="922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Calibri" charset="0"/>
                <a:cs typeface="Calibri" charset="0"/>
              </a:rPr>
              <a:t>Combating IUU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249" y="1688488"/>
            <a:ext cx="351071" cy="369468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8019707" y="1707916"/>
            <a:ext cx="408294" cy="2791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8133288" y="1759870"/>
            <a:ext cx="180473" cy="1753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169876" y="3888135"/>
            <a:ext cx="8295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HACCPP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656662" y="4075216"/>
            <a:ext cx="862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PSM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MCS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76559" y="3876737"/>
            <a:ext cx="119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GDP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Trade Balance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Customs Revenue</a:t>
            </a:r>
          </a:p>
        </p:txBody>
      </p:sp>
      <p:cxnSp>
        <p:nvCxnSpPr>
          <p:cNvPr id="72" name="Straight Connector 71"/>
          <p:cNvCxnSpPr>
            <a:cxnSpLocks/>
          </p:cNvCxnSpPr>
          <p:nvPr/>
        </p:nvCxnSpPr>
        <p:spPr>
          <a:xfrm flipV="1">
            <a:off x="170780" y="3592082"/>
            <a:ext cx="8907298" cy="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cxnSpLocks/>
          </p:cNvCxnSpPr>
          <p:nvPr/>
        </p:nvCxnSpPr>
        <p:spPr>
          <a:xfrm>
            <a:off x="5068788" y="2277514"/>
            <a:ext cx="0" cy="8113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ight Arrow 74"/>
          <p:cNvSpPr/>
          <p:nvPr/>
        </p:nvSpPr>
        <p:spPr>
          <a:xfrm>
            <a:off x="5296175" y="2179159"/>
            <a:ext cx="112670" cy="194369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76" name="Straight Connector 75"/>
          <p:cNvCxnSpPr>
            <a:cxnSpLocks/>
          </p:cNvCxnSpPr>
          <p:nvPr/>
        </p:nvCxnSpPr>
        <p:spPr>
          <a:xfrm>
            <a:off x="5073427" y="2274881"/>
            <a:ext cx="21719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751" y="2149498"/>
            <a:ext cx="470936" cy="46047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5230091" y="1853264"/>
            <a:ext cx="93517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Arial"/>
              </a:rPr>
              <a:t>Domestic Market</a:t>
            </a:r>
            <a:endParaRPr kumimoji="0" lang="en-US" sz="8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Arial"/>
            </a:endParaRPr>
          </a:p>
        </p:txBody>
      </p:sp>
      <p:cxnSp>
        <p:nvCxnSpPr>
          <p:cNvPr id="84" name="Straight Connector 83"/>
          <p:cNvCxnSpPr>
            <a:cxnSpLocks/>
          </p:cNvCxnSpPr>
          <p:nvPr/>
        </p:nvCxnSpPr>
        <p:spPr>
          <a:xfrm flipV="1">
            <a:off x="170780" y="4690091"/>
            <a:ext cx="8907298" cy="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itle 1"/>
          <p:cNvSpPr txBox="1">
            <a:spLocks/>
          </p:cNvSpPr>
          <p:nvPr/>
        </p:nvSpPr>
        <p:spPr>
          <a:xfrm>
            <a:off x="380437" y="238461"/>
            <a:ext cx="9202061" cy="5268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Gill Sans MT"/>
                <a:ea typeface="+mj-ea"/>
              </a:rPr>
              <a:t>eCDT INFORMATION ARCHITECTURE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Gill Sans MT"/>
              <a:ea typeface="+mj-ea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4EB5E368-C4F4-49D9-A1DD-C885D6DB79D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4657" b="43807"/>
          <a:stretch/>
        </p:blipFill>
        <p:spPr>
          <a:xfrm>
            <a:off x="1211143" y="5376979"/>
            <a:ext cx="7018457" cy="1142408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18CB180-84D7-4EA4-A2E7-F0F4FAB882CA}"/>
              </a:ext>
            </a:extLst>
          </p:cNvPr>
          <p:cNvSpPr txBox="1"/>
          <p:nvPr/>
        </p:nvSpPr>
        <p:spPr>
          <a:xfrm>
            <a:off x="193763" y="5449865"/>
            <a:ext cx="9247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HUMAN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rgbClr val="C00000"/>
                </a:solidFill>
                <a:latin typeface="Gill Sans MT"/>
              </a:rPr>
              <a:t>WELFARE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DAD14C6-F57C-49AC-AD98-996A3D253F10}"/>
              </a:ext>
            </a:extLst>
          </p:cNvPr>
          <p:cNvCxnSpPr>
            <a:cxnSpLocks/>
          </p:cNvCxnSpPr>
          <p:nvPr/>
        </p:nvCxnSpPr>
        <p:spPr>
          <a:xfrm>
            <a:off x="427335" y="856807"/>
            <a:ext cx="788642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1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18E012-EC0C-1649-A039-CB178266D114}" type="datetime1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USAID OCEANS AND FISHERIES PARTNERSHIP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7772400" cy="523220"/>
          </a:xfrm>
        </p:spPr>
        <p:txBody>
          <a:bodyPr/>
          <a:lstStyle/>
          <a:p>
            <a:r>
              <a:rPr lang="en-US" b="1" dirty="0"/>
              <a:t>SAMPLE KEY DATA ELEMENTS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62000" y="1050255"/>
          <a:ext cx="7619999" cy="5355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168056721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7757959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3430224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11507993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9458535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95685788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1086708630"/>
                    </a:ext>
                  </a:extLst>
                </a:gridCol>
              </a:tblGrid>
              <a:tr h="4646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KDE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Ideal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WWF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U.S.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EU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ACDS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Oceans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487169"/>
                  </a:ext>
                </a:extLst>
              </a:tr>
              <a:tr h="39548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5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Scientific Name (Species)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●</a:t>
                      </a:r>
                      <a:endParaRPr lang="en-US" sz="1600" b="1" baseline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8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rgbClr val="651D3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482504"/>
                  </a:ext>
                </a:extLst>
              </a:tr>
              <a:tr h="33464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5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Common Market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8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8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8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8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rgbClr val="651D3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206090"/>
                  </a:ext>
                </a:extLst>
              </a:tr>
              <a:tr h="3346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ASFIS #/Product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8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8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8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rgbClr val="651D3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227542"/>
                  </a:ext>
                </a:extLst>
              </a:tr>
              <a:tr h="33464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5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Est.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8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8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8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8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1" kern="1200" baseline="0" dirty="0">
                        <a:solidFill>
                          <a:srgbClr val="651D3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529760"/>
                  </a:ext>
                </a:extLst>
              </a:tr>
              <a:tr h="33464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5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Location of Catch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1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rgbClr val="651D3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114374"/>
                  </a:ext>
                </a:extLst>
              </a:tr>
              <a:tr h="33464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5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Catch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rgbClr val="651D3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482802"/>
                  </a:ext>
                </a:extLst>
              </a:tr>
              <a:tr h="24337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5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Date of Departure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1" kern="1200" baseline="0" dirty="0">
                        <a:solidFill>
                          <a:srgbClr val="651D3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717342"/>
                  </a:ext>
                </a:extLst>
              </a:tr>
              <a:tr h="33464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5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Catch Date &amp;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 b="1" i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Date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 b="1" i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Date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rgbClr val="651D3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64130"/>
                  </a:ext>
                </a:extLst>
              </a:tr>
              <a:tr h="24337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5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Date of Landing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rgbClr val="651D3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64633"/>
                  </a:ext>
                </a:extLst>
              </a:tr>
              <a:tr h="33464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5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Gear/Method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1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rgbClr val="651D3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42035"/>
                  </a:ext>
                </a:extLst>
              </a:tr>
              <a:tr h="33464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5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Name of Fisher(s)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1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1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1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1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rgbClr val="651D3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637034"/>
                  </a:ext>
                </a:extLst>
              </a:tr>
              <a:tr h="39548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5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Name of Captain/Master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1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1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1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rgbClr val="651D3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239845"/>
                  </a:ext>
                </a:extLst>
              </a:tr>
              <a:tr h="39548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5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Nationality(</a:t>
                      </a:r>
                      <a:r>
                        <a:rPr lang="en-US" sz="1050" b="1" baseline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ies</a:t>
                      </a:r>
                      <a:r>
                        <a:rPr lang="en-US" sz="105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) of Fishers/Crew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rgbClr val="651D3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483344"/>
                  </a:ext>
                </a:extLst>
              </a:tr>
              <a:tr h="33464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5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Company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1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767139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295EE2-D158-4816-92F5-A5A7CB146A2D}"/>
              </a:ext>
            </a:extLst>
          </p:cNvPr>
          <p:cNvCxnSpPr>
            <a:cxnSpLocks/>
          </p:cNvCxnSpPr>
          <p:nvPr/>
        </p:nvCxnSpPr>
        <p:spPr>
          <a:xfrm>
            <a:off x="331732" y="883860"/>
            <a:ext cx="553566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893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8"/>
          <p:cNvSpPr>
            <a:spLocks noGrp="1"/>
          </p:cNvSpPr>
          <p:nvPr>
            <p:ph idx="1"/>
          </p:nvPr>
        </p:nvSpPr>
        <p:spPr>
          <a:xfrm>
            <a:off x="685800" y="1295399"/>
            <a:ext cx="43434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Data captured from eCDT systems </a:t>
            </a:r>
          </a:p>
          <a:p>
            <a:pPr marL="0" indent="0">
              <a:buNone/>
            </a:pPr>
            <a:r>
              <a:rPr lang="en-US" sz="2400" dirty="0"/>
              <a:t>feeds into </a:t>
            </a:r>
          </a:p>
          <a:p>
            <a:pPr marL="0" indent="0">
              <a:buNone/>
            </a:pPr>
            <a:r>
              <a:rPr lang="en-US" sz="2400" b="1" dirty="0"/>
              <a:t>National Fisheries Information Systems </a:t>
            </a:r>
          </a:p>
          <a:p>
            <a:pPr marL="0" indent="0">
              <a:buNone/>
            </a:pPr>
            <a:r>
              <a:rPr lang="en-US" sz="2400" dirty="0"/>
              <a:t>to inform </a:t>
            </a:r>
          </a:p>
          <a:p>
            <a:pPr marL="0" indent="0">
              <a:buNone/>
            </a:pPr>
            <a:r>
              <a:rPr lang="en-US" sz="2400" b="1" dirty="0"/>
              <a:t>Ecosystem Approach to Fisheries Management Plans </a:t>
            </a:r>
          </a:p>
          <a:p>
            <a:pPr marL="0" indent="0">
              <a:buNone/>
            </a:pPr>
            <a:r>
              <a:rPr lang="en-US" i="1" dirty="0"/>
              <a:t>for improved management and planning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C838E6-2EFE-2E47-BF15-73F64BC0A44F}" type="datetime1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USAID OCEANS AND FISHERIES PARTNERSHIP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270201"/>
            <a:ext cx="9143696" cy="523220"/>
          </a:xfrm>
        </p:spPr>
        <p:txBody>
          <a:bodyPr/>
          <a:lstStyle/>
          <a:p>
            <a:r>
              <a:rPr lang="en-US" b="1" dirty="0"/>
              <a:t>eCDT AND IMPROVED FISHERIES MANAGEMENT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95800202"/>
              </p:ext>
            </p:extLst>
          </p:nvPr>
        </p:nvGraphicFramePr>
        <p:xfrm>
          <a:off x="3810000" y="914400"/>
          <a:ext cx="6096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8216AD-4428-45E8-892B-C59B308B1875}"/>
              </a:ext>
            </a:extLst>
          </p:cNvPr>
          <p:cNvCxnSpPr>
            <a:cxnSpLocks/>
          </p:cNvCxnSpPr>
          <p:nvPr/>
        </p:nvCxnSpPr>
        <p:spPr>
          <a:xfrm>
            <a:off x="266700" y="904973"/>
            <a:ext cx="87249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423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7619" y="197087"/>
            <a:ext cx="7772400" cy="707886"/>
          </a:xfrm>
        </p:spPr>
        <p:txBody>
          <a:bodyPr/>
          <a:lstStyle/>
          <a:p>
            <a:r>
              <a:rPr lang="en-US" sz="4000" b="1" dirty="0">
                <a:solidFill>
                  <a:schemeClr val="accent6"/>
                </a:solidFill>
              </a:rPr>
              <a:t>RESOURCES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53963E-0E5C-45E0-8980-9188ED9D4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609600"/>
            <a:ext cx="3962400" cy="5472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D1BC41F-2B95-4922-A9DA-2DA3D81D8C5C}"/>
              </a:ext>
            </a:extLst>
          </p:cNvPr>
          <p:cNvSpPr txBox="1">
            <a:spLocks/>
          </p:cNvSpPr>
          <p:nvPr/>
        </p:nvSpPr>
        <p:spPr>
          <a:xfrm>
            <a:off x="1972820" y="6248400"/>
            <a:ext cx="5981700" cy="2147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</a:pPr>
            <a:r>
              <a:rPr lang="en-US" sz="2400" b="1" dirty="0">
                <a:solidFill>
                  <a:srgbClr val="C00000"/>
                </a:solidFill>
              </a:rPr>
              <a:t>www.seafdec-oceanspartnership.org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170892-C538-45E1-800E-88D1DEB71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11" y="1274042"/>
            <a:ext cx="3379378" cy="4808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6AAC26-8B6C-48D4-8690-704A20CDDF26}"/>
              </a:ext>
            </a:extLst>
          </p:cNvPr>
          <p:cNvCxnSpPr>
            <a:cxnSpLocks/>
          </p:cNvCxnSpPr>
          <p:nvPr/>
        </p:nvCxnSpPr>
        <p:spPr>
          <a:xfrm>
            <a:off x="266700" y="904973"/>
            <a:ext cx="32385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329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352800"/>
            <a:ext cx="4038600" cy="2438401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304800" y="3489066"/>
            <a:ext cx="6781800" cy="2225934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en-US" dirty="0"/>
              <a:t>Farid Maruf,</a:t>
            </a:r>
          </a:p>
          <a:p>
            <a:pPr>
              <a:spcAft>
                <a:spcPts val="0"/>
              </a:spcAft>
            </a:pPr>
            <a:r>
              <a:rPr lang="en-US" dirty="0"/>
              <a:t>USAID Oceans</a:t>
            </a:r>
          </a:p>
          <a:p>
            <a:pPr>
              <a:spcAft>
                <a:spcPts val="0"/>
              </a:spcAft>
            </a:pPr>
            <a:r>
              <a:rPr lang="en-US" dirty="0"/>
              <a:t>Farid.Maruf@oceans-partnership.org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John Parks</a:t>
            </a:r>
          </a:p>
          <a:p>
            <a:pPr>
              <a:spcAft>
                <a:spcPts val="0"/>
              </a:spcAft>
            </a:pPr>
            <a:r>
              <a:rPr lang="en-US" dirty="0"/>
              <a:t>USAID Oceans, Chief of Party</a:t>
            </a:r>
          </a:p>
          <a:p>
            <a:pPr>
              <a:spcAft>
                <a:spcPts val="0"/>
              </a:spcAft>
            </a:pPr>
            <a:r>
              <a:rPr lang="en-US" dirty="0"/>
              <a:t>John.Parks@oceans-partnership.org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Cristina </a:t>
            </a:r>
            <a:r>
              <a:rPr lang="en-US" dirty="0" err="1"/>
              <a:t>Vélez</a:t>
            </a:r>
            <a:r>
              <a:rPr lang="en-US" dirty="0"/>
              <a:t> Srinivasan</a:t>
            </a:r>
          </a:p>
          <a:p>
            <a:pPr>
              <a:spcAft>
                <a:spcPts val="0"/>
              </a:spcAft>
            </a:pPr>
            <a:r>
              <a:rPr lang="en-US" dirty="0"/>
              <a:t>USAID/Regional Development Mission for Asia</a:t>
            </a:r>
          </a:p>
          <a:p>
            <a:pPr>
              <a:spcAft>
                <a:spcPts val="0"/>
              </a:spcAft>
            </a:pPr>
            <a:r>
              <a:rPr lang="en-US" dirty="0"/>
              <a:t>cvelez@usaid.gov</a:t>
            </a:r>
          </a:p>
        </p:txBody>
      </p:sp>
    </p:spTree>
    <p:extLst>
      <p:ext uri="{BB962C8B-B14F-4D97-AF65-F5344CB8AC3E}">
        <p14:creationId xmlns:p14="http://schemas.microsoft.com/office/powerpoint/2010/main" val="212389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giz-powerpoint-leerfolie-en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AME RC Be Resort" id="{D8B00986-2E1F-4C35-B291-D06CF327D75F}" vid="{351D7029-0456-422A-8AEC-4BDFF7E6012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rgbClr val="FFFFFF"/>
    </a:lt1>
    <a:dk2>
      <a:srgbClr val="002F6C"/>
    </a:dk2>
    <a:lt2>
      <a:srgbClr val="BA0C2F"/>
    </a:lt2>
    <a:accent1>
      <a:srgbClr val="002F6C"/>
    </a:accent1>
    <a:accent2>
      <a:srgbClr val="BA0C2F"/>
    </a:accent2>
    <a:accent3>
      <a:srgbClr val="6C6463"/>
    </a:accent3>
    <a:accent4>
      <a:srgbClr val="000000"/>
    </a:accent4>
    <a:accent5>
      <a:srgbClr val="CFCDC9"/>
    </a:accent5>
    <a:accent6>
      <a:srgbClr val="0067B9"/>
    </a:accent6>
    <a:hlink>
      <a:srgbClr val="6C6463"/>
    </a:hlink>
    <a:folHlink>
      <a:srgbClr val="CFCDC9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rgbClr val="FFFFFF"/>
    </a:lt1>
    <a:dk2>
      <a:srgbClr val="002F6C"/>
    </a:dk2>
    <a:lt2>
      <a:srgbClr val="BA0C2F"/>
    </a:lt2>
    <a:accent1>
      <a:srgbClr val="002F6C"/>
    </a:accent1>
    <a:accent2>
      <a:srgbClr val="BA0C2F"/>
    </a:accent2>
    <a:accent3>
      <a:srgbClr val="6C6463"/>
    </a:accent3>
    <a:accent4>
      <a:srgbClr val="000000"/>
    </a:accent4>
    <a:accent5>
      <a:srgbClr val="CFCDC9"/>
    </a:accent5>
    <a:accent6>
      <a:srgbClr val="0067B9"/>
    </a:accent6>
    <a:hlink>
      <a:srgbClr val="6C6463"/>
    </a:hlink>
    <a:folHlink>
      <a:srgbClr val="CFCDC9"/>
    </a:folHlink>
  </a:clrScheme>
</a:themeOverride>
</file>

<file path=ppt/theme/themeOverride3.xml><?xml version="1.0" encoding="utf-8"?>
<a:themeOverride xmlns:a="http://schemas.openxmlformats.org/drawingml/2006/main">
  <a:clrScheme name="Custom 2">
    <a:dk1>
      <a:sysClr val="windowText" lastClr="000000"/>
    </a:dk1>
    <a:lt1>
      <a:srgbClr val="FFFFFF"/>
    </a:lt1>
    <a:dk2>
      <a:srgbClr val="002F6C"/>
    </a:dk2>
    <a:lt2>
      <a:srgbClr val="BA0C2F"/>
    </a:lt2>
    <a:accent1>
      <a:srgbClr val="002F6C"/>
    </a:accent1>
    <a:accent2>
      <a:srgbClr val="BA0C2F"/>
    </a:accent2>
    <a:accent3>
      <a:srgbClr val="6C6463"/>
    </a:accent3>
    <a:accent4>
      <a:srgbClr val="000000"/>
    </a:accent4>
    <a:accent5>
      <a:srgbClr val="CFCDC9"/>
    </a:accent5>
    <a:accent6>
      <a:srgbClr val="0067B9"/>
    </a:accent6>
    <a:hlink>
      <a:srgbClr val="6C6463"/>
    </a:hlink>
    <a:folHlink>
      <a:srgbClr val="CFCDC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8.0 RDMA Powerpoint Master Template</Template>
  <TotalTime>6985</TotalTime>
  <Words>479</Words>
  <Application>Microsoft Office PowerPoint</Application>
  <PresentationFormat>On-screen Show (4:3)</PresentationFormat>
  <Paragraphs>158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Gill Sans MT</vt:lpstr>
      <vt:lpstr>Times</vt:lpstr>
      <vt:lpstr>Wingdings</vt:lpstr>
      <vt:lpstr>1_Office Theme</vt:lpstr>
      <vt:lpstr>2_giz-powerpoint-leerfolie-en</vt:lpstr>
      <vt:lpstr>PowerPoint Presentation</vt:lpstr>
      <vt:lpstr>TRACEABILITY: BENEFITS AND IMPACTS</vt:lpstr>
      <vt:lpstr>DEVELOPING eCDT SYSTEMS</vt:lpstr>
      <vt:lpstr>eCDT contributes and receives data to variety systems for government and business</vt:lpstr>
      <vt:lpstr>SAMPLE KEY DATA ELEMENTS</vt:lpstr>
      <vt:lpstr>eCDT AND IMPROVED FISHERIES MANAGEMENT</vt:lpstr>
      <vt:lpstr>RESOURCES</vt:lpstr>
      <vt:lpstr>PowerPoint Presentation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USAID</dc:creator>
  <cp:lastModifiedBy>Melinda Donnelly</cp:lastModifiedBy>
  <cp:revision>321</cp:revision>
  <cp:lastPrinted>2015-11-04T04:09:56Z</cp:lastPrinted>
  <dcterms:created xsi:type="dcterms:W3CDTF">2015-07-30T09:23:10Z</dcterms:created>
  <dcterms:modified xsi:type="dcterms:W3CDTF">2019-06-25T03:37:09Z</dcterms:modified>
</cp:coreProperties>
</file>