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7" r:id="rId2"/>
    <p:sldId id="275" r:id="rId3"/>
    <p:sldId id="265" r:id="rId4"/>
    <p:sldId id="276" r:id="rId5"/>
    <p:sldId id="266" r:id="rId6"/>
    <p:sldId id="268" r:id="rId7"/>
    <p:sldId id="269" r:id="rId8"/>
    <p:sldId id="278" r:id="rId9"/>
    <p:sldId id="732" r:id="rId10"/>
    <p:sldId id="270" r:id="rId11"/>
    <p:sldId id="2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6186"/>
    <a:srgbClr val="197885"/>
    <a:srgbClr val="88CA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872"/>
  </p:normalViewPr>
  <p:slideViewPr>
    <p:cSldViewPr snapToGrid="0" snapToObjects="1">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DB0870-1B3C-4303-9000-317B7B22B7BC}" type="datetimeFigureOut">
              <a:rPr lang="en-ID" smtClean="0"/>
              <a:t>08/11/2019</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5826A-B6F2-4220-AB29-B242C3111FDF}" type="slidenum">
              <a:rPr lang="en-ID" smtClean="0"/>
              <a:t>‹#›</a:t>
            </a:fld>
            <a:endParaRPr lang="en-ID"/>
          </a:p>
        </p:txBody>
      </p:sp>
    </p:spTree>
    <p:extLst>
      <p:ext uri="{BB962C8B-B14F-4D97-AF65-F5344CB8AC3E}">
        <p14:creationId xmlns:p14="http://schemas.microsoft.com/office/powerpoint/2010/main" val="1881897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6269F3-9B99-7849-947A-9C397A59C57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42999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6269F3-9B99-7849-947A-9C397A59C57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2007905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6269F3-9B99-7849-947A-9C397A59C57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1469834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6269F3-9B99-7849-947A-9C397A59C57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208442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6269F3-9B99-7849-947A-9C397A59C57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364228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6269F3-9B99-7849-947A-9C397A59C576}"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1947346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6269F3-9B99-7849-947A-9C397A59C576}" type="datetimeFigureOut">
              <a:rPr lang="en-US" smtClean="0"/>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221558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6269F3-9B99-7849-947A-9C397A59C576}"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270744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6269F3-9B99-7849-947A-9C397A59C576}" type="datetimeFigureOut">
              <a:rPr lang="en-US" smtClean="0"/>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1063958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6269F3-9B99-7849-947A-9C397A59C576}"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163310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6269F3-9B99-7849-947A-9C397A59C576}"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2114738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269F3-9B99-7849-947A-9C397A59C576}" type="datetimeFigureOut">
              <a:rPr lang="en-US" smtClean="0"/>
              <a:t>11/8/2019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B06447-03BD-F542-A7DA-8EA16064ABD3}" type="slidenum">
              <a:rPr lang="en-US" smtClean="0"/>
              <a:t>‹#›</a:t>
            </a:fld>
            <a:endParaRPr lang="en-US"/>
          </a:p>
        </p:txBody>
      </p:sp>
    </p:spTree>
    <p:extLst>
      <p:ext uri="{BB962C8B-B14F-4D97-AF65-F5344CB8AC3E}">
        <p14:creationId xmlns:p14="http://schemas.microsoft.com/office/powerpoint/2010/main" val="137806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7" y="41441"/>
            <a:ext cx="12192000" cy="6858000"/>
          </a:xfrm>
          <a:prstGeom prst="rect">
            <a:avLst/>
          </a:prstGeom>
        </p:spPr>
      </p:pic>
      <p:sp>
        <p:nvSpPr>
          <p:cNvPr id="4" name="TextBox 3"/>
          <p:cNvSpPr txBox="1"/>
          <p:nvPr/>
        </p:nvSpPr>
        <p:spPr>
          <a:xfrm>
            <a:off x="5088545" y="901984"/>
            <a:ext cx="8032652" cy="523220"/>
          </a:xfrm>
          <a:prstGeom prst="rect">
            <a:avLst/>
          </a:prstGeom>
          <a:noFill/>
        </p:spPr>
        <p:txBody>
          <a:bodyPr wrap="square" rtlCol="0">
            <a:spAutoFit/>
          </a:bodyPr>
          <a:lstStyle/>
          <a:p>
            <a:r>
              <a:rPr lang="en-US" sz="2800" b="1" dirty="0">
                <a:solidFill>
                  <a:schemeClr val="tx1">
                    <a:lumMod val="75000"/>
                    <a:lumOff val="25000"/>
                  </a:schemeClr>
                </a:solidFill>
                <a:effectLst>
                  <a:outerShdw blurRad="38100" dist="38100" dir="2700000" algn="tl">
                    <a:srgbClr val="000000">
                      <a:alpha val="43137"/>
                    </a:srgbClr>
                  </a:outerShdw>
                </a:effectLst>
                <a:latin typeface="Optima" charset="0"/>
                <a:ea typeface="Optima" charset="0"/>
                <a:cs typeface="Optima" charset="0"/>
              </a:rPr>
              <a:t>TECHNICAL WORKING GROUP</a:t>
            </a:r>
          </a:p>
        </p:txBody>
      </p:sp>
      <p:sp>
        <p:nvSpPr>
          <p:cNvPr id="5" name="TextBox 4"/>
          <p:cNvSpPr txBox="1"/>
          <p:nvPr/>
        </p:nvSpPr>
        <p:spPr>
          <a:xfrm>
            <a:off x="5088545" y="2136023"/>
            <a:ext cx="5700156" cy="523220"/>
          </a:xfrm>
          <a:prstGeom prst="rect">
            <a:avLst/>
          </a:prstGeom>
          <a:noFill/>
        </p:spPr>
        <p:txBody>
          <a:bodyPr wrap="square" rtlCol="0">
            <a:spAutoFit/>
          </a:bodyPr>
          <a:lstStyle/>
          <a:p>
            <a:r>
              <a:rPr lang="en-US" sz="2800" dirty="0">
                <a:solidFill>
                  <a:schemeClr val="tx1">
                    <a:lumMod val="75000"/>
                    <a:lumOff val="25000"/>
                  </a:schemeClr>
                </a:solidFill>
                <a:latin typeface="Optima" charset="0"/>
                <a:ea typeface="Optima" charset="0"/>
                <a:cs typeface="Optima" charset="0"/>
              </a:rPr>
              <a:t>Dr Jose Lucas Da Silva</a:t>
            </a:r>
          </a:p>
        </p:txBody>
      </p:sp>
      <p:pic>
        <p:nvPicPr>
          <p:cNvPr id="7" name="Picture 6">
            <a:extLst>
              <a:ext uri="{FF2B5EF4-FFF2-40B4-BE49-F238E27FC236}">
                <a16:creationId xmlns:a16="http://schemas.microsoft.com/office/drawing/2014/main" id="{E0A10EF3-DD36-44CD-93FF-3B017AD8C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3655" y="21888"/>
            <a:ext cx="2080028" cy="881350"/>
          </a:xfrm>
          <a:prstGeom prst="rect">
            <a:avLst/>
          </a:prstGeom>
        </p:spPr>
      </p:pic>
      <p:sp>
        <p:nvSpPr>
          <p:cNvPr id="3" name="Rectangle 2">
            <a:extLst>
              <a:ext uri="{FF2B5EF4-FFF2-40B4-BE49-F238E27FC236}">
                <a16:creationId xmlns:a16="http://schemas.microsoft.com/office/drawing/2014/main" id="{1D27021E-75DF-4ABD-ADFA-48810C55FF54}"/>
              </a:ext>
            </a:extLst>
          </p:cNvPr>
          <p:cNvSpPr/>
          <p:nvPr/>
        </p:nvSpPr>
        <p:spPr>
          <a:xfrm>
            <a:off x="4473526" y="1508850"/>
            <a:ext cx="7272997" cy="584775"/>
          </a:xfrm>
          <a:prstGeom prst="rect">
            <a:avLst/>
          </a:prstGeom>
        </p:spPr>
        <p:txBody>
          <a:bodyPr wrap="square">
            <a:spAutoFit/>
          </a:bodyPr>
          <a:lstStyle/>
          <a:p>
            <a:pPr algn="ctr"/>
            <a:r>
              <a:rPr lang="en-ID" sz="1600" dirty="0">
                <a:effectLst>
                  <a:outerShdw blurRad="38100" dist="38100" dir="2700000" algn="tl">
                    <a:srgbClr val="000000">
                      <a:alpha val="43137"/>
                    </a:srgbClr>
                  </a:outerShdw>
                </a:effectLst>
              </a:rPr>
              <a:t>SESSION 10.2: ECOSTSTEMS APPROACH TO FISHERIES MANAGEMENT (EAFM) TECHNICAL WORKING GROUP</a:t>
            </a:r>
          </a:p>
        </p:txBody>
      </p:sp>
      <p:sp>
        <p:nvSpPr>
          <p:cNvPr id="10" name="Rectangle 9">
            <a:extLst>
              <a:ext uri="{FF2B5EF4-FFF2-40B4-BE49-F238E27FC236}">
                <a16:creationId xmlns:a16="http://schemas.microsoft.com/office/drawing/2014/main" id="{D84624DE-5ABF-4A61-9AAF-97109AEB1BDF}"/>
              </a:ext>
            </a:extLst>
          </p:cNvPr>
          <p:cNvSpPr/>
          <p:nvPr/>
        </p:nvSpPr>
        <p:spPr>
          <a:xfrm>
            <a:off x="4939085" y="2701641"/>
            <a:ext cx="5700156" cy="369332"/>
          </a:xfrm>
          <a:prstGeom prst="rect">
            <a:avLst/>
          </a:prstGeom>
        </p:spPr>
        <p:txBody>
          <a:bodyPr wrap="square">
            <a:spAutoFit/>
          </a:bodyPr>
          <a:lstStyle/>
          <a:p>
            <a:r>
              <a:rPr lang="en-ID" dirty="0">
                <a:effectLst>
                  <a:outerShdw blurRad="38100" dist="38100" dir="2700000" algn="tl">
                    <a:srgbClr val="000000">
                      <a:alpha val="43137"/>
                    </a:srgbClr>
                  </a:outerShdw>
                </a:effectLst>
              </a:rPr>
              <a:t>Chair of  CTI-CFF EAFM WORKING GROUP</a:t>
            </a:r>
          </a:p>
        </p:txBody>
      </p:sp>
    </p:spTree>
    <p:extLst>
      <p:ext uri="{BB962C8B-B14F-4D97-AF65-F5344CB8AC3E}">
        <p14:creationId xmlns:p14="http://schemas.microsoft.com/office/powerpoint/2010/main" val="2339917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3251"/>
            <a:ext cx="12192000" cy="6858000"/>
          </a:xfrm>
          <a:prstGeom prst="rect">
            <a:avLst/>
          </a:prstGeom>
        </p:spPr>
      </p:pic>
      <p:sp>
        <p:nvSpPr>
          <p:cNvPr id="3" name="TextBox 2"/>
          <p:cNvSpPr txBox="1"/>
          <p:nvPr/>
        </p:nvSpPr>
        <p:spPr>
          <a:xfrm>
            <a:off x="314673" y="0"/>
            <a:ext cx="10920506" cy="584775"/>
          </a:xfrm>
          <a:prstGeom prst="rect">
            <a:avLst/>
          </a:prstGeom>
          <a:noFill/>
        </p:spPr>
        <p:txBody>
          <a:bodyPr wrap="square" rtlCol="0">
            <a:spAutoFit/>
          </a:bodyPr>
          <a:lstStyle/>
          <a:p>
            <a:r>
              <a:rPr lang="en-US" sz="3200" b="1" dirty="0">
                <a:solidFill>
                  <a:prstClr val="black">
                    <a:lumMod val="75000"/>
                    <a:lumOff val="25000"/>
                  </a:prstClr>
                </a:solidFill>
                <a:latin typeface="Arial" panose="020B0604020202020204" pitchFamily="34" charset="0"/>
                <a:ea typeface="Optima" charset="0"/>
                <a:cs typeface="Arial" panose="020B0604020202020204" pitchFamily="34" charset="0"/>
              </a:rPr>
              <a:t>6</a:t>
            </a:r>
            <a:r>
              <a:rPr lang="en-US" sz="3200" b="1">
                <a:solidFill>
                  <a:prstClr val="black">
                    <a:lumMod val="75000"/>
                    <a:lumOff val="25000"/>
                  </a:prstClr>
                </a:solidFill>
                <a:latin typeface="Arial" panose="020B0604020202020204" pitchFamily="34" charset="0"/>
                <a:ea typeface="Optima" charset="0"/>
                <a:cs typeface="Arial" panose="020B0604020202020204" pitchFamily="34" charset="0"/>
              </a:rPr>
              <a:t>. </a:t>
            </a:r>
            <a:r>
              <a:rPr lang="en-US" sz="3200" b="1" dirty="0">
                <a:solidFill>
                  <a:prstClr val="black">
                    <a:lumMod val="75000"/>
                    <a:lumOff val="25000"/>
                  </a:prstClr>
                </a:solidFill>
                <a:latin typeface="Arial" panose="020B0604020202020204" pitchFamily="34" charset="0"/>
                <a:ea typeface="Optima" charset="0"/>
                <a:cs typeface="Arial" panose="020B0604020202020204" pitchFamily="34" charset="0"/>
              </a:rPr>
              <a:t>Recommendation for SOM-15 consideration</a:t>
            </a:r>
          </a:p>
        </p:txBody>
      </p:sp>
      <p:sp>
        <p:nvSpPr>
          <p:cNvPr id="6" name="Rectangle 5">
            <a:extLst>
              <a:ext uri="{FF2B5EF4-FFF2-40B4-BE49-F238E27FC236}">
                <a16:creationId xmlns:a16="http://schemas.microsoft.com/office/drawing/2014/main" id="{FD34AEAB-0EEC-415F-85B3-79FB388F0038}"/>
              </a:ext>
            </a:extLst>
          </p:cNvPr>
          <p:cNvSpPr/>
          <p:nvPr/>
        </p:nvSpPr>
        <p:spPr>
          <a:xfrm>
            <a:off x="314673" y="162301"/>
            <a:ext cx="10095419" cy="6124754"/>
          </a:xfrm>
          <a:prstGeom prst="rect">
            <a:avLst/>
          </a:prstGeom>
        </p:spPr>
        <p:txBody>
          <a:bodyPr wrap="square">
            <a:spAutoFit/>
          </a:bodyPr>
          <a:lstStyle/>
          <a:p>
            <a:pPr marL="342900" indent="-342900" algn="just">
              <a:buFont typeface="+mj-lt"/>
              <a:buAutoNum type="arabicPeriod"/>
            </a:pPr>
            <a:endParaRPr lang="en-ID" dirty="0"/>
          </a:p>
          <a:p>
            <a:pPr marL="800100" lvl="1" indent="-342900" algn="just">
              <a:buFont typeface="+mj-lt"/>
              <a:buAutoNum type="arabicPeriod"/>
            </a:pPr>
            <a:endParaRPr lang="en-ID" sz="2200" dirty="0"/>
          </a:p>
          <a:p>
            <a:pPr lvl="1" algn="just"/>
            <a:r>
              <a:rPr lang="en-ID" sz="2200" dirty="0"/>
              <a:t>5. Acknowledged and appreciated the potential support of USAID Oceans in partnership with Conservation International - Philippines in the following:</a:t>
            </a:r>
          </a:p>
          <a:p>
            <a:pPr marL="1208088" lvl="3" indent="-476250" algn="just">
              <a:buFont typeface="+mj-lt"/>
              <a:buAutoNum type="alphaLcPeriod"/>
            </a:pPr>
            <a:r>
              <a:rPr lang="en-ID" sz="2200" dirty="0"/>
              <a:t>Conduct of a regional planning workshop to identify priority activities to be implemented under the Sub-Regional EAFM Plan in Sulu-Sulawesi Seascape; and </a:t>
            </a:r>
          </a:p>
          <a:p>
            <a:pPr marL="1208088" lvl="3" indent="-476250" algn="just">
              <a:buFont typeface="+mj-lt"/>
              <a:buAutoNum type="alphaLcPeriod"/>
            </a:pPr>
            <a:r>
              <a:rPr lang="en-ID" sz="2200" dirty="0"/>
              <a:t>Facilitate the establishment of the Sub-Regional Mechanism for Sulu-Sulawesi Seascape and the development of TOR.</a:t>
            </a:r>
          </a:p>
          <a:p>
            <a:pPr lvl="3" algn="just"/>
            <a:endParaRPr lang="en-ID" sz="2200" dirty="0"/>
          </a:p>
          <a:p>
            <a:pPr lvl="1" algn="just"/>
            <a:r>
              <a:rPr lang="en-ID" sz="2200" dirty="0"/>
              <a:t>6. Requested for continued support from Development Partners and collaborators to support EAFM Working Group programs for 2020; </a:t>
            </a:r>
          </a:p>
          <a:p>
            <a:pPr lvl="1" algn="just"/>
            <a:endParaRPr lang="en-ID" sz="2200" dirty="0"/>
          </a:p>
          <a:p>
            <a:pPr lvl="1" algn="just"/>
            <a:r>
              <a:rPr lang="en-ID" sz="2200" dirty="0">
                <a:solidFill>
                  <a:srgbClr val="FF0000"/>
                </a:solidFill>
              </a:rPr>
              <a:t>7. Encouraged Indonesia to complete the process of Regional Strategic Action Plan (will be completed by the Regional Secretariat);</a:t>
            </a:r>
          </a:p>
          <a:p>
            <a:pPr lvl="1" algn="just"/>
            <a:r>
              <a:rPr lang="en-ID" sz="2200" dirty="0"/>
              <a:t> </a:t>
            </a:r>
          </a:p>
          <a:p>
            <a:pPr lvl="1" algn="just"/>
            <a:r>
              <a:rPr lang="en-ID" sz="2200" dirty="0"/>
              <a:t>8. Endorsed the EAFM TWG Workplan for 2020.</a:t>
            </a:r>
          </a:p>
          <a:p>
            <a:pPr lvl="1" algn="just"/>
            <a:endParaRPr lang="en-ID" sz="2200" dirty="0"/>
          </a:p>
        </p:txBody>
      </p:sp>
    </p:spTree>
    <p:extLst>
      <p:ext uri="{BB962C8B-B14F-4D97-AF65-F5344CB8AC3E}">
        <p14:creationId xmlns:p14="http://schemas.microsoft.com/office/powerpoint/2010/main" val="118071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41616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3">
            <a:extLst>
              <a:ext uri="{FF2B5EF4-FFF2-40B4-BE49-F238E27FC236}">
                <a16:creationId xmlns:a16="http://schemas.microsoft.com/office/drawing/2014/main" id="{9C7E6ACD-D07F-434A-AE22-1543F64FAF34}"/>
              </a:ext>
            </a:extLst>
          </p:cNvPr>
          <p:cNvSpPr>
            <a:spLocks noGrp="1"/>
          </p:cNvSpPr>
          <p:nvPr>
            <p:ph idx="1"/>
          </p:nvPr>
        </p:nvSpPr>
        <p:spPr>
          <a:xfrm>
            <a:off x="838200" y="1825625"/>
            <a:ext cx="10515600" cy="4351338"/>
          </a:xfrm>
        </p:spPr>
        <p:txBody>
          <a:bodyPr>
            <a:normAutofit/>
          </a:bodyPr>
          <a:lstStyle/>
          <a:p>
            <a:pPr marL="514350" indent="-514350">
              <a:buFont typeface="+mj-lt"/>
              <a:buAutoNum type="arabicPeriod"/>
            </a:pPr>
            <a:r>
              <a:rPr lang="en-US" dirty="0">
                <a:latin typeface="Arial" panose="020B0604020202020204" pitchFamily="34" charset="0"/>
                <a:cs typeface="Arial" panose="020B0604020202020204" pitchFamily="34" charset="0"/>
              </a:rPr>
              <a:t>Focal Point </a:t>
            </a:r>
          </a:p>
          <a:p>
            <a:pPr marL="514350" indent="-514350">
              <a:buFont typeface="+mj-lt"/>
              <a:buAutoNum type="arabicPeriod"/>
            </a:pPr>
            <a:r>
              <a:rPr lang="en-US" dirty="0">
                <a:latin typeface="Arial" panose="020B0604020202020204" pitchFamily="34" charset="0"/>
                <a:cs typeface="Arial" panose="020B0604020202020204" pitchFamily="34" charset="0"/>
              </a:rPr>
              <a:t>Partners</a:t>
            </a:r>
          </a:p>
          <a:p>
            <a:pPr marL="514350" indent="-514350">
              <a:buFont typeface="+mj-lt"/>
              <a:buAutoNum type="arabicPeriod"/>
            </a:pPr>
            <a:r>
              <a:rPr lang="en-US" dirty="0">
                <a:latin typeface="Arial" panose="020B0604020202020204" pitchFamily="34" charset="0"/>
                <a:cs typeface="Arial" panose="020B0604020202020204" pitchFamily="34" charset="0"/>
              </a:rPr>
              <a:t>Status of EAFM Work Plan for 2019</a:t>
            </a:r>
          </a:p>
          <a:p>
            <a:pPr marL="514350" indent="-514350">
              <a:buFont typeface="+mj-lt"/>
              <a:buAutoNum type="arabicPeriod"/>
            </a:pPr>
            <a:r>
              <a:rPr lang="en-ID" dirty="0">
                <a:latin typeface="Arial" panose="020B0604020202020204" pitchFamily="34" charset="0"/>
                <a:cs typeface="Arial" panose="020B0604020202020204" pitchFamily="34" charset="0"/>
              </a:rPr>
              <a:t>Update and Deliberation of SOM-14 Decisions</a:t>
            </a:r>
          </a:p>
          <a:p>
            <a:pPr marL="514350" indent="-514350">
              <a:buFont typeface="+mj-lt"/>
              <a:buAutoNum type="arabicPeriod"/>
            </a:pPr>
            <a:r>
              <a:rPr lang="en-US" dirty="0">
                <a:latin typeface="Arial" panose="020B0604020202020204" pitchFamily="34" charset="0"/>
                <a:cs typeface="Arial" panose="020B0604020202020204" pitchFamily="34" charset="0"/>
              </a:rPr>
              <a:t>Work  Plan for 2020</a:t>
            </a:r>
          </a:p>
          <a:p>
            <a:pPr marL="514350" indent="-514350">
              <a:buFont typeface="+mj-lt"/>
              <a:buAutoNum type="arabicPeriod"/>
            </a:pPr>
            <a:r>
              <a:rPr lang="en-US" dirty="0">
                <a:latin typeface="Arial" panose="020B0604020202020204" pitchFamily="34" charset="0"/>
                <a:cs typeface="Arial" panose="020B0604020202020204" pitchFamily="34" charset="0"/>
              </a:rPr>
              <a:t>Recommendation for SOM-15</a:t>
            </a:r>
          </a:p>
          <a:p>
            <a:endParaRPr lang="en-US" dirty="0"/>
          </a:p>
        </p:txBody>
      </p:sp>
      <p:sp>
        <p:nvSpPr>
          <p:cNvPr id="6" name="TextBox 5">
            <a:extLst>
              <a:ext uri="{FF2B5EF4-FFF2-40B4-BE49-F238E27FC236}">
                <a16:creationId xmlns:a16="http://schemas.microsoft.com/office/drawing/2014/main" id="{387FFC8B-4296-4968-85AD-4146AABA0B59}"/>
              </a:ext>
            </a:extLst>
          </p:cNvPr>
          <p:cNvSpPr txBox="1"/>
          <p:nvPr/>
        </p:nvSpPr>
        <p:spPr>
          <a:xfrm>
            <a:off x="712694" y="739589"/>
            <a:ext cx="9950823" cy="707886"/>
          </a:xfrm>
          <a:prstGeom prst="rect">
            <a:avLst/>
          </a:prstGeom>
          <a:noFill/>
        </p:spPr>
        <p:txBody>
          <a:bodyPr wrap="square" rtlCol="0">
            <a:spAutoFit/>
          </a:bodyPr>
          <a:lstStyle/>
          <a:p>
            <a:r>
              <a:rPr lang="en-US" sz="4000" b="1" dirty="0">
                <a:solidFill>
                  <a:schemeClr val="tx1">
                    <a:lumMod val="75000"/>
                    <a:lumOff val="25000"/>
                  </a:schemeClr>
                </a:solidFill>
                <a:latin typeface="Calibri" panose="020F0502020204030204" pitchFamily="34" charset="0"/>
                <a:ea typeface="Optima" charset="0"/>
                <a:cs typeface="Calibri" panose="020F0502020204030204" pitchFamily="34" charset="0"/>
              </a:rPr>
              <a:t>OUTLINE </a:t>
            </a:r>
          </a:p>
        </p:txBody>
      </p:sp>
    </p:spTree>
    <p:extLst>
      <p:ext uri="{BB962C8B-B14F-4D97-AF65-F5344CB8AC3E}">
        <p14:creationId xmlns:p14="http://schemas.microsoft.com/office/powerpoint/2010/main" val="202926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75628" y="231757"/>
            <a:ext cx="9950823" cy="646331"/>
          </a:xfrm>
          <a:prstGeom prst="rect">
            <a:avLst/>
          </a:prstGeom>
          <a:noFill/>
        </p:spPr>
        <p:txBody>
          <a:bodyPr wrap="square" rtlCol="0">
            <a:spAutoFit/>
          </a:bodyPr>
          <a:lstStyle/>
          <a:p>
            <a:r>
              <a:rPr lang="en-US" sz="3600" b="1" dirty="0">
                <a:solidFill>
                  <a:schemeClr val="tx1">
                    <a:lumMod val="75000"/>
                    <a:lumOff val="25000"/>
                  </a:schemeClr>
                </a:solidFill>
                <a:latin typeface="Arial" panose="020B0604020202020204" pitchFamily="34" charset="0"/>
                <a:ea typeface="Optima" charset="0"/>
                <a:cs typeface="Arial" panose="020B0604020202020204" pitchFamily="34" charset="0"/>
              </a:rPr>
              <a:t>1. FOCAL POINTS</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210176418"/>
              </p:ext>
            </p:extLst>
          </p:nvPr>
        </p:nvGraphicFramePr>
        <p:xfrm>
          <a:off x="475628" y="816532"/>
          <a:ext cx="10448186" cy="5425440"/>
        </p:xfrm>
        <a:graphic>
          <a:graphicData uri="http://schemas.openxmlformats.org/drawingml/2006/table">
            <a:tbl>
              <a:tblPr firstRow="1" bandRow="1">
                <a:tableStyleId>{93296810-A885-4BE3-A3E7-6D5BEEA58F35}</a:tableStyleId>
              </a:tblPr>
              <a:tblGrid>
                <a:gridCol w="2554098">
                  <a:extLst>
                    <a:ext uri="{9D8B030D-6E8A-4147-A177-3AD203B41FA5}">
                      <a16:colId xmlns:a16="http://schemas.microsoft.com/office/drawing/2014/main" val="20000"/>
                    </a:ext>
                  </a:extLst>
                </a:gridCol>
                <a:gridCol w="7894088">
                  <a:extLst>
                    <a:ext uri="{9D8B030D-6E8A-4147-A177-3AD203B41FA5}">
                      <a16:colId xmlns:a16="http://schemas.microsoft.com/office/drawing/2014/main" val="20001"/>
                    </a:ext>
                  </a:extLst>
                </a:gridCol>
              </a:tblGrid>
              <a:tr h="360249">
                <a:tc>
                  <a:txBody>
                    <a:bodyPr/>
                    <a:lstStyle/>
                    <a:p>
                      <a:r>
                        <a:rPr lang="en-PH" sz="2000" dirty="0">
                          <a:latin typeface="Arial" panose="020B0604020202020204" pitchFamily="34" charset="0"/>
                          <a:cs typeface="Arial" panose="020B0604020202020204" pitchFamily="34" charset="0"/>
                        </a:rPr>
                        <a:t> Member Country</a:t>
                      </a:r>
                      <a:endParaRPr lang="en-PH" sz="2000" b="1" dirty="0">
                        <a:solidFill>
                          <a:schemeClr val="tx1"/>
                        </a:solidFill>
                        <a:latin typeface="Arial" panose="020B0604020202020204" pitchFamily="34" charset="0"/>
                        <a:cs typeface="Arial" panose="020B0604020202020204" pitchFamily="34" charset="0"/>
                      </a:endParaRPr>
                    </a:p>
                  </a:txBody>
                  <a:tcPr/>
                </a:tc>
                <a:tc>
                  <a:txBody>
                    <a:bodyPr/>
                    <a:lstStyle/>
                    <a:p>
                      <a:r>
                        <a:rPr lang="en-PH" sz="2000" dirty="0">
                          <a:latin typeface="Arial" panose="020B0604020202020204" pitchFamily="34" charset="0"/>
                          <a:cs typeface="Arial" panose="020B0604020202020204" pitchFamily="34" charset="0"/>
                        </a:rPr>
                        <a:t>Focal Points</a:t>
                      </a:r>
                      <a:endParaRPr lang="en-PH" sz="20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533559">
                <a:tc>
                  <a:txBody>
                    <a:bodyPr/>
                    <a:lstStyle/>
                    <a:p>
                      <a:r>
                        <a:rPr lang="en-PH" sz="1800" dirty="0">
                          <a:latin typeface="Arial" panose="020B0604020202020204" pitchFamily="34" charset="0"/>
                          <a:cs typeface="Arial" panose="020B0604020202020204" pitchFamily="34" charset="0"/>
                        </a:rPr>
                        <a:t>Indonesia </a:t>
                      </a:r>
                    </a:p>
                  </a:txBody>
                  <a:tcPr anchor="ctr"/>
                </a:tc>
                <a:tc>
                  <a:txBody>
                    <a:bodyPr/>
                    <a:lstStyle/>
                    <a:p>
                      <a:pPr>
                        <a:lnSpc>
                          <a:spcPts val="1800"/>
                        </a:lnSpc>
                        <a:spcBef>
                          <a:spcPts val="0"/>
                        </a:spcBef>
                        <a:spcAft>
                          <a:spcPts val="0"/>
                        </a:spcAft>
                      </a:pPr>
                      <a:r>
                        <a:rPr lang="en-US" sz="1800" baseline="0" dirty="0">
                          <a:effectLst/>
                          <a:latin typeface="Arial" panose="020B0604020202020204" pitchFamily="34" charset="0"/>
                          <a:cs typeface="Arial" panose="020B0604020202020204" pitchFamily="34" charset="0"/>
                        </a:rPr>
                        <a:t>Mr. </a:t>
                      </a:r>
                      <a:r>
                        <a:rPr lang="en-US" sz="1800" baseline="0" dirty="0" err="1">
                          <a:effectLst/>
                          <a:latin typeface="Arial" panose="020B0604020202020204" pitchFamily="34" charset="0"/>
                          <a:cs typeface="Arial" panose="020B0604020202020204" pitchFamily="34" charset="0"/>
                        </a:rPr>
                        <a:t>Syahril</a:t>
                      </a:r>
                      <a:r>
                        <a:rPr lang="en-US" sz="1800" baseline="0" dirty="0">
                          <a:effectLst/>
                          <a:latin typeface="Arial" panose="020B0604020202020204" pitchFamily="34" charset="0"/>
                          <a:cs typeface="Arial" panose="020B0604020202020204" pitchFamily="34" charset="0"/>
                        </a:rPr>
                        <a:t> </a:t>
                      </a:r>
                      <a:r>
                        <a:rPr lang="en-US" sz="1800" baseline="0" dirty="0" err="1">
                          <a:effectLst/>
                          <a:latin typeface="Arial" panose="020B0604020202020204" pitchFamily="34" charset="0"/>
                          <a:cs typeface="Arial" panose="020B0604020202020204" pitchFamily="34" charset="0"/>
                        </a:rPr>
                        <a:t>Abd</a:t>
                      </a:r>
                      <a:r>
                        <a:rPr lang="en-US" sz="1800" baseline="0" dirty="0">
                          <a:effectLst/>
                          <a:latin typeface="Arial" panose="020B0604020202020204" pitchFamily="34" charset="0"/>
                          <a:cs typeface="Arial" panose="020B0604020202020204" pitchFamily="34" charset="0"/>
                        </a:rPr>
                        <a:t>. </a:t>
                      </a:r>
                      <a:r>
                        <a:rPr lang="en-US" sz="1800" baseline="0" dirty="0" err="1">
                          <a:effectLst/>
                          <a:latin typeface="Arial" panose="020B0604020202020204" pitchFamily="34" charset="0"/>
                          <a:cs typeface="Arial" panose="020B0604020202020204" pitchFamily="34" charset="0"/>
                        </a:rPr>
                        <a:t>Raup</a:t>
                      </a:r>
                      <a:r>
                        <a:rPr lang="en-US" sz="1800" baseline="0" dirty="0">
                          <a:effectLst/>
                          <a:latin typeface="Arial" panose="020B0604020202020204" pitchFamily="34" charset="0"/>
                          <a:cs typeface="Arial" panose="020B0604020202020204" pitchFamily="34" charset="0"/>
                        </a:rPr>
                        <a:t>, Acting </a:t>
                      </a:r>
                      <a:r>
                        <a:rPr lang="en-US" sz="1800" dirty="0">
                          <a:effectLst/>
                          <a:latin typeface="Arial" panose="020B0604020202020204" pitchFamily="34" charset="0"/>
                          <a:cs typeface="Arial" panose="020B0604020202020204" pitchFamily="34" charset="0"/>
                        </a:rPr>
                        <a:t>Director of Fisheries Resources Management, Ministry of Marine Affairs and Fisheries </a:t>
                      </a:r>
                    </a:p>
                    <a:p>
                      <a:pPr>
                        <a:lnSpc>
                          <a:spcPts val="18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Alternate : Mr.</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Waluyo</a:t>
                      </a:r>
                      <a:r>
                        <a:rPr lang="en-US" sz="1800" baseline="0" dirty="0">
                          <a:effectLst/>
                          <a:latin typeface="Arial" panose="020B0604020202020204" pitchFamily="34" charset="0"/>
                          <a:ea typeface="Calibri" panose="020F0502020204030204" pitchFamily="34" charset="0"/>
                          <a:cs typeface="Arial" panose="020B0604020202020204" pitchFamily="34" charset="0"/>
                        </a:rPr>
                        <a:t>, Director of Research Center of Fisheries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533559">
                <a:tc>
                  <a:txBody>
                    <a:bodyPr/>
                    <a:lstStyle/>
                    <a:p>
                      <a:r>
                        <a:rPr lang="en-PH" sz="1800" dirty="0">
                          <a:latin typeface="Arial" panose="020B0604020202020204" pitchFamily="34" charset="0"/>
                          <a:cs typeface="Arial" panose="020B0604020202020204" pitchFamily="34" charset="0"/>
                        </a:rPr>
                        <a:t>Malaysia Co-Chair </a:t>
                      </a:r>
                    </a:p>
                  </a:txBody>
                  <a:tcPr anchor="ctr"/>
                </a:tc>
                <a:tc>
                  <a:txBody>
                    <a:bodyPr/>
                    <a:lstStyle/>
                    <a:p>
                      <a:pPr>
                        <a:lnSpc>
                          <a:spcPts val="1800"/>
                        </a:lnSpc>
                        <a:spcBef>
                          <a:spcPts val="0"/>
                        </a:spcBef>
                        <a:spcAft>
                          <a:spcPts val="0"/>
                        </a:spcAft>
                      </a:pPr>
                      <a:r>
                        <a:rPr lang="en-US" sz="1800" dirty="0">
                          <a:effectLst/>
                          <a:latin typeface="Arial" panose="020B0604020202020204" pitchFamily="34" charset="0"/>
                          <a:cs typeface="Arial" panose="020B0604020202020204" pitchFamily="34" charset="0"/>
                        </a:rPr>
                        <a:t>Dr. </a:t>
                      </a:r>
                      <a:r>
                        <a:rPr lang="en-US" sz="1800" dirty="0" err="1">
                          <a:effectLst/>
                          <a:latin typeface="Arial" panose="020B0604020202020204" pitchFamily="34" charset="0"/>
                          <a:cs typeface="Arial" panose="020B0604020202020204" pitchFamily="34" charset="0"/>
                        </a:rPr>
                        <a:t>Norasma</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Dacho</a:t>
                      </a:r>
                      <a:r>
                        <a:rPr lang="en-US" sz="1800" dirty="0">
                          <a:effectLst/>
                          <a:latin typeface="Arial" panose="020B0604020202020204" pitchFamily="34" charset="0"/>
                          <a:cs typeface="Arial" panose="020B0604020202020204" pitchFamily="34" charset="0"/>
                        </a:rPr>
                        <a:t>, Senior Assistant Director, Department of Fisheries Sabah </a:t>
                      </a:r>
                    </a:p>
                    <a:p>
                      <a:pPr>
                        <a:lnSpc>
                          <a:spcPts val="18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Alternate</a:t>
                      </a:r>
                      <a:r>
                        <a:rPr lang="en-US" sz="1800" baseline="0" dirty="0">
                          <a:effectLst/>
                          <a:latin typeface="Arial" panose="020B0604020202020204" pitchFamily="34" charset="0"/>
                          <a:ea typeface="Calibri" panose="020F0502020204030204" pitchFamily="34" charset="0"/>
                          <a:cs typeface="Arial" panose="020B0604020202020204" pitchFamily="34" charset="0"/>
                        </a:rPr>
                        <a:t> : -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533559">
                <a:tc>
                  <a:txBody>
                    <a:bodyPr/>
                    <a:lstStyle/>
                    <a:p>
                      <a:r>
                        <a:rPr lang="en-PH" sz="1800" dirty="0">
                          <a:latin typeface="Arial" panose="020B0604020202020204" pitchFamily="34" charset="0"/>
                          <a:cs typeface="Arial" panose="020B0604020202020204" pitchFamily="34" charset="0"/>
                        </a:rPr>
                        <a:t>Papua New Guinea</a:t>
                      </a:r>
                    </a:p>
                  </a:txBody>
                  <a:tcPr anchor="ctr"/>
                </a:tc>
                <a:tc>
                  <a:txBody>
                    <a:bodyPr/>
                    <a:lstStyle/>
                    <a:p>
                      <a:pPr>
                        <a:lnSpc>
                          <a:spcPts val="1800"/>
                        </a:lnSpc>
                        <a:spcBef>
                          <a:spcPts val="0"/>
                        </a:spcBef>
                        <a:spcAft>
                          <a:spcPts val="0"/>
                        </a:spcAft>
                      </a:pPr>
                      <a:r>
                        <a:rPr lang="en-US" sz="1800" dirty="0">
                          <a:effectLst/>
                          <a:latin typeface="Arial" panose="020B0604020202020204" pitchFamily="34" charset="0"/>
                          <a:cs typeface="Arial" panose="020B0604020202020204" pitchFamily="34" charset="0"/>
                        </a:rPr>
                        <a:t>Ms. </a:t>
                      </a:r>
                      <a:r>
                        <a:rPr lang="en-US" sz="1800" dirty="0" err="1">
                          <a:effectLst/>
                          <a:latin typeface="Arial" panose="020B0604020202020204" pitchFamily="34" charset="0"/>
                          <a:cs typeface="Arial" panose="020B0604020202020204" pitchFamily="34" charset="0"/>
                        </a:rPr>
                        <a:t>Lorel</a:t>
                      </a:r>
                      <a:r>
                        <a:rPr lang="en-US" sz="1800" baseline="0" dirty="0">
                          <a:effectLst/>
                          <a:latin typeface="Arial" panose="020B0604020202020204" pitchFamily="34" charset="0"/>
                          <a:cs typeface="Arial" panose="020B0604020202020204" pitchFamily="34" charset="0"/>
                        </a:rPr>
                        <a:t> </a:t>
                      </a:r>
                      <a:r>
                        <a:rPr lang="en-US" sz="1800" baseline="0" dirty="0" err="1">
                          <a:effectLst/>
                          <a:latin typeface="Arial" panose="020B0604020202020204" pitchFamily="34" charset="0"/>
                          <a:cs typeface="Arial" panose="020B0604020202020204" pitchFamily="34" charset="0"/>
                        </a:rPr>
                        <a:t>Dandava</a:t>
                      </a:r>
                      <a:r>
                        <a:rPr lang="en-US" sz="1800" dirty="0">
                          <a:effectLst/>
                          <a:latin typeface="Arial" panose="020B0604020202020204" pitchFamily="34" charset="0"/>
                          <a:cs typeface="Arial" panose="020B0604020202020204" pitchFamily="34" charset="0"/>
                        </a:rPr>
                        <a:t>, Manager for Inshore Fisheries, National Fisheries Authority </a:t>
                      </a:r>
                    </a:p>
                    <a:p>
                      <a:pPr>
                        <a:lnSpc>
                          <a:spcPts val="18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Alternate: Ms.</a:t>
                      </a:r>
                      <a:r>
                        <a:rPr lang="en-US" sz="1800" baseline="0" dirty="0">
                          <a:effectLst/>
                          <a:latin typeface="Arial" panose="020B0604020202020204" pitchFamily="34" charset="0"/>
                          <a:ea typeface="Calibri" panose="020F0502020204030204" pitchFamily="34" charset="0"/>
                          <a:cs typeface="Arial" panose="020B0604020202020204" pitchFamily="34" charset="0"/>
                        </a:rPr>
                        <a:t> Rachel Rabi</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711412">
                <a:tc>
                  <a:txBody>
                    <a:bodyPr/>
                    <a:lstStyle/>
                    <a:p>
                      <a:r>
                        <a:rPr lang="en-PH" sz="1800" dirty="0">
                          <a:latin typeface="Arial" panose="020B0604020202020204" pitchFamily="34" charset="0"/>
                          <a:cs typeface="Arial" panose="020B0604020202020204" pitchFamily="34" charset="0"/>
                        </a:rPr>
                        <a:t>Philippines</a:t>
                      </a:r>
                    </a:p>
                  </a:txBody>
                  <a:tcPr anchor="ctr"/>
                </a:tc>
                <a:tc>
                  <a:txBody>
                    <a:bodyPr/>
                    <a:lstStyle/>
                    <a:p>
                      <a:pPr>
                        <a:lnSpc>
                          <a:spcPts val="1800"/>
                        </a:lnSpc>
                        <a:spcBef>
                          <a:spcPts val="0"/>
                        </a:spcBef>
                        <a:spcAft>
                          <a:spcPts val="0"/>
                        </a:spcAft>
                      </a:pPr>
                      <a:r>
                        <a:rPr lang="en-US" sz="1800" dirty="0">
                          <a:effectLst/>
                          <a:latin typeface="Arial" panose="020B0604020202020204" pitchFamily="34" charset="0"/>
                          <a:cs typeface="Arial" panose="020B0604020202020204" pitchFamily="34" charset="0"/>
                        </a:rPr>
                        <a:t>Mr. Eduardo</a:t>
                      </a:r>
                      <a:r>
                        <a:rPr lang="en-US" sz="1800" baseline="0" dirty="0">
                          <a:effectLst/>
                          <a:latin typeface="Arial" panose="020B0604020202020204" pitchFamily="34" charset="0"/>
                          <a:cs typeface="Arial" panose="020B0604020202020204" pitchFamily="34" charset="0"/>
                        </a:rPr>
                        <a:t> B. </a:t>
                      </a:r>
                      <a:r>
                        <a:rPr lang="en-US" sz="1800" baseline="0" dirty="0" err="1">
                          <a:effectLst/>
                          <a:latin typeface="Arial" panose="020B0604020202020204" pitchFamily="34" charset="0"/>
                          <a:cs typeface="Arial" panose="020B0604020202020204" pitchFamily="34" charset="0"/>
                        </a:rPr>
                        <a:t>Gongona</a:t>
                      </a:r>
                      <a:r>
                        <a:rPr lang="en-US" sz="1800" dirty="0">
                          <a:effectLst/>
                          <a:latin typeface="Arial" panose="020B0604020202020204" pitchFamily="34" charset="0"/>
                          <a:cs typeface="Arial" panose="020B0604020202020204" pitchFamily="34" charset="0"/>
                        </a:rPr>
                        <a:t>, Director for Bureau of Fisheries and Aquatic Resources </a:t>
                      </a:r>
                    </a:p>
                    <a:p>
                      <a:pPr marL="0" marR="0" indent="0" algn="l" defTabSz="914400" rtl="0" eaLnBrk="1" fontAlgn="auto" latinLnBrk="0" hangingPunct="1">
                        <a:lnSpc>
                          <a:spcPts val="18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Arial" panose="020B0604020202020204" pitchFamily="34" charset="0"/>
                        </a:rPr>
                        <a:t>Alternate: </a:t>
                      </a:r>
                      <a:r>
                        <a:rPr lang="en-US" sz="1800" dirty="0">
                          <a:effectLst/>
                          <a:latin typeface="Arial" panose="020B0604020202020204" pitchFamily="34" charset="0"/>
                          <a:cs typeface="Arial" panose="020B0604020202020204" pitchFamily="34" charset="0"/>
                        </a:rPr>
                        <a:t>Ms. </a:t>
                      </a:r>
                      <a:r>
                        <a:rPr lang="en-US" sz="1800" dirty="0" err="1">
                          <a:effectLst/>
                          <a:latin typeface="Arial" panose="020B0604020202020204" pitchFamily="34" charset="0"/>
                          <a:cs typeface="Arial" panose="020B0604020202020204" pitchFamily="34" charset="0"/>
                        </a:rPr>
                        <a:t>Drusila</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Bayate</a:t>
                      </a:r>
                      <a:r>
                        <a:rPr lang="en-US" sz="1800" dirty="0">
                          <a:effectLst/>
                          <a:latin typeface="Arial" panose="020B0604020202020204" pitchFamily="34" charset="0"/>
                          <a:cs typeface="Arial" panose="020B0604020202020204" pitchFamily="34" charset="0"/>
                        </a:rPr>
                        <a:t>, Assistant Director for</a:t>
                      </a:r>
                      <a:r>
                        <a:rPr lang="en-US" sz="1800" baseline="0" dirty="0">
                          <a:effectLst/>
                          <a:latin typeface="Arial" panose="020B0604020202020204" pitchFamily="34" charset="0"/>
                          <a:cs typeface="Arial" panose="020B0604020202020204" pitchFamily="34" charset="0"/>
                        </a:rPr>
                        <a:t> Technical Services, </a:t>
                      </a:r>
                      <a:r>
                        <a:rPr lang="en-US" sz="1800" dirty="0">
                          <a:effectLst/>
                          <a:latin typeface="Arial" panose="020B0604020202020204" pitchFamily="34" charset="0"/>
                          <a:cs typeface="Arial" panose="020B0604020202020204" pitchFamily="34" charset="0"/>
                        </a:rPr>
                        <a:t>Bureau of Fisheries and Aquatic Resources </a:t>
                      </a:r>
                    </a:p>
                  </a:txBody>
                  <a:tcPr marL="68580" marR="68580" marT="0" marB="0" anchor="ctr"/>
                </a:tc>
                <a:extLst>
                  <a:ext uri="{0D108BD9-81ED-4DB2-BD59-A6C34878D82A}">
                    <a16:rowId xmlns:a16="http://schemas.microsoft.com/office/drawing/2014/main" val="10004"/>
                  </a:ext>
                </a:extLst>
              </a:tr>
              <a:tr h="533559">
                <a:tc>
                  <a:txBody>
                    <a:bodyPr/>
                    <a:lstStyle/>
                    <a:p>
                      <a:r>
                        <a:rPr lang="en-PH" sz="1800" dirty="0">
                          <a:latin typeface="Arial" panose="020B0604020202020204" pitchFamily="34" charset="0"/>
                          <a:cs typeface="Arial" panose="020B0604020202020204" pitchFamily="34" charset="0"/>
                        </a:rPr>
                        <a:t>Solomon Islands</a:t>
                      </a:r>
                    </a:p>
                  </a:txBody>
                  <a:tcPr anchor="ctr"/>
                </a:tc>
                <a:tc>
                  <a:txBody>
                    <a:bodyPr/>
                    <a:lstStyle/>
                    <a:p>
                      <a:pPr>
                        <a:lnSpc>
                          <a:spcPts val="1800"/>
                        </a:lnSpc>
                        <a:spcBef>
                          <a:spcPts val="0"/>
                        </a:spcBef>
                        <a:spcAft>
                          <a:spcPts val="0"/>
                        </a:spcAft>
                      </a:pPr>
                      <a:r>
                        <a:rPr lang="en-US" sz="1800" dirty="0">
                          <a:effectLst/>
                          <a:latin typeface="Arial" panose="020B0604020202020204" pitchFamily="34" charset="0"/>
                          <a:cs typeface="Arial" panose="020B0604020202020204" pitchFamily="34" charset="0"/>
                        </a:rPr>
                        <a:t>Ms. Rosalie Masu, Deputy Director for Inshore Fisheries Division, Ministry of Fisheries and Marine Resources </a:t>
                      </a:r>
                    </a:p>
                    <a:p>
                      <a:pPr>
                        <a:lnSpc>
                          <a:spcPts val="18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Alternate: Ms. </a:t>
                      </a:r>
                      <a:r>
                        <a:rPr lang="en-US" sz="1800" dirty="0" err="1">
                          <a:effectLst/>
                          <a:latin typeface="Arial" panose="020B0604020202020204" pitchFamily="34" charset="0"/>
                          <a:ea typeface="Calibri" panose="020F0502020204030204" pitchFamily="34" charset="0"/>
                          <a:cs typeface="Arial" panose="020B0604020202020204" pitchFamily="34" charset="0"/>
                        </a:rPr>
                        <a:t>Ronelle</a:t>
                      </a:r>
                      <a:r>
                        <a:rPr lang="en-US" sz="1800" dirty="0">
                          <a:effectLst/>
                          <a:latin typeface="Arial" panose="020B0604020202020204" pitchFamily="34" charset="0"/>
                          <a:ea typeface="Calibri" panose="020F0502020204030204" pitchFamily="34" charset="0"/>
                          <a:cs typeface="Arial" panose="020B0604020202020204" pitchFamily="34" charset="0"/>
                        </a:rPr>
                        <a:t> Panda </a:t>
                      </a:r>
                    </a:p>
                  </a:txBody>
                  <a:tcPr marL="68580" marR="68580" marT="0" marB="0" anchor="ctr"/>
                </a:tc>
                <a:extLst>
                  <a:ext uri="{0D108BD9-81ED-4DB2-BD59-A6C34878D82A}">
                    <a16:rowId xmlns:a16="http://schemas.microsoft.com/office/drawing/2014/main" val="10005"/>
                  </a:ext>
                </a:extLst>
              </a:tr>
              <a:tr h="1067118">
                <a:tc>
                  <a:txBody>
                    <a:bodyPr/>
                    <a:lstStyle/>
                    <a:p>
                      <a:r>
                        <a:rPr lang="en-PH" sz="1800" dirty="0">
                          <a:latin typeface="Arial" panose="020B0604020202020204" pitchFamily="34" charset="0"/>
                          <a:cs typeface="Arial" panose="020B0604020202020204" pitchFamily="34" charset="0"/>
                        </a:rPr>
                        <a:t>Timor </a:t>
                      </a:r>
                      <a:r>
                        <a:rPr lang="en-PH" sz="1800" dirty="0" err="1">
                          <a:latin typeface="Arial" panose="020B0604020202020204" pitchFamily="34" charset="0"/>
                          <a:cs typeface="Arial" panose="020B0604020202020204" pitchFamily="34" charset="0"/>
                        </a:rPr>
                        <a:t>Leste</a:t>
                      </a:r>
                      <a:r>
                        <a:rPr lang="en-PH" sz="1800" dirty="0">
                          <a:latin typeface="Arial" panose="020B0604020202020204" pitchFamily="34" charset="0"/>
                          <a:cs typeface="Arial" panose="020B0604020202020204" pitchFamily="34" charset="0"/>
                        </a:rPr>
                        <a:t> (Chair)</a:t>
                      </a:r>
                    </a:p>
                  </a:txBody>
                  <a:tcPr anchor="ctr"/>
                </a:tc>
                <a:tc>
                  <a:txBody>
                    <a:bodyPr/>
                    <a:lstStyle/>
                    <a:p>
                      <a:pPr>
                        <a:spcBef>
                          <a:spcPts val="0"/>
                        </a:spcBef>
                        <a:spcAft>
                          <a:spcPts val="0"/>
                        </a:spcAft>
                      </a:pPr>
                      <a:r>
                        <a:rPr lang="en-GB" sz="1800" dirty="0">
                          <a:effectLst/>
                          <a:latin typeface="Arial" panose="020B0604020202020204" pitchFamily="34" charset="0"/>
                          <a:cs typeface="Arial" panose="020B0604020202020204" pitchFamily="34" charset="0"/>
                        </a:rPr>
                        <a:t>Dr Jose Lucas da Silva</a:t>
                      </a:r>
                      <a:endParaRPr lang="en-US" sz="1800" dirty="0">
                        <a:effectLst/>
                        <a:latin typeface="Arial" panose="020B0604020202020204" pitchFamily="34" charset="0"/>
                        <a:cs typeface="Arial" panose="020B0604020202020204" pitchFamily="34" charset="0"/>
                      </a:endParaRPr>
                    </a:p>
                    <a:p>
                      <a:pPr>
                        <a:spcBef>
                          <a:spcPts val="0"/>
                        </a:spcBef>
                        <a:spcAft>
                          <a:spcPts val="0"/>
                        </a:spcAft>
                      </a:pPr>
                      <a:r>
                        <a:rPr lang="en-GB" sz="1800" dirty="0">
                          <a:effectLst/>
                          <a:latin typeface="Arial" panose="020B0604020202020204" pitchFamily="34" charset="0"/>
                          <a:cs typeface="Arial" panose="020B0604020202020204" pitchFamily="34" charset="0"/>
                        </a:rPr>
                        <a:t>Director of Fisheries and Marine Science Program,</a:t>
                      </a:r>
                      <a:r>
                        <a:rPr lang="en-GB" sz="1800" baseline="0" dirty="0">
                          <a:effectLst/>
                          <a:latin typeface="Arial" panose="020B0604020202020204" pitchFamily="34" charset="0"/>
                          <a:cs typeface="Arial" panose="020B0604020202020204" pitchFamily="34" charset="0"/>
                        </a:rPr>
                        <a:t> National University of Timor </a:t>
                      </a:r>
                      <a:r>
                        <a:rPr lang="en-GB" sz="1800" baseline="0" dirty="0" err="1">
                          <a:effectLst/>
                          <a:latin typeface="Arial" panose="020B0604020202020204" pitchFamily="34" charset="0"/>
                          <a:cs typeface="Arial" panose="020B0604020202020204" pitchFamily="34" charset="0"/>
                        </a:rPr>
                        <a:t>Leste</a:t>
                      </a:r>
                      <a:r>
                        <a:rPr lang="en-GB" sz="1800" dirty="0">
                          <a:effectLst/>
                          <a:latin typeface="Arial" panose="020B0604020202020204" pitchFamily="34" charset="0"/>
                          <a:cs typeface="Arial" panose="020B0604020202020204" pitchFamily="34" charset="0"/>
                        </a:rPr>
                        <a:t> </a:t>
                      </a:r>
                    </a:p>
                    <a:p>
                      <a:pPr>
                        <a:spcBef>
                          <a:spcPts val="0"/>
                        </a:spcBef>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Alternate:</a:t>
                      </a:r>
                      <a:r>
                        <a:rPr lang="en-GB" sz="1800" baseline="0" dirty="0">
                          <a:effectLst/>
                          <a:latin typeface="Arial" panose="020B0604020202020204" pitchFamily="34" charset="0"/>
                          <a:ea typeface="Calibri" panose="020F0502020204030204" pitchFamily="34" charset="0"/>
                          <a:cs typeface="Arial" panose="020B0604020202020204" pitchFamily="34" charset="0"/>
                        </a:rPr>
                        <a:t> Mr. Lino de Jesus </a:t>
                      </a:r>
                      <a:r>
                        <a:rPr lang="en-GB" sz="1800" baseline="0" dirty="0" err="1">
                          <a:effectLst/>
                          <a:latin typeface="Arial" panose="020B0604020202020204" pitchFamily="34" charset="0"/>
                          <a:ea typeface="Calibri" panose="020F0502020204030204" pitchFamily="34" charset="0"/>
                          <a:cs typeface="Arial" panose="020B0604020202020204" pitchFamily="34" charset="0"/>
                        </a:rPr>
                        <a:t>Maritins</a:t>
                      </a:r>
                      <a:r>
                        <a:rPr lang="en-GB" sz="1800" baseline="0" dirty="0">
                          <a:effectLst/>
                          <a:latin typeface="Arial" panose="020B0604020202020204" pitchFamily="34" charset="0"/>
                          <a:ea typeface="Calibri" panose="020F0502020204030204" pitchFamily="34" charset="0"/>
                          <a:cs typeface="Arial" panose="020B0604020202020204" pitchFamily="34" charset="0"/>
                        </a:rPr>
                        <a:t>, Chief of Department of Marine Protected Area, Ministry of Agriculture and Fisheries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17142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75628" y="231757"/>
            <a:ext cx="9950823" cy="646331"/>
          </a:xfrm>
          <a:prstGeom prst="rect">
            <a:avLst/>
          </a:prstGeom>
          <a:noFill/>
        </p:spPr>
        <p:txBody>
          <a:bodyPr wrap="square" rtlCol="0">
            <a:spAutoFit/>
          </a:bodyPr>
          <a:lstStyle/>
          <a:p>
            <a:r>
              <a:rPr lang="en-US" sz="3600" b="1" dirty="0">
                <a:solidFill>
                  <a:schemeClr val="tx1">
                    <a:lumMod val="75000"/>
                    <a:lumOff val="25000"/>
                  </a:schemeClr>
                </a:solidFill>
                <a:latin typeface="Arial" panose="020B0604020202020204" pitchFamily="34" charset="0"/>
                <a:ea typeface="Optima" charset="0"/>
                <a:cs typeface="Arial" panose="020B0604020202020204" pitchFamily="34" charset="0"/>
              </a:rPr>
              <a:t>2. PARTNERS</a:t>
            </a:r>
          </a:p>
        </p:txBody>
      </p:sp>
      <p:graphicFrame>
        <p:nvGraphicFramePr>
          <p:cNvPr id="4" name="Table 3"/>
          <p:cNvGraphicFramePr>
            <a:graphicFrameLocks noGrp="1"/>
          </p:cNvGraphicFramePr>
          <p:nvPr>
            <p:extLst>
              <p:ext uri="{D42A27DB-BD31-4B8C-83A1-F6EECF244321}">
                <p14:modId xmlns:p14="http://schemas.microsoft.com/office/powerpoint/2010/main" val="3751728946"/>
              </p:ext>
            </p:extLst>
          </p:nvPr>
        </p:nvGraphicFramePr>
        <p:xfrm>
          <a:off x="675249" y="1252102"/>
          <a:ext cx="7216726" cy="3119120"/>
        </p:xfrm>
        <a:graphic>
          <a:graphicData uri="http://schemas.openxmlformats.org/drawingml/2006/table">
            <a:tbl>
              <a:tblPr firstRow="1" bandRow="1">
                <a:tableStyleId>{616DA210-FB5B-4158-B5E0-FEB733F419BA}</a:tableStyleId>
              </a:tblPr>
              <a:tblGrid>
                <a:gridCol w="2245128">
                  <a:extLst>
                    <a:ext uri="{9D8B030D-6E8A-4147-A177-3AD203B41FA5}">
                      <a16:colId xmlns:a16="http://schemas.microsoft.com/office/drawing/2014/main" val="20000"/>
                    </a:ext>
                  </a:extLst>
                </a:gridCol>
                <a:gridCol w="4971598">
                  <a:extLst>
                    <a:ext uri="{9D8B030D-6E8A-4147-A177-3AD203B41FA5}">
                      <a16:colId xmlns:a16="http://schemas.microsoft.com/office/drawing/2014/main" val="20001"/>
                    </a:ext>
                  </a:extLst>
                </a:gridCol>
              </a:tblGrid>
              <a:tr h="370840">
                <a:tc>
                  <a:txBody>
                    <a:bodyPr/>
                    <a:lstStyle/>
                    <a:p>
                      <a:r>
                        <a:rPr lang="en-US" sz="2400" dirty="0"/>
                        <a:t>Institution</a:t>
                      </a:r>
                      <a:endParaRPr lang="en-US" sz="2400" i="0" dirty="0">
                        <a:latin typeface="Arial" panose="020B0604020202020204" pitchFamily="34" charset="0"/>
                        <a:cs typeface="Arial" panose="020B0604020202020204" pitchFamily="34" charset="0"/>
                      </a:endParaRPr>
                    </a:p>
                  </a:txBody>
                  <a:tcPr/>
                </a:tc>
                <a:tc>
                  <a:txBody>
                    <a:bodyPr/>
                    <a:lstStyle/>
                    <a:p>
                      <a:r>
                        <a:rPr lang="en-US" sz="2400" dirty="0"/>
                        <a:t>Role</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USAID Ocean</a:t>
                      </a:r>
                    </a:p>
                    <a:p>
                      <a:endParaRPr lang="en-US" dirty="0">
                        <a:latin typeface="Arial" panose="020B0604020202020204" pitchFamily="34" charset="0"/>
                        <a:cs typeface="Arial" panose="020B0604020202020204" pitchFamily="34" charset="0"/>
                      </a:endParaRPr>
                    </a:p>
                  </a:txBody>
                  <a:tcPr/>
                </a:tc>
                <a:tc>
                  <a:txBody>
                    <a:bodyPr/>
                    <a:lstStyle/>
                    <a:p>
                      <a:r>
                        <a:rPr lang="en-US" dirty="0"/>
                        <a:t>Technical support and funding</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CI</a:t>
                      </a:r>
                    </a:p>
                    <a:p>
                      <a:endParaRPr lang="en-US" dirty="0">
                        <a:latin typeface="Arial" panose="020B0604020202020204" pitchFamily="34" charset="0"/>
                        <a:cs typeface="Arial" panose="020B0604020202020204" pitchFamily="34" charset="0"/>
                      </a:endParaRPr>
                    </a:p>
                  </a:txBody>
                  <a:tcPr/>
                </a:tc>
                <a:tc>
                  <a:txBody>
                    <a:bodyPr/>
                    <a:lstStyle/>
                    <a:p>
                      <a:r>
                        <a:rPr lang="en-US" dirty="0"/>
                        <a:t>Technical Support</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NOAA</a:t>
                      </a:r>
                    </a:p>
                    <a:p>
                      <a:endParaRPr lang="en-US" dirty="0">
                        <a:latin typeface="Arial" panose="020B0604020202020204" pitchFamily="34" charset="0"/>
                        <a:cs typeface="Arial" panose="020B0604020202020204" pitchFamily="34" charset="0"/>
                      </a:endParaRPr>
                    </a:p>
                  </a:txBody>
                  <a:tcPr/>
                </a:tc>
                <a:tc>
                  <a:txBody>
                    <a:bodyPr/>
                    <a:lstStyle/>
                    <a:p>
                      <a:r>
                        <a:rPr lang="en-US" dirty="0"/>
                        <a:t>Technical Support</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r>
                        <a:rPr lang="en-US" dirty="0"/>
                        <a:t>WWF</a:t>
                      </a:r>
                      <a:endParaRPr lang="en-US" dirty="0">
                        <a:latin typeface="Arial" panose="020B0604020202020204" pitchFamily="34" charset="0"/>
                        <a:cs typeface="Arial" panose="020B0604020202020204" pitchFamily="34" charset="0"/>
                      </a:endParaRPr>
                    </a:p>
                  </a:txBody>
                  <a:tcPr/>
                </a:tc>
                <a:tc>
                  <a:txBody>
                    <a:bodyPr/>
                    <a:lstStyle/>
                    <a:p>
                      <a:r>
                        <a:rPr lang="en-US" dirty="0"/>
                        <a:t>Technical Support </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70840">
                <a:tc>
                  <a:txBody>
                    <a:bodyPr/>
                    <a:lstStyle/>
                    <a:p>
                      <a:r>
                        <a:rPr lang="en-US" dirty="0"/>
                        <a:t>US-DOI</a:t>
                      </a:r>
                      <a:endParaRPr lang="en-US" dirty="0">
                        <a:latin typeface="Arial" panose="020B0604020202020204" pitchFamily="34" charset="0"/>
                        <a:cs typeface="Arial" panose="020B0604020202020204" pitchFamily="34" charset="0"/>
                      </a:endParaRPr>
                    </a:p>
                  </a:txBody>
                  <a:tcPr/>
                </a:tc>
                <a:tc>
                  <a:txBody>
                    <a:bodyPr/>
                    <a:lstStyle/>
                    <a:p>
                      <a:r>
                        <a:rPr lang="en-US" dirty="0"/>
                        <a:t>SOACAP </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16789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635747" y="170097"/>
            <a:ext cx="10920506" cy="584775"/>
          </a:xfrm>
          <a:prstGeom prst="rect">
            <a:avLst/>
          </a:prstGeom>
          <a:noFill/>
        </p:spPr>
        <p:txBody>
          <a:bodyPr wrap="square" rtlCol="0">
            <a:spAutoFit/>
          </a:bodyPr>
          <a:lstStyle/>
          <a:p>
            <a:r>
              <a:rPr lang="en-US" sz="3200" b="1" dirty="0">
                <a:solidFill>
                  <a:schemeClr val="tx1">
                    <a:lumMod val="75000"/>
                    <a:lumOff val="25000"/>
                  </a:schemeClr>
                </a:solidFill>
                <a:latin typeface="Arial" panose="020B0604020202020204" pitchFamily="34" charset="0"/>
                <a:ea typeface="Optima" charset="0"/>
                <a:cs typeface="Arial" panose="020B0604020202020204" pitchFamily="34" charset="0"/>
              </a:rPr>
              <a:t>3. STATUS OF EAFM WORKPLAN FOR 2019</a:t>
            </a:r>
          </a:p>
        </p:txBody>
      </p:sp>
      <p:graphicFrame>
        <p:nvGraphicFramePr>
          <p:cNvPr id="5" name="Table 4">
            <a:extLst>
              <a:ext uri="{FF2B5EF4-FFF2-40B4-BE49-F238E27FC236}">
                <a16:creationId xmlns:a16="http://schemas.microsoft.com/office/drawing/2014/main" id="{95049188-30CE-4AC5-B1BD-6CAD7F8EA1D1}"/>
              </a:ext>
            </a:extLst>
          </p:cNvPr>
          <p:cNvGraphicFramePr>
            <a:graphicFrameLocks noGrp="1"/>
          </p:cNvGraphicFramePr>
          <p:nvPr/>
        </p:nvGraphicFramePr>
        <p:xfrm>
          <a:off x="807638" y="896439"/>
          <a:ext cx="10052620" cy="4593316"/>
        </p:xfrm>
        <a:graphic>
          <a:graphicData uri="http://schemas.openxmlformats.org/drawingml/2006/table">
            <a:tbl>
              <a:tblPr firstRow="1" firstCol="1" bandRow="1">
                <a:tableStyleId>{E8B1032C-EA38-4F05-BA0D-38AFFFC7BED3}</a:tableStyleId>
              </a:tblPr>
              <a:tblGrid>
                <a:gridCol w="3722159">
                  <a:extLst>
                    <a:ext uri="{9D8B030D-6E8A-4147-A177-3AD203B41FA5}">
                      <a16:colId xmlns:a16="http://schemas.microsoft.com/office/drawing/2014/main" val="1519034870"/>
                    </a:ext>
                  </a:extLst>
                </a:gridCol>
                <a:gridCol w="4416991">
                  <a:extLst>
                    <a:ext uri="{9D8B030D-6E8A-4147-A177-3AD203B41FA5}">
                      <a16:colId xmlns:a16="http://schemas.microsoft.com/office/drawing/2014/main" val="1069620227"/>
                    </a:ext>
                  </a:extLst>
                </a:gridCol>
                <a:gridCol w="1913470">
                  <a:extLst>
                    <a:ext uri="{9D8B030D-6E8A-4147-A177-3AD203B41FA5}">
                      <a16:colId xmlns:a16="http://schemas.microsoft.com/office/drawing/2014/main" val="147801709"/>
                    </a:ext>
                  </a:extLst>
                </a:gridCol>
              </a:tblGrid>
              <a:tr h="690020">
                <a:tc>
                  <a:txBody>
                    <a:bodyPr/>
                    <a:lstStyle/>
                    <a:p>
                      <a:pPr>
                        <a:lnSpc>
                          <a:spcPct val="107000"/>
                        </a:lnSpc>
                        <a:spcAft>
                          <a:spcPts val="0"/>
                        </a:spcAft>
                      </a:pPr>
                      <a:r>
                        <a:rPr lang="en-ID" sz="1800" dirty="0">
                          <a:effectLst/>
                          <a:latin typeface="Arial" panose="020B0604020202020204" pitchFamily="34" charset="0"/>
                          <a:cs typeface="Arial" panose="020B0604020202020204" pitchFamily="34" charset="0"/>
                        </a:rPr>
                        <a:t>Planned Activities</a:t>
                      </a:r>
                      <a:endParaRPr lang="en-ID"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ID" sz="1800" dirty="0">
                          <a:effectLst/>
                          <a:latin typeface="Arial" panose="020B0604020202020204" pitchFamily="34" charset="0"/>
                          <a:cs typeface="Arial" panose="020B0604020202020204" pitchFamily="34" charset="0"/>
                        </a:rPr>
                        <a:t>Time Frame</a:t>
                      </a:r>
                      <a:endParaRPr lang="en-ID"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ID" sz="1800" dirty="0">
                          <a:effectLst/>
                          <a:latin typeface="Arial" panose="020B0604020202020204" pitchFamily="34" charset="0"/>
                          <a:cs typeface="Arial" panose="020B0604020202020204" pitchFamily="34" charset="0"/>
                        </a:rPr>
                        <a:t>Status</a:t>
                      </a:r>
                      <a:endParaRPr lang="en-ID"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31857606"/>
                  </a:ext>
                </a:extLst>
              </a:tr>
              <a:tr h="484141">
                <a:tc>
                  <a:txBody>
                    <a:bodyPr/>
                    <a:lstStyle/>
                    <a:p>
                      <a:pPr marL="342900" indent="-342900">
                        <a:lnSpc>
                          <a:spcPct val="107000"/>
                        </a:lnSpc>
                        <a:spcAft>
                          <a:spcPts val="0"/>
                        </a:spcAft>
                        <a:buFont typeface="+mj-lt"/>
                        <a:buAutoNum type="arabicPeriod"/>
                      </a:pPr>
                      <a:r>
                        <a:rPr lang="en-ID" sz="1800" dirty="0">
                          <a:effectLst/>
                          <a:latin typeface="Arial" panose="020B0604020202020204" pitchFamily="34" charset="0"/>
                          <a:cs typeface="Arial" panose="020B0604020202020204" pitchFamily="34" charset="0"/>
                        </a:rPr>
                        <a:t>Workshop on CDT system design and development based on EAFM </a:t>
                      </a:r>
                      <a:endParaRPr lang="en-ID"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ID" sz="1800" dirty="0">
                          <a:effectLst/>
                          <a:latin typeface="Arial" panose="020B0604020202020204" pitchFamily="34" charset="0"/>
                          <a:cs typeface="Arial" panose="020B0604020202020204" pitchFamily="34" charset="0"/>
                        </a:rPr>
                        <a:t>May- June </a:t>
                      </a:r>
                    </a:p>
                    <a:p>
                      <a:pPr marL="0" marR="0" indent="0" algn="l" defTabSz="914400" rtl="0" eaLnBrk="1" fontAlgn="auto" latinLnBrk="0" hangingPunct="1">
                        <a:lnSpc>
                          <a:spcPct val="107000"/>
                        </a:lnSpc>
                        <a:spcBef>
                          <a:spcPts val="0"/>
                        </a:spcBef>
                        <a:spcAft>
                          <a:spcPts val="0"/>
                        </a:spcAft>
                        <a:buClrTx/>
                        <a:buSzTx/>
                        <a:buFontTx/>
                        <a:buNone/>
                        <a:tabLst/>
                        <a:defRPr/>
                      </a:pPr>
                      <a:endParaRPr lang="en-ID" sz="1800" dirty="0">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7000"/>
                        </a:lnSpc>
                        <a:spcBef>
                          <a:spcPts val="0"/>
                        </a:spcBef>
                        <a:spcAft>
                          <a:spcPts val="0"/>
                        </a:spcAft>
                        <a:buClrTx/>
                        <a:buSzTx/>
                        <a:buFontTx/>
                        <a:buNone/>
                        <a:tabLst/>
                        <a:defRPr/>
                      </a:pPr>
                      <a:r>
                        <a:rPr lang="en-ID" sz="1800" dirty="0">
                          <a:effectLst/>
                          <a:latin typeface="Arial" panose="020B0604020202020204" pitchFamily="34" charset="0"/>
                          <a:cs typeface="Arial" panose="020B0604020202020204" pitchFamily="34" charset="0"/>
                        </a:rPr>
                        <a:t>Dili, Timor Leste –supported by</a:t>
                      </a:r>
                      <a:r>
                        <a:rPr lang="en-ID" sz="1800" baseline="0" dirty="0">
                          <a:effectLst/>
                          <a:latin typeface="Arial" panose="020B0604020202020204" pitchFamily="34" charset="0"/>
                          <a:cs typeface="Arial" panose="020B0604020202020204" pitchFamily="34" charset="0"/>
                        </a:rPr>
                        <a:t> </a:t>
                      </a:r>
                      <a:r>
                        <a:rPr lang="en-ID" sz="1800" dirty="0">
                          <a:effectLst/>
                          <a:latin typeface="Arial" panose="020B0604020202020204" pitchFamily="34" charset="0"/>
                          <a:cs typeface="Arial" panose="020B0604020202020204" pitchFamily="34" charset="0"/>
                        </a:rPr>
                        <a:t>USAID under the Oceans and Fisheries Partnership (USAID Oceans)</a:t>
                      </a:r>
                    </a:p>
                    <a:p>
                      <a:pPr>
                        <a:lnSpc>
                          <a:spcPct val="107000"/>
                        </a:lnSpc>
                        <a:spcAft>
                          <a:spcPts val="0"/>
                        </a:spcAft>
                      </a:pPr>
                      <a:endParaRPr lang="en-ID"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ID" sz="1800" dirty="0">
                          <a:effectLst/>
                          <a:latin typeface="Arial" panose="020B0604020202020204" pitchFamily="34" charset="0"/>
                          <a:cs typeface="Arial" panose="020B0604020202020204" pitchFamily="34" charset="0"/>
                        </a:rPr>
                        <a:t>Completed</a:t>
                      </a:r>
                      <a:endParaRPr lang="en-ID"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35460376"/>
                  </a:ext>
                </a:extLst>
              </a:tr>
              <a:tr h="1261823">
                <a:tc>
                  <a:txBody>
                    <a:bodyPr/>
                    <a:lstStyle/>
                    <a:p>
                      <a:pPr marL="0" indent="0">
                        <a:lnSpc>
                          <a:spcPct val="107000"/>
                        </a:lnSpc>
                        <a:spcAft>
                          <a:spcPts val="0"/>
                        </a:spcAft>
                        <a:buFont typeface="+mj-lt"/>
                        <a:buNone/>
                      </a:pPr>
                      <a:r>
                        <a:rPr lang="en-ID" sz="1800" dirty="0">
                          <a:effectLst/>
                          <a:latin typeface="Arial" panose="020B0604020202020204" pitchFamily="34" charset="0"/>
                          <a:cs typeface="Arial" panose="020B0604020202020204" pitchFamily="34" charset="0"/>
                        </a:rPr>
                        <a:t>2. Conduct the 7</a:t>
                      </a:r>
                      <a:r>
                        <a:rPr lang="en-ID" sz="1800" baseline="30000" dirty="0">
                          <a:effectLst/>
                          <a:latin typeface="Arial" panose="020B0604020202020204" pitchFamily="34" charset="0"/>
                          <a:cs typeface="Arial" panose="020B0604020202020204" pitchFamily="34" charset="0"/>
                        </a:rPr>
                        <a:t>th</a:t>
                      </a:r>
                      <a:r>
                        <a:rPr lang="en-ID" sz="1800" dirty="0">
                          <a:effectLst/>
                          <a:latin typeface="Arial" panose="020B0604020202020204" pitchFamily="34" charset="0"/>
                          <a:cs typeface="Arial" panose="020B0604020202020204" pitchFamily="34" charset="0"/>
                        </a:rPr>
                        <a:t> EAFM TWG</a:t>
                      </a:r>
                    </a:p>
                    <a:p>
                      <a:pPr marL="0" indent="0">
                        <a:lnSpc>
                          <a:spcPct val="107000"/>
                        </a:lnSpc>
                        <a:spcAft>
                          <a:spcPts val="0"/>
                        </a:spcAft>
                        <a:buFont typeface="+mj-lt"/>
                        <a:buNone/>
                      </a:pPr>
                      <a:r>
                        <a:rPr lang="en-ID" sz="1800" dirty="0">
                          <a:effectLst/>
                          <a:latin typeface="Arial" panose="020B0604020202020204" pitchFamily="34" charset="0"/>
                          <a:cs typeface="Arial" panose="020B0604020202020204" pitchFamily="34" charset="0"/>
                        </a:rPr>
                        <a:t>    meeting back to back with</a:t>
                      </a:r>
                    </a:p>
                    <a:p>
                      <a:pPr marL="0" indent="0">
                        <a:lnSpc>
                          <a:spcPct val="107000"/>
                        </a:lnSpc>
                        <a:spcAft>
                          <a:spcPts val="0"/>
                        </a:spcAft>
                        <a:buFont typeface="+mj-lt"/>
                        <a:buNone/>
                      </a:pPr>
                      <a:r>
                        <a:rPr lang="en-ID" sz="1800" dirty="0">
                          <a:effectLst/>
                          <a:latin typeface="Arial" panose="020B0604020202020204" pitchFamily="34" charset="0"/>
                          <a:cs typeface="Arial" panose="020B0604020202020204" pitchFamily="34" charset="0"/>
                        </a:rPr>
                        <a:t>    Seascape TWG</a:t>
                      </a:r>
                      <a:endParaRPr lang="en-ID"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ID" sz="1800" dirty="0">
                          <a:effectLst/>
                          <a:latin typeface="Arial" panose="020B0604020202020204" pitchFamily="34" charset="0"/>
                          <a:cs typeface="Arial" panose="020B0604020202020204" pitchFamily="34" charset="0"/>
                        </a:rPr>
                        <a:t>2-3</a:t>
                      </a:r>
                      <a:r>
                        <a:rPr lang="en-ID" sz="1800" baseline="30000" dirty="0">
                          <a:effectLst/>
                          <a:latin typeface="Arial" panose="020B0604020202020204" pitchFamily="34" charset="0"/>
                          <a:cs typeface="Arial" panose="020B0604020202020204" pitchFamily="34" charset="0"/>
                        </a:rPr>
                        <a:t>rd</a:t>
                      </a:r>
                      <a:r>
                        <a:rPr lang="en-ID" sz="1800" dirty="0">
                          <a:effectLst/>
                          <a:latin typeface="Arial" panose="020B0604020202020204" pitchFamily="34" charset="0"/>
                          <a:cs typeface="Arial" panose="020B0604020202020204" pitchFamily="34" charset="0"/>
                        </a:rPr>
                        <a:t> September</a:t>
                      </a:r>
                      <a:r>
                        <a:rPr lang="en-ID" sz="1800" baseline="0" dirty="0">
                          <a:effectLst/>
                          <a:latin typeface="Arial" panose="020B0604020202020204" pitchFamily="34" charset="0"/>
                          <a:cs typeface="Arial" panose="020B0604020202020204" pitchFamily="34" charset="0"/>
                        </a:rPr>
                        <a:t> </a:t>
                      </a:r>
                      <a:r>
                        <a:rPr lang="en-ID" sz="1800" dirty="0">
                          <a:effectLst/>
                          <a:latin typeface="Arial" panose="020B0604020202020204" pitchFamily="34" charset="0"/>
                          <a:cs typeface="Arial" panose="020B0604020202020204" pitchFamily="34" charset="0"/>
                        </a:rPr>
                        <a:t>2019 </a:t>
                      </a:r>
                    </a:p>
                    <a:p>
                      <a:pPr>
                        <a:lnSpc>
                          <a:spcPct val="107000"/>
                        </a:lnSpc>
                        <a:spcAft>
                          <a:spcPts val="0"/>
                        </a:spcAft>
                      </a:pPr>
                      <a:endParaRPr lang="en-ID" sz="1800" dirty="0">
                        <a:effectLst/>
                        <a:latin typeface="Arial" panose="020B0604020202020204" pitchFamily="34" charset="0"/>
                        <a:cs typeface="Arial" panose="020B0604020202020204" pitchFamily="34" charset="0"/>
                      </a:endParaRPr>
                    </a:p>
                    <a:p>
                      <a:pPr>
                        <a:lnSpc>
                          <a:spcPct val="107000"/>
                        </a:lnSpc>
                        <a:spcAft>
                          <a:spcPts val="0"/>
                        </a:spcAft>
                      </a:pPr>
                      <a:r>
                        <a:rPr lang="en-ID" sz="1800" dirty="0">
                          <a:effectLst/>
                          <a:latin typeface="Arial" panose="020B0604020202020204" pitchFamily="34" charset="0"/>
                          <a:cs typeface="Arial" panose="020B0604020202020204" pitchFamily="34" charset="0"/>
                        </a:rPr>
                        <a:t>Manila, Philippines </a:t>
                      </a:r>
                    </a:p>
                    <a:p>
                      <a:pPr>
                        <a:lnSpc>
                          <a:spcPct val="107000"/>
                        </a:lnSpc>
                        <a:spcAft>
                          <a:spcPts val="0"/>
                        </a:spcAft>
                      </a:pPr>
                      <a:r>
                        <a:rPr lang="en-ID" sz="1800" dirty="0">
                          <a:effectLst/>
                          <a:latin typeface="Arial" panose="020B0604020202020204" pitchFamily="34" charset="0"/>
                          <a:cs typeface="Arial" panose="020B0604020202020204" pitchFamily="34" charset="0"/>
                        </a:rPr>
                        <a:t>Funded by Regional</a:t>
                      </a:r>
                      <a:r>
                        <a:rPr lang="en-ID" sz="1800" baseline="0" dirty="0">
                          <a:effectLst/>
                          <a:latin typeface="Arial" panose="020B0604020202020204" pitchFamily="34" charset="0"/>
                          <a:cs typeface="Arial" panose="020B0604020202020204" pitchFamily="34" charset="0"/>
                        </a:rPr>
                        <a:t> Secretariat</a:t>
                      </a:r>
                      <a:endParaRPr lang="en-ID"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ID" sz="1800" dirty="0">
                          <a:effectLst/>
                          <a:latin typeface="Arial" panose="020B0604020202020204" pitchFamily="34" charset="0"/>
                          <a:cs typeface="Arial" panose="020B0604020202020204" pitchFamily="34" charset="0"/>
                        </a:rPr>
                        <a:t>Completed</a:t>
                      </a:r>
                      <a:endParaRPr lang="en-ID"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54807920"/>
                  </a:ext>
                </a:extLst>
              </a:tr>
              <a:tr h="879589">
                <a:tc>
                  <a:txBody>
                    <a:bodyPr/>
                    <a:lstStyle/>
                    <a:p>
                      <a:pPr marL="0" indent="0">
                        <a:lnSpc>
                          <a:spcPct val="107000"/>
                        </a:lnSpc>
                        <a:spcAft>
                          <a:spcPts val="0"/>
                        </a:spcAft>
                        <a:buFont typeface="+mj-lt"/>
                        <a:buNone/>
                      </a:pPr>
                      <a:r>
                        <a:rPr lang="en-ID" sz="1800" dirty="0">
                          <a:effectLst/>
                          <a:latin typeface="Arial" panose="020B0604020202020204" pitchFamily="34" charset="0"/>
                          <a:cs typeface="Arial" panose="020B0604020202020204" pitchFamily="34" charset="0"/>
                        </a:rPr>
                        <a:t>3. Initiate the Coast fish Program (Note:  for further discussion upon approval of RPOA 2.0)</a:t>
                      </a:r>
                      <a:endParaRPr lang="en-ID"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ID" sz="1800" dirty="0">
                          <a:effectLst/>
                          <a:latin typeface="Arial" panose="020B0604020202020204" pitchFamily="34" charset="0"/>
                          <a:cs typeface="Arial" panose="020B0604020202020204" pitchFamily="34" charset="0"/>
                        </a:rPr>
                        <a:t> Discussed in September during the 6</a:t>
                      </a:r>
                      <a:r>
                        <a:rPr lang="en-ID" sz="1800" baseline="30000" dirty="0">
                          <a:effectLst/>
                          <a:latin typeface="Arial" panose="020B0604020202020204" pitchFamily="34" charset="0"/>
                          <a:cs typeface="Arial" panose="020B0604020202020204" pitchFamily="34" charset="0"/>
                        </a:rPr>
                        <a:t>th</a:t>
                      </a:r>
                      <a:r>
                        <a:rPr lang="en-ID" sz="1800" dirty="0">
                          <a:effectLst/>
                          <a:latin typeface="Arial" panose="020B0604020202020204" pitchFamily="34" charset="0"/>
                          <a:cs typeface="Arial" panose="020B0604020202020204" pitchFamily="34" charset="0"/>
                        </a:rPr>
                        <a:t>  EAFM TWG meeting</a:t>
                      </a:r>
                      <a:endParaRPr lang="en-ID"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ID" sz="1800" dirty="0">
                          <a:effectLst/>
                          <a:latin typeface="Arial" panose="020B0604020202020204" pitchFamily="34" charset="0"/>
                          <a:cs typeface="Arial" panose="020B0604020202020204" pitchFamily="34" charset="0"/>
                        </a:rPr>
                        <a:t> Completed</a:t>
                      </a:r>
                      <a:endParaRPr lang="en-ID"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18473378"/>
                  </a:ext>
                </a:extLst>
              </a:tr>
            </a:tbl>
          </a:graphicData>
        </a:graphic>
      </p:graphicFrame>
    </p:spTree>
    <p:extLst>
      <p:ext uri="{BB962C8B-B14F-4D97-AF65-F5344CB8AC3E}">
        <p14:creationId xmlns:p14="http://schemas.microsoft.com/office/powerpoint/2010/main" val="150122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635747" y="168080"/>
            <a:ext cx="10920506" cy="1138773"/>
          </a:xfrm>
          <a:prstGeom prst="rect">
            <a:avLst/>
          </a:prstGeom>
          <a:noFill/>
        </p:spPr>
        <p:txBody>
          <a:bodyPr wrap="square" rtlCol="0">
            <a:spAutoFit/>
          </a:bodyPr>
          <a:lstStyle/>
          <a:p>
            <a:r>
              <a:rPr lang="en-US" sz="3200" b="1" dirty="0">
                <a:solidFill>
                  <a:prstClr val="black">
                    <a:lumMod val="75000"/>
                    <a:lumOff val="25000"/>
                  </a:prstClr>
                </a:solidFill>
                <a:latin typeface="Arial" panose="020B0604020202020204" pitchFamily="34" charset="0"/>
                <a:ea typeface="Optima" charset="0"/>
                <a:cs typeface="Arial" panose="020B0604020202020204" pitchFamily="34" charset="0"/>
              </a:rPr>
              <a:t>4. </a:t>
            </a:r>
            <a:r>
              <a:rPr lang="en-ID" sz="3200" b="1" dirty="0">
                <a:solidFill>
                  <a:prstClr val="black">
                    <a:lumMod val="75000"/>
                    <a:lumOff val="25000"/>
                  </a:prstClr>
                </a:solidFill>
                <a:latin typeface="Arial" panose="020B0604020202020204" pitchFamily="34" charset="0"/>
                <a:ea typeface="Optima" charset="0"/>
                <a:cs typeface="Arial" panose="020B0604020202020204" pitchFamily="34" charset="0"/>
              </a:rPr>
              <a:t>Update and Deliberation of SOM-14 Decisions</a:t>
            </a:r>
          </a:p>
          <a:p>
            <a:endParaRPr lang="en-US" sz="3600" b="1" dirty="0">
              <a:solidFill>
                <a:prstClr val="black">
                  <a:lumMod val="75000"/>
                  <a:lumOff val="25000"/>
                </a:prstClr>
              </a:solidFill>
              <a:latin typeface="Arial" panose="020B0604020202020204" pitchFamily="34" charset="0"/>
              <a:ea typeface="Optima" charset="0"/>
              <a:cs typeface="Arial" panose="020B0604020202020204" pitchFamily="34" charset="0"/>
            </a:endParaRPr>
          </a:p>
        </p:txBody>
      </p:sp>
      <p:graphicFrame>
        <p:nvGraphicFramePr>
          <p:cNvPr id="5" name="Table 4"/>
          <p:cNvGraphicFramePr>
            <a:graphicFrameLocks noGrp="1"/>
          </p:cNvGraphicFramePr>
          <p:nvPr/>
        </p:nvGraphicFramePr>
        <p:xfrm>
          <a:off x="635747" y="974023"/>
          <a:ext cx="10023040" cy="5305624"/>
        </p:xfrm>
        <a:graphic>
          <a:graphicData uri="http://schemas.openxmlformats.org/drawingml/2006/table">
            <a:tbl>
              <a:tblPr firstRow="1" bandRow="1">
                <a:tableStyleId>{5940675A-B579-460E-94D1-54222C63F5DA}</a:tableStyleId>
              </a:tblPr>
              <a:tblGrid>
                <a:gridCol w="8628255">
                  <a:extLst>
                    <a:ext uri="{9D8B030D-6E8A-4147-A177-3AD203B41FA5}">
                      <a16:colId xmlns:a16="http://schemas.microsoft.com/office/drawing/2014/main" val="20000"/>
                    </a:ext>
                  </a:extLst>
                </a:gridCol>
                <a:gridCol w="1394785">
                  <a:extLst>
                    <a:ext uri="{9D8B030D-6E8A-4147-A177-3AD203B41FA5}">
                      <a16:colId xmlns:a16="http://schemas.microsoft.com/office/drawing/2014/main" val="20001"/>
                    </a:ext>
                  </a:extLst>
                </a:gridCol>
              </a:tblGrid>
              <a:tr h="353136">
                <a:tc>
                  <a:txBody>
                    <a:bodyPr/>
                    <a:lstStyle/>
                    <a:p>
                      <a:r>
                        <a:rPr lang="en-US" b="1" dirty="0">
                          <a:latin typeface="Arial" panose="020B0604020202020204" pitchFamily="34" charset="0"/>
                          <a:cs typeface="Arial" panose="020B0604020202020204" pitchFamily="34" charset="0"/>
                        </a:rPr>
                        <a:t>Activity</a:t>
                      </a:r>
                    </a:p>
                  </a:txBody>
                  <a:tcPr/>
                </a:tc>
                <a:tc>
                  <a:txBody>
                    <a:bodyPr/>
                    <a:lstStyle/>
                    <a:p>
                      <a:r>
                        <a:rPr lang="en-US" b="1" dirty="0">
                          <a:latin typeface="Arial" panose="020B0604020202020204" pitchFamily="34" charset="0"/>
                          <a:cs typeface="Arial" panose="020B0604020202020204" pitchFamily="34" charset="0"/>
                        </a:rPr>
                        <a:t>Progress</a:t>
                      </a:r>
                    </a:p>
                  </a:txBody>
                  <a:tcPr/>
                </a:tc>
                <a:extLst>
                  <a:ext uri="{0D108BD9-81ED-4DB2-BD59-A6C34878D82A}">
                    <a16:rowId xmlns:a16="http://schemas.microsoft.com/office/drawing/2014/main" val="10000"/>
                  </a:ext>
                </a:extLst>
              </a:tr>
              <a:tr h="796258">
                <a:tc>
                  <a:txBody>
                    <a:bodyPr/>
                    <a:lstStyle/>
                    <a:p>
                      <a:r>
                        <a:rPr lang="en-US" dirty="0">
                          <a:latin typeface="Arial" panose="020B0604020202020204" pitchFamily="34" charset="0"/>
                          <a:cs typeface="Arial" panose="020B0604020202020204" pitchFamily="34" charset="0"/>
                        </a:rPr>
                        <a:t>1.  Note the efforts of the CT6 member countries in implementing COASTFISH-related activities in each country, and call for stronger efforts towards this initiative at the regional level;</a:t>
                      </a:r>
                    </a:p>
                  </a:txBody>
                  <a:tcPr/>
                </a:tc>
                <a:tc>
                  <a:txBody>
                    <a:bodyPr/>
                    <a:lstStyle/>
                    <a:p>
                      <a:r>
                        <a:rPr lang="en-US" dirty="0">
                          <a:latin typeface="Arial" panose="020B0604020202020204" pitchFamily="34" charset="0"/>
                          <a:cs typeface="Arial" panose="020B0604020202020204" pitchFamily="34" charset="0"/>
                        </a:rPr>
                        <a:t>Done</a:t>
                      </a:r>
                    </a:p>
                  </a:txBody>
                  <a:tcPr/>
                </a:tc>
                <a:extLst>
                  <a:ext uri="{0D108BD9-81ED-4DB2-BD59-A6C34878D82A}">
                    <a16:rowId xmlns:a16="http://schemas.microsoft.com/office/drawing/2014/main" val="10001"/>
                  </a:ext>
                </a:extLst>
              </a:tr>
              <a:tr h="642184">
                <a:tc>
                  <a:txBody>
                    <a:bodyPr/>
                    <a:lstStyle/>
                    <a:p>
                      <a:r>
                        <a:rPr lang="en-US" sz="1800" kern="1200" dirty="0">
                          <a:effectLst/>
                          <a:latin typeface="Arial" panose="020B0604020202020204" pitchFamily="34" charset="0"/>
                          <a:cs typeface="Arial" panose="020B0604020202020204" pitchFamily="34" charset="0"/>
                        </a:rPr>
                        <a:t>2. Acknowledge the activities implemented in the 2018 Work plan and note to carry over those activities not implemented in 2019 with the need for funding support;</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Done</a:t>
                      </a:r>
                    </a:p>
                  </a:txBody>
                  <a:tcPr/>
                </a:tc>
                <a:extLst>
                  <a:ext uri="{0D108BD9-81ED-4DB2-BD59-A6C34878D82A}">
                    <a16:rowId xmlns:a16="http://schemas.microsoft.com/office/drawing/2014/main" val="10002"/>
                  </a:ext>
                </a:extLst>
              </a:tr>
              <a:tr h="535464">
                <a:tc>
                  <a:txBody>
                    <a:bodyPr/>
                    <a:lstStyle/>
                    <a:p>
                      <a:r>
                        <a:rPr lang="en-US" sz="1800" kern="1200" dirty="0">
                          <a:effectLst/>
                          <a:latin typeface="Arial" panose="020B0604020202020204" pitchFamily="34" charset="0"/>
                          <a:cs typeface="Arial" panose="020B0604020202020204" pitchFamily="34" charset="0"/>
                        </a:rPr>
                        <a:t>3. Acknowledge support provided by USAID and USDOI in the implementation of SOACAP activities;</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Done</a:t>
                      </a:r>
                    </a:p>
                  </a:txBody>
                  <a:tcPr/>
                </a:tc>
                <a:extLst>
                  <a:ext uri="{0D108BD9-81ED-4DB2-BD59-A6C34878D82A}">
                    <a16:rowId xmlns:a16="http://schemas.microsoft.com/office/drawing/2014/main" val="10003"/>
                  </a:ext>
                </a:extLst>
              </a:tr>
              <a:tr h="304800">
                <a:tc>
                  <a:txBody>
                    <a:bodyPr/>
                    <a:lstStyle/>
                    <a:p>
                      <a:r>
                        <a:rPr lang="en-US" dirty="0">
                          <a:latin typeface="Arial" panose="020B0604020202020204" pitchFamily="34" charset="0"/>
                          <a:cs typeface="Arial" panose="020B0604020202020204" pitchFamily="34" charset="0"/>
                        </a:rPr>
                        <a:t>4. Note the need for a dedicated position as EAFM coordinator for EAFM TWG under CTI Regional Secretariat with the acknowledgment of the support provided by the former EAFM TWG Coordinator</a:t>
                      </a:r>
                    </a:p>
                  </a:txBody>
                  <a:tcPr/>
                </a:tc>
                <a:tc>
                  <a:txBody>
                    <a:bodyPr/>
                    <a:lstStyle/>
                    <a:p>
                      <a:r>
                        <a:rPr lang="en-US" dirty="0">
                          <a:latin typeface="Arial" panose="020B0604020202020204" pitchFamily="34" charset="0"/>
                          <a:cs typeface="Arial" panose="020B0604020202020204" pitchFamily="34" charset="0"/>
                        </a:rPr>
                        <a:t>Done</a:t>
                      </a:r>
                    </a:p>
                  </a:txBody>
                  <a:tcPr/>
                </a:tc>
                <a:extLst>
                  <a:ext uri="{0D108BD9-81ED-4DB2-BD59-A6C34878D82A}">
                    <a16:rowId xmlns:a16="http://schemas.microsoft.com/office/drawing/2014/main" val="10004"/>
                  </a:ext>
                </a:extLst>
              </a:tr>
              <a:tr h="609600">
                <a:tc>
                  <a:txBody>
                    <a:bodyPr/>
                    <a:lstStyle/>
                    <a:p>
                      <a:r>
                        <a:rPr lang="en-US" sz="1800" kern="1200" dirty="0">
                          <a:effectLst/>
                          <a:latin typeface="Arial" panose="020B0604020202020204" pitchFamily="34" charset="0"/>
                          <a:cs typeface="Arial" panose="020B0604020202020204" pitchFamily="34" charset="0"/>
                        </a:rPr>
                        <a:t>5.</a:t>
                      </a:r>
                      <a:r>
                        <a:rPr lang="en-US" sz="1800" kern="1200" baseline="0" dirty="0">
                          <a:effectLst/>
                          <a:latin typeface="Arial" panose="020B0604020202020204" pitchFamily="34" charset="0"/>
                          <a:cs typeface="Arial" panose="020B0604020202020204" pitchFamily="34" charset="0"/>
                        </a:rPr>
                        <a:t> </a:t>
                      </a:r>
                      <a:r>
                        <a:rPr lang="en-US" sz="1800" kern="1200" dirty="0">
                          <a:effectLst/>
                          <a:latin typeface="Arial" panose="020B0604020202020204" pitchFamily="34" charset="0"/>
                          <a:cs typeface="Arial" panose="020B0604020202020204" pitchFamily="34" charset="0"/>
                        </a:rPr>
                        <a:t>Recognize the 3rd Coral Triangle Fishers Forum Draft Action Plan presented by WWF;</a:t>
                      </a:r>
                      <a:endParaRPr lang="en-US" dirty="0">
                        <a:solidFill>
                          <a:schemeClr val="tx1"/>
                        </a:solidFill>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Done</a:t>
                      </a:r>
                    </a:p>
                  </a:txBody>
                  <a:tcPr/>
                </a:tc>
                <a:extLst>
                  <a:ext uri="{0D108BD9-81ED-4DB2-BD59-A6C34878D82A}">
                    <a16:rowId xmlns:a16="http://schemas.microsoft.com/office/drawing/2014/main" val="761368279"/>
                  </a:ext>
                </a:extLst>
              </a:tr>
              <a:tr h="304800">
                <a:tc>
                  <a:txBody>
                    <a:bodyPr/>
                    <a:lstStyle/>
                    <a:p>
                      <a:r>
                        <a:rPr lang="en-US" dirty="0">
                          <a:latin typeface="Arial" panose="020B0604020202020204" pitchFamily="34" charset="0"/>
                          <a:cs typeface="Arial" panose="020B0604020202020204" pitchFamily="34" charset="0"/>
                        </a:rPr>
                        <a:t>6. Malaysia and Philippines accept and support the implementation of the Sulu Sulawesi Seascape Sub-Regional EAFM Plan while Indonesia will review the plan. Request Indonesia to communicate the result of the in-country consultation to the Regional Secretariat;</a:t>
                      </a:r>
                    </a:p>
                  </a:txBody>
                  <a:tcPr/>
                </a:tc>
                <a:tc>
                  <a:txBody>
                    <a:bodyPr/>
                    <a:lstStyle/>
                    <a:p>
                      <a:r>
                        <a:rPr lang="en-US" dirty="0">
                          <a:latin typeface="Arial" panose="020B0604020202020204" pitchFamily="34" charset="0"/>
                          <a:cs typeface="Arial" panose="020B0604020202020204" pitchFamily="34" charset="0"/>
                        </a:rPr>
                        <a:t>Done</a:t>
                      </a:r>
                    </a:p>
                  </a:txBody>
                  <a:tcPr/>
                </a:tc>
                <a:extLst>
                  <a:ext uri="{0D108BD9-81ED-4DB2-BD59-A6C34878D82A}">
                    <a16:rowId xmlns:a16="http://schemas.microsoft.com/office/drawing/2014/main" val="959977251"/>
                  </a:ext>
                </a:extLst>
              </a:tr>
            </a:tbl>
          </a:graphicData>
        </a:graphic>
      </p:graphicFrame>
    </p:spTree>
    <p:extLst>
      <p:ext uri="{BB962C8B-B14F-4D97-AF65-F5344CB8AC3E}">
        <p14:creationId xmlns:p14="http://schemas.microsoft.com/office/powerpoint/2010/main" val="1120039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e 1"/>
          <p:cNvGraphicFramePr>
            <a:graphicFrameLocks noGrp="1"/>
          </p:cNvGraphicFramePr>
          <p:nvPr/>
        </p:nvGraphicFramePr>
        <p:xfrm>
          <a:off x="904203" y="972495"/>
          <a:ext cx="9730971" cy="4490720"/>
        </p:xfrm>
        <a:graphic>
          <a:graphicData uri="http://schemas.openxmlformats.org/drawingml/2006/table">
            <a:tbl>
              <a:tblPr firstRow="1" bandRow="1">
                <a:tableStyleId>{5940675A-B579-460E-94D1-54222C63F5DA}</a:tableStyleId>
              </a:tblPr>
              <a:tblGrid>
                <a:gridCol w="8493015">
                  <a:extLst>
                    <a:ext uri="{9D8B030D-6E8A-4147-A177-3AD203B41FA5}">
                      <a16:colId xmlns:a16="http://schemas.microsoft.com/office/drawing/2014/main" val="20000"/>
                    </a:ext>
                  </a:extLst>
                </a:gridCol>
                <a:gridCol w="1237956">
                  <a:extLst>
                    <a:ext uri="{9D8B030D-6E8A-4147-A177-3AD203B41FA5}">
                      <a16:colId xmlns:a16="http://schemas.microsoft.com/office/drawing/2014/main" val="20001"/>
                    </a:ext>
                  </a:extLst>
                </a:gridCol>
              </a:tblGrid>
              <a:tr h="370840">
                <a:tc>
                  <a:txBody>
                    <a:bodyPr/>
                    <a:lstStyle/>
                    <a:p>
                      <a:r>
                        <a:rPr lang="en-US" b="1" dirty="0">
                          <a:latin typeface="Arial" panose="020B0604020202020204" pitchFamily="34" charset="0"/>
                          <a:cs typeface="Arial" panose="020B0604020202020204" pitchFamily="34" charset="0"/>
                        </a:rPr>
                        <a:t>Activity</a:t>
                      </a:r>
                    </a:p>
                  </a:txBody>
                  <a:tcPr/>
                </a:tc>
                <a:tc>
                  <a:txBody>
                    <a:bodyPr/>
                    <a:lstStyle/>
                    <a:p>
                      <a:r>
                        <a:rPr lang="en-US" b="1" dirty="0">
                          <a:latin typeface="Arial" panose="020B0604020202020204" pitchFamily="34" charset="0"/>
                          <a:cs typeface="Arial" panose="020B0604020202020204" pitchFamily="34" charset="0"/>
                        </a:rPr>
                        <a:t>Progress</a:t>
                      </a:r>
                    </a:p>
                  </a:txBody>
                  <a:tcPr/>
                </a:tc>
                <a:extLst>
                  <a:ext uri="{0D108BD9-81ED-4DB2-BD59-A6C34878D82A}">
                    <a16:rowId xmlns:a16="http://schemas.microsoft.com/office/drawing/2014/main" val="10000"/>
                  </a:ext>
                </a:extLst>
              </a:tr>
              <a:tr h="370840">
                <a:tc>
                  <a:txBody>
                    <a:bodyPr/>
                    <a:lstStyle/>
                    <a:p>
                      <a:r>
                        <a:rPr lang="en-US" dirty="0">
                          <a:latin typeface="Arial" panose="020B0604020202020204" pitchFamily="34" charset="0"/>
                          <a:cs typeface="Arial" panose="020B0604020202020204" pitchFamily="34" charset="0"/>
                        </a:rPr>
                        <a:t>7. Acknowledge the presentation of the Regional Strategic Action Program Sulu-</a:t>
                      </a:r>
                    </a:p>
                    <a:p>
                      <a:r>
                        <a:rPr lang="en-US" dirty="0">
                          <a:latin typeface="Arial" panose="020B0604020202020204" pitchFamily="34" charset="0"/>
                          <a:cs typeface="Arial" panose="020B0604020202020204" pitchFamily="34" charset="0"/>
                        </a:rPr>
                        <a:t>   Celebes Sea Sustainable Fisheries Management Project from CI Philippines</a:t>
                      </a:r>
                    </a:p>
                    <a:p>
                      <a:r>
                        <a:rPr lang="en-US" dirty="0">
                          <a:latin typeface="Arial" panose="020B0604020202020204" pitchFamily="34" charset="0"/>
                          <a:cs typeface="Arial" panose="020B0604020202020204" pitchFamily="34" charset="0"/>
                        </a:rPr>
                        <a:t>   and task Malaysia, Indonesia, and Philippines to complete the endorsement</a:t>
                      </a:r>
                    </a:p>
                    <a:p>
                      <a:r>
                        <a:rPr lang="en-US" dirty="0">
                          <a:latin typeface="Arial" panose="020B0604020202020204" pitchFamily="34" charset="0"/>
                          <a:cs typeface="Arial" panose="020B0604020202020204" pitchFamily="34" charset="0"/>
                        </a:rPr>
                        <a:t>   process for application to GEF-7</a:t>
                      </a:r>
                    </a:p>
                  </a:txBody>
                  <a:tcPr/>
                </a:tc>
                <a:tc>
                  <a:txBody>
                    <a:bodyPr/>
                    <a:lstStyle/>
                    <a:p>
                      <a:r>
                        <a:rPr lang="en-US" dirty="0">
                          <a:latin typeface="Arial" panose="020B0604020202020204" pitchFamily="34" charset="0"/>
                          <a:cs typeface="Arial" panose="020B0604020202020204" pitchFamily="34" charset="0"/>
                        </a:rPr>
                        <a:t>Done</a:t>
                      </a:r>
                    </a:p>
                  </a:txBody>
                  <a:tcPr/>
                </a:tc>
                <a:extLst>
                  <a:ext uri="{0D108BD9-81ED-4DB2-BD59-A6C34878D82A}">
                    <a16:rowId xmlns:a16="http://schemas.microsoft.com/office/drawing/2014/main" val="10003"/>
                  </a:ext>
                </a:extLst>
              </a:tr>
              <a:tr h="370840">
                <a:tc>
                  <a:txBody>
                    <a:bodyPr/>
                    <a:lstStyle/>
                    <a:p>
                      <a:r>
                        <a:rPr lang="en-US" dirty="0">
                          <a:latin typeface="Arial" panose="020B0604020202020204" pitchFamily="34" charset="0"/>
                          <a:cs typeface="Arial" panose="020B0604020202020204" pitchFamily="34" charset="0"/>
                        </a:rPr>
                        <a:t>8.Acknowledge the Study of Yellowfin Tuna Commercialization Scenarios (WWF);</a:t>
                      </a:r>
                    </a:p>
                  </a:txBody>
                  <a:tcPr/>
                </a:tc>
                <a:tc>
                  <a:txBody>
                    <a:bodyPr/>
                    <a:lstStyle/>
                    <a:p>
                      <a:r>
                        <a:rPr lang="en-US" dirty="0">
                          <a:latin typeface="Arial" panose="020B0604020202020204" pitchFamily="34" charset="0"/>
                          <a:cs typeface="Arial" panose="020B0604020202020204" pitchFamily="34" charset="0"/>
                        </a:rPr>
                        <a:t>Done</a:t>
                      </a:r>
                    </a:p>
                  </a:txBody>
                  <a:tcPr/>
                </a:tc>
                <a:extLst>
                  <a:ext uri="{0D108BD9-81ED-4DB2-BD59-A6C34878D82A}">
                    <a16:rowId xmlns:a16="http://schemas.microsoft.com/office/drawing/2014/main" val="10004"/>
                  </a:ext>
                </a:extLst>
              </a:tr>
              <a:tr h="370840">
                <a:tc>
                  <a:txBody>
                    <a:bodyPr/>
                    <a:lstStyle/>
                    <a:p>
                      <a:r>
                        <a:rPr lang="en-US" dirty="0">
                          <a:latin typeface="Arial" panose="020B0604020202020204" pitchFamily="34" charset="0"/>
                          <a:cs typeface="Arial" panose="020B0604020202020204" pitchFamily="34" charset="0"/>
                        </a:rPr>
                        <a:t>9. Acknowledge the Global Dialogue for Seafood Traceability (WWF) and the</a:t>
                      </a:r>
                    </a:p>
                    <a:p>
                      <a:r>
                        <a:rPr lang="en-US" dirty="0">
                          <a:latin typeface="Arial" panose="020B0604020202020204" pitchFamily="34" charset="0"/>
                          <a:cs typeface="Arial" panose="020B0604020202020204" pitchFamily="34" charset="0"/>
                        </a:rPr>
                        <a:t>    invitation to join the Global Dialogue Advisory Group Members either as the</a:t>
                      </a:r>
                    </a:p>
                    <a:p>
                      <a:r>
                        <a:rPr lang="en-US" dirty="0">
                          <a:latin typeface="Arial" panose="020B0604020202020204" pitchFamily="34" charset="0"/>
                          <a:cs typeface="Arial" panose="020B0604020202020204" pitchFamily="34" charset="0"/>
                        </a:rPr>
                        <a:t>    CTI-CFF or as individual governments</a:t>
                      </a:r>
                    </a:p>
                  </a:txBody>
                  <a:tcPr/>
                </a:tc>
                <a:tc>
                  <a:txBody>
                    <a:bodyPr/>
                    <a:lstStyle/>
                    <a:p>
                      <a:r>
                        <a:rPr lang="en-US" dirty="0">
                          <a:latin typeface="Arial" panose="020B0604020202020204" pitchFamily="34" charset="0"/>
                          <a:cs typeface="Arial" panose="020B0604020202020204" pitchFamily="34" charset="0"/>
                        </a:rPr>
                        <a:t>Done</a:t>
                      </a:r>
                    </a:p>
                  </a:txBody>
                  <a:tcPr/>
                </a:tc>
                <a:extLst>
                  <a:ext uri="{0D108BD9-81ED-4DB2-BD59-A6C34878D82A}">
                    <a16:rowId xmlns:a16="http://schemas.microsoft.com/office/drawing/2014/main" val="10005"/>
                  </a:ext>
                </a:extLst>
              </a:tr>
              <a:tr h="320040">
                <a:tc>
                  <a:txBody>
                    <a:bodyPr/>
                    <a:lstStyle/>
                    <a:p>
                      <a:r>
                        <a:rPr lang="en-US" dirty="0">
                          <a:latin typeface="Arial" panose="020B0604020202020204" pitchFamily="34" charset="0"/>
                          <a:cs typeface="Arial" panose="020B0604020202020204" pitchFamily="34" charset="0"/>
                        </a:rPr>
                        <a:t>10. Defer discussion on the Informal Tuna Governance Mechanism until the</a:t>
                      </a:r>
                    </a:p>
                    <a:p>
                      <a:r>
                        <a:rPr lang="en-US" dirty="0">
                          <a:latin typeface="Arial" panose="020B0604020202020204" pitchFamily="34" charset="0"/>
                          <a:cs typeface="Arial" panose="020B0604020202020204" pitchFamily="34" charset="0"/>
                        </a:rPr>
                        <a:t>     2019 EAFM WG meeting;</a:t>
                      </a:r>
                    </a:p>
                  </a:txBody>
                  <a:tcPr/>
                </a:tc>
                <a:tc>
                  <a:txBody>
                    <a:bodyPr/>
                    <a:lstStyle/>
                    <a:p>
                      <a:r>
                        <a:rPr lang="en-US" dirty="0">
                          <a:latin typeface="Arial" panose="020B0604020202020204" pitchFamily="34" charset="0"/>
                          <a:cs typeface="Arial" panose="020B0604020202020204" pitchFamily="34" charset="0"/>
                        </a:rPr>
                        <a:t>Pending</a:t>
                      </a:r>
                    </a:p>
                  </a:txBody>
                  <a:tcPr/>
                </a:tc>
                <a:extLst>
                  <a:ext uri="{0D108BD9-81ED-4DB2-BD59-A6C34878D82A}">
                    <a16:rowId xmlns:a16="http://schemas.microsoft.com/office/drawing/2014/main" val="10006"/>
                  </a:ext>
                </a:extLst>
              </a:tr>
              <a:tr h="121920">
                <a:tc>
                  <a:txBody>
                    <a:bodyPr/>
                    <a:lstStyle/>
                    <a:p>
                      <a:r>
                        <a:rPr lang="en-US" dirty="0">
                          <a:latin typeface="Arial" panose="020B0604020202020204" pitchFamily="34" charset="0"/>
                          <a:cs typeface="Arial" panose="020B0604020202020204" pitchFamily="34" charset="0"/>
                        </a:rPr>
                        <a:t>11. Endorse for implementation the 2019 Work plan</a:t>
                      </a:r>
                    </a:p>
                  </a:txBody>
                  <a:tcPr/>
                </a:tc>
                <a:tc>
                  <a:txBody>
                    <a:bodyPr/>
                    <a:lstStyle/>
                    <a:p>
                      <a:r>
                        <a:rPr lang="en-US" dirty="0">
                          <a:latin typeface="Arial" panose="020B0604020202020204" pitchFamily="34" charset="0"/>
                          <a:cs typeface="Arial" panose="020B0604020202020204" pitchFamily="34" charset="0"/>
                        </a:rPr>
                        <a:t>Done</a:t>
                      </a:r>
                    </a:p>
                  </a:txBody>
                  <a:tcPr/>
                </a:tc>
                <a:extLst>
                  <a:ext uri="{0D108BD9-81ED-4DB2-BD59-A6C34878D82A}">
                    <a16:rowId xmlns:a16="http://schemas.microsoft.com/office/drawing/2014/main" val="3095918669"/>
                  </a:ext>
                </a:extLst>
              </a:tr>
              <a:tr h="243840">
                <a:tc>
                  <a:txBody>
                    <a:bodyPr/>
                    <a:lstStyle/>
                    <a:p>
                      <a:r>
                        <a:rPr lang="en-US" dirty="0">
                          <a:latin typeface="Arial" panose="020B0604020202020204" pitchFamily="34" charset="0"/>
                          <a:cs typeface="Arial" panose="020B0604020202020204" pitchFamily="34" charset="0"/>
                        </a:rPr>
                        <a:t>12.</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Request for continued support from Development Partners and </a:t>
                      </a:r>
                    </a:p>
                    <a:p>
                      <a:r>
                        <a:rPr lang="en-US" dirty="0">
                          <a:latin typeface="Arial" panose="020B0604020202020204" pitchFamily="34" charset="0"/>
                          <a:cs typeface="Arial" panose="020B0604020202020204" pitchFamily="34" charset="0"/>
                        </a:rPr>
                        <a:t>      collaborators to support EAFM Working Group programs.</a:t>
                      </a:r>
                    </a:p>
                  </a:txBody>
                  <a:tcPr/>
                </a:tc>
                <a:tc>
                  <a:txBody>
                    <a:bodyPr/>
                    <a:lstStyle/>
                    <a:p>
                      <a:r>
                        <a:rPr lang="en-US" dirty="0">
                          <a:latin typeface="Arial" panose="020B0604020202020204" pitchFamily="34" charset="0"/>
                          <a:cs typeface="Arial" panose="020B0604020202020204" pitchFamily="34" charset="0"/>
                        </a:rPr>
                        <a:t>Ongoing</a:t>
                      </a:r>
                    </a:p>
                  </a:txBody>
                  <a:tcPr/>
                </a:tc>
                <a:extLst>
                  <a:ext uri="{0D108BD9-81ED-4DB2-BD59-A6C34878D82A}">
                    <a16:rowId xmlns:a16="http://schemas.microsoft.com/office/drawing/2014/main" val="205144656"/>
                  </a:ext>
                </a:extLst>
              </a:tr>
            </a:tbl>
          </a:graphicData>
        </a:graphic>
      </p:graphicFrame>
      <p:sp>
        <p:nvSpPr>
          <p:cNvPr id="4" name="Rectangle 3"/>
          <p:cNvSpPr/>
          <p:nvPr/>
        </p:nvSpPr>
        <p:spPr>
          <a:xfrm>
            <a:off x="904204" y="163082"/>
            <a:ext cx="10997064" cy="523220"/>
          </a:xfrm>
          <a:prstGeom prst="rect">
            <a:avLst/>
          </a:prstGeom>
        </p:spPr>
        <p:txBody>
          <a:bodyPr wrap="square">
            <a:spAutoFit/>
          </a:bodyPr>
          <a:lstStyle/>
          <a:p>
            <a:r>
              <a:rPr lang="en-US" sz="2800" b="1" dirty="0">
                <a:solidFill>
                  <a:prstClr val="black">
                    <a:lumMod val="75000"/>
                    <a:lumOff val="25000"/>
                  </a:prstClr>
                </a:solidFill>
                <a:latin typeface="Arial" panose="020B0604020202020204" pitchFamily="34" charset="0"/>
                <a:ea typeface="Optima" charset="0"/>
                <a:cs typeface="Arial" panose="020B0604020202020204" pitchFamily="34" charset="0"/>
              </a:rPr>
              <a:t>4. </a:t>
            </a:r>
            <a:r>
              <a:rPr lang="en-ID" sz="2800" b="1" dirty="0">
                <a:solidFill>
                  <a:prstClr val="black">
                    <a:lumMod val="75000"/>
                    <a:lumOff val="25000"/>
                  </a:prstClr>
                </a:solidFill>
                <a:latin typeface="Arial" panose="020B0604020202020204" pitchFamily="34" charset="0"/>
                <a:ea typeface="Optima" charset="0"/>
                <a:cs typeface="Arial" panose="020B0604020202020204" pitchFamily="34" charset="0"/>
              </a:rPr>
              <a:t>Update and Deliberation of SOM-14 Decisions </a:t>
            </a:r>
            <a:r>
              <a:rPr lang="en-US" sz="2800" b="1" dirty="0">
                <a:solidFill>
                  <a:prstClr val="black">
                    <a:lumMod val="75000"/>
                    <a:lumOff val="25000"/>
                  </a:prstClr>
                </a:solidFill>
                <a:latin typeface="Arial" panose="020B0604020202020204" pitchFamily="34" charset="0"/>
                <a:ea typeface="Optima" charset="0"/>
                <a:cs typeface="Arial" panose="020B0604020202020204" pitchFamily="34" charset="0"/>
              </a:rPr>
              <a:t>continued</a:t>
            </a:r>
          </a:p>
        </p:txBody>
      </p:sp>
    </p:spTree>
    <p:extLst>
      <p:ext uri="{BB962C8B-B14F-4D97-AF65-F5344CB8AC3E}">
        <p14:creationId xmlns:p14="http://schemas.microsoft.com/office/powerpoint/2010/main" val="3740056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 y="12192"/>
            <a:ext cx="12192000" cy="6858000"/>
          </a:xfrm>
          <a:prstGeom prst="rect">
            <a:avLst/>
          </a:prstGeom>
        </p:spPr>
      </p:pic>
      <p:sp>
        <p:nvSpPr>
          <p:cNvPr id="3" name="TextBox 2"/>
          <p:cNvSpPr txBox="1"/>
          <p:nvPr/>
        </p:nvSpPr>
        <p:spPr>
          <a:xfrm>
            <a:off x="1144972" y="330451"/>
            <a:ext cx="9950823" cy="584775"/>
          </a:xfrm>
          <a:prstGeom prst="rect">
            <a:avLst/>
          </a:prstGeom>
          <a:noFill/>
        </p:spPr>
        <p:txBody>
          <a:bodyPr wrap="square" rtlCol="0">
            <a:spAutoFit/>
          </a:bodyPr>
          <a:lstStyle/>
          <a:p>
            <a:r>
              <a:rPr lang="en-ID" sz="3200" b="1" dirty="0">
                <a:latin typeface="Arial" panose="020B0604020202020204" pitchFamily="34" charset="0"/>
                <a:ea typeface="Optima" charset="0"/>
                <a:cs typeface="Arial" panose="020B0604020202020204" pitchFamily="34" charset="0"/>
              </a:rPr>
              <a:t>5. EAFM workplan for 2020</a:t>
            </a:r>
          </a:p>
        </p:txBody>
      </p:sp>
      <p:graphicFrame>
        <p:nvGraphicFramePr>
          <p:cNvPr id="5" name="Table 4">
            <a:extLst>
              <a:ext uri="{FF2B5EF4-FFF2-40B4-BE49-F238E27FC236}">
                <a16:creationId xmlns:a16="http://schemas.microsoft.com/office/drawing/2014/main" id="{2AE65237-7904-427C-90FB-BC69BF5656FB}"/>
              </a:ext>
            </a:extLst>
          </p:cNvPr>
          <p:cNvGraphicFramePr>
            <a:graphicFrameLocks noGrp="1"/>
          </p:cNvGraphicFramePr>
          <p:nvPr/>
        </p:nvGraphicFramePr>
        <p:xfrm>
          <a:off x="734679" y="1090280"/>
          <a:ext cx="11025911" cy="5717330"/>
        </p:xfrm>
        <a:graphic>
          <a:graphicData uri="http://schemas.openxmlformats.org/drawingml/2006/table">
            <a:tbl>
              <a:tblPr firstRow="1" firstCol="1" bandRow="1"/>
              <a:tblGrid>
                <a:gridCol w="3208502">
                  <a:extLst>
                    <a:ext uri="{9D8B030D-6E8A-4147-A177-3AD203B41FA5}">
                      <a16:colId xmlns:a16="http://schemas.microsoft.com/office/drawing/2014/main" val="1519034870"/>
                    </a:ext>
                  </a:extLst>
                </a:gridCol>
                <a:gridCol w="1535396">
                  <a:extLst>
                    <a:ext uri="{9D8B030D-6E8A-4147-A177-3AD203B41FA5}">
                      <a16:colId xmlns:a16="http://schemas.microsoft.com/office/drawing/2014/main" val="20001"/>
                    </a:ext>
                  </a:extLst>
                </a:gridCol>
                <a:gridCol w="1535396">
                  <a:extLst>
                    <a:ext uri="{9D8B030D-6E8A-4147-A177-3AD203B41FA5}">
                      <a16:colId xmlns:a16="http://schemas.microsoft.com/office/drawing/2014/main" val="1069620227"/>
                    </a:ext>
                  </a:extLst>
                </a:gridCol>
                <a:gridCol w="1773236">
                  <a:extLst>
                    <a:ext uri="{9D8B030D-6E8A-4147-A177-3AD203B41FA5}">
                      <a16:colId xmlns:a16="http://schemas.microsoft.com/office/drawing/2014/main" val="1958754176"/>
                    </a:ext>
                  </a:extLst>
                </a:gridCol>
                <a:gridCol w="2973381">
                  <a:extLst>
                    <a:ext uri="{9D8B030D-6E8A-4147-A177-3AD203B41FA5}">
                      <a16:colId xmlns:a16="http://schemas.microsoft.com/office/drawing/2014/main" val="147801709"/>
                    </a:ext>
                  </a:extLst>
                </a:gridCol>
              </a:tblGrid>
              <a:tr h="647423">
                <a:tc>
                  <a:txBody>
                    <a:bodyPr/>
                    <a:lstStyle/>
                    <a:p>
                      <a:pPr algn="ctr">
                        <a:lnSpc>
                          <a:spcPct val="107000"/>
                        </a:lnSpc>
                        <a:spcAft>
                          <a:spcPts val="0"/>
                        </a:spcAft>
                      </a:pPr>
                      <a:r>
                        <a:rPr lang="en-ID" sz="2000" b="1" dirty="0">
                          <a:solidFill>
                            <a:srgbClr val="000000"/>
                          </a:solidFill>
                          <a:effectLst/>
                          <a:latin typeface="Optima"/>
                          <a:ea typeface="Times New Roman" panose="02020603050405020304" pitchFamily="18" charset="0"/>
                          <a:cs typeface="Times New Roman" panose="02020603050405020304" pitchFamily="18" charset="0"/>
                        </a:rPr>
                        <a:t>Planned Activities</a:t>
                      </a:r>
                      <a:endParaRPr lang="en-ID" sz="1600" dirty="0">
                        <a:effectLst/>
                        <a:latin typeface="Optima"/>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en-ID" sz="2000" b="1" dirty="0">
                          <a:effectLst/>
                          <a:latin typeface="+mn-lt"/>
                          <a:ea typeface="Calibri" panose="020F0502020204030204" pitchFamily="34" charset="0"/>
                          <a:cs typeface="Times New Roman" panose="02020603050405020304" pitchFamily="18" charset="0"/>
                        </a:rPr>
                        <a:t>Venue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en-ID" sz="2000" b="1" dirty="0">
                          <a:solidFill>
                            <a:srgbClr val="000000"/>
                          </a:solidFill>
                          <a:effectLst/>
                          <a:latin typeface="+mn-lt"/>
                          <a:ea typeface="Times New Roman" panose="02020603050405020304" pitchFamily="18" charset="0"/>
                          <a:cs typeface="Times New Roman" panose="02020603050405020304" pitchFamily="18" charset="0"/>
                        </a:rPr>
                        <a:t>Time Frame</a:t>
                      </a:r>
                      <a:endParaRPr lang="en-ID"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en-ID" sz="2000" b="1" dirty="0">
                          <a:solidFill>
                            <a:srgbClr val="000000"/>
                          </a:solidFill>
                          <a:effectLst/>
                          <a:latin typeface="+mn-lt"/>
                          <a:ea typeface="Times New Roman" panose="02020603050405020304" pitchFamily="18" charset="0"/>
                          <a:cs typeface="Times New Roman" panose="02020603050405020304" pitchFamily="18" charset="0"/>
                        </a:rPr>
                        <a:t>Projected Budget</a:t>
                      </a:r>
                    </a:p>
                    <a:p>
                      <a:pPr algn="ctr">
                        <a:lnSpc>
                          <a:spcPct val="107000"/>
                        </a:lnSpc>
                        <a:spcAft>
                          <a:spcPts val="0"/>
                        </a:spcAft>
                      </a:pPr>
                      <a:r>
                        <a:rPr lang="en-ID" sz="2000" b="1" dirty="0">
                          <a:solidFill>
                            <a:srgbClr val="000000"/>
                          </a:solidFill>
                          <a:effectLst/>
                          <a:latin typeface="+mn-lt"/>
                          <a:ea typeface="Times New Roman" panose="02020603050405020304" pitchFamily="18" charset="0"/>
                          <a:cs typeface="Times New Roman" panose="02020603050405020304" pitchFamily="18" charset="0"/>
                        </a:rPr>
                        <a:t>(USD)</a:t>
                      </a:r>
                      <a:endParaRPr lang="en-ID"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en-ID" sz="2000" b="1">
                          <a:solidFill>
                            <a:srgbClr val="000000"/>
                          </a:solidFill>
                          <a:effectLst/>
                          <a:latin typeface="+mn-lt"/>
                          <a:ea typeface="Times New Roman" panose="02020603050405020304" pitchFamily="18" charset="0"/>
                          <a:cs typeface="Times New Roman" panose="02020603050405020304" pitchFamily="18" charset="0"/>
                        </a:rPr>
                        <a:t>Source of Budget</a:t>
                      </a:r>
                      <a:endParaRPr lang="en-ID"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1631857606"/>
                  </a:ext>
                </a:extLst>
              </a:tr>
              <a:tr h="1075877">
                <a:tc>
                  <a:txBody>
                    <a:bodyPr/>
                    <a:lstStyle/>
                    <a:p>
                      <a:pPr algn="l">
                        <a:lnSpc>
                          <a:spcPct val="107000"/>
                        </a:lnSpc>
                        <a:spcAft>
                          <a:spcPts val="0"/>
                        </a:spcAft>
                      </a:pPr>
                      <a:r>
                        <a:rPr lang="en-ID" sz="2000" dirty="0">
                          <a:effectLst/>
                          <a:latin typeface="+mn-lt"/>
                          <a:ea typeface="Calibri" panose="020F0502020204030204" pitchFamily="34" charset="0"/>
                          <a:cs typeface="Times New Roman" panose="02020603050405020304" pitchFamily="18" charset="0"/>
                        </a:rPr>
                        <a:t>Planning</a:t>
                      </a:r>
                      <a:r>
                        <a:rPr lang="en-ID" sz="2000" baseline="0" dirty="0">
                          <a:effectLst/>
                          <a:latin typeface="+mn-lt"/>
                          <a:ea typeface="Calibri" panose="020F0502020204030204" pitchFamily="34" charset="0"/>
                          <a:cs typeface="Times New Roman" panose="02020603050405020304" pitchFamily="18" charset="0"/>
                        </a:rPr>
                        <a:t> Workshop on Implementation of Sub-Regional Plan in Sulu Sulawesi Seascape (Subject for approval at 15</a:t>
                      </a:r>
                      <a:r>
                        <a:rPr lang="en-ID" sz="2000" baseline="30000" dirty="0">
                          <a:effectLst/>
                          <a:latin typeface="+mn-lt"/>
                          <a:ea typeface="Calibri" panose="020F0502020204030204" pitchFamily="34" charset="0"/>
                          <a:cs typeface="Times New Roman" panose="02020603050405020304" pitchFamily="18" charset="0"/>
                        </a:rPr>
                        <a:t>th</a:t>
                      </a:r>
                      <a:r>
                        <a:rPr lang="en-ID" sz="2000" baseline="0" dirty="0">
                          <a:effectLst/>
                          <a:latin typeface="+mn-lt"/>
                          <a:ea typeface="Calibri" panose="020F0502020204030204" pitchFamily="34" charset="0"/>
                          <a:cs typeface="Times New Roman" panose="02020603050405020304" pitchFamily="18" charset="0"/>
                        </a:rPr>
                        <a:t> SOM) </a:t>
                      </a:r>
                      <a:endParaRPr lang="en-ID"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r>
                        <a:rPr lang="en-ID" sz="2000" dirty="0">
                          <a:effectLst/>
                          <a:latin typeface="+mn-lt"/>
                          <a:ea typeface="Calibri" panose="020F0502020204030204" pitchFamily="34" charset="0"/>
                          <a:cs typeface="Times New Roman" panose="02020603050405020304" pitchFamily="18" charset="0"/>
                        </a:rPr>
                        <a:t>Jakarta / Bali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r>
                        <a:rPr lang="en-ID" sz="2000" dirty="0">
                          <a:effectLst/>
                          <a:latin typeface="+mn-lt"/>
                          <a:ea typeface="Calibri" panose="020F0502020204030204" pitchFamily="34" charset="0"/>
                          <a:cs typeface="Times New Roman" panose="02020603050405020304" pitchFamily="18" charset="0"/>
                        </a:rPr>
                        <a:t>Q1</a:t>
                      </a:r>
                      <a:r>
                        <a:rPr lang="en-ID" sz="2000" baseline="0" dirty="0">
                          <a:effectLst/>
                          <a:latin typeface="+mn-lt"/>
                          <a:ea typeface="Calibri" panose="020F0502020204030204" pitchFamily="34" charset="0"/>
                          <a:cs typeface="Times New Roman" panose="02020603050405020304" pitchFamily="18" charset="0"/>
                        </a:rPr>
                        <a:t> / early Q2</a:t>
                      </a:r>
                      <a:r>
                        <a:rPr lang="en-ID" sz="2000" dirty="0">
                          <a:effectLst/>
                          <a:latin typeface="+mn-lt"/>
                          <a:ea typeface="Calibri" panose="020F0502020204030204" pitchFamily="34" charset="0"/>
                          <a:cs typeface="Times New Roman" panose="02020603050405020304" pitchFamily="18" charset="0"/>
                        </a:rPr>
                        <a:t> (Jan</a:t>
                      </a:r>
                      <a:r>
                        <a:rPr lang="en-ID" sz="2000" baseline="0" dirty="0">
                          <a:effectLst/>
                          <a:latin typeface="+mn-lt"/>
                          <a:ea typeface="Calibri" panose="020F0502020204030204" pitchFamily="34" charset="0"/>
                          <a:cs typeface="Times New Roman" panose="02020603050405020304" pitchFamily="18" charset="0"/>
                        </a:rPr>
                        <a:t> - April</a:t>
                      </a:r>
                      <a:r>
                        <a:rPr lang="en-ID" sz="2000" dirty="0">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r>
                        <a:rPr lang="en-ID" sz="2000" dirty="0">
                          <a:effectLst/>
                          <a:latin typeface="+mn-lt"/>
                          <a:ea typeface="Calibri" panose="020F0502020204030204" pitchFamily="34" charset="0"/>
                          <a:cs typeface="Times New Roman" panose="02020603050405020304" pitchFamily="18" charset="0"/>
                        </a:rPr>
                        <a:t>TBC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r>
                        <a:rPr lang="en-ID" sz="2000" dirty="0">
                          <a:effectLst/>
                          <a:latin typeface="+mn-lt"/>
                          <a:ea typeface="Calibri" panose="020F0502020204030204" pitchFamily="34" charset="0"/>
                          <a:cs typeface="Times New Roman" panose="02020603050405020304" pitchFamily="18" charset="0"/>
                        </a:rPr>
                        <a:t>CI Philippines and Oceans partnership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35460376"/>
                  </a:ext>
                </a:extLst>
              </a:tr>
              <a:tr h="1664649">
                <a:tc>
                  <a:txBody>
                    <a:bodyPr/>
                    <a:lstStyle/>
                    <a:p>
                      <a:pPr algn="l">
                        <a:lnSpc>
                          <a:spcPct val="107000"/>
                        </a:lnSpc>
                        <a:spcAft>
                          <a:spcPts val="0"/>
                        </a:spcAft>
                      </a:pPr>
                      <a:r>
                        <a:rPr lang="en-ID" sz="2000" dirty="0">
                          <a:effectLst/>
                          <a:latin typeface="+mn-lt"/>
                          <a:ea typeface="Calibri" panose="020F0502020204030204" pitchFamily="34" charset="0"/>
                          <a:cs typeface="Times New Roman" panose="02020603050405020304" pitchFamily="18" charset="0"/>
                        </a:rPr>
                        <a:t>8</a:t>
                      </a:r>
                      <a:r>
                        <a:rPr lang="en-ID" sz="2000" baseline="30000" dirty="0">
                          <a:effectLst/>
                          <a:latin typeface="+mn-lt"/>
                          <a:ea typeface="Calibri" panose="020F0502020204030204" pitchFamily="34" charset="0"/>
                          <a:cs typeface="Times New Roman" panose="02020603050405020304" pitchFamily="18" charset="0"/>
                        </a:rPr>
                        <a:t>th</a:t>
                      </a:r>
                      <a:r>
                        <a:rPr lang="en-ID" sz="2000" baseline="0" dirty="0">
                          <a:effectLst/>
                          <a:latin typeface="+mn-lt"/>
                          <a:ea typeface="Calibri" panose="020F0502020204030204" pitchFamily="34" charset="0"/>
                          <a:cs typeface="Times New Roman" panose="02020603050405020304" pitchFamily="18" charset="0"/>
                        </a:rPr>
                        <a:t> EAFM Working Group Meeting </a:t>
                      </a:r>
                    </a:p>
                    <a:p>
                      <a:pPr marL="0" indent="0" algn="l">
                        <a:lnSpc>
                          <a:spcPct val="107000"/>
                        </a:lnSpc>
                        <a:spcAft>
                          <a:spcPts val="0"/>
                        </a:spcAft>
                        <a:buFont typeface="Arial" charset="0"/>
                        <a:buNone/>
                      </a:pPr>
                      <a:endParaRPr lang="en-ID" sz="2000" baseline="0" dirty="0">
                        <a:effectLst/>
                        <a:latin typeface="+mn-lt"/>
                        <a:ea typeface="Calibri" panose="020F0502020204030204" pitchFamily="34" charset="0"/>
                        <a:cs typeface="Times New Roman" panose="02020603050405020304" pitchFamily="18" charset="0"/>
                      </a:endParaRPr>
                    </a:p>
                    <a:p>
                      <a:pPr marL="0" indent="0" algn="l">
                        <a:lnSpc>
                          <a:spcPct val="107000"/>
                        </a:lnSpc>
                        <a:spcAft>
                          <a:spcPts val="0"/>
                        </a:spcAft>
                        <a:buFont typeface="Arial" charset="0"/>
                        <a:buNone/>
                      </a:pPr>
                      <a:r>
                        <a:rPr lang="en-ID" sz="2000" baseline="0" dirty="0">
                          <a:effectLst/>
                          <a:latin typeface="+mn-lt"/>
                          <a:ea typeface="Calibri" panose="020F0502020204030204" pitchFamily="34" charset="0"/>
                          <a:cs typeface="Times New Roman" panose="02020603050405020304" pitchFamily="18" charset="0"/>
                        </a:rPr>
                        <a:t>COASTFISH / Local Government Network / Woman Leaders Forum</a:t>
                      </a:r>
                    </a:p>
                    <a:p>
                      <a:pPr marL="342900" indent="-342900" algn="l">
                        <a:lnSpc>
                          <a:spcPct val="107000"/>
                        </a:lnSpc>
                        <a:spcAft>
                          <a:spcPts val="0"/>
                        </a:spcAft>
                        <a:buFont typeface="Arial" charset="0"/>
                        <a:buChar char="•"/>
                      </a:pPr>
                      <a:endParaRPr lang="en-ID"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a:lnSpc>
                          <a:spcPct val="107000"/>
                        </a:lnSpc>
                        <a:spcAft>
                          <a:spcPts val="0"/>
                        </a:spcAft>
                      </a:pPr>
                      <a:r>
                        <a:rPr lang="en-ID" sz="2000" dirty="0">
                          <a:effectLst/>
                          <a:latin typeface="+mn-lt"/>
                          <a:ea typeface="Calibri" panose="020F0502020204030204" pitchFamily="34" charset="0"/>
                          <a:cs typeface="Times New Roman" panose="02020603050405020304" pitchFamily="18" charset="0"/>
                        </a:rPr>
                        <a:t>Manila</a:t>
                      </a:r>
                      <a:r>
                        <a:rPr lang="en-ID" sz="2000" baseline="0" dirty="0">
                          <a:effectLst/>
                          <a:latin typeface="+mn-lt"/>
                          <a:ea typeface="Calibri" panose="020F0502020204030204" pitchFamily="34" charset="0"/>
                          <a:cs typeface="Times New Roman" panose="02020603050405020304" pitchFamily="18" charset="0"/>
                        </a:rPr>
                        <a:t> </a:t>
                      </a:r>
                      <a:endParaRPr lang="en-ID"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a:lnSpc>
                          <a:spcPct val="107000"/>
                        </a:lnSpc>
                        <a:spcAft>
                          <a:spcPts val="0"/>
                        </a:spcAft>
                      </a:pPr>
                      <a:r>
                        <a:rPr lang="en-ID" sz="2000" dirty="0">
                          <a:effectLst/>
                          <a:latin typeface="+mn-lt"/>
                          <a:ea typeface="Calibri" panose="020F0502020204030204" pitchFamily="34" charset="0"/>
                          <a:cs typeface="Times New Roman" panose="02020603050405020304" pitchFamily="18" charset="0"/>
                        </a:rPr>
                        <a:t>Q1</a:t>
                      </a:r>
                      <a:r>
                        <a:rPr lang="en-ID" sz="2000" baseline="0" dirty="0">
                          <a:effectLst/>
                          <a:latin typeface="+mn-lt"/>
                          <a:ea typeface="Calibri" panose="020F0502020204030204" pitchFamily="34" charset="0"/>
                          <a:cs typeface="Times New Roman" panose="02020603050405020304" pitchFamily="18" charset="0"/>
                        </a:rPr>
                        <a:t> / Q2         (Jan – June) </a:t>
                      </a:r>
                      <a:endParaRPr lang="en-ID"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a:lnSpc>
                          <a:spcPct val="107000"/>
                        </a:lnSpc>
                        <a:spcAft>
                          <a:spcPts val="0"/>
                        </a:spcAft>
                      </a:pPr>
                      <a:r>
                        <a:rPr lang="en-ID" sz="2000" dirty="0">
                          <a:effectLst/>
                          <a:latin typeface="+mn-lt"/>
                          <a:ea typeface="Calibri" panose="020F0502020204030204" pitchFamily="34" charset="0"/>
                          <a:cs typeface="Times New Roman" panose="02020603050405020304" pitchFamily="18" charset="0"/>
                        </a:rPr>
                        <a:t>TBC</a:t>
                      </a:r>
                      <a:r>
                        <a:rPr lang="en-ID" sz="2000" baseline="0" dirty="0">
                          <a:effectLst/>
                          <a:latin typeface="+mn-lt"/>
                          <a:ea typeface="Calibri" panose="020F0502020204030204" pitchFamily="34" charset="0"/>
                          <a:cs typeface="Times New Roman" panose="02020603050405020304" pitchFamily="18" charset="0"/>
                        </a:rPr>
                        <a:t> (25,000) </a:t>
                      </a:r>
                      <a:endParaRPr lang="en-ID"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a:lnSpc>
                          <a:spcPct val="107000"/>
                        </a:lnSpc>
                        <a:spcAft>
                          <a:spcPts val="0"/>
                        </a:spcAft>
                      </a:pPr>
                      <a:r>
                        <a:rPr lang="en-ID" sz="2000" dirty="0">
                          <a:effectLst/>
                          <a:latin typeface="+mn-lt"/>
                          <a:ea typeface="Calibri" panose="020F0502020204030204" pitchFamily="34" charset="0"/>
                          <a:cs typeface="Times New Roman" panose="02020603050405020304" pitchFamily="18" charset="0"/>
                        </a:rPr>
                        <a:t>CTI-CFF Regional Secretariat to fund the activity (one person</a:t>
                      </a:r>
                      <a:r>
                        <a:rPr lang="en-ID" sz="2000" baseline="0" dirty="0">
                          <a:effectLst/>
                          <a:latin typeface="+mn-lt"/>
                          <a:ea typeface="Calibri" panose="020F0502020204030204" pitchFamily="34" charset="0"/>
                          <a:cs typeface="Times New Roman" panose="02020603050405020304" pitchFamily="18" charset="0"/>
                        </a:rPr>
                        <a:t> per member countries) </a:t>
                      </a:r>
                      <a:endParaRPr lang="en-ID"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954807920"/>
                  </a:ext>
                </a:extLst>
              </a:tr>
              <a:tr h="825290">
                <a:tc>
                  <a:txBody>
                    <a:bodyPr/>
                    <a:lstStyle/>
                    <a:p>
                      <a:pPr algn="l">
                        <a:lnSpc>
                          <a:spcPct val="107000"/>
                        </a:lnSpc>
                        <a:spcAft>
                          <a:spcPts val="0"/>
                        </a:spcAft>
                      </a:pPr>
                      <a:r>
                        <a:rPr lang="en-ID" sz="2000" dirty="0">
                          <a:effectLst/>
                          <a:latin typeface="+mn-lt"/>
                          <a:ea typeface="Calibri" panose="020F0502020204030204" pitchFamily="34" charset="0"/>
                          <a:cs typeface="Times New Roman" panose="02020603050405020304" pitchFamily="18" charset="0"/>
                        </a:rPr>
                        <a:t>Total Proposed Budget at 15th</a:t>
                      </a:r>
                      <a:r>
                        <a:rPr lang="en-ID" sz="2000" baseline="0" dirty="0">
                          <a:effectLst/>
                          <a:latin typeface="+mn-lt"/>
                          <a:ea typeface="Calibri" panose="020F0502020204030204" pitchFamily="34" charset="0"/>
                          <a:cs typeface="Times New Roman" panose="02020603050405020304" pitchFamily="18" charset="0"/>
                        </a:rPr>
                        <a:t> SOM</a:t>
                      </a:r>
                      <a:endParaRPr lang="en-ID"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endParaRPr lang="en-ID"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endParaRPr lang="en-ID"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r>
                        <a:rPr lang="en-ID" sz="2000" dirty="0">
                          <a:effectLst/>
                          <a:latin typeface="+mn-lt"/>
                          <a:ea typeface="Calibri" panose="020F0502020204030204" pitchFamily="34" charset="0"/>
                          <a:cs typeface="Times New Roman" panose="02020603050405020304" pitchFamily="18" charset="0"/>
                        </a:rPr>
                        <a:t>TBC (25,000)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endParaRPr lang="en-ID"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18473378"/>
                  </a:ext>
                </a:extLst>
              </a:tr>
            </a:tbl>
          </a:graphicData>
        </a:graphic>
      </p:graphicFrame>
    </p:spTree>
    <p:extLst>
      <p:ext uri="{BB962C8B-B14F-4D97-AF65-F5344CB8AC3E}">
        <p14:creationId xmlns:p14="http://schemas.microsoft.com/office/powerpoint/2010/main" val="283020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3251"/>
            <a:ext cx="12192000" cy="6858000"/>
          </a:xfrm>
          <a:prstGeom prst="rect">
            <a:avLst/>
          </a:prstGeom>
        </p:spPr>
      </p:pic>
      <p:sp>
        <p:nvSpPr>
          <p:cNvPr id="3" name="TextBox 2"/>
          <p:cNvSpPr txBox="1"/>
          <p:nvPr/>
        </p:nvSpPr>
        <p:spPr>
          <a:xfrm>
            <a:off x="314673" y="0"/>
            <a:ext cx="10920506" cy="584775"/>
          </a:xfrm>
          <a:prstGeom prst="rect">
            <a:avLst/>
          </a:prstGeom>
          <a:noFill/>
        </p:spPr>
        <p:txBody>
          <a:bodyPr wrap="square" rtlCol="0">
            <a:spAutoFit/>
          </a:bodyPr>
          <a:lstStyle/>
          <a:p>
            <a:r>
              <a:rPr lang="en-US" sz="3200" b="1" dirty="0">
                <a:solidFill>
                  <a:prstClr val="black">
                    <a:lumMod val="75000"/>
                    <a:lumOff val="25000"/>
                  </a:prstClr>
                </a:solidFill>
                <a:latin typeface="Arial" panose="020B0604020202020204" pitchFamily="34" charset="0"/>
                <a:ea typeface="Optima" charset="0"/>
                <a:cs typeface="Arial" panose="020B0604020202020204" pitchFamily="34" charset="0"/>
              </a:rPr>
              <a:t>6. Recommendation for SOM-15 consideration</a:t>
            </a:r>
          </a:p>
        </p:txBody>
      </p:sp>
      <p:sp>
        <p:nvSpPr>
          <p:cNvPr id="6" name="Rectangle 5">
            <a:extLst>
              <a:ext uri="{FF2B5EF4-FFF2-40B4-BE49-F238E27FC236}">
                <a16:creationId xmlns:a16="http://schemas.microsoft.com/office/drawing/2014/main" id="{FD34AEAB-0EEC-415F-85B3-79FB388F0038}"/>
              </a:ext>
            </a:extLst>
          </p:cNvPr>
          <p:cNvSpPr/>
          <p:nvPr/>
        </p:nvSpPr>
        <p:spPr>
          <a:xfrm>
            <a:off x="314674" y="696873"/>
            <a:ext cx="9687456" cy="5847755"/>
          </a:xfrm>
          <a:prstGeom prst="rect">
            <a:avLst/>
          </a:prstGeom>
        </p:spPr>
        <p:txBody>
          <a:bodyPr wrap="square">
            <a:spAutoFit/>
          </a:bodyPr>
          <a:lstStyle/>
          <a:p>
            <a:pPr marL="342900" indent="-342900" algn="just">
              <a:buFont typeface="+mj-lt"/>
              <a:buAutoNum type="arabicPeriod"/>
            </a:pPr>
            <a:r>
              <a:rPr lang="en-ID" sz="2200" dirty="0"/>
              <a:t>Acknowledged and appreciated funding from the US Department of Interior through the Strengthening Organizational and Administrative Capacity (SOACAP) activities. Part of the funding supported two workshops namely the Regional Priorities Workshop (RPW-3) for Renewed Regional Plan of Action held from April 30 until May 2, 2019 and the Institutional Framework and </a:t>
            </a:r>
            <a:r>
              <a:rPr lang="en-ID" sz="2200" dirty="0" err="1"/>
              <a:t>Writeshop</a:t>
            </a:r>
            <a:r>
              <a:rPr lang="en-ID" sz="2200" dirty="0"/>
              <a:t> in Bali, Indonesia in August 13-15, 2019;</a:t>
            </a:r>
          </a:p>
          <a:p>
            <a:pPr marL="342900" indent="-342900" algn="just">
              <a:buFont typeface="+mj-lt"/>
              <a:buAutoNum type="arabicPeriod"/>
            </a:pPr>
            <a:endParaRPr lang="en-ID" sz="2200" dirty="0"/>
          </a:p>
          <a:p>
            <a:pPr marL="342900" indent="-342900" algn="just">
              <a:buFont typeface="+mj-lt"/>
              <a:buAutoNum type="arabicPeriod"/>
            </a:pPr>
            <a:r>
              <a:rPr lang="en-ID" sz="2200" dirty="0"/>
              <a:t>Noted the collaborative effort of Indonesia, Malaysia and Philippines in partnership with USAID Oceans and Fisheries Partnership to finalize and agreed on the Sulu-Sulawesi Seascape Sub-Regional EAFM Plan;</a:t>
            </a:r>
          </a:p>
          <a:p>
            <a:pPr marL="342900" indent="-342900" algn="just">
              <a:buFont typeface="+mj-lt"/>
              <a:buAutoNum type="arabicPeriod"/>
            </a:pPr>
            <a:endParaRPr lang="en-ID" sz="2200" dirty="0"/>
          </a:p>
          <a:p>
            <a:pPr marL="342900" indent="-342900" algn="just">
              <a:buFont typeface="+mj-lt"/>
              <a:buAutoNum type="arabicPeriod"/>
            </a:pPr>
            <a:r>
              <a:rPr lang="en-ID" sz="2200"/>
              <a:t>Endorsed </a:t>
            </a:r>
            <a:r>
              <a:rPr lang="en-ID" sz="2200" dirty="0"/>
              <a:t>the Sulu Sulawesi Seascape Sub-regional EAFM Plan; </a:t>
            </a:r>
          </a:p>
          <a:p>
            <a:pPr marL="342900" indent="-342900" algn="just">
              <a:buFont typeface="+mj-lt"/>
              <a:buAutoNum type="arabicPeriod"/>
            </a:pPr>
            <a:endParaRPr lang="en-ID" sz="2200" dirty="0"/>
          </a:p>
          <a:p>
            <a:pPr marL="342900" indent="-342900" algn="just">
              <a:buFont typeface="+mj-lt"/>
              <a:buAutoNum type="arabicPeriod"/>
            </a:pPr>
            <a:r>
              <a:rPr lang="en-ID" sz="2200" dirty="0"/>
              <a:t>Tasked EAFM Working group to take forward the Sulu Sulawesi Seascape Sub-regional EAFM Plan in coordination with Seascape Working group to explore possibilities for funding and its implementation;</a:t>
            </a:r>
          </a:p>
          <a:p>
            <a:pPr marL="342900" indent="-342900" algn="just">
              <a:buFont typeface="+mj-lt"/>
              <a:buAutoNum type="arabicPeriod"/>
            </a:pPr>
            <a:endParaRPr lang="en-ID" sz="2200" dirty="0"/>
          </a:p>
        </p:txBody>
      </p:sp>
    </p:spTree>
    <p:extLst>
      <p:ext uri="{BB962C8B-B14F-4D97-AF65-F5344CB8AC3E}">
        <p14:creationId xmlns:p14="http://schemas.microsoft.com/office/powerpoint/2010/main" val="3201502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1053</Words>
  <Application>Microsoft Office PowerPoint</Application>
  <PresentationFormat>Widescreen</PresentationFormat>
  <Paragraphs>144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Optima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CTI CFF RS Dell 4</cp:lastModifiedBy>
  <cp:revision>34</cp:revision>
  <dcterms:created xsi:type="dcterms:W3CDTF">2019-08-19T07:22:42Z</dcterms:created>
  <dcterms:modified xsi:type="dcterms:W3CDTF">2019-11-07T23:58:07Z</dcterms:modified>
</cp:coreProperties>
</file>