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2"/>
  </p:notesMasterIdLst>
  <p:sldIdLst>
    <p:sldId id="256" r:id="rId2"/>
    <p:sldId id="267" r:id="rId3"/>
    <p:sldId id="268" r:id="rId4"/>
    <p:sldId id="257" r:id="rId5"/>
    <p:sldId id="289" r:id="rId6"/>
    <p:sldId id="269" r:id="rId7"/>
    <p:sldId id="270" r:id="rId8"/>
    <p:sldId id="271" r:id="rId9"/>
    <p:sldId id="272" r:id="rId10"/>
    <p:sldId id="273" r:id="rId11"/>
    <p:sldId id="298" r:id="rId12"/>
    <p:sldId id="274" r:id="rId13"/>
    <p:sldId id="265" r:id="rId14"/>
    <p:sldId id="266" r:id="rId15"/>
    <p:sldId id="314" r:id="rId16"/>
    <p:sldId id="275" r:id="rId17"/>
    <p:sldId id="299" r:id="rId18"/>
    <p:sldId id="281" r:id="rId19"/>
    <p:sldId id="286" r:id="rId20"/>
    <p:sldId id="300" r:id="rId21"/>
    <p:sldId id="279" r:id="rId22"/>
    <p:sldId id="301" r:id="rId23"/>
    <p:sldId id="280" r:id="rId24"/>
    <p:sldId id="282" r:id="rId25"/>
    <p:sldId id="283" r:id="rId26"/>
    <p:sldId id="318" r:id="rId27"/>
    <p:sldId id="321" r:id="rId28"/>
    <p:sldId id="320" r:id="rId29"/>
    <p:sldId id="302" r:id="rId30"/>
    <p:sldId id="303" r:id="rId31"/>
    <p:sldId id="308" r:id="rId32"/>
    <p:sldId id="287" r:id="rId33"/>
    <p:sldId id="291" r:id="rId34"/>
    <p:sldId id="292" r:id="rId35"/>
    <p:sldId id="293" r:id="rId36"/>
    <p:sldId id="294" r:id="rId37"/>
    <p:sldId id="309" r:id="rId38"/>
    <p:sldId id="317" r:id="rId39"/>
    <p:sldId id="304" r:id="rId40"/>
    <p:sldId id="285" r:id="rId41"/>
    <p:sldId id="310" r:id="rId42"/>
    <p:sldId id="313" r:id="rId43"/>
    <p:sldId id="305" r:id="rId44"/>
    <p:sldId id="306" r:id="rId45"/>
    <p:sldId id="307" r:id="rId46"/>
    <p:sldId id="311" r:id="rId47"/>
    <p:sldId id="312" r:id="rId48"/>
    <p:sldId id="288" r:id="rId49"/>
    <p:sldId id="316" r:id="rId50"/>
    <p:sldId id="258" r:id="rId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999"/>
    <a:srgbClr val="176186"/>
    <a:srgbClr val="197885"/>
    <a:srgbClr val="88CA1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8223"/>
    <p:restoredTop sz="95407"/>
  </p:normalViewPr>
  <p:slideViewPr>
    <p:cSldViewPr snapToGrid="0" snapToObjects="1">
      <p:cViewPr varScale="1">
        <p:scale>
          <a:sx n="103" d="100"/>
          <a:sy n="103" d="100"/>
        </p:scale>
        <p:origin x="176" y="31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7D1D471-1963-48A4-BDAB-11C8819C6371}" type="datetimeFigureOut">
              <a:rPr lang="en-US" smtClean="0"/>
              <a:t>11/7/19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0D3C72B-977F-47DE-BDF6-217B9DEA3850}" type="slidenum">
              <a:rPr lang="en-US" smtClean="0"/>
              <a:t>‹#›</a:t>
            </a:fld>
            <a:endParaRPr lang="en-US"/>
          </a:p>
        </p:txBody>
      </p:sp>
    </p:spTree>
    <p:extLst>
      <p:ext uri="{BB962C8B-B14F-4D97-AF65-F5344CB8AC3E}">
        <p14:creationId xmlns:p14="http://schemas.microsoft.com/office/powerpoint/2010/main" val="30724021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C3E902F-1F7C-124F-A9AB-75B07C366C2A}" type="slidenum">
              <a:rPr lang="en-GB" smtClean="0"/>
              <a:t>3</a:t>
            </a:fld>
            <a:endParaRPr lang="en-GB"/>
          </a:p>
        </p:txBody>
      </p:sp>
    </p:spTree>
    <p:extLst>
      <p:ext uri="{BB962C8B-B14F-4D97-AF65-F5344CB8AC3E}">
        <p14:creationId xmlns:p14="http://schemas.microsoft.com/office/powerpoint/2010/main" val="10210404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B6269F3-9B99-7849-947A-9C397A59C576}" type="datetimeFigureOut">
              <a:rPr lang="en-US" smtClean="0"/>
              <a:t>11/7/19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B06447-03BD-F542-A7DA-8EA16064ABD3}" type="slidenum">
              <a:rPr lang="en-US" smtClean="0"/>
              <a:t>‹#›</a:t>
            </a:fld>
            <a:endParaRPr lang="en-US"/>
          </a:p>
        </p:txBody>
      </p:sp>
    </p:spTree>
    <p:extLst>
      <p:ext uri="{BB962C8B-B14F-4D97-AF65-F5344CB8AC3E}">
        <p14:creationId xmlns:p14="http://schemas.microsoft.com/office/powerpoint/2010/main" val="429991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6269F3-9B99-7849-947A-9C397A59C576}" type="datetimeFigureOut">
              <a:rPr lang="en-US" smtClean="0"/>
              <a:t>11/7/19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B06447-03BD-F542-A7DA-8EA16064ABD3}" type="slidenum">
              <a:rPr lang="en-US" smtClean="0"/>
              <a:t>‹#›</a:t>
            </a:fld>
            <a:endParaRPr lang="en-US"/>
          </a:p>
        </p:txBody>
      </p:sp>
    </p:spTree>
    <p:extLst>
      <p:ext uri="{BB962C8B-B14F-4D97-AF65-F5344CB8AC3E}">
        <p14:creationId xmlns:p14="http://schemas.microsoft.com/office/powerpoint/2010/main" val="20079057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6269F3-9B99-7849-947A-9C397A59C576}" type="datetimeFigureOut">
              <a:rPr lang="en-US" smtClean="0"/>
              <a:t>11/7/19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B06447-03BD-F542-A7DA-8EA16064ABD3}" type="slidenum">
              <a:rPr lang="en-US" smtClean="0"/>
              <a:t>‹#›</a:t>
            </a:fld>
            <a:endParaRPr lang="en-US"/>
          </a:p>
        </p:txBody>
      </p:sp>
    </p:spTree>
    <p:extLst>
      <p:ext uri="{BB962C8B-B14F-4D97-AF65-F5344CB8AC3E}">
        <p14:creationId xmlns:p14="http://schemas.microsoft.com/office/powerpoint/2010/main" val="14698344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6269F3-9B99-7849-947A-9C397A59C576}" type="datetimeFigureOut">
              <a:rPr lang="en-US" smtClean="0"/>
              <a:t>11/7/19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B06447-03BD-F542-A7DA-8EA16064ABD3}" type="slidenum">
              <a:rPr lang="en-US" smtClean="0"/>
              <a:t>‹#›</a:t>
            </a:fld>
            <a:endParaRPr lang="en-US"/>
          </a:p>
        </p:txBody>
      </p:sp>
    </p:spTree>
    <p:extLst>
      <p:ext uri="{BB962C8B-B14F-4D97-AF65-F5344CB8AC3E}">
        <p14:creationId xmlns:p14="http://schemas.microsoft.com/office/powerpoint/2010/main" val="20844209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B6269F3-9B99-7849-947A-9C397A59C576}" type="datetimeFigureOut">
              <a:rPr lang="en-US" smtClean="0"/>
              <a:t>11/7/19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B06447-03BD-F542-A7DA-8EA16064ABD3}" type="slidenum">
              <a:rPr lang="en-US" smtClean="0"/>
              <a:t>‹#›</a:t>
            </a:fld>
            <a:endParaRPr lang="en-US"/>
          </a:p>
        </p:txBody>
      </p:sp>
    </p:spTree>
    <p:extLst>
      <p:ext uri="{BB962C8B-B14F-4D97-AF65-F5344CB8AC3E}">
        <p14:creationId xmlns:p14="http://schemas.microsoft.com/office/powerpoint/2010/main" val="3642284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B6269F3-9B99-7849-947A-9C397A59C576}" type="datetimeFigureOut">
              <a:rPr lang="en-US" smtClean="0"/>
              <a:t>11/7/19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FB06447-03BD-F542-A7DA-8EA16064ABD3}" type="slidenum">
              <a:rPr lang="en-US" smtClean="0"/>
              <a:t>‹#›</a:t>
            </a:fld>
            <a:endParaRPr lang="en-US"/>
          </a:p>
        </p:txBody>
      </p:sp>
    </p:spTree>
    <p:extLst>
      <p:ext uri="{BB962C8B-B14F-4D97-AF65-F5344CB8AC3E}">
        <p14:creationId xmlns:p14="http://schemas.microsoft.com/office/powerpoint/2010/main" val="19473466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B6269F3-9B99-7849-947A-9C397A59C576}" type="datetimeFigureOut">
              <a:rPr lang="en-US" smtClean="0"/>
              <a:t>11/7/19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FB06447-03BD-F542-A7DA-8EA16064ABD3}" type="slidenum">
              <a:rPr lang="en-US" smtClean="0"/>
              <a:t>‹#›</a:t>
            </a:fld>
            <a:endParaRPr lang="en-US"/>
          </a:p>
        </p:txBody>
      </p:sp>
    </p:spTree>
    <p:extLst>
      <p:ext uri="{BB962C8B-B14F-4D97-AF65-F5344CB8AC3E}">
        <p14:creationId xmlns:p14="http://schemas.microsoft.com/office/powerpoint/2010/main" val="2215584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B6269F3-9B99-7849-947A-9C397A59C576}" type="datetimeFigureOut">
              <a:rPr lang="en-US" smtClean="0"/>
              <a:t>11/7/19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FB06447-03BD-F542-A7DA-8EA16064ABD3}" type="slidenum">
              <a:rPr lang="en-US" smtClean="0"/>
              <a:t>‹#›</a:t>
            </a:fld>
            <a:endParaRPr lang="en-US"/>
          </a:p>
        </p:txBody>
      </p:sp>
    </p:spTree>
    <p:extLst>
      <p:ext uri="{BB962C8B-B14F-4D97-AF65-F5344CB8AC3E}">
        <p14:creationId xmlns:p14="http://schemas.microsoft.com/office/powerpoint/2010/main" val="2707447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6269F3-9B99-7849-947A-9C397A59C576}" type="datetimeFigureOut">
              <a:rPr lang="en-US" smtClean="0"/>
              <a:t>11/7/19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FB06447-03BD-F542-A7DA-8EA16064ABD3}" type="slidenum">
              <a:rPr lang="en-US" smtClean="0"/>
              <a:t>‹#›</a:t>
            </a:fld>
            <a:endParaRPr lang="en-US"/>
          </a:p>
        </p:txBody>
      </p:sp>
    </p:spTree>
    <p:extLst>
      <p:ext uri="{BB962C8B-B14F-4D97-AF65-F5344CB8AC3E}">
        <p14:creationId xmlns:p14="http://schemas.microsoft.com/office/powerpoint/2010/main" val="10639580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B6269F3-9B99-7849-947A-9C397A59C576}" type="datetimeFigureOut">
              <a:rPr lang="en-US" smtClean="0"/>
              <a:t>11/7/19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FB06447-03BD-F542-A7DA-8EA16064ABD3}" type="slidenum">
              <a:rPr lang="en-US" smtClean="0"/>
              <a:t>‹#›</a:t>
            </a:fld>
            <a:endParaRPr lang="en-US"/>
          </a:p>
        </p:txBody>
      </p:sp>
    </p:spTree>
    <p:extLst>
      <p:ext uri="{BB962C8B-B14F-4D97-AF65-F5344CB8AC3E}">
        <p14:creationId xmlns:p14="http://schemas.microsoft.com/office/powerpoint/2010/main" val="16331081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B6269F3-9B99-7849-947A-9C397A59C576}" type="datetimeFigureOut">
              <a:rPr lang="en-US" smtClean="0"/>
              <a:t>11/7/19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FB06447-03BD-F542-A7DA-8EA16064ABD3}" type="slidenum">
              <a:rPr lang="en-US" smtClean="0"/>
              <a:t>‹#›</a:t>
            </a:fld>
            <a:endParaRPr lang="en-US"/>
          </a:p>
        </p:txBody>
      </p:sp>
    </p:spTree>
    <p:extLst>
      <p:ext uri="{BB962C8B-B14F-4D97-AF65-F5344CB8AC3E}">
        <p14:creationId xmlns:p14="http://schemas.microsoft.com/office/powerpoint/2010/main" val="21147380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6269F3-9B99-7849-947A-9C397A59C576}" type="datetimeFigureOut">
              <a:rPr lang="en-US" smtClean="0"/>
              <a:t>11/7/19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FB06447-03BD-F542-A7DA-8EA16064ABD3}" type="slidenum">
              <a:rPr lang="en-US" smtClean="0"/>
              <a:t>‹#›</a:t>
            </a:fld>
            <a:endParaRPr lang="en-US"/>
          </a:p>
        </p:txBody>
      </p:sp>
    </p:spTree>
    <p:extLst>
      <p:ext uri="{BB962C8B-B14F-4D97-AF65-F5344CB8AC3E}">
        <p14:creationId xmlns:p14="http://schemas.microsoft.com/office/powerpoint/2010/main" val="1378068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2.jpg"/><Relationship Id="rId1" Type="http://schemas.openxmlformats.org/officeDocument/2006/relationships/slideLayout" Target="../slideLayouts/slideLayout8.xml"/><Relationship Id="rId4" Type="http://schemas.openxmlformats.org/officeDocument/2006/relationships/image" Target="../media/image16.jpeg"/></Relationships>
</file>

<file path=ppt/slides/_rels/slide1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2.jp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1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jpg"/><Relationship Id="rId1" Type="http://schemas.openxmlformats.org/officeDocument/2006/relationships/slideLayout" Target="../slideLayouts/slideLayout2.xml"/><Relationship Id="rId5" Type="http://schemas.openxmlformats.org/officeDocument/2006/relationships/image" Target="../media/image24.jpeg"/><Relationship Id="rId4" Type="http://schemas.openxmlformats.org/officeDocument/2006/relationships/image" Target="../media/image23.jpeg"/></Relationships>
</file>

<file path=ppt/slides/_rels/slide1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jpg"/><Relationship Id="rId1" Type="http://schemas.openxmlformats.org/officeDocument/2006/relationships/slideLayout" Target="../slideLayouts/slideLayout2.xml"/><Relationship Id="rId5" Type="http://schemas.openxmlformats.org/officeDocument/2006/relationships/image" Target="../media/image29.jpeg"/><Relationship Id="rId4" Type="http://schemas.openxmlformats.org/officeDocument/2006/relationships/image" Target="../media/image28.jpeg"/></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31.jpg"/></Relationships>
</file>

<file path=ppt/slides/_rels/slide2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jpg"/><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2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jpg"/><Relationship Id="rId1" Type="http://schemas.openxmlformats.org/officeDocument/2006/relationships/slideLayout" Target="../slideLayouts/slideLayout8.xml"/><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6.jpg"/><Relationship Id="rId5" Type="http://schemas.openxmlformats.org/officeDocument/2006/relationships/image" Target="../media/image5.jpg"/><Relationship Id="rId4" Type="http://schemas.openxmlformats.org/officeDocument/2006/relationships/image" Target="../media/image4.jpg"/></Relationships>
</file>

<file path=ppt/slides/_rels/slide3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41.jpg"/><Relationship Id="rId5" Type="http://schemas.openxmlformats.org/officeDocument/2006/relationships/image" Target="../media/image40.jpg"/><Relationship Id="rId4" Type="http://schemas.openxmlformats.org/officeDocument/2006/relationships/image" Target="../media/image39.jpg"/></Relationships>
</file>

<file path=ppt/slides/_rels/slide33.xml.rels><?xml version="1.0" encoding="UTF-8" standalone="yes"?>
<Relationships xmlns="http://schemas.openxmlformats.org/package/2006/relationships"><Relationship Id="rId3" Type="http://schemas.openxmlformats.org/officeDocument/2006/relationships/image" Target="../media/image42.tiff"/><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2.jpg"/><Relationship Id="rId1" Type="http://schemas.openxmlformats.org/officeDocument/2006/relationships/slideLayout" Target="../slideLayouts/slideLayout2.xml"/><Relationship Id="rId5" Type="http://schemas.openxmlformats.org/officeDocument/2006/relationships/image" Target="../media/image46.jpeg"/><Relationship Id="rId4" Type="http://schemas.openxmlformats.org/officeDocument/2006/relationships/image" Target="../media/image45.jpeg"/></Relationships>
</file>

<file path=ppt/slides/_rels/slide3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2.jpg"/><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52.png"/></Relationships>
</file>

<file path=ppt/slides/_rels/slide4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4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44.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59.jpeg"/></Relationships>
</file>

<file path=ppt/slides/_rels/slide45.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4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2.jp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2.jpg"/><Relationship Id="rId1" Type="http://schemas.openxmlformats.org/officeDocument/2006/relationships/slideLayout" Target="../slideLayouts/slideLayout8.xml"/><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2.jpg"/><Relationship Id="rId1" Type="http://schemas.openxmlformats.org/officeDocument/2006/relationships/slideLayout" Target="../slideLayouts/slideLayout8.xml"/><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p:cNvSpPr txBox="1"/>
          <p:nvPr/>
        </p:nvSpPr>
        <p:spPr>
          <a:xfrm>
            <a:off x="4917136" y="1158231"/>
            <a:ext cx="5700156" cy="692497"/>
          </a:xfrm>
          <a:prstGeom prst="rect">
            <a:avLst/>
          </a:prstGeom>
          <a:noFill/>
        </p:spPr>
        <p:txBody>
          <a:bodyPr wrap="square" rtlCol="0">
            <a:spAutoFit/>
          </a:bodyPr>
          <a:lstStyle/>
          <a:p>
            <a:r>
              <a:rPr lang="en-US" sz="3900" b="1" dirty="0">
                <a:solidFill>
                  <a:srgbClr val="176186"/>
                </a:solidFill>
                <a:latin typeface="Optima" charset="0"/>
                <a:ea typeface="Optima" charset="0"/>
                <a:cs typeface="Optima" charset="0"/>
              </a:rPr>
              <a:t>Progress Report</a:t>
            </a:r>
          </a:p>
        </p:txBody>
      </p:sp>
      <p:sp>
        <p:nvSpPr>
          <p:cNvPr id="5" name="TextBox 4"/>
          <p:cNvSpPr txBox="1"/>
          <p:nvPr/>
        </p:nvSpPr>
        <p:spPr>
          <a:xfrm>
            <a:off x="4901370" y="1873305"/>
            <a:ext cx="6662057" cy="461665"/>
          </a:xfrm>
          <a:prstGeom prst="rect">
            <a:avLst/>
          </a:prstGeom>
          <a:noFill/>
        </p:spPr>
        <p:txBody>
          <a:bodyPr wrap="square" rtlCol="0">
            <a:spAutoFit/>
          </a:bodyPr>
          <a:lstStyle/>
          <a:p>
            <a:r>
              <a:rPr lang="en-US" sz="2400" dirty="0">
                <a:solidFill>
                  <a:srgbClr val="176186"/>
                </a:solidFill>
                <a:latin typeface="Optima" charset="0"/>
                <a:ea typeface="Optima" charset="0"/>
                <a:cs typeface="Optima" charset="0"/>
              </a:rPr>
              <a:t>Presented by Dr. Hendra Yusran Siry</a:t>
            </a:r>
          </a:p>
        </p:txBody>
      </p:sp>
      <p:sp>
        <p:nvSpPr>
          <p:cNvPr id="6" name="TextBox 5"/>
          <p:cNvSpPr txBox="1"/>
          <p:nvPr/>
        </p:nvSpPr>
        <p:spPr>
          <a:xfrm>
            <a:off x="4901370" y="2287672"/>
            <a:ext cx="5700156" cy="461665"/>
          </a:xfrm>
          <a:prstGeom prst="rect">
            <a:avLst/>
          </a:prstGeom>
          <a:noFill/>
        </p:spPr>
        <p:txBody>
          <a:bodyPr wrap="square" rtlCol="0">
            <a:spAutoFit/>
          </a:bodyPr>
          <a:lstStyle/>
          <a:p>
            <a:r>
              <a:rPr lang="en-US" sz="2400" dirty="0">
                <a:solidFill>
                  <a:srgbClr val="176186"/>
                </a:solidFill>
                <a:latin typeface="Optima" charset="0"/>
                <a:ea typeface="Optima" charset="0"/>
                <a:cs typeface="Optima" charset="0"/>
              </a:rPr>
              <a:t>CTI-CFF Executive Director Interim</a:t>
            </a:r>
          </a:p>
        </p:txBody>
      </p:sp>
    </p:spTree>
    <p:extLst>
      <p:ext uri="{BB962C8B-B14F-4D97-AF65-F5344CB8AC3E}">
        <p14:creationId xmlns:p14="http://schemas.microsoft.com/office/powerpoint/2010/main" val="9829069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951" y="0"/>
            <a:ext cx="12192000" cy="6899890"/>
          </a:xfrm>
          <a:prstGeom prst="rect">
            <a:avLst/>
          </a:prstGeom>
        </p:spPr>
      </p:pic>
      <p:sp>
        <p:nvSpPr>
          <p:cNvPr id="5" name="Rectangle 4">
            <a:extLst>
              <a:ext uri="{FF2B5EF4-FFF2-40B4-BE49-F238E27FC236}">
                <a16:creationId xmlns:a16="http://schemas.microsoft.com/office/drawing/2014/main" id="{D1249AA1-4289-4E62-92E2-79BB2FD86711}"/>
              </a:ext>
            </a:extLst>
          </p:cNvPr>
          <p:cNvSpPr/>
          <p:nvPr/>
        </p:nvSpPr>
        <p:spPr>
          <a:xfrm>
            <a:off x="163189" y="244077"/>
            <a:ext cx="9476238" cy="553357"/>
          </a:xfrm>
          <a:prstGeom prst="rect">
            <a:avLst/>
          </a:prstGeom>
        </p:spPr>
        <p:txBody>
          <a:bodyPr wrap="square">
            <a:spAutoFit/>
          </a:bodyPr>
          <a:lstStyle/>
          <a:p>
            <a:pPr marL="574675" marR="0" lvl="0" indent="-574675">
              <a:lnSpc>
                <a:spcPct val="107000"/>
              </a:lnSpc>
              <a:spcBef>
                <a:spcPts val="200"/>
              </a:spcBef>
              <a:spcAft>
                <a:spcPts val="800"/>
              </a:spcAft>
            </a:pPr>
            <a:r>
              <a:rPr lang="en-PH" sz="2800" b="1" dirty="0">
                <a:solidFill>
                  <a:srgbClr val="176186"/>
                </a:solidFill>
                <a:latin typeface="Optima" charset="0"/>
                <a:ea typeface="Optima" charset="0"/>
                <a:cs typeface="Optima" charset="0"/>
              </a:rPr>
              <a:t>E. Threatened Species Working Group </a:t>
            </a:r>
            <a:endParaRPr lang="en-US" sz="2800" b="1" dirty="0">
              <a:solidFill>
                <a:srgbClr val="176186"/>
              </a:solidFill>
              <a:latin typeface="Optima" charset="0"/>
              <a:ea typeface="Optima" charset="0"/>
              <a:cs typeface="Optima" charset="0"/>
            </a:endParaRPr>
          </a:p>
        </p:txBody>
      </p:sp>
      <p:grpSp>
        <p:nvGrpSpPr>
          <p:cNvPr id="12" name="Group 11"/>
          <p:cNvGrpSpPr/>
          <p:nvPr/>
        </p:nvGrpSpPr>
        <p:grpSpPr>
          <a:xfrm>
            <a:off x="7488436" y="545924"/>
            <a:ext cx="4721121" cy="2946832"/>
            <a:chOff x="0" y="0"/>
            <a:chExt cx="4832738" cy="3018078"/>
          </a:xfrm>
        </p:grpSpPr>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4832737" cy="2559561"/>
            </a:xfrm>
            <a:prstGeom prst="rect">
              <a:avLst/>
            </a:prstGeom>
          </p:spPr>
        </p:pic>
        <p:sp>
          <p:nvSpPr>
            <p:cNvPr id="14" name="Text Box 144"/>
            <p:cNvSpPr txBox="1"/>
            <p:nvPr/>
          </p:nvSpPr>
          <p:spPr>
            <a:xfrm>
              <a:off x="0" y="2559564"/>
              <a:ext cx="4832737" cy="458514"/>
            </a:xfrm>
            <a:prstGeom prst="rect">
              <a:avLst/>
            </a:prstGeom>
            <a:solidFill>
              <a:schemeClr val="accent1">
                <a:lumMod val="20000"/>
                <a:lumOff val="80000"/>
              </a:schemeClr>
            </a:solidFill>
          </p:spPr>
          <p:txBody>
            <a:bodyPr wrap="square" rtlCol="0">
              <a:noAutofit/>
            </a:bodyPr>
            <a:lstStyle/>
            <a:p>
              <a:pPr marL="0" marR="0">
                <a:spcBef>
                  <a:spcPts val="0"/>
                </a:spcBef>
                <a:spcAft>
                  <a:spcPts val="0"/>
                </a:spcAft>
              </a:pPr>
              <a:r>
                <a:rPr lang="en-GB" sz="1000" kern="120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Participants of the Regional Workshop on the  Identification of Sharks and Rays held in Lombok, Indonesia. </a:t>
              </a:r>
              <a:r>
                <a:rPr lang="en-GB" sz="1000" kern="1200" dirty="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Photo credit: MMAF</a:t>
              </a:r>
              <a:endParaRPr lang="en-US" sz="1200" dirty="0">
                <a:effectLst/>
                <a:latin typeface="Times New Roman" panose="02020603050405020304" pitchFamily="18" charset="0"/>
                <a:ea typeface="Times New Roman" panose="02020603050405020304" pitchFamily="18" charset="0"/>
              </a:endParaRPr>
            </a:p>
          </p:txBody>
        </p:sp>
      </p:grpSp>
      <p:sp>
        <p:nvSpPr>
          <p:cNvPr id="2" name="Rectangle 1"/>
          <p:cNvSpPr/>
          <p:nvPr/>
        </p:nvSpPr>
        <p:spPr>
          <a:xfrm>
            <a:off x="163189" y="1128556"/>
            <a:ext cx="7035053" cy="2154436"/>
          </a:xfrm>
          <a:prstGeom prst="rect">
            <a:avLst/>
          </a:prstGeom>
        </p:spPr>
        <p:txBody>
          <a:bodyPr wrap="square">
            <a:spAutoFit/>
          </a:bodyPr>
          <a:lstStyle/>
          <a:p>
            <a:pPr marL="274638" marR="0" lvl="0" indent="-274638" algn="just">
              <a:spcBef>
                <a:spcPts val="0"/>
              </a:spcBef>
              <a:spcAft>
                <a:spcPts val="0"/>
              </a:spcAft>
              <a:buFont typeface="+mj-lt"/>
              <a:buAutoNum type="arabicPeriod"/>
              <a:tabLst>
                <a:tab pos="3417888" algn="l"/>
              </a:tabLst>
            </a:pPr>
            <a:r>
              <a:rPr lang="en-US" sz="2000" b="1" dirty="0">
                <a:solidFill>
                  <a:srgbClr val="009999"/>
                </a:solidFill>
                <a:latin typeface="Optima" charset="0"/>
                <a:ea typeface="Optima" charset="0"/>
                <a:cs typeface="Optima" charset="0"/>
              </a:rPr>
              <a:t>Regional Training on Identification of Sharks and Rays</a:t>
            </a:r>
          </a:p>
          <a:p>
            <a:pPr marR="0" lvl="0" algn="just">
              <a:spcBef>
                <a:spcPts val="0"/>
              </a:spcBef>
              <a:spcAft>
                <a:spcPts val="0"/>
              </a:spcAft>
              <a:tabLst>
                <a:tab pos="3417888" algn="l"/>
              </a:tabLst>
            </a:pPr>
            <a:r>
              <a:rPr lang="en-US" sz="2400" dirty="0">
                <a:solidFill>
                  <a:srgbClr val="000000"/>
                </a:solidFill>
                <a:latin typeface="Optima" charset="0"/>
                <a:ea typeface="Optima" charset="0"/>
                <a:cs typeface="Optima" charset="0"/>
              </a:rPr>
              <a:t>    </a:t>
            </a:r>
            <a:r>
              <a:rPr lang="en-US" sz="2000" dirty="0">
                <a:solidFill>
                  <a:srgbClr val="000000"/>
                </a:solidFill>
                <a:latin typeface="Optima" charset="0"/>
                <a:ea typeface="Optima" charset="0"/>
                <a:cs typeface="Optima" charset="0"/>
              </a:rPr>
              <a:t>February 25-27, 2019 | </a:t>
            </a:r>
            <a:r>
              <a:rPr lang="en-US" sz="2000" dirty="0">
                <a:latin typeface="Optima" charset="0"/>
                <a:ea typeface="Optima" charset="0"/>
                <a:cs typeface="Optima" charset="0"/>
              </a:rPr>
              <a:t>Lombok, Indonesia</a:t>
            </a:r>
            <a:endParaRPr lang="en-US" sz="2000" dirty="0">
              <a:solidFill>
                <a:srgbClr val="000000"/>
              </a:solidFill>
              <a:latin typeface="Optima" charset="0"/>
              <a:ea typeface="Optima" charset="0"/>
              <a:cs typeface="Optima" charset="0"/>
            </a:endParaRPr>
          </a:p>
          <a:p>
            <a:pPr marL="285750" indent="-285750" algn="just">
              <a:buFont typeface="Arial" panose="020B0604020202020204" pitchFamily="34" charset="0"/>
              <a:buChar char="•"/>
            </a:pPr>
            <a:endParaRPr lang="en-US" i="1" dirty="0">
              <a:solidFill>
                <a:srgbClr val="000000"/>
              </a:solidFill>
              <a:latin typeface="Optima" charset="0"/>
              <a:ea typeface="Optima" charset="0"/>
              <a:cs typeface="Optima" charset="0"/>
            </a:endParaRPr>
          </a:p>
          <a:p>
            <a:pPr marL="231775" algn="just"/>
            <a:r>
              <a:rPr lang="en-US" dirty="0">
                <a:solidFill>
                  <a:srgbClr val="000000"/>
                </a:solidFill>
                <a:latin typeface="Optima" charset="0"/>
                <a:ea typeface="Optima" charset="0"/>
                <a:cs typeface="Optima" charset="0"/>
              </a:rPr>
              <a:t>One of the important agreements was to </a:t>
            </a:r>
            <a:r>
              <a:rPr lang="en-US" dirty="0">
                <a:latin typeface="Optima" charset="0"/>
                <a:ea typeface="Optima" charset="0"/>
                <a:cs typeface="Optima" charset="0"/>
              </a:rPr>
              <a:t>compile baseline data of sharks and rays in CT6 member countries for future management use and generic information. </a:t>
            </a:r>
          </a:p>
          <a:p>
            <a:pPr marL="342900" marR="0" lvl="0" indent="-342900" algn="just">
              <a:spcBef>
                <a:spcPts val="0"/>
              </a:spcBef>
              <a:spcAft>
                <a:spcPts val="0"/>
              </a:spcAft>
              <a:buFont typeface="+mj-lt"/>
              <a:buAutoNum type="romanLcPeriod"/>
            </a:pPr>
            <a:endParaRPr lang="en-US" dirty="0">
              <a:effectLst/>
              <a:latin typeface="Optima" charset="0"/>
              <a:ea typeface="Optima" charset="0"/>
              <a:cs typeface="Optima" charset="0"/>
            </a:endParaRPr>
          </a:p>
        </p:txBody>
      </p:sp>
      <p:sp>
        <p:nvSpPr>
          <p:cNvPr id="3" name="Rectangle 2"/>
          <p:cNvSpPr/>
          <p:nvPr/>
        </p:nvSpPr>
        <p:spPr>
          <a:xfrm>
            <a:off x="196803" y="3323482"/>
            <a:ext cx="6629666" cy="707886"/>
          </a:xfrm>
          <a:prstGeom prst="rect">
            <a:avLst/>
          </a:prstGeom>
        </p:spPr>
        <p:txBody>
          <a:bodyPr wrap="square">
            <a:spAutoFit/>
          </a:bodyPr>
          <a:lstStyle/>
          <a:p>
            <a:pPr marR="0" lvl="0" algn="just">
              <a:spcBef>
                <a:spcPts val="0"/>
              </a:spcBef>
              <a:spcAft>
                <a:spcPts val="0"/>
              </a:spcAft>
            </a:pPr>
            <a:r>
              <a:rPr lang="en-US" sz="2000" b="1" dirty="0">
                <a:solidFill>
                  <a:srgbClr val="009999"/>
                </a:solidFill>
                <a:latin typeface="Optima" charset="0"/>
                <a:ea typeface="Optima" charset="0"/>
                <a:cs typeface="Optima" charset="0"/>
              </a:rPr>
              <a:t>2. 3</a:t>
            </a:r>
            <a:r>
              <a:rPr lang="en-US" sz="2000" b="1" baseline="30000" dirty="0">
                <a:solidFill>
                  <a:srgbClr val="009999"/>
                </a:solidFill>
                <a:latin typeface="Optima" charset="0"/>
                <a:ea typeface="Optima" charset="0"/>
                <a:cs typeface="Optima" charset="0"/>
              </a:rPr>
              <a:t>rd</a:t>
            </a:r>
            <a:r>
              <a:rPr lang="en-US" sz="2000" b="1" dirty="0">
                <a:solidFill>
                  <a:srgbClr val="009999"/>
                </a:solidFill>
                <a:latin typeface="Optima" charset="0"/>
                <a:ea typeface="Optima" charset="0"/>
                <a:cs typeface="Optima" charset="0"/>
              </a:rPr>
              <a:t> CTI-CFF Threatened Species Working Group  </a:t>
            </a:r>
            <a:endParaRPr lang="en-US" sz="2000" dirty="0">
              <a:solidFill>
                <a:srgbClr val="009999"/>
              </a:solidFill>
              <a:latin typeface="Optima" charset="0"/>
              <a:ea typeface="Optima" charset="0"/>
              <a:cs typeface="Optima" charset="0"/>
            </a:endParaRPr>
          </a:p>
          <a:p>
            <a:pPr marR="0" lvl="0" algn="just">
              <a:spcBef>
                <a:spcPts val="0"/>
              </a:spcBef>
              <a:spcAft>
                <a:spcPts val="0"/>
              </a:spcAft>
            </a:pPr>
            <a:r>
              <a:rPr lang="en-US" sz="2000" dirty="0">
                <a:solidFill>
                  <a:srgbClr val="00B0F0"/>
                </a:solidFill>
                <a:latin typeface="Optima" charset="0"/>
                <a:ea typeface="Optima" charset="0"/>
                <a:cs typeface="Optima" charset="0"/>
              </a:rPr>
              <a:t>    </a:t>
            </a:r>
            <a:r>
              <a:rPr lang="en-US" sz="2000" dirty="0">
                <a:solidFill>
                  <a:srgbClr val="000000"/>
                </a:solidFill>
                <a:latin typeface="Optima" charset="0"/>
                <a:ea typeface="Optima" charset="0"/>
                <a:cs typeface="Optima" charset="0"/>
              </a:rPr>
              <a:t>September 17-19, 2019 | </a:t>
            </a:r>
            <a:r>
              <a:rPr lang="en-US" sz="2000" dirty="0" err="1">
                <a:solidFill>
                  <a:srgbClr val="000000"/>
                </a:solidFill>
                <a:latin typeface="Optima" charset="0"/>
                <a:ea typeface="Optima" charset="0"/>
                <a:cs typeface="Optima" charset="0"/>
              </a:rPr>
              <a:t>Gorontalo</a:t>
            </a:r>
            <a:r>
              <a:rPr lang="en-US" sz="2000" dirty="0">
                <a:solidFill>
                  <a:srgbClr val="000000"/>
                </a:solidFill>
                <a:latin typeface="Optima" charset="0"/>
                <a:ea typeface="Optima" charset="0"/>
                <a:cs typeface="Optima" charset="0"/>
              </a:rPr>
              <a:t>, Indonesia</a:t>
            </a:r>
            <a:endParaRPr lang="en-US" sz="2000" dirty="0">
              <a:effectLst/>
              <a:latin typeface="Optima" charset="0"/>
              <a:ea typeface="Optima" charset="0"/>
              <a:cs typeface="Optima" charset="0"/>
            </a:endParaRPr>
          </a:p>
        </p:txBody>
      </p:sp>
      <p:pic>
        <p:nvPicPr>
          <p:cNvPr id="8" name="Picture 7" descr="/Users/Alvin/Downloads/20190918_141801 (1).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88436" y="3487847"/>
            <a:ext cx="4746095" cy="2977372"/>
          </a:xfrm>
          <a:prstGeom prst="rect">
            <a:avLst/>
          </a:prstGeom>
          <a:noFill/>
          <a:ln>
            <a:noFill/>
          </a:ln>
        </p:spPr>
      </p:pic>
      <p:sp>
        <p:nvSpPr>
          <p:cNvPr id="4" name="Rectangle 3"/>
          <p:cNvSpPr/>
          <p:nvPr/>
        </p:nvSpPr>
        <p:spPr>
          <a:xfrm>
            <a:off x="403427" y="4185233"/>
            <a:ext cx="6794815" cy="2031325"/>
          </a:xfrm>
          <a:prstGeom prst="rect">
            <a:avLst/>
          </a:prstGeom>
        </p:spPr>
        <p:txBody>
          <a:bodyPr wrap="square">
            <a:spAutoFit/>
          </a:bodyPr>
          <a:lstStyle/>
          <a:p>
            <a:pPr algn="just"/>
            <a:r>
              <a:rPr lang="en-US" dirty="0">
                <a:latin typeface="Optima" charset="0"/>
                <a:ea typeface="Optima" charset="0"/>
                <a:cs typeface="Optima" charset="0"/>
              </a:rPr>
              <a:t>One of the important agreements was for CT6 member countries to submit their national conservation plan for marine mammals, sea turtles, sharks and rays to the Regional Secretariat for compilation by June 2020 and conduct a </a:t>
            </a:r>
            <a:r>
              <a:rPr lang="en-US" dirty="0" err="1">
                <a:solidFill>
                  <a:srgbClr val="000000"/>
                </a:solidFill>
                <a:latin typeface="Optima" charset="0"/>
                <a:ea typeface="Optima" charset="0"/>
                <a:cs typeface="Optima" charset="0"/>
              </a:rPr>
              <a:t>Writeshop</a:t>
            </a:r>
            <a:r>
              <a:rPr lang="en-US" dirty="0">
                <a:solidFill>
                  <a:srgbClr val="000000"/>
                </a:solidFill>
                <a:latin typeface="Optima" charset="0"/>
                <a:ea typeface="Optima" charset="0"/>
                <a:cs typeface="Optima" charset="0"/>
              </a:rPr>
              <a:t> of the Regional Assessment of Threatened Species and national conservation plan for marine mammals, sea turtles, sharks and rays in 2020.</a:t>
            </a:r>
            <a:endParaRPr lang="en-US" dirty="0">
              <a:latin typeface="Optima" charset="0"/>
              <a:ea typeface="Optima" charset="0"/>
              <a:cs typeface="Optima" charset="0"/>
            </a:endParaRPr>
          </a:p>
          <a:p>
            <a:pPr algn="just"/>
            <a:endParaRPr lang="en-US" dirty="0">
              <a:latin typeface="Optima" charset="0"/>
              <a:ea typeface="Optima" charset="0"/>
              <a:cs typeface="Optima" charset="0"/>
            </a:endParaRPr>
          </a:p>
        </p:txBody>
      </p:sp>
      <p:cxnSp>
        <p:nvCxnSpPr>
          <p:cNvPr id="11" name="Straight Connector 10"/>
          <p:cNvCxnSpPr/>
          <p:nvPr/>
        </p:nvCxnSpPr>
        <p:spPr>
          <a:xfrm flipV="1">
            <a:off x="6387823" y="510528"/>
            <a:ext cx="5967366" cy="23533"/>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7488436" y="6443954"/>
            <a:ext cx="4703564" cy="400110"/>
          </a:xfrm>
          <a:prstGeom prst="rect">
            <a:avLst/>
          </a:prstGeom>
          <a:solidFill>
            <a:schemeClr val="accent1">
              <a:lumMod val="20000"/>
              <a:lumOff val="80000"/>
            </a:schemeClr>
          </a:solidFill>
        </p:spPr>
        <p:txBody>
          <a:bodyPr wrap="square">
            <a:spAutoFit/>
          </a:bodyPr>
          <a:lstStyle/>
          <a:p>
            <a:r>
              <a:rPr lang="en-GB" sz="1000" dirty="0">
                <a:solidFill>
                  <a:srgbClr val="000000"/>
                </a:solidFill>
                <a:latin typeface="Calibri Light" charset="0"/>
                <a:ea typeface="Calibri Light" charset="0"/>
                <a:cs typeface="Times New Roman" charset="0"/>
              </a:rPr>
              <a:t>Members of the TSWG together with the Development Partners discussing about M&amp;E indicators</a:t>
            </a:r>
            <a:endParaRPr lang="en-GB" sz="1000" dirty="0"/>
          </a:p>
        </p:txBody>
      </p:sp>
    </p:spTree>
    <p:extLst>
      <p:ext uri="{BB962C8B-B14F-4D97-AF65-F5344CB8AC3E}">
        <p14:creationId xmlns:p14="http://schemas.microsoft.com/office/powerpoint/2010/main" val="38126431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sp>
        <p:nvSpPr>
          <p:cNvPr id="4" name="Text Placeholder 3"/>
          <p:cNvSpPr>
            <a:spLocks noGrp="1"/>
          </p:cNvSpPr>
          <p:nvPr>
            <p:ph type="body" sz="half" idx="2"/>
          </p:nvPr>
        </p:nvSpPr>
        <p:spPr/>
        <p:txBody>
          <a:bodyPr/>
          <a:lstStyle/>
          <a:p>
            <a:endParaRPr lang="en-GB"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951" y="0"/>
            <a:ext cx="12192000" cy="6899890"/>
          </a:xfrm>
          <a:prstGeom prst="rect">
            <a:avLst/>
          </a:prstGeom>
        </p:spPr>
      </p:pic>
      <p:sp>
        <p:nvSpPr>
          <p:cNvPr id="7" name="Title 1">
            <a:extLst>
              <a:ext uri="{FF2B5EF4-FFF2-40B4-BE49-F238E27FC236}">
                <a16:creationId xmlns:a16="http://schemas.microsoft.com/office/drawing/2014/main" id="{8A832C48-C51A-4363-B0FD-043DBBC3AEFC}"/>
              </a:ext>
            </a:extLst>
          </p:cNvPr>
          <p:cNvSpPr txBox="1">
            <a:spLocks/>
          </p:cNvSpPr>
          <p:nvPr/>
        </p:nvSpPr>
        <p:spPr>
          <a:xfrm>
            <a:off x="636816" y="2879740"/>
            <a:ext cx="7293240" cy="155572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500" b="1" dirty="0">
                <a:solidFill>
                  <a:srgbClr val="176186"/>
                </a:solidFill>
                <a:latin typeface="Optima" charset="0"/>
                <a:ea typeface="Optima" charset="0"/>
                <a:cs typeface="Optima" charset="0"/>
              </a:rPr>
              <a:t>GOVERNANCE WORKING GROUPS</a:t>
            </a:r>
          </a:p>
        </p:txBody>
      </p:sp>
      <p:sp>
        <p:nvSpPr>
          <p:cNvPr id="8" name="Title 1">
            <a:extLst>
              <a:ext uri="{FF2B5EF4-FFF2-40B4-BE49-F238E27FC236}">
                <a16:creationId xmlns:a16="http://schemas.microsoft.com/office/drawing/2014/main" id="{8A832C48-C51A-4363-B0FD-043DBBC3AEFC}"/>
              </a:ext>
            </a:extLst>
          </p:cNvPr>
          <p:cNvSpPr txBox="1">
            <a:spLocks/>
          </p:cNvSpPr>
          <p:nvPr/>
        </p:nvSpPr>
        <p:spPr>
          <a:xfrm>
            <a:off x="636816" y="1760387"/>
            <a:ext cx="7293240" cy="155572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500" b="1" dirty="0">
                <a:solidFill>
                  <a:srgbClr val="176186"/>
                </a:solidFill>
                <a:latin typeface="Optima" charset="0"/>
                <a:ea typeface="Optima" charset="0"/>
                <a:cs typeface="Optima" charset="0"/>
              </a:rPr>
              <a:t>2</a:t>
            </a:r>
          </a:p>
        </p:txBody>
      </p:sp>
    </p:spTree>
    <p:extLst>
      <p:ext uri="{BB962C8B-B14F-4D97-AF65-F5344CB8AC3E}">
        <p14:creationId xmlns:p14="http://schemas.microsoft.com/office/powerpoint/2010/main" val="12945408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94389"/>
            <a:ext cx="12192000" cy="6899890"/>
          </a:xfrm>
          <a:prstGeom prst="rect">
            <a:avLst/>
          </a:prstGeom>
        </p:spPr>
      </p:pic>
      <p:sp>
        <p:nvSpPr>
          <p:cNvPr id="6" name="Rectangle 5">
            <a:extLst>
              <a:ext uri="{FF2B5EF4-FFF2-40B4-BE49-F238E27FC236}">
                <a16:creationId xmlns:a16="http://schemas.microsoft.com/office/drawing/2014/main" id="{38EAEABF-15B9-4B04-BBF4-A7B893BEAF03}"/>
              </a:ext>
            </a:extLst>
          </p:cNvPr>
          <p:cNvSpPr/>
          <p:nvPr/>
        </p:nvSpPr>
        <p:spPr>
          <a:xfrm>
            <a:off x="249316" y="294389"/>
            <a:ext cx="8031083" cy="3016210"/>
          </a:xfrm>
          <a:prstGeom prst="rect">
            <a:avLst/>
          </a:prstGeom>
        </p:spPr>
        <p:txBody>
          <a:bodyPr wrap="square">
            <a:spAutoFit/>
          </a:bodyPr>
          <a:lstStyle/>
          <a:p>
            <a:pPr marL="317500" marR="0" lvl="0" indent="-317500">
              <a:buFont typeface="+mj-lt"/>
              <a:buAutoNum type="alphaUcPeriod"/>
              <a:tabLst>
                <a:tab pos="306388" algn="l"/>
              </a:tabLst>
            </a:pPr>
            <a:r>
              <a:rPr lang="en-PH" sz="3000" b="1" dirty="0">
                <a:solidFill>
                  <a:srgbClr val="176186"/>
                </a:solidFill>
                <a:latin typeface="Optima" charset="0"/>
                <a:ea typeface="Optima" charset="0"/>
                <a:cs typeface="Optima" charset="0"/>
              </a:rPr>
              <a:t> Financial Resources Working Group </a:t>
            </a:r>
          </a:p>
          <a:p>
            <a:pPr lvl="1">
              <a:tabLst>
                <a:tab pos="306388" algn="l"/>
              </a:tabLst>
            </a:pPr>
            <a:endParaRPr lang="en-PH" sz="2000" b="1" dirty="0">
              <a:solidFill>
                <a:srgbClr val="0070C0"/>
              </a:solidFill>
              <a:latin typeface="Optima" charset="0"/>
              <a:ea typeface="Optima" charset="0"/>
              <a:cs typeface="Optima" charset="0"/>
            </a:endParaRPr>
          </a:p>
          <a:p>
            <a:pPr marL="30163" lvl="1"/>
            <a:r>
              <a:rPr lang="en-PH" sz="2400" b="1" dirty="0">
                <a:solidFill>
                  <a:srgbClr val="009999"/>
                </a:solidFill>
                <a:latin typeface="Optima" charset="0"/>
                <a:ea typeface="Optima" charset="0"/>
                <a:cs typeface="Optima" charset="0"/>
              </a:rPr>
              <a:t>FRWG Meeting </a:t>
            </a:r>
          </a:p>
          <a:p>
            <a:pPr marL="30163"/>
            <a:r>
              <a:rPr lang="en-US" sz="2000" dirty="0">
                <a:latin typeface="Optima" charset="0"/>
                <a:ea typeface="Optima" charset="0"/>
                <a:cs typeface="Optima" charset="0"/>
              </a:rPr>
              <a:t>February 12, 2019 | Manado, North Sulawesi, Indonesia</a:t>
            </a:r>
          </a:p>
          <a:p>
            <a:endParaRPr lang="en-US" sz="2400" i="1" dirty="0">
              <a:latin typeface="Optima" charset="0"/>
              <a:ea typeface="Optima" charset="0"/>
              <a:cs typeface="Optima" charset="0"/>
            </a:endParaRPr>
          </a:p>
          <a:p>
            <a:pPr marL="14288"/>
            <a:endParaRPr lang="en-US" sz="2400" dirty="0">
              <a:latin typeface="Optima" charset="0"/>
              <a:ea typeface="Optima" charset="0"/>
              <a:cs typeface="Optima" charset="0"/>
            </a:endParaRPr>
          </a:p>
          <a:p>
            <a:pPr marL="14288"/>
            <a:endParaRPr lang="en-US" sz="2400" dirty="0">
              <a:latin typeface="Optima" charset="0"/>
              <a:ea typeface="Optima" charset="0"/>
              <a:cs typeface="Optima" charset="0"/>
            </a:endParaRPr>
          </a:p>
          <a:p>
            <a:pPr marL="14288" marR="0" lvl="0"/>
            <a:endParaRPr lang="en-US" sz="2400" b="1" dirty="0">
              <a:solidFill>
                <a:srgbClr val="328D9F"/>
              </a:solidFill>
              <a:latin typeface="Optima" charset="0"/>
              <a:ea typeface="Optima" charset="0"/>
              <a:cs typeface="Optima" charset="0"/>
            </a:endParaRPr>
          </a:p>
        </p:txBody>
      </p:sp>
      <p:sp>
        <p:nvSpPr>
          <p:cNvPr id="7" name="Rectangle 6">
            <a:extLst>
              <a:ext uri="{FF2B5EF4-FFF2-40B4-BE49-F238E27FC236}">
                <a16:creationId xmlns:a16="http://schemas.microsoft.com/office/drawing/2014/main" id="{23FE8904-BC1E-4822-A2F8-DECDD45963AB}"/>
              </a:ext>
            </a:extLst>
          </p:cNvPr>
          <p:cNvSpPr/>
          <p:nvPr/>
        </p:nvSpPr>
        <p:spPr>
          <a:xfrm>
            <a:off x="289071" y="2528900"/>
            <a:ext cx="7240137" cy="3113141"/>
          </a:xfrm>
          <a:prstGeom prst="rect">
            <a:avLst/>
          </a:prstGeom>
        </p:spPr>
        <p:txBody>
          <a:bodyPr wrap="square">
            <a:spAutoFit/>
          </a:bodyPr>
          <a:lstStyle/>
          <a:p>
            <a:pPr marL="228600" marR="0" lvl="0" indent="-228600">
              <a:lnSpc>
                <a:spcPct val="107000"/>
              </a:lnSpc>
              <a:spcBef>
                <a:spcPts val="0"/>
              </a:spcBef>
              <a:spcAft>
                <a:spcPts val="0"/>
              </a:spcAft>
              <a:buAutoNum type="arabicPeriod"/>
            </a:pPr>
            <a:endParaRPr lang="en-US" sz="2200" dirty="0">
              <a:effectLst/>
              <a:ea typeface="Calibri Light" panose="020F0302020204030204" pitchFamily="34" charset="0"/>
              <a:cs typeface="Times New Roman" panose="02020603050405020304" pitchFamily="18" charset="0"/>
            </a:endParaRPr>
          </a:p>
        </p:txBody>
      </p:sp>
      <p:sp>
        <p:nvSpPr>
          <p:cNvPr id="9" name="Rectangle 8">
            <a:extLst>
              <a:ext uri="{FF2B5EF4-FFF2-40B4-BE49-F238E27FC236}">
                <a16:creationId xmlns:a16="http://schemas.microsoft.com/office/drawing/2014/main" id="{6B48EA86-F8A2-4E17-87AA-17919E4C45A1}"/>
              </a:ext>
            </a:extLst>
          </p:cNvPr>
          <p:cNvSpPr/>
          <p:nvPr/>
        </p:nvSpPr>
        <p:spPr>
          <a:xfrm>
            <a:off x="261255" y="3287113"/>
            <a:ext cx="5906081" cy="2685669"/>
          </a:xfrm>
          <a:prstGeom prst="rect">
            <a:avLst/>
          </a:prstGeom>
        </p:spPr>
        <p:txBody>
          <a:bodyPr wrap="square">
            <a:spAutoFit/>
          </a:bodyPr>
          <a:lstStyle/>
          <a:p>
            <a:pPr marL="742950" marR="0" indent="-285750" algn="just">
              <a:lnSpc>
                <a:spcPct val="107000"/>
              </a:lnSpc>
              <a:spcBef>
                <a:spcPts val="0"/>
              </a:spcBef>
              <a:spcAft>
                <a:spcPts val="800"/>
              </a:spcAft>
              <a:buFont typeface="Arial" panose="020B0604020202020204" pitchFamily="34" charset="0"/>
              <a:buChar char="•"/>
            </a:pPr>
            <a:endParaRPr lang="en-US" sz="2200" dirty="0">
              <a:ea typeface="Calibri Light" panose="020F0302020204030204" pitchFamily="34" charset="0"/>
              <a:cs typeface="Times New Roman" panose="02020603050405020304" pitchFamily="18" charset="0"/>
            </a:endParaRPr>
          </a:p>
        </p:txBody>
      </p:sp>
      <p:sp>
        <p:nvSpPr>
          <p:cNvPr id="2"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3" name="Rectangle 4"/>
          <p:cNvSpPr>
            <a:spLocks noChangeArrowheads="1"/>
          </p:cNvSpPr>
          <p:nvPr/>
        </p:nvSpPr>
        <p:spPr bwMode="auto">
          <a:xfrm>
            <a:off x="297049" y="1957895"/>
            <a:ext cx="11143112" cy="1631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lang="en-US" altLang="x-none" sz="2000" dirty="0">
                <a:latin typeface="Optima" charset="0"/>
                <a:ea typeface="Optima" charset="0"/>
                <a:cs typeface="Optima" charset="0"/>
              </a:rPr>
              <a:t>T</a:t>
            </a:r>
            <a:r>
              <a:rPr kumimoji="0" lang="x-none" altLang="x-none" sz="2000" b="0" i="0" u="none" strike="noStrike" cap="none" normalizeH="0" baseline="0" dirty="0">
                <a:ln>
                  <a:noFill/>
                </a:ln>
                <a:solidFill>
                  <a:schemeClr val="tx1"/>
                </a:solidFill>
                <a:effectLst/>
                <a:latin typeface="Optima" charset="0"/>
                <a:ea typeface="Optima" charset="0"/>
                <a:cs typeface="Optima" charset="0"/>
              </a:rPr>
              <a:t>he meeting highlighted the importance of strengthening and establishing collaboration with Development Partners by reactivating the Development Partners - CTI-CFF Regional Secretariat physical meeting (including potential donor country/agencies); engage and organize formal meeting where possible, with potential donors and supporters like China, Korea, Japan, Norway and Sweden, Monaco, New Zealand, India and other like-minded countries/institutions.</a:t>
            </a:r>
          </a:p>
        </p:txBody>
      </p:sp>
      <p:pic>
        <p:nvPicPr>
          <p:cNvPr id="13" name="Picture 12" descr="../../../Downloads/WhatsApp%20Image%202019-09-06%20at%208.50.06%20P"/>
          <p:cNvPicPr/>
          <p:nvPr/>
        </p:nvPicPr>
        <p:blipFill rotWithShape="1">
          <a:blip r:embed="rId3" cstate="print">
            <a:extLst>
              <a:ext uri="{28A0092B-C50C-407E-A947-70E740481C1C}">
                <a14:useLocalDpi xmlns:a14="http://schemas.microsoft.com/office/drawing/2010/main" val="0"/>
              </a:ext>
            </a:extLst>
          </a:blip>
          <a:srcRect l="-51" t="50841" r="51" b="-586"/>
          <a:stretch/>
        </p:blipFill>
        <p:spPr bwMode="auto">
          <a:xfrm>
            <a:off x="5598768" y="3985926"/>
            <a:ext cx="5731906" cy="3269421"/>
          </a:xfrm>
          <a:prstGeom prst="rect">
            <a:avLst/>
          </a:prstGeom>
          <a:noFill/>
          <a:ln>
            <a:noFill/>
          </a:ln>
        </p:spPr>
      </p:pic>
      <p:pic>
        <p:nvPicPr>
          <p:cNvPr id="14" name="Picture 13" descr="../../../Downloads/WhatsApp%20Image%202019-09-06%20at%208.50.06%20P"/>
          <p:cNvPicPr/>
          <p:nvPr/>
        </p:nvPicPr>
        <p:blipFill rotWithShape="1">
          <a:blip r:embed="rId3" cstate="print">
            <a:extLst>
              <a:ext uri="{28A0092B-C50C-407E-A947-70E740481C1C}">
                <a14:useLocalDpi xmlns:a14="http://schemas.microsoft.com/office/drawing/2010/main" val="0"/>
              </a:ext>
            </a:extLst>
          </a:blip>
          <a:srcRect b="50098"/>
          <a:stretch/>
        </p:blipFill>
        <p:spPr bwMode="auto">
          <a:xfrm>
            <a:off x="0" y="3985926"/>
            <a:ext cx="5608320" cy="3208354"/>
          </a:xfrm>
          <a:prstGeom prst="rect">
            <a:avLst/>
          </a:prstGeom>
          <a:noFill/>
          <a:ln>
            <a:noFill/>
          </a:ln>
        </p:spPr>
      </p:pic>
      <p:sp>
        <p:nvSpPr>
          <p:cNvPr id="12" name="Text Box 146"/>
          <p:cNvSpPr txBox="1"/>
          <p:nvPr/>
        </p:nvSpPr>
        <p:spPr>
          <a:xfrm>
            <a:off x="10688321" y="3995000"/>
            <a:ext cx="1503680" cy="3219448"/>
          </a:xfrm>
          <a:prstGeom prst="rect">
            <a:avLst/>
          </a:prstGeom>
          <a:solidFill>
            <a:schemeClr val="accent1">
              <a:lumMod val="20000"/>
              <a:lumOff val="80000"/>
            </a:schemeClr>
          </a:solidFill>
        </p:spPr>
        <p:txBody>
          <a:bodyPr wrap="square" rtlCol="0">
            <a:noAutofit/>
          </a:bodyPr>
          <a:lstStyle/>
          <a:p>
            <a:pPr>
              <a:spcAft>
                <a:spcPts val="0"/>
              </a:spcAft>
            </a:pPr>
            <a:r>
              <a:rPr lang="en-GB" sz="1000" kern="1200" dirty="0">
                <a:solidFill>
                  <a:srgbClr val="000000"/>
                </a:solidFill>
                <a:effectLst/>
                <a:latin typeface="Calibri Light" charset="0"/>
                <a:ea typeface="Times New Roman" charset="0"/>
                <a:cs typeface="Times New Roman" charset="0"/>
              </a:rPr>
              <a:t>The FRWG Meeting was chaired by </a:t>
            </a:r>
            <a:r>
              <a:rPr lang="en-GB" sz="1000" kern="1200" dirty="0" err="1">
                <a:solidFill>
                  <a:srgbClr val="000000"/>
                </a:solidFill>
                <a:effectLst/>
                <a:latin typeface="Calibri Light" charset="0"/>
                <a:ea typeface="Times New Roman" charset="0"/>
                <a:cs typeface="Times New Roman" charset="0"/>
              </a:rPr>
              <a:t>Dr.</a:t>
            </a:r>
            <a:r>
              <a:rPr lang="en-GB" sz="1000" kern="1200" dirty="0">
                <a:solidFill>
                  <a:srgbClr val="000000"/>
                </a:solidFill>
                <a:effectLst/>
                <a:latin typeface="Calibri Light" charset="0"/>
                <a:ea typeface="Times New Roman" charset="0"/>
                <a:cs typeface="Times New Roman" charset="0"/>
              </a:rPr>
              <a:t> </a:t>
            </a:r>
            <a:r>
              <a:rPr lang="en-GB" sz="1000" kern="1200" dirty="0" err="1">
                <a:solidFill>
                  <a:srgbClr val="000000"/>
                </a:solidFill>
                <a:effectLst/>
                <a:latin typeface="Calibri Light" charset="0"/>
                <a:ea typeface="Times New Roman" charset="0"/>
                <a:cs typeface="Times New Roman" charset="0"/>
              </a:rPr>
              <a:t>Nagulendran</a:t>
            </a:r>
            <a:r>
              <a:rPr lang="en-GB" sz="1000" kern="1200" dirty="0">
                <a:solidFill>
                  <a:srgbClr val="000000"/>
                </a:solidFill>
                <a:effectLst/>
                <a:latin typeface="Calibri Light" charset="0"/>
                <a:ea typeface="Times New Roman" charset="0"/>
                <a:cs typeface="Times New Roman" charset="0"/>
              </a:rPr>
              <a:t> </a:t>
            </a:r>
            <a:r>
              <a:rPr lang="en-GB" sz="1000" kern="1200" dirty="0" err="1">
                <a:solidFill>
                  <a:srgbClr val="000000"/>
                </a:solidFill>
                <a:effectLst/>
                <a:latin typeface="Calibri Light" charset="0"/>
                <a:ea typeface="Times New Roman" charset="0"/>
                <a:cs typeface="Times New Roman" charset="0"/>
              </a:rPr>
              <a:t>Kangayatkarasu</a:t>
            </a:r>
            <a:r>
              <a:rPr lang="en-GB" sz="1000" kern="1200" dirty="0">
                <a:solidFill>
                  <a:srgbClr val="000000"/>
                </a:solidFill>
                <a:effectLst/>
                <a:latin typeface="Calibri Light" charset="0"/>
                <a:ea typeface="Times New Roman" charset="0"/>
                <a:cs typeface="Times New Roman" charset="0"/>
              </a:rPr>
              <a:t> from the Government of Malaysia Photo credit CTI-CFF RS/J. </a:t>
            </a:r>
            <a:r>
              <a:rPr lang="en-GB" sz="1000" kern="1200" dirty="0" err="1">
                <a:solidFill>
                  <a:srgbClr val="000000"/>
                </a:solidFill>
                <a:effectLst/>
                <a:latin typeface="Calibri Light" charset="0"/>
                <a:ea typeface="Times New Roman" charset="0"/>
                <a:cs typeface="Times New Roman" charset="0"/>
              </a:rPr>
              <a:t>Polita</a:t>
            </a:r>
            <a:endParaRPr lang="en-US" sz="1200" dirty="0">
              <a:effectLst/>
              <a:latin typeface="Times New Roman" charset="0"/>
              <a:ea typeface="Times New Roman" charset="0"/>
            </a:endParaRPr>
          </a:p>
        </p:txBody>
      </p:sp>
      <p:cxnSp>
        <p:nvCxnSpPr>
          <p:cNvPr id="15" name="Straight Connector 14"/>
          <p:cNvCxnSpPr/>
          <p:nvPr/>
        </p:nvCxnSpPr>
        <p:spPr>
          <a:xfrm>
            <a:off x="7045652" y="593420"/>
            <a:ext cx="4983089" cy="8084"/>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103321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7625"/>
            <a:ext cx="12192000" cy="6858000"/>
          </a:xfrm>
          <a:prstGeom prst="rect">
            <a:avLst/>
          </a:prstGeom>
        </p:spPr>
      </p:pic>
      <p:sp>
        <p:nvSpPr>
          <p:cNvPr id="2" name="Rectangle 1"/>
          <p:cNvSpPr/>
          <p:nvPr/>
        </p:nvSpPr>
        <p:spPr>
          <a:xfrm>
            <a:off x="434502" y="340776"/>
            <a:ext cx="6927995" cy="6186309"/>
          </a:xfrm>
          <a:prstGeom prst="rect">
            <a:avLst/>
          </a:prstGeom>
        </p:spPr>
        <p:txBody>
          <a:bodyPr wrap="square">
            <a:spAutoFit/>
          </a:bodyPr>
          <a:lstStyle/>
          <a:p>
            <a:pPr marR="0" lvl="0" algn="just">
              <a:spcBef>
                <a:spcPts val="200"/>
              </a:spcBef>
              <a:spcAft>
                <a:spcPts val="600"/>
              </a:spcAft>
            </a:pPr>
            <a:r>
              <a:rPr lang="en-US" sz="2800" b="1" dirty="0">
                <a:solidFill>
                  <a:srgbClr val="176186"/>
                </a:solidFill>
                <a:latin typeface="Optima" charset="0"/>
                <a:ea typeface="Optima" charset="0"/>
                <a:cs typeface="Optima" charset="0"/>
              </a:rPr>
              <a:t>B. Internal Resource Committee </a:t>
            </a:r>
          </a:p>
          <a:p>
            <a:pPr marR="0" lvl="0" algn="just">
              <a:spcBef>
                <a:spcPts val="200"/>
              </a:spcBef>
              <a:spcAft>
                <a:spcPts val="600"/>
              </a:spcAft>
            </a:pPr>
            <a:endParaRPr lang="en-US" sz="1000" b="1" dirty="0">
              <a:solidFill>
                <a:srgbClr val="009999"/>
              </a:solidFill>
              <a:latin typeface="Optima" charset="0"/>
              <a:ea typeface="Optima" charset="0"/>
              <a:cs typeface="Optima" charset="0"/>
            </a:endParaRPr>
          </a:p>
          <a:p>
            <a:pPr marR="0" lvl="0" algn="just">
              <a:spcBef>
                <a:spcPts val="200"/>
              </a:spcBef>
              <a:spcAft>
                <a:spcPts val="600"/>
              </a:spcAft>
            </a:pPr>
            <a:r>
              <a:rPr lang="en-US" sz="2400" b="1" dirty="0">
                <a:solidFill>
                  <a:srgbClr val="009999"/>
                </a:solidFill>
                <a:latin typeface="Optima" charset="0"/>
                <a:ea typeface="Optima" charset="0"/>
                <a:cs typeface="Optima" charset="0"/>
              </a:rPr>
              <a:t>IRC Meeting</a:t>
            </a:r>
            <a:endParaRPr lang="en-US" sz="2400" dirty="0">
              <a:solidFill>
                <a:srgbClr val="009999"/>
              </a:solidFill>
              <a:latin typeface="Optima" charset="0"/>
              <a:ea typeface="Optima" charset="0"/>
              <a:cs typeface="Optima" charset="0"/>
            </a:endParaRPr>
          </a:p>
          <a:p>
            <a:pPr marL="14288" marR="0" lvl="0" algn="just">
              <a:spcBef>
                <a:spcPts val="200"/>
              </a:spcBef>
              <a:spcAft>
                <a:spcPts val="600"/>
              </a:spcAft>
            </a:pPr>
            <a:r>
              <a:rPr lang="en-US" sz="2000" dirty="0">
                <a:latin typeface="Optima" charset="0"/>
                <a:ea typeface="Optima" charset="0"/>
                <a:cs typeface="Optima" charset="0"/>
              </a:rPr>
              <a:t>February 12, 2019 | Manado, Indonesia</a:t>
            </a:r>
          </a:p>
          <a:p>
            <a:pPr marL="14288" marR="0" lvl="0" algn="just">
              <a:spcBef>
                <a:spcPts val="200"/>
              </a:spcBef>
              <a:spcAft>
                <a:spcPts val="600"/>
              </a:spcAft>
            </a:pPr>
            <a:r>
              <a:rPr lang="en-US" sz="2000" dirty="0">
                <a:latin typeface="Optima" charset="0"/>
                <a:ea typeface="Optima" charset="0"/>
                <a:cs typeface="Optima" charset="0"/>
              </a:rPr>
              <a:t>The committee primarily met to review the internal operations and management of the CTI-CFF Regional Secretariat. Among the agreements from the meeting were:</a:t>
            </a:r>
          </a:p>
          <a:p>
            <a:pPr marL="376238" marR="0" lvl="0" indent="-282575" algn="just">
              <a:spcBef>
                <a:spcPts val="200"/>
              </a:spcBef>
              <a:spcAft>
                <a:spcPts val="600"/>
              </a:spcAft>
              <a:buFont typeface="Arial" charset="0"/>
              <a:buChar char="•"/>
            </a:pPr>
            <a:r>
              <a:rPr lang="en-US" sz="2000" dirty="0">
                <a:latin typeface="Optima" charset="0"/>
                <a:ea typeface="Optima" charset="0"/>
                <a:cs typeface="Optima" charset="0"/>
              </a:rPr>
              <a:t>Agreed on the proposed proposed amended Salary Scale of the CTI-CFF Regional Secretariat</a:t>
            </a:r>
          </a:p>
          <a:p>
            <a:pPr marL="376238" lvl="1" indent="-282575">
              <a:buFont typeface="Arial" panose="020B0604020202020204" pitchFamily="34" charset="0"/>
              <a:buChar char="•"/>
            </a:pPr>
            <a:r>
              <a:rPr lang="en-US" sz="2000" dirty="0">
                <a:latin typeface="Optima" charset="0"/>
                <a:ea typeface="Optima" charset="0"/>
                <a:cs typeface="Optima" charset="0"/>
              </a:rPr>
              <a:t>Agreed on the proposal of the capacity building of CT6 Member Parties CT6 Countries through the six Regional Coral Triangle Network Officers and its term of reference;</a:t>
            </a:r>
          </a:p>
          <a:p>
            <a:pPr marL="376238" lvl="1" indent="-282575">
              <a:buFont typeface="Arial" panose="020B0604020202020204" pitchFamily="34" charset="0"/>
              <a:buChar char="•"/>
            </a:pPr>
            <a:r>
              <a:rPr lang="en-US" sz="2000" dirty="0">
                <a:latin typeface="Optima" charset="0"/>
                <a:ea typeface="Optima" charset="0"/>
                <a:cs typeface="Optima" charset="0"/>
              </a:rPr>
              <a:t>Agreed to use part of the cash surplus of USD 951,168 (as per 2017 audit report) in the following</a:t>
            </a:r>
          </a:p>
          <a:p>
            <a:pPr marL="376238" lvl="1" indent="-282575">
              <a:buFont typeface="Arial" panose="020B0604020202020204" pitchFamily="34" charset="0"/>
              <a:buChar char="•"/>
            </a:pPr>
            <a:r>
              <a:rPr lang="en-US" sz="2000" dirty="0">
                <a:latin typeface="Optima" charset="0"/>
                <a:ea typeface="Optima" charset="0"/>
                <a:cs typeface="Optima" charset="0"/>
              </a:rPr>
              <a:t>Recruitment costs of the Executive Director and Deputy Executive Director for Corporate Services</a:t>
            </a:r>
          </a:p>
          <a:p>
            <a:pPr marL="376238" marR="0" lvl="0" indent="-282575" algn="just">
              <a:spcBef>
                <a:spcPts val="200"/>
              </a:spcBef>
              <a:spcAft>
                <a:spcPts val="600"/>
              </a:spcAft>
            </a:pPr>
            <a:endParaRPr lang="en-US" sz="2000" dirty="0">
              <a:effectLst/>
              <a:latin typeface="Optima" charset="0"/>
              <a:ea typeface="Optima" charset="0"/>
              <a:cs typeface="Optima" charset="0"/>
            </a:endParaRPr>
          </a:p>
        </p:txBody>
      </p:sp>
      <p:pic>
        <p:nvPicPr>
          <p:cNvPr id="4" name="Picture 3" descr="../../../Downloads/WhatsApp%20Image%202019-09-06%20at%208.50.05%20P"/>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24648" y="946698"/>
            <a:ext cx="4167352" cy="4441986"/>
          </a:xfrm>
          <a:prstGeom prst="rect">
            <a:avLst/>
          </a:prstGeom>
          <a:noFill/>
          <a:ln>
            <a:noFill/>
          </a:ln>
        </p:spPr>
      </p:pic>
      <p:cxnSp>
        <p:nvCxnSpPr>
          <p:cNvPr id="5" name="Straight Connector 4"/>
          <p:cNvCxnSpPr/>
          <p:nvPr/>
        </p:nvCxnSpPr>
        <p:spPr>
          <a:xfrm>
            <a:off x="5565228" y="567559"/>
            <a:ext cx="6179732" cy="20439"/>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171426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40" y="-16890"/>
            <a:ext cx="12192000" cy="6858000"/>
          </a:xfrm>
          <a:prstGeom prst="rect">
            <a:avLst/>
          </a:prstGeom>
        </p:spPr>
      </p:pic>
      <p:sp>
        <p:nvSpPr>
          <p:cNvPr id="2" name="Rectangle 1"/>
          <p:cNvSpPr/>
          <p:nvPr/>
        </p:nvSpPr>
        <p:spPr>
          <a:xfrm>
            <a:off x="329009" y="821356"/>
            <a:ext cx="6856660" cy="2749471"/>
          </a:xfrm>
          <a:prstGeom prst="rect">
            <a:avLst/>
          </a:prstGeom>
        </p:spPr>
        <p:txBody>
          <a:bodyPr wrap="square">
            <a:spAutoFit/>
          </a:bodyPr>
          <a:lstStyle/>
          <a:p>
            <a:pPr marR="0" lvl="0">
              <a:spcBef>
                <a:spcPts val="200"/>
              </a:spcBef>
              <a:spcAft>
                <a:spcPts val="800"/>
              </a:spcAft>
            </a:pPr>
            <a:r>
              <a:rPr lang="en-US" sz="2400" b="1" dirty="0">
                <a:solidFill>
                  <a:srgbClr val="009999"/>
                </a:solidFill>
                <a:latin typeface="Optima" charset="0"/>
                <a:ea typeface="Optima" charset="0"/>
                <a:cs typeface="Optima" charset="0"/>
              </a:rPr>
              <a:t>Monitoring and Evaluation Working Group (MEWG) Meeting</a:t>
            </a:r>
          </a:p>
          <a:p>
            <a:pPr>
              <a:spcBef>
                <a:spcPts val="200"/>
              </a:spcBef>
              <a:spcAft>
                <a:spcPts val="800"/>
              </a:spcAft>
            </a:pPr>
            <a:r>
              <a:rPr lang="en-US" dirty="0">
                <a:latin typeface="Optima" charset="0"/>
                <a:ea typeface="Optima" charset="0"/>
                <a:cs typeface="Optima" charset="0"/>
              </a:rPr>
              <a:t>May 2, 2019 | Manado, Indonesia </a:t>
            </a:r>
          </a:p>
          <a:p>
            <a:pPr>
              <a:spcBef>
                <a:spcPts val="200"/>
              </a:spcBef>
              <a:spcAft>
                <a:spcPts val="800"/>
              </a:spcAft>
            </a:pPr>
            <a:r>
              <a:rPr lang="en-US" dirty="0">
                <a:latin typeface="Optima" charset="0"/>
                <a:ea typeface="Optima" charset="0"/>
                <a:cs typeface="Optima" charset="0"/>
              </a:rPr>
              <a:t>The MEWG Meeting was conducted back-to-back with the conduct of the 1</a:t>
            </a:r>
            <a:r>
              <a:rPr lang="en-US" baseline="30000" dirty="0">
                <a:latin typeface="Optima" charset="0"/>
                <a:ea typeface="Optima" charset="0"/>
                <a:cs typeface="Optima" charset="0"/>
              </a:rPr>
              <a:t>st</a:t>
            </a:r>
            <a:r>
              <a:rPr lang="en-US" dirty="0">
                <a:latin typeface="Optima" charset="0"/>
                <a:ea typeface="Optima" charset="0"/>
                <a:cs typeface="Optima" charset="0"/>
              </a:rPr>
              <a:t> Consultative Workshop on RPOA and the 3</a:t>
            </a:r>
            <a:r>
              <a:rPr lang="en-US" baseline="30000" dirty="0">
                <a:latin typeface="Optima" charset="0"/>
                <a:ea typeface="Optima" charset="0"/>
                <a:cs typeface="Optima" charset="0"/>
              </a:rPr>
              <a:t>rd</a:t>
            </a:r>
            <a:r>
              <a:rPr lang="en-US" dirty="0">
                <a:latin typeface="Optima" charset="0"/>
                <a:ea typeface="Optima" charset="0"/>
                <a:cs typeface="Optima" charset="0"/>
              </a:rPr>
              <a:t> Regional Priority Setting Workshop in Manado, Indonesia. The meeting deliberated on RPOA 2.0, M&amp;E indicators, emerging issues, Leaders’ Summit among others.</a:t>
            </a:r>
          </a:p>
        </p:txBody>
      </p:sp>
      <p:grpSp>
        <p:nvGrpSpPr>
          <p:cNvPr id="6" name="Group 5"/>
          <p:cNvGrpSpPr/>
          <p:nvPr/>
        </p:nvGrpSpPr>
        <p:grpSpPr>
          <a:xfrm>
            <a:off x="7223477" y="1134267"/>
            <a:ext cx="4991590" cy="3639223"/>
            <a:chOff x="0" y="16417"/>
            <a:chExt cx="5063743" cy="3159221"/>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353" y="16417"/>
              <a:ext cx="5025390" cy="2680208"/>
            </a:xfrm>
            <a:prstGeom prst="rect">
              <a:avLst/>
            </a:prstGeom>
          </p:spPr>
        </p:pic>
        <p:sp>
          <p:nvSpPr>
            <p:cNvPr id="9" name="Text Box 138"/>
            <p:cNvSpPr txBox="1"/>
            <p:nvPr/>
          </p:nvSpPr>
          <p:spPr>
            <a:xfrm>
              <a:off x="0" y="2736218"/>
              <a:ext cx="5025390" cy="439420"/>
            </a:xfrm>
            <a:prstGeom prst="rect">
              <a:avLst/>
            </a:prstGeom>
            <a:solidFill>
              <a:schemeClr val="accent1">
                <a:lumMod val="20000"/>
                <a:lumOff val="80000"/>
              </a:schemeClr>
            </a:solidFill>
          </p:spPr>
          <p:txBody>
            <a:bodyPr wrap="square" rtlCol="0">
              <a:noAutofit/>
            </a:bodyPr>
            <a:lstStyle/>
            <a:p>
              <a:pPr marL="0" marR="0">
                <a:spcBef>
                  <a:spcPts val="0"/>
                </a:spcBef>
                <a:spcAft>
                  <a:spcPts val="0"/>
                </a:spcAft>
              </a:pPr>
              <a:r>
                <a:rPr lang="en-GB" sz="1000" kern="120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The Opening Ceremony of the 1</a:t>
              </a:r>
              <a:r>
                <a:rPr lang="en-GB" sz="1000" kern="1200" baseline="3000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st</a:t>
              </a:r>
              <a:r>
                <a:rPr lang="en-GB" sz="1000" kern="120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 Consultative Workshop back-to-back with 3</a:t>
              </a:r>
              <a:r>
                <a:rPr lang="en-GB" sz="1000" kern="1200" baseline="3000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rd</a:t>
              </a:r>
              <a:r>
                <a:rPr lang="en-GB" sz="1000" kern="120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 Regional Priority Setting Workshop, MEWG and CT Atlas Workshop. </a:t>
              </a:r>
              <a:r>
                <a:rPr lang="en-GB" sz="1000" kern="1200" dirty="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Photo credit: CTI-CFF/J. </a:t>
              </a:r>
              <a:r>
                <a:rPr lang="en-GB" sz="1000" kern="1200" dirty="0" err="1">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Polita</a:t>
              </a:r>
              <a:endParaRPr lang="en-US" sz="1200" dirty="0">
                <a:effectLst/>
                <a:latin typeface="Times New Roman" panose="02020603050405020304" pitchFamily="18" charset="0"/>
                <a:ea typeface="Times New Roman" panose="02020603050405020304" pitchFamily="18" charset="0"/>
              </a:endParaRPr>
            </a:p>
          </p:txBody>
        </p:sp>
      </p:grpSp>
      <p:sp>
        <p:nvSpPr>
          <p:cNvPr id="5" name="Rectangle 4"/>
          <p:cNvSpPr/>
          <p:nvPr/>
        </p:nvSpPr>
        <p:spPr>
          <a:xfrm>
            <a:off x="329009" y="3802357"/>
            <a:ext cx="9555969" cy="3231654"/>
          </a:xfrm>
          <a:prstGeom prst="rect">
            <a:avLst/>
          </a:prstGeom>
        </p:spPr>
        <p:txBody>
          <a:bodyPr wrap="square">
            <a:spAutoFit/>
          </a:bodyPr>
          <a:lstStyle/>
          <a:p>
            <a:pPr algn="just"/>
            <a:r>
              <a:rPr lang="en-US" sz="2400" b="1" dirty="0">
                <a:solidFill>
                  <a:srgbClr val="009999"/>
                </a:solidFill>
                <a:latin typeface="Optima" charset="0"/>
                <a:ea typeface="Optima" charset="0"/>
                <a:cs typeface="Optima" charset="0"/>
              </a:rPr>
              <a:t>1</a:t>
            </a:r>
            <a:r>
              <a:rPr lang="en-US" sz="2400" b="1" baseline="30000" dirty="0">
                <a:solidFill>
                  <a:srgbClr val="009999"/>
                </a:solidFill>
                <a:latin typeface="Optima" charset="0"/>
                <a:ea typeface="Optima" charset="0"/>
                <a:cs typeface="Optima" charset="0"/>
              </a:rPr>
              <a:t>st</a:t>
            </a:r>
            <a:r>
              <a:rPr lang="en-US" sz="2400" b="1" dirty="0">
                <a:solidFill>
                  <a:srgbClr val="009999"/>
                </a:solidFill>
                <a:latin typeface="Optima" charset="0"/>
                <a:ea typeface="Optima" charset="0"/>
                <a:cs typeface="Optima" charset="0"/>
              </a:rPr>
              <a:t> RPOA Consultative Workshop</a:t>
            </a:r>
            <a:endParaRPr lang="en-US" sz="2400" dirty="0">
              <a:solidFill>
                <a:srgbClr val="009999"/>
              </a:solidFill>
              <a:latin typeface="Optima" charset="0"/>
              <a:ea typeface="Optima" charset="0"/>
              <a:cs typeface="Optima" charset="0"/>
            </a:endParaRPr>
          </a:p>
          <a:p>
            <a:pPr marL="14288" algn="just"/>
            <a:r>
              <a:rPr lang="en-US" dirty="0">
                <a:latin typeface="Optima" charset="0"/>
                <a:ea typeface="Optima" charset="0"/>
                <a:cs typeface="Optima" charset="0"/>
              </a:rPr>
              <a:t>Apr 29- May 2, 2019 | Manado, Indonesia</a:t>
            </a:r>
          </a:p>
          <a:p>
            <a:pPr marL="14288" algn="just"/>
            <a:endParaRPr lang="en-US" dirty="0">
              <a:latin typeface="Optima" charset="0"/>
              <a:ea typeface="Optima" charset="0"/>
              <a:cs typeface="Optima" charset="0"/>
            </a:endParaRPr>
          </a:p>
          <a:p>
            <a:r>
              <a:rPr lang="en-US" dirty="0">
                <a:latin typeface="Optima" charset="0"/>
                <a:ea typeface="Optima" charset="0"/>
                <a:cs typeface="Optima" charset="0"/>
              </a:rPr>
              <a:t>The workshop noted that the impacts of the RPOA 1.0 are increased attention to marine and coastal issues, regional cooperation relevant to international commitment, and nurtured cooperative linkages between Southeast Asia and Pacific countries.</a:t>
            </a:r>
          </a:p>
          <a:p>
            <a:endParaRPr lang="en-US" dirty="0">
              <a:latin typeface="Optima" charset="0"/>
              <a:ea typeface="Optima" charset="0"/>
              <a:cs typeface="Optima" charset="0"/>
            </a:endParaRPr>
          </a:p>
          <a:p>
            <a:r>
              <a:rPr lang="en-US" dirty="0">
                <a:latin typeface="Optima" charset="0"/>
                <a:ea typeface="Optima" charset="0"/>
                <a:cs typeface="Optima" charset="0"/>
              </a:rPr>
              <a:t>CT Atlas, the Global Coral Reef Monitoring Network, Technical Working groups, governance working groups and cross-cutting initiatives were identified as important and instrumental platforms in achieving the RPOA </a:t>
            </a:r>
          </a:p>
          <a:p>
            <a:pPr marL="457200" marR="0" algn="just">
              <a:spcBef>
                <a:spcPts val="0"/>
              </a:spcBef>
              <a:spcAft>
                <a:spcPts val="0"/>
              </a:spcAft>
            </a:pPr>
            <a:endParaRPr lang="en-US" dirty="0">
              <a:effectLst/>
              <a:latin typeface="Optima" charset="0"/>
              <a:ea typeface="Optima" charset="0"/>
              <a:cs typeface="Optima" charset="0"/>
            </a:endParaRPr>
          </a:p>
        </p:txBody>
      </p:sp>
      <p:sp>
        <p:nvSpPr>
          <p:cNvPr id="10" name="Rectangle 9">
            <a:extLst>
              <a:ext uri="{FF2B5EF4-FFF2-40B4-BE49-F238E27FC236}">
                <a16:creationId xmlns:a16="http://schemas.microsoft.com/office/drawing/2014/main" id="{38EAEABF-15B9-4B04-BBF4-A7B893BEAF03}"/>
              </a:ext>
            </a:extLst>
          </p:cNvPr>
          <p:cNvSpPr/>
          <p:nvPr/>
        </p:nvSpPr>
        <p:spPr>
          <a:xfrm>
            <a:off x="329011" y="176011"/>
            <a:ext cx="9555968" cy="553998"/>
          </a:xfrm>
          <a:prstGeom prst="rect">
            <a:avLst/>
          </a:prstGeom>
        </p:spPr>
        <p:txBody>
          <a:bodyPr wrap="square">
            <a:spAutoFit/>
          </a:bodyPr>
          <a:lstStyle/>
          <a:p>
            <a:pPr marR="0" lvl="0">
              <a:tabLst>
                <a:tab pos="306388" algn="l"/>
              </a:tabLst>
            </a:pPr>
            <a:r>
              <a:rPr lang="en-PH" sz="3000" b="1" dirty="0">
                <a:solidFill>
                  <a:srgbClr val="176186"/>
                </a:solidFill>
                <a:latin typeface="Optima" charset="0"/>
                <a:ea typeface="Optima" charset="0"/>
                <a:cs typeface="Optima" charset="0"/>
              </a:rPr>
              <a:t>C. Monitoring and Evaluation Working Group </a:t>
            </a:r>
          </a:p>
        </p:txBody>
      </p:sp>
      <p:cxnSp>
        <p:nvCxnSpPr>
          <p:cNvPr id="11" name="Straight Connector 10"/>
          <p:cNvCxnSpPr/>
          <p:nvPr/>
        </p:nvCxnSpPr>
        <p:spPr>
          <a:xfrm flipV="1">
            <a:off x="8655269" y="493402"/>
            <a:ext cx="3089691" cy="11095"/>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01228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p:cNvSpPr/>
          <p:nvPr/>
        </p:nvSpPr>
        <p:spPr>
          <a:xfrm>
            <a:off x="265511" y="303785"/>
            <a:ext cx="6389290" cy="1569660"/>
          </a:xfrm>
          <a:prstGeom prst="rect">
            <a:avLst/>
          </a:prstGeom>
        </p:spPr>
        <p:txBody>
          <a:bodyPr wrap="square">
            <a:spAutoFit/>
          </a:bodyPr>
          <a:lstStyle/>
          <a:p>
            <a:pPr algn="just"/>
            <a:r>
              <a:rPr lang="en-US" sz="2400" b="1" dirty="0">
                <a:solidFill>
                  <a:srgbClr val="009999"/>
                </a:solidFill>
                <a:latin typeface="Optima" charset="0"/>
                <a:ea typeface="Optima" charset="0"/>
                <a:cs typeface="Optima" charset="0"/>
              </a:rPr>
              <a:t>Strategic Communication Expert Workshop</a:t>
            </a:r>
            <a:endParaRPr lang="en-US" sz="2400" dirty="0">
              <a:solidFill>
                <a:srgbClr val="009999"/>
              </a:solidFill>
              <a:latin typeface="Optima" charset="0"/>
              <a:ea typeface="Optima" charset="0"/>
              <a:cs typeface="Optima" charset="0"/>
            </a:endParaRPr>
          </a:p>
          <a:p>
            <a:pPr marL="14288" algn="just"/>
            <a:r>
              <a:rPr lang="en-US" dirty="0">
                <a:latin typeface="Optima" charset="0"/>
                <a:ea typeface="Optima" charset="0"/>
                <a:cs typeface="Optima" charset="0"/>
              </a:rPr>
              <a:t>May 22- 23 2019 | Manila, Philippines</a:t>
            </a:r>
          </a:p>
          <a:p>
            <a:pPr marL="285750" indent="-285750">
              <a:buFont typeface="Arial" panose="020B0604020202020204" pitchFamily="34" charset="0"/>
              <a:buChar char="•"/>
            </a:pPr>
            <a:endParaRPr lang="en-US" dirty="0">
              <a:latin typeface="Optima" charset="0"/>
              <a:ea typeface="Optima" charset="0"/>
              <a:cs typeface="Optima" charset="0"/>
            </a:endParaRPr>
          </a:p>
          <a:p>
            <a:r>
              <a:rPr lang="en-US" dirty="0">
                <a:latin typeface="Optima" charset="0"/>
                <a:ea typeface="Optima" charset="0"/>
                <a:cs typeface="Optima" charset="0"/>
              </a:rPr>
              <a:t> </a:t>
            </a:r>
          </a:p>
          <a:p>
            <a:pPr marL="457200" marR="0" algn="just">
              <a:spcBef>
                <a:spcPts val="0"/>
              </a:spcBef>
              <a:spcAft>
                <a:spcPts val="0"/>
              </a:spcAft>
            </a:pPr>
            <a:endParaRPr lang="en-US" dirty="0">
              <a:effectLst/>
              <a:latin typeface="Optima" charset="0"/>
              <a:ea typeface="Optima" charset="0"/>
              <a:cs typeface="Optima" charset="0"/>
            </a:endParaRP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2950" t="23569" b="19359"/>
          <a:stretch/>
        </p:blipFill>
        <p:spPr>
          <a:xfrm>
            <a:off x="6803141" y="4169065"/>
            <a:ext cx="5388859" cy="2376809"/>
          </a:xfrm>
          <a:prstGeom prst="rect">
            <a:avLst/>
          </a:prstGeom>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2977" t="19048" r="2916"/>
          <a:stretch/>
        </p:blipFill>
        <p:spPr>
          <a:xfrm>
            <a:off x="6803141" y="635000"/>
            <a:ext cx="5388859" cy="3476683"/>
          </a:xfrm>
          <a:prstGeom prst="rect">
            <a:avLst/>
          </a:prstGeom>
        </p:spPr>
      </p:pic>
      <p:sp>
        <p:nvSpPr>
          <p:cNvPr id="8" name="TextBox 7"/>
          <p:cNvSpPr txBox="1"/>
          <p:nvPr/>
        </p:nvSpPr>
        <p:spPr>
          <a:xfrm>
            <a:off x="380182" y="1344450"/>
            <a:ext cx="6042778" cy="4401205"/>
          </a:xfrm>
          <a:prstGeom prst="rect">
            <a:avLst/>
          </a:prstGeom>
          <a:noFill/>
        </p:spPr>
        <p:txBody>
          <a:bodyPr wrap="square" rtlCol="0">
            <a:spAutoFit/>
          </a:bodyPr>
          <a:lstStyle/>
          <a:p>
            <a:pPr marL="342900" indent="-342900">
              <a:buFont typeface="Arial" charset="0"/>
              <a:buChar char="•"/>
            </a:pPr>
            <a:r>
              <a:rPr lang="en-GB" sz="2000" dirty="0">
                <a:latin typeface="Optima" charset="0"/>
                <a:ea typeface="Optima" charset="0"/>
                <a:cs typeface="Optima" charset="0"/>
              </a:rPr>
              <a:t>Developed a draft Strategic Communication Plan Identified four communication goals</a:t>
            </a:r>
          </a:p>
          <a:p>
            <a:pPr marL="342900" indent="-342900">
              <a:buFont typeface="Arial" charset="0"/>
              <a:buChar char="•"/>
            </a:pPr>
            <a:r>
              <a:rPr lang="en-GB" sz="2000" dirty="0">
                <a:latin typeface="Optima" charset="0"/>
                <a:ea typeface="Optima" charset="0"/>
                <a:cs typeface="Optima" charset="0"/>
              </a:rPr>
              <a:t>Identified target audiences: </a:t>
            </a:r>
          </a:p>
          <a:p>
            <a:pPr marL="800100" lvl="1" indent="-342900">
              <a:buFont typeface="Wingdings" charset="2"/>
              <a:buChar char="Ø"/>
            </a:pPr>
            <a:r>
              <a:rPr lang="en-GB" sz="2000" b="1" dirty="0">
                <a:latin typeface="Optima" charset="0"/>
                <a:ea typeface="Optima" charset="0"/>
                <a:cs typeface="Optima" charset="0"/>
              </a:rPr>
              <a:t>Primary audiences: </a:t>
            </a:r>
            <a:r>
              <a:rPr lang="en-GB" sz="2000" dirty="0">
                <a:latin typeface="Optima" charset="0"/>
                <a:ea typeface="Optima" charset="0"/>
                <a:cs typeface="Optima" charset="0"/>
              </a:rPr>
              <a:t>High ranking government officials from different Ministries, Global regional companies and International Development Partners</a:t>
            </a:r>
          </a:p>
          <a:p>
            <a:pPr marL="800100" lvl="1" indent="-342900">
              <a:buFont typeface="Wingdings" charset="2"/>
              <a:buChar char="Ø"/>
            </a:pPr>
            <a:r>
              <a:rPr lang="en-GB" sz="2000" dirty="0">
                <a:latin typeface="Optima" charset="0"/>
                <a:ea typeface="Optima" charset="0"/>
                <a:cs typeface="Optima" charset="0"/>
              </a:rPr>
              <a:t> </a:t>
            </a:r>
            <a:r>
              <a:rPr lang="en-GB" sz="2000" b="1" dirty="0">
                <a:latin typeface="Optima" charset="0"/>
                <a:ea typeface="Optima" charset="0"/>
                <a:cs typeface="Optima" charset="0"/>
              </a:rPr>
              <a:t>Secondary audiences</a:t>
            </a:r>
            <a:r>
              <a:rPr lang="en-GB" sz="2000" dirty="0">
                <a:latin typeface="Optima" charset="0"/>
                <a:ea typeface="Optima" charset="0"/>
                <a:cs typeface="Optima" charset="0"/>
              </a:rPr>
              <a:t>: coastal communities and CT6 resource consumers; local government, like-minded civic organizations and academe</a:t>
            </a:r>
          </a:p>
          <a:p>
            <a:pPr marL="392113" lvl="1" indent="-342900">
              <a:buFont typeface="Arial" charset="0"/>
              <a:buChar char="•"/>
            </a:pPr>
            <a:r>
              <a:rPr lang="en-GB" sz="2000" dirty="0">
                <a:latin typeface="Optima" charset="0"/>
                <a:ea typeface="Optima" charset="0"/>
                <a:cs typeface="Optima" charset="0"/>
              </a:rPr>
              <a:t>Developed 3 key messages </a:t>
            </a:r>
          </a:p>
          <a:p>
            <a:pPr marL="392113" lvl="1" indent="-342900">
              <a:buFont typeface="Arial" charset="0"/>
              <a:buChar char="•"/>
            </a:pPr>
            <a:r>
              <a:rPr lang="en-GB" sz="2000" dirty="0">
                <a:latin typeface="Optima" charset="0"/>
                <a:ea typeface="Optima" charset="0"/>
                <a:cs typeface="Optima" charset="0"/>
              </a:rPr>
              <a:t>Identified strategies and tactics</a:t>
            </a:r>
          </a:p>
          <a:p>
            <a:pPr marL="285750" indent="-285750">
              <a:buFont typeface="Arial" charset="0"/>
              <a:buChar char="•"/>
            </a:pPr>
            <a:endParaRPr lang="en-GB" sz="2000" dirty="0">
              <a:latin typeface="Optima" charset="0"/>
              <a:ea typeface="Optima" charset="0"/>
              <a:cs typeface="Optima" charset="0"/>
            </a:endParaRPr>
          </a:p>
        </p:txBody>
      </p:sp>
    </p:spTree>
    <p:extLst>
      <p:ext uri="{BB962C8B-B14F-4D97-AF65-F5344CB8AC3E}">
        <p14:creationId xmlns:p14="http://schemas.microsoft.com/office/powerpoint/2010/main" val="12355067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199" y="334230"/>
            <a:ext cx="12192000" cy="6844192"/>
          </a:xfrm>
          <a:prstGeom prst="rect">
            <a:avLst/>
          </a:prstGeom>
        </p:spPr>
      </p:pic>
      <p:sp>
        <p:nvSpPr>
          <p:cNvPr id="3" name="Rectangle 2"/>
          <p:cNvSpPr/>
          <p:nvPr/>
        </p:nvSpPr>
        <p:spPr>
          <a:xfrm>
            <a:off x="187420" y="212201"/>
            <a:ext cx="7320285" cy="2431435"/>
          </a:xfrm>
          <a:prstGeom prst="rect">
            <a:avLst/>
          </a:prstGeom>
        </p:spPr>
        <p:txBody>
          <a:bodyPr wrap="square">
            <a:spAutoFit/>
          </a:bodyPr>
          <a:lstStyle/>
          <a:p>
            <a:pPr indent="14288" algn="just"/>
            <a:r>
              <a:rPr lang="en-US" sz="2400" b="1" dirty="0">
                <a:solidFill>
                  <a:srgbClr val="176186"/>
                </a:solidFill>
                <a:latin typeface="Optima" charset="0"/>
                <a:ea typeface="Optima" charset="0"/>
                <a:cs typeface="Optima" charset="0"/>
              </a:rPr>
              <a:t>D. Financial Resource Strategy Expert Workshop</a:t>
            </a:r>
            <a:endParaRPr lang="en-US" sz="2400" dirty="0">
              <a:solidFill>
                <a:srgbClr val="176186"/>
              </a:solidFill>
              <a:latin typeface="Optima" charset="0"/>
              <a:ea typeface="Optima" charset="0"/>
              <a:cs typeface="Optima" charset="0"/>
            </a:endParaRPr>
          </a:p>
          <a:p>
            <a:pPr indent="14288"/>
            <a:r>
              <a:rPr lang="en-US" sz="1600" dirty="0">
                <a:solidFill>
                  <a:srgbClr val="000000"/>
                </a:solidFill>
                <a:latin typeface="Optima" charset="0"/>
                <a:ea typeface="Optima" charset="0"/>
                <a:cs typeface="Optima" charset="0"/>
              </a:rPr>
              <a:t>July 31- August 1,2019 </a:t>
            </a:r>
            <a:r>
              <a:rPr lang="en-US" sz="1600" i="1" dirty="0">
                <a:solidFill>
                  <a:srgbClr val="000000"/>
                </a:solidFill>
                <a:latin typeface="Optima" charset="0"/>
                <a:ea typeface="Optima" charset="0"/>
                <a:cs typeface="Optima" charset="0"/>
              </a:rPr>
              <a:t>| </a:t>
            </a:r>
            <a:r>
              <a:rPr lang="en-US" sz="1600" dirty="0">
                <a:solidFill>
                  <a:srgbClr val="000000"/>
                </a:solidFill>
                <a:latin typeface="Optima" charset="0"/>
                <a:ea typeface="Optima" charset="0"/>
                <a:cs typeface="Optima" charset="0"/>
              </a:rPr>
              <a:t>Singapore</a:t>
            </a:r>
          </a:p>
          <a:p>
            <a:pPr indent="14288"/>
            <a:endParaRPr lang="en-US" sz="1600" i="1" dirty="0">
              <a:solidFill>
                <a:srgbClr val="000000"/>
              </a:solidFill>
              <a:latin typeface="Optima" charset="0"/>
              <a:ea typeface="Optima" charset="0"/>
              <a:cs typeface="Optima" charset="0"/>
            </a:endParaRPr>
          </a:p>
          <a:p>
            <a:pPr indent="14288" algn="just"/>
            <a:r>
              <a:rPr lang="en-US" sz="1600" dirty="0">
                <a:latin typeface="Optima" charset="0"/>
                <a:ea typeface="Optima" charset="0"/>
                <a:cs typeface="Optima" charset="0"/>
              </a:rPr>
              <a:t>Financial experts and senior officials from CT6 countries, financial institutions and international non-government organizations gathered for a two-day workshop in Singapore to help draft a financial resource mobilization plan in support of the renewal of the CTI-CFF Regional Plan of Action, most commonly referred as RPOA 2.0. </a:t>
            </a:r>
          </a:p>
          <a:p>
            <a:pPr indent="457200" algn="just"/>
            <a:endParaRPr lang="en-US" sz="1600" dirty="0">
              <a:latin typeface="Optima" charset="0"/>
              <a:ea typeface="Optima" charset="0"/>
              <a:cs typeface="Optima" charset="0"/>
            </a:endParaRPr>
          </a:p>
        </p:txBody>
      </p:sp>
      <p:grpSp>
        <p:nvGrpSpPr>
          <p:cNvPr id="10" name="Group 9"/>
          <p:cNvGrpSpPr/>
          <p:nvPr/>
        </p:nvGrpSpPr>
        <p:grpSpPr>
          <a:xfrm>
            <a:off x="7737702" y="2152"/>
            <a:ext cx="4454298" cy="3573435"/>
            <a:chOff x="0" y="0"/>
            <a:chExt cx="4839298" cy="3291188"/>
          </a:xfrm>
        </p:grpSpPr>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856" y="0"/>
              <a:ext cx="4812442" cy="2377968"/>
            </a:xfrm>
            <a:prstGeom prst="rect">
              <a:avLst/>
            </a:prstGeom>
          </p:spPr>
        </p:pic>
        <p:sp>
          <p:nvSpPr>
            <p:cNvPr id="12" name="Text Box 44"/>
            <p:cNvSpPr txBox="1"/>
            <p:nvPr/>
          </p:nvSpPr>
          <p:spPr>
            <a:xfrm>
              <a:off x="0" y="2377969"/>
              <a:ext cx="4839298" cy="913219"/>
            </a:xfrm>
            <a:prstGeom prst="rect">
              <a:avLst/>
            </a:prstGeom>
            <a:solidFill>
              <a:schemeClr val="accent1">
                <a:lumMod val="20000"/>
                <a:lumOff val="80000"/>
              </a:schemeClr>
            </a:solidFill>
          </p:spPr>
          <p:txBody>
            <a:bodyPr wrap="square" rtlCol="0">
              <a:noAutofit/>
            </a:bodyPr>
            <a:lstStyle/>
            <a:p>
              <a:pPr marL="0" marR="0">
                <a:spcBef>
                  <a:spcPts val="0"/>
                </a:spcBef>
                <a:spcAft>
                  <a:spcPts val="0"/>
                </a:spcAft>
              </a:pPr>
              <a:r>
                <a:rPr lang="en-GB" sz="1400" kern="1200" dirty="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The workshop was attended by financial experts from CT6 member countries and development partners to recommend a sustainable financial mechanism for CTI-CFF. Photo credit: CTI-CFF RS/W. </a:t>
              </a:r>
              <a:r>
                <a:rPr lang="en-GB" sz="1400" kern="1200" dirty="0" err="1">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Winarbo</a:t>
              </a:r>
              <a:endParaRPr lang="en-US" sz="1400" dirty="0">
                <a:effectLst/>
                <a:latin typeface="Times New Roman" panose="02020603050405020304" pitchFamily="18" charset="0"/>
                <a:ea typeface="Times New Roman" panose="02020603050405020304" pitchFamily="18" charset="0"/>
              </a:endParaRPr>
            </a:p>
          </p:txBody>
        </p:sp>
      </p:grpSp>
      <p:sp>
        <p:nvSpPr>
          <p:cNvPr id="18" name="Rectangle 17"/>
          <p:cNvSpPr/>
          <p:nvPr/>
        </p:nvSpPr>
        <p:spPr>
          <a:xfrm>
            <a:off x="187419" y="2582389"/>
            <a:ext cx="5754783" cy="3847207"/>
          </a:xfrm>
          <a:prstGeom prst="rect">
            <a:avLst/>
          </a:prstGeom>
        </p:spPr>
        <p:txBody>
          <a:bodyPr wrap="square">
            <a:spAutoFit/>
          </a:bodyPr>
          <a:lstStyle/>
          <a:p>
            <a:pPr indent="14288"/>
            <a:r>
              <a:rPr lang="en-US" sz="2400" b="1" dirty="0">
                <a:solidFill>
                  <a:srgbClr val="176186"/>
                </a:solidFill>
                <a:latin typeface="Optima" charset="0"/>
                <a:ea typeface="Optima" charset="0"/>
                <a:cs typeface="Optima" charset="0"/>
              </a:rPr>
              <a:t>E. Institutional Change Framework Workshop and </a:t>
            </a:r>
            <a:r>
              <a:rPr lang="en-US" sz="2400" b="1" dirty="0" err="1">
                <a:solidFill>
                  <a:srgbClr val="176186"/>
                </a:solidFill>
                <a:latin typeface="Optima" charset="0"/>
                <a:ea typeface="Optima" charset="0"/>
                <a:cs typeface="Optima" charset="0"/>
              </a:rPr>
              <a:t>Writeshop</a:t>
            </a:r>
            <a:r>
              <a:rPr lang="en-US" sz="2400" b="1" dirty="0">
                <a:solidFill>
                  <a:srgbClr val="176186"/>
                </a:solidFill>
                <a:latin typeface="Optima" charset="0"/>
                <a:ea typeface="Optima" charset="0"/>
                <a:cs typeface="Optima" charset="0"/>
              </a:rPr>
              <a:t> for RPOA 2.0</a:t>
            </a:r>
          </a:p>
          <a:p>
            <a:pPr indent="14288"/>
            <a:r>
              <a:rPr lang="en-US" dirty="0">
                <a:latin typeface="Optima" charset="0"/>
                <a:ea typeface="Optima" charset="0"/>
                <a:cs typeface="Optima" charset="0"/>
              </a:rPr>
              <a:t>August 13-15, 2019 | Bali, Indonesia</a:t>
            </a:r>
          </a:p>
          <a:p>
            <a:pPr indent="14288"/>
            <a:endParaRPr lang="en-US" dirty="0">
              <a:latin typeface="Optima" charset="0"/>
              <a:ea typeface="Optima" charset="0"/>
              <a:cs typeface="Optima" charset="0"/>
            </a:endParaRPr>
          </a:p>
          <a:p>
            <a:pPr indent="14288" algn="just"/>
            <a:r>
              <a:rPr lang="en-US" sz="1600" dirty="0">
                <a:latin typeface="Optima" charset="0"/>
                <a:ea typeface="Optima" charset="0"/>
                <a:cs typeface="Optima" charset="0"/>
              </a:rPr>
              <a:t>In this workshop, the participants identified short-term to long-term recommendations to strengthen CTI-CFF. The immediate recommendations were completing the RPOA 2.0 at the highest professional level; preparing and implementing an institutional plan for the Regional Secretariat; clear statement on the value- added of CTI; identifying cross-sectoral and synergies between and among Working Groups; explore ways to strengthen NCCs; and for the incoming leadership Executive Director to meet key leaders of CT6 Member Parties to explain the relevance of CTI. </a:t>
            </a:r>
            <a:endParaRPr lang="en-US" sz="1600" dirty="0">
              <a:effectLst/>
              <a:latin typeface="Optima" charset="0"/>
              <a:ea typeface="Optima" charset="0"/>
              <a:cs typeface="Optima" charset="0"/>
            </a:endParaRPr>
          </a:p>
        </p:txBody>
      </p:sp>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72199" y="4617035"/>
            <a:ext cx="3273773" cy="1812561"/>
          </a:xfrm>
          <a:prstGeom prst="rect">
            <a:avLst/>
          </a:prstGeom>
        </p:spPr>
      </p:pic>
      <p:pic>
        <p:nvPicPr>
          <p:cNvPr id="14" name="Picture 13"/>
          <p:cNvPicPr>
            <a:picLocks noChangeAspect="1"/>
          </p:cNvPicPr>
          <p:nvPr/>
        </p:nvPicPr>
        <p:blipFill rotWithShape="1">
          <a:blip r:embed="rId5" cstate="print">
            <a:extLst>
              <a:ext uri="{28A0092B-C50C-407E-A947-70E740481C1C}">
                <a14:useLocalDpi xmlns:a14="http://schemas.microsoft.com/office/drawing/2010/main" val="0"/>
              </a:ext>
            </a:extLst>
          </a:blip>
          <a:srcRect l="15345" t="12834" r="10334"/>
          <a:stretch/>
        </p:blipFill>
        <p:spPr>
          <a:xfrm>
            <a:off x="9445973" y="4617035"/>
            <a:ext cx="2746027" cy="1812561"/>
          </a:xfrm>
          <a:prstGeom prst="rect">
            <a:avLst/>
          </a:prstGeom>
        </p:spPr>
      </p:pic>
      <p:sp>
        <p:nvSpPr>
          <p:cNvPr id="15" name="Text Box 52"/>
          <p:cNvSpPr txBox="1"/>
          <p:nvPr/>
        </p:nvSpPr>
        <p:spPr>
          <a:xfrm>
            <a:off x="6073541" y="6429596"/>
            <a:ext cx="6125458" cy="428404"/>
          </a:xfrm>
          <a:prstGeom prst="rect">
            <a:avLst/>
          </a:prstGeom>
          <a:solidFill>
            <a:schemeClr val="accent1">
              <a:lumMod val="20000"/>
              <a:lumOff val="80000"/>
            </a:schemeClr>
          </a:solidFill>
        </p:spPr>
        <p:txBody>
          <a:bodyPr wrap="square" rtlCol="0">
            <a:noAutofit/>
          </a:bodyPr>
          <a:lstStyle/>
          <a:p>
            <a:pPr>
              <a:spcAft>
                <a:spcPts val="0"/>
              </a:spcAft>
            </a:pPr>
            <a:r>
              <a:rPr lang="en-GB" sz="1000" kern="1200">
                <a:solidFill>
                  <a:srgbClr val="000000"/>
                </a:solidFill>
                <a:effectLst/>
                <a:latin typeface="Calibri Light" charset="0"/>
                <a:ea typeface="Times New Roman" charset="0"/>
                <a:cs typeface="Times New Roman" charset="0"/>
              </a:rPr>
              <a:t>The workshop participants from CT6 member countries and development partners discussed what they perceived the RPOA 2.0 should focused into. </a:t>
            </a:r>
            <a:r>
              <a:rPr lang="en-GB" sz="1000" kern="1200" dirty="0">
                <a:solidFill>
                  <a:srgbClr val="000000"/>
                </a:solidFill>
                <a:effectLst/>
                <a:latin typeface="Calibri Light" charset="0"/>
                <a:ea typeface="Times New Roman" charset="0"/>
                <a:cs typeface="Times New Roman" charset="0"/>
              </a:rPr>
              <a:t>Photo credit: CTI-CFF RS/R. </a:t>
            </a:r>
            <a:r>
              <a:rPr lang="en-GB" sz="1000" kern="1200" dirty="0" err="1">
                <a:solidFill>
                  <a:srgbClr val="000000"/>
                </a:solidFill>
                <a:effectLst/>
                <a:latin typeface="Calibri Light" charset="0"/>
                <a:ea typeface="Times New Roman" charset="0"/>
                <a:cs typeface="Times New Roman" charset="0"/>
              </a:rPr>
              <a:t>Wasturini</a:t>
            </a:r>
            <a:endParaRPr lang="en-US" sz="1200" dirty="0">
              <a:effectLst/>
              <a:latin typeface="Times New Roman" charset="0"/>
              <a:ea typeface="Times New Roman" charset="0"/>
            </a:endParaRPr>
          </a:p>
        </p:txBody>
      </p:sp>
    </p:spTree>
    <p:extLst>
      <p:ext uri="{BB962C8B-B14F-4D97-AF65-F5344CB8AC3E}">
        <p14:creationId xmlns:p14="http://schemas.microsoft.com/office/powerpoint/2010/main" val="16137675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sp>
        <p:nvSpPr>
          <p:cNvPr id="4" name="Text Placeholder 3"/>
          <p:cNvSpPr>
            <a:spLocks noGrp="1"/>
          </p:cNvSpPr>
          <p:nvPr>
            <p:ph type="body" sz="half" idx="2"/>
          </p:nvPr>
        </p:nvSpPr>
        <p:spPr/>
        <p:txBody>
          <a:bodyPr/>
          <a:lstStyle/>
          <a:p>
            <a:endParaRPr lang="en-GB"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951" y="0"/>
            <a:ext cx="12192000" cy="6899890"/>
          </a:xfrm>
          <a:prstGeom prst="rect">
            <a:avLst/>
          </a:prstGeom>
        </p:spPr>
      </p:pic>
      <p:sp>
        <p:nvSpPr>
          <p:cNvPr id="7" name="Title 1">
            <a:extLst>
              <a:ext uri="{FF2B5EF4-FFF2-40B4-BE49-F238E27FC236}">
                <a16:creationId xmlns:a16="http://schemas.microsoft.com/office/drawing/2014/main" id="{8A832C48-C51A-4363-B0FD-043DBBC3AEFC}"/>
              </a:ext>
            </a:extLst>
          </p:cNvPr>
          <p:cNvSpPr txBox="1">
            <a:spLocks/>
          </p:cNvSpPr>
          <p:nvPr/>
        </p:nvSpPr>
        <p:spPr>
          <a:xfrm>
            <a:off x="636816" y="3151271"/>
            <a:ext cx="7293240" cy="155572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500" b="1" dirty="0">
                <a:solidFill>
                  <a:srgbClr val="176186"/>
                </a:solidFill>
                <a:latin typeface="Optima" charset="0"/>
                <a:ea typeface="Optima" charset="0"/>
                <a:cs typeface="Optima" charset="0"/>
              </a:rPr>
              <a:t>CROSS-CUTTING INITIATIVES</a:t>
            </a:r>
          </a:p>
        </p:txBody>
      </p:sp>
      <p:sp>
        <p:nvSpPr>
          <p:cNvPr id="8" name="Title 1">
            <a:extLst>
              <a:ext uri="{FF2B5EF4-FFF2-40B4-BE49-F238E27FC236}">
                <a16:creationId xmlns:a16="http://schemas.microsoft.com/office/drawing/2014/main" id="{8A832C48-C51A-4363-B0FD-043DBBC3AEFC}"/>
              </a:ext>
            </a:extLst>
          </p:cNvPr>
          <p:cNvSpPr txBox="1">
            <a:spLocks/>
          </p:cNvSpPr>
          <p:nvPr/>
        </p:nvSpPr>
        <p:spPr>
          <a:xfrm>
            <a:off x="636816" y="2031918"/>
            <a:ext cx="7293240" cy="155572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500" b="1" dirty="0">
                <a:solidFill>
                  <a:srgbClr val="176186"/>
                </a:solidFill>
                <a:latin typeface="Optima" charset="0"/>
                <a:ea typeface="Optima" charset="0"/>
                <a:cs typeface="Optima" charset="0"/>
              </a:rPr>
              <a:t>3</a:t>
            </a:r>
          </a:p>
        </p:txBody>
      </p:sp>
    </p:spTree>
    <p:extLst>
      <p:ext uri="{BB962C8B-B14F-4D97-AF65-F5344CB8AC3E}">
        <p14:creationId xmlns:p14="http://schemas.microsoft.com/office/powerpoint/2010/main" val="8857996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366" y="123986"/>
            <a:ext cx="11956319" cy="6617777"/>
          </a:xfrm>
          <a:prstGeom prst="rect">
            <a:avLst/>
          </a:prstGeom>
        </p:spPr>
      </p:pic>
      <p:sp>
        <p:nvSpPr>
          <p:cNvPr id="2" name="Rectangle 1"/>
          <p:cNvSpPr/>
          <p:nvPr/>
        </p:nvSpPr>
        <p:spPr>
          <a:xfrm>
            <a:off x="300084" y="269123"/>
            <a:ext cx="7810246" cy="7817525"/>
          </a:xfrm>
          <a:prstGeom prst="rect">
            <a:avLst/>
          </a:prstGeom>
        </p:spPr>
        <p:txBody>
          <a:bodyPr wrap="square">
            <a:spAutoFit/>
          </a:bodyPr>
          <a:lstStyle/>
          <a:p>
            <a:pPr algn="just"/>
            <a:r>
              <a:rPr lang="en-US" sz="2800" b="1" dirty="0">
                <a:solidFill>
                  <a:srgbClr val="176186"/>
                </a:solidFill>
                <a:latin typeface="Optima" charset="0"/>
                <a:ea typeface="Optima" charset="0"/>
                <a:cs typeface="Optima" charset="0"/>
              </a:rPr>
              <a:t>A. Local Government Network</a:t>
            </a:r>
          </a:p>
          <a:p>
            <a:endParaRPr lang="en-US" sz="2000" b="1" dirty="0">
              <a:solidFill>
                <a:srgbClr val="009999"/>
              </a:solidFill>
              <a:latin typeface="Optima" charset="0"/>
              <a:ea typeface="Optima" charset="0"/>
              <a:cs typeface="Optima" charset="0"/>
            </a:endParaRPr>
          </a:p>
          <a:p>
            <a:r>
              <a:rPr lang="en-US" sz="2200" b="1" dirty="0">
                <a:solidFill>
                  <a:srgbClr val="009999"/>
                </a:solidFill>
                <a:latin typeface="Optima" charset="0"/>
                <a:ea typeface="Optima" charset="0"/>
                <a:cs typeface="Optima" charset="0"/>
              </a:rPr>
              <a:t>Maritime Local Government Network roll up sleeves for Strategic Partnership and Resource Mobilization Planning</a:t>
            </a:r>
            <a:endParaRPr lang="en-US" sz="2200" dirty="0">
              <a:solidFill>
                <a:srgbClr val="009999"/>
              </a:solidFill>
              <a:latin typeface="Optima" charset="0"/>
              <a:ea typeface="Optima" charset="0"/>
              <a:cs typeface="Optima" charset="0"/>
            </a:endParaRPr>
          </a:p>
          <a:p>
            <a:r>
              <a:rPr lang="en-US" dirty="0">
                <a:latin typeface="Optima" charset="0"/>
                <a:ea typeface="Optima" charset="0"/>
                <a:cs typeface="Optima" charset="0"/>
              </a:rPr>
              <a:t>July 29-31, 2019 | Jakarta, Indonesia</a:t>
            </a:r>
          </a:p>
          <a:p>
            <a:endParaRPr lang="en-US" dirty="0">
              <a:latin typeface="Optima" charset="0"/>
              <a:ea typeface="Optima" charset="0"/>
              <a:cs typeface="Optima" charset="0"/>
            </a:endParaRPr>
          </a:p>
          <a:p>
            <a:r>
              <a:rPr lang="en-US" dirty="0">
                <a:latin typeface="Optima" charset="0"/>
                <a:ea typeface="Optima" charset="0"/>
                <a:cs typeface="Optima" charset="0"/>
              </a:rPr>
              <a:t>The Regional Secretariat participated in the LGN workshop, that is working on an MOU with Indonesia’s Ministry of Home Affairs for strengthening the capacity and performance of coastal and maritime local governments in CT6 countries</a:t>
            </a:r>
          </a:p>
          <a:p>
            <a:endParaRPr lang="en-US" dirty="0">
              <a:latin typeface="Optima" charset="0"/>
              <a:ea typeface="Optima" charset="0"/>
              <a:cs typeface="Optima" charset="0"/>
            </a:endParaRPr>
          </a:p>
          <a:p>
            <a:endParaRPr lang="en-US" dirty="0">
              <a:latin typeface="Optima" charset="0"/>
              <a:ea typeface="Optima" charset="0"/>
              <a:cs typeface="Optima" charset="0"/>
            </a:endParaRPr>
          </a:p>
          <a:p>
            <a:pPr lvl="0"/>
            <a:r>
              <a:rPr lang="en-US" sz="2800" b="1" dirty="0">
                <a:solidFill>
                  <a:srgbClr val="176186"/>
                </a:solidFill>
                <a:latin typeface="Optima" charset="0"/>
                <a:ea typeface="Optima" charset="0"/>
                <a:cs typeface="Optima" charset="0"/>
              </a:rPr>
              <a:t>B. Women Leaders Forum (WLF)</a:t>
            </a:r>
          </a:p>
          <a:p>
            <a:pPr lvl="0"/>
            <a:r>
              <a:rPr lang="en-US" sz="2200" b="1" dirty="0">
                <a:solidFill>
                  <a:srgbClr val="009999"/>
                </a:solidFill>
                <a:latin typeface="Optima" charset="0"/>
                <a:ea typeface="Optima" charset="0"/>
                <a:cs typeface="Optima" charset="0"/>
              </a:rPr>
              <a:t>WLF Meeting</a:t>
            </a:r>
          </a:p>
          <a:p>
            <a:r>
              <a:rPr lang="en-US" dirty="0">
                <a:latin typeface="Optima" charset="0"/>
                <a:ea typeface="Optima" charset="0"/>
                <a:cs typeface="Optima" charset="0"/>
              </a:rPr>
              <a:t>June 27, 2019 | Dili, Timor </a:t>
            </a:r>
            <a:r>
              <a:rPr lang="en-US" dirty="0" err="1">
                <a:latin typeface="Optima" charset="0"/>
                <a:ea typeface="Optima" charset="0"/>
                <a:cs typeface="Optima" charset="0"/>
              </a:rPr>
              <a:t>Leste</a:t>
            </a:r>
            <a:endParaRPr lang="en-US" dirty="0">
              <a:latin typeface="Optima" charset="0"/>
              <a:ea typeface="Optima" charset="0"/>
              <a:cs typeface="Optima" charset="0"/>
            </a:endParaRPr>
          </a:p>
          <a:p>
            <a:endParaRPr lang="en-US" dirty="0">
              <a:latin typeface="Optima" charset="0"/>
              <a:ea typeface="Optima" charset="0"/>
              <a:cs typeface="Optima" charset="0"/>
            </a:endParaRPr>
          </a:p>
          <a:p>
            <a:pPr algn="just"/>
            <a:r>
              <a:rPr lang="en-US" dirty="0">
                <a:latin typeface="Optima" charset="0"/>
                <a:ea typeface="Optima" charset="0"/>
                <a:cs typeface="Optima" charset="0"/>
              </a:rPr>
              <a:t>Gathered inputs from the participants to formulate draft gender policies/regulations matrix especially on the gaps and challenges, how women participation is included in planning and implementation process, gender equality integration. Further, the information will feed into the RPOA 2.0 process.</a:t>
            </a:r>
          </a:p>
          <a:p>
            <a:endParaRPr lang="en-US" dirty="0">
              <a:latin typeface="Optima" charset="0"/>
              <a:ea typeface="Optima" charset="0"/>
              <a:cs typeface="Optima" charset="0"/>
            </a:endParaRPr>
          </a:p>
          <a:p>
            <a:endParaRPr lang="en-US" dirty="0">
              <a:latin typeface="Optima" charset="0"/>
              <a:ea typeface="Optima" charset="0"/>
              <a:cs typeface="Optima" charset="0"/>
            </a:endParaRPr>
          </a:p>
          <a:p>
            <a:endParaRPr lang="en-US" dirty="0">
              <a:latin typeface="Optima" charset="0"/>
              <a:ea typeface="Optima" charset="0"/>
              <a:cs typeface="Optima" charset="0"/>
            </a:endParaRPr>
          </a:p>
          <a:p>
            <a:endParaRPr lang="en-US" dirty="0">
              <a:latin typeface="Optima" charset="0"/>
              <a:ea typeface="Optima" charset="0"/>
              <a:cs typeface="Optima" charset="0"/>
            </a:endParaRPr>
          </a:p>
          <a:p>
            <a:pPr marL="285750" indent="-285750">
              <a:buFont typeface="Arial" panose="020B0604020202020204" pitchFamily="34" charset="0"/>
              <a:buChar char="•"/>
            </a:pPr>
            <a:endParaRPr lang="en-US" dirty="0">
              <a:latin typeface="Optima" charset="0"/>
              <a:ea typeface="Optima" charset="0"/>
              <a:cs typeface="Optima" charset="0"/>
            </a:endParaRPr>
          </a:p>
        </p:txBody>
      </p:sp>
      <p:grpSp>
        <p:nvGrpSpPr>
          <p:cNvPr id="13" name="Group 12"/>
          <p:cNvGrpSpPr/>
          <p:nvPr/>
        </p:nvGrpSpPr>
        <p:grpSpPr>
          <a:xfrm>
            <a:off x="8436345" y="-42111"/>
            <a:ext cx="3755656" cy="3184228"/>
            <a:chOff x="0" y="1856593"/>
            <a:chExt cx="2449254" cy="2309211"/>
          </a:xfrm>
        </p:grpSpPr>
        <p:pic>
          <p:nvPicPr>
            <p:cNvPr id="15" name="Picture 14" descr="../Photos/LGN%20Workshop_Photo%202.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88" y="1856593"/>
              <a:ext cx="2442166" cy="1831625"/>
            </a:xfrm>
            <a:prstGeom prst="rect">
              <a:avLst/>
            </a:prstGeom>
            <a:noFill/>
            <a:ln>
              <a:noFill/>
            </a:ln>
          </p:spPr>
        </p:pic>
        <p:sp>
          <p:nvSpPr>
            <p:cNvPr id="16" name="Text Box 7"/>
            <p:cNvSpPr txBox="1"/>
            <p:nvPr/>
          </p:nvSpPr>
          <p:spPr>
            <a:xfrm>
              <a:off x="0" y="3682127"/>
              <a:ext cx="2442166" cy="483677"/>
            </a:xfrm>
            <a:prstGeom prst="rect">
              <a:avLst/>
            </a:prstGeom>
            <a:solidFill>
              <a:schemeClr val="accent1">
                <a:lumMod val="20000"/>
                <a:lumOff val="80000"/>
              </a:schemeClr>
            </a:solid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spcBef>
                  <a:spcPts val="0"/>
                </a:spcBef>
                <a:spcAft>
                  <a:spcPts val="0"/>
                </a:spcAft>
              </a:pPr>
              <a:r>
                <a:rPr lang="en-GB" sz="1000" dirty="0">
                  <a:solidFill>
                    <a:srgbClr val="000000"/>
                  </a:solidFill>
                  <a:latin typeface="Calibri" panose="020F0502020204030204" pitchFamily="34" charset="0"/>
                  <a:ea typeface="Calibri" panose="020F0502020204030204" pitchFamily="34" charset="0"/>
                  <a:cs typeface="Times New Roman" panose="02020603050405020304" pitchFamily="18" charset="0"/>
                </a:rPr>
                <a:t>Mr. </a:t>
              </a:r>
              <a:r>
                <a:rPr lang="en-GB" sz="100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Hugua</a:t>
              </a:r>
              <a:r>
                <a:rPr lang="en-GB" sz="10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led the participants to </a:t>
              </a:r>
              <a:r>
                <a:rPr lang="en-US" sz="10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revisit and review LGN’s strategic goals as well as determined its strategic priorities. </a:t>
              </a:r>
              <a:endParaRPr lang="en-US" sz="1200" dirty="0">
                <a:effectLst/>
                <a:latin typeface="Times New Roman" panose="02020603050405020304" pitchFamily="18" charset="0"/>
                <a:ea typeface="Times New Roman" panose="02020603050405020304" pitchFamily="18" charset="0"/>
              </a:endParaRPr>
            </a:p>
            <a:p>
              <a:pPr marL="0" marR="0" algn="just">
                <a:spcBef>
                  <a:spcPts val="0"/>
                </a:spcBef>
                <a:spcAft>
                  <a:spcPts val="0"/>
                </a:spcAft>
              </a:pPr>
              <a:r>
                <a:rPr lang="en-US" sz="10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Photo Credit: CTI-CFF RS /A. </a:t>
              </a:r>
              <a:r>
                <a:rPr lang="en-US" sz="1000" kern="1200"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Anggorojati</a:t>
              </a:r>
              <a:endParaRPr lang="en-US" sz="1200" dirty="0">
                <a:effectLst/>
                <a:latin typeface="Times New Roman" panose="02020603050405020304" pitchFamily="18" charset="0"/>
                <a:ea typeface="Times New Roman" panose="02020603050405020304" pitchFamily="18" charset="0"/>
              </a:endParaRPr>
            </a:p>
            <a:p>
              <a:pPr marL="0" marR="0" algn="just">
                <a:spcBef>
                  <a:spcPts val="0"/>
                </a:spcBef>
                <a:spcAft>
                  <a:spcPts val="0"/>
                </a:spcAft>
              </a:pPr>
              <a:r>
                <a:rPr lang="en-GB" sz="900" kern="1200" dirty="0">
                  <a:solidFill>
                    <a:srgbClr val="000000"/>
                  </a:solidFill>
                  <a:effectLst/>
                  <a:ea typeface="Calibri" panose="020F0502020204030204" pitchFamily="34" charset="0"/>
                </a:rPr>
                <a:t> </a:t>
              </a:r>
              <a:endParaRPr lang="en-US" sz="1200" dirty="0">
                <a:effectLst/>
                <a:latin typeface="Times New Roman" panose="02020603050405020304" pitchFamily="18" charset="0"/>
                <a:ea typeface="Times New Roman" panose="02020603050405020304" pitchFamily="18" charset="0"/>
              </a:endParaRPr>
            </a:p>
          </p:txBody>
        </p:sp>
      </p:grpSp>
      <p:pic>
        <p:nvPicPr>
          <p:cNvPr id="17" name="Picture 16"/>
          <p:cNvPicPr/>
          <p:nvPr/>
        </p:nvPicPr>
        <p:blipFill rotWithShape="1">
          <a:blip r:embed="rId4" cstate="print">
            <a:extLst>
              <a:ext uri="{28A0092B-C50C-407E-A947-70E740481C1C}">
                <a14:useLocalDpi xmlns:a14="http://schemas.microsoft.com/office/drawing/2010/main" val="0"/>
              </a:ext>
            </a:extLst>
          </a:blip>
          <a:srcRect l="5330" t="15333" r="5846" b="17167"/>
          <a:stretch/>
        </p:blipFill>
        <p:spPr>
          <a:xfrm>
            <a:off x="8375248" y="3570797"/>
            <a:ext cx="3820059" cy="2253018"/>
          </a:xfrm>
          <a:prstGeom prst="rect">
            <a:avLst/>
          </a:prstGeom>
        </p:spPr>
      </p:pic>
      <p:sp>
        <p:nvSpPr>
          <p:cNvPr id="5" name="Rectangle 4"/>
          <p:cNvSpPr/>
          <p:nvPr/>
        </p:nvSpPr>
        <p:spPr>
          <a:xfrm>
            <a:off x="8375247" y="5823815"/>
            <a:ext cx="3816753" cy="553998"/>
          </a:xfrm>
          <a:prstGeom prst="rect">
            <a:avLst/>
          </a:prstGeom>
          <a:solidFill>
            <a:schemeClr val="accent1">
              <a:lumMod val="20000"/>
              <a:lumOff val="80000"/>
            </a:schemeClr>
          </a:solidFill>
        </p:spPr>
        <p:txBody>
          <a:bodyPr wrap="square">
            <a:spAutoFit/>
          </a:bodyPr>
          <a:lstStyle/>
          <a:p>
            <a:r>
              <a:rPr lang="en-GB" sz="1000" dirty="0">
                <a:solidFill>
                  <a:srgbClr val="000000"/>
                </a:solidFill>
                <a:latin typeface="Calibri Light" panose="020F0302020204030204" pitchFamily="34" charset="0"/>
                <a:ea typeface="Calibri Light" panose="020F0302020204030204" pitchFamily="34" charset="0"/>
                <a:cs typeface="Times New Roman" panose="02020603050405020304" pitchFamily="18" charset="0"/>
              </a:rPr>
              <a:t>Participants from CT6 member countries and development partners gathered together for the WLF Dinner Meeting in Dili, Timor-Leste. Photo credit: CTI-CFF RS/J. Polita</a:t>
            </a:r>
            <a:endParaRPr lang="en-US" sz="1000" dirty="0"/>
          </a:p>
        </p:txBody>
      </p:sp>
    </p:spTree>
    <p:extLst>
      <p:ext uri="{BB962C8B-B14F-4D97-AF65-F5344CB8AC3E}">
        <p14:creationId xmlns:p14="http://schemas.microsoft.com/office/powerpoint/2010/main" val="36969336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609" y="-9130"/>
            <a:ext cx="12192000" cy="6858000"/>
          </a:xfrm>
          <a:prstGeom prst="rect">
            <a:avLst/>
          </a:prstGeom>
        </p:spPr>
      </p:pic>
      <p:sp>
        <p:nvSpPr>
          <p:cNvPr id="3" name="Rectangle 2"/>
          <p:cNvSpPr/>
          <p:nvPr/>
        </p:nvSpPr>
        <p:spPr>
          <a:xfrm>
            <a:off x="156504" y="3213556"/>
            <a:ext cx="8198991" cy="1508105"/>
          </a:xfrm>
          <a:prstGeom prst="rect">
            <a:avLst/>
          </a:prstGeom>
        </p:spPr>
        <p:txBody>
          <a:bodyPr wrap="square">
            <a:spAutoFit/>
          </a:bodyPr>
          <a:lstStyle/>
          <a:p>
            <a:pPr marL="61913" indent="-61913"/>
            <a:r>
              <a:rPr lang="en-US" b="1" dirty="0">
                <a:solidFill>
                  <a:srgbClr val="009999"/>
                </a:solidFill>
                <a:latin typeface="Optima" charset="0"/>
                <a:ea typeface="Optima" charset="0"/>
                <a:cs typeface="Optima" charset="0"/>
              </a:rPr>
              <a:t> Workshop on Aligning Cross-Cutting Initiatives (CCI) to the CTI-CFF Regional Plan of Action 2.0 &amp; The CTI-CFF Women Leaders’ Forum Developing a Competency, Model to Elevate Women Leadership in Marine and Coastal Management (organized by CTC; funded by USRDMA and US DOI)</a:t>
            </a:r>
            <a:endParaRPr lang="en-US" b="1" dirty="0">
              <a:solidFill>
                <a:srgbClr val="176186"/>
              </a:solidFill>
              <a:latin typeface="Optima" charset="0"/>
              <a:ea typeface="Optima" charset="0"/>
              <a:cs typeface="Optima" charset="0"/>
            </a:endParaRPr>
          </a:p>
          <a:p>
            <a:pPr eaLnBrk="0" fontAlgn="base" hangingPunct="0">
              <a:spcBef>
                <a:spcPct val="0"/>
              </a:spcBef>
              <a:spcAft>
                <a:spcPct val="0"/>
              </a:spcAft>
            </a:pPr>
            <a:r>
              <a:rPr lang="en-US" dirty="0">
                <a:solidFill>
                  <a:srgbClr val="000000"/>
                </a:solidFill>
                <a:latin typeface="Optima" charset="0"/>
                <a:ea typeface="Optima" charset="0"/>
                <a:cs typeface="Optima" charset="0"/>
              </a:rPr>
              <a:t>September 24 – 26, 2019 |Coral Triangle Center, Bali, Indonesia </a:t>
            </a:r>
            <a:endParaRPr lang="en-US" dirty="0">
              <a:latin typeface="Optima" charset="0"/>
              <a:ea typeface="Optima" charset="0"/>
              <a:cs typeface="Optima" charset="0"/>
            </a:endParaRPr>
          </a:p>
        </p:txBody>
      </p:sp>
      <p:sp>
        <p:nvSpPr>
          <p:cNvPr id="4" name="Rectangle 3"/>
          <p:cNvSpPr/>
          <p:nvPr/>
        </p:nvSpPr>
        <p:spPr>
          <a:xfrm>
            <a:off x="205833" y="197346"/>
            <a:ext cx="8330030" cy="3016210"/>
          </a:xfrm>
          <a:prstGeom prst="rect">
            <a:avLst/>
          </a:prstGeom>
        </p:spPr>
        <p:txBody>
          <a:bodyPr wrap="square">
            <a:spAutoFit/>
          </a:bodyPr>
          <a:lstStyle/>
          <a:p>
            <a:pPr marL="61913" indent="-61913"/>
            <a:r>
              <a:rPr lang="en-US" b="1" dirty="0">
                <a:solidFill>
                  <a:srgbClr val="009999"/>
                </a:solidFill>
                <a:latin typeface="Optima" charset="0"/>
                <a:ea typeface="Optima" charset="0"/>
                <a:cs typeface="Optima" charset="0"/>
              </a:rPr>
              <a:t>WLF Meeting </a:t>
            </a:r>
            <a:r>
              <a:rPr lang="en-US" sz="1600" b="1" dirty="0">
                <a:solidFill>
                  <a:srgbClr val="009999"/>
                </a:solidFill>
                <a:latin typeface="Optima" charset="0"/>
                <a:ea typeface="Optima" charset="0"/>
                <a:cs typeface="Optima" charset="0"/>
              </a:rPr>
              <a:t>(organized by CTC; funded by USRDMA and US DOI)</a:t>
            </a:r>
          </a:p>
          <a:p>
            <a:r>
              <a:rPr lang="en-US" sz="2000" dirty="0">
                <a:latin typeface="Optima" charset="0"/>
                <a:ea typeface="Optima" charset="0"/>
                <a:cs typeface="Optima" charset="0"/>
              </a:rPr>
              <a:t>July 22-23, 2019 |Bali, Indonesia</a:t>
            </a:r>
          </a:p>
          <a:p>
            <a:endParaRPr lang="en-US" sz="2000" dirty="0">
              <a:latin typeface="Optima" charset="0"/>
              <a:ea typeface="Optima" charset="0"/>
              <a:cs typeface="Optima" charset="0"/>
            </a:endParaRPr>
          </a:p>
          <a:p>
            <a:pPr marL="376238" marR="0" indent="-314325">
              <a:spcBef>
                <a:spcPts val="0"/>
              </a:spcBef>
              <a:spcAft>
                <a:spcPts val="0"/>
              </a:spcAft>
              <a:buFont typeface="Arial" charset="0"/>
              <a:buChar char="•"/>
            </a:pPr>
            <a:r>
              <a:rPr lang="en-US" dirty="0">
                <a:latin typeface="Optima" charset="0"/>
                <a:ea typeface="Optima" charset="0"/>
                <a:cs typeface="Optima" charset="0"/>
              </a:rPr>
              <a:t>RS participated in this activity thru Dr. Nora Ibrahim</a:t>
            </a:r>
          </a:p>
          <a:p>
            <a:pPr marL="376238" marR="0" indent="-314325">
              <a:spcBef>
                <a:spcPts val="0"/>
              </a:spcBef>
              <a:spcAft>
                <a:spcPts val="0"/>
              </a:spcAft>
              <a:buFont typeface="Arial" charset="0"/>
              <a:buChar char="•"/>
            </a:pPr>
            <a:r>
              <a:rPr lang="en-US" dirty="0">
                <a:latin typeface="Optima" charset="0"/>
                <a:ea typeface="Optima" charset="0"/>
                <a:cs typeface="Optima" charset="0"/>
              </a:rPr>
              <a:t>Identified two activities for implementation this September 2019. First, a training that targets women leaders (supervisors, managers, and academics) in marine and coastal conservation areas in the CT6 member countries.</a:t>
            </a:r>
          </a:p>
          <a:p>
            <a:pPr marL="376238" marR="0" indent="-314325">
              <a:spcBef>
                <a:spcPts val="0"/>
              </a:spcBef>
              <a:spcAft>
                <a:spcPts val="0"/>
              </a:spcAft>
              <a:buFont typeface="Arial" charset="0"/>
              <a:buChar char="•"/>
            </a:pPr>
            <a:r>
              <a:rPr lang="en-US" dirty="0">
                <a:latin typeface="Optima" charset="0"/>
                <a:ea typeface="Optima" charset="0"/>
                <a:cs typeface="Optima" charset="0"/>
              </a:rPr>
              <a:t>The second activity </a:t>
            </a:r>
            <a:r>
              <a:rPr lang="en-US" dirty="0" err="1">
                <a:latin typeface="Optima" charset="0"/>
                <a:ea typeface="Optima" charset="0"/>
                <a:cs typeface="Optima" charset="0"/>
              </a:rPr>
              <a:t>ws</a:t>
            </a:r>
            <a:r>
              <a:rPr lang="en-US" dirty="0">
                <a:latin typeface="Optima" charset="0"/>
                <a:ea typeface="Optima" charset="0"/>
                <a:cs typeface="Optima" charset="0"/>
              </a:rPr>
              <a:t> a two-day workshop and a 1-day write shop to generate inputs and insights from CTI-CFF stakeholders on how to integrate CTI-CFF’s cross cutting initiatives into the RPOA 2.0</a:t>
            </a:r>
            <a:endParaRPr lang="en-US" i="1" dirty="0">
              <a:latin typeface="Optima" charset="0"/>
              <a:ea typeface="Optima" charset="0"/>
              <a:cs typeface="Optima" charset="0"/>
            </a:endParaRPr>
          </a:p>
        </p:txBody>
      </p:sp>
      <p:pic>
        <p:nvPicPr>
          <p:cNvPr id="5" name="Picture 4"/>
          <p:cNvPicPr/>
          <p:nvPr/>
        </p:nvPicPr>
        <p:blipFill rotWithShape="1">
          <a:blip r:embed="rId3" cstate="print">
            <a:extLst>
              <a:ext uri="{28A0092B-C50C-407E-A947-70E740481C1C}">
                <a14:useLocalDpi xmlns:a14="http://schemas.microsoft.com/office/drawing/2010/main" val="0"/>
              </a:ext>
            </a:extLst>
          </a:blip>
          <a:srcRect t="7274" b="5405"/>
          <a:stretch/>
        </p:blipFill>
        <p:spPr bwMode="auto">
          <a:xfrm>
            <a:off x="8634521" y="-9130"/>
            <a:ext cx="3753008" cy="2314665"/>
          </a:xfrm>
          <a:prstGeom prst="rect">
            <a:avLst/>
          </a:prstGeom>
          <a:ln>
            <a:noFill/>
          </a:ln>
          <a:extLst>
            <a:ext uri="{53640926-AAD7-44D8-BBD7-CCE9431645EC}">
              <a14:shadowObscured xmlns:a14="http://schemas.microsoft.com/office/drawing/2010/main"/>
            </a:ext>
          </a:extLst>
        </p:spPr>
      </p:pic>
      <p:pic>
        <p:nvPicPr>
          <p:cNvPr id="6" name="Picture 5" descr="20190926_112741%20(1).jpg"/>
          <p:cNvPicPr/>
          <p:nvPr/>
        </p:nvPicPr>
        <p:blipFill rotWithShape="1">
          <a:blip r:embed="rId4" cstate="print">
            <a:extLst>
              <a:ext uri="{28A0092B-C50C-407E-A947-70E740481C1C}">
                <a14:useLocalDpi xmlns:a14="http://schemas.microsoft.com/office/drawing/2010/main" val="0"/>
              </a:ext>
            </a:extLst>
          </a:blip>
          <a:srcRect t="12540" r="1046"/>
          <a:stretch/>
        </p:blipFill>
        <p:spPr bwMode="auto">
          <a:xfrm>
            <a:off x="8733183" y="2305535"/>
            <a:ext cx="3555688" cy="2357720"/>
          </a:xfrm>
          <a:prstGeom prst="rect">
            <a:avLst/>
          </a:prstGeom>
          <a:noFill/>
          <a:ln>
            <a:noFill/>
          </a:ln>
          <a:extLst>
            <a:ext uri="{53640926-AAD7-44D8-BBD7-CCE9431645EC}">
              <a14:shadowObscured xmlns:a14="http://schemas.microsoft.com/office/drawing/2010/main"/>
            </a:ext>
          </a:extLst>
        </p:spPr>
      </p:pic>
      <p:pic>
        <p:nvPicPr>
          <p:cNvPr id="9" name="Picture 8" descr="20190926_115835%20(1).jpg"/>
          <p:cNvPicPr/>
          <p:nvPr/>
        </p:nvPicPr>
        <p:blipFill rotWithShape="1">
          <a:blip r:embed="rId5" cstate="print">
            <a:extLst>
              <a:ext uri="{28A0092B-C50C-407E-A947-70E740481C1C}">
                <a14:useLocalDpi xmlns:a14="http://schemas.microsoft.com/office/drawing/2010/main" val="0"/>
              </a:ext>
            </a:extLst>
          </a:blip>
          <a:srcRect t="23126"/>
          <a:stretch/>
        </p:blipFill>
        <p:spPr bwMode="auto">
          <a:xfrm>
            <a:off x="8733182" y="4646504"/>
            <a:ext cx="3555687" cy="2051154"/>
          </a:xfrm>
          <a:prstGeom prst="rect">
            <a:avLst/>
          </a:prstGeom>
          <a:noFill/>
          <a:ln>
            <a:noFill/>
          </a:ln>
          <a:extLst>
            <a:ext uri="{53640926-AAD7-44D8-BBD7-CCE9431645EC}">
              <a14:shadowObscured xmlns:a14="http://schemas.microsoft.com/office/drawing/2010/main"/>
            </a:ext>
          </a:extLst>
        </p:spPr>
      </p:pic>
      <p:sp>
        <p:nvSpPr>
          <p:cNvPr id="2" name="Rectangle 1"/>
          <p:cNvSpPr/>
          <p:nvPr/>
        </p:nvSpPr>
        <p:spPr>
          <a:xfrm>
            <a:off x="205833" y="4752438"/>
            <a:ext cx="7760941" cy="1754326"/>
          </a:xfrm>
          <a:prstGeom prst="rect">
            <a:avLst/>
          </a:prstGeom>
        </p:spPr>
        <p:txBody>
          <a:bodyPr wrap="square">
            <a:spAutoFit/>
          </a:bodyPr>
          <a:lstStyle/>
          <a:p>
            <a:pPr marL="285750" indent="-285750">
              <a:buFont typeface="Arial" charset="0"/>
              <a:buChar char="•"/>
            </a:pPr>
            <a:r>
              <a:rPr lang="en-US" dirty="0">
                <a:latin typeface="Optima" charset="0"/>
                <a:ea typeface="Optima" charset="0"/>
                <a:cs typeface="Optima" charset="0"/>
              </a:rPr>
              <a:t>RS participated in the workshop on Aligning CCI</a:t>
            </a:r>
          </a:p>
          <a:p>
            <a:pPr marL="285750" indent="-285750">
              <a:buFont typeface="Arial" charset="0"/>
              <a:buChar char="•"/>
            </a:pPr>
            <a:r>
              <a:rPr lang="en-US" dirty="0">
                <a:latin typeface="Optima" charset="0"/>
                <a:ea typeface="Optima" charset="0"/>
                <a:cs typeface="Optima" charset="0"/>
              </a:rPr>
              <a:t>brought together senior officials from NCCs and key leaders of WLF, LGN and Regional Business Forum. </a:t>
            </a:r>
          </a:p>
          <a:p>
            <a:pPr marL="285750" indent="-285750">
              <a:buFont typeface="Arial" charset="0"/>
              <a:buChar char="•"/>
            </a:pPr>
            <a:r>
              <a:rPr lang="en-US" dirty="0">
                <a:latin typeface="Optima" charset="0"/>
                <a:ea typeface="Optima" charset="0"/>
                <a:cs typeface="Optima" charset="0"/>
              </a:rPr>
              <a:t>In parallel with the workshop was the CTI-CFF Women Leaders’ Forum Developing a Competency Model to Elevate Women Leadership in Marine and Coastal Management</a:t>
            </a:r>
            <a:endParaRPr lang="en-GB" dirty="0">
              <a:latin typeface="Optima" charset="0"/>
              <a:ea typeface="Optima" charset="0"/>
              <a:cs typeface="Optima" charset="0"/>
            </a:endParaRPr>
          </a:p>
        </p:txBody>
      </p:sp>
    </p:spTree>
    <p:extLst>
      <p:ext uri="{BB962C8B-B14F-4D97-AF65-F5344CB8AC3E}">
        <p14:creationId xmlns:p14="http://schemas.microsoft.com/office/powerpoint/2010/main" val="7932923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extBox 8"/>
          <p:cNvSpPr txBox="1"/>
          <p:nvPr/>
        </p:nvSpPr>
        <p:spPr>
          <a:xfrm>
            <a:off x="497285" y="439746"/>
            <a:ext cx="9755825" cy="553998"/>
          </a:xfrm>
          <a:prstGeom prst="rect">
            <a:avLst/>
          </a:prstGeom>
          <a:noFill/>
        </p:spPr>
        <p:txBody>
          <a:bodyPr wrap="square" rtlCol="0">
            <a:spAutoFit/>
          </a:bodyPr>
          <a:lstStyle/>
          <a:p>
            <a:r>
              <a:rPr lang="en-MY" sz="3000" b="1" dirty="0">
                <a:solidFill>
                  <a:srgbClr val="176186"/>
                </a:solidFill>
                <a:latin typeface="Optima" charset="0"/>
                <a:ea typeface="Optima" charset="0"/>
                <a:cs typeface="Optima" charset="0"/>
              </a:rPr>
              <a:t>Interim Executive Director’s Remarks</a:t>
            </a:r>
            <a:endParaRPr lang="en-US" sz="3000" b="1" dirty="0">
              <a:solidFill>
                <a:srgbClr val="176186"/>
              </a:solidFill>
              <a:latin typeface="Optima" charset="0"/>
              <a:ea typeface="Optima" charset="0"/>
              <a:cs typeface="Optima" charset="0"/>
            </a:endParaRPr>
          </a:p>
        </p:txBody>
      </p:sp>
      <p:sp>
        <p:nvSpPr>
          <p:cNvPr id="10" name="TextBox 9"/>
          <p:cNvSpPr txBox="1"/>
          <p:nvPr/>
        </p:nvSpPr>
        <p:spPr>
          <a:xfrm>
            <a:off x="497285" y="1433490"/>
            <a:ext cx="10726967" cy="3888244"/>
          </a:xfrm>
          <a:prstGeom prst="rect">
            <a:avLst/>
          </a:prstGeom>
          <a:noFill/>
        </p:spPr>
        <p:txBody>
          <a:bodyPr wrap="square" rtlCol="0">
            <a:spAutoFit/>
          </a:bodyPr>
          <a:lstStyle/>
          <a:p>
            <a:pPr marL="514350" lvl="0" indent="-514350" algn="just">
              <a:lnSpc>
                <a:spcPct val="100000"/>
              </a:lnSpc>
              <a:spcBef>
                <a:spcPts val="0"/>
              </a:spcBef>
              <a:spcAft>
                <a:spcPts val="800"/>
              </a:spcAft>
              <a:buFont typeface="+mj-lt"/>
              <a:buAutoNum type="arabicPeriod"/>
            </a:pPr>
            <a:r>
              <a:rPr lang="en-GB" sz="2000" dirty="0">
                <a:latin typeface="Optima" charset="0"/>
                <a:ea typeface="Optima" charset="0"/>
                <a:cs typeface="Optima" charset="0"/>
              </a:rPr>
              <a:t>Appreciate the </a:t>
            </a:r>
            <a:r>
              <a:rPr lang="en-GB" sz="2000" b="1" dirty="0">
                <a:latin typeface="Optima" charset="0"/>
                <a:ea typeface="Optima" charset="0"/>
                <a:cs typeface="Optima" charset="0"/>
              </a:rPr>
              <a:t>continued commitment from the CT6 Member Countries Parties </a:t>
            </a:r>
            <a:r>
              <a:rPr lang="en-GB" sz="2000" dirty="0">
                <a:latin typeface="Optima" charset="0"/>
                <a:ea typeface="Optima" charset="0"/>
                <a:cs typeface="Optima" charset="0"/>
              </a:rPr>
              <a:t>towards achieving the goals and objectives Regional Plan of Action (RPOA) goals and objectives and support to the development of the renewal of the RPOA (RPOA 2.0);</a:t>
            </a:r>
          </a:p>
          <a:p>
            <a:pPr marL="514350" lvl="0" indent="-514350" algn="just">
              <a:lnSpc>
                <a:spcPct val="100000"/>
              </a:lnSpc>
              <a:spcBef>
                <a:spcPts val="0"/>
              </a:spcBef>
              <a:spcAft>
                <a:spcPts val="800"/>
              </a:spcAft>
              <a:buFont typeface="+mj-lt"/>
              <a:buAutoNum type="arabicPeriod"/>
            </a:pPr>
            <a:endParaRPr lang="en-GB" sz="2000" dirty="0">
              <a:latin typeface="Optima" charset="0"/>
              <a:ea typeface="Optima" charset="0"/>
              <a:cs typeface="Optima" charset="0"/>
            </a:endParaRPr>
          </a:p>
          <a:p>
            <a:pPr marL="514350" lvl="0" indent="-514350" algn="just">
              <a:lnSpc>
                <a:spcPct val="100000"/>
              </a:lnSpc>
              <a:spcBef>
                <a:spcPts val="0"/>
              </a:spcBef>
              <a:spcAft>
                <a:spcPts val="800"/>
              </a:spcAft>
              <a:buFont typeface="+mj-lt"/>
              <a:buAutoNum type="arabicPeriod"/>
            </a:pPr>
            <a:r>
              <a:rPr lang="en-GB" sz="2000" dirty="0">
                <a:latin typeface="Optima" charset="0"/>
                <a:ea typeface="Optima" charset="0"/>
                <a:cs typeface="Optima" charset="0"/>
              </a:rPr>
              <a:t>Extend appreciation to the </a:t>
            </a:r>
            <a:r>
              <a:rPr lang="en-GB" sz="2000" b="1" dirty="0">
                <a:latin typeface="Optima" charset="0"/>
                <a:ea typeface="Optima" charset="0"/>
                <a:cs typeface="Optima" charset="0"/>
              </a:rPr>
              <a:t>Development Partners </a:t>
            </a:r>
            <a:r>
              <a:rPr lang="en-GB" sz="2000" dirty="0">
                <a:latin typeface="Optima" charset="0"/>
                <a:ea typeface="Optima" charset="0"/>
                <a:cs typeface="Optima" charset="0"/>
              </a:rPr>
              <a:t>– USAID, Australian Government, the Asian Development Bank, World Wide Fund for Nature (WWF), Coral Triangle </a:t>
            </a:r>
            <a:r>
              <a:rPr lang="en-GB" sz="2000" dirty="0" err="1">
                <a:latin typeface="Optima" charset="0"/>
                <a:ea typeface="Optima" charset="0"/>
                <a:cs typeface="Optima" charset="0"/>
              </a:rPr>
              <a:t>Center</a:t>
            </a:r>
            <a:r>
              <a:rPr lang="en-GB" sz="2000" dirty="0">
                <a:latin typeface="Optima" charset="0"/>
                <a:ea typeface="Optima" charset="0"/>
                <a:cs typeface="Optima" charset="0"/>
              </a:rPr>
              <a:t>, The Nature Conservancy (TNC) and Wildlife Conservation Society (WCS) for the support in the development of the RPOA 2.0;</a:t>
            </a:r>
          </a:p>
          <a:p>
            <a:pPr marL="514350" lvl="0" indent="-514350" algn="just">
              <a:lnSpc>
                <a:spcPct val="100000"/>
              </a:lnSpc>
              <a:spcBef>
                <a:spcPts val="0"/>
              </a:spcBef>
              <a:spcAft>
                <a:spcPts val="800"/>
              </a:spcAft>
              <a:buFont typeface="+mj-lt"/>
              <a:buAutoNum type="arabicPeriod"/>
            </a:pPr>
            <a:endParaRPr lang="en-GB" sz="2000" dirty="0">
              <a:latin typeface="Optima" charset="0"/>
              <a:ea typeface="Optima" charset="0"/>
              <a:cs typeface="Optima" charset="0"/>
            </a:endParaRPr>
          </a:p>
          <a:p>
            <a:pPr marL="514350" lvl="0" indent="-514350" algn="just">
              <a:lnSpc>
                <a:spcPct val="100000"/>
              </a:lnSpc>
              <a:spcBef>
                <a:spcPts val="0"/>
              </a:spcBef>
              <a:spcAft>
                <a:spcPts val="800"/>
              </a:spcAft>
              <a:buFont typeface="+mj-lt"/>
              <a:buAutoNum type="arabicPeriod"/>
            </a:pPr>
            <a:r>
              <a:rPr lang="en-GB" sz="2000" dirty="0">
                <a:latin typeface="Optima" charset="0"/>
                <a:ea typeface="Optima" charset="0"/>
                <a:cs typeface="Optima" charset="0"/>
              </a:rPr>
              <a:t>Assure all stakeholders, that the Regional Secretariat is sincere in its effort to continuously improve operations towards better facilitation and coordination of CTI-CFF activities </a:t>
            </a:r>
            <a:endParaRPr lang="en-US" sz="2000" dirty="0">
              <a:latin typeface="Optima" charset="0"/>
              <a:ea typeface="Optima" charset="0"/>
              <a:cs typeface="Optima" charset="0"/>
            </a:endParaRPr>
          </a:p>
        </p:txBody>
      </p:sp>
    </p:spTree>
    <p:extLst>
      <p:ext uri="{BB962C8B-B14F-4D97-AF65-F5344CB8AC3E}">
        <p14:creationId xmlns:p14="http://schemas.microsoft.com/office/powerpoint/2010/main" val="13982593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sp>
        <p:nvSpPr>
          <p:cNvPr id="4" name="Text Placeholder 3"/>
          <p:cNvSpPr>
            <a:spLocks noGrp="1"/>
          </p:cNvSpPr>
          <p:nvPr>
            <p:ph type="body" sz="half" idx="2"/>
          </p:nvPr>
        </p:nvSpPr>
        <p:spPr/>
        <p:txBody>
          <a:bodyPr/>
          <a:lstStyle/>
          <a:p>
            <a:endParaRPr lang="en-GB"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03200"/>
            <a:ext cx="12192000" cy="6899890"/>
          </a:xfrm>
          <a:prstGeom prst="rect">
            <a:avLst/>
          </a:prstGeom>
        </p:spPr>
      </p:pic>
      <p:sp>
        <p:nvSpPr>
          <p:cNvPr id="7" name="Title 1">
            <a:extLst>
              <a:ext uri="{FF2B5EF4-FFF2-40B4-BE49-F238E27FC236}">
                <a16:creationId xmlns:a16="http://schemas.microsoft.com/office/drawing/2014/main" id="{8A832C48-C51A-4363-B0FD-043DBBC3AEFC}"/>
              </a:ext>
            </a:extLst>
          </p:cNvPr>
          <p:cNvSpPr txBox="1">
            <a:spLocks/>
          </p:cNvSpPr>
          <p:nvPr/>
        </p:nvSpPr>
        <p:spPr>
          <a:xfrm>
            <a:off x="636815" y="1949862"/>
            <a:ext cx="13031887" cy="341547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500" b="1" dirty="0">
                <a:solidFill>
                  <a:srgbClr val="176186"/>
                </a:solidFill>
                <a:latin typeface="Optima" charset="0"/>
                <a:ea typeface="Optima" charset="0"/>
                <a:cs typeface="Optima" charset="0"/>
              </a:rPr>
              <a:t>CAPACITY BUILDING PROGRAM</a:t>
            </a:r>
            <a:br>
              <a:rPr lang="en-US" sz="5500" b="1" dirty="0">
                <a:solidFill>
                  <a:srgbClr val="176186"/>
                </a:solidFill>
                <a:latin typeface="Optima" charset="0"/>
                <a:ea typeface="Optima" charset="0"/>
                <a:cs typeface="Optima" charset="0"/>
              </a:rPr>
            </a:br>
            <a:r>
              <a:rPr lang="en-US" sz="5500" b="1" dirty="0">
                <a:solidFill>
                  <a:srgbClr val="176186"/>
                </a:solidFill>
                <a:latin typeface="Optima" charset="0"/>
                <a:ea typeface="Optima" charset="0"/>
                <a:cs typeface="Optima" charset="0"/>
              </a:rPr>
              <a:t>FOR REGIONAL CORAL TRIANGLE NETWORK OFFICERS (RCTNO)</a:t>
            </a:r>
          </a:p>
        </p:txBody>
      </p:sp>
      <p:sp>
        <p:nvSpPr>
          <p:cNvPr id="8" name="Title 1">
            <a:extLst>
              <a:ext uri="{FF2B5EF4-FFF2-40B4-BE49-F238E27FC236}">
                <a16:creationId xmlns:a16="http://schemas.microsoft.com/office/drawing/2014/main" id="{8A832C48-C51A-4363-B0FD-043DBBC3AEFC}"/>
              </a:ext>
            </a:extLst>
          </p:cNvPr>
          <p:cNvSpPr txBox="1">
            <a:spLocks/>
          </p:cNvSpPr>
          <p:nvPr/>
        </p:nvSpPr>
        <p:spPr>
          <a:xfrm>
            <a:off x="636816" y="1307498"/>
            <a:ext cx="7293240" cy="155572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500" b="1" dirty="0">
                <a:solidFill>
                  <a:srgbClr val="176186"/>
                </a:solidFill>
                <a:latin typeface="Optima" charset="0"/>
                <a:ea typeface="Optima" charset="0"/>
                <a:cs typeface="Optima" charset="0"/>
              </a:rPr>
              <a:t>4</a:t>
            </a:r>
          </a:p>
        </p:txBody>
      </p:sp>
    </p:spTree>
    <p:extLst>
      <p:ext uri="{BB962C8B-B14F-4D97-AF65-F5344CB8AC3E}">
        <p14:creationId xmlns:p14="http://schemas.microsoft.com/office/powerpoint/2010/main" val="15815398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3802" y="0"/>
            <a:ext cx="12192000" cy="6759452"/>
          </a:xfrm>
          <a:prstGeom prst="rect">
            <a:avLst/>
          </a:prstGeom>
        </p:spPr>
      </p:pic>
      <p:sp>
        <p:nvSpPr>
          <p:cNvPr id="18" name="Rectangle 17"/>
          <p:cNvSpPr/>
          <p:nvPr/>
        </p:nvSpPr>
        <p:spPr>
          <a:xfrm>
            <a:off x="470060" y="3054427"/>
            <a:ext cx="6096000" cy="369332"/>
          </a:xfrm>
          <a:prstGeom prst="rect">
            <a:avLst/>
          </a:prstGeom>
        </p:spPr>
        <p:txBody>
          <a:bodyPr>
            <a:spAutoFit/>
          </a:bodyPr>
          <a:lstStyle/>
          <a:p>
            <a:pPr indent="457200" algn="just"/>
            <a:endParaRPr lang="en-US" dirty="0">
              <a:effectLst/>
              <a:latin typeface="Times New Roman" panose="02020603050405020304" pitchFamily="18" charset="0"/>
              <a:ea typeface="Calibri Light" panose="020F0302020204030204" pitchFamily="34" charset="0"/>
            </a:endParaRPr>
          </a:p>
        </p:txBody>
      </p:sp>
      <p:sp>
        <p:nvSpPr>
          <p:cNvPr id="3" name="Rectangle 2"/>
          <p:cNvSpPr/>
          <p:nvPr/>
        </p:nvSpPr>
        <p:spPr>
          <a:xfrm>
            <a:off x="620716" y="544188"/>
            <a:ext cx="10304788" cy="2067233"/>
          </a:xfrm>
          <a:prstGeom prst="rect">
            <a:avLst/>
          </a:prstGeom>
        </p:spPr>
        <p:txBody>
          <a:bodyPr wrap="square">
            <a:spAutoFit/>
          </a:bodyPr>
          <a:lstStyle/>
          <a:p>
            <a:pPr algn="just">
              <a:spcBef>
                <a:spcPts val="200"/>
              </a:spcBef>
              <a:spcAft>
                <a:spcPts val="800"/>
              </a:spcAft>
            </a:pPr>
            <a:r>
              <a:rPr lang="en-US" sz="2000" dirty="0">
                <a:latin typeface="Optima" charset="0"/>
                <a:ea typeface="Optima" charset="0"/>
                <a:cs typeface="Optima" charset="0"/>
              </a:rPr>
              <a:t>The 5-month program intends to provide learning experience on improving the implementation of the current Regional Plan of Action (RPOA); to be involved and contribute in the renewal of RPOA process; to improve understanding of RS functions; to provide opportunity on improving and strengthening the linkages of NPOAs to the RPOA; and act as focal points between RS and their respective NCCs for communication assistance. </a:t>
            </a:r>
          </a:p>
          <a:p>
            <a:pPr>
              <a:spcBef>
                <a:spcPts val="200"/>
              </a:spcBef>
              <a:spcAft>
                <a:spcPts val="800"/>
              </a:spcAft>
            </a:pPr>
            <a:endParaRPr lang="en-US" sz="2000" b="1" dirty="0">
              <a:effectLst/>
              <a:latin typeface="Optima" charset="0"/>
              <a:ea typeface="Optima" charset="0"/>
              <a:cs typeface="Optima" charset="0"/>
            </a:endParaRPr>
          </a:p>
        </p:txBody>
      </p:sp>
      <p:pic>
        <p:nvPicPr>
          <p:cNvPr id="6" name="Picture 5" descr="../../Dropbox/CTI-CFF%20Communications/Newsletters/July-August%202019/Photos/RCTNO/DSCF8110.JPG"/>
          <p:cNvPicPr/>
          <p:nvPr/>
        </p:nvPicPr>
        <p:blipFill rotWithShape="1">
          <a:blip r:embed="rId3" cstate="print">
            <a:extLst>
              <a:ext uri="{28A0092B-C50C-407E-A947-70E740481C1C}">
                <a14:useLocalDpi xmlns:a14="http://schemas.microsoft.com/office/drawing/2010/main" val="0"/>
              </a:ext>
            </a:extLst>
          </a:blip>
          <a:srcRect l="17662" t="6321" r="18412" b="-22"/>
          <a:stretch/>
        </p:blipFill>
        <p:spPr bwMode="auto">
          <a:xfrm>
            <a:off x="5866083" y="2360757"/>
            <a:ext cx="4981867" cy="3766503"/>
          </a:xfrm>
          <a:prstGeom prst="rect">
            <a:avLst/>
          </a:prstGeom>
          <a:noFill/>
          <a:ln>
            <a:noFill/>
          </a:ln>
          <a:extLst>
            <a:ext uri="{53640926-AAD7-44D8-BBD7-CCE9431645EC}">
              <a14:shadowObscured xmlns:a14="http://schemas.microsoft.com/office/drawing/2010/main"/>
            </a:ext>
          </a:extLst>
        </p:spPr>
      </p:pic>
      <p:sp>
        <p:nvSpPr>
          <p:cNvPr id="4" name="Rectangle 3"/>
          <p:cNvSpPr/>
          <p:nvPr/>
        </p:nvSpPr>
        <p:spPr>
          <a:xfrm>
            <a:off x="728489" y="4701162"/>
            <a:ext cx="5060040" cy="1169551"/>
          </a:xfrm>
          <a:prstGeom prst="rect">
            <a:avLst/>
          </a:prstGeom>
        </p:spPr>
        <p:txBody>
          <a:bodyPr wrap="square">
            <a:spAutoFit/>
          </a:bodyPr>
          <a:lstStyle/>
          <a:p>
            <a:pPr algn="just"/>
            <a:r>
              <a:rPr lang="en-GB" sz="1400" dirty="0">
                <a:solidFill>
                  <a:srgbClr val="000000"/>
                </a:solidFill>
                <a:latin typeface="Calibri Light" panose="020F0302020204030204" pitchFamily="34" charset="0"/>
                <a:ea typeface="Calibri" panose="020F0502020204030204" pitchFamily="34" charset="0"/>
              </a:rPr>
              <a:t>The RCTNOs from Indonesia, Papua New Guinea, Solomon Islands and Timor-Leste have the opportunity to learn more the work of CTI-CFF Regional Secretariat </a:t>
            </a:r>
            <a:r>
              <a:rPr lang="en-US" sz="1400" dirty="0">
                <a:solidFill>
                  <a:srgbClr val="000000"/>
                </a:solidFill>
                <a:latin typeface="Calibri Light" panose="020F0302020204030204" pitchFamily="34" charset="0"/>
                <a:ea typeface="Times New Roman" panose="02020603050405020304" pitchFamily="18" charset="0"/>
              </a:rPr>
              <a:t>through various exposure activities such as attendance in workshops, meetings and the like. Photo credit: CTI-CFF RS/R. </a:t>
            </a:r>
            <a:r>
              <a:rPr lang="en-US" sz="1400" dirty="0" err="1">
                <a:solidFill>
                  <a:srgbClr val="000000"/>
                </a:solidFill>
                <a:latin typeface="Calibri Light" panose="020F0302020204030204" pitchFamily="34" charset="0"/>
                <a:ea typeface="Times New Roman" panose="02020603050405020304" pitchFamily="18" charset="0"/>
              </a:rPr>
              <a:t>Wasturini</a:t>
            </a:r>
            <a:endParaRPr lang="en-US" sz="2000" dirty="0">
              <a:effectLst/>
              <a:latin typeface="Times New Roman" panose="02020603050405020304" pitchFamily="18" charset="0"/>
              <a:ea typeface="Times New Roman" panose="02020603050405020304" pitchFamily="18" charset="0"/>
            </a:endParaRPr>
          </a:p>
        </p:txBody>
      </p:sp>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347" t="13261" r="-347" b="27988"/>
          <a:stretch/>
        </p:blipFill>
        <p:spPr>
          <a:xfrm>
            <a:off x="728489" y="2405412"/>
            <a:ext cx="5060040" cy="2229649"/>
          </a:xfrm>
          <a:prstGeom prst="rect">
            <a:avLst/>
          </a:prstGeom>
        </p:spPr>
      </p:pic>
    </p:spTree>
    <p:extLst>
      <p:ext uri="{BB962C8B-B14F-4D97-AF65-F5344CB8AC3E}">
        <p14:creationId xmlns:p14="http://schemas.microsoft.com/office/powerpoint/2010/main" val="37961619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sp>
        <p:nvSpPr>
          <p:cNvPr id="4" name="Text Placeholder 3"/>
          <p:cNvSpPr>
            <a:spLocks noGrp="1"/>
          </p:cNvSpPr>
          <p:nvPr>
            <p:ph type="body" sz="half" idx="2"/>
          </p:nvPr>
        </p:nvSpPr>
        <p:spPr/>
        <p:txBody>
          <a:bodyPr/>
          <a:lstStyle/>
          <a:p>
            <a:endParaRPr lang="en-GB"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99890"/>
          </a:xfrm>
          <a:prstGeom prst="rect">
            <a:avLst/>
          </a:prstGeom>
        </p:spPr>
      </p:pic>
      <p:sp>
        <p:nvSpPr>
          <p:cNvPr id="7" name="Title 1">
            <a:extLst>
              <a:ext uri="{FF2B5EF4-FFF2-40B4-BE49-F238E27FC236}">
                <a16:creationId xmlns:a16="http://schemas.microsoft.com/office/drawing/2014/main" id="{8A832C48-C51A-4363-B0FD-043DBBC3AEFC}"/>
              </a:ext>
            </a:extLst>
          </p:cNvPr>
          <p:cNvSpPr txBox="1">
            <a:spLocks/>
          </p:cNvSpPr>
          <p:nvPr/>
        </p:nvSpPr>
        <p:spPr>
          <a:xfrm>
            <a:off x="636815" y="1475553"/>
            <a:ext cx="13031887" cy="341547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5500" b="1" dirty="0">
              <a:solidFill>
                <a:srgbClr val="176186"/>
              </a:solidFill>
              <a:latin typeface="Optima" charset="0"/>
              <a:ea typeface="Optima" charset="0"/>
              <a:cs typeface="Optima" charset="0"/>
            </a:endParaRPr>
          </a:p>
          <a:p>
            <a:r>
              <a:rPr lang="en-US" sz="5500" b="1" dirty="0">
                <a:solidFill>
                  <a:srgbClr val="176186"/>
                </a:solidFill>
                <a:latin typeface="Optima" charset="0"/>
                <a:ea typeface="Optima" charset="0"/>
                <a:cs typeface="Optima" charset="0"/>
              </a:rPr>
              <a:t>PARTNERSHIPS</a:t>
            </a:r>
          </a:p>
        </p:txBody>
      </p:sp>
      <p:sp>
        <p:nvSpPr>
          <p:cNvPr id="8" name="Title 1">
            <a:extLst>
              <a:ext uri="{FF2B5EF4-FFF2-40B4-BE49-F238E27FC236}">
                <a16:creationId xmlns:a16="http://schemas.microsoft.com/office/drawing/2014/main" id="{8A832C48-C51A-4363-B0FD-043DBBC3AEFC}"/>
              </a:ext>
            </a:extLst>
          </p:cNvPr>
          <p:cNvSpPr txBox="1">
            <a:spLocks/>
          </p:cNvSpPr>
          <p:nvPr/>
        </p:nvSpPr>
        <p:spPr>
          <a:xfrm>
            <a:off x="636816" y="1307498"/>
            <a:ext cx="7293240" cy="155572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500" b="1" dirty="0">
                <a:solidFill>
                  <a:srgbClr val="176186"/>
                </a:solidFill>
                <a:latin typeface="Optima" charset="0"/>
                <a:ea typeface="Optima" charset="0"/>
                <a:cs typeface="Optima" charset="0"/>
              </a:rPr>
              <a:t>5</a:t>
            </a:r>
          </a:p>
        </p:txBody>
      </p:sp>
    </p:spTree>
    <p:extLst>
      <p:ext uri="{BB962C8B-B14F-4D97-AF65-F5344CB8AC3E}">
        <p14:creationId xmlns:p14="http://schemas.microsoft.com/office/powerpoint/2010/main" val="19790157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241"/>
            <a:ext cx="12192000" cy="6858000"/>
          </a:xfrm>
          <a:prstGeom prst="rect">
            <a:avLst/>
          </a:prstGeom>
        </p:spPr>
      </p:pic>
      <p:sp>
        <p:nvSpPr>
          <p:cNvPr id="3" name="Rectangle 2"/>
          <p:cNvSpPr/>
          <p:nvPr/>
        </p:nvSpPr>
        <p:spPr>
          <a:xfrm>
            <a:off x="364450" y="279234"/>
            <a:ext cx="10513757" cy="5981125"/>
          </a:xfrm>
          <a:prstGeom prst="rect">
            <a:avLst/>
          </a:prstGeom>
        </p:spPr>
        <p:txBody>
          <a:bodyPr wrap="square">
            <a:spAutoFit/>
          </a:bodyPr>
          <a:lstStyle/>
          <a:p>
            <a:pPr algn="just"/>
            <a:r>
              <a:rPr lang="en-US" sz="2000" dirty="0">
                <a:solidFill>
                  <a:srgbClr val="333333"/>
                </a:solidFill>
                <a:latin typeface="Optima" charset="0"/>
                <a:ea typeface="Optima" charset="0"/>
                <a:cs typeface="Optima" charset="0"/>
              </a:rPr>
              <a:t>Activities implemented in collaboration with development partners:</a:t>
            </a:r>
            <a:endParaRPr lang="en-US" sz="2000" dirty="0">
              <a:latin typeface="Optima" charset="0"/>
              <a:ea typeface="Optima" charset="0"/>
              <a:cs typeface="Optima" charset="0"/>
            </a:endParaRPr>
          </a:p>
          <a:p>
            <a:pPr algn="just"/>
            <a:r>
              <a:rPr lang="en-US" b="1" dirty="0">
                <a:solidFill>
                  <a:srgbClr val="176186"/>
                </a:solidFill>
                <a:latin typeface="Optima" charset="0"/>
                <a:ea typeface="Optima" charset="0"/>
                <a:cs typeface="Optima" charset="0"/>
              </a:rPr>
              <a:t> </a:t>
            </a:r>
            <a:endParaRPr lang="en-US" dirty="0">
              <a:solidFill>
                <a:srgbClr val="176186"/>
              </a:solidFill>
              <a:latin typeface="Optima" charset="0"/>
              <a:ea typeface="Optima" charset="0"/>
              <a:cs typeface="Optima" charset="0"/>
            </a:endParaRPr>
          </a:p>
          <a:p>
            <a:pPr marL="457200" marR="0" lvl="0" indent="-457200">
              <a:spcBef>
                <a:spcPts val="200"/>
              </a:spcBef>
              <a:spcAft>
                <a:spcPts val="0"/>
              </a:spcAft>
              <a:buFont typeface="+mj-lt"/>
              <a:buAutoNum type="alphaUcPeriod"/>
            </a:pPr>
            <a:r>
              <a:rPr lang="en-US" sz="2600" b="1" dirty="0">
                <a:solidFill>
                  <a:srgbClr val="176186"/>
                </a:solidFill>
                <a:latin typeface="Optima" charset="0"/>
                <a:ea typeface="Optima" charset="0"/>
                <a:cs typeface="Optima" charset="0"/>
              </a:rPr>
              <a:t>USAID Strengthening Organizational and Administrative Capacity for Improved Fisheries Management (SOACAP)</a:t>
            </a:r>
          </a:p>
          <a:p>
            <a:pPr marL="342900" marR="0" lvl="0" indent="-342900">
              <a:spcBef>
                <a:spcPts val="200"/>
              </a:spcBef>
              <a:spcAft>
                <a:spcPts val="0"/>
              </a:spcAft>
              <a:buFont typeface="+mj-lt"/>
              <a:buAutoNum type="alphaUcPeriod"/>
            </a:pPr>
            <a:endParaRPr lang="en-US" sz="1400" b="1" dirty="0">
              <a:solidFill>
                <a:srgbClr val="328D9F"/>
              </a:solidFill>
              <a:latin typeface="Optima" charset="0"/>
              <a:ea typeface="Optima" charset="0"/>
              <a:cs typeface="Optima" charset="0"/>
            </a:endParaRPr>
          </a:p>
          <a:p>
            <a:r>
              <a:rPr lang="en-US" sz="2000" dirty="0">
                <a:latin typeface="Optima" charset="0"/>
                <a:ea typeface="Optima" charset="0"/>
                <a:cs typeface="Optima" charset="0"/>
              </a:rPr>
              <a:t>US Department of Interior continued its support to the CTI-CFF by funding the following;  </a:t>
            </a:r>
          </a:p>
          <a:p>
            <a:pPr marL="342900" marR="0" lvl="0" indent="-342900">
              <a:spcBef>
                <a:spcPts val="0"/>
              </a:spcBef>
              <a:spcAft>
                <a:spcPts val="0"/>
              </a:spcAft>
              <a:buFont typeface="Symbol" panose="05050102010706020507" pitchFamily="18" charset="2"/>
              <a:buChar char=""/>
            </a:pPr>
            <a:r>
              <a:rPr lang="en-US" sz="2000" dirty="0">
                <a:latin typeface="Optima" charset="0"/>
                <a:ea typeface="Optima" charset="0"/>
                <a:cs typeface="Optima" charset="0"/>
              </a:rPr>
              <a:t>3</a:t>
            </a:r>
            <a:r>
              <a:rPr lang="en-US" sz="2000" baseline="30000" dirty="0">
                <a:latin typeface="Optima" charset="0"/>
                <a:ea typeface="Optima" charset="0"/>
                <a:cs typeface="Optima" charset="0"/>
              </a:rPr>
              <a:t>rd</a:t>
            </a:r>
            <a:r>
              <a:rPr lang="en-US" sz="2000" dirty="0">
                <a:latin typeface="Optima" charset="0"/>
                <a:ea typeface="Optima" charset="0"/>
                <a:cs typeface="Optima" charset="0"/>
              </a:rPr>
              <a:t> Regional Priority Workshop for RPOA 2.0 in Manado, Indonesia last May 1, 2019</a:t>
            </a:r>
          </a:p>
          <a:p>
            <a:pPr marL="342900" marR="0" lvl="0" indent="-342900">
              <a:spcBef>
                <a:spcPts val="0"/>
              </a:spcBef>
              <a:spcAft>
                <a:spcPts val="0"/>
              </a:spcAft>
              <a:buFont typeface="Symbol" panose="05050102010706020507" pitchFamily="18" charset="2"/>
              <a:buChar char=""/>
            </a:pPr>
            <a:r>
              <a:rPr lang="en-US" sz="2000" dirty="0">
                <a:latin typeface="Optima" charset="0"/>
                <a:ea typeface="Optima" charset="0"/>
                <a:cs typeface="Optima" charset="0"/>
              </a:rPr>
              <a:t>Workshop on CDT System Design and Development based on EAFM in Dili, Timor Leste last June 25-26, 2019</a:t>
            </a:r>
          </a:p>
          <a:p>
            <a:pPr marL="342900" marR="0" lvl="0" indent="-342900">
              <a:spcBef>
                <a:spcPts val="0"/>
              </a:spcBef>
              <a:spcAft>
                <a:spcPts val="0"/>
              </a:spcAft>
              <a:buFont typeface="Symbol" panose="05050102010706020507" pitchFamily="18" charset="2"/>
              <a:buChar char=""/>
            </a:pPr>
            <a:r>
              <a:rPr lang="en-US" sz="2000" dirty="0">
                <a:latin typeface="Optima" charset="0"/>
                <a:ea typeface="Optima" charset="0"/>
                <a:cs typeface="Optima" charset="0"/>
              </a:rPr>
              <a:t>Workshop on Institutional Change for effective of CTI-CFF in Bali, Indonesia last August 13-14, 2019</a:t>
            </a:r>
          </a:p>
          <a:p>
            <a:r>
              <a:rPr lang="en-US" dirty="0">
                <a:latin typeface="Optima" charset="0"/>
                <a:ea typeface="Optima" charset="0"/>
                <a:cs typeface="Optima" charset="0"/>
              </a:rPr>
              <a:t> </a:t>
            </a:r>
          </a:p>
          <a:p>
            <a:pPr marR="0" lvl="0" algn="just">
              <a:spcBef>
                <a:spcPts val="200"/>
              </a:spcBef>
              <a:spcAft>
                <a:spcPts val="0"/>
              </a:spcAft>
              <a:tabLst>
                <a:tab pos="457200" algn="l"/>
              </a:tabLst>
            </a:pPr>
            <a:r>
              <a:rPr lang="en-US" sz="2600" b="1" dirty="0">
                <a:solidFill>
                  <a:srgbClr val="176186"/>
                </a:solidFill>
                <a:latin typeface="Optima" charset="0"/>
                <a:ea typeface="Optima" charset="0"/>
                <a:cs typeface="Optima" charset="0"/>
              </a:rPr>
              <a:t>B.  Australian Government Support </a:t>
            </a:r>
          </a:p>
          <a:p>
            <a:pPr marR="0" lvl="0" algn="just">
              <a:spcBef>
                <a:spcPts val="200"/>
              </a:spcBef>
              <a:spcAft>
                <a:spcPts val="0"/>
              </a:spcAft>
              <a:tabLst>
                <a:tab pos="457200" algn="l"/>
              </a:tabLst>
            </a:pPr>
            <a:endParaRPr lang="en-US" sz="1400" b="1" dirty="0">
              <a:solidFill>
                <a:srgbClr val="176186"/>
              </a:solidFill>
              <a:latin typeface="Optima" charset="0"/>
              <a:ea typeface="Optima" charset="0"/>
              <a:cs typeface="Optima" charset="0"/>
            </a:endParaRPr>
          </a:p>
          <a:p>
            <a:r>
              <a:rPr lang="en-US" sz="2000" dirty="0">
                <a:latin typeface="Optima" charset="0"/>
                <a:ea typeface="Optima" charset="0"/>
                <a:cs typeface="Optima" charset="0"/>
              </a:rPr>
              <a:t>The Australian Government supported the Strategic Communication Expert Workshop last May 22-23, 2019 in Manila, Philippines. </a:t>
            </a:r>
          </a:p>
          <a:p>
            <a:endParaRPr lang="en-US" dirty="0">
              <a:latin typeface="Optima" charset="0"/>
              <a:ea typeface="Optima" charset="0"/>
              <a:cs typeface="Optima" charset="0"/>
            </a:endParaRPr>
          </a:p>
          <a:p>
            <a:r>
              <a:rPr lang="en-US" dirty="0">
                <a:latin typeface="Optima" charset="0"/>
                <a:ea typeface="Optima" charset="0"/>
                <a:cs typeface="Optima" charset="0"/>
              </a:rPr>
              <a:t> </a:t>
            </a:r>
          </a:p>
          <a:p>
            <a:endParaRPr lang="en-US" dirty="0">
              <a:latin typeface="Optima" charset="0"/>
              <a:ea typeface="Optima" charset="0"/>
              <a:cs typeface="Optima" charset="0"/>
            </a:endParaRPr>
          </a:p>
        </p:txBody>
      </p:sp>
    </p:spTree>
    <p:extLst>
      <p:ext uri="{BB962C8B-B14F-4D97-AF65-F5344CB8AC3E}">
        <p14:creationId xmlns:p14="http://schemas.microsoft.com/office/powerpoint/2010/main" val="39995205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996" y="-5241"/>
            <a:ext cx="12192000" cy="6858000"/>
          </a:xfrm>
          <a:prstGeom prst="rect">
            <a:avLst/>
          </a:prstGeom>
        </p:spPr>
      </p:pic>
      <p:sp>
        <p:nvSpPr>
          <p:cNvPr id="3" name="Rectangle 2"/>
          <p:cNvSpPr/>
          <p:nvPr/>
        </p:nvSpPr>
        <p:spPr>
          <a:xfrm>
            <a:off x="333042" y="218061"/>
            <a:ext cx="7081623" cy="5386090"/>
          </a:xfrm>
          <a:prstGeom prst="rect">
            <a:avLst/>
          </a:prstGeom>
        </p:spPr>
        <p:txBody>
          <a:bodyPr wrap="square">
            <a:spAutoFit/>
          </a:bodyPr>
          <a:lstStyle/>
          <a:p>
            <a:pPr lvl="0"/>
            <a:r>
              <a:rPr lang="en-US" sz="2400" b="1" dirty="0">
                <a:solidFill>
                  <a:srgbClr val="009999"/>
                </a:solidFill>
                <a:latin typeface="Optima" charset="0"/>
                <a:ea typeface="Optima" charset="0"/>
                <a:cs typeface="Optima" charset="0"/>
              </a:rPr>
              <a:t>Development Partners Meeting </a:t>
            </a:r>
            <a:endParaRPr lang="en-US" sz="2400" dirty="0">
              <a:solidFill>
                <a:srgbClr val="009999"/>
              </a:solidFill>
              <a:latin typeface="Optima" charset="0"/>
              <a:ea typeface="Optima" charset="0"/>
              <a:cs typeface="Optima" charset="0"/>
            </a:endParaRPr>
          </a:p>
          <a:p>
            <a:r>
              <a:rPr lang="en-US" sz="2000" dirty="0">
                <a:latin typeface="Optima" charset="0"/>
                <a:ea typeface="Optima" charset="0"/>
                <a:cs typeface="Optima" charset="0"/>
              </a:rPr>
              <a:t>August 3, 2019  2019 | Singapore</a:t>
            </a:r>
          </a:p>
          <a:p>
            <a:r>
              <a:rPr lang="en-US" sz="2000" dirty="0">
                <a:latin typeface="Optima" charset="0"/>
                <a:ea typeface="Optima" charset="0"/>
                <a:cs typeface="Optima" charset="0"/>
              </a:rPr>
              <a:t> </a:t>
            </a:r>
          </a:p>
          <a:p>
            <a:pPr marL="285750" indent="-285750">
              <a:buFont typeface="Arial" panose="020B0604020202020204" pitchFamily="34" charset="0"/>
              <a:buChar char="•"/>
            </a:pPr>
            <a:r>
              <a:rPr lang="en-US" sz="2000" dirty="0">
                <a:latin typeface="Optima" charset="0"/>
                <a:ea typeface="Optima" charset="0"/>
                <a:cs typeface="Optima" charset="0"/>
              </a:rPr>
              <a:t>The CTI-CFF Development Partners discussed plans as a partner role in addressing gaps or required action in the CTI-CFF RPOA 2.0. </a:t>
            </a:r>
          </a:p>
          <a:p>
            <a:endParaRPr lang="en-US" sz="2000" dirty="0">
              <a:latin typeface="Optima" charset="0"/>
              <a:ea typeface="Optima" charset="0"/>
              <a:cs typeface="Optima" charset="0"/>
            </a:endParaRPr>
          </a:p>
          <a:p>
            <a:pPr marL="285750" indent="-285750" algn="just">
              <a:buFont typeface="Arial" panose="020B0604020202020204" pitchFamily="34" charset="0"/>
              <a:buChar char="•"/>
            </a:pPr>
            <a:r>
              <a:rPr lang="en-US" sz="2000" dirty="0">
                <a:latin typeface="Optima" charset="0"/>
                <a:ea typeface="Optima" charset="0"/>
                <a:cs typeface="Optima" charset="0"/>
              </a:rPr>
              <a:t>Senior officials from Government of Australia, Coral Triangle Center, The Nature Conservancy, Wildlife Conservation Society, World Wildlife Fund and USAID Regional Development Mission for Asia also discussed the outcomes from the CTI-CFF Finance Resource Strategy Expert Workshop and analyze how this fits in the RPOA 2.0.</a:t>
            </a:r>
          </a:p>
          <a:p>
            <a:pPr marL="285750" indent="-285750" algn="just">
              <a:buFont typeface="Arial" panose="020B0604020202020204" pitchFamily="34" charset="0"/>
              <a:buChar char="•"/>
            </a:pPr>
            <a:endParaRPr lang="en-US" sz="2000" dirty="0">
              <a:latin typeface="Optima" charset="0"/>
              <a:ea typeface="Optima" charset="0"/>
              <a:cs typeface="Optima" charset="0"/>
            </a:endParaRPr>
          </a:p>
          <a:p>
            <a:pPr marL="285750" indent="-285750" algn="just">
              <a:buFont typeface="Arial" panose="020B0604020202020204" pitchFamily="34" charset="0"/>
              <a:buChar char="•"/>
            </a:pPr>
            <a:endParaRPr lang="en-US" sz="2000" dirty="0">
              <a:latin typeface="Optima" charset="0"/>
              <a:ea typeface="Optima" charset="0"/>
              <a:cs typeface="Optima" charset="0"/>
            </a:endParaRPr>
          </a:p>
          <a:p>
            <a:r>
              <a:rPr lang="en-US" sz="2000" dirty="0">
                <a:latin typeface="Optima" charset="0"/>
                <a:ea typeface="Optima" charset="0"/>
                <a:cs typeface="Optima" charset="0"/>
              </a:rPr>
              <a:t> </a:t>
            </a:r>
          </a:p>
          <a:p>
            <a:endParaRPr lang="en-US" sz="2000" dirty="0">
              <a:latin typeface="Optima" charset="0"/>
              <a:ea typeface="Optima" charset="0"/>
              <a:cs typeface="Optima" charset="0"/>
            </a:endParaRPr>
          </a:p>
        </p:txBody>
      </p:sp>
      <p:pic>
        <p:nvPicPr>
          <p:cNvPr id="7172" name="Picture 11" descr="../../../../Downloads/WhatsApp%20Image%202019-08-19%20at%206.35.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16711" y="474126"/>
            <a:ext cx="4506285" cy="338088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6"/>
          <p:cNvSpPr>
            <a:spLocks noChangeArrowheads="1"/>
          </p:cNvSpPr>
          <p:nvPr/>
        </p:nvSpPr>
        <p:spPr bwMode="auto">
          <a:xfrm>
            <a:off x="350248" y="4604934"/>
            <a:ext cx="7064417" cy="1631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285750" indent="-285750" algn="just" eaLnBrk="0" fontAlgn="base" hangingPunct="0">
              <a:spcBef>
                <a:spcPct val="0"/>
              </a:spcBef>
              <a:spcAft>
                <a:spcPct val="0"/>
              </a:spcAft>
              <a:buFont typeface="Arial" panose="020B0604020202020204" pitchFamily="34" charset="0"/>
              <a:buChar char="•"/>
            </a:pPr>
            <a:r>
              <a:rPr lang="en-US" sz="2000" dirty="0">
                <a:latin typeface="Optima" charset="0"/>
                <a:ea typeface="Optima" charset="0"/>
                <a:cs typeface="Optima" charset="0"/>
              </a:rPr>
              <a:t>The need to socialize the RPOA 2.0 between the writeshop and SOM-15 along </a:t>
            </a:r>
            <a:r>
              <a:rPr kumimoji="0" lang="en-US" sz="2000" b="0" i="0" u="none" strike="noStrike" cap="none" normalizeH="0" baseline="0" dirty="0">
                <a:ln>
                  <a:noFill/>
                </a:ln>
                <a:solidFill>
                  <a:schemeClr val="tx1"/>
                </a:solidFill>
                <a:effectLst/>
                <a:latin typeface="Optima" charset="0"/>
                <a:ea typeface="Optima" charset="0"/>
                <a:cs typeface="Optima" charset="0"/>
              </a:rPr>
              <a:t>with an Impact Assessment Report is seen as an important activity. It was also noted that the incoming Executive Director is important with the RPOA 2.0 coming to the fore.</a:t>
            </a:r>
          </a:p>
        </p:txBody>
      </p:sp>
    </p:spTree>
    <p:extLst>
      <p:ext uri="{BB962C8B-B14F-4D97-AF65-F5344CB8AC3E}">
        <p14:creationId xmlns:p14="http://schemas.microsoft.com/office/powerpoint/2010/main" val="19345486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891" y="79561"/>
            <a:ext cx="12192000" cy="6858000"/>
          </a:xfrm>
          <a:prstGeom prst="rect">
            <a:avLst/>
          </a:prstGeom>
        </p:spPr>
      </p:pic>
      <p:sp>
        <p:nvSpPr>
          <p:cNvPr id="3" name="Rectangle 2"/>
          <p:cNvSpPr/>
          <p:nvPr/>
        </p:nvSpPr>
        <p:spPr>
          <a:xfrm>
            <a:off x="470060" y="216975"/>
            <a:ext cx="6163215" cy="1477328"/>
          </a:xfrm>
          <a:prstGeom prst="rect">
            <a:avLst/>
          </a:prstGeom>
        </p:spPr>
        <p:txBody>
          <a:bodyPr wrap="square">
            <a:spAutoFit/>
          </a:bodyPr>
          <a:lstStyle/>
          <a:p>
            <a:endParaRPr lang="en-US" dirty="0"/>
          </a:p>
          <a:p>
            <a:pPr marL="285750" indent="-285750" algn="just">
              <a:buFont typeface="Arial" panose="020B0604020202020204" pitchFamily="34" charset="0"/>
              <a:buChar char="•"/>
            </a:pPr>
            <a:endParaRPr lang="en-US" dirty="0"/>
          </a:p>
          <a:p>
            <a:pPr marL="285750" indent="-285750" algn="just">
              <a:buFont typeface="Arial" panose="020B0604020202020204" pitchFamily="34" charset="0"/>
              <a:buChar char="•"/>
            </a:pPr>
            <a:endParaRPr lang="en-US" dirty="0"/>
          </a:p>
          <a:p>
            <a:r>
              <a:rPr lang="en-US" dirty="0"/>
              <a:t> </a:t>
            </a:r>
          </a:p>
          <a:p>
            <a:endParaRPr lang="en-US" dirty="0"/>
          </a:p>
        </p:txBody>
      </p:sp>
      <p:sp>
        <p:nvSpPr>
          <p:cNvPr id="2" name="Rectangle 1"/>
          <p:cNvSpPr/>
          <p:nvPr/>
        </p:nvSpPr>
        <p:spPr>
          <a:xfrm>
            <a:off x="198239" y="1066991"/>
            <a:ext cx="6357783" cy="5632311"/>
          </a:xfrm>
          <a:prstGeom prst="rect">
            <a:avLst/>
          </a:prstGeom>
        </p:spPr>
        <p:txBody>
          <a:bodyPr wrap="square">
            <a:spAutoFit/>
          </a:bodyPr>
          <a:lstStyle/>
          <a:p>
            <a:pPr marL="342900" indent="-342900">
              <a:buFont typeface="Arial" panose="020B0604020202020204" pitchFamily="34" charset="0"/>
              <a:buChar char="•"/>
            </a:pPr>
            <a:r>
              <a:rPr lang="en-US" sz="2000" b="1" dirty="0">
                <a:solidFill>
                  <a:srgbClr val="000000"/>
                </a:solidFill>
                <a:latin typeface="Optima" charset="0"/>
                <a:ea typeface="Optima" charset="0"/>
                <a:cs typeface="Optima" charset="0"/>
              </a:rPr>
              <a:t>Courtesy visits to embassies</a:t>
            </a:r>
          </a:p>
          <a:p>
            <a:pPr lvl="0" indent="312738"/>
            <a:r>
              <a:rPr lang="en-US" dirty="0"/>
              <a:t>- Ambassador Solomon Islands</a:t>
            </a:r>
          </a:p>
          <a:p>
            <a:pPr lvl="0" indent="312738"/>
            <a:r>
              <a:rPr lang="en-US" dirty="0"/>
              <a:t>- Ambassador Timor </a:t>
            </a:r>
            <a:r>
              <a:rPr lang="en-US" dirty="0" err="1"/>
              <a:t>Leste</a:t>
            </a:r>
            <a:endParaRPr lang="en-US" dirty="0"/>
          </a:p>
          <a:p>
            <a:pPr lvl="0" indent="312738"/>
            <a:r>
              <a:rPr lang="en-US" dirty="0"/>
              <a:t>- Ambassador Australia</a:t>
            </a:r>
          </a:p>
          <a:p>
            <a:pPr lvl="0" indent="312738"/>
            <a:r>
              <a:rPr lang="en-US" dirty="0"/>
              <a:t>- Ambassador Norway </a:t>
            </a:r>
          </a:p>
          <a:p>
            <a:pPr lvl="0" indent="312738"/>
            <a:r>
              <a:rPr lang="en-US" dirty="0"/>
              <a:t>- Ambassador German</a:t>
            </a:r>
          </a:p>
          <a:p>
            <a:pPr lvl="0" indent="312738"/>
            <a:r>
              <a:rPr lang="en-US" dirty="0"/>
              <a:t>- Secretary General ASEAN Secretariat</a:t>
            </a:r>
          </a:p>
          <a:p>
            <a:pPr lvl="0" indent="312738"/>
            <a:r>
              <a:rPr lang="en-US" dirty="0"/>
              <a:t>- Ambassador European Union </a:t>
            </a:r>
          </a:p>
          <a:p>
            <a:pPr marL="342900" indent="-342900">
              <a:buFont typeface="Arial" panose="020B0604020202020204" pitchFamily="34" charset="0"/>
              <a:buChar char="•"/>
            </a:pPr>
            <a:endParaRPr lang="en-US" sz="2000" dirty="0">
              <a:solidFill>
                <a:srgbClr val="000000"/>
              </a:solidFill>
              <a:effectLst/>
              <a:latin typeface="Optima" charset="0"/>
              <a:ea typeface="Optima" charset="0"/>
              <a:cs typeface="Optima" charset="0"/>
            </a:endParaRPr>
          </a:p>
          <a:p>
            <a:pPr marL="342900" indent="-342900">
              <a:buFont typeface="Arial" panose="020B0604020202020204" pitchFamily="34" charset="0"/>
              <a:buChar char="•"/>
            </a:pPr>
            <a:r>
              <a:rPr lang="en-US" sz="2000" b="1" dirty="0">
                <a:latin typeface="Optima" charset="0"/>
                <a:ea typeface="Optima" charset="0"/>
                <a:cs typeface="Optima" charset="0"/>
              </a:rPr>
              <a:t>CTI-CFF and ASEAN </a:t>
            </a:r>
          </a:p>
          <a:p>
            <a:pPr marL="365125"/>
            <a:r>
              <a:rPr lang="en-US" dirty="0">
                <a:latin typeface="Optima" charset="0"/>
                <a:ea typeface="Optima" charset="0"/>
                <a:cs typeface="Optima" charset="0"/>
              </a:rPr>
              <a:t>The ASEAN Secretariat committed to inform relevant ASEAN WGs about CTI-CFF and potential for CTI-CFF to participate as stakeholder in the relevant ASEAN WGs</a:t>
            </a:r>
          </a:p>
          <a:p>
            <a:pPr marL="342900" indent="-342900">
              <a:buFont typeface="Arial" panose="020B0604020202020204" pitchFamily="34" charset="0"/>
              <a:buChar char="•"/>
            </a:pPr>
            <a:endParaRPr lang="en-US" sz="2000" dirty="0">
              <a:latin typeface="Optima" charset="0"/>
              <a:ea typeface="Optima" charset="0"/>
              <a:cs typeface="Optima" charset="0"/>
            </a:endParaRPr>
          </a:p>
          <a:p>
            <a:pPr marL="342900" indent="-342900">
              <a:buFont typeface="Arial" panose="020B0604020202020204" pitchFamily="34" charset="0"/>
              <a:buChar char="•"/>
            </a:pPr>
            <a:r>
              <a:rPr lang="en-US" sz="2000" b="1" dirty="0">
                <a:latin typeface="Optima" charset="0"/>
                <a:ea typeface="Optima" charset="0"/>
                <a:cs typeface="Optima" charset="0"/>
              </a:rPr>
              <a:t>CTI-CFF and EU</a:t>
            </a:r>
          </a:p>
          <a:p>
            <a:pPr marL="365125"/>
            <a:r>
              <a:rPr lang="en-US" dirty="0">
                <a:latin typeface="Optima" charset="0"/>
                <a:ea typeface="Optima" charset="0"/>
                <a:cs typeface="Optima" charset="0"/>
              </a:rPr>
              <a:t>The group met to EU team discuss potential synergy regarding strengthening ocean governance through European Union assistance.</a:t>
            </a:r>
          </a:p>
          <a:p>
            <a:pPr marL="342900" indent="-342900">
              <a:buFont typeface="Arial" panose="020B0604020202020204" pitchFamily="34" charset="0"/>
              <a:buChar char="•"/>
            </a:pPr>
            <a:endParaRPr lang="en-US" sz="2000" b="1" dirty="0">
              <a:latin typeface="Optima" charset="0"/>
              <a:ea typeface="Optima" charset="0"/>
              <a:cs typeface="Optima" charset="0"/>
            </a:endParaRPr>
          </a:p>
        </p:txBody>
      </p:sp>
      <p:pic>
        <p:nvPicPr>
          <p:cNvPr id="7" name="Picture 6" descr="../Dropbox/Screenshots/Screenshot%202019-11-01%2020.10.40.png"/>
          <p:cNvPicPr/>
          <p:nvPr/>
        </p:nvPicPr>
        <p:blipFill rotWithShape="1">
          <a:blip r:embed="rId3">
            <a:extLst>
              <a:ext uri="{28A0092B-C50C-407E-A947-70E740481C1C}">
                <a14:useLocalDpi xmlns:a14="http://schemas.microsoft.com/office/drawing/2010/main" val="0"/>
              </a:ext>
            </a:extLst>
          </a:blip>
          <a:srcRect l="12084" t="32324" r="39198" b="26662"/>
          <a:stretch/>
        </p:blipFill>
        <p:spPr bwMode="auto">
          <a:xfrm>
            <a:off x="6905096" y="834886"/>
            <a:ext cx="5345795" cy="3386030"/>
          </a:xfrm>
          <a:prstGeom prst="rect">
            <a:avLst/>
          </a:prstGeom>
          <a:noFill/>
          <a:ln>
            <a:noFill/>
          </a:ln>
          <a:extLst>
            <a:ext uri="{53640926-AAD7-44D8-BBD7-CCE9431645EC}">
              <a14:shadowObscured xmlns:a14="http://schemas.microsoft.com/office/drawing/2010/main"/>
            </a:ext>
          </a:extLst>
        </p:spPr>
      </p:pic>
      <p:sp>
        <p:nvSpPr>
          <p:cNvPr id="4" name="Rectangle 3"/>
          <p:cNvSpPr/>
          <p:nvPr/>
        </p:nvSpPr>
        <p:spPr>
          <a:xfrm>
            <a:off x="365585" y="311666"/>
            <a:ext cx="5689378" cy="523220"/>
          </a:xfrm>
          <a:prstGeom prst="rect">
            <a:avLst/>
          </a:prstGeom>
        </p:spPr>
        <p:txBody>
          <a:bodyPr wrap="none">
            <a:spAutoFit/>
          </a:bodyPr>
          <a:lstStyle/>
          <a:p>
            <a:pPr marR="0" lvl="0">
              <a:spcBef>
                <a:spcPts val="200"/>
              </a:spcBef>
              <a:spcAft>
                <a:spcPts val="0"/>
              </a:spcAft>
            </a:pPr>
            <a:r>
              <a:rPr lang="en-US" sz="2800" b="1" dirty="0">
                <a:solidFill>
                  <a:srgbClr val="176186"/>
                </a:solidFill>
                <a:latin typeface="Optima" charset="0"/>
                <a:ea typeface="Optima" charset="0"/>
                <a:cs typeface="Optima" charset="0"/>
              </a:rPr>
              <a:t>C. Exploring Cooperation Activities</a:t>
            </a:r>
          </a:p>
        </p:txBody>
      </p:sp>
      <p:pic>
        <p:nvPicPr>
          <p:cNvPr id="9" name="Picture 8" descr="../Dropbox/Screenshots/Screenshot%202019-11-01%2020.11.06.png"/>
          <p:cNvPicPr/>
          <p:nvPr/>
        </p:nvPicPr>
        <p:blipFill rotWithShape="1">
          <a:blip r:embed="rId4">
            <a:extLst>
              <a:ext uri="{28A0092B-C50C-407E-A947-70E740481C1C}">
                <a14:useLocalDpi xmlns:a14="http://schemas.microsoft.com/office/drawing/2010/main" val="0"/>
              </a:ext>
            </a:extLst>
          </a:blip>
          <a:srcRect l="14388" t="27814" r="41407" b="19924"/>
          <a:stretch/>
        </p:blipFill>
        <p:spPr bwMode="auto">
          <a:xfrm>
            <a:off x="9486543" y="4220916"/>
            <a:ext cx="2764348" cy="2338909"/>
          </a:xfrm>
          <a:prstGeom prst="rect">
            <a:avLst/>
          </a:prstGeom>
          <a:noFill/>
          <a:ln>
            <a:noFill/>
          </a:ln>
          <a:extLst>
            <a:ext uri="{53640926-AAD7-44D8-BBD7-CCE9431645EC}">
              <a14:shadowObscured xmlns:a14="http://schemas.microsoft.com/office/drawing/2010/main"/>
            </a:ext>
          </a:extLst>
        </p:spPr>
      </p:pic>
      <p:pic>
        <p:nvPicPr>
          <p:cNvPr id="10" name="Picture 9" descr="../Dropbox/Screenshots/Screenshot%202019-11-01%2020.06.23.png"/>
          <p:cNvPicPr/>
          <p:nvPr/>
        </p:nvPicPr>
        <p:blipFill rotWithShape="1">
          <a:blip r:embed="rId5" cstate="print">
            <a:extLst>
              <a:ext uri="{28A0092B-C50C-407E-A947-70E740481C1C}">
                <a14:useLocalDpi xmlns:a14="http://schemas.microsoft.com/office/drawing/2010/main" val="0"/>
              </a:ext>
            </a:extLst>
          </a:blip>
          <a:srcRect l="11051" t="25245" r="39452" b="13978"/>
          <a:stretch/>
        </p:blipFill>
        <p:spPr bwMode="auto">
          <a:xfrm>
            <a:off x="6905095" y="4220916"/>
            <a:ext cx="2661165" cy="2338909"/>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1479078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891" y="79561"/>
            <a:ext cx="12192000" cy="6858000"/>
          </a:xfrm>
          <a:prstGeom prst="rect">
            <a:avLst/>
          </a:prstGeom>
        </p:spPr>
      </p:pic>
      <p:graphicFrame>
        <p:nvGraphicFramePr>
          <p:cNvPr id="2" name="Table 1">
            <a:extLst>
              <a:ext uri="{FF2B5EF4-FFF2-40B4-BE49-F238E27FC236}">
                <a16:creationId xmlns:a16="http://schemas.microsoft.com/office/drawing/2014/main" id="{5F480F17-A3E7-E445-B1FC-50913B2F882C}"/>
              </a:ext>
            </a:extLst>
          </p:cNvPr>
          <p:cNvGraphicFramePr>
            <a:graphicFrameLocks noGrp="1"/>
          </p:cNvGraphicFramePr>
          <p:nvPr>
            <p:extLst>
              <p:ext uri="{D42A27DB-BD31-4B8C-83A1-F6EECF244321}">
                <p14:modId xmlns:p14="http://schemas.microsoft.com/office/powerpoint/2010/main" val="4279437601"/>
              </p:ext>
            </p:extLst>
          </p:nvPr>
        </p:nvGraphicFramePr>
        <p:xfrm>
          <a:off x="716692" y="346401"/>
          <a:ext cx="10923373" cy="5844137"/>
        </p:xfrm>
        <a:graphic>
          <a:graphicData uri="http://schemas.openxmlformats.org/drawingml/2006/table">
            <a:tbl>
              <a:tblPr firstRow="1" firstCol="1" bandRow="1">
                <a:tableStyleId>{5C22544A-7EE6-4342-B048-85BDC9FD1C3A}</a:tableStyleId>
              </a:tblPr>
              <a:tblGrid>
                <a:gridCol w="2201289">
                  <a:extLst>
                    <a:ext uri="{9D8B030D-6E8A-4147-A177-3AD203B41FA5}">
                      <a16:colId xmlns:a16="http://schemas.microsoft.com/office/drawing/2014/main" val="4195073978"/>
                    </a:ext>
                  </a:extLst>
                </a:gridCol>
                <a:gridCol w="1972853">
                  <a:extLst>
                    <a:ext uri="{9D8B030D-6E8A-4147-A177-3AD203B41FA5}">
                      <a16:colId xmlns:a16="http://schemas.microsoft.com/office/drawing/2014/main" val="1016888956"/>
                    </a:ext>
                  </a:extLst>
                </a:gridCol>
                <a:gridCol w="3019608">
                  <a:extLst>
                    <a:ext uri="{9D8B030D-6E8A-4147-A177-3AD203B41FA5}">
                      <a16:colId xmlns:a16="http://schemas.microsoft.com/office/drawing/2014/main" val="1027285450"/>
                    </a:ext>
                  </a:extLst>
                </a:gridCol>
                <a:gridCol w="3729623">
                  <a:extLst>
                    <a:ext uri="{9D8B030D-6E8A-4147-A177-3AD203B41FA5}">
                      <a16:colId xmlns:a16="http://schemas.microsoft.com/office/drawing/2014/main" val="3931985951"/>
                    </a:ext>
                  </a:extLst>
                </a:gridCol>
              </a:tblGrid>
              <a:tr h="227645">
                <a:tc>
                  <a:txBody>
                    <a:bodyPr/>
                    <a:lstStyle/>
                    <a:p>
                      <a:pPr algn="ctr">
                        <a:spcAft>
                          <a:spcPts val="0"/>
                        </a:spcAft>
                      </a:pPr>
                      <a:r>
                        <a:rPr lang="en-US" sz="1600">
                          <a:effectLst/>
                          <a:latin typeface="Calibri" panose="020F0502020204030204" pitchFamily="34" charset="0"/>
                          <a:cs typeface="Calibri" panose="020F0502020204030204" pitchFamily="34" charset="0"/>
                        </a:rPr>
                        <a:t>Strategic Partner</a:t>
                      </a:r>
                      <a:endParaRPr lang="en-ID" sz="2000">
                        <a:effectLst/>
                        <a:latin typeface="Calibri" panose="020F0502020204030204" pitchFamily="34" charset="0"/>
                        <a:ea typeface="MS Mincho" panose="02020609040205080304" pitchFamily="49" charset="-128"/>
                        <a:cs typeface="Calibri" panose="020F0502020204030204" pitchFamily="34" charset="0"/>
                      </a:endParaRPr>
                    </a:p>
                  </a:txBody>
                  <a:tcPr marL="65270" marR="65270" marT="0" marB="0"/>
                </a:tc>
                <a:tc>
                  <a:txBody>
                    <a:bodyPr/>
                    <a:lstStyle/>
                    <a:p>
                      <a:pPr algn="ctr">
                        <a:spcAft>
                          <a:spcPts val="0"/>
                        </a:spcAft>
                      </a:pPr>
                      <a:r>
                        <a:rPr lang="en-US" sz="1600">
                          <a:effectLst/>
                          <a:latin typeface="Calibri" panose="020F0502020204030204" pitchFamily="34" charset="0"/>
                          <a:cs typeface="Calibri" panose="020F0502020204030204" pitchFamily="34" charset="0"/>
                        </a:rPr>
                        <a:t>Date</a:t>
                      </a:r>
                      <a:endParaRPr lang="en-ID" sz="2000">
                        <a:effectLst/>
                        <a:latin typeface="Calibri" panose="020F0502020204030204" pitchFamily="34" charset="0"/>
                        <a:ea typeface="MS Mincho" panose="02020609040205080304" pitchFamily="49" charset="-128"/>
                        <a:cs typeface="Calibri" panose="020F0502020204030204" pitchFamily="34" charset="0"/>
                      </a:endParaRPr>
                    </a:p>
                  </a:txBody>
                  <a:tcPr marL="65270" marR="65270" marT="0" marB="0"/>
                </a:tc>
                <a:tc>
                  <a:txBody>
                    <a:bodyPr/>
                    <a:lstStyle/>
                    <a:p>
                      <a:pPr algn="ctr">
                        <a:spcAft>
                          <a:spcPts val="0"/>
                        </a:spcAft>
                      </a:pPr>
                      <a:r>
                        <a:rPr lang="en-US" sz="1600">
                          <a:effectLst/>
                          <a:latin typeface="Calibri" panose="020F0502020204030204" pitchFamily="34" charset="0"/>
                          <a:cs typeface="Calibri" panose="020F0502020204030204" pitchFamily="34" charset="0"/>
                        </a:rPr>
                        <a:t>Met with</a:t>
                      </a:r>
                      <a:endParaRPr lang="en-ID" sz="2000">
                        <a:effectLst/>
                        <a:latin typeface="Calibri" panose="020F0502020204030204" pitchFamily="34" charset="0"/>
                        <a:ea typeface="MS Mincho" panose="02020609040205080304" pitchFamily="49" charset="-128"/>
                        <a:cs typeface="Calibri" panose="020F0502020204030204" pitchFamily="34" charset="0"/>
                      </a:endParaRPr>
                    </a:p>
                  </a:txBody>
                  <a:tcPr marL="65270" marR="65270" marT="0" marB="0"/>
                </a:tc>
                <a:tc>
                  <a:txBody>
                    <a:bodyPr/>
                    <a:lstStyle/>
                    <a:p>
                      <a:pPr algn="ctr">
                        <a:spcAft>
                          <a:spcPts val="0"/>
                        </a:spcAft>
                      </a:pPr>
                      <a:r>
                        <a:rPr lang="en-US" sz="1600">
                          <a:effectLst/>
                          <a:latin typeface="Calibri" panose="020F0502020204030204" pitchFamily="34" charset="0"/>
                          <a:cs typeface="Calibri" panose="020F0502020204030204" pitchFamily="34" charset="0"/>
                        </a:rPr>
                        <a:t>Highlight</a:t>
                      </a:r>
                      <a:endParaRPr lang="en-ID" sz="2000">
                        <a:effectLst/>
                        <a:latin typeface="Calibri" panose="020F0502020204030204" pitchFamily="34" charset="0"/>
                        <a:ea typeface="MS Mincho" panose="02020609040205080304" pitchFamily="49" charset="-128"/>
                        <a:cs typeface="Calibri" panose="020F0502020204030204" pitchFamily="34" charset="0"/>
                      </a:endParaRPr>
                    </a:p>
                  </a:txBody>
                  <a:tcPr marL="65270" marR="65270" marT="0" marB="0"/>
                </a:tc>
                <a:extLst>
                  <a:ext uri="{0D108BD9-81ED-4DB2-BD59-A6C34878D82A}">
                    <a16:rowId xmlns:a16="http://schemas.microsoft.com/office/drawing/2014/main" val="334991756"/>
                  </a:ext>
                </a:extLst>
              </a:tr>
              <a:tr h="1229379">
                <a:tc>
                  <a:txBody>
                    <a:bodyPr/>
                    <a:lstStyle/>
                    <a:p>
                      <a:pPr>
                        <a:spcAft>
                          <a:spcPts val="0"/>
                        </a:spcAft>
                      </a:pPr>
                      <a:r>
                        <a:rPr lang="en-US" sz="1600">
                          <a:effectLst/>
                          <a:latin typeface="Calibri" panose="020F0502020204030204" pitchFamily="34" charset="0"/>
                          <a:cs typeface="Calibri" panose="020F0502020204030204" pitchFamily="34" charset="0"/>
                        </a:rPr>
                        <a:t>ASEAN</a:t>
                      </a:r>
                      <a:endParaRPr lang="en-ID" sz="2000">
                        <a:effectLst/>
                        <a:latin typeface="Calibri" panose="020F0502020204030204" pitchFamily="34" charset="0"/>
                        <a:ea typeface="MS Mincho" panose="02020609040205080304" pitchFamily="49" charset="-128"/>
                        <a:cs typeface="Calibri" panose="020F0502020204030204" pitchFamily="34" charset="0"/>
                      </a:endParaRPr>
                    </a:p>
                  </a:txBody>
                  <a:tcPr marL="65270" marR="65270" marT="0" marB="0"/>
                </a:tc>
                <a:tc>
                  <a:txBody>
                    <a:bodyPr/>
                    <a:lstStyle/>
                    <a:p>
                      <a:pPr>
                        <a:spcAft>
                          <a:spcPts val="0"/>
                        </a:spcAft>
                      </a:pPr>
                      <a:r>
                        <a:rPr lang="en-US" sz="1600">
                          <a:effectLst/>
                          <a:latin typeface="Calibri" panose="020F0502020204030204" pitchFamily="34" charset="0"/>
                          <a:cs typeface="Calibri" panose="020F0502020204030204" pitchFamily="34" charset="0"/>
                        </a:rPr>
                        <a:t>18 February 2019</a:t>
                      </a:r>
                      <a:endParaRPr lang="en-ID" sz="2000">
                        <a:effectLst/>
                        <a:latin typeface="Calibri" panose="020F0502020204030204" pitchFamily="34" charset="0"/>
                        <a:ea typeface="MS Mincho" panose="02020609040205080304" pitchFamily="49" charset="-128"/>
                        <a:cs typeface="Calibri" panose="020F0502020204030204" pitchFamily="34" charset="0"/>
                      </a:endParaRPr>
                    </a:p>
                  </a:txBody>
                  <a:tcPr marL="65270" marR="65270" marT="0" marB="0"/>
                </a:tc>
                <a:tc>
                  <a:txBody>
                    <a:bodyPr/>
                    <a:lstStyle/>
                    <a:p>
                      <a:pPr>
                        <a:spcAft>
                          <a:spcPts val="0"/>
                        </a:spcAft>
                      </a:pPr>
                      <a:r>
                        <a:rPr lang="en-US" sz="1600">
                          <a:effectLst/>
                          <a:latin typeface="Calibri" panose="020F0502020204030204" pitchFamily="34" charset="0"/>
                          <a:cs typeface="Calibri" panose="020F0502020204030204" pitchFamily="34" charset="0"/>
                        </a:rPr>
                        <a:t>Secretary General and Director in charge of conservation, environmental, and human resources.</a:t>
                      </a:r>
                      <a:endParaRPr lang="en-ID" sz="2000">
                        <a:effectLst/>
                        <a:latin typeface="Calibri" panose="020F0502020204030204" pitchFamily="34" charset="0"/>
                        <a:cs typeface="Calibri" panose="020F0502020204030204" pitchFamily="34" charset="0"/>
                      </a:endParaRPr>
                    </a:p>
                    <a:p>
                      <a:pPr>
                        <a:spcAft>
                          <a:spcPts val="0"/>
                        </a:spcAft>
                      </a:pPr>
                      <a:r>
                        <a:rPr lang="en-US" sz="1600">
                          <a:effectLst/>
                          <a:latin typeface="Calibri" panose="020F0502020204030204" pitchFamily="34" charset="0"/>
                          <a:cs typeface="Calibri" panose="020F0502020204030204" pitchFamily="34" charset="0"/>
                        </a:rPr>
                        <a:t> </a:t>
                      </a:r>
                      <a:endParaRPr lang="en-ID" sz="2000">
                        <a:effectLst/>
                        <a:latin typeface="Calibri" panose="020F0502020204030204" pitchFamily="34" charset="0"/>
                        <a:ea typeface="MS Mincho" panose="02020609040205080304" pitchFamily="49" charset="-128"/>
                        <a:cs typeface="Calibri" panose="020F0502020204030204" pitchFamily="34" charset="0"/>
                      </a:endParaRPr>
                    </a:p>
                  </a:txBody>
                  <a:tcPr marL="65270" marR="65270" marT="0" marB="0"/>
                </a:tc>
                <a:tc>
                  <a:txBody>
                    <a:bodyPr/>
                    <a:lstStyle/>
                    <a:p>
                      <a:pPr marL="342900" lvl="0" indent="-342900">
                        <a:spcAft>
                          <a:spcPts val="0"/>
                        </a:spcAft>
                        <a:buFont typeface="Symbol" pitchFamily="2" charset="2"/>
                        <a:buChar char=""/>
                      </a:pPr>
                      <a:r>
                        <a:rPr lang="en-US" sz="1600">
                          <a:effectLst/>
                          <a:latin typeface="Calibri" panose="020F0502020204030204" pitchFamily="34" charset="0"/>
                          <a:cs typeface="Calibri" panose="020F0502020204030204" pitchFamily="34" charset="0"/>
                        </a:rPr>
                        <a:t>To cooperate in the fields of marine and fisheries in order to bring welfare for the coastal communities and nature conservation of the marine, coral reefs, fisheries and food security</a:t>
                      </a:r>
                      <a:endParaRPr lang="en-ID" sz="2000">
                        <a:effectLst/>
                        <a:latin typeface="Calibri" panose="020F0502020204030204" pitchFamily="34" charset="0"/>
                        <a:ea typeface="MS Mincho" panose="02020609040205080304" pitchFamily="49" charset="-128"/>
                        <a:cs typeface="Calibri" panose="020F0502020204030204" pitchFamily="34" charset="0"/>
                      </a:endParaRPr>
                    </a:p>
                  </a:txBody>
                  <a:tcPr marL="65270" marR="65270" marT="0" marB="0"/>
                </a:tc>
                <a:extLst>
                  <a:ext uri="{0D108BD9-81ED-4DB2-BD59-A6C34878D82A}">
                    <a16:rowId xmlns:a16="http://schemas.microsoft.com/office/drawing/2014/main" val="718632654"/>
                  </a:ext>
                </a:extLst>
              </a:tr>
              <a:tr h="1434442">
                <a:tc>
                  <a:txBody>
                    <a:bodyPr/>
                    <a:lstStyle/>
                    <a:p>
                      <a:pPr>
                        <a:spcAft>
                          <a:spcPts val="0"/>
                        </a:spcAft>
                      </a:pPr>
                      <a:r>
                        <a:rPr lang="en-US" sz="1600">
                          <a:effectLst/>
                          <a:latin typeface="Calibri" panose="020F0502020204030204" pitchFamily="34" charset="0"/>
                          <a:cs typeface="Calibri" panose="020F0502020204030204" pitchFamily="34" charset="0"/>
                        </a:rPr>
                        <a:t>European Union</a:t>
                      </a:r>
                      <a:endParaRPr lang="en-ID" sz="2000">
                        <a:effectLst/>
                        <a:latin typeface="Calibri" panose="020F0502020204030204" pitchFamily="34" charset="0"/>
                        <a:ea typeface="MS Mincho" panose="02020609040205080304" pitchFamily="49" charset="-128"/>
                        <a:cs typeface="Calibri" panose="020F0502020204030204" pitchFamily="34" charset="0"/>
                      </a:endParaRPr>
                    </a:p>
                  </a:txBody>
                  <a:tcPr marL="65270" marR="65270" marT="0" marB="0"/>
                </a:tc>
                <a:tc>
                  <a:txBody>
                    <a:bodyPr/>
                    <a:lstStyle/>
                    <a:p>
                      <a:pPr>
                        <a:spcAft>
                          <a:spcPts val="0"/>
                        </a:spcAft>
                      </a:pPr>
                      <a:r>
                        <a:rPr lang="en-US" sz="1600">
                          <a:effectLst/>
                          <a:latin typeface="Calibri" panose="020F0502020204030204" pitchFamily="34" charset="0"/>
                          <a:cs typeface="Calibri" panose="020F0502020204030204" pitchFamily="34" charset="0"/>
                        </a:rPr>
                        <a:t>21 November 2019</a:t>
                      </a:r>
                      <a:endParaRPr lang="en-ID" sz="2000">
                        <a:effectLst/>
                        <a:latin typeface="Calibri" panose="020F0502020204030204" pitchFamily="34" charset="0"/>
                        <a:ea typeface="MS Mincho" panose="02020609040205080304" pitchFamily="49" charset="-128"/>
                        <a:cs typeface="Calibri" panose="020F0502020204030204" pitchFamily="34" charset="0"/>
                      </a:endParaRPr>
                    </a:p>
                  </a:txBody>
                  <a:tcPr marL="65270" marR="65270" marT="0" marB="0"/>
                </a:tc>
                <a:tc>
                  <a:txBody>
                    <a:bodyPr/>
                    <a:lstStyle/>
                    <a:p>
                      <a:pPr>
                        <a:spcAft>
                          <a:spcPts val="0"/>
                        </a:spcAft>
                      </a:pPr>
                      <a:r>
                        <a:rPr lang="en-US" sz="1600">
                          <a:effectLst/>
                          <a:latin typeface="Calibri" panose="020F0502020204030204" pitchFamily="34" charset="0"/>
                          <a:cs typeface="Calibri" panose="020F0502020204030204" pitchFamily="34" charset="0"/>
                        </a:rPr>
                        <a:t>Meeting with Ambassador and staff in charge of regional cooperation and development assistance from European Union to region of Asia and Pacific.</a:t>
                      </a:r>
                      <a:endParaRPr lang="en-ID" sz="2000">
                        <a:effectLst/>
                        <a:latin typeface="Calibri" panose="020F0502020204030204" pitchFamily="34" charset="0"/>
                        <a:ea typeface="MS Mincho" panose="02020609040205080304" pitchFamily="49" charset="-128"/>
                        <a:cs typeface="Calibri" panose="020F0502020204030204" pitchFamily="34" charset="0"/>
                      </a:endParaRPr>
                    </a:p>
                  </a:txBody>
                  <a:tcPr marL="65270" marR="65270" marT="0" marB="0"/>
                </a:tc>
                <a:tc>
                  <a:txBody>
                    <a:bodyPr/>
                    <a:lstStyle/>
                    <a:p>
                      <a:pPr marL="342900" lvl="0" indent="-342900">
                        <a:spcAft>
                          <a:spcPts val="0"/>
                        </a:spcAft>
                        <a:buFont typeface="Symbol" pitchFamily="2" charset="2"/>
                        <a:buChar char=""/>
                      </a:pPr>
                      <a:r>
                        <a:rPr lang="en-US" sz="1600">
                          <a:effectLst/>
                          <a:latin typeface="Calibri" panose="020F0502020204030204" pitchFamily="34" charset="0"/>
                          <a:cs typeface="Calibri" panose="020F0502020204030204" pitchFamily="34" charset="0"/>
                        </a:rPr>
                        <a:t>Discussing possibilities of cooperation in the management of sea and fisheries cooperation in the Coral Triangle region, as well cooperation in the conservation of marine resources.</a:t>
                      </a:r>
                      <a:endParaRPr lang="en-ID" sz="2000">
                        <a:effectLst/>
                        <a:latin typeface="Calibri" panose="020F0502020204030204" pitchFamily="34" charset="0"/>
                        <a:ea typeface="MS Mincho" panose="02020609040205080304" pitchFamily="49" charset="-128"/>
                        <a:cs typeface="Calibri" panose="020F0502020204030204" pitchFamily="34" charset="0"/>
                      </a:endParaRPr>
                    </a:p>
                  </a:txBody>
                  <a:tcPr marL="65270" marR="65270" marT="0" marB="0"/>
                </a:tc>
                <a:extLst>
                  <a:ext uri="{0D108BD9-81ED-4DB2-BD59-A6C34878D82A}">
                    <a16:rowId xmlns:a16="http://schemas.microsoft.com/office/drawing/2014/main" val="1975334006"/>
                  </a:ext>
                </a:extLst>
              </a:tr>
              <a:tr h="1342652">
                <a:tc>
                  <a:txBody>
                    <a:bodyPr/>
                    <a:lstStyle/>
                    <a:p>
                      <a:pPr>
                        <a:spcAft>
                          <a:spcPts val="0"/>
                        </a:spcAft>
                      </a:pPr>
                      <a:r>
                        <a:rPr lang="en-US" sz="1600" dirty="0">
                          <a:effectLst/>
                          <a:latin typeface="Calibri" panose="020F0502020204030204" pitchFamily="34" charset="0"/>
                          <a:cs typeface="Calibri" panose="020F0502020204030204" pitchFamily="34" charset="0"/>
                        </a:rPr>
                        <a:t>Australia</a:t>
                      </a:r>
                      <a:endParaRPr lang="en-ID" sz="2000" dirty="0">
                        <a:effectLst/>
                        <a:latin typeface="Calibri" panose="020F0502020204030204" pitchFamily="34" charset="0"/>
                        <a:ea typeface="MS Mincho" panose="02020609040205080304" pitchFamily="49" charset="-128"/>
                        <a:cs typeface="Calibri" panose="020F0502020204030204" pitchFamily="34" charset="0"/>
                      </a:endParaRPr>
                    </a:p>
                  </a:txBody>
                  <a:tcPr marL="65270" marR="65270" marT="0" marB="0"/>
                </a:tc>
                <a:tc>
                  <a:txBody>
                    <a:bodyPr/>
                    <a:lstStyle/>
                    <a:p>
                      <a:pPr>
                        <a:spcAft>
                          <a:spcPts val="0"/>
                        </a:spcAft>
                      </a:pPr>
                      <a:r>
                        <a:rPr lang="en-US" sz="1600" dirty="0">
                          <a:effectLst/>
                          <a:latin typeface="Calibri" panose="020F0502020204030204" pitchFamily="34" charset="0"/>
                          <a:cs typeface="Calibri" panose="020F0502020204030204" pitchFamily="34" charset="0"/>
                        </a:rPr>
                        <a:t>13 May 2019</a:t>
                      </a:r>
                      <a:endParaRPr lang="en-ID" sz="2000" dirty="0">
                        <a:effectLst/>
                        <a:latin typeface="Calibri" panose="020F0502020204030204" pitchFamily="34" charset="0"/>
                        <a:ea typeface="MS Mincho" panose="02020609040205080304" pitchFamily="49" charset="-128"/>
                        <a:cs typeface="Calibri" panose="020F0502020204030204" pitchFamily="34" charset="0"/>
                      </a:endParaRPr>
                    </a:p>
                  </a:txBody>
                  <a:tcPr marL="65270" marR="65270" marT="0" marB="0"/>
                </a:tc>
                <a:tc>
                  <a:txBody>
                    <a:bodyPr/>
                    <a:lstStyle/>
                    <a:p>
                      <a:pPr>
                        <a:spcAft>
                          <a:spcPts val="0"/>
                        </a:spcAft>
                      </a:pPr>
                      <a:r>
                        <a:rPr lang="en-US" sz="1600" dirty="0">
                          <a:effectLst/>
                          <a:latin typeface="Calibri" panose="020F0502020204030204" pitchFamily="34" charset="0"/>
                          <a:cs typeface="Calibri" panose="020F0502020204030204" pitchFamily="34" charset="0"/>
                        </a:rPr>
                        <a:t>Meeting with Ambassador and staff in charge of regional cooperation and development assistance from Australia to region of Asia and Pacific.</a:t>
                      </a:r>
                      <a:endParaRPr lang="en-ID" sz="2000" dirty="0">
                        <a:effectLst/>
                        <a:latin typeface="Calibri" panose="020F0502020204030204" pitchFamily="34" charset="0"/>
                        <a:ea typeface="MS Mincho" panose="02020609040205080304" pitchFamily="49" charset="-128"/>
                        <a:cs typeface="Calibri" panose="020F0502020204030204" pitchFamily="34" charset="0"/>
                      </a:endParaRPr>
                    </a:p>
                  </a:txBody>
                  <a:tcPr marL="65270" marR="65270" marT="0" marB="0"/>
                </a:tc>
                <a:tc>
                  <a:txBody>
                    <a:bodyPr/>
                    <a:lstStyle/>
                    <a:p>
                      <a:pPr marL="342900" lvl="0" indent="-342900">
                        <a:spcAft>
                          <a:spcPts val="0"/>
                        </a:spcAft>
                        <a:buFont typeface="Symbol" pitchFamily="2" charset="2"/>
                        <a:buChar char=""/>
                      </a:pPr>
                      <a:r>
                        <a:rPr lang="en-US" sz="1600" dirty="0">
                          <a:effectLst/>
                          <a:latin typeface="Calibri" panose="020F0502020204030204" pitchFamily="34" charset="0"/>
                          <a:cs typeface="Calibri" panose="020F0502020204030204" pitchFamily="34" charset="0"/>
                        </a:rPr>
                        <a:t>Discussing possibilities of cooperation in managing the resources of sea and fisheries cooperation in the Coral Triangle region, as well cooperation in the conservation of marine resources.</a:t>
                      </a:r>
                      <a:endParaRPr lang="en-ID" sz="2000" dirty="0">
                        <a:effectLst/>
                        <a:latin typeface="Calibri" panose="020F0502020204030204" pitchFamily="34" charset="0"/>
                        <a:ea typeface="MS Mincho" panose="02020609040205080304" pitchFamily="49" charset="-128"/>
                        <a:cs typeface="Calibri" panose="020F0502020204030204" pitchFamily="34" charset="0"/>
                      </a:endParaRPr>
                    </a:p>
                  </a:txBody>
                  <a:tcPr marL="65270" marR="65270" marT="0" marB="0"/>
                </a:tc>
                <a:extLst>
                  <a:ext uri="{0D108BD9-81ED-4DB2-BD59-A6C34878D82A}">
                    <a16:rowId xmlns:a16="http://schemas.microsoft.com/office/drawing/2014/main" val="3744570679"/>
                  </a:ext>
                </a:extLst>
              </a:tr>
              <a:tr h="1593824">
                <a:tc>
                  <a:txBody>
                    <a:bodyPr/>
                    <a:lstStyle/>
                    <a:p>
                      <a:pPr>
                        <a:spcAft>
                          <a:spcPts val="0"/>
                        </a:spcAft>
                      </a:pPr>
                      <a:r>
                        <a:rPr lang="en-US" sz="16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Germany</a:t>
                      </a:r>
                      <a:endParaRPr lang="en-ID" sz="2400" dirty="0">
                        <a:solidFill>
                          <a:schemeClr val="bg1"/>
                        </a:solidFill>
                        <a:effectLst/>
                        <a:latin typeface="Calibri" panose="020F0502020204030204" pitchFamily="34" charset="0"/>
                        <a:ea typeface="MS Mincho" panose="02020609040205080304" pitchFamily="49" charset="-128"/>
                        <a:cs typeface="Calibri" panose="020F0502020204030204" pitchFamily="34" charset="0"/>
                      </a:endParaRPr>
                    </a:p>
                  </a:txBody>
                  <a:tcPr marL="68580" marR="68580" marT="0" marB="0"/>
                </a:tc>
                <a:tc>
                  <a:txBody>
                    <a:bodyPr/>
                    <a:lstStyle/>
                    <a:p>
                      <a:pPr>
                        <a:spcAft>
                          <a:spcPts val="0"/>
                        </a:spcAft>
                      </a:pPr>
                      <a:r>
                        <a:rPr lang="en-US" sz="1600" dirty="0">
                          <a:solidFill>
                            <a:srgbClr val="222222"/>
                          </a:solidFill>
                          <a:effectLst/>
                          <a:latin typeface="Calibri" panose="020F0502020204030204" pitchFamily="34" charset="0"/>
                          <a:ea typeface="Times New Roman" panose="02020603050405020304" pitchFamily="18" charset="0"/>
                          <a:cs typeface="Calibri" panose="020F0502020204030204" pitchFamily="34" charset="0"/>
                        </a:rPr>
                        <a:t>21 November 2018</a:t>
                      </a:r>
                      <a:endParaRPr lang="en-ID" sz="2400" dirty="0">
                        <a:effectLst/>
                        <a:latin typeface="Calibri" panose="020F0502020204030204" pitchFamily="34" charset="0"/>
                        <a:ea typeface="MS Mincho" panose="02020609040205080304" pitchFamily="49" charset="-128"/>
                        <a:cs typeface="Calibri" panose="020F0502020204030204" pitchFamily="34" charset="0"/>
                      </a:endParaRPr>
                    </a:p>
                  </a:txBody>
                  <a:tcPr marL="68580" marR="68580" marT="0" marB="0"/>
                </a:tc>
                <a:tc>
                  <a:txBody>
                    <a:bodyPr/>
                    <a:lstStyle/>
                    <a:p>
                      <a:pPr>
                        <a:spcAft>
                          <a:spcPts val="0"/>
                        </a:spcAft>
                      </a:pPr>
                      <a:r>
                        <a:rPr lang="en-US" sz="1600" dirty="0">
                          <a:solidFill>
                            <a:srgbClr val="222222"/>
                          </a:solidFill>
                          <a:effectLst/>
                          <a:latin typeface="Calibri" panose="020F0502020204030204" pitchFamily="34" charset="0"/>
                          <a:ea typeface="Times New Roman" panose="02020603050405020304" pitchFamily="18" charset="0"/>
                          <a:cs typeface="Calibri" panose="020F0502020204030204" pitchFamily="34" charset="0"/>
                        </a:rPr>
                        <a:t>Meeting with Ambassador and staff in charge of regional cooperation and development assistance from Germany to region of Asia and Pacific.</a:t>
                      </a:r>
                      <a:endParaRPr lang="en-ID" sz="2400" dirty="0">
                        <a:effectLst/>
                        <a:latin typeface="Calibri" panose="020F0502020204030204" pitchFamily="34" charset="0"/>
                        <a:ea typeface="MS Mincho" panose="02020609040205080304" pitchFamily="49" charset="-128"/>
                        <a:cs typeface="Calibri" panose="020F0502020204030204" pitchFamily="34" charset="0"/>
                      </a:endParaRPr>
                    </a:p>
                  </a:txBody>
                  <a:tcPr marL="68580" marR="68580" marT="0" marB="0"/>
                </a:tc>
                <a:tc>
                  <a:txBody>
                    <a:bodyPr/>
                    <a:lstStyle/>
                    <a:p>
                      <a:pPr marL="342900" lvl="0" indent="-342900">
                        <a:spcAft>
                          <a:spcPts val="0"/>
                        </a:spcAft>
                        <a:buFont typeface="Symbol" pitchFamily="2" charset="2"/>
                        <a:buChar char=""/>
                      </a:pPr>
                      <a:r>
                        <a:rPr lang="en-US" sz="1600" dirty="0">
                          <a:solidFill>
                            <a:srgbClr val="222222"/>
                          </a:solidFill>
                          <a:effectLst/>
                          <a:latin typeface="Calibri" panose="020F0502020204030204" pitchFamily="34" charset="0"/>
                          <a:ea typeface="Times New Roman" panose="02020603050405020304" pitchFamily="18" charset="0"/>
                          <a:cs typeface="Calibri" panose="020F0502020204030204" pitchFamily="34" charset="0"/>
                        </a:rPr>
                        <a:t>Discussing possibilities of cooperation in managing the resources of sea and fisheries cooperation in the Coral Triangle region, as well cooperation in the conservation of marine resources.</a:t>
                      </a:r>
                      <a:endParaRPr lang="en-ID" sz="2400" dirty="0">
                        <a:effectLst/>
                        <a:latin typeface="Calibri" panose="020F0502020204030204" pitchFamily="34" charset="0"/>
                        <a:ea typeface="MS Mincho" panose="02020609040205080304" pitchFamily="49" charset="-128"/>
                        <a:cs typeface="Calibri" panose="020F0502020204030204" pitchFamily="34" charset="0"/>
                      </a:endParaRPr>
                    </a:p>
                  </a:txBody>
                  <a:tcPr marL="68580" marR="68580" marT="0" marB="0"/>
                </a:tc>
                <a:extLst>
                  <a:ext uri="{0D108BD9-81ED-4DB2-BD59-A6C34878D82A}">
                    <a16:rowId xmlns:a16="http://schemas.microsoft.com/office/drawing/2014/main" val="49256074"/>
                  </a:ext>
                </a:extLst>
              </a:tr>
            </a:tbl>
          </a:graphicData>
        </a:graphic>
      </p:graphicFrame>
    </p:spTree>
    <p:extLst>
      <p:ext uri="{BB962C8B-B14F-4D97-AF65-F5344CB8AC3E}">
        <p14:creationId xmlns:p14="http://schemas.microsoft.com/office/powerpoint/2010/main" val="6013265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891" y="79561"/>
            <a:ext cx="12192000" cy="6858000"/>
          </a:xfrm>
          <a:prstGeom prst="rect">
            <a:avLst/>
          </a:prstGeom>
        </p:spPr>
      </p:pic>
      <p:graphicFrame>
        <p:nvGraphicFramePr>
          <p:cNvPr id="2" name="Table 1">
            <a:extLst>
              <a:ext uri="{FF2B5EF4-FFF2-40B4-BE49-F238E27FC236}">
                <a16:creationId xmlns:a16="http://schemas.microsoft.com/office/drawing/2014/main" id="{59722A71-C7E3-3944-8BC3-84EE197B0CA0}"/>
              </a:ext>
            </a:extLst>
          </p:cNvPr>
          <p:cNvGraphicFramePr>
            <a:graphicFrameLocks noGrp="1"/>
          </p:cNvGraphicFramePr>
          <p:nvPr>
            <p:extLst>
              <p:ext uri="{D42A27DB-BD31-4B8C-83A1-F6EECF244321}">
                <p14:modId xmlns:p14="http://schemas.microsoft.com/office/powerpoint/2010/main" val="221635201"/>
              </p:ext>
            </p:extLst>
          </p:nvPr>
        </p:nvGraphicFramePr>
        <p:xfrm>
          <a:off x="785880" y="271849"/>
          <a:ext cx="10565026" cy="6243836"/>
        </p:xfrm>
        <a:graphic>
          <a:graphicData uri="http://schemas.openxmlformats.org/drawingml/2006/table">
            <a:tbl>
              <a:tblPr firstRow="1" firstCol="1" bandRow="1">
                <a:tableStyleId>{5C22544A-7EE6-4342-B048-85BDC9FD1C3A}</a:tableStyleId>
              </a:tblPr>
              <a:tblGrid>
                <a:gridCol w="2129073">
                  <a:extLst>
                    <a:ext uri="{9D8B030D-6E8A-4147-A177-3AD203B41FA5}">
                      <a16:colId xmlns:a16="http://schemas.microsoft.com/office/drawing/2014/main" val="3609997353"/>
                    </a:ext>
                  </a:extLst>
                </a:gridCol>
                <a:gridCol w="1768258">
                  <a:extLst>
                    <a:ext uri="{9D8B030D-6E8A-4147-A177-3AD203B41FA5}">
                      <a16:colId xmlns:a16="http://schemas.microsoft.com/office/drawing/2014/main" val="3066419442"/>
                    </a:ext>
                  </a:extLst>
                </a:gridCol>
                <a:gridCol w="2446637">
                  <a:extLst>
                    <a:ext uri="{9D8B030D-6E8A-4147-A177-3AD203B41FA5}">
                      <a16:colId xmlns:a16="http://schemas.microsoft.com/office/drawing/2014/main" val="2906932407"/>
                    </a:ext>
                  </a:extLst>
                </a:gridCol>
                <a:gridCol w="4221058">
                  <a:extLst>
                    <a:ext uri="{9D8B030D-6E8A-4147-A177-3AD203B41FA5}">
                      <a16:colId xmlns:a16="http://schemas.microsoft.com/office/drawing/2014/main" val="124831506"/>
                    </a:ext>
                  </a:extLst>
                </a:gridCol>
              </a:tblGrid>
              <a:tr h="126539">
                <a:tc>
                  <a:txBody>
                    <a:bodyPr/>
                    <a:lstStyle/>
                    <a:p>
                      <a:pPr algn="ctr">
                        <a:spcAft>
                          <a:spcPts val="0"/>
                        </a:spcAft>
                      </a:pPr>
                      <a:r>
                        <a:rPr lang="en-US" sz="1600">
                          <a:effectLst/>
                        </a:rPr>
                        <a:t>Strategic Partner</a:t>
                      </a:r>
                      <a:endParaRPr lang="en-ID" sz="2000">
                        <a:effectLst/>
                        <a:latin typeface="Cambria" panose="02040503050406030204" pitchFamily="18" charset="0"/>
                        <a:ea typeface="MS Mincho" panose="02020609040205080304" pitchFamily="49" charset="-128"/>
                        <a:cs typeface="Times New Roman" panose="02020603050405020304" pitchFamily="18" charset="0"/>
                      </a:endParaRPr>
                    </a:p>
                  </a:txBody>
                  <a:tcPr marL="48953" marR="48953" marT="0" marB="0"/>
                </a:tc>
                <a:tc>
                  <a:txBody>
                    <a:bodyPr/>
                    <a:lstStyle/>
                    <a:p>
                      <a:pPr algn="ctr">
                        <a:spcAft>
                          <a:spcPts val="0"/>
                        </a:spcAft>
                      </a:pPr>
                      <a:r>
                        <a:rPr lang="en-US" sz="1600">
                          <a:effectLst/>
                        </a:rPr>
                        <a:t>Date</a:t>
                      </a:r>
                      <a:endParaRPr lang="en-ID" sz="2000">
                        <a:effectLst/>
                        <a:latin typeface="Cambria" panose="02040503050406030204" pitchFamily="18" charset="0"/>
                        <a:ea typeface="MS Mincho" panose="02020609040205080304" pitchFamily="49" charset="-128"/>
                        <a:cs typeface="Times New Roman" panose="02020603050405020304" pitchFamily="18" charset="0"/>
                      </a:endParaRPr>
                    </a:p>
                  </a:txBody>
                  <a:tcPr marL="48953" marR="48953" marT="0" marB="0"/>
                </a:tc>
                <a:tc>
                  <a:txBody>
                    <a:bodyPr/>
                    <a:lstStyle/>
                    <a:p>
                      <a:pPr algn="ctr">
                        <a:spcAft>
                          <a:spcPts val="0"/>
                        </a:spcAft>
                      </a:pPr>
                      <a:r>
                        <a:rPr lang="en-US" sz="1600">
                          <a:effectLst/>
                        </a:rPr>
                        <a:t>Met with</a:t>
                      </a:r>
                      <a:endParaRPr lang="en-ID" sz="2000">
                        <a:effectLst/>
                        <a:latin typeface="Cambria" panose="02040503050406030204" pitchFamily="18" charset="0"/>
                        <a:ea typeface="MS Mincho" panose="02020609040205080304" pitchFamily="49" charset="-128"/>
                        <a:cs typeface="Times New Roman" panose="02020603050405020304" pitchFamily="18" charset="0"/>
                      </a:endParaRPr>
                    </a:p>
                  </a:txBody>
                  <a:tcPr marL="48953" marR="48953" marT="0" marB="0"/>
                </a:tc>
                <a:tc>
                  <a:txBody>
                    <a:bodyPr/>
                    <a:lstStyle/>
                    <a:p>
                      <a:pPr marL="342900" lvl="0" indent="-342900" algn="ctr">
                        <a:spcAft>
                          <a:spcPts val="0"/>
                        </a:spcAft>
                        <a:buFont typeface="Symbol" pitchFamily="2" charset="2"/>
                        <a:buChar char=""/>
                      </a:pPr>
                      <a:r>
                        <a:rPr lang="en-US" sz="1600">
                          <a:effectLst/>
                        </a:rPr>
                        <a:t>Highlight</a:t>
                      </a:r>
                      <a:endParaRPr lang="en-ID" sz="2000">
                        <a:effectLst/>
                        <a:latin typeface="Cambria" panose="02040503050406030204" pitchFamily="18" charset="0"/>
                        <a:ea typeface="MS Mincho" panose="02020609040205080304" pitchFamily="49" charset="-128"/>
                        <a:cs typeface="Times New Roman" panose="02020603050405020304" pitchFamily="18" charset="0"/>
                      </a:endParaRPr>
                    </a:p>
                  </a:txBody>
                  <a:tcPr marL="48953" marR="48953" marT="0" marB="0"/>
                </a:tc>
                <a:extLst>
                  <a:ext uri="{0D108BD9-81ED-4DB2-BD59-A6C34878D82A}">
                    <a16:rowId xmlns:a16="http://schemas.microsoft.com/office/drawing/2014/main" val="564876706"/>
                  </a:ext>
                </a:extLst>
              </a:tr>
              <a:tr h="1391939">
                <a:tc>
                  <a:txBody>
                    <a:bodyPr/>
                    <a:lstStyle/>
                    <a:p>
                      <a:pPr>
                        <a:spcAft>
                          <a:spcPts val="0"/>
                        </a:spcAft>
                      </a:pPr>
                      <a:r>
                        <a:rPr lang="en-US" sz="1600" dirty="0">
                          <a:effectLst/>
                        </a:rPr>
                        <a:t>Solomon Island</a:t>
                      </a:r>
                      <a:endParaRPr lang="en-ID" sz="2000" dirty="0">
                        <a:effectLst/>
                        <a:latin typeface="Cambria" panose="02040503050406030204" pitchFamily="18" charset="0"/>
                        <a:ea typeface="MS Mincho" panose="02020609040205080304" pitchFamily="49" charset="-128"/>
                        <a:cs typeface="Times New Roman" panose="02020603050405020304" pitchFamily="18" charset="0"/>
                      </a:endParaRPr>
                    </a:p>
                  </a:txBody>
                  <a:tcPr marL="48953" marR="48953" marT="0" marB="0"/>
                </a:tc>
                <a:tc>
                  <a:txBody>
                    <a:bodyPr/>
                    <a:lstStyle/>
                    <a:p>
                      <a:pPr>
                        <a:spcAft>
                          <a:spcPts val="0"/>
                        </a:spcAft>
                      </a:pPr>
                      <a:r>
                        <a:rPr lang="en-US" sz="1600">
                          <a:effectLst/>
                        </a:rPr>
                        <a:t>19 November 2018</a:t>
                      </a:r>
                      <a:endParaRPr lang="en-ID" sz="2000">
                        <a:effectLst/>
                        <a:latin typeface="Cambria" panose="02040503050406030204" pitchFamily="18" charset="0"/>
                        <a:ea typeface="MS Mincho" panose="02020609040205080304" pitchFamily="49" charset="-128"/>
                        <a:cs typeface="Times New Roman" panose="02020603050405020304" pitchFamily="18" charset="0"/>
                      </a:endParaRPr>
                    </a:p>
                  </a:txBody>
                  <a:tcPr marL="48953" marR="48953" marT="0" marB="0"/>
                </a:tc>
                <a:tc>
                  <a:txBody>
                    <a:bodyPr/>
                    <a:lstStyle/>
                    <a:p>
                      <a:pPr>
                        <a:spcAft>
                          <a:spcPts val="0"/>
                        </a:spcAft>
                      </a:pPr>
                      <a:r>
                        <a:rPr lang="en-US" sz="1600">
                          <a:effectLst/>
                        </a:rPr>
                        <a:t>Meeting with Ambassador of Solomon Island. </a:t>
                      </a:r>
                      <a:endParaRPr lang="en-ID" sz="2000">
                        <a:effectLst/>
                        <a:latin typeface="Cambria" panose="02040503050406030204" pitchFamily="18" charset="0"/>
                        <a:ea typeface="MS Mincho" panose="02020609040205080304" pitchFamily="49" charset="-128"/>
                        <a:cs typeface="Times New Roman" panose="02020603050405020304" pitchFamily="18" charset="0"/>
                      </a:endParaRPr>
                    </a:p>
                  </a:txBody>
                  <a:tcPr marL="48953" marR="48953" marT="0" marB="0"/>
                </a:tc>
                <a:tc>
                  <a:txBody>
                    <a:bodyPr/>
                    <a:lstStyle/>
                    <a:p>
                      <a:pPr marL="342900" lvl="0" indent="-342900">
                        <a:spcAft>
                          <a:spcPts val="0"/>
                        </a:spcAft>
                        <a:buFont typeface="Symbol" pitchFamily="2" charset="2"/>
                        <a:buChar char=""/>
                      </a:pPr>
                      <a:r>
                        <a:rPr lang="en-US" sz="1600">
                          <a:effectLst/>
                        </a:rPr>
                        <a:t>Discussing possibilities of cooperation with Solomon Island in managing the resources of sea and fisheries cooperation in the Coral Triangle region, as well cooperation in the conservation of marine resources.</a:t>
                      </a:r>
                      <a:endParaRPr lang="en-ID" sz="2000">
                        <a:effectLst/>
                        <a:latin typeface="Cambria" panose="02040503050406030204" pitchFamily="18" charset="0"/>
                        <a:ea typeface="MS Mincho" panose="02020609040205080304" pitchFamily="49" charset="-128"/>
                        <a:cs typeface="Times New Roman" panose="02020603050405020304" pitchFamily="18" charset="0"/>
                      </a:endParaRPr>
                    </a:p>
                  </a:txBody>
                  <a:tcPr marL="48953" marR="48953" marT="0" marB="0"/>
                </a:tc>
                <a:extLst>
                  <a:ext uri="{0D108BD9-81ED-4DB2-BD59-A6C34878D82A}">
                    <a16:rowId xmlns:a16="http://schemas.microsoft.com/office/drawing/2014/main" val="159386810"/>
                  </a:ext>
                </a:extLst>
              </a:tr>
              <a:tr h="1391939">
                <a:tc>
                  <a:txBody>
                    <a:bodyPr/>
                    <a:lstStyle/>
                    <a:p>
                      <a:pPr>
                        <a:spcAft>
                          <a:spcPts val="0"/>
                        </a:spcAft>
                      </a:pPr>
                      <a:r>
                        <a:rPr lang="en-US" sz="1600">
                          <a:effectLst/>
                        </a:rPr>
                        <a:t>Timor Leste</a:t>
                      </a:r>
                      <a:endParaRPr lang="en-ID" sz="2000">
                        <a:effectLst/>
                        <a:latin typeface="Cambria" panose="02040503050406030204" pitchFamily="18" charset="0"/>
                        <a:ea typeface="MS Mincho" panose="02020609040205080304" pitchFamily="49" charset="-128"/>
                        <a:cs typeface="Times New Roman" panose="02020603050405020304" pitchFamily="18" charset="0"/>
                      </a:endParaRPr>
                    </a:p>
                  </a:txBody>
                  <a:tcPr marL="48953" marR="48953" marT="0" marB="0"/>
                </a:tc>
                <a:tc>
                  <a:txBody>
                    <a:bodyPr/>
                    <a:lstStyle/>
                    <a:p>
                      <a:pPr>
                        <a:spcAft>
                          <a:spcPts val="0"/>
                        </a:spcAft>
                      </a:pPr>
                      <a:r>
                        <a:rPr lang="en-US" sz="1600">
                          <a:effectLst/>
                        </a:rPr>
                        <a:t>21 March 2019</a:t>
                      </a:r>
                      <a:endParaRPr lang="en-ID" sz="2000">
                        <a:effectLst/>
                        <a:latin typeface="Cambria" panose="02040503050406030204" pitchFamily="18" charset="0"/>
                        <a:ea typeface="MS Mincho" panose="02020609040205080304" pitchFamily="49" charset="-128"/>
                        <a:cs typeface="Times New Roman" panose="02020603050405020304" pitchFamily="18" charset="0"/>
                      </a:endParaRPr>
                    </a:p>
                  </a:txBody>
                  <a:tcPr marL="48953" marR="48953" marT="0" marB="0"/>
                </a:tc>
                <a:tc>
                  <a:txBody>
                    <a:bodyPr/>
                    <a:lstStyle/>
                    <a:p>
                      <a:pPr>
                        <a:spcAft>
                          <a:spcPts val="0"/>
                        </a:spcAft>
                      </a:pPr>
                      <a:r>
                        <a:rPr lang="en-US" sz="1600">
                          <a:effectLst/>
                        </a:rPr>
                        <a:t>Meeting with Ambassador of Timor Leste. </a:t>
                      </a:r>
                      <a:endParaRPr lang="en-ID" sz="2000">
                        <a:effectLst/>
                        <a:latin typeface="Cambria" panose="02040503050406030204" pitchFamily="18" charset="0"/>
                        <a:ea typeface="MS Mincho" panose="02020609040205080304" pitchFamily="49" charset="-128"/>
                        <a:cs typeface="Times New Roman" panose="02020603050405020304" pitchFamily="18" charset="0"/>
                      </a:endParaRPr>
                    </a:p>
                  </a:txBody>
                  <a:tcPr marL="48953" marR="48953" marT="0" marB="0"/>
                </a:tc>
                <a:tc>
                  <a:txBody>
                    <a:bodyPr/>
                    <a:lstStyle/>
                    <a:p>
                      <a:pPr marL="342900" lvl="0" indent="-342900">
                        <a:spcAft>
                          <a:spcPts val="0"/>
                        </a:spcAft>
                        <a:buFont typeface="Symbol" pitchFamily="2" charset="2"/>
                        <a:buChar char=""/>
                      </a:pPr>
                      <a:r>
                        <a:rPr lang="en-US" sz="1600">
                          <a:effectLst/>
                        </a:rPr>
                        <a:t>Discussing possibilities of cooperation with Timor Leste in managing the resources of sea and fisheries cooperation in the Coral Triangle region, as well cooperation in the conservation of marine resources.</a:t>
                      </a:r>
                      <a:endParaRPr lang="en-ID" sz="2000">
                        <a:effectLst/>
                        <a:latin typeface="Cambria" panose="02040503050406030204" pitchFamily="18" charset="0"/>
                        <a:ea typeface="MS Mincho" panose="02020609040205080304" pitchFamily="49" charset="-128"/>
                        <a:cs typeface="Times New Roman" panose="02020603050405020304" pitchFamily="18" charset="0"/>
                      </a:endParaRPr>
                    </a:p>
                  </a:txBody>
                  <a:tcPr marL="48953" marR="48953" marT="0" marB="0"/>
                </a:tc>
                <a:extLst>
                  <a:ext uri="{0D108BD9-81ED-4DB2-BD59-A6C34878D82A}">
                    <a16:rowId xmlns:a16="http://schemas.microsoft.com/office/drawing/2014/main" val="2271375924"/>
                  </a:ext>
                </a:extLst>
              </a:tr>
              <a:tr h="1265398">
                <a:tc>
                  <a:txBody>
                    <a:bodyPr/>
                    <a:lstStyle/>
                    <a:p>
                      <a:pPr>
                        <a:spcAft>
                          <a:spcPts val="0"/>
                        </a:spcAft>
                      </a:pPr>
                      <a:r>
                        <a:rPr lang="en-US" sz="1600">
                          <a:effectLst/>
                        </a:rPr>
                        <a:t>Norway</a:t>
                      </a:r>
                      <a:endParaRPr lang="en-ID" sz="2000">
                        <a:effectLst/>
                        <a:latin typeface="Cambria" panose="02040503050406030204" pitchFamily="18" charset="0"/>
                        <a:ea typeface="MS Mincho" panose="02020609040205080304" pitchFamily="49" charset="-128"/>
                        <a:cs typeface="Times New Roman" panose="02020603050405020304" pitchFamily="18" charset="0"/>
                      </a:endParaRPr>
                    </a:p>
                  </a:txBody>
                  <a:tcPr marL="48953" marR="48953" marT="0" marB="0"/>
                </a:tc>
                <a:tc>
                  <a:txBody>
                    <a:bodyPr/>
                    <a:lstStyle/>
                    <a:p>
                      <a:pPr>
                        <a:spcAft>
                          <a:spcPts val="0"/>
                        </a:spcAft>
                      </a:pPr>
                      <a:r>
                        <a:rPr lang="en-US" sz="1600">
                          <a:effectLst/>
                        </a:rPr>
                        <a:t>22 March 2019</a:t>
                      </a:r>
                      <a:endParaRPr lang="en-ID" sz="2000">
                        <a:effectLst/>
                        <a:latin typeface="Cambria" panose="02040503050406030204" pitchFamily="18" charset="0"/>
                        <a:ea typeface="MS Mincho" panose="02020609040205080304" pitchFamily="49" charset="-128"/>
                        <a:cs typeface="Times New Roman" panose="02020603050405020304" pitchFamily="18" charset="0"/>
                      </a:endParaRPr>
                    </a:p>
                  </a:txBody>
                  <a:tcPr marL="48953" marR="48953" marT="0" marB="0"/>
                </a:tc>
                <a:tc>
                  <a:txBody>
                    <a:bodyPr/>
                    <a:lstStyle/>
                    <a:p>
                      <a:pPr>
                        <a:spcAft>
                          <a:spcPts val="0"/>
                        </a:spcAft>
                      </a:pPr>
                      <a:r>
                        <a:rPr lang="en-US" sz="1600">
                          <a:effectLst/>
                        </a:rPr>
                        <a:t>Meeting with Ambassador of Norway. </a:t>
                      </a:r>
                      <a:endParaRPr lang="en-ID" sz="2000">
                        <a:effectLst/>
                        <a:latin typeface="Cambria" panose="02040503050406030204" pitchFamily="18" charset="0"/>
                        <a:ea typeface="MS Mincho" panose="02020609040205080304" pitchFamily="49" charset="-128"/>
                        <a:cs typeface="Times New Roman" panose="02020603050405020304" pitchFamily="18" charset="0"/>
                      </a:endParaRPr>
                    </a:p>
                  </a:txBody>
                  <a:tcPr marL="48953" marR="48953" marT="0" marB="0"/>
                </a:tc>
                <a:tc>
                  <a:txBody>
                    <a:bodyPr/>
                    <a:lstStyle/>
                    <a:p>
                      <a:pPr marL="342900" lvl="0" indent="-342900">
                        <a:spcAft>
                          <a:spcPts val="0"/>
                        </a:spcAft>
                        <a:buFont typeface="Symbol" pitchFamily="2" charset="2"/>
                        <a:buChar char=""/>
                      </a:pPr>
                      <a:r>
                        <a:rPr lang="en-US" sz="1600">
                          <a:effectLst/>
                        </a:rPr>
                        <a:t>Discussing possibilities of cooperation with Norway in managing the resources of sea and fisheries cooperation in the Coral Triangle region, as well cooperation in the conservation of marine resources.</a:t>
                      </a:r>
                      <a:endParaRPr lang="en-ID" sz="2000">
                        <a:effectLst/>
                        <a:latin typeface="Cambria" panose="02040503050406030204" pitchFamily="18" charset="0"/>
                        <a:ea typeface="MS Mincho" panose="02020609040205080304" pitchFamily="49" charset="-128"/>
                        <a:cs typeface="Times New Roman" panose="02020603050405020304" pitchFamily="18" charset="0"/>
                      </a:endParaRPr>
                    </a:p>
                  </a:txBody>
                  <a:tcPr marL="48953" marR="48953" marT="0" marB="0"/>
                </a:tc>
                <a:extLst>
                  <a:ext uri="{0D108BD9-81ED-4DB2-BD59-A6C34878D82A}">
                    <a16:rowId xmlns:a16="http://schemas.microsoft.com/office/drawing/2014/main" val="712389797"/>
                  </a:ext>
                </a:extLst>
              </a:tr>
              <a:tr h="885779">
                <a:tc>
                  <a:txBody>
                    <a:bodyPr/>
                    <a:lstStyle/>
                    <a:p>
                      <a:pPr>
                        <a:spcAft>
                          <a:spcPts val="0"/>
                        </a:spcAft>
                      </a:pPr>
                      <a:r>
                        <a:rPr lang="en-US" sz="1600">
                          <a:effectLst/>
                        </a:rPr>
                        <a:t>ASEAN Foundation</a:t>
                      </a:r>
                      <a:endParaRPr lang="en-ID" sz="2000">
                        <a:effectLst/>
                        <a:latin typeface="Cambria" panose="02040503050406030204" pitchFamily="18" charset="0"/>
                        <a:ea typeface="MS Mincho" panose="02020609040205080304" pitchFamily="49" charset="-128"/>
                        <a:cs typeface="Times New Roman" panose="02020603050405020304" pitchFamily="18" charset="0"/>
                      </a:endParaRPr>
                    </a:p>
                  </a:txBody>
                  <a:tcPr marL="48953" marR="48953" marT="0" marB="0"/>
                </a:tc>
                <a:tc>
                  <a:txBody>
                    <a:bodyPr/>
                    <a:lstStyle/>
                    <a:p>
                      <a:pPr>
                        <a:spcAft>
                          <a:spcPts val="0"/>
                        </a:spcAft>
                      </a:pPr>
                      <a:r>
                        <a:rPr lang="en-US" sz="1600">
                          <a:effectLst/>
                        </a:rPr>
                        <a:t>6 March 2019</a:t>
                      </a:r>
                      <a:endParaRPr lang="en-ID" sz="2000">
                        <a:effectLst/>
                        <a:latin typeface="Cambria" panose="02040503050406030204" pitchFamily="18" charset="0"/>
                        <a:ea typeface="MS Mincho" panose="02020609040205080304" pitchFamily="49" charset="-128"/>
                        <a:cs typeface="Times New Roman" panose="02020603050405020304" pitchFamily="18" charset="0"/>
                      </a:endParaRPr>
                    </a:p>
                  </a:txBody>
                  <a:tcPr marL="48953" marR="48953" marT="0" marB="0"/>
                </a:tc>
                <a:tc>
                  <a:txBody>
                    <a:bodyPr/>
                    <a:lstStyle/>
                    <a:p>
                      <a:pPr>
                        <a:spcAft>
                          <a:spcPts val="0"/>
                        </a:spcAft>
                      </a:pPr>
                      <a:r>
                        <a:rPr lang="en-US" sz="1600">
                          <a:effectLst/>
                        </a:rPr>
                        <a:t>Meeting with Executive Director of the ASEAN Foundation advising on development cooperation in the Coral Triangle region evolving multiple stakeholders in marines and fisheries.</a:t>
                      </a:r>
                      <a:endParaRPr lang="en-ID" sz="2000">
                        <a:effectLst/>
                        <a:latin typeface="Cambria" panose="02040503050406030204" pitchFamily="18" charset="0"/>
                        <a:ea typeface="MS Mincho" panose="02020609040205080304" pitchFamily="49" charset="-128"/>
                        <a:cs typeface="Times New Roman" panose="02020603050405020304" pitchFamily="18" charset="0"/>
                      </a:endParaRPr>
                    </a:p>
                  </a:txBody>
                  <a:tcPr marL="48953" marR="48953" marT="0" marB="0"/>
                </a:tc>
                <a:tc>
                  <a:txBody>
                    <a:bodyPr/>
                    <a:lstStyle/>
                    <a:p>
                      <a:pPr marL="342900" lvl="0" indent="-342900">
                        <a:spcAft>
                          <a:spcPts val="0"/>
                        </a:spcAft>
                        <a:buFont typeface="Symbol" pitchFamily="2" charset="2"/>
                        <a:buChar char=""/>
                      </a:pPr>
                      <a:r>
                        <a:rPr lang="en-US" sz="1600" dirty="0">
                          <a:effectLst/>
                        </a:rPr>
                        <a:t>Discussing on development cooperation in the Coral Triangle region evolving multiple stakeholders in marines and fisheries.</a:t>
                      </a:r>
                      <a:endParaRPr lang="en-ID" sz="2000" dirty="0">
                        <a:effectLst/>
                        <a:latin typeface="Cambria" panose="02040503050406030204" pitchFamily="18" charset="0"/>
                        <a:ea typeface="MS Mincho" panose="02020609040205080304" pitchFamily="49" charset="-128"/>
                        <a:cs typeface="Times New Roman" panose="02020603050405020304" pitchFamily="18" charset="0"/>
                      </a:endParaRPr>
                    </a:p>
                  </a:txBody>
                  <a:tcPr marL="48953" marR="48953" marT="0" marB="0"/>
                </a:tc>
                <a:extLst>
                  <a:ext uri="{0D108BD9-81ED-4DB2-BD59-A6C34878D82A}">
                    <a16:rowId xmlns:a16="http://schemas.microsoft.com/office/drawing/2014/main" val="586277724"/>
                  </a:ext>
                </a:extLst>
              </a:tr>
            </a:tbl>
          </a:graphicData>
        </a:graphic>
      </p:graphicFrame>
    </p:spTree>
    <p:extLst>
      <p:ext uri="{BB962C8B-B14F-4D97-AF65-F5344CB8AC3E}">
        <p14:creationId xmlns:p14="http://schemas.microsoft.com/office/powerpoint/2010/main" val="1374513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891" y="79561"/>
            <a:ext cx="12192000" cy="6858000"/>
          </a:xfrm>
          <a:prstGeom prst="rect">
            <a:avLst/>
          </a:prstGeom>
        </p:spPr>
      </p:pic>
      <p:sp>
        <p:nvSpPr>
          <p:cNvPr id="4" name="Title 1">
            <a:extLst>
              <a:ext uri="{FF2B5EF4-FFF2-40B4-BE49-F238E27FC236}">
                <a16:creationId xmlns:a16="http://schemas.microsoft.com/office/drawing/2014/main" id="{8A832C48-C51A-4363-B0FD-043DBBC3AEFC}"/>
              </a:ext>
            </a:extLst>
          </p:cNvPr>
          <p:cNvSpPr txBox="1">
            <a:spLocks/>
          </p:cNvSpPr>
          <p:nvPr/>
        </p:nvSpPr>
        <p:spPr>
          <a:xfrm>
            <a:off x="636816" y="1307498"/>
            <a:ext cx="7293240" cy="155572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500" b="1" dirty="0">
                <a:solidFill>
                  <a:srgbClr val="176186"/>
                </a:solidFill>
                <a:latin typeface="Optima" charset="0"/>
                <a:ea typeface="Optima" charset="0"/>
                <a:cs typeface="Optima" charset="0"/>
              </a:rPr>
              <a:t>6</a:t>
            </a:r>
          </a:p>
        </p:txBody>
      </p:sp>
      <p:sp>
        <p:nvSpPr>
          <p:cNvPr id="6" name="Title 1">
            <a:extLst>
              <a:ext uri="{FF2B5EF4-FFF2-40B4-BE49-F238E27FC236}">
                <a16:creationId xmlns:a16="http://schemas.microsoft.com/office/drawing/2014/main" id="{8A832C48-C51A-4363-B0FD-043DBBC3AEFC}"/>
              </a:ext>
            </a:extLst>
          </p:cNvPr>
          <p:cNvSpPr txBox="1">
            <a:spLocks/>
          </p:cNvSpPr>
          <p:nvPr/>
        </p:nvSpPr>
        <p:spPr>
          <a:xfrm>
            <a:off x="636815" y="1987617"/>
            <a:ext cx="13031887" cy="341547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500" b="1" dirty="0">
                <a:solidFill>
                  <a:srgbClr val="176186"/>
                </a:solidFill>
                <a:latin typeface="Optima" charset="0"/>
                <a:ea typeface="Optima" charset="0"/>
                <a:cs typeface="Optima" charset="0"/>
              </a:rPr>
              <a:t>PARTICIPATION IN </a:t>
            </a:r>
          </a:p>
          <a:p>
            <a:r>
              <a:rPr lang="en-US" sz="5500" b="1" dirty="0">
                <a:solidFill>
                  <a:srgbClr val="176186"/>
                </a:solidFill>
                <a:latin typeface="Optima" charset="0"/>
                <a:ea typeface="Optima" charset="0"/>
                <a:cs typeface="Optima" charset="0"/>
              </a:rPr>
              <a:t>INTERNATIONAL ACTIVITIES</a:t>
            </a:r>
          </a:p>
        </p:txBody>
      </p:sp>
    </p:spTree>
    <p:extLst>
      <p:ext uri="{BB962C8B-B14F-4D97-AF65-F5344CB8AC3E}">
        <p14:creationId xmlns:p14="http://schemas.microsoft.com/office/powerpoint/2010/main" val="37173350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sp>
        <p:nvSpPr>
          <p:cNvPr id="4" name="Text Placeholder 3"/>
          <p:cNvSpPr>
            <a:spLocks noGrp="1"/>
          </p:cNvSpPr>
          <p:nvPr>
            <p:ph type="body" sz="half" idx="2"/>
          </p:nvPr>
        </p:nvSpPr>
        <p:spPr/>
        <p:txBody>
          <a:bodyPr/>
          <a:lstStyle/>
          <a:p>
            <a:endParaRPr lang="en-GB"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951" y="0"/>
            <a:ext cx="12192000" cy="6899890"/>
          </a:xfrm>
          <a:prstGeom prst="rect">
            <a:avLst/>
          </a:prstGeom>
        </p:spPr>
      </p:pic>
      <p:sp>
        <p:nvSpPr>
          <p:cNvPr id="9" name="Rectangle 8"/>
          <p:cNvSpPr/>
          <p:nvPr/>
        </p:nvSpPr>
        <p:spPr>
          <a:xfrm>
            <a:off x="498085" y="384048"/>
            <a:ext cx="6680162" cy="523220"/>
          </a:xfrm>
          <a:prstGeom prst="rect">
            <a:avLst/>
          </a:prstGeom>
        </p:spPr>
        <p:txBody>
          <a:bodyPr wrap="none">
            <a:spAutoFit/>
          </a:bodyPr>
          <a:lstStyle/>
          <a:p>
            <a:pPr marR="0" lvl="0">
              <a:spcBef>
                <a:spcPts val="200"/>
              </a:spcBef>
              <a:spcAft>
                <a:spcPts val="0"/>
              </a:spcAft>
            </a:pPr>
            <a:r>
              <a:rPr lang="en-US" sz="2800" b="1" dirty="0">
                <a:solidFill>
                  <a:srgbClr val="176186"/>
                </a:solidFill>
                <a:latin typeface="Optima" charset="0"/>
                <a:ea typeface="Optima" charset="0"/>
                <a:cs typeface="Optima" charset="0"/>
              </a:rPr>
              <a:t>C. Participation in International Activities</a:t>
            </a:r>
          </a:p>
        </p:txBody>
      </p:sp>
      <p:sp>
        <p:nvSpPr>
          <p:cNvPr id="10" name="Rectangle 9"/>
          <p:cNvSpPr/>
          <p:nvPr/>
        </p:nvSpPr>
        <p:spPr>
          <a:xfrm>
            <a:off x="498085" y="987425"/>
            <a:ext cx="7856313" cy="5970865"/>
          </a:xfrm>
          <a:prstGeom prst="rect">
            <a:avLst/>
          </a:prstGeom>
        </p:spPr>
        <p:txBody>
          <a:bodyPr wrap="square">
            <a:spAutoFit/>
          </a:bodyPr>
          <a:lstStyle/>
          <a:p>
            <a:pPr marL="285750" indent="-285750" algn="just">
              <a:buFont typeface="Arial" panose="020B0604020202020204" pitchFamily="34" charset="0"/>
              <a:buChar char="•"/>
            </a:pPr>
            <a:r>
              <a:rPr lang="en-US" b="1" dirty="0">
                <a:latin typeface="Optima" charset="0"/>
                <a:ea typeface="Optima" charset="0"/>
                <a:cs typeface="Optima" charset="0"/>
              </a:rPr>
              <a:t>International Conference on Regional Cooperation for the Protection of the Marine Environment</a:t>
            </a:r>
            <a:r>
              <a:rPr lang="en-US" dirty="0">
                <a:latin typeface="Optima" charset="0"/>
                <a:ea typeface="Optima" charset="0"/>
                <a:cs typeface="Optima" charset="0"/>
              </a:rPr>
              <a:t> (</a:t>
            </a:r>
            <a:r>
              <a:rPr lang="en-US" i="1" dirty="0">
                <a:latin typeface="Optima" charset="0"/>
                <a:ea typeface="Optima" charset="0"/>
                <a:cs typeface="Optima" charset="0"/>
              </a:rPr>
              <a:t>Singapore, January, 15-16, 2019)</a:t>
            </a:r>
          </a:p>
          <a:p>
            <a:pPr marL="285750" indent="-285750" algn="just">
              <a:buFont typeface="Arial" panose="020B0604020202020204" pitchFamily="34" charset="0"/>
              <a:buChar char="•"/>
            </a:pPr>
            <a:endParaRPr lang="en-US" b="1" dirty="0">
              <a:latin typeface="Optima" charset="0"/>
              <a:ea typeface="Optima" charset="0"/>
              <a:cs typeface="Optima" charset="0"/>
            </a:endParaRPr>
          </a:p>
          <a:p>
            <a:pPr marL="285750" indent="-285750" algn="just">
              <a:buFont typeface="Arial" panose="020B0604020202020204" pitchFamily="34" charset="0"/>
              <a:buChar char="•"/>
            </a:pPr>
            <a:r>
              <a:rPr lang="en-US" b="1" dirty="0">
                <a:latin typeface="Optima" charset="0"/>
                <a:ea typeface="Optima" charset="0"/>
                <a:cs typeface="Optima" charset="0"/>
              </a:rPr>
              <a:t>51</a:t>
            </a:r>
            <a:r>
              <a:rPr lang="en-US" b="1" baseline="30000" dirty="0">
                <a:latin typeface="Optima" charset="0"/>
                <a:ea typeface="Optima" charset="0"/>
                <a:cs typeface="Optima" charset="0"/>
              </a:rPr>
              <a:t>st</a:t>
            </a:r>
            <a:r>
              <a:rPr lang="en-US" b="1" dirty="0">
                <a:latin typeface="Optima" charset="0"/>
                <a:ea typeface="Optima" charset="0"/>
                <a:cs typeface="Optima" charset="0"/>
              </a:rPr>
              <a:t> Meeting of the SEAFDEC Council (</a:t>
            </a:r>
            <a:r>
              <a:rPr lang="en-US" i="1" dirty="0">
                <a:latin typeface="Optima" charset="0"/>
                <a:ea typeface="Optima" charset="0"/>
                <a:cs typeface="Optima" charset="0"/>
              </a:rPr>
              <a:t>Shangri-La Hotel, Surabaya Indonesia</a:t>
            </a:r>
            <a:r>
              <a:rPr lang="en-US" dirty="0">
                <a:latin typeface="Optima" charset="0"/>
                <a:ea typeface="Optima" charset="0"/>
                <a:cs typeface="Optima" charset="0"/>
              </a:rPr>
              <a:t>, </a:t>
            </a:r>
            <a:r>
              <a:rPr lang="en-US" i="1" dirty="0">
                <a:latin typeface="Optima" charset="0"/>
                <a:ea typeface="Optima" charset="0"/>
                <a:cs typeface="Optima" charset="0"/>
              </a:rPr>
              <a:t>March 18-22, 2019)</a:t>
            </a:r>
          </a:p>
          <a:p>
            <a:pPr algn="just"/>
            <a:endParaRPr lang="en-US" i="1" dirty="0">
              <a:latin typeface="Optima" charset="0"/>
              <a:ea typeface="Optima" charset="0"/>
              <a:cs typeface="Optima" charset="0"/>
            </a:endParaRPr>
          </a:p>
          <a:p>
            <a:pPr marL="285750" lvl="0" indent="-285750">
              <a:buFont typeface="Arial" panose="020B0604020202020204" pitchFamily="34" charset="0"/>
              <a:buChar char="•"/>
            </a:pPr>
            <a:r>
              <a:rPr lang="en-US" b="1" dirty="0" err="1">
                <a:latin typeface="Optima" charset="0"/>
                <a:ea typeface="Optima" charset="0"/>
                <a:cs typeface="Optima" charset="0"/>
              </a:rPr>
              <a:t>Boao</a:t>
            </a:r>
            <a:r>
              <a:rPr lang="en-US" b="1" dirty="0">
                <a:latin typeface="Optima" charset="0"/>
                <a:ea typeface="Optima" charset="0"/>
                <a:cs typeface="Optima" charset="0"/>
              </a:rPr>
              <a:t> Forum for Asia (BFA) Annual Conference</a:t>
            </a:r>
            <a:r>
              <a:rPr lang="en-US" dirty="0">
                <a:latin typeface="Optima" charset="0"/>
                <a:ea typeface="Optima" charset="0"/>
                <a:cs typeface="Optima" charset="0"/>
              </a:rPr>
              <a:t>: </a:t>
            </a:r>
            <a:r>
              <a:rPr lang="en-US" b="1" dirty="0">
                <a:latin typeface="Optima" charset="0"/>
                <a:ea typeface="Optima" charset="0"/>
                <a:cs typeface="Optima" charset="0"/>
              </a:rPr>
              <a:t>Maritime Security in the Asia Pacific Cooperation , Order and Rules</a:t>
            </a:r>
            <a:r>
              <a:rPr lang="en-US" dirty="0">
                <a:latin typeface="Optima" charset="0"/>
                <a:ea typeface="Optima" charset="0"/>
                <a:cs typeface="Optima" charset="0"/>
              </a:rPr>
              <a:t> (</a:t>
            </a:r>
            <a:r>
              <a:rPr lang="en-US" i="1" dirty="0" err="1">
                <a:latin typeface="Optima" charset="0"/>
                <a:ea typeface="Optima" charset="0"/>
                <a:cs typeface="Optima" charset="0"/>
              </a:rPr>
              <a:t>Boao</a:t>
            </a:r>
            <a:r>
              <a:rPr lang="en-US" i="1" dirty="0">
                <a:latin typeface="Optima" charset="0"/>
                <a:ea typeface="Optima" charset="0"/>
                <a:cs typeface="Optima" charset="0"/>
              </a:rPr>
              <a:t>, China</a:t>
            </a:r>
            <a:r>
              <a:rPr lang="en-US" dirty="0">
                <a:latin typeface="Optima" charset="0"/>
                <a:ea typeface="Optima" charset="0"/>
                <a:cs typeface="Optima" charset="0"/>
              </a:rPr>
              <a:t>, </a:t>
            </a:r>
            <a:r>
              <a:rPr lang="en-US" i="1" dirty="0">
                <a:latin typeface="Optima" charset="0"/>
                <a:ea typeface="Optima" charset="0"/>
                <a:cs typeface="Optima" charset="0"/>
              </a:rPr>
              <a:t>March 31, 2019)</a:t>
            </a:r>
          </a:p>
          <a:p>
            <a:pPr marL="285750" lvl="0" indent="-285750">
              <a:buFont typeface="Arial" panose="020B0604020202020204" pitchFamily="34" charset="0"/>
              <a:buChar char="•"/>
            </a:pPr>
            <a:endParaRPr lang="en-US" i="1" dirty="0">
              <a:latin typeface="Optima" charset="0"/>
              <a:ea typeface="Optima" charset="0"/>
              <a:cs typeface="Optima" charset="0"/>
            </a:endParaRPr>
          </a:p>
          <a:p>
            <a:pPr marL="285750" lvl="0" indent="-285750">
              <a:buFont typeface="Arial" panose="020B0604020202020204" pitchFamily="34" charset="0"/>
              <a:buChar char="•"/>
            </a:pPr>
            <a:r>
              <a:rPr lang="en-US" b="1" dirty="0">
                <a:latin typeface="Optima" charset="0"/>
                <a:ea typeface="Optima" charset="0"/>
                <a:cs typeface="Optima" charset="0"/>
              </a:rPr>
              <a:t>The Intergovernmental Session of IOC WESTPAC</a:t>
            </a:r>
            <a:r>
              <a:rPr lang="en-US" dirty="0">
                <a:latin typeface="Optima" charset="0"/>
                <a:ea typeface="Optima" charset="0"/>
                <a:cs typeface="Optima" charset="0"/>
              </a:rPr>
              <a:t> (</a:t>
            </a:r>
            <a:r>
              <a:rPr lang="en-US" i="1" dirty="0">
                <a:latin typeface="Optima" charset="0"/>
                <a:ea typeface="Optima" charset="0"/>
                <a:cs typeface="Optima" charset="0"/>
              </a:rPr>
              <a:t>Manila, Philippines</a:t>
            </a:r>
            <a:r>
              <a:rPr lang="en-US" dirty="0">
                <a:latin typeface="Optima" charset="0"/>
                <a:ea typeface="Optima" charset="0"/>
                <a:cs typeface="Optima" charset="0"/>
              </a:rPr>
              <a:t>, </a:t>
            </a:r>
            <a:r>
              <a:rPr lang="en-US" i="1" dirty="0">
                <a:latin typeface="Optima" charset="0"/>
                <a:ea typeface="Optima" charset="0"/>
                <a:cs typeface="Optima" charset="0"/>
              </a:rPr>
              <a:t>April 2-5, 2019)</a:t>
            </a:r>
          </a:p>
          <a:p>
            <a:pPr marL="285750" lvl="0" indent="-285750">
              <a:buFont typeface="Arial" panose="020B0604020202020204" pitchFamily="34" charset="0"/>
              <a:buChar char="•"/>
            </a:pPr>
            <a:endParaRPr lang="en-US" i="1" dirty="0">
              <a:latin typeface="Optima" charset="0"/>
              <a:ea typeface="Optima" charset="0"/>
              <a:cs typeface="Optima" charset="0"/>
            </a:endParaRPr>
          </a:p>
          <a:p>
            <a:pPr marL="285750" indent="-285750">
              <a:buFont typeface="Arial" panose="020B0604020202020204" pitchFamily="34" charset="0"/>
              <a:buChar char="•"/>
            </a:pPr>
            <a:r>
              <a:rPr lang="en-US" b="1" dirty="0">
                <a:latin typeface="Optima" charset="0"/>
                <a:ea typeface="Optima" charset="0"/>
                <a:cs typeface="Optima" charset="0"/>
              </a:rPr>
              <a:t>Women Maritime Asia Regional Conference (</a:t>
            </a:r>
            <a:r>
              <a:rPr lang="en-US" i="1" dirty="0">
                <a:latin typeface="Optima" charset="0"/>
                <a:ea typeface="Optima" charset="0"/>
                <a:cs typeface="Optima" charset="0"/>
              </a:rPr>
              <a:t>Kuala Lumpur, Malaysia</a:t>
            </a:r>
            <a:r>
              <a:rPr lang="en-US" dirty="0">
                <a:latin typeface="Optima" charset="0"/>
                <a:ea typeface="Optima" charset="0"/>
                <a:cs typeface="Optima" charset="0"/>
              </a:rPr>
              <a:t>, </a:t>
            </a:r>
            <a:r>
              <a:rPr lang="en-US" i="1" dirty="0">
                <a:latin typeface="Optima" charset="0"/>
                <a:ea typeface="Optima" charset="0"/>
                <a:cs typeface="Optima" charset="0"/>
              </a:rPr>
              <a:t>April 9-11, 2019)</a:t>
            </a:r>
          </a:p>
          <a:p>
            <a:endParaRPr lang="en-US" i="1" dirty="0">
              <a:latin typeface="Optima" charset="0"/>
              <a:ea typeface="Optima" charset="0"/>
              <a:cs typeface="Optima" charset="0"/>
            </a:endParaRPr>
          </a:p>
          <a:p>
            <a:pPr marL="285750" indent="-285750">
              <a:buFont typeface="Arial" panose="020B0604020202020204" pitchFamily="34" charset="0"/>
              <a:buChar char="•"/>
            </a:pPr>
            <a:r>
              <a:rPr lang="en-US" b="1" dirty="0">
                <a:latin typeface="Optima" charset="0"/>
                <a:ea typeface="Optima" charset="0"/>
                <a:cs typeface="Optima" charset="0"/>
              </a:rPr>
              <a:t>Meeting of the Coordinating Body on the Seas of East Asia (COBSEA) Technical Working Group on Marine Litter,</a:t>
            </a:r>
            <a:r>
              <a:rPr lang="en-US" dirty="0">
                <a:latin typeface="Optima" charset="0"/>
                <a:ea typeface="Optima" charset="0"/>
                <a:cs typeface="Optima" charset="0"/>
              </a:rPr>
              <a:t> </a:t>
            </a:r>
            <a:r>
              <a:rPr lang="en-US" b="1" dirty="0">
                <a:latin typeface="Optima" charset="0"/>
                <a:ea typeface="Optima" charset="0"/>
                <a:cs typeface="Optima" charset="0"/>
              </a:rPr>
              <a:t> and at the COBSEA Intergovernmental Meeting</a:t>
            </a:r>
            <a:r>
              <a:rPr lang="en-US" dirty="0">
                <a:latin typeface="Optima" charset="0"/>
                <a:ea typeface="Optima" charset="0"/>
                <a:cs typeface="Optima" charset="0"/>
              </a:rPr>
              <a:t> (</a:t>
            </a:r>
            <a:r>
              <a:rPr lang="en-US" i="1" dirty="0">
                <a:latin typeface="Optima" charset="0"/>
                <a:ea typeface="Optima" charset="0"/>
                <a:cs typeface="Optima" charset="0"/>
              </a:rPr>
              <a:t>Bali, Indonesia</a:t>
            </a:r>
            <a:r>
              <a:rPr lang="en-US" dirty="0">
                <a:latin typeface="Optima" charset="0"/>
                <a:ea typeface="Optima" charset="0"/>
                <a:cs typeface="Optima" charset="0"/>
              </a:rPr>
              <a:t>, </a:t>
            </a:r>
            <a:r>
              <a:rPr lang="en-US" i="1" dirty="0">
                <a:latin typeface="Optima" charset="0"/>
                <a:ea typeface="Optima" charset="0"/>
                <a:cs typeface="Optima" charset="0"/>
              </a:rPr>
              <a:t>June 19-20, 2019)</a:t>
            </a:r>
            <a:endParaRPr lang="en-US" dirty="0">
              <a:latin typeface="Optima" charset="0"/>
              <a:ea typeface="Optima" charset="0"/>
              <a:cs typeface="Optima" charset="0"/>
            </a:endParaRPr>
          </a:p>
          <a:p>
            <a:pPr marL="285750" indent="-285750">
              <a:buFont typeface="Arial" panose="020B0604020202020204" pitchFamily="34" charset="0"/>
              <a:buChar char="•"/>
            </a:pPr>
            <a:endParaRPr lang="en-US" sz="2000" b="1" dirty="0">
              <a:latin typeface="Optima" charset="0"/>
              <a:ea typeface="Optima" charset="0"/>
              <a:cs typeface="Optima" charset="0"/>
            </a:endParaRPr>
          </a:p>
          <a:p>
            <a:endParaRPr lang="en-US" sz="2000" dirty="0">
              <a:latin typeface="Optima" charset="0"/>
              <a:ea typeface="Optima" charset="0"/>
              <a:cs typeface="Optima" charset="0"/>
            </a:endParaRPr>
          </a:p>
        </p:txBody>
      </p:sp>
      <p:pic>
        <p:nvPicPr>
          <p:cNvPr id="8" name="Picture 7" descr="../Dropbox/Screenshots/Screenshot%202019-11-01%2020.14.20.png"/>
          <p:cNvPicPr/>
          <p:nvPr/>
        </p:nvPicPr>
        <p:blipFill rotWithShape="1">
          <a:blip r:embed="rId3">
            <a:extLst>
              <a:ext uri="{28A0092B-C50C-407E-A947-70E740481C1C}">
                <a14:useLocalDpi xmlns:a14="http://schemas.microsoft.com/office/drawing/2010/main" val="0"/>
              </a:ext>
            </a:extLst>
          </a:blip>
          <a:srcRect l="14503" t="25563" r="39004" b="23950"/>
          <a:stretch/>
        </p:blipFill>
        <p:spPr bwMode="auto">
          <a:xfrm>
            <a:off x="8665918" y="457200"/>
            <a:ext cx="3526082" cy="2740432"/>
          </a:xfrm>
          <a:prstGeom prst="rect">
            <a:avLst/>
          </a:prstGeom>
          <a:noFill/>
          <a:ln>
            <a:noFill/>
          </a:ln>
          <a:extLst>
            <a:ext uri="{53640926-AAD7-44D8-BBD7-CCE9431645EC}">
              <a14:shadowObscured xmlns:a14="http://schemas.microsoft.com/office/drawing/2010/main"/>
            </a:ext>
          </a:extLst>
        </p:spPr>
      </p:pic>
      <p:pic>
        <p:nvPicPr>
          <p:cNvPr id="11" name="Picture 10" descr="../Dropbox/Screenshots/Screenshot%202019-11-01%2020.06.48.png"/>
          <p:cNvPicPr/>
          <p:nvPr/>
        </p:nvPicPr>
        <p:blipFill rotWithShape="1">
          <a:blip r:embed="rId4">
            <a:extLst>
              <a:ext uri="{28A0092B-C50C-407E-A947-70E740481C1C}">
                <a14:useLocalDpi xmlns:a14="http://schemas.microsoft.com/office/drawing/2010/main" val="0"/>
              </a:ext>
            </a:extLst>
          </a:blip>
          <a:srcRect l="11855" t="21062" r="38878" b="19913"/>
          <a:stretch/>
        </p:blipFill>
        <p:spPr bwMode="auto">
          <a:xfrm>
            <a:off x="8665918" y="3277438"/>
            <a:ext cx="3526082" cy="3023123"/>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4024929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684362" y="5601597"/>
            <a:ext cx="2423628" cy="646331"/>
          </a:xfrm>
          <a:prstGeom prst="rect">
            <a:avLst/>
          </a:prstGeom>
          <a:noFill/>
        </p:spPr>
        <p:txBody>
          <a:bodyPr wrap="square" rtlCol="0">
            <a:spAutoFit/>
          </a:bodyPr>
          <a:lstStyle/>
          <a:p>
            <a:pPr algn="ctr"/>
            <a:r>
              <a:rPr lang="en-GB" b="1" dirty="0"/>
              <a:t>(Exploring) Partnerships</a:t>
            </a:r>
          </a:p>
        </p:txBody>
      </p:sp>
      <p:sp>
        <p:nvSpPr>
          <p:cNvPr id="12" name="TextBox 11"/>
          <p:cNvSpPr txBox="1"/>
          <p:nvPr/>
        </p:nvSpPr>
        <p:spPr>
          <a:xfrm>
            <a:off x="6278337" y="5626918"/>
            <a:ext cx="2679590" cy="369332"/>
          </a:xfrm>
          <a:prstGeom prst="rect">
            <a:avLst/>
          </a:prstGeom>
          <a:noFill/>
        </p:spPr>
        <p:txBody>
          <a:bodyPr wrap="square" rtlCol="0">
            <a:spAutoFit/>
          </a:bodyPr>
          <a:lstStyle/>
          <a:p>
            <a:pPr algn="ctr"/>
            <a:r>
              <a:rPr lang="en-GB" b="1" dirty="0"/>
              <a:t>Communication Platforms </a:t>
            </a:r>
          </a:p>
        </p:txBody>
      </p:sp>
      <p:sp>
        <p:nvSpPr>
          <p:cNvPr id="13" name="TextBox 12"/>
          <p:cNvSpPr txBox="1"/>
          <p:nvPr/>
        </p:nvSpPr>
        <p:spPr>
          <a:xfrm>
            <a:off x="9130086" y="5552113"/>
            <a:ext cx="2679590" cy="923330"/>
          </a:xfrm>
          <a:prstGeom prst="rect">
            <a:avLst/>
          </a:prstGeom>
          <a:noFill/>
        </p:spPr>
        <p:txBody>
          <a:bodyPr wrap="square" rtlCol="0">
            <a:spAutoFit/>
          </a:bodyPr>
          <a:lstStyle/>
          <a:p>
            <a:pPr algn="ctr"/>
            <a:r>
              <a:rPr lang="en-GB" b="1" dirty="0"/>
              <a:t>Corporate and Financial Management Activities</a:t>
            </a:r>
          </a:p>
        </p:txBody>
      </p:sp>
      <p:grpSp>
        <p:nvGrpSpPr>
          <p:cNvPr id="23" name="Group 22"/>
          <p:cNvGrpSpPr/>
          <p:nvPr/>
        </p:nvGrpSpPr>
        <p:grpSpPr>
          <a:xfrm>
            <a:off x="2100421" y="1328721"/>
            <a:ext cx="8445247" cy="2325833"/>
            <a:chOff x="1507480" y="1027660"/>
            <a:chExt cx="8445247" cy="2325833"/>
          </a:xfrm>
        </p:grpSpPr>
        <p:sp>
          <p:nvSpPr>
            <p:cNvPr id="8" name="TextBox 7"/>
            <p:cNvSpPr txBox="1"/>
            <p:nvPr/>
          </p:nvSpPr>
          <p:spPr>
            <a:xfrm>
              <a:off x="1507480" y="2691268"/>
              <a:ext cx="2267211" cy="646331"/>
            </a:xfrm>
            <a:prstGeom prst="rect">
              <a:avLst/>
            </a:prstGeom>
            <a:noFill/>
          </p:spPr>
          <p:txBody>
            <a:bodyPr wrap="square" rtlCol="0">
              <a:spAutoFit/>
            </a:bodyPr>
            <a:lstStyle/>
            <a:p>
              <a:pPr algn="ctr"/>
              <a:r>
                <a:rPr lang="en-GB" b="1" dirty="0"/>
                <a:t>Technical Working Groups </a:t>
              </a:r>
            </a:p>
          </p:txBody>
        </p:sp>
        <p:sp>
          <p:nvSpPr>
            <p:cNvPr id="9" name="TextBox 8"/>
            <p:cNvSpPr txBox="1"/>
            <p:nvPr/>
          </p:nvSpPr>
          <p:spPr>
            <a:xfrm>
              <a:off x="4765109" y="2673708"/>
              <a:ext cx="2267211" cy="646331"/>
            </a:xfrm>
            <a:prstGeom prst="rect">
              <a:avLst/>
            </a:prstGeom>
            <a:noFill/>
          </p:spPr>
          <p:txBody>
            <a:bodyPr wrap="square" rtlCol="0">
              <a:spAutoFit/>
            </a:bodyPr>
            <a:lstStyle/>
            <a:p>
              <a:pPr algn="ctr"/>
              <a:r>
                <a:rPr lang="en-GB" b="1" dirty="0"/>
                <a:t>Governance Working Groups </a:t>
              </a:r>
            </a:p>
          </p:txBody>
        </p:sp>
        <p:sp>
          <p:nvSpPr>
            <p:cNvPr id="10" name="TextBox 9"/>
            <p:cNvSpPr txBox="1"/>
            <p:nvPr/>
          </p:nvSpPr>
          <p:spPr>
            <a:xfrm>
              <a:off x="7928975" y="2707162"/>
              <a:ext cx="2023752" cy="646331"/>
            </a:xfrm>
            <a:prstGeom prst="rect">
              <a:avLst/>
            </a:prstGeom>
            <a:noFill/>
          </p:spPr>
          <p:txBody>
            <a:bodyPr wrap="square" rtlCol="0">
              <a:spAutoFit/>
            </a:bodyPr>
            <a:lstStyle/>
            <a:p>
              <a:pPr algn="ctr"/>
              <a:r>
                <a:rPr lang="en-GB" b="1" dirty="0"/>
                <a:t>Cross Cutting Initiatives</a:t>
              </a:r>
            </a:p>
          </p:txBody>
        </p:sp>
        <p:sp>
          <p:nvSpPr>
            <p:cNvPr id="17" name="Rounded Rectangle 16"/>
            <p:cNvSpPr/>
            <p:nvPr/>
          </p:nvSpPr>
          <p:spPr>
            <a:xfrm>
              <a:off x="1883693" y="1402914"/>
              <a:ext cx="1590805" cy="127079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rPr>
                <a:t>9 activities </a:t>
              </a:r>
            </a:p>
          </p:txBody>
        </p:sp>
        <p:sp>
          <p:nvSpPr>
            <p:cNvPr id="18" name="Rounded Rectangle 17"/>
            <p:cNvSpPr/>
            <p:nvPr/>
          </p:nvSpPr>
          <p:spPr>
            <a:xfrm>
              <a:off x="5060204" y="1420474"/>
              <a:ext cx="1590805" cy="1270794"/>
            </a:xfrm>
            <a:prstGeom prst="round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rPr>
                <a:t>7 activities</a:t>
              </a:r>
            </a:p>
          </p:txBody>
        </p:sp>
        <p:sp>
          <p:nvSpPr>
            <p:cNvPr id="19" name="Rounded Rectangle 18"/>
            <p:cNvSpPr/>
            <p:nvPr/>
          </p:nvSpPr>
          <p:spPr>
            <a:xfrm>
              <a:off x="8188937" y="1420474"/>
              <a:ext cx="1590805" cy="1270794"/>
            </a:xfrm>
            <a:prstGeom prst="roundRect">
              <a:avLst/>
            </a:prstGeom>
            <a:solidFill>
              <a:schemeClr val="accent2">
                <a:lumMod val="40000"/>
                <a:lumOff val="6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rPr>
                <a:t>2 activities</a:t>
              </a:r>
            </a:p>
          </p:txBody>
        </p:sp>
        <p:pic>
          <p:nvPicPr>
            <p:cNvPr id="16" name="Picture 15"/>
            <p:cNvPicPr>
              <a:picLocks noChangeAspect="1"/>
            </p:cNvPicPr>
            <p:nvPr/>
          </p:nvPicPr>
          <p:blipFill rotWithShape="1">
            <a:blip r:embed="rId3">
              <a:extLst>
                <a:ext uri="{28A0092B-C50C-407E-A947-70E740481C1C}">
                  <a14:useLocalDpi xmlns:a14="http://schemas.microsoft.com/office/drawing/2010/main" val="0"/>
                </a:ext>
              </a:extLst>
            </a:blip>
            <a:srcRect l="41383" t="38182" r="41288" b="37954"/>
            <a:stretch/>
          </p:blipFill>
          <p:spPr>
            <a:xfrm>
              <a:off x="2354893" y="1027660"/>
              <a:ext cx="662304" cy="570015"/>
            </a:xfrm>
            <a:prstGeom prst="rect">
              <a:avLst/>
            </a:prstGeom>
          </p:spPr>
        </p:pic>
        <p:pic>
          <p:nvPicPr>
            <p:cNvPr id="21" name="Picture 20"/>
            <p:cNvPicPr>
              <a:picLocks noChangeAspect="1"/>
            </p:cNvPicPr>
            <p:nvPr/>
          </p:nvPicPr>
          <p:blipFill rotWithShape="1">
            <a:blip r:embed="rId3">
              <a:extLst>
                <a:ext uri="{28A0092B-C50C-407E-A947-70E740481C1C}">
                  <a14:useLocalDpi xmlns:a14="http://schemas.microsoft.com/office/drawing/2010/main" val="0"/>
                </a:ext>
              </a:extLst>
            </a:blip>
            <a:srcRect l="41383" t="38182" r="41288" b="37954"/>
            <a:stretch/>
          </p:blipFill>
          <p:spPr>
            <a:xfrm>
              <a:off x="5567562" y="1027660"/>
              <a:ext cx="662304" cy="570015"/>
            </a:xfrm>
            <a:prstGeom prst="rect">
              <a:avLst/>
            </a:prstGeom>
          </p:spPr>
        </p:pic>
        <p:pic>
          <p:nvPicPr>
            <p:cNvPr id="22" name="Picture 21"/>
            <p:cNvPicPr>
              <a:picLocks noChangeAspect="1"/>
            </p:cNvPicPr>
            <p:nvPr/>
          </p:nvPicPr>
          <p:blipFill rotWithShape="1">
            <a:blip r:embed="rId3">
              <a:extLst>
                <a:ext uri="{28A0092B-C50C-407E-A947-70E740481C1C}">
                  <a14:useLocalDpi xmlns:a14="http://schemas.microsoft.com/office/drawing/2010/main" val="0"/>
                </a:ext>
              </a:extLst>
            </a:blip>
            <a:srcRect l="41383" t="38182" r="41288" b="37954"/>
            <a:stretch/>
          </p:blipFill>
          <p:spPr>
            <a:xfrm>
              <a:off x="8689539" y="1065334"/>
              <a:ext cx="662304" cy="570015"/>
            </a:xfrm>
            <a:prstGeom prst="rect">
              <a:avLst/>
            </a:prstGeom>
          </p:spPr>
        </p:pic>
      </p:grpSp>
      <p:sp>
        <p:nvSpPr>
          <p:cNvPr id="24" name="Rounded Rectangle 23"/>
          <p:cNvSpPr/>
          <p:nvPr/>
        </p:nvSpPr>
        <p:spPr>
          <a:xfrm>
            <a:off x="1100774" y="4301891"/>
            <a:ext cx="1590805" cy="1270794"/>
          </a:xfrm>
          <a:prstGeom prst="roundRect">
            <a:avLst/>
          </a:prstGeom>
          <a:solidFill>
            <a:schemeClr val="accent4">
              <a:lumMod val="60000"/>
              <a:lumOff val="40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rPr>
              <a:t>10 activities </a:t>
            </a:r>
          </a:p>
        </p:txBody>
      </p:sp>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14678" t="26894" r="43418" b="26363"/>
          <a:stretch/>
        </p:blipFill>
        <p:spPr>
          <a:xfrm>
            <a:off x="1486977" y="3921207"/>
            <a:ext cx="818398" cy="570567"/>
          </a:xfrm>
          <a:prstGeom prst="rect">
            <a:avLst/>
          </a:prstGeom>
        </p:spPr>
      </p:pic>
      <p:sp>
        <p:nvSpPr>
          <p:cNvPr id="25" name="Rounded Rectangle 24"/>
          <p:cNvSpPr/>
          <p:nvPr/>
        </p:nvSpPr>
        <p:spPr>
          <a:xfrm>
            <a:off x="3781645" y="4290646"/>
            <a:ext cx="1590805" cy="1270794"/>
          </a:xfrm>
          <a:prstGeom prst="round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rPr>
              <a:t>13 events </a:t>
            </a:r>
          </a:p>
        </p:txBody>
      </p:sp>
      <p:sp>
        <p:nvSpPr>
          <p:cNvPr id="26" name="TextBox 25"/>
          <p:cNvSpPr txBox="1"/>
          <p:nvPr/>
        </p:nvSpPr>
        <p:spPr>
          <a:xfrm>
            <a:off x="3331157" y="5654044"/>
            <a:ext cx="2423628" cy="646331"/>
          </a:xfrm>
          <a:prstGeom prst="rect">
            <a:avLst/>
          </a:prstGeom>
          <a:noFill/>
        </p:spPr>
        <p:txBody>
          <a:bodyPr wrap="square" rtlCol="0">
            <a:spAutoFit/>
          </a:bodyPr>
          <a:lstStyle/>
          <a:p>
            <a:pPr algn="ctr"/>
            <a:r>
              <a:rPr lang="en-GB" b="1" dirty="0"/>
              <a:t>Participation in International events</a:t>
            </a:r>
          </a:p>
        </p:txBody>
      </p:sp>
      <p:pic>
        <p:nvPicPr>
          <p:cNvPr id="3" name="Picture 2"/>
          <p:cNvPicPr>
            <a:picLocks noChangeAspect="1"/>
          </p:cNvPicPr>
          <p:nvPr/>
        </p:nvPicPr>
        <p:blipFill rotWithShape="1">
          <a:blip r:embed="rId5">
            <a:extLst>
              <a:ext uri="{28A0092B-C50C-407E-A947-70E740481C1C}">
                <a14:useLocalDpi xmlns:a14="http://schemas.microsoft.com/office/drawing/2010/main" val="0"/>
              </a:ext>
            </a:extLst>
          </a:blip>
          <a:srcRect l="2959" t="22117" r="56431" b="24457"/>
          <a:stretch/>
        </p:blipFill>
        <p:spPr>
          <a:xfrm>
            <a:off x="4243826" y="3884805"/>
            <a:ext cx="761914" cy="626474"/>
          </a:xfrm>
          <a:prstGeom prst="rect">
            <a:avLst/>
          </a:prstGeom>
        </p:spPr>
      </p:pic>
      <p:sp>
        <p:nvSpPr>
          <p:cNvPr id="27" name="Rounded Rectangle 26"/>
          <p:cNvSpPr/>
          <p:nvPr/>
        </p:nvSpPr>
        <p:spPr>
          <a:xfrm>
            <a:off x="6525319" y="4233387"/>
            <a:ext cx="2144689" cy="1270794"/>
          </a:xfrm>
          <a:prstGeom prst="roundRect">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tx1"/>
                </a:solidFill>
              </a:rPr>
              <a:t>7</a:t>
            </a:r>
          </a:p>
        </p:txBody>
      </p:sp>
      <p:pic>
        <p:nvPicPr>
          <p:cNvPr id="7" name="Picture 6"/>
          <p:cNvPicPr>
            <a:picLocks noChangeAspect="1"/>
          </p:cNvPicPr>
          <p:nvPr/>
        </p:nvPicPr>
        <p:blipFill rotWithShape="1">
          <a:blip r:embed="rId6">
            <a:extLst>
              <a:ext uri="{28A0092B-C50C-407E-A947-70E740481C1C}">
                <a14:useLocalDpi xmlns:a14="http://schemas.microsoft.com/office/drawing/2010/main" val="0"/>
              </a:ext>
            </a:extLst>
          </a:blip>
          <a:srcRect l="11553" t="44773" r="52368" b="26137"/>
          <a:stretch/>
        </p:blipFill>
        <p:spPr>
          <a:xfrm>
            <a:off x="6982174" y="3845915"/>
            <a:ext cx="1300053" cy="655145"/>
          </a:xfrm>
          <a:prstGeom prst="rect">
            <a:avLst/>
          </a:prstGeom>
        </p:spPr>
      </p:pic>
      <p:sp>
        <p:nvSpPr>
          <p:cNvPr id="28" name="Rounded Rectangle 27"/>
          <p:cNvSpPr/>
          <p:nvPr/>
        </p:nvSpPr>
        <p:spPr>
          <a:xfrm>
            <a:off x="9684661" y="4162115"/>
            <a:ext cx="1548129" cy="1329121"/>
          </a:xfrm>
          <a:prstGeom prst="roundRect">
            <a:avLst/>
          </a:prstGeom>
          <a:solidFill>
            <a:srgbClr val="33CC33"/>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b="1" dirty="0">
              <a:solidFill>
                <a:schemeClr val="tx1"/>
              </a:solidFill>
            </a:endParaRPr>
          </a:p>
        </p:txBody>
      </p:sp>
      <p:pic>
        <p:nvPicPr>
          <p:cNvPr id="14" name="Picture 13"/>
          <p:cNvPicPr>
            <a:picLocks noChangeAspect="1"/>
          </p:cNvPicPr>
          <p:nvPr/>
        </p:nvPicPr>
        <p:blipFill rotWithShape="1">
          <a:blip r:embed="rId7"/>
          <a:srcRect l="14262" t="32082" r="54259" b="17555"/>
          <a:stretch/>
        </p:blipFill>
        <p:spPr>
          <a:xfrm>
            <a:off x="10028596" y="4356260"/>
            <a:ext cx="882570" cy="882506"/>
          </a:xfrm>
          <a:prstGeom prst="rect">
            <a:avLst/>
          </a:prstGeom>
        </p:spPr>
      </p:pic>
      <p:sp>
        <p:nvSpPr>
          <p:cNvPr id="30" name="TextBox 29"/>
          <p:cNvSpPr txBox="1"/>
          <p:nvPr/>
        </p:nvSpPr>
        <p:spPr>
          <a:xfrm>
            <a:off x="497285" y="439746"/>
            <a:ext cx="9755825" cy="553998"/>
          </a:xfrm>
          <a:prstGeom prst="rect">
            <a:avLst/>
          </a:prstGeom>
          <a:noFill/>
        </p:spPr>
        <p:txBody>
          <a:bodyPr wrap="square" rtlCol="0">
            <a:spAutoFit/>
          </a:bodyPr>
          <a:lstStyle/>
          <a:p>
            <a:r>
              <a:rPr lang="en-MY" sz="3000" b="1" dirty="0">
                <a:solidFill>
                  <a:srgbClr val="176186"/>
                </a:solidFill>
                <a:latin typeface="Optima" charset="0"/>
                <a:ea typeface="Optima" charset="0"/>
                <a:cs typeface="Optima" charset="0"/>
              </a:rPr>
              <a:t>Summary of activities </a:t>
            </a:r>
            <a:endParaRPr lang="en-US" sz="3000" b="1" dirty="0">
              <a:solidFill>
                <a:srgbClr val="176186"/>
              </a:solidFill>
              <a:latin typeface="Optima" charset="0"/>
              <a:ea typeface="Optima" charset="0"/>
              <a:cs typeface="Optima" charset="0"/>
            </a:endParaRPr>
          </a:p>
        </p:txBody>
      </p:sp>
    </p:spTree>
    <p:extLst>
      <p:ext uri="{BB962C8B-B14F-4D97-AF65-F5344CB8AC3E}">
        <p14:creationId xmlns:p14="http://schemas.microsoft.com/office/powerpoint/2010/main" val="402934681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28" y="0"/>
            <a:ext cx="12192000" cy="6858000"/>
          </a:xfrm>
          <a:prstGeom prst="rect">
            <a:avLst/>
          </a:prstGeom>
        </p:spPr>
      </p:pic>
      <p:sp>
        <p:nvSpPr>
          <p:cNvPr id="4" name="Rectangle 3"/>
          <p:cNvSpPr/>
          <p:nvPr/>
        </p:nvSpPr>
        <p:spPr>
          <a:xfrm>
            <a:off x="480847" y="311906"/>
            <a:ext cx="10909739" cy="7171194"/>
          </a:xfrm>
          <a:prstGeom prst="rect">
            <a:avLst/>
          </a:prstGeom>
        </p:spPr>
        <p:txBody>
          <a:bodyPr wrap="square">
            <a:spAutoFit/>
          </a:bodyPr>
          <a:lstStyle/>
          <a:p>
            <a:pPr marL="285750" indent="-285750">
              <a:buFont typeface="Arial" panose="020B0604020202020204" pitchFamily="34" charset="0"/>
              <a:buChar char="•"/>
            </a:pPr>
            <a:r>
              <a:rPr lang="en-US" sz="2000" b="1" dirty="0">
                <a:latin typeface="Optima" charset="0"/>
                <a:ea typeface="Optima" charset="0"/>
                <a:cs typeface="Optima" charset="0"/>
              </a:rPr>
              <a:t>Workshop on Incorporating Blue Carbon into Nationally Determined Contributions (NCDs): Integrating Science with Policy Discourse to Address Climate Change and Achieve  in Sustainable Development in Asia Pacific Region </a:t>
            </a:r>
            <a:r>
              <a:rPr lang="en-US" sz="2000" i="1" dirty="0">
                <a:latin typeface="Optima" charset="0"/>
                <a:ea typeface="Optima" charset="0"/>
                <a:cs typeface="Optima" charset="0"/>
              </a:rPr>
              <a:t>(Hanoi, Vietnam, July 8-12, 2019)</a:t>
            </a:r>
          </a:p>
          <a:p>
            <a:pPr marL="285750" indent="-285750">
              <a:buFont typeface="Arial" panose="020B0604020202020204" pitchFamily="34" charset="0"/>
              <a:buChar char="•"/>
            </a:pPr>
            <a:endParaRPr lang="en-US" sz="2000" b="1" dirty="0">
              <a:latin typeface="Optima" charset="0"/>
              <a:ea typeface="Optima" charset="0"/>
              <a:cs typeface="Optima" charset="0"/>
            </a:endParaRPr>
          </a:p>
          <a:p>
            <a:pPr marL="285750" indent="-285750">
              <a:buFont typeface="Arial" panose="020B0604020202020204" pitchFamily="34" charset="0"/>
              <a:buChar char="•"/>
            </a:pPr>
            <a:r>
              <a:rPr lang="en-US" sz="2000" b="1" dirty="0">
                <a:latin typeface="Optima" charset="0"/>
                <a:ea typeface="Optima" charset="0"/>
                <a:cs typeface="Optima" charset="0"/>
              </a:rPr>
              <a:t>PEMSEA 11th Partnership Council </a:t>
            </a:r>
            <a:r>
              <a:rPr lang="en-US" sz="2000" b="1" i="1" dirty="0">
                <a:latin typeface="Optima" charset="0"/>
                <a:ea typeface="Optima" charset="0"/>
                <a:cs typeface="Optima" charset="0"/>
              </a:rPr>
              <a:t>Meeting</a:t>
            </a:r>
            <a:r>
              <a:rPr lang="en-US" sz="2000" i="1" dirty="0">
                <a:latin typeface="Optima" charset="0"/>
                <a:ea typeface="Optima" charset="0"/>
                <a:cs typeface="Optima" charset="0"/>
              </a:rPr>
              <a:t> (Surabaya, Indonesia, July 2019)</a:t>
            </a:r>
          </a:p>
          <a:p>
            <a:endParaRPr lang="en-US" sz="2000" dirty="0">
              <a:latin typeface="Optima" charset="0"/>
              <a:ea typeface="Optima" charset="0"/>
              <a:cs typeface="Optima" charset="0"/>
            </a:endParaRPr>
          </a:p>
          <a:p>
            <a:pPr marL="285750" indent="-285750">
              <a:buFont typeface="Arial" panose="020B0604020202020204" pitchFamily="34" charset="0"/>
              <a:buChar char="•"/>
            </a:pPr>
            <a:r>
              <a:rPr lang="en-US" sz="2000" b="1" dirty="0">
                <a:latin typeface="Optima" charset="0"/>
                <a:ea typeface="Optima" charset="0"/>
                <a:cs typeface="Optima" charset="0"/>
              </a:rPr>
              <a:t>13</a:t>
            </a:r>
            <a:r>
              <a:rPr lang="en-US" sz="2000" b="1" baseline="30000" dirty="0">
                <a:latin typeface="Optima" charset="0"/>
                <a:ea typeface="Optima" charset="0"/>
                <a:cs typeface="Optima" charset="0"/>
              </a:rPr>
              <a:t>th</a:t>
            </a:r>
            <a:r>
              <a:rPr lang="en-US" sz="2000" b="1" dirty="0">
                <a:latin typeface="Optima" charset="0"/>
                <a:ea typeface="Optima" charset="0"/>
                <a:cs typeface="Optima" charset="0"/>
              </a:rPr>
              <a:t> Meeting of the Ocean and Fisheries Working Group - APEC </a:t>
            </a:r>
            <a:r>
              <a:rPr lang="en-US" sz="2000" dirty="0">
                <a:latin typeface="Optima" charset="0"/>
                <a:ea typeface="Optima" charset="0"/>
                <a:cs typeface="Optima" charset="0"/>
              </a:rPr>
              <a:t>(</a:t>
            </a:r>
            <a:r>
              <a:rPr lang="en-US" sz="2000" i="1" dirty="0">
                <a:latin typeface="Optima" charset="0"/>
                <a:ea typeface="Optima" charset="0"/>
                <a:cs typeface="Optima" charset="0"/>
              </a:rPr>
              <a:t>Puerto </a:t>
            </a:r>
            <a:r>
              <a:rPr lang="en-US" sz="2000" i="1" dirty="0" err="1">
                <a:latin typeface="Optima" charset="0"/>
                <a:ea typeface="Optima" charset="0"/>
                <a:cs typeface="Optima" charset="0"/>
              </a:rPr>
              <a:t>Varas</a:t>
            </a:r>
            <a:r>
              <a:rPr lang="en-US" sz="2000" i="1" dirty="0">
                <a:latin typeface="Optima" charset="0"/>
                <a:ea typeface="Optima" charset="0"/>
                <a:cs typeface="Optima" charset="0"/>
              </a:rPr>
              <a:t>, Chile</a:t>
            </a:r>
            <a:r>
              <a:rPr lang="en-US" sz="2000" dirty="0">
                <a:latin typeface="Optima" charset="0"/>
                <a:ea typeface="Optima" charset="0"/>
                <a:cs typeface="Optima" charset="0"/>
              </a:rPr>
              <a:t>, </a:t>
            </a:r>
            <a:r>
              <a:rPr lang="en-US" sz="2000" i="1" dirty="0">
                <a:latin typeface="Optima" charset="0"/>
                <a:ea typeface="Optima" charset="0"/>
                <a:cs typeface="Optima" charset="0"/>
              </a:rPr>
              <a:t>August 20-21, 2019)</a:t>
            </a:r>
          </a:p>
          <a:p>
            <a:endParaRPr lang="en-US" sz="2000" dirty="0">
              <a:latin typeface="Optima" charset="0"/>
              <a:ea typeface="Optima" charset="0"/>
              <a:cs typeface="Optima" charset="0"/>
            </a:endParaRPr>
          </a:p>
          <a:p>
            <a:pPr marL="285750" indent="-285750">
              <a:buFont typeface="Arial" panose="020B0604020202020204" pitchFamily="34" charset="0"/>
              <a:buChar char="•"/>
            </a:pPr>
            <a:r>
              <a:rPr lang="en-US" sz="2000" b="1" dirty="0">
                <a:latin typeface="Optima" charset="0"/>
                <a:ea typeface="Optima" charset="0"/>
                <a:cs typeface="Optima" charset="0"/>
              </a:rPr>
              <a:t>NOAA Coral Reef Conservation Program Learning Network Exchange – Creating a Community of Practice workshop</a:t>
            </a:r>
            <a:r>
              <a:rPr lang="en-US" sz="2000" dirty="0">
                <a:latin typeface="Optima" charset="0"/>
                <a:ea typeface="Optima" charset="0"/>
                <a:cs typeface="Optima" charset="0"/>
              </a:rPr>
              <a:t>     (Washington D.C., USA, August 20-27, 2019)</a:t>
            </a:r>
          </a:p>
          <a:p>
            <a:endParaRPr lang="en-US" sz="2000" dirty="0">
              <a:latin typeface="Optima" charset="0"/>
              <a:ea typeface="Optima" charset="0"/>
              <a:cs typeface="Optima" charset="0"/>
            </a:endParaRPr>
          </a:p>
          <a:p>
            <a:pPr marL="285750" indent="-285750">
              <a:buFont typeface="Arial" panose="020B0604020202020204" pitchFamily="34" charset="0"/>
              <a:buChar char="•"/>
            </a:pPr>
            <a:r>
              <a:rPr lang="en-US" sz="2000" b="1" dirty="0">
                <a:latin typeface="Optima" charset="0"/>
                <a:ea typeface="Optima" charset="0"/>
                <a:cs typeface="Optima" charset="0"/>
              </a:rPr>
              <a:t>Sustainable Development of Marine Tourism and Conservation Management </a:t>
            </a:r>
          </a:p>
          <a:p>
            <a:r>
              <a:rPr lang="en-US" sz="2000" dirty="0">
                <a:latin typeface="Optima" charset="0"/>
                <a:ea typeface="Optima" charset="0"/>
                <a:cs typeface="Optima" charset="0"/>
              </a:rPr>
              <a:t>     (Hotel Sheraton </a:t>
            </a:r>
            <a:r>
              <a:rPr lang="en-US" sz="2000" dirty="0" err="1">
                <a:latin typeface="Optima" charset="0"/>
                <a:ea typeface="Optima" charset="0"/>
                <a:cs typeface="Optima" charset="0"/>
              </a:rPr>
              <a:t>Bandara</a:t>
            </a:r>
            <a:r>
              <a:rPr lang="en-US" sz="2000" dirty="0">
                <a:latin typeface="Optima" charset="0"/>
                <a:ea typeface="Optima" charset="0"/>
                <a:cs typeface="Optima" charset="0"/>
              </a:rPr>
              <a:t>, </a:t>
            </a:r>
            <a:r>
              <a:rPr lang="en-US" sz="2000" dirty="0" err="1">
                <a:latin typeface="Optima" charset="0"/>
                <a:ea typeface="Optima" charset="0"/>
                <a:cs typeface="Optima" charset="0"/>
              </a:rPr>
              <a:t>Banteng</a:t>
            </a:r>
            <a:r>
              <a:rPr lang="en-US" sz="2000" dirty="0">
                <a:latin typeface="Optima" charset="0"/>
                <a:ea typeface="Optima" charset="0"/>
                <a:cs typeface="Optima" charset="0"/>
              </a:rPr>
              <a:t>, Indonesia, September 30, 2019)</a:t>
            </a:r>
            <a:endParaRPr lang="en-US" sz="2000" i="1" dirty="0">
              <a:latin typeface="Optima" charset="0"/>
              <a:ea typeface="Optima" charset="0"/>
              <a:cs typeface="Optima" charset="0"/>
            </a:endParaRPr>
          </a:p>
          <a:p>
            <a:endParaRPr lang="en-US" sz="2000" i="1" dirty="0">
              <a:latin typeface="Optima" charset="0"/>
              <a:ea typeface="Optima" charset="0"/>
              <a:cs typeface="Optima" charset="0"/>
            </a:endParaRPr>
          </a:p>
          <a:p>
            <a:pPr marL="285750" indent="-285750">
              <a:buFont typeface="Arial" panose="020B0604020202020204" pitchFamily="34" charset="0"/>
              <a:buChar char="•"/>
            </a:pPr>
            <a:r>
              <a:rPr lang="en-US" sz="2000" b="1" dirty="0">
                <a:latin typeface="Optima" charset="0"/>
                <a:ea typeface="Optima" charset="0"/>
                <a:cs typeface="Optima" charset="0"/>
              </a:rPr>
              <a:t>6</a:t>
            </a:r>
            <a:r>
              <a:rPr lang="en-US" sz="2000" b="1" baseline="30000" dirty="0">
                <a:latin typeface="Optima" charset="0"/>
                <a:ea typeface="Optima" charset="0"/>
                <a:cs typeface="Optima" charset="0"/>
              </a:rPr>
              <a:t>th</a:t>
            </a:r>
            <a:r>
              <a:rPr lang="en-US" sz="2000" b="1" dirty="0">
                <a:latin typeface="Optima" charset="0"/>
                <a:ea typeface="Optima" charset="0"/>
                <a:cs typeface="Optima" charset="0"/>
              </a:rPr>
              <a:t> ASEAN Heritage Parks Conference</a:t>
            </a:r>
            <a:r>
              <a:rPr lang="en-US" sz="2000" dirty="0">
                <a:latin typeface="Optima" charset="0"/>
                <a:ea typeface="Optima" charset="0"/>
                <a:cs typeface="Optima" charset="0"/>
              </a:rPr>
              <a:t> </a:t>
            </a:r>
          </a:p>
          <a:p>
            <a:r>
              <a:rPr lang="en-US" sz="2000" dirty="0">
                <a:latin typeface="Optima" charset="0"/>
                <a:ea typeface="Optima" charset="0"/>
                <a:cs typeface="Optima" charset="0"/>
              </a:rPr>
              <a:t>     (</a:t>
            </a:r>
            <a:r>
              <a:rPr lang="en-US" sz="2000" i="1" dirty="0" err="1">
                <a:latin typeface="Optima" charset="0"/>
                <a:ea typeface="Optima" charset="0"/>
                <a:cs typeface="Optima" charset="0"/>
              </a:rPr>
              <a:t>Pakse</a:t>
            </a:r>
            <a:r>
              <a:rPr lang="en-US" sz="2000" i="1" dirty="0">
                <a:latin typeface="Optima" charset="0"/>
                <a:ea typeface="Optima" charset="0"/>
                <a:cs typeface="Optima" charset="0"/>
              </a:rPr>
              <a:t>, Lao, PDR</a:t>
            </a:r>
            <a:r>
              <a:rPr lang="en-US" sz="2000" dirty="0">
                <a:latin typeface="Optima" charset="0"/>
                <a:ea typeface="Optima" charset="0"/>
                <a:cs typeface="Optima" charset="0"/>
              </a:rPr>
              <a:t>, </a:t>
            </a:r>
            <a:r>
              <a:rPr lang="en-US" sz="2000" i="1" dirty="0">
                <a:latin typeface="Optima" charset="0"/>
                <a:ea typeface="Optima" charset="0"/>
                <a:cs typeface="Optima" charset="0"/>
              </a:rPr>
              <a:t>October 21-24, 2019)</a:t>
            </a:r>
          </a:p>
          <a:p>
            <a:endParaRPr lang="en-US" sz="2000" i="1" dirty="0">
              <a:latin typeface="Optima" charset="0"/>
              <a:ea typeface="Optima" charset="0"/>
              <a:cs typeface="Optima" charset="0"/>
            </a:endParaRPr>
          </a:p>
          <a:p>
            <a:pPr marL="285750" indent="-285750">
              <a:buFont typeface="Arial" panose="020B0604020202020204" pitchFamily="34" charset="0"/>
              <a:buChar char="•"/>
            </a:pPr>
            <a:r>
              <a:rPr lang="en-US" sz="2000" b="1" dirty="0">
                <a:latin typeface="Optima" charset="0"/>
                <a:ea typeface="Optima" charset="0"/>
                <a:cs typeface="Optima" charset="0"/>
              </a:rPr>
              <a:t> Archipelagic and Island States (AIS) Forum 2019  </a:t>
            </a:r>
          </a:p>
          <a:p>
            <a:r>
              <a:rPr lang="en-US" sz="2000" dirty="0">
                <a:latin typeface="Optima" charset="0"/>
                <a:ea typeface="Optima" charset="0"/>
                <a:cs typeface="Optima" charset="0"/>
              </a:rPr>
              <a:t>      (</a:t>
            </a:r>
            <a:r>
              <a:rPr lang="en-US" sz="2000" i="1" dirty="0">
                <a:latin typeface="Optima" charset="0"/>
                <a:ea typeface="Optima" charset="0"/>
                <a:cs typeface="Optima" charset="0"/>
              </a:rPr>
              <a:t>Manado, Indonesia</a:t>
            </a:r>
            <a:r>
              <a:rPr lang="en-US" sz="2000" dirty="0">
                <a:latin typeface="Optima" charset="0"/>
                <a:ea typeface="Optima" charset="0"/>
                <a:cs typeface="Optima" charset="0"/>
              </a:rPr>
              <a:t>, </a:t>
            </a:r>
            <a:r>
              <a:rPr lang="en-US" sz="2000" i="1" dirty="0">
                <a:latin typeface="Optima" charset="0"/>
                <a:ea typeface="Optima" charset="0"/>
                <a:cs typeface="Optima" charset="0"/>
              </a:rPr>
              <a:t>October 29, 2019)</a:t>
            </a:r>
            <a:endParaRPr lang="en-US" sz="2000" dirty="0">
              <a:latin typeface="Optima" charset="0"/>
              <a:ea typeface="Optima" charset="0"/>
              <a:cs typeface="Optima" charset="0"/>
            </a:endParaRPr>
          </a:p>
          <a:p>
            <a:endParaRPr lang="en-US" sz="2000" dirty="0">
              <a:latin typeface="Optima" charset="0"/>
              <a:ea typeface="Optima" charset="0"/>
              <a:cs typeface="Optima" charset="0"/>
            </a:endParaRPr>
          </a:p>
          <a:p>
            <a:endParaRPr lang="en-US" sz="2000" dirty="0">
              <a:latin typeface="Optima" charset="0"/>
              <a:ea typeface="Optima" charset="0"/>
              <a:cs typeface="Optima" charset="0"/>
            </a:endParaRPr>
          </a:p>
          <a:p>
            <a:pPr marL="450215" marR="0" indent="-221615" algn="just">
              <a:spcBef>
                <a:spcPts val="0"/>
              </a:spcBef>
              <a:spcAft>
                <a:spcPts val="0"/>
              </a:spcAft>
            </a:pPr>
            <a:endParaRPr lang="en-US" sz="2000" dirty="0">
              <a:latin typeface="Optima" charset="0"/>
              <a:ea typeface="Optima" charset="0"/>
              <a:cs typeface="Optima" charset="0"/>
            </a:endParaRPr>
          </a:p>
        </p:txBody>
      </p:sp>
    </p:spTree>
    <p:extLst>
      <p:ext uri="{BB962C8B-B14F-4D97-AF65-F5344CB8AC3E}">
        <p14:creationId xmlns:p14="http://schemas.microsoft.com/office/powerpoint/2010/main" val="18803460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sp>
        <p:nvSpPr>
          <p:cNvPr id="4" name="Text Placeholder 3"/>
          <p:cNvSpPr>
            <a:spLocks noGrp="1"/>
          </p:cNvSpPr>
          <p:nvPr>
            <p:ph type="body" sz="half" idx="2"/>
          </p:nvPr>
        </p:nvSpPr>
        <p:spPr/>
        <p:txBody>
          <a:bodyPr/>
          <a:lstStyle/>
          <a:p>
            <a:endParaRPr lang="en-GB"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951" y="0"/>
            <a:ext cx="12192000" cy="6899890"/>
          </a:xfrm>
          <a:prstGeom prst="rect">
            <a:avLst/>
          </a:prstGeom>
        </p:spPr>
      </p:pic>
      <p:sp>
        <p:nvSpPr>
          <p:cNvPr id="7" name="Title 1">
            <a:extLst>
              <a:ext uri="{FF2B5EF4-FFF2-40B4-BE49-F238E27FC236}">
                <a16:creationId xmlns:a16="http://schemas.microsoft.com/office/drawing/2014/main" id="{8A832C48-C51A-4363-B0FD-043DBBC3AEFC}"/>
              </a:ext>
            </a:extLst>
          </p:cNvPr>
          <p:cNvSpPr txBox="1">
            <a:spLocks/>
          </p:cNvSpPr>
          <p:nvPr/>
        </p:nvSpPr>
        <p:spPr>
          <a:xfrm>
            <a:off x="636815" y="2110637"/>
            <a:ext cx="11029667" cy="341547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500" b="1">
                <a:solidFill>
                  <a:srgbClr val="176186"/>
                </a:solidFill>
                <a:latin typeface="Optima" charset="0"/>
                <a:ea typeface="Optima" charset="0"/>
                <a:cs typeface="Optima" charset="0"/>
              </a:rPr>
              <a:t>CORPORATE AND FINANCIAL MANAGEMENT ACTIVITIES</a:t>
            </a:r>
            <a:endParaRPr lang="en-US" sz="5500" b="1" dirty="0">
              <a:solidFill>
                <a:srgbClr val="176186"/>
              </a:solidFill>
              <a:latin typeface="Optima" charset="0"/>
              <a:ea typeface="Optima" charset="0"/>
              <a:cs typeface="Optima" charset="0"/>
            </a:endParaRPr>
          </a:p>
        </p:txBody>
      </p:sp>
      <p:sp>
        <p:nvSpPr>
          <p:cNvPr id="8" name="Title 1">
            <a:extLst>
              <a:ext uri="{FF2B5EF4-FFF2-40B4-BE49-F238E27FC236}">
                <a16:creationId xmlns:a16="http://schemas.microsoft.com/office/drawing/2014/main" id="{8A832C48-C51A-4363-B0FD-043DBBC3AEFC}"/>
              </a:ext>
            </a:extLst>
          </p:cNvPr>
          <p:cNvSpPr txBox="1">
            <a:spLocks/>
          </p:cNvSpPr>
          <p:nvPr/>
        </p:nvSpPr>
        <p:spPr>
          <a:xfrm>
            <a:off x="636816" y="2032716"/>
            <a:ext cx="7293240" cy="155572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500" b="1" dirty="0">
                <a:solidFill>
                  <a:srgbClr val="176186"/>
                </a:solidFill>
                <a:latin typeface="Optima" charset="0"/>
                <a:ea typeface="Optima" charset="0"/>
                <a:cs typeface="Optima" charset="0"/>
              </a:rPr>
              <a:t>7</a:t>
            </a:r>
          </a:p>
          <a:p>
            <a:endParaRPr lang="en-US" sz="5500" b="1" dirty="0">
              <a:solidFill>
                <a:srgbClr val="176186"/>
              </a:solidFill>
              <a:latin typeface="Optima" charset="0"/>
              <a:ea typeface="Optima" charset="0"/>
              <a:cs typeface="Optima" charset="0"/>
            </a:endParaRPr>
          </a:p>
        </p:txBody>
      </p:sp>
    </p:spTree>
    <p:extLst>
      <p:ext uri="{BB962C8B-B14F-4D97-AF65-F5344CB8AC3E}">
        <p14:creationId xmlns:p14="http://schemas.microsoft.com/office/powerpoint/2010/main" val="29816727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77" y="0"/>
            <a:ext cx="12192000" cy="6858000"/>
          </a:xfrm>
          <a:prstGeom prst="rect">
            <a:avLst/>
          </a:prstGeom>
        </p:spPr>
      </p:pic>
      <p:sp>
        <p:nvSpPr>
          <p:cNvPr id="5"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0" name="Rectangle 5"/>
          <p:cNvSpPr>
            <a:spLocks noChangeArrowheads="1"/>
          </p:cNvSpPr>
          <p:nvPr/>
        </p:nvSpPr>
        <p:spPr bwMode="auto">
          <a:xfrm>
            <a:off x="6377"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 name="Rectangle 1"/>
          <p:cNvSpPr/>
          <p:nvPr/>
        </p:nvSpPr>
        <p:spPr>
          <a:xfrm>
            <a:off x="386686" y="354322"/>
            <a:ext cx="8880143" cy="523220"/>
          </a:xfrm>
          <a:prstGeom prst="rect">
            <a:avLst/>
          </a:prstGeom>
        </p:spPr>
        <p:txBody>
          <a:bodyPr wrap="square">
            <a:spAutoFit/>
          </a:bodyPr>
          <a:lstStyle/>
          <a:p>
            <a:pPr marR="0" lvl="0" algn="just">
              <a:spcBef>
                <a:spcPts val="0"/>
              </a:spcBef>
              <a:spcAft>
                <a:spcPts val="0"/>
              </a:spcAft>
              <a:tabLst>
                <a:tab pos="630555" algn="l"/>
              </a:tabLst>
            </a:pPr>
            <a:r>
              <a:rPr lang="en-US" sz="2800" b="1" dirty="0">
                <a:solidFill>
                  <a:srgbClr val="176186"/>
                </a:solidFill>
                <a:latin typeface="Optima" charset="0"/>
                <a:ea typeface="Optima" charset="0"/>
                <a:cs typeface="Optima" charset="0"/>
              </a:rPr>
              <a:t>A. Hiring of new staff</a:t>
            </a:r>
          </a:p>
        </p:txBody>
      </p:sp>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93381" y="877283"/>
            <a:ext cx="2107782" cy="2036584"/>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16170" y="2458129"/>
            <a:ext cx="1953565" cy="1858773"/>
          </a:xfrm>
          <a:prstGeom prst="rect">
            <a:avLst/>
          </a:prstGeom>
        </p:spPr>
      </p:pic>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458890" y="1721254"/>
            <a:ext cx="2116744" cy="2067353"/>
          </a:xfrm>
          <a:prstGeom prst="rect">
            <a:avLst/>
          </a:prstGeom>
        </p:spPr>
      </p:pic>
      <p:pic>
        <p:nvPicPr>
          <p:cNvPr id="17" name="Picture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59579" y="2193137"/>
            <a:ext cx="1953566" cy="1902032"/>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55266" y="3830554"/>
            <a:ext cx="2116744" cy="2067353"/>
          </a:xfrm>
          <a:prstGeom prst="rect">
            <a:avLst/>
          </a:prstGeom>
        </p:spPr>
      </p:pic>
      <p:sp>
        <p:nvSpPr>
          <p:cNvPr id="19" name="TextBox 18"/>
          <p:cNvSpPr txBox="1"/>
          <p:nvPr/>
        </p:nvSpPr>
        <p:spPr>
          <a:xfrm>
            <a:off x="4448435" y="2999817"/>
            <a:ext cx="3812612" cy="923330"/>
          </a:xfrm>
          <a:prstGeom prst="rect">
            <a:avLst/>
          </a:prstGeom>
          <a:noFill/>
        </p:spPr>
        <p:txBody>
          <a:bodyPr wrap="square" rtlCol="0">
            <a:spAutoFit/>
          </a:bodyPr>
          <a:lstStyle/>
          <a:p>
            <a:pPr algn="ctr"/>
            <a:r>
              <a:rPr lang="en-US" b="1" dirty="0">
                <a:solidFill>
                  <a:srgbClr val="197885"/>
                </a:solidFill>
                <a:latin typeface="Optima" charset="0"/>
                <a:ea typeface="Optima" charset="0"/>
                <a:cs typeface="Optima" charset="0"/>
              </a:rPr>
              <a:t>Mr. Ivan </a:t>
            </a:r>
            <a:r>
              <a:rPr lang="en-US" b="1" dirty="0" err="1">
                <a:solidFill>
                  <a:srgbClr val="197885"/>
                </a:solidFill>
                <a:latin typeface="Optima" charset="0"/>
                <a:ea typeface="Optima" charset="0"/>
                <a:cs typeface="Optima" charset="0"/>
              </a:rPr>
              <a:t>Kiagoes</a:t>
            </a:r>
            <a:endParaRPr lang="en-US" b="1" dirty="0">
              <a:solidFill>
                <a:srgbClr val="197885"/>
              </a:solidFill>
              <a:latin typeface="Optima" charset="0"/>
              <a:ea typeface="Optima" charset="0"/>
              <a:cs typeface="Optima" charset="0"/>
            </a:endParaRPr>
          </a:p>
          <a:p>
            <a:pPr algn="ctr"/>
            <a:r>
              <a:rPr lang="en-US" dirty="0">
                <a:solidFill>
                  <a:srgbClr val="009999"/>
                </a:solidFill>
                <a:latin typeface="Optima" charset="0"/>
                <a:ea typeface="Optima" charset="0"/>
                <a:cs typeface="Optima" charset="0"/>
              </a:rPr>
              <a:t>Finance and Operations Manager</a:t>
            </a:r>
          </a:p>
          <a:p>
            <a:pPr algn="ctr"/>
            <a:endParaRPr lang="en-US" dirty="0">
              <a:solidFill>
                <a:srgbClr val="009999"/>
              </a:solidFill>
              <a:latin typeface="Optima" charset="0"/>
              <a:ea typeface="Optima" charset="0"/>
              <a:cs typeface="Optima" charset="0"/>
            </a:endParaRPr>
          </a:p>
        </p:txBody>
      </p:sp>
      <p:sp>
        <p:nvSpPr>
          <p:cNvPr id="20" name="TextBox 19"/>
          <p:cNvSpPr txBox="1"/>
          <p:nvPr/>
        </p:nvSpPr>
        <p:spPr>
          <a:xfrm>
            <a:off x="1384521" y="4171904"/>
            <a:ext cx="3746660" cy="923330"/>
          </a:xfrm>
          <a:prstGeom prst="rect">
            <a:avLst/>
          </a:prstGeom>
          <a:noFill/>
        </p:spPr>
        <p:txBody>
          <a:bodyPr wrap="square" rtlCol="0">
            <a:spAutoFit/>
          </a:bodyPr>
          <a:lstStyle/>
          <a:p>
            <a:pPr algn="ctr"/>
            <a:r>
              <a:rPr lang="en-US" b="1" dirty="0">
                <a:solidFill>
                  <a:srgbClr val="197885"/>
                </a:solidFill>
                <a:latin typeface="Optima" charset="0"/>
                <a:ea typeface="Optima" charset="0"/>
                <a:cs typeface="Optima" charset="0"/>
              </a:rPr>
              <a:t>Mr. William </a:t>
            </a:r>
            <a:r>
              <a:rPr lang="en-US" b="1" dirty="0" err="1">
                <a:solidFill>
                  <a:srgbClr val="197885"/>
                </a:solidFill>
                <a:latin typeface="Optima" charset="0"/>
                <a:ea typeface="Optima" charset="0"/>
                <a:cs typeface="Optima" charset="0"/>
              </a:rPr>
              <a:t>Tumimomor</a:t>
            </a:r>
            <a:endParaRPr lang="en-US" b="1" dirty="0">
              <a:solidFill>
                <a:srgbClr val="197885"/>
              </a:solidFill>
              <a:latin typeface="Optima" charset="0"/>
              <a:ea typeface="Optima" charset="0"/>
              <a:cs typeface="Optima" charset="0"/>
            </a:endParaRPr>
          </a:p>
          <a:p>
            <a:pPr algn="ctr"/>
            <a:r>
              <a:rPr lang="en-US" dirty="0">
                <a:solidFill>
                  <a:srgbClr val="009999"/>
                </a:solidFill>
                <a:latin typeface="Optima" charset="0"/>
                <a:ea typeface="Optima" charset="0"/>
                <a:cs typeface="Optima" charset="0"/>
              </a:rPr>
              <a:t>Operations Assistant</a:t>
            </a:r>
          </a:p>
          <a:p>
            <a:pPr algn="ctr"/>
            <a:endParaRPr lang="en-US" dirty="0">
              <a:solidFill>
                <a:srgbClr val="009999"/>
              </a:solidFill>
              <a:latin typeface="Optima" charset="0"/>
              <a:ea typeface="Optima" charset="0"/>
              <a:cs typeface="Optima" charset="0"/>
            </a:endParaRPr>
          </a:p>
        </p:txBody>
      </p:sp>
      <p:sp>
        <p:nvSpPr>
          <p:cNvPr id="21" name="TextBox 20"/>
          <p:cNvSpPr txBox="1"/>
          <p:nvPr/>
        </p:nvSpPr>
        <p:spPr>
          <a:xfrm>
            <a:off x="7606649" y="4331225"/>
            <a:ext cx="3746660" cy="923330"/>
          </a:xfrm>
          <a:prstGeom prst="rect">
            <a:avLst/>
          </a:prstGeom>
          <a:noFill/>
        </p:spPr>
        <p:txBody>
          <a:bodyPr wrap="square" rtlCol="0">
            <a:spAutoFit/>
          </a:bodyPr>
          <a:lstStyle/>
          <a:p>
            <a:pPr algn="ctr"/>
            <a:r>
              <a:rPr lang="en-US" b="1" dirty="0">
                <a:solidFill>
                  <a:srgbClr val="197885"/>
                </a:solidFill>
                <a:latin typeface="Optima" charset="0"/>
                <a:ea typeface="Optima" charset="0"/>
                <a:cs typeface="Optima" charset="0"/>
              </a:rPr>
              <a:t>Ms. </a:t>
            </a:r>
            <a:r>
              <a:rPr lang="en-US" b="1" dirty="0" err="1">
                <a:solidFill>
                  <a:srgbClr val="197885"/>
                </a:solidFill>
                <a:latin typeface="Optima" charset="0"/>
                <a:ea typeface="Optima" charset="0"/>
                <a:cs typeface="Optima" charset="0"/>
              </a:rPr>
              <a:t>Rumanti</a:t>
            </a:r>
            <a:r>
              <a:rPr lang="en-US" b="1" dirty="0">
                <a:solidFill>
                  <a:srgbClr val="197885"/>
                </a:solidFill>
                <a:latin typeface="Optima" charset="0"/>
                <a:ea typeface="Optima" charset="0"/>
                <a:cs typeface="Optima" charset="0"/>
              </a:rPr>
              <a:t> </a:t>
            </a:r>
            <a:r>
              <a:rPr lang="en-US" b="1" dirty="0" err="1">
                <a:solidFill>
                  <a:srgbClr val="197885"/>
                </a:solidFill>
                <a:latin typeface="Optima" charset="0"/>
                <a:ea typeface="Optima" charset="0"/>
                <a:cs typeface="Optima" charset="0"/>
              </a:rPr>
              <a:t>Wasturini</a:t>
            </a:r>
            <a:endParaRPr lang="en-US" b="1" dirty="0">
              <a:solidFill>
                <a:srgbClr val="197885"/>
              </a:solidFill>
              <a:latin typeface="Optima" charset="0"/>
              <a:ea typeface="Optima" charset="0"/>
              <a:cs typeface="Optima" charset="0"/>
            </a:endParaRPr>
          </a:p>
          <a:p>
            <a:pPr algn="ctr"/>
            <a:r>
              <a:rPr lang="en-US" dirty="0">
                <a:solidFill>
                  <a:srgbClr val="009999"/>
                </a:solidFill>
                <a:latin typeface="Optima" charset="0"/>
                <a:ea typeface="Optima" charset="0"/>
                <a:cs typeface="Optima" charset="0"/>
              </a:rPr>
              <a:t>Assistant Manager for Publication</a:t>
            </a:r>
          </a:p>
          <a:p>
            <a:pPr algn="ctr"/>
            <a:endParaRPr lang="en-US" dirty="0">
              <a:solidFill>
                <a:srgbClr val="009999"/>
              </a:solidFill>
              <a:latin typeface="Optima" charset="0"/>
              <a:ea typeface="Optima" charset="0"/>
              <a:cs typeface="Optima" charset="0"/>
            </a:endParaRPr>
          </a:p>
        </p:txBody>
      </p:sp>
      <p:sp>
        <p:nvSpPr>
          <p:cNvPr id="22" name="TextBox 21"/>
          <p:cNvSpPr txBox="1"/>
          <p:nvPr/>
        </p:nvSpPr>
        <p:spPr>
          <a:xfrm>
            <a:off x="4340308" y="5860840"/>
            <a:ext cx="3746660" cy="646331"/>
          </a:xfrm>
          <a:prstGeom prst="rect">
            <a:avLst/>
          </a:prstGeom>
          <a:noFill/>
        </p:spPr>
        <p:txBody>
          <a:bodyPr wrap="square" rtlCol="0">
            <a:spAutoFit/>
          </a:bodyPr>
          <a:lstStyle/>
          <a:p>
            <a:pPr algn="ctr"/>
            <a:r>
              <a:rPr lang="en-US" b="1" dirty="0">
                <a:solidFill>
                  <a:srgbClr val="197885"/>
                </a:solidFill>
                <a:latin typeface="Optima" charset="0"/>
                <a:ea typeface="Optima" charset="0"/>
                <a:cs typeface="Optima" charset="0"/>
              </a:rPr>
              <a:t>Mr. Solomon </a:t>
            </a:r>
            <a:r>
              <a:rPr lang="en-US" b="1" dirty="0" err="1">
                <a:solidFill>
                  <a:srgbClr val="197885"/>
                </a:solidFill>
                <a:latin typeface="Optima" charset="0"/>
                <a:ea typeface="Optima" charset="0"/>
                <a:cs typeface="Optima" charset="0"/>
              </a:rPr>
              <a:t>Sundah</a:t>
            </a:r>
            <a:endParaRPr lang="en-US" b="1" dirty="0">
              <a:solidFill>
                <a:srgbClr val="197885"/>
              </a:solidFill>
              <a:latin typeface="Optima" charset="0"/>
              <a:ea typeface="Optima" charset="0"/>
              <a:cs typeface="Optima" charset="0"/>
            </a:endParaRPr>
          </a:p>
          <a:p>
            <a:pPr algn="ctr"/>
            <a:r>
              <a:rPr lang="en-US" dirty="0">
                <a:solidFill>
                  <a:srgbClr val="009999"/>
                </a:solidFill>
                <a:latin typeface="Optima" charset="0"/>
                <a:ea typeface="Optima" charset="0"/>
                <a:cs typeface="Optima" charset="0"/>
              </a:rPr>
              <a:t>IT Officer</a:t>
            </a:r>
          </a:p>
        </p:txBody>
      </p:sp>
    </p:spTree>
    <p:extLst>
      <p:ext uri="{BB962C8B-B14F-4D97-AF65-F5344CB8AC3E}">
        <p14:creationId xmlns:p14="http://schemas.microsoft.com/office/powerpoint/2010/main" val="206966547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p:cNvSpPr/>
          <p:nvPr/>
        </p:nvSpPr>
        <p:spPr>
          <a:xfrm>
            <a:off x="583667" y="3814486"/>
            <a:ext cx="11164048" cy="1477328"/>
          </a:xfrm>
          <a:prstGeom prst="rect">
            <a:avLst/>
          </a:prstGeom>
        </p:spPr>
        <p:txBody>
          <a:bodyPr wrap="square">
            <a:spAutoFit/>
          </a:bodyPr>
          <a:lstStyle/>
          <a:p>
            <a:endParaRPr lang="en-US" dirty="0"/>
          </a:p>
          <a:p>
            <a:endParaRPr lang="en-US" dirty="0"/>
          </a:p>
          <a:p>
            <a:pPr lvl="0"/>
            <a:endParaRPr lang="en-US" dirty="0"/>
          </a:p>
          <a:p>
            <a:pPr algn="just"/>
            <a:endParaRPr lang="en-US" b="1" dirty="0"/>
          </a:p>
          <a:p>
            <a:pPr algn="just"/>
            <a:endParaRPr lang="en-US" dirty="0">
              <a:effectLst/>
              <a:ea typeface="Calibri Light" panose="020F0302020204030204" pitchFamily="34" charset="0"/>
            </a:endParaRPr>
          </a:p>
        </p:txBody>
      </p:sp>
      <p:sp>
        <p:nvSpPr>
          <p:cNvPr id="6" name="Rectangle 5"/>
          <p:cNvSpPr/>
          <p:nvPr/>
        </p:nvSpPr>
        <p:spPr>
          <a:xfrm>
            <a:off x="419894" y="455027"/>
            <a:ext cx="10559615" cy="523220"/>
          </a:xfrm>
          <a:prstGeom prst="rect">
            <a:avLst/>
          </a:prstGeom>
        </p:spPr>
        <p:txBody>
          <a:bodyPr wrap="square">
            <a:spAutoFit/>
          </a:bodyPr>
          <a:lstStyle/>
          <a:p>
            <a:r>
              <a:rPr lang="en-US" sz="2800" b="1" dirty="0">
                <a:solidFill>
                  <a:srgbClr val="176186"/>
                </a:solidFill>
                <a:latin typeface="Optima" charset="0"/>
                <a:ea typeface="Optima" charset="0"/>
                <a:cs typeface="Optima" charset="0"/>
              </a:rPr>
              <a:t>B. Securing Financial Performance</a:t>
            </a:r>
          </a:p>
        </p:txBody>
      </p:sp>
      <p:sp>
        <p:nvSpPr>
          <p:cNvPr id="10" name="TextBox 9"/>
          <p:cNvSpPr txBox="1"/>
          <p:nvPr/>
        </p:nvSpPr>
        <p:spPr>
          <a:xfrm>
            <a:off x="583667" y="1690062"/>
            <a:ext cx="5525519" cy="4524315"/>
          </a:xfrm>
          <a:prstGeom prst="rect">
            <a:avLst/>
          </a:prstGeom>
          <a:noFill/>
        </p:spPr>
        <p:txBody>
          <a:bodyPr wrap="square" rtlCol="0">
            <a:spAutoFit/>
          </a:bodyPr>
          <a:lstStyle/>
          <a:p>
            <a:pPr marL="342900" indent="-342900">
              <a:buFont typeface="Arial" charset="0"/>
              <a:buChar char="•"/>
            </a:pPr>
            <a:r>
              <a:rPr lang="en-US" sz="2400" dirty="0">
                <a:latin typeface="Optima" charset="0"/>
                <a:ea typeface="Optima" charset="0"/>
                <a:cs typeface="Optima" charset="0"/>
              </a:rPr>
              <a:t>Moved from cash basis to accrual basis accounting for more useful business analysis, easy planning and to make periodic financial statements</a:t>
            </a:r>
          </a:p>
          <a:p>
            <a:pPr marL="342900" indent="-342900" algn="just">
              <a:buFont typeface="Arial" charset="0"/>
              <a:buChar char="•"/>
            </a:pPr>
            <a:endParaRPr lang="en-US" sz="2400" dirty="0">
              <a:solidFill>
                <a:schemeClr val="tx1">
                  <a:lumMod val="75000"/>
                  <a:lumOff val="25000"/>
                </a:schemeClr>
              </a:solidFill>
              <a:latin typeface="Optima" charset="0"/>
              <a:ea typeface="Optima" charset="0"/>
              <a:cs typeface="Optima" charset="0"/>
            </a:endParaRPr>
          </a:p>
          <a:p>
            <a:pPr marL="342900" indent="-342900">
              <a:buFont typeface="Arial" charset="0"/>
              <a:buChar char="•"/>
            </a:pPr>
            <a:r>
              <a:rPr lang="en-US" sz="2400" dirty="0">
                <a:solidFill>
                  <a:schemeClr val="tx1">
                    <a:lumMod val="75000"/>
                    <a:lumOff val="25000"/>
                  </a:schemeClr>
                </a:solidFill>
                <a:latin typeface="Optima" charset="0"/>
                <a:ea typeface="Optima" charset="0"/>
                <a:cs typeface="Optima" charset="0"/>
              </a:rPr>
              <a:t>Implements new accounting software, XERO, </a:t>
            </a:r>
            <a:r>
              <a:rPr lang="id-ID" sz="2400" dirty="0" err="1">
                <a:solidFill>
                  <a:schemeClr val="tx1">
                    <a:lumMod val="85000"/>
                    <a:lumOff val="15000"/>
                  </a:schemeClr>
                </a:solidFill>
                <a:latin typeface="Optima" charset="0"/>
                <a:ea typeface="Optima" charset="0"/>
                <a:cs typeface="Optima" charset="0"/>
              </a:rPr>
              <a:t>Provide</a:t>
            </a:r>
            <a:r>
              <a:rPr lang="id-ID" sz="2400" dirty="0">
                <a:solidFill>
                  <a:schemeClr val="tx1">
                    <a:lumMod val="85000"/>
                    <a:lumOff val="15000"/>
                  </a:schemeClr>
                </a:solidFill>
                <a:latin typeface="Optima" charset="0"/>
                <a:ea typeface="Optima" charset="0"/>
                <a:cs typeface="Optima" charset="0"/>
              </a:rPr>
              <a:t> </a:t>
            </a:r>
            <a:r>
              <a:rPr lang="id-ID" sz="2400" dirty="0" err="1">
                <a:solidFill>
                  <a:schemeClr val="tx1">
                    <a:lumMod val="85000"/>
                    <a:lumOff val="15000"/>
                  </a:schemeClr>
                </a:solidFill>
                <a:latin typeface="Optima" charset="0"/>
                <a:ea typeface="Optima" charset="0"/>
                <a:cs typeface="Optima" charset="0"/>
              </a:rPr>
              <a:t>the</a:t>
            </a:r>
            <a:r>
              <a:rPr lang="id-ID" sz="2400" dirty="0">
                <a:solidFill>
                  <a:schemeClr val="tx1">
                    <a:lumMod val="85000"/>
                    <a:lumOff val="15000"/>
                  </a:schemeClr>
                </a:solidFill>
                <a:latin typeface="Optima" charset="0"/>
                <a:ea typeface="Optima" charset="0"/>
                <a:cs typeface="Optima" charset="0"/>
              </a:rPr>
              <a:t> </a:t>
            </a:r>
            <a:r>
              <a:rPr lang="id-ID" sz="2400" dirty="0" err="1">
                <a:solidFill>
                  <a:schemeClr val="tx1">
                    <a:lumMod val="85000"/>
                    <a:lumOff val="15000"/>
                  </a:schemeClr>
                </a:solidFill>
                <a:latin typeface="Optima" charset="0"/>
                <a:ea typeface="Optima" charset="0"/>
                <a:cs typeface="Optima" charset="0"/>
              </a:rPr>
              <a:t>current</a:t>
            </a:r>
            <a:r>
              <a:rPr lang="id-ID" sz="2400" dirty="0">
                <a:solidFill>
                  <a:schemeClr val="tx1">
                    <a:lumMod val="85000"/>
                    <a:lumOff val="15000"/>
                  </a:schemeClr>
                </a:solidFill>
                <a:latin typeface="Optima" charset="0"/>
                <a:ea typeface="Optima" charset="0"/>
                <a:cs typeface="Optima" charset="0"/>
              </a:rPr>
              <a:t> </a:t>
            </a:r>
            <a:r>
              <a:rPr lang="id-ID" sz="2400" dirty="0" err="1">
                <a:solidFill>
                  <a:schemeClr val="tx1">
                    <a:lumMod val="85000"/>
                    <a:lumOff val="15000"/>
                  </a:schemeClr>
                </a:solidFill>
                <a:latin typeface="Optima" charset="0"/>
                <a:ea typeface="Optima" charset="0"/>
                <a:cs typeface="Optima" charset="0"/>
              </a:rPr>
              <a:t>and</a:t>
            </a:r>
            <a:r>
              <a:rPr lang="id-ID" sz="2400" dirty="0">
                <a:solidFill>
                  <a:schemeClr val="tx1">
                    <a:lumMod val="85000"/>
                    <a:lumOff val="15000"/>
                  </a:schemeClr>
                </a:solidFill>
                <a:latin typeface="Optima" charset="0"/>
                <a:ea typeface="Optima" charset="0"/>
                <a:cs typeface="Optima" charset="0"/>
              </a:rPr>
              <a:t> real-</a:t>
            </a:r>
            <a:r>
              <a:rPr lang="id-ID" sz="2400" dirty="0" err="1">
                <a:solidFill>
                  <a:schemeClr val="tx1">
                    <a:lumMod val="85000"/>
                    <a:lumOff val="15000"/>
                  </a:schemeClr>
                </a:solidFill>
                <a:latin typeface="Optima" charset="0"/>
                <a:ea typeface="Optima" charset="0"/>
                <a:cs typeface="Optima" charset="0"/>
              </a:rPr>
              <a:t>time</a:t>
            </a:r>
            <a:r>
              <a:rPr lang="id-ID" sz="2400" dirty="0">
                <a:solidFill>
                  <a:schemeClr val="tx1">
                    <a:lumMod val="85000"/>
                    <a:lumOff val="15000"/>
                  </a:schemeClr>
                </a:solidFill>
                <a:latin typeface="Optima" charset="0"/>
                <a:ea typeface="Optima" charset="0"/>
                <a:cs typeface="Optima" charset="0"/>
              </a:rPr>
              <a:t> CTI-CFF </a:t>
            </a:r>
            <a:r>
              <a:rPr lang="id-ID" sz="2400" dirty="0" err="1">
                <a:solidFill>
                  <a:schemeClr val="tx1">
                    <a:lumMod val="85000"/>
                    <a:lumOff val="15000"/>
                  </a:schemeClr>
                </a:solidFill>
                <a:latin typeface="Optima" charset="0"/>
                <a:ea typeface="Optima" charset="0"/>
                <a:cs typeface="Optima" charset="0"/>
              </a:rPr>
              <a:t>financial</a:t>
            </a:r>
            <a:r>
              <a:rPr lang="id-ID" sz="2400" dirty="0">
                <a:solidFill>
                  <a:schemeClr val="tx1">
                    <a:lumMod val="85000"/>
                    <a:lumOff val="15000"/>
                  </a:schemeClr>
                </a:solidFill>
                <a:latin typeface="Optima" charset="0"/>
                <a:ea typeface="Optima" charset="0"/>
                <a:cs typeface="Optima" charset="0"/>
              </a:rPr>
              <a:t> </a:t>
            </a:r>
            <a:r>
              <a:rPr lang="id-ID" sz="2400" dirty="0" err="1">
                <a:solidFill>
                  <a:schemeClr val="tx1">
                    <a:lumMod val="85000"/>
                    <a:lumOff val="15000"/>
                  </a:schemeClr>
                </a:solidFill>
                <a:latin typeface="Optima" charset="0"/>
                <a:ea typeface="Optima" charset="0"/>
                <a:cs typeface="Optima" charset="0"/>
              </a:rPr>
              <a:t>positions</a:t>
            </a:r>
            <a:r>
              <a:rPr lang="id-ID" sz="2400" dirty="0">
                <a:solidFill>
                  <a:schemeClr val="tx1">
                    <a:lumMod val="85000"/>
                    <a:lumOff val="15000"/>
                  </a:schemeClr>
                </a:solidFill>
                <a:latin typeface="Optima" charset="0"/>
                <a:ea typeface="Optima" charset="0"/>
                <a:cs typeface="Optima" charset="0"/>
              </a:rPr>
              <a:t> </a:t>
            </a:r>
            <a:r>
              <a:rPr lang="id-ID" sz="2400" dirty="0" err="1">
                <a:solidFill>
                  <a:schemeClr val="tx1">
                    <a:lumMod val="85000"/>
                    <a:lumOff val="15000"/>
                  </a:schemeClr>
                </a:solidFill>
                <a:latin typeface="Optima" charset="0"/>
                <a:ea typeface="Optima" charset="0"/>
                <a:cs typeface="Optima" charset="0"/>
              </a:rPr>
              <a:t>to</a:t>
            </a:r>
            <a:r>
              <a:rPr lang="id-ID" sz="2400" dirty="0">
                <a:solidFill>
                  <a:schemeClr val="tx1">
                    <a:lumMod val="85000"/>
                    <a:lumOff val="15000"/>
                  </a:schemeClr>
                </a:solidFill>
                <a:latin typeface="Optima" charset="0"/>
                <a:ea typeface="Optima" charset="0"/>
                <a:cs typeface="Optima" charset="0"/>
              </a:rPr>
              <a:t> </a:t>
            </a:r>
            <a:r>
              <a:rPr lang="id-ID" sz="2400" dirty="0" err="1">
                <a:solidFill>
                  <a:schemeClr val="tx1">
                    <a:lumMod val="85000"/>
                    <a:lumOff val="15000"/>
                  </a:schemeClr>
                </a:solidFill>
                <a:latin typeface="Optima" charset="0"/>
                <a:ea typeface="Optima" charset="0"/>
                <a:cs typeface="Optima" charset="0"/>
              </a:rPr>
              <a:t>all</a:t>
            </a:r>
            <a:r>
              <a:rPr lang="id-ID" sz="2400" dirty="0">
                <a:solidFill>
                  <a:schemeClr val="tx1">
                    <a:lumMod val="85000"/>
                    <a:lumOff val="15000"/>
                  </a:schemeClr>
                </a:solidFill>
                <a:latin typeface="Optima" charset="0"/>
                <a:ea typeface="Optima" charset="0"/>
                <a:cs typeface="Optima" charset="0"/>
              </a:rPr>
              <a:t> </a:t>
            </a:r>
            <a:r>
              <a:rPr lang="id-ID" sz="2400" dirty="0" err="1">
                <a:solidFill>
                  <a:schemeClr val="tx1">
                    <a:lumMod val="85000"/>
                    <a:lumOff val="15000"/>
                  </a:schemeClr>
                </a:solidFill>
                <a:latin typeface="Optima" charset="0"/>
                <a:ea typeface="Optima" charset="0"/>
                <a:cs typeface="Optima" charset="0"/>
              </a:rPr>
              <a:t>stakeholders</a:t>
            </a:r>
            <a:r>
              <a:rPr lang="id-ID" sz="2400" dirty="0">
                <a:solidFill>
                  <a:schemeClr val="tx1">
                    <a:lumMod val="85000"/>
                    <a:lumOff val="15000"/>
                  </a:schemeClr>
                </a:solidFill>
                <a:latin typeface="Optima" charset="0"/>
                <a:ea typeface="Optima" charset="0"/>
                <a:cs typeface="Optima" charset="0"/>
              </a:rPr>
              <a:t>: </a:t>
            </a:r>
            <a:r>
              <a:rPr lang="id-ID" sz="2400" dirty="0" err="1">
                <a:solidFill>
                  <a:schemeClr val="tx1">
                    <a:lumMod val="85000"/>
                    <a:lumOff val="15000"/>
                  </a:schemeClr>
                </a:solidFill>
                <a:latin typeface="Optima" charset="0"/>
                <a:ea typeface="Optima" charset="0"/>
                <a:cs typeface="Optima" charset="0"/>
              </a:rPr>
              <a:t>Expenditures</a:t>
            </a:r>
            <a:r>
              <a:rPr lang="id-ID" sz="2400" dirty="0">
                <a:solidFill>
                  <a:schemeClr val="tx1">
                    <a:lumMod val="85000"/>
                    <a:lumOff val="15000"/>
                  </a:schemeClr>
                </a:solidFill>
                <a:latin typeface="Optima" charset="0"/>
                <a:ea typeface="Optima" charset="0"/>
                <a:cs typeface="Optima" charset="0"/>
              </a:rPr>
              <a:t>/</a:t>
            </a:r>
            <a:r>
              <a:rPr lang="id-ID" sz="2400" dirty="0" err="1">
                <a:solidFill>
                  <a:schemeClr val="tx1">
                    <a:lumMod val="85000"/>
                    <a:lumOff val="15000"/>
                  </a:schemeClr>
                </a:solidFill>
                <a:latin typeface="Optima" charset="0"/>
                <a:ea typeface="Optima" charset="0"/>
                <a:cs typeface="Optima" charset="0"/>
              </a:rPr>
              <a:t>Budget</a:t>
            </a:r>
            <a:r>
              <a:rPr lang="id-ID" sz="2400" dirty="0">
                <a:solidFill>
                  <a:schemeClr val="tx1">
                    <a:lumMod val="85000"/>
                    <a:lumOff val="15000"/>
                  </a:schemeClr>
                </a:solidFill>
                <a:latin typeface="Optima" charset="0"/>
                <a:ea typeface="Optima" charset="0"/>
                <a:cs typeface="Optima" charset="0"/>
              </a:rPr>
              <a:t> </a:t>
            </a:r>
            <a:r>
              <a:rPr lang="id-ID" sz="2400" dirty="0" err="1">
                <a:solidFill>
                  <a:schemeClr val="tx1">
                    <a:lumMod val="85000"/>
                    <a:lumOff val="15000"/>
                  </a:schemeClr>
                </a:solidFill>
                <a:latin typeface="Optima" charset="0"/>
                <a:ea typeface="Optima" charset="0"/>
                <a:cs typeface="Optima" charset="0"/>
              </a:rPr>
              <a:t>Utilization</a:t>
            </a:r>
            <a:r>
              <a:rPr lang="id-ID" sz="2400" dirty="0">
                <a:solidFill>
                  <a:schemeClr val="tx1">
                    <a:lumMod val="85000"/>
                    <a:lumOff val="15000"/>
                  </a:schemeClr>
                </a:solidFill>
                <a:latin typeface="Optima" charset="0"/>
                <a:ea typeface="Optima" charset="0"/>
                <a:cs typeface="Optima" charset="0"/>
              </a:rPr>
              <a:t>, </a:t>
            </a:r>
            <a:r>
              <a:rPr lang="id-ID" sz="2400" dirty="0" err="1">
                <a:solidFill>
                  <a:schemeClr val="tx1">
                    <a:lumMod val="85000"/>
                    <a:lumOff val="15000"/>
                  </a:schemeClr>
                </a:solidFill>
                <a:latin typeface="Optima" charset="0"/>
                <a:ea typeface="Optima" charset="0"/>
                <a:cs typeface="Optima" charset="0"/>
              </a:rPr>
              <a:t>Balance</a:t>
            </a:r>
            <a:r>
              <a:rPr lang="id-ID" sz="2400" dirty="0">
                <a:solidFill>
                  <a:schemeClr val="tx1">
                    <a:lumMod val="85000"/>
                    <a:lumOff val="15000"/>
                  </a:schemeClr>
                </a:solidFill>
                <a:latin typeface="Optima" charset="0"/>
                <a:ea typeface="Optima" charset="0"/>
                <a:cs typeface="Optima" charset="0"/>
              </a:rPr>
              <a:t> </a:t>
            </a:r>
            <a:r>
              <a:rPr lang="id-ID" sz="2400" dirty="0" err="1">
                <a:solidFill>
                  <a:schemeClr val="tx1">
                    <a:lumMod val="85000"/>
                    <a:lumOff val="15000"/>
                  </a:schemeClr>
                </a:solidFill>
                <a:latin typeface="Optima" charset="0"/>
                <a:ea typeface="Optima" charset="0"/>
                <a:cs typeface="Optima" charset="0"/>
              </a:rPr>
              <a:t>Sheet</a:t>
            </a:r>
            <a:r>
              <a:rPr lang="id-ID" sz="2400" dirty="0">
                <a:solidFill>
                  <a:schemeClr val="tx1">
                    <a:lumMod val="85000"/>
                    <a:lumOff val="15000"/>
                  </a:schemeClr>
                </a:solidFill>
                <a:latin typeface="Optima" charset="0"/>
                <a:ea typeface="Optima" charset="0"/>
                <a:cs typeface="Optima" charset="0"/>
              </a:rPr>
              <a:t>, Profit </a:t>
            </a:r>
            <a:r>
              <a:rPr lang="id-ID" sz="2400" dirty="0" err="1">
                <a:solidFill>
                  <a:schemeClr val="tx1">
                    <a:lumMod val="85000"/>
                    <a:lumOff val="15000"/>
                  </a:schemeClr>
                </a:solidFill>
                <a:latin typeface="Optima" charset="0"/>
                <a:ea typeface="Optima" charset="0"/>
                <a:cs typeface="Optima" charset="0"/>
              </a:rPr>
              <a:t>and</a:t>
            </a:r>
            <a:r>
              <a:rPr lang="id-ID" sz="2400" dirty="0">
                <a:solidFill>
                  <a:schemeClr val="tx1">
                    <a:lumMod val="85000"/>
                    <a:lumOff val="15000"/>
                  </a:schemeClr>
                </a:solidFill>
                <a:latin typeface="Optima" charset="0"/>
                <a:ea typeface="Optima" charset="0"/>
                <a:cs typeface="Optima" charset="0"/>
              </a:rPr>
              <a:t> </a:t>
            </a:r>
            <a:r>
              <a:rPr lang="id-ID" sz="2400" dirty="0" err="1">
                <a:solidFill>
                  <a:schemeClr val="tx1">
                    <a:lumMod val="85000"/>
                    <a:lumOff val="15000"/>
                  </a:schemeClr>
                </a:solidFill>
                <a:latin typeface="Optima" charset="0"/>
                <a:ea typeface="Optima" charset="0"/>
                <a:cs typeface="Optima" charset="0"/>
              </a:rPr>
              <a:t>Loss</a:t>
            </a:r>
            <a:endParaRPr lang="id-ID" sz="2400" dirty="0">
              <a:solidFill>
                <a:schemeClr val="tx1">
                  <a:lumMod val="85000"/>
                  <a:lumOff val="15000"/>
                </a:schemeClr>
              </a:solidFill>
              <a:latin typeface="Optima" charset="0"/>
              <a:ea typeface="Optima" charset="0"/>
              <a:cs typeface="Optima" charset="0"/>
            </a:endParaRPr>
          </a:p>
          <a:p>
            <a:pPr marL="342900" indent="-342900" algn="just">
              <a:buFont typeface="Arial" charset="0"/>
              <a:buChar char="•"/>
            </a:pPr>
            <a:endParaRPr lang="en-US" sz="2400" dirty="0">
              <a:solidFill>
                <a:schemeClr val="tx1">
                  <a:lumMod val="75000"/>
                  <a:lumOff val="25000"/>
                </a:schemeClr>
              </a:solidFill>
              <a:latin typeface="Optima" charset="0"/>
              <a:ea typeface="Optima" charset="0"/>
              <a:cs typeface="Optima" charset="0"/>
            </a:endParaRPr>
          </a:p>
        </p:txBody>
      </p:sp>
      <p:pic>
        <p:nvPicPr>
          <p:cNvPr id="11" name="Picture 10">
            <a:extLst>
              <a:ext uri="{FF2B5EF4-FFF2-40B4-BE49-F238E27FC236}">
                <a16:creationId xmlns:a16="http://schemas.microsoft.com/office/drawing/2014/main" id="{5AC5CD84-3DE8-114B-AF1F-EC86783C1558}"/>
              </a:ext>
            </a:extLst>
          </p:cNvPr>
          <p:cNvPicPr>
            <a:picLocks noChangeAspect="1"/>
          </p:cNvPicPr>
          <p:nvPr/>
        </p:nvPicPr>
        <p:blipFill>
          <a:blip r:embed="rId3"/>
          <a:stretch>
            <a:fillRect/>
          </a:stretch>
        </p:blipFill>
        <p:spPr>
          <a:xfrm>
            <a:off x="6258771" y="1656301"/>
            <a:ext cx="5638529" cy="3292901"/>
          </a:xfrm>
          <a:prstGeom prst="rect">
            <a:avLst/>
          </a:prstGeom>
        </p:spPr>
      </p:pic>
    </p:spTree>
    <p:extLst>
      <p:ext uri="{BB962C8B-B14F-4D97-AF65-F5344CB8AC3E}">
        <p14:creationId xmlns:p14="http://schemas.microsoft.com/office/powerpoint/2010/main" val="17833816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99" y="0"/>
            <a:ext cx="12192000" cy="6858000"/>
          </a:xfrm>
          <a:prstGeom prst="rect">
            <a:avLst/>
          </a:prstGeom>
        </p:spPr>
      </p:pic>
      <p:sp>
        <p:nvSpPr>
          <p:cNvPr id="5" name="Rectangle 4"/>
          <p:cNvSpPr/>
          <p:nvPr/>
        </p:nvSpPr>
        <p:spPr>
          <a:xfrm>
            <a:off x="419894" y="455027"/>
            <a:ext cx="11194351" cy="954107"/>
          </a:xfrm>
          <a:prstGeom prst="rect">
            <a:avLst/>
          </a:prstGeom>
        </p:spPr>
        <p:txBody>
          <a:bodyPr wrap="square">
            <a:spAutoFit/>
          </a:bodyPr>
          <a:lstStyle/>
          <a:p>
            <a:r>
              <a:rPr lang="en-US" sz="2800" b="1" dirty="0">
                <a:solidFill>
                  <a:srgbClr val="176186"/>
                </a:solidFill>
                <a:latin typeface="Optima" charset="0"/>
                <a:ea typeface="Optima" charset="0"/>
                <a:cs typeface="Optima" charset="0"/>
              </a:rPr>
              <a:t>C. Selection of Executive Director (ED) and Deputy Executive Director for Corporate Services (DED CS) for CTI-CFF Regional Secretariat</a:t>
            </a:r>
          </a:p>
        </p:txBody>
      </p:sp>
      <p:pic>
        <p:nvPicPr>
          <p:cNvPr id="6" name="Picture 5" descr="../../../Dropbox/CTI-CFF%20Communications/Newsletter_MayJune/Photos/Selection%20of%20ED%20and%20D"/>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50758" y="1766715"/>
            <a:ext cx="5841242" cy="3267812"/>
          </a:xfrm>
          <a:prstGeom prst="rect">
            <a:avLst/>
          </a:prstGeom>
          <a:noFill/>
          <a:ln>
            <a:noFill/>
          </a:ln>
        </p:spPr>
      </p:pic>
      <p:sp>
        <p:nvSpPr>
          <p:cNvPr id="7" name="Rectangle 6"/>
          <p:cNvSpPr/>
          <p:nvPr/>
        </p:nvSpPr>
        <p:spPr>
          <a:xfrm>
            <a:off x="6350758" y="5034527"/>
            <a:ext cx="5841242" cy="769441"/>
          </a:xfrm>
          <a:prstGeom prst="rect">
            <a:avLst/>
          </a:prstGeom>
          <a:solidFill>
            <a:schemeClr val="accent1">
              <a:lumMod val="20000"/>
              <a:lumOff val="80000"/>
            </a:schemeClr>
          </a:solidFill>
        </p:spPr>
        <p:txBody>
          <a:bodyPr wrap="square">
            <a:spAutoFit/>
          </a:bodyPr>
          <a:lstStyle/>
          <a:p>
            <a:r>
              <a:rPr lang="en-US" sz="1100" dirty="0">
                <a:latin typeface="Calibri Light" charset="0"/>
                <a:ea typeface="Calibri Light" charset="0"/>
                <a:cs typeface="Times New Roman" charset="0"/>
              </a:rPr>
              <a:t>The members of the Appointment Committee are Mr. </a:t>
            </a:r>
            <a:r>
              <a:rPr lang="en-US" sz="1100" dirty="0" err="1">
                <a:latin typeface="Calibri Light" charset="0"/>
                <a:ea typeface="Calibri Light" charset="0"/>
                <a:cs typeface="Times New Roman" charset="0"/>
              </a:rPr>
              <a:t>Aryo</a:t>
            </a:r>
            <a:r>
              <a:rPr lang="en-US" sz="1100" dirty="0">
                <a:latin typeface="Calibri Light" charset="0"/>
                <a:ea typeface="Calibri Light" charset="0"/>
                <a:cs typeface="Times New Roman" charset="0"/>
              </a:rPr>
              <a:t> </a:t>
            </a:r>
            <a:r>
              <a:rPr lang="en-US" sz="1100" dirty="0" err="1">
                <a:latin typeface="Calibri Light" charset="0"/>
                <a:ea typeface="Calibri Light" charset="0"/>
                <a:cs typeface="Times New Roman" charset="0"/>
              </a:rPr>
              <a:t>Hanggono</a:t>
            </a:r>
            <a:r>
              <a:rPr lang="en-US" sz="1100" dirty="0">
                <a:latin typeface="Calibri Light" charset="0"/>
                <a:ea typeface="Calibri Light" charset="0"/>
                <a:cs typeface="Times New Roman" charset="0"/>
              </a:rPr>
              <a:t> (Indonesia), Dr. K. </a:t>
            </a:r>
            <a:r>
              <a:rPr lang="en-US" sz="1100" dirty="0" err="1">
                <a:latin typeface="Calibri Light" charset="0"/>
                <a:ea typeface="Calibri Light" charset="0"/>
                <a:cs typeface="Times New Roman" charset="0"/>
              </a:rPr>
              <a:t>Nagulendran</a:t>
            </a:r>
            <a:r>
              <a:rPr lang="en-US" sz="1100" dirty="0">
                <a:latin typeface="Calibri Light" charset="0"/>
                <a:ea typeface="Calibri Light" charset="0"/>
                <a:cs typeface="Times New Roman" charset="0"/>
              </a:rPr>
              <a:t> (Malaysia), Mr. </a:t>
            </a:r>
            <a:r>
              <a:rPr lang="en-US" sz="1100" dirty="0" err="1">
                <a:latin typeface="Calibri Light" charset="0"/>
                <a:ea typeface="Calibri Light" charset="0"/>
                <a:cs typeface="Times New Roman" charset="0"/>
              </a:rPr>
              <a:t>Patesson</a:t>
            </a:r>
            <a:r>
              <a:rPr lang="en-US" sz="1100" dirty="0">
                <a:latin typeface="Calibri Light" charset="0"/>
                <a:ea typeface="Calibri Light" charset="0"/>
                <a:cs typeface="Times New Roman" charset="0"/>
              </a:rPr>
              <a:t> </a:t>
            </a:r>
            <a:r>
              <a:rPr lang="en-US" sz="1100" dirty="0" err="1">
                <a:latin typeface="Calibri Light" charset="0"/>
                <a:ea typeface="Calibri Light" charset="0"/>
                <a:cs typeface="Times New Roman" charset="0"/>
              </a:rPr>
              <a:t>Lusi</a:t>
            </a:r>
            <a:r>
              <a:rPr lang="en-US" sz="1100" dirty="0">
                <a:latin typeface="Calibri Light" charset="0"/>
                <a:ea typeface="Calibri Light" charset="0"/>
                <a:cs typeface="Times New Roman" charset="0"/>
              </a:rPr>
              <a:t> (Solomon Islands) as Chair;  Mr. </a:t>
            </a:r>
            <a:r>
              <a:rPr lang="en-US" sz="1100" dirty="0" err="1">
                <a:latin typeface="Calibri Light" charset="0"/>
                <a:ea typeface="Calibri Light" charset="0"/>
                <a:cs typeface="Times New Roman" charset="0"/>
              </a:rPr>
              <a:t>Acacio</a:t>
            </a:r>
            <a:r>
              <a:rPr lang="en-US" sz="1100" dirty="0">
                <a:latin typeface="Calibri Light" charset="0"/>
                <a:ea typeface="Calibri Light" charset="0"/>
                <a:cs typeface="Times New Roman" charset="0"/>
              </a:rPr>
              <a:t> </a:t>
            </a:r>
            <a:r>
              <a:rPr lang="en-US" sz="1100" dirty="0" err="1">
                <a:latin typeface="Calibri Light" charset="0"/>
                <a:ea typeface="Calibri Light" charset="0"/>
                <a:cs typeface="Times New Roman" charset="0"/>
              </a:rPr>
              <a:t>Guterres</a:t>
            </a:r>
            <a:r>
              <a:rPr lang="en-US" sz="1100" dirty="0">
                <a:latin typeface="Calibri Light" charset="0"/>
                <a:ea typeface="Calibri Light" charset="0"/>
                <a:cs typeface="Times New Roman" charset="0"/>
              </a:rPr>
              <a:t> (Timor </a:t>
            </a:r>
            <a:r>
              <a:rPr lang="en-US" sz="1100" dirty="0" err="1">
                <a:latin typeface="Calibri Light" charset="0"/>
                <a:ea typeface="Calibri Light" charset="0"/>
                <a:cs typeface="Times New Roman" charset="0"/>
              </a:rPr>
              <a:t>Leste</a:t>
            </a:r>
            <a:r>
              <a:rPr lang="en-US" sz="1100" dirty="0">
                <a:latin typeface="Calibri Light" charset="0"/>
                <a:ea typeface="Calibri Light" charset="0"/>
                <a:cs typeface="Times New Roman" charset="0"/>
              </a:rPr>
              <a:t>) and Ms. Yvonne </a:t>
            </a:r>
            <a:r>
              <a:rPr lang="en-US" sz="1100" dirty="0" err="1">
                <a:latin typeface="Calibri Light" charset="0"/>
                <a:ea typeface="Calibri Light" charset="0"/>
                <a:cs typeface="Times New Roman" charset="0"/>
              </a:rPr>
              <a:t>Tio</a:t>
            </a:r>
            <a:r>
              <a:rPr lang="en-US" sz="1100" dirty="0">
                <a:latin typeface="Calibri Light" charset="0"/>
                <a:ea typeface="Calibri Light" charset="0"/>
                <a:cs typeface="Times New Roman" charset="0"/>
              </a:rPr>
              <a:t> (Papua New Guinea).  Ms. Armida Andres and Ms. </a:t>
            </a:r>
            <a:r>
              <a:rPr lang="en-US" sz="1100" dirty="0" err="1">
                <a:latin typeface="Calibri Light" charset="0"/>
                <a:ea typeface="Calibri Light" charset="0"/>
                <a:cs typeface="Times New Roman" charset="0"/>
              </a:rPr>
              <a:t>Nilda</a:t>
            </a:r>
            <a:r>
              <a:rPr lang="en-US" sz="1100" dirty="0">
                <a:latin typeface="Calibri Light" charset="0"/>
                <a:ea typeface="Calibri Light" charset="0"/>
                <a:cs typeface="Times New Roman" charset="0"/>
              </a:rPr>
              <a:t> Baling as alternate (Philippines) joined the meeting via Skype</a:t>
            </a:r>
            <a:r>
              <a:rPr lang="en-US" sz="1100" dirty="0"/>
              <a:t> </a:t>
            </a:r>
            <a:endParaRPr lang="en-GB" sz="1100" dirty="0"/>
          </a:p>
        </p:txBody>
      </p:sp>
      <p:sp>
        <p:nvSpPr>
          <p:cNvPr id="8" name="TextBox 7"/>
          <p:cNvSpPr txBox="1"/>
          <p:nvPr/>
        </p:nvSpPr>
        <p:spPr>
          <a:xfrm>
            <a:off x="419895" y="1766715"/>
            <a:ext cx="5129568" cy="1569660"/>
          </a:xfrm>
          <a:prstGeom prst="rect">
            <a:avLst/>
          </a:prstGeom>
          <a:noFill/>
        </p:spPr>
        <p:txBody>
          <a:bodyPr wrap="square" rtlCol="0">
            <a:spAutoFit/>
          </a:bodyPr>
          <a:lstStyle/>
          <a:p>
            <a:pPr marL="342900" indent="-342900" algn="just">
              <a:buFont typeface="Arial" charset="0"/>
              <a:buChar char="•"/>
            </a:pPr>
            <a:r>
              <a:rPr lang="en-US" sz="2400" dirty="0">
                <a:latin typeface="Optima" charset="0"/>
                <a:ea typeface="Optima" charset="0"/>
                <a:cs typeface="Optima" charset="0"/>
              </a:rPr>
              <a:t>The Regional Secretariat facilitated and coordinated the selection and recruitment of the new ED and DED CS</a:t>
            </a:r>
          </a:p>
        </p:txBody>
      </p:sp>
    </p:spTree>
    <p:extLst>
      <p:ext uri="{BB962C8B-B14F-4D97-AF65-F5344CB8AC3E}">
        <p14:creationId xmlns:p14="http://schemas.microsoft.com/office/powerpoint/2010/main" val="27693382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4"/>
          <p:cNvSpPr/>
          <p:nvPr/>
        </p:nvSpPr>
        <p:spPr>
          <a:xfrm>
            <a:off x="419894" y="455027"/>
            <a:ext cx="11194351" cy="523220"/>
          </a:xfrm>
          <a:prstGeom prst="rect">
            <a:avLst/>
          </a:prstGeom>
        </p:spPr>
        <p:txBody>
          <a:bodyPr wrap="square">
            <a:spAutoFit/>
          </a:bodyPr>
          <a:lstStyle/>
          <a:p>
            <a:r>
              <a:rPr lang="en-US" sz="2800" b="1" dirty="0">
                <a:solidFill>
                  <a:srgbClr val="176186"/>
                </a:solidFill>
                <a:latin typeface="Optima" charset="0"/>
                <a:ea typeface="Optima" charset="0"/>
                <a:cs typeface="Optima" charset="0"/>
              </a:rPr>
              <a:t>C. Improving Security and Visibility</a:t>
            </a:r>
          </a:p>
        </p:txBody>
      </p:sp>
      <p:sp>
        <p:nvSpPr>
          <p:cNvPr id="6" name="Rectangle 5"/>
          <p:cNvSpPr/>
          <p:nvPr/>
        </p:nvSpPr>
        <p:spPr>
          <a:xfrm>
            <a:off x="419894" y="1224004"/>
            <a:ext cx="6436930" cy="2677656"/>
          </a:xfrm>
          <a:prstGeom prst="rect">
            <a:avLst/>
          </a:prstGeom>
        </p:spPr>
        <p:txBody>
          <a:bodyPr wrap="square">
            <a:spAutoFit/>
          </a:bodyPr>
          <a:lstStyle/>
          <a:p>
            <a:pPr marL="109538" algn="just">
              <a:spcAft>
                <a:spcPts val="0"/>
              </a:spcAft>
            </a:pPr>
            <a:r>
              <a:rPr lang="en-US" sz="2400" dirty="0">
                <a:latin typeface="Optima" charset="0"/>
                <a:ea typeface="Optima" charset="0"/>
                <a:cs typeface="Optima" charset="0"/>
              </a:rPr>
              <a:t>Improved the infrastructure by securing CCTV on the grounds and premises of the Regional Secretariat. </a:t>
            </a:r>
          </a:p>
          <a:p>
            <a:pPr marL="109538" algn="just">
              <a:spcAft>
                <a:spcPts val="0"/>
              </a:spcAft>
            </a:pPr>
            <a:endParaRPr lang="en-US" sz="2400" dirty="0">
              <a:latin typeface="Optima" charset="0"/>
              <a:ea typeface="Optima" charset="0"/>
              <a:cs typeface="Optima" charset="0"/>
            </a:endParaRPr>
          </a:p>
          <a:p>
            <a:pPr marL="109538" algn="just">
              <a:spcAft>
                <a:spcPts val="0"/>
              </a:spcAft>
            </a:pPr>
            <a:r>
              <a:rPr lang="en-US" sz="2400" dirty="0">
                <a:latin typeface="Optima" charset="0"/>
                <a:ea typeface="Optima" charset="0"/>
                <a:cs typeface="Optima" charset="0"/>
              </a:rPr>
              <a:t>Also, to enhance visibility, </a:t>
            </a:r>
            <a:r>
              <a:rPr lang="en-US" sz="2400" dirty="0" err="1">
                <a:latin typeface="Optima" charset="0"/>
                <a:ea typeface="Optima" charset="0"/>
                <a:cs typeface="Optima" charset="0"/>
              </a:rPr>
              <a:t>signages</a:t>
            </a:r>
            <a:r>
              <a:rPr lang="en-US" sz="2400" dirty="0">
                <a:latin typeface="Optima" charset="0"/>
                <a:ea typeface="Optima" charset="0"/>
                <a:cs typeface="Optima" charset="0"/>
              </a:rPr>
              <a:t> were placed outside the building as well as official vehicle of the Secretariat.</a:t>
            </a:r>
            <a:endParaRPr lang="en-US" sz="2400" dirty="0">
              <a:effectLst/>
              <a:latin typeface="Optima" charset="0"/>
              <a:ea typeface="Optima" charset="0"/>
              <a:cs typeface="Optima" charset="0"/>
            </a:endParaRPr>
          </a:p>
        </p:txBody>
      </p:sp>
      <p:pic>
        <p:nvPicPr>
          <p:cNvPr id="4" name="Content Placeholder 14"/>
          <p:cNvPicPr>
            <a:picLocks noChangeAspect="1"/>
          </p:cNvPicPr>
          <p:nvPr/>
        </p:nvPicPr>
        <p:blipFill rotWithShape="1">
          <a:blip r:embed="rId3">
            <a:extLst>
              <a:ext uri="{28A0092B-C50C-407E-A947-70E740481C1C}">
                <a14:useLocalDpi xmlns:a14="http://schemas.microsoft.com/office/drawing/2010/main" val="0"/>
              </a:ext>
            </a:extLst>
          </a:blip>
          <a:srcRect b="15938"/>
          <a:stretch/>
        </p:blipFill>
        <p:spPr>
          <a:xfrm>
            <a:off x="7324104" y="207626"/>
            <a:ext cx="4847050" cy="3055902"/>
          </a:xfrm>
          <a:prstGeom prst="rect">
            <a:avLst/>
          </a:prstGeom>
          <a:ln w="38100">
            <a:solidFill>
              <a:schemeClr val="accent5">
                <a:lumMod val="75000"/>
              </a:schemeClr>
            </a:solidFill>
          </a:ln>
        </p:spPr>
      </p:pic>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t="33344" b="6481"/>
          <a:stretch/>
        </p:blipFill>
        <p:spPr>
          <a:xfrm>
            <a:off x="7321546" y="4454193"/>
            <a:ext cx="4849608" cy="2188678"/>
          </a:xfrm>
          <a:prstGeom prst="rect">
            <a:avLst/>
          </a:prstGeom>
          <a:ln w="38100">
            <a:solidFill>
              <a:schemeClr val="accent5">
                <a:lumMod val="75000"/>
              </a:schemeClr>
            </a:solidFill>
          </a:ln>
        </p:spPr>
      </p:pic>
      <p:pic>
        <p:nvPicPr>
          <p:cNvPr id="2" name="Picture 1"/>
          <p:cNvPicPr>
            <a:picLocks noChangeAspect="1"/>
          </p:cNvPicPr>
          <p:nvPr/>
        </p:nvPicPr>
        <p:blipFill rotWithShape="1">
          <a:blip r:embed="rId5">
            <a:extLst>
              <a:ext uri="{28A0092B-C50C-407E-A947-70E740481C1C}">
                <a14:useLocalDpi xmlns:a14="http://schemas.microsoft.com/office/drawing/2010/main" val="0"/>
              </a:ext>
            </a:extLst>
          </a:blip>
          <a:srcRect l="2533" t="42151" r="10067" b="22957"/>
          <a:stretch/>
        </p:blipFill>
        <p:spPr>
          <a:xfrm>
            <a:off x="7276718" y="2983236"/>
            <a:ext cx="4912724" cy="1470957"/>
          </a:xfrm>
          <a:prstGeom prst="rect">
            <a:avLst/>
          </a:prstGeom>
        </p:spPr>
      </p:pic>
    </p:spTree>
    <p:extLst>
      <p:ext uri="{BB962C8B-B14F-4D97-AF65-F5344CB8AC3E}">
        <p14:creationId xmlns:p14="http://schemas.microsoft.com/office/powerpoint/2010/main" val="89127718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p:cNvSpPr/>
          <p:nvPr/>
        </p:nvSpPr>
        <p:spPr>
          <a:xfrm>
            <a:off x="5677469" y="514782"/>
            <a:ext cx="3663054" cy="523220"/>
          </a:xfrm>
          <a:prstGeom prst="rect">
            <a:avLst/>
          </a:prstGeom>
        </p:spPr>
        <p:txBody>
          <a:bodyPr wrap="none">
            <a:spAutoFit/>
          </a:bodyPr>
          <a:lstStyle/>
          <a:p>
            <a:r>
              <a:rPr lang="en-US" sz="2800" b="1" dirty="0">
                <a:solidFill>
                  <a:srgbClr val="176186"/>
                </a:solidFill>
                <a:latin typeface="Optima" charset="0"/>
                <a:ea typeface="Optima" charset="0"/>
                <a:cs typeface="Optima" charset="0"/>
              </a:rPr>
              <a:t>D. Expanding partners</a:t>
            </a:r>
          </a:p>
        </p:txBody>
      </p:sp>
      <p:pic>
        <p:nvPicPr>
          <p:cNvPr id="6" name="Picture 5" descr="../Dropbox/Screenshots/Screenshot%202019-11-01%2020.07.39.png"/>
          <p:cNvPicPr/>
          <p:nvPr/>
        </p:nvPicPr>
        <p:blipFill rotWithShape="1">
          <a:blip r:embed="rId3" cstate="print">
            <a:extLst>
              <a:ext uri="{28A0092B-C50C-407E-A947-70E740481C1C}">
                <a14:useLocalDpi xmlns:a14="http://schemas.microsoft.com/office/drawing/2010/main" val="0"/>
              </a:ext>
            </a:extLst>
          </a:blip>
          <a:srcRect l="11051" t="20258" r="39216" b="16224"/>
          <a:stretch/>
        </p:blipFill>
        <p:spPr bwMode="auto">
          <a:xfrm>
            <a:off x="0" y="1003812"/>
            <a:ext cx="5418902" cy="4850376"/>
          </a:xfrm>
          <a:prstGeom prst="rect">
            <a:avLst/>
          </a:prstGeom>
          <a:noFill/>
          <a:ln>
            <a:noFill/>
          </a:ln>
          <a:extLst>
            <a:ext uri="{53640926-AAD7-44D8-BBD7-CCE9431645EC}">
              <a14:shadowObscured xmlns:a14="http://schemas.microsoft.com/office/drawing/2010/main"/>
            </a:ext>
          </a:extLst>
        </p:spPr>
      </p:pic>
      <p:sp>
        <p:nvSpPr>
          <p:cNvPr id="12" name="TextBox 11"/>
          <p:cNvSpPr txBox="1"/>
          <p:nvPr/>
        </p:nvSpPr>
        <p:spPr>
          <a:xfrm>
            <a:off x="5677469" y="1316512"/>
            <a:ext cx="6237027" cy="2677656"/>
          </a:xfrm>
          <a:prstGeom prst="rect">
            <a:avLst/>
          </a:prstGeom>
          <a:noFill/>
        </p:spPr>
        <p:txBody>
          <a:bodyPr wrap="square" rtlCol="0">
            <a:spAutoFit/>
          </a:bodyPr>
          <a:lstStyle/>
          <a:p>
            <a:r>
              <a:rPr lang="en-GB" sz="2400" b="1" dirty="0">
                <a:solidFill>
                  <a:srgbClr val="009999"/>
                </a:solidFill>
                <a:latin typeface="Optima" charset="0"/>
                <a:ea typeface="Optima" charset="0"/>
                <a:cs typeface="Optima" charset="0"/>
              </a:rPr>
              <a:t>13 March 2019</a:t>
            </a:r>
          </a:p>
          <a:p>
            <a:r>
              <a:rPr lang="en-GB" sz="2400" dirty="0">
                <a:latin typeface="Optima" charset="0"/>
                <a:ea typeface="Optima" charset="0"/>
                <a:cs typeface="Optima" charset="0"/>
              </a:rPr>
              <a:t>Signed a Cooperation a Cooperation Agreement with PT Garuda </a:t>
            </a:r>
            <a:r>
              <a:rPr lang="en-US" sz="2400" dirty="0">
                <a:latin typeface="Optima" charset="0"/>
                <a:ea typeface="Optima" charset="0"/>
                <a:cs typeface="Optima" charset="0"/>
              </a:rPr>
              <a:t>Indonesia Manado on rendering flexibility services to CTI-CFF –arranged flight in all Garuda flight routes and other corporate privileges served by Garuda and its group as well as Sky Team</a:t>
            </a:r>
            <a:endParaRPr lang="en-GB" sz="2400" dirty="0">
              <a:latin typeface="Optima" charset="0"/>
              <a:ea typeface="Optima" charset="0"/>
              <a:cs typeface="Optima" charset="0"/>
            </a:endParaRPr>
          </a:p>
        </p:txBody>
      </p:sp>
    </p:spTree>
    <p:extLst>
      <p:ext uri="{BB962C8B-B14F-4D97-AF65-F5344CB8AC3E}">
        <p14:creationId xmlns:p14="http://schemas.microsoft.com/office/powerpoint/2010/main" val="43301117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5"/>
          <p:cNvSpPr/>
          <p:nvPr/>
        </p:nvSpPr>
        <p:spPr>
          <a:xfrm>
            <a:off x="501485" y="442434"/>
            <a:ext cx="6447955" cy="4462760"/>
          </a:xfrm>
          <a:prstGeom prst="rect">
            <a:avLst/>
          </a:prstGeom>
        </p:spPr>
        <p:txBody>
          <a:bodyPr wrap="square">
            <a:spAutoFit/>
          </a:bodyPr>
          <a:lstStyle/>
          <a:p>
            <a:r>
              <a:rPr lang="en-US" sz="2800" b="1" dirty="0">
                <a:solidFill>
                  <a:srgbClr val="176186"/>
                </a:solidFill>
                <a:latin typeface="Optima" charset="0"/>
                <a:ea typeface="Optima" charset="0"/>
                <a:cs typeface="Optima" charset="0"/>
              </a:rPr>
              <a:t>D. Capability Building</a:t>
            </a:r>
          </a:p>
          <a:p>
            <a:pPr marL="450215" algn="just"/>
            <a:endParaRPr lang="en-US" sz="2800" dirty="0">
              <a:latin typeface="Optima" charset="0"/>
              <a:ea typeface="Optima" charset="0"/>
              <a:cs typeface="Optima" charset="0"/>
            </a:endParaRPr>
          </a:p>
          <a:p>
            <a:r>
              <a:rPr lang="en-US" sz="2000" b="1" dirty="0">
                <a:solidFill>
                  <a:srgbClr val="009999"/>
                </a:solidFill>
                <a:latin typeface="Optima" charset="0"/>
                <a:ea typeface="Optima" charset="0"/>
                <a:cs typeface="Optima" charset="0"/>
              </a:rPr>
              <a:t>September 27, 2019 </a:t>
            </a:r>
            <a:endParaRPr lang="en-US" sz="2000" dirty="0">
              <a:latin typeface="Optima" charset="0"/>
              <a:ea typeface="Optima" charset="0"/>
              <a:cs typeface="Optima" charset="0"/>
            </a:endParaRPr>
          </a:p>
          <a:p>
            <a:pPr marL="342900" indent="-342900">
              <a:buFont typeface="Arial" charset="0"/>
              <a:buChar char="•"/>
            </a:pPr>
            <a:r>
              <a:rPr lang="en-US" sz="2000" dirty="0">
                <a:latin typeface="Optima" charset="0"/>
                <a:ea typeface="Optima" charset="0"/>
                <a:cs typeface="Optima" charset="0"/>
              </a:rPr>
              <a:t>Key personnel of the CTI-CFF Regional Secretariat namely, Dr. Sharifah Nora Ibrahim, Deputy Executive Director for Program Services; Dr. Gregory Bennett, Senior Technical Program Manager; Mr. Ivan </a:t>
            </a:r>
            <a:r>
              <a:rPr lang="en-US" sz="2000" dirty="0" err="1">
                <a:latin typeface="Optima" charset="0"/>
                <a:ea typeface="Optima" charset="0"/>
                <a:cs typeface="Optima" charset="0"/>
              </a:rPr>
              <a:t>Kiagoes</a:t>
            </a:r>
            <a:r>
              <a:rPr lang="en-US" sz="2000" dirty="0">
                <a:latin typeface="Optima" charset="0"/>
                <a:ea typeface="Optima" charset="0"/>
                <a:cs typeface="Optima" charset="0"/>
              </a:rPr>
              <a:t>, Finance and Operations Manager; and Ms. Janet Rosalie Anne </a:t>
            </a:r>
            <a:r>
              <a:rPr lang="en-US" sz="2000" dirty="0" err="1">
                <a:latin typeface="Optima" charset="0"/>
                <a:ea typeface="Optima" charset="0"/>
                <a:cs typeface="Optima" charset="0"/>
              </a:rPr>
              <a:t>Polita</a:t>
            </a:r>
            <a:r>
              <a:rPr lang="en-US" sz="2000" dirty="0">
                <a:latin typeface="Optima" charset="0"/>
                <a:ea typeface="Optima" charset="0"/>
                <a:cs typeface="Optima" charset="0"/>
              </a:rPr>
              <a:t> underwent leadership training.</a:t>
            </a:r>
          </a:p>
          <a:p>
            <a:endParaRPr lang="en-US" sz="2000" b="1" dirty="0">
              <a:solidFill>
                <a:srgbClr val="176186"/>
              </a:solidFill>
              <a:latin typeface="Optima" charset="0"/>
              <a:ea typeface="Optima" charset="0"/>
              <a:cs typeface="Optima" charset="0"/>
            </a:endParaRPr>
          </a:p>
          <a:p>
            <a:pPr marL="342900" indent="-342900">
              <a:buFont typeface="Arial" charset="0"/>
              <a:buChar char="•"/>
            </a:pPr>
            <a:r>
              <a:rPr lang="en-US" sz="2000" dirty="0">
                <a:latin typeface="Optima" charset="0"/>
                <a:ea typeface="Optima" charset="0"/>
                <a:cs typeface="Optima" charset="0"/>
              </a:rPr>
              <a:t>The training was made possible through the USAID RDMA, US DOI with CTC’s support.</a:t>
            </a:r>
            <a:endParaRPr lang="en-US" sz="2800" b="1" dirty="0">
              <a:solidFill>
                <a:srgbClr val="176186"/>
              </a:solidFill>
              <a:latin typeface="Optima" charset="0"/>
              <a:ea typeface="Optima" charset="0"/>
              <a:cs typeface="Optima" charset="0"/>
            </a:endParaRPr>
          </a:p>
          <a:p>
            <a:endParaRPr lang="en-US" sz="2800" b="1" dirty="0">
              <a:solidFill>
                <a:srgbClr val="176186"/>
              </a:solidFill>
              <a:latin typeface="Optima" charset="0"/>
              <a:ea typeface="Optima" charset="0"/>
              <a:cs typeface="Optima" charset="0"/>
            </a:endParaRPr>
          </a:p>
        </p:txBody>
      </p:sp>
      <p:pic>
        <p:nvPicPr>
          <p:cNvPr id="4" name="Picture 3" descr="20190927_133838.jpg"/>
          <p:cNvPicPr/>
          <p:nvPr/>
        </p:nvPicPr>
        <p:blipFill rotWithShape="1">
          <a:blip r:embed="rId3" cstate="print">
            <a:extLst>
              <a:ext uri="{28A0092B-C50C-407E-A947-70E740481C1C}">
                <a14:useLocalDpi xmlns:a14="http://schemas.microsoft.com/office/drawing/2010/main" val="0"/>
              </a:ext>
            </a:extLst>
          </a:blip>
          <a:srcRect t="11873" b="10046"/>
          <a:stretch/>
        </p:blipFill>
        <p:spPr bwMode="auto">
          <a:xfrm>
            <a:off x="7185239" y="731521"/>
            <a:ext cx="4598853" cy="2697480"/>
          </a:xfrm>
          <a:prstGeom prst="rect">
            <a:avLst/>
          </a:prstGeom>
          <a:noFill/>
          <a:ln>
            <a:noFill/>
          </a:ln>
          <a:extLst>
            <a:ext uri="{53640926-AAD7-44D8-BBD7-CCE9431645EC}">
              <a14:shadowObscured xmlns:a14="http://schemas.microsoft.com/office/drawing/2010/main"/>
            </a:ext>
          </a:extLst>
        </p:spPr>
      </p:pic>
      <p:sp>
        <p:nvSpPr>
          <p:cNvPr id="2" name="Rectangle 1"/>
          <p:cNvSpPr/>
          <p:nvPr/>
        </p:nvSpPr>
        <p:spPr>
          <a:xfrm>
            <a:off x="426720" y="4655618"/>
            <a:ext cx="10088880" cy="2954655"/>
          </a:xfrm>
          <a:prstGeom prst="rect">
            <a:avLst/>
          </a:prstGeom>
        </p:spPr>
        <p:txBody>
          <a:bodyPr wrap="square">
            <a:spAutoFit/>
          </a:bodyPr>
          <a:lstStyle/>
          <a:p>
            <a:r>
              <a:rPr lang="en-US" sz="2400" b="1" dirty="0">
                <a:solidFill>
                  <a:srgbClr val="176186"/>
                </a:solidFill>
                <a:latin typeface="Optima" charset="0"/>
                <a:ea typeface="Optima" charset="0"/>
                <a:cs typeface="Optima" charset="0"/>
              </a:rPr>
              <a:t>E. Promoting Work-Life Balance</a:t>
            </a:r>
          </a:p>
          <a:p>
            <a:pPr marL="450215" algn="just"/>
            <a:endParaRPr lang="en-US" sz="2400" dirty="0">
              <a:latin typeface="Optima" charset="0"/>
              <a:ea typeface="Optima" charset="0"/>
              <a:cs typeface="Optima" charset="0"/>
            </a:endParaRPr>
          </a:p>
          <a:p>
            <a:pPr marL="450215" algn="just"/>
            <a:r>
              <a:rPr lang="en-US" dirty="0">
                <a:latin typeface="Optima" charset="0"/>
                <a:ea typeface="Optima" charset="0"/>
                <a:cs typeface="Optima" charset="0"/>
              </a:rPr>
              <a:t>Zumba, a dance exercise is being conducted once a month at the lobby of the Regional Secretariat to promote healthy lifestyle and camaraderie among staff as well as employees working at the CTI Center in Manado, Indonesia.</a:t>
            </a:r>
          </a:p>
          <a:p>
            <a:pPr marL="450215" algn="just"/>
            <a:endParaRPr lang="en-US" dirty="0">
              <a:latin typeface="Optima" charset="0"/>
              <a:ea typeface="Optima" charset="0"/>
              <a:cs typeface="Optima" charset="0"/>
            </a:endParaRPr>
          </a:p>
          <a:p>
            <a:pPr marL="450215" algn="just"/>
            <a:endParaRPr lang="en-US" dirty="0">
              <a:latin typeface="Optima" charset="0"/>
              <a:ea typeface="Optima" charset="0"/>
              <a:cs typeface="Optima" charset="0"/>
            </a:endParaRPr>
          </a:p>
          <a:p>
            <a:endParaRPr lang="en-US" sz="2400" dirty="0">
              <a:latin typeface="Optima" charset="0"/>
              <a:ea typeface="Optima" charset="0"/>
              <a:cs typeface="Optima" charset="0"/>
            </a:endParaRPr>
          </a:p>
          <a:p>
            <a:pPr marL="450215" algn="just"/>
            <a:endParaRPr lang="en-US" sz="2400" b="1" dirty="0">
              <a:latin typeface="Optima" charset="0"/>
              <a:ea typeface="Optima" charset="0"/>
              <a:cs typeface="Optima" charset="0"/>
            </a:endParaRPr>
          </a:p>
        </p:txBody>
      </p:sp>
    </p:spTree>
    <p:extLst>
      <p:ext uri="{BB962C8B-B14F-4D97-AF65-F5344CB8AC3E}">
        <p14:creationId xmlns:p14="http://schemas.microsoft.com/office/powerpoint/2010/main" val="19432441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653"/>
            <a:ext cx="12192000" cy="6858000"/>
          </a:xfrm>
          <a:prstGeom prst="rect">
            <a:avLst/>
          </a:prstGeom>
        </p:spPr>
      </p:pic>
      <p:pic>
        <p:nvPicPr>
          <p:cNvPr id="5" name="Picture 4" descr="20191007_123714.jpg"/>
          <p:cNvPicPr/>
          <p:nvPr/>
        </p:nvPicPr>
        <p:blipFill rotWithShape="1">
          <a:blip r:embed="rId3" cstate="print">
            <a:extLst>
              <a:ext uri="{28A0092B-C50C-407E-A947-70E740481C1C}">
                <a14:useLocalDpi xmlns:a14="http://schemas.microsoft.com/office/drawing/2010/main" val="0"/>
              </a:ext>
            </a:extLst>
          </a:blip>
          <a:srcRect l="8717" t="14612" r="16240" b="8219"/>
          <a:stretch/>
        </p:blipFill>
        <p:spPr bwMode="auto">
          <a:xfrm>
            <a:off x="6508518" y="585524"/>
            <a:ext cx="5270964" cy="4059318"/>
          </a:xfrm>
          <a:prstGeom prst="rect">
            <a:avLst/>
          </a:prstGeom>
          <a:noFill/>
          <a:ln>
            <a:noFill/>
          </a:ln>
          <a:extLst>
            <a:ext uri="{53640926-AAD7-44D8-BBD7-CCE9431645EC}">
              <a14:shadowObscured xmlns:a14="http://schemas.microsoft.com/office/drawing/2010/main"/>
            </a:ext>
          </a:extLst>
        </p:spPr>
      </p:pic>
      <p:sp>
        <p:nvSpPr>
          <p:cNvPr id="6" name="Rectangle 5"/>
          <p:cNvSpPr/>
          <p:nvPr/>
        </p:nvSpPr>
        <p:spPr>
          <a:xfrm>
            <a:off x="625359" y="440630"/>
            <a:ext cx="6096000" cy="1384995"/>
          </a:xfrm>
          <a:prstGeom prst="rect">
            <a:avLst/>
          </a:prstGeom>
        </p:spPr>
        <p:txBody>
          <a:bodyPr>
            <a:spAutoFit/>
          </a:bodyPr>
          <a:lstStyle/>
          <a:p>
            <a:r>
              <a:rPr lang="en-US" sz="2800" b="1" dirty="0">
                <a:solidFill>
                  <a:srgbClr val="176186"/>
                </a:solidFill>
                <a:latin typeface="Optima" charset="0"/>
                <a:ea typeface="Optima" charset="0"/>
                <a:cs typeface="Optima" charset="0"/>
              </a:rPr>
              <a:t>F. Visit of CSO Chair</a:t>
            </a:r>
          </a:p>
          <a:p>
            <a:endParaRPr lang="en-US" sz="2800" b="1" dirty="0">
              <a:solidFill>
                <a:srgbClr val="176186"/>
              </a:solidFill>
              <a:latin typeface="Optima" charset="0"/>
              <a:ea typeface="Optima" charset="0"/>
              <a:cs typeface="Optima" charset="0"/>
            </a:endParaRPr>
          </a:p>
          <a:p>
            <a:endParaRPr lang="en-US" sz="2800" b="1" dirty="0">
              <a:solidFill>
                <a:srgbClr val="176186"/>
              </a:solidFill>
              <a:latin typeface="Optima" charset="0"/>
              <a:ea typeface="Optima" charset="0"/>
              <a:cs typeface="Optima" charset="0"/>
            </a:endParaRPr>
          </a:p>
        </p:txBody>
      </p:sp>
      <p:sp>
        <p:nvSpPr>
          <p:cNvPr id="9" name="Rectangle 8"/>
          <p:cNvSpPr/>
          <p:nvPr/>
        </p:nvSpPr>
        <p:spPr>
          <a:xfrm>
            <a:off x="625358" y="963469"/>
            <a:ext cx="5720577" cy="6001643"/>
          </a:xfrm>
          <a:prstGeom prst="rect">
            <a:avLst/>
          </a:prstGeom>
        </p:spPr>
        <p:txBody>
          <a:bodyPr wrap="square">
            <a:spAutoFit/>
          </a:bodyPr>
          <a:lstStyle/>
          <a:p>
            <a:r>
              <a:rPr lang="en-US" sz="2400" b="1" dirty="0">
                <a:solidFill>
                  <a:srgbClr val="009999"/>
                </a:solidFill>
              </a:rPr>
              <a:t>October 7-9, 2019</a:t>
            </a:r>
            <a:endParaRPr lang="en-US" sz="2400" dirty="0"/>
          </a:p>
          <a:p>
            <a:pPr marL="342900" indent="-342900">
              <a:buFont typeface="Arial" charset="0"/>
              <a:buChar char="•"/>
            </a:pPr>
            <a:r>
              <a:rPr lang="en-US" sz="2400" dirty="0"/>
              <a:t>The Chair of CTI-CFF CSO Dr. Melchior </a:t>
            </a:r>
            <a:r>
              <a:rPr lang="en-US" sz="2400" dirty="0" err="1"/>
              <a:t>Mataki</a:t>
            </a:r>
            <a:r>
              <a:rPr lang="en-US" sz="2400" dirty="0"/>
              <a:t> from Solomon Islands,  the Vice-Chair of CSO represented by Mr. Horacio </a:t>
            </a:r>
            <a:r>
              <a:rPr lang="en-US" sz="2400" dirty="0" err="1"/>
              <a:t>Guterres</a:t>
            </a:r>
            <a:r>
              <a:rPr lang="en-US" sz="2400" dirty="0"/>
              <a:t> from Timor-Leste and IRC Chair Mr. </a:t>
            </a:r>
            <a:r>
              <a:rPr lang="en-US" sz="2400" dirty="0" err="1"/>
              <a:t>Alick</a:t>
            </a:r>
            <a:r>
              <a:rPr lang="en-US" sz="2400" dirty="0"/>
              <a:t> </a:t>
            </a:r>
            <a:r>
              <a:rPr lang="en-US" sz="2400" dirty="0" err="1"/>
              <a:t>Misibini</a:t>
            </a:r>
            <a:r>
              <a:rPr lang="en-US" sz="2400" dirty="0"/>
              <a:t> from Solomon Islands visited the CTI-CFF Regional Secretariat.</a:t>
            </a:r>
          </a:p>
          <a:p>
            <a:endParaRPr lang="en-US" sz="2400" dirty="0"/>
          </a:p>
          <a:p>
            <a:pPr marL="342900" indent="-342900">
              <a:buFont typeface="Arial" charset="0"/>
              <a:buChar char="•"/>
            </a:pPr>
            <a:r>
              <a:rPr lang="en-US" sz="2400" dirty="0"/>
              <a:t>The visit was an opportunity to update the </a:t>
            </a:r>
            <a:r>
              <a:rPr lang="en-US" sz="2400" dirty="0" err="1"/>
              <a:t>Excellencies</a:t>
            </a:r>
            <a:r>
              <a:rPr lang="en-US" sz="2400" dirty="0"/>
              <a:t> about the current activities and discuss openly the concerns in the internal operations of the Regional Secretariat. </a:t>
            </a:r>
          </a:p>
          <a:p>
            <a:r>
              <a:rPr lang="en-US" sz="2400" dirty="0"/>
              <a:t> </a:t>
            </a:r>
          </a:p>
          <a:p>
            <a:endParaRPr lang="en-US" sz="2400" dirty="0">
              <a:latin typeface="Optima" charset="0"/>
              <a:ea typeface="Optima" charset="0"/>
              <a:cs typeface="Optima" charset="0"/>
            </a:endParaRPr>
          </a:p>
        </p:txBody>
      </p:sp>
    </p:spTree>
    <p:extLst>
      <p:ext uri="{BB962C8B-B14F-4D97-AF65-F5344CB8AC3E}">
        <p14:creationId xmlns:p14="http://schemas.microsoft.com/office/powerpoint/2010/main" val="165022307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sp>
        <p:nvSpPr>
          <p:cNvPr id="4" name="Text Placeholder 3"/>
          <p:cNvSpPr>
            <a:spLocks noGrp="1"/>
          </p:cNvSpPr>
          <p:nvPr>
            <p:ph type="body" sz="half" idx="2"/>
          </p:nvPr>
        </p:nvSpPr>
        <p:spPr/>
        <p:txBody>
          <a:bodyPr/>
          <a:lstStyle/>
          <a:p>
            <a:endParaRPr lang="en-GB"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951" y="0"/>
            <a:ext cx="12192000" cy="6899890"/>
          </a:xfrm>
          <a:prstGeom prst="rect">
            <a:avLst/>
          </a:prstGeom>
        </p:spPr>
      </p:pic>
      <p:sp>
        <p:nvSpPr>
          <p:cNvPr id="7" name="Title 1">
            <a:extLst>
              <a:ext uri="{FF2B5EF4-FFF2-40B4-BE49-F238E27FC236}">
                <a16:creationId xmlns:a16="http://schemas.microsoft.com/office/drawing/2014/main" id="{8A832C48-C51A-4363-B0FD-043DBBC3AEFC}"/>
              </a:ext>
            </a:extLst>
          </p:cNvPr>
          <p:cNvSpPr txBox="1">
            <a:spLocks/>
          </p:cNvSpPr>
          <p:nvPr/>
        </p:nvSpPr>
        <p:spPr>
          <a:xfrm>
            <a:off x="636816" y="2110637"/>
            <a:ext cx="9405818" cy="341547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500" b="1">
                <a:solidFill>
                  <a:srgbClr val="176186"/>
                </a:solidFill>
                <a:latin typeface="Optima" charset="0"/>
                <a:ea typeface="Optima" charset="0"/>
                <a:cs typeface="Optima" charset="0"/>
              </a:rPr>
              <a:t>COMMUNICATION AND OUTREACH ACTIVITIES</a:t>
            </a:r>
            <a:endParaRPr lang="en-US" sz="5500" b="1" dirty="0">
              <a:solidFill>
                <a:srgbClr val="176186"/>
              </a:solidFill>
              <a:latin typeface="Optima" charset="0"/>
              <a:ea typeface="Optima" charset="0"/>
              <a:cs typeface="Optima" charset="0"/>
            </a:endParaRPr>
          </a:p>
        </p:txBody>
      </p:sp>
      <p:sp>
        <p:nvSpPr>
          <p:cNvPr id="8" name="Title 1">
            <a:extLst>
              <a:ext uri="{FF2B5EF4-FFF2-40B4-BE49-F238E27FC236}">
                <a16:creationId xmlns:a16="http://schemas.microsoft.com/office/drawing/2014/main" id="{8A832C48-C51A-4363-B0FD-043DBBC3AEFC}"/>
              </a:ext>
            </a:extLst>
          </p:cNvPr>
          <p:cNvSpPr txBox="1">
            <a:spLocks/>
          </p:cNvSpPr>
          <p:nvPr/>
        </p:nvSpPr>
        <p:spPr>
          <a:xfrm>
            <a:off x="636816" y="2032716"/>
            <a:ext cx="7293240" cy="155572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500" b="1" dirty="0">
                <a:solidFill>
                  <a:srgbClr val="176186"/>
                </a:solidFill>
                <a:latin typeface="Optima" charset="0"/>
                <a:ea typeface="Optima" charset="0"/>
                <a:cs typeface="Optima" charset="0"/>
              </a:rPr>
              <a:t>8</a:t>
            </a:r>
          </a:p>
          <a:p>
            <a:endParaRPr lang="en-US" sz="5500" b="1" dirty="0">
              <a:solidFill>
                <a:srgbClr val="176186"/>
              </a:solidFill>
              <a:latin typeface="Optima" charset="0"/>
              <a:ea typeface="Optima" charset="0"/>
              <a:cs typeface="Optima" charset="0"/>
            </a:endParaRPr>
          </a:p>
        </p:txBody>
      </p:sp>
    </p:spTree>
    <p:extLst>
      <p:ext uri="{BB962C8B-B14F-4D97-AF65-F5344CB8AC3E}">
        <p14:creationId xmlns:p14="http://schemas.microsoft.com/office/powerpoint/2010/main" val="13726683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TextBox 9"/>
          <p:cNvSpPr txBox="1"/>
          <p:nvPr/>
        </p:nvSpPr>
        <p:spPr>
          <a:xfrm>
            <a:off x="576908" y="1611216"/>
            <a:ext cx="9907069" cy="3416320"/>
          </a:xfrm>
          <a:prstGeom prst="rect">
            <a:avLst/>
          </a:prstGeom>
          <a:noFill/>
        </p:spPr>
        <p:txBody>
          <a:bodyPr wrap="square" rtlCol="0">
            <a:spAutoFit/>
          </a:bodyPr>
          <a:lstStyle/>
          <a:p>
            <a:pPr marL="457200" indent="-457200">
              <a:buFont typeface="+mj-lt"/>
              <a:buAutoNum type="arabicPeriod"/>
            </a:pPr>
            <a:r>
              <a:rPr lang="en-US" sz="2400" dirty="0">
                <a:latin typeface="Optima" charset="0"/>
                <a:ea typeface="Optima" charset="0"/>
                <a:cs typeface="Optima" charset="0"/>
              </a:rPr>
              <a:t>Technical Working Groups</a:t>
            </a:r>
          </a:p>
          <a:p>
            <a:pPr marL="457200" indent="-457200">
              <a:buFont typeface="+mj-lt"/>
              <a:buAutoNum type="arabicPeriod"/>
            </a:pPr>
            <a:r>
              <a:rPr lang="en-US" sz="2400" dirty="0">
                <a:latin typeface="Optima" charset="0"/>
                <a:ea typeface="Optima" charset="0"/>
                <a:cs typeface="Optima" charset="0"/>
              </a:rPr>
              <a:t>Governance Working Group</a:t>
            </a:r>
          </a:p>
          <a:p>
            <a:pPr marL="457200" indent="-457200">
              <a:buFont typeface="+mj-lt"/>
              <a:buAutoNum type="arabicPeriod"/>
            </a:pPr>
            <a:r>
              <a:rPr lang="en-US" sz="2400" dirty="0">
                <a:latin typeface="Optima" charset="0"/>
                <a:ea typeface="Optima" charset="0"/>
                <a:cs typeface="Optima" charset="0"/>
              </a:rPr>
              <a:t>Cross-Cutting Initiatives </a:t>
            </a:r>
          </a:p>
          <a:p>
            <a:pPr marL="457200" lvl="0" indent="-457200">
              <a:buFont typeface="+mj-lt"/>
              <a:buAutoNum type="arabicPeriod"/>
            </a:pPr>
            <a:r>
              <a:rPr lang="en-US" sz="2400" dirty="0">
                <a:latin typeface="Optima" charset="0"/>
                <a:ea typeface="Optima" charset="0"/>
                <a:cs typeface="Optima" charset="0"/>
              </a:rPr>
              <a:t>Capacity Building Program for Regional Coral Triangle Network Officers (RCTNO)</a:t>
            </a:r>
          </a:p>
          <a:p>
            <a:pPr marL="457200" indent="-457200">
              <a:buFont typeface="+mj-lt"/>
              <a:buAutoNum type="arabicPeriod"/>
            </a:pPr>
            <a:r>
              <a:rPr lang="en-US" sz="2400" dirty="0">
                <a:latin typeface="Optima" charset="0"/>
                <a:ea typeface="Optima" charset="0"/>
                <a:cs typeface="Optima" charset="0"/>
              </a:rPr>
              <a:t> Partnerships </a:t>
            </a:r>
          </a:p>
          <a:p>
            <a:pPr marL="457200" indent="-457200">
              <a:buFont typeface="+mj-lt"/>
              <a:buAutoNum type="arabicPeriod"/>
            </a:pPr>
            <a:r>
              <a:rPr lang="en-US" sz="2400" dirty="0">
                <a:latin typeface="Optima" charset="0"/>
                <a:ea typeface="Optima" charset="0"/>
                <a:cs typeface="Optima" charset="0"/>
              </a:rPr>
              <a:t> Corporate and Financial Management Activities</a:t>
            </a:r>
          </a:p>
          <a:p>
            <a:pPr marL="457200" indent="-457200">
              <a:buFont typeface="+mj-lt"/>
              <a:buAutoNum type="arabicPeriod"/>
            </a:pPr>
            <a:r>
              <a:rPr lang="en-US" sz="2400" cap="all" dirty="0">
                <a:latin typeface="Optima" charset="0"/>
                <a:ea typeface="Optima" charset="0"/>
                <a:cs typeface="Optima" charset="0"/>
              </a:rPr>
              <a:t> </a:t>
            </a:r>
            <a:r>
              <a:rPr lang="en-US" sz="2400" dirty="0">
                <a:latin typeface="Optima" charset="0"/>
                <a:ea typeface="Optima" charset="0"/>
                <a:cs typeface="Optima" charset="0"/>
              </a:rPr>
              <a:t>Communication and Outreach Activities</a:t>
            </a:r>
          </a:p>
          <a:p>
            <a:pPr marL="457200" indent="-457200">
              <a:buFont typeface="+mj-lt"/>
              <a:buAutoNum type="arabicPeriod"/>
            </a:pPr>
            <a:r>
              <a:rPr lang="en-US" sz="2400" dirty="0">
                <a:latin typeface="Optima" charset="0"/>
                <a:ea typeface="Optima" charset="0"/>
                <a:cs typeface="Optima" charset="0"/>
              </a:rPr>
              <a:t> Upcoming activities for November to December 2019 Activities</a:t>
            </a:r>
          </a:p>
        </p:txBody>
      </p:sp>
      <p:sp>
        <p:nvSpPr>
          <p:cNvPr id="6" name="TextBox 5"/>
          <p:cNvSpPr txBox="1"/>
          <p:nvPr/>
        </p:nvSpPr>
        <p:spPr>
          <a:xfrm>
            <a:off x="497285" y="439746"/>
            <a:ext cx="9755825" cy="553998"/>
          </a:xfrm>
          <a:prstGeom prst="rect">
            <a:avLst/>
          </a:prstGeom>
          <a:noFill/>
        </p:spPr>
        <p:txBody>
          <a:bodyPr wrap="square" rtlCol="0">
            <a:spAutoFit/>
          </a:bodyPr>
          <a:lstStyle/>
          <a:p>
            <a:r>
              <a:rPr lang="en-MY" sz="3000" b="1" dirty="0">
                <a:solidFill>
                  <a:srgbClr val="176186"/>
                </a:solidFill>
                <a:latin typeface="Optima" charset="0"/>
                <a:ea typeface="Optima" charset="0"/>
                <a:cs typeface="Optima" charset="0"/>
              </a:rPr>
              <a:t>Outline</a:t>
            </a:r>
            <a:endParaRPr lang="en-US" sz="3000" b="1" dirty="0">
              <a:solidFill>
                <a:srgbClr val="176186"/>
              </a:solidFill>
              <a:latin typeface="Optima" charset="0"/>
              <a:ea typeface="Optima" charset="0"/>
              <a:cs typeface="Optima" charset="0"/>
            </a:endParaRPr>
          </a:p>
        </p:txBody>
      </p:sp>
    </p:spTree>
    <p:extLst>
      <p:ext uri="{BB962C8B-B14F-4D97-AF65-F5344CB8AC3E}">
        <p14:creationId xmlns:p14="http://schemas.microsoft.com/office/powerpoint/2010/main" val="193747708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p:cNvSpPr/>
          <p:nvPr/>
        </p:nvSpPr>
        <p:spPr>
          <a:xfrm>
            <a:off x="470060" y="216975"/>
            <a:ext cx="6163215" cy="1477328"/>
          </a:xfrm>
          <a:prstGeom prst="rect">
            <a:avLst/>
          </a:prstGeom>
        </p:spPr>
        <p:txBody>
          <a:bodyPr wrap="square">
            <a:spAutoFit/>
          </a:bodyPr>
          <a:lstStyle/>
          <a:p>
            <a:endParaRPr lang="en-US" dirty="0"/>
          </a:p>
          <a:p>
            <a:pPr marL="285750" indent="-285750" algn="just">
              <a:buFont typeface="Arial" panose="020B0604020202020204" pitchFamily="34" charset="0"/>
              <a:buChar char="•"/>
            </a:pPr>
            <a:endParaRPr lang="en-US" dirty="0"/>
          </a:p>
          <a:p>
            <a:pPr marL="285750" indent="-285750" algn="just">
              <a:buFont typeface="Arial" panose="020B0604020202020204" pitchFamily="34" charset="0"/>
              <a:buChar char="•"/>
            </a:pPr>
            <a:endParaRPr lang="en-US" dirty="0"/>
          </a:p>
          <a:p>
            <a:r>
              <a:rPr lang="en-US" dirty="0"/>
              <a:t> </a:t>
            </a:r>
          </a:p>
          <a:p>
            <a:endParaRPr lang="en-US" dirty="0"/>
          </a:p>
        </p:txBody>
      </p:sp>
      <p:sp>
        <p:nvSpPr>
          <p:cNvPr id="2" name="Rectangle 1"/>
          <p:cNvSpPr/>
          <p:nvPr/>
        </p:nvSpPr>
        <p:spPr>
          <a:xfrm>
            <a:off x="537275" y="227452"/>
            <a:ext cx="5383078" cy="1323439"/>
          </a:xfrm>
          <a:prstGeom prst="rect">
            <a:avLst/>
          </a:prstGeom>
        </p:spPr>
        <p:txBody>
          <a:bodyPr wrap="square">
            <a:spAutoFit/>
          </a:bodyPr>
          <a:lstStyle/>
          <a:p>
            <a:r>
              <a:rPr lang="en-US" sz="2000" dirty="0">
                <a:latin typeface="+mj-lt"/>
                <a:ea typeface="Calibri Light" panose="020F0302020204030204" pitchFamily="34" charset="0"/>
              </a:rPr>
              <a:t> </a:t>
            </a:r>
          </a:p>
          <a:p>
            <a:pPr marL="342900" indent="-342900">
              <a:buFont typeface="Arial" panose="020B0604020202020204" pitchFamily="34" charset="0"/>
              <a:buChar char="•"/>
            </a:pPr>
            <a:endParaRPr lang="en-US" sz="2000" b="1" dirty="0"/>
          </a:p>
          <a:p>
            <a:pPr marL="342900" lvl="0" indent="-342900">
              <a:buFont typeface="Arial" panose="020B0604020202020204" pitchFamily="34" charset="0"/>
              <a:buChar char="•"/>
            </a:pPr>
            <a:endParaRPr lang="en-US" sz="2000" dirty="0"/>
          </a:p>
          <a:p>
            <a:pPr marL="457200" marR="0" algn="just">
              <a:spcBef>
                <a:spcPts val="0"/>
              </a:spcBef>
              <a:spcAft>
                <a:spcPts val="0"/>
              </a:spcAft>
            </a:pPr>
            <a:endParaRPr lang="en-US" sz="2000" dirty="0">
              <a:effectLst/>
              <a:latin typeface="+mj-lt"/>
              <a:ea typeface="Calibri Light" panose="020F0302020204030204" pitchFamily="34" charset="0"/>
            </a:endParaRPr>
          </a:p>
        </p:txBody>
      </p:sp>
      <p:sp>
        <p:nvSpPr>
          <p:cNvPr id="9" name="Rectangle 8"/>
          <p:cNvSpPr/>
          <p:nvPr/>
        </p:nvSpPr>
        <p:spPr>
          <a:xfrm>
            <a:off x="583667" y="3814486"/>
            <a:ext cx="11164048" cy="1477328"/>
          </a:xfrm>
          <a:prstGeom prst="rect">
            <a:avLst/>
          </a:prstGeom>
        </p:spPr>
        <p:txBody>
          <a:bodyPr wrap="square">
            <a:spAutoFit/>
          </a:bodyPr>
          <a:lstStyle/>
          <a:p>
            <a:endParaRPr lang="en-US" dirty="0"/>
          </a:p>
          <a:p>
            <a:endParaRPr lang="en-US" dirty="0"/>
          </a:p>
          <a:p>
            <a:pPr lvl="0"/>
            <a:endParaRPr lang="en-US" dirty="0"/>
          </a:p>
          <a:p>
            <a:pPr algn="just"/>
            <a:endParaRPr lang="en-US" b="1" dirty="0"/>
          </a:p>
          <a:p>
            <a:pPr algn="just"/>
            <a:endParaRPr lang="en-US" dirty="0">
              <a:effectLst/>
              <a:ea typeface="Calibri Light" panose="020F0302020204030204" pitchFamily="34" charset="0"/>
            </a:endParaRPr>
          </a:p>
        </p:txBody>
      </p:sp>
      <p:sp>
        <p:nvSpPr>
          <p:cNvPr id="4" name="Rectangle 3"/>
          <p:cNvSpPr/>
          <p:nvPr/>
        </p:nvSpPr>
        <p:spPr>
          <a:xfrm>
            <a:off x="255561" y="955639"/>
            <a:ext cx="11693632" cy="923330"/>
          </a:xfrm>
          <a:prstGeom prst="rect">
            <a:avLst/>
          </a:prstGeom>
        </p:spPr>
        <p:txBody>
          <a:bodyPr wrap="square">
            <a:spAutoFit/>
          </a:bodyPr>
          <a:lstStyle/>
          <a:p>
            <a:endParaRPr lang="en-US" dirty="0"/>
          </a:p>
          <a:p>
            <a:endParaRPr lang="en-US" dirty="0"/>
          </a:p>
          <a:p>
            <a:pPr marL="450215" marR="0" indent="-221615" algn="just">
              <a:spcBef>
                <a:spcPts val="0"/>
              </a:spcBef>
              <a:spcAft>
                <a:spcPts val="0"/>
              </a:spcAft>
            </a:pPr>
            <a:endParaRPr lang="en-US" dirty="0">
              <a:effectLst/>
              <a:ea typeface="Calibri Light" panose="020F0302020204030204" pitchFamily="34" charset="0"/>
            </a:endParaRPr>
          </a:p>
        </p:txBody>
      </p:sp>
      <p:sp>
        <p:nvSpPr>
          <p:cNvPr id="7" name="Rectangle 6"/>
          <p:cNvSpPr/>
          <p:nvPr/>
        </p:nvSpPr>
        <p:spPr>
          <a:xfrm>
            <a:off x="340860" y="378243"/>
            <a:ext cx="5557271" cy="6124754"/>
          </a:xfrm>
          <a:prstGeom prst="rect">
            <a:avLst/>
          </a:prstGeom>
        </p:spPr>
        <p:txBody>
          <a:bodyPr wrap="square">
            <a:spAutoFit/>
          </a:bodyPr>
          <a:lstStyle/>
          <a:p>
            <a:pPr marL="528638" marR="0" indent="-514350" algn="just">
              <a:spcBef>
                <a:spcPts val="0"/>
              </a:spcBef>
              <a:spcAft>
                <a:spcPts val="0"/>
              </a:spcAft>
              <a:buAutoNum type="alphaUcPeriod"/>
            </a:pPr>
            <a:r>
              <a:rPr lang="en-US" sz="2800" b="1" dirty="0">
                <a:solidFill>
                  <a:srgbClr val="176186"/>
                </a:solidFill>
                <a:latin typeface="Optima" charset="0"/>
                <a:ea typeface="Optima" charset="0"/>
                <a:cs typeface="Optima" charset="0"/>
              </a:rPr>
              <a:t>Coral Triangle Day Celebration</a:t>
            </a:r>
          </a:p>
          <a:p>
            <a:pPr marL="528638" marR="0" indent="-514350" algn="just">
              <a:spcBef>
                <a:spcPts val="0"/>
              </a:spcBef>
              <a:spcAft>
                <a:spcPts val="0"/>
              </a:spcAft>
              <a:buAutoNum type="alphaUcPeriod"/>
            </a:pPr>
            <a:endParaRPr lang="en-US" sz="2800" dirty="0">
              <a:solidFill>
                <a:srgbClr val="176186"/>
              </a:solidFill>
              <a:latin typeface="Optima" charset="0"/>
              <a:ea typeface="Optima" charset="0"/>
              <a:cs typeface="Optima" charset="0"/>
            </a:endParaRPr>
          </a:p>
          <a:p>
            <a:pPr marL="342900" indent="-342900">
              <a:buFont typeface="Arial" charset="0"/>
              <a:buChar char="•"/>
            </a:pPr>
            <a:endParaRPr lang="en-US" sz="2800" dirty="0">
              <a:solidFill>
                <a:srgbClr val="176186"/>
              </a:solidFill>
              <a:latin typeface="Optima" charset="0"/>
              <a:ea typeface="Optima" charset="0"/>
              <a:cs typeface="Optima" charset="0"/>
            </a:endParaRPr>
          </a:p>
          <a:p>
            <a:pPr marL="342900" indent="-342900">
              <a:buFont typeface="Arial" charset="0"/>
              <a:buChar char="•"/>
            </a:pPr>
            <a:r>
              <a:rPr lang="en-US" sz="2000" dirty="0">
                <a:latin typeface="Optima" charset="0"/>
                <a:ea typeface="Optima" charset="0"/>
                <a:cs typeface="Optima" charset="0"/>
              </a:rPr>
              <a:t>RS conducted an orientation-workshop for 20 women from the fishing community villages in </a:t>
            </a:r>
            <a:r>
              <a:rPr lang="en-US" sz="2000" dirty="0" err="1">
                <a:latin typeface="Optima" charset="0"/>
                <a:ea typeface="Optima" charset="0"/>
                <a:cs typeface="Optima" charset="0"/>
              </a:rPr>
              <a:t>Bitung</a:t>
            </a:r>
            <a:r>
              <a:rPr lang="en-US" sz="2000" dirty="0">
                <a:latin typeface="Optima" charset="0"/>
                <a:ea typeface="Optima" charset="0"/>
                <a:cs typeface="Optima" charset="0"/>
              </a:rPr>
              <a:t> City, North Sulawesi. </a:t>
            </a:r>
          </a:p>
          <a:p>
            <a:pPr marL="342900" indent="-342900">
              <a:buFont typeface="Arial" charset="0"/>
              <a:buChar char="•"/>
            </a:pPr>
            <a:endParaRPr lang="en-US" sz="2000" dirty="0">
              <a:latin typeface="Optima" charset="0"/>
              <a:ea typeface="Optima" charset="0"/>
              <a:cs typeface="Optima" charset="0"/>
            </a:endParaRPr>
          </a:p>
          <a:p>
            <a:pPr marL="342900" indent="-342900">
              <a:buFont typeface="Arial" charset="0"/>
              <a:buChar char="•"/>
            </a:pPr>
            <a:r>
              <a:rPr lang="en-US" sz="2000" dirty="0">
                <a:latin typeface="Optima" charset="0"/>
                <a:ea typeface="Optima" charset="0"/>
                <a:cs typeface="Optima" charset="0"/>
              </a:rPr>
              <a:t>The activity raised awareness on gender equality as a step towards making them informed and involved in contributing to the livelihood of their family, community and economic development of </a:t>
            </a:r>
            <a:r>
              <a:rPr lang="en-US" sz="2000" dirty="0" err="1">
                <a:latin typeface="Optima" charset="0"/>
                <a:ea typeface="Optima" charset="0"/>
                <a:cs typeface="Optima" charset="0"/>
              </a:rPr>
              <a:t>Bitung</a:t>
            </a:r>
            <a:r>
              <a:rPr lang="en-US" sz="2000" dirty="0">
                <a:latin typeface="Optima" charset="0"/>
                <a:ea typeface="Optima" charset="0"/>
                <a:cs typeface="Optima" charset="0"/>
              </a:rPr>
              <a:t>.</a:t>
            </a:r>
          </a:p>
          <a:p>
            <a:pPr marL="342900" indent="-342900">
              <a:buFont typeface="Arial" charset="0"/>
              <a:buChar char="•"/>
            </a:pPr>
            <a:endParaRPr lang="en-US" sz="2000" dirty="0">
              <a:latin typeface="Optima" charset="0"/>
              <a:ea typeface="Optima" charset="0"/>
              <a:cs typeface="Optima" charset="0"/>
            </a:endParaRPr>
          </a:p>
          <a:p>
            <a:pPr marL="342900" indent="-342900">
              <a:buFont typeface="Arial" charset="0"/>
              <a:buChar char="•"/>
            </a:pPr>
            <a:r>
              <a:rPr lang="en-US" sz="2000" dirty="0">
                <a:latin typeface="Optima" charset="0"/>
                <a:ea typeface="Optima" charset="0"/>
                <a:cs typeface="Optima" charset="0"/>
              </a:rPr>
              <a:t>The CTI-CFF Regional Secretariat in partnership with USAID Oceans, Oceanic Fishing Port </a:t>
            </a:r>
            <a:r>
              <a:rPr lang="en-US" sz="2000" dirty="0" err="1">
                <a:latin typeface="Optima" charset="0"/>
                <a:ea typeface="Optima" charset="0"/>
                <a:cs typeface="Optima" charset="0"/>
              </a:rPr>
              <a:t>Bitung</a:t>
            </a:r>
            <a:r>
              <a:rPr lang="en-US" sz="2000" dirty="0">
                <a:latin typeface="Optima" charset="0"/>
                <a:ea typeface="Optima" charset="0"/>
                <a:cs typeface="Optima" charset="0"/>
              </a:rPr>
              <a:t> and the Office of </a:t>
            </a:r>
            <a:r>
              <a:rPr lang="en-US" sz="2000" dirty="0" err="1">
                <a:latin typeface="Optima" charset="0"/>
                <a:ea typeface="Optima" charset="0"/>
                <a:cs typeface="Optima" charset="0"/>
              </a:rPr>
              <a:t>Bitung</a:t>
            </a:r>
            <a:r>
              <a:rPr lang="en-US" sz="2000" dirty="0">
                <a:latin typeface="Optima" charset="0"/>
                <a:ea typeface="Optima" charset="0"/>
                <a:cs typeface="Optima" charset="0"/>
              </a:rPr>
              <a:t> Marine and Fisheries Service </a:t>
            </a:r>
            <a:endParaRPr lang="en-US" sz="2800" dirty="0">
              <a:latin typeface="Optima" charset="0"/>
              <a:ea typeface="Optima" charset="0"/>
              <a:cs typeface="Optima" charset="0"/>
            </a:endParaRPr>
          </a:p>
          <a:p>
            <a:pPr marL="450215" marR="0" algn="just">
              <a:spcBef>
                <a:spcPts val="0"/>
              </a:spcBef>
              <a:spcAft>
                <a:spcPts val="0"/>
              </a:spcAft>
            </a:pPr>
            <a:endParaRPr lang="en-US" sz="2800" dirty="0">
              <a:effectLst/>
              <a:latin typeface="Optima" charset="0"/>
              <a:ea typeface="Optima" charset="0"/>
              <a:cs typeface="Optima" charset="0"/>
            </a:endParaRPr>
          </a:p>
        </p:txBody>
      </p:sp>
      <p:pic>
        <p:nvPicPr>
          <p:cNvPr id="10" name="Picture 9" descr="../../../Dropbox/CTI-CFF%20Communications/Newsletter_MayJune/Photos/CT%20Day%20in%20Bitung2"/>
          <p:cNvPicPr/>
          <p:nvPr/>
        </p:nvPicPr>
        <p:blipFill rotWithShape="1">
          <a:blip r:embed="rId3" cstate="print">
            <a:extLst>
              <a:ext uri="{28A0092B-C50C-407E-A947-70E740481C1C}">
                <a14:useLocalDpi xmlns:a14="http://schemas.microsoft.com/office/drawing/2010/main" val="0"/>
              </a:ext>
            </a:extLst>
          </a:blip>
          <a:srcRect l="4575"/>
          <a:stretch/>
        </p:blipFill>
        <p:spPr bwMode="auto">
          <a:xfrm>
            <a:off x="6096000" y="1757367"/>
            <a:ext cx="6293869" cy="3198197"/>
          </a:xfrm>
          <a:prstGeom prst="rect">
            <a:avLst/>
          </a:prstGeom>
          <a:noFill/>
          <a:ln>
            <a:noFill/>
          </a:ln>
        </p:spPr>
      </p:pic>
    </p:spTree>
    <p:extLst>
      <p:ext uri="{BB962C8B-B14F-4D97-AF65-F5344CB8AC3E}">
        <p14:creationId xmlns:p14="http://schemas.microsoft.com/office/powerpoint/2010/main" val="280194310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p:cNvSpPr/>
          <p:nvPr/>
        </p:nvSpPr>
        <p:spPr>
          <a:xfrm>
            <a:off x="470060" y="216975"/>
            <a:ext cx="6163215" cy="1477328"/>
          </a:xfrm>
          <a:prstGeom prst="rect">
            <a:avLst/>
          </a:prstGeom>
        </p:spPr>
        <p:txBody>
          <a:bodyPr wrap="square">
            <a:spAutoFit/>
          </a:bodyPr>
          <a:lstStyle/>
          <a:p>
            <a:endParaRPr lang="en-US" dirty="0"/>
          </a:p>
          <a:p>
            <a:pPr marL="285750" indent="-285750" algn="just">
              <a:buFont typeface="Arial" panose="020B0604020202020204" pitchFamily="34" charset="0"/>
              <a:buChar char="•"/>
            </a:pPr>
            <a:endParaRPr lang="en-US" dirty="0"/>
          </a:p>
          <a:p>
            <a:pPr marL="285750" indent="-285750" algn="just">
              <a:buFont typeface="Arial" panose="020B0604020202020204" pitchFamily="34" charset="0"/>
              <a:buChar char="•"/>
            </a:pPr>
            <a:endParaRPr lang="en-US" dirty="0"/>
          </a:p>
          <a:p>
            <a:r>
              <a:rPr lang="en-US" dirty="0"/>
              <a:t> </a:t>
            </a:r>
          </a:p>
          <a:p>
            <a:endParaRPr lang="en-US" dirty="0"/>
          </a:p>
        </p:txBody>
      </p:sp>
      <p:sp>
        <p:nvSpPr>
          <p:cNvPr id="2" name="Rectangle 1"/>
          <p:cNvSpPr/>
          <p:nvPr/>
        </p:nvSpPr>
        <p:spPr>
          <a:xfrm>
            <a:off x="537275" y="227452"/>
            <a:ext cx="5383078" cy="1323439"/>
          </a:xfrm>
          <a:prstGeom prst="rect">
            <a:avLst/>
          </a:prstGeom>
        </p:spPr>
        <p:txBody>
          <a:bodyPr wrap="square">
            <a:spAutoFit/>
          </a:bodyPr>
          <a:lstStyle/>
          <a:p>
            <a:r>
              <a:rPr lang="en-US" sz="2000" dirty="0">
                <a:latin typeface="+mj-lt"/>
                <a:ea typeface="Calibri Light" panose="020F0302020204030204" pitchFamily="34" charset="0"/>
              </a:rPr>
              <a:t> </a:t>
            </a:r>
          </a:p>
          <a:p>
            <a:pPr marL="342900" indent="-342900">
              <a:buFont typeface="Arial" panose="020B0604020202020204" pitchFamily="34" charset="0"/>
              <a:buChar char="•"/>
            </a:pPr>
            <a:endParaRPr lang="en-US" sz="2000" b="1" dirty="0"/>
          </a:p>
          <a:p>
            <a:pPr marL="342900" lvl="0" indent="-342900">
              <a:buFont typeface="Arial" panose="020B0604020202020204" pitchFamily="34" charset="0"/>
              <a:buChar char="•"/>
            </a:pPr>
            <a:endParaRPr lang="en-US" sz="2000" dirty="0"/>
          </a:p>
          <a:p>
            <a:pPr marL="457200" marR="0" algn="just">
              <a:spcBef>
                <a:spcPts val="0"/>
              </a:spcBef>
              <a:spcAft>
                <a:spcPts val="0"/>
              </a:spcAft>
            </a:pPr>
            <a:endParaRPr lang="en-US" sz="2000" dirty="0">
              <a:effectLst/>
              <a:latin typeface="+mj-lt"/>
              <a:ea typeface="Calibri Light" panose="020F0302020204030204" pitchFamily="34" charset="0"/>
            </a:endParaRPr>
          </a:p>
        </p:txBody>
      </p:sp>
      <p:sp>
        <p:nvSpPr>
          <p:cNvPr id="9" name="Rectangle 8"/>
          <p:cNvSpPr/>
          <p:nvPr/>
        </p:nvSpPr>
        <p:spPr>
          <a:xfrm>
            <a:off x="876275" y="2900086"/>
            <a:ext cx="11164048" cy="1477328"/>
          </a:xfrm>
          <a:prstGeom prst="rect">
            <a:avLst/>
          </a:prstGeom>
        </p:spPr>
        <p:txBody>
          <a:bodyPr wrap="square">
            <a:spAutoFit/>
          </a:bodyPr>
          <a:lstStyle/>
          <a:p>
            <a:endParaRPr lang="en-US" dirty="0"/>
          </a:p>
          <a:p>
            <a:endParaRPr lang="en-US" dirty="0"/>
          </a:p>
          <a:p>
            <a:pPr lvl="0"/>
            <a:endParaRPr lang="en-US" dirty="0"/>
          </a:p>
          <a:p>
            <a:pPr algn="just"/>
            <a:endParaRPr lang="en-US" b="1" dirty="0"/>
          </a:p>
          <a:p>
            <a:pPr algn="just"/>
            <a:endParaRPr lang="en-US" dirty="0">
              <a:effectLst/>
              <a:ea typeface="Calibri Light" panose="020F0302020204030204" pitchFamily="34" charset="0"/>
            </a:endParaRPr>
          </a:p>
        </p:txBody>
      </p:sp>
      <p:sp>
        <p:nvSpPr>
          <p:cNvPr id="4" name="Rectangle 3"/>
          <p:cNvSpPr/>
          <p:nvPr/>
        </p:nvSpPr>
        <p:spPr>
          <a:xfrm>
            <a:off x="255561" y="955639"/>
            <a:ext cx="11693632" cy="923330"/>
          </a:xfrm>
          <a:prstGeom prst="rect">
            <a:avLst/>
          </a:prstGeom>
        </p:spPr>
        <p:txBody>
          <a:bodyPr wrap="square">
            <a:spAutoFit/>
          </a:bodyPr>
          <a:lstStyle/>
          <a:p>
            <a:endParaRPr lang="en-US" dirty="0"/>
          </a:p>
          <a:p>
            <a:endParaRPr lang="en-US" dirty="0"/>
          </a:p>
          <a:p>
            <a:pPr marL="450215" marR="0" indent="-221615" algn="just">
              <a:spcBef>
                <a:spcPts val="0"/>
              </a:spcBef>
              <a:spcAft>
                <a:spcPts val="0"/>
              </a:spcAft>
            </a:pPr>
            <a:endParaRPr lang="en-US" dirty="0">
              <a:effectLst/>
              <a:ea typeface="Calibri Light" panose="020F0302020204030204" pitchFamily="34" charset="0"/>
            </a:endParaRPr>
          </a:p>
        </p:txBody>
      </p:sp>
      <p:sp>
        <p:nvSpPr>
          <p:cNvPr id="13" name="Rectangle 12"/>
          <p:cNvSpPr/>
          <p:nvPr/>
        </p:nvSpPr>
        <p:spPr>
          <a:xfrm>
            <a:off x="139382" y="335173"/>
            <a:ext cx="10874699" cy="2123658"/>
          </a:xfrm>
          <a:prstGeom prst="rect">
            <a:avLst/>
          </a:prstGeom>
        </p:spPr>
        <p:txBody>
          <a:bodyPr wrap="square">
            <a:spAutoFit/>
          </a:bodyPr>
          <a:lstStyle/>
          <a:p>
            <a:pPr marL="450215" marR="0" algn="just">
              <a:spcBef>
                <a:spcPts val="0"/>
              </a:spcBef>
              <a:spcAft>
                <a:spcPts val="0"/>
              </a:spcAft>
            </a:pPr>
            <a:r>
              <a:rPr lang="en-US" sz="2800" b="1" dirty="0">
                <a:solidFill>
                  <a:srgbClr val="176186"/>
                </a:solidFill>
                <a:latin typeface="Optima" charset="0"/>
                <a:ea typeface="Optima" charset="0"/>
                <a:cs typeface="Optima" charset="0"/>
              </a:rPr>
              <a:t>B. Bimonthly Production of CTI-CFF Newsletter</a:t>
            </a:r>
          </a:p>
          <a:p>
            <a:pPr marL="450215" algn="just"/>
            <a:endParaRPr lang="en-US" sz="2000" dirty="0">
              <a:latin typeface="Optima" charset="0"/>
              <a:ea typeface="Optima" charset="0"/>
              <a:cs typeface="Optima" charset="0"/>
            </a:endParaRPr>
          </a:p>
          <a:p>
            <a:pPr marL="450215" algn="just"/>
            <a:endParaRPr lang="en-US" sz="2800" b="1" dirty="0">
              <a:solidFill>
                <a:srgbClr val="176186"/>
              </a:solidFill>
              <a:latin typeface="Optima" charset="0"/>
              <a:ea typeface="Optima" charset="0"/>
              <a:cs typeface="Optima" charset="0"/>
            </a:endParaRPr>
          </a:p>
          <a:p>
            <a:pPr marL="450215" algn="just"/>
            <a:endParaRPr lang="en-US" sz="2800" dirty="0">
              <a:latin typeface="Optima" charset="0"/>
              <a:ea typeface="Optima" charset="0"/>
              <a:cs typeface="Optima" charset="0"/>
            </a:endParaRPr>
          </a:p>
          <a:p>
            <a:pPr marL="450215" marR="0" algn="just">
              <a:spcBef>
                <a:spcPts val="0"/>
              </a:spcBef>
              <a:spcAft>
                <a:spcPts val="0"/>
              </a:spcAft>
            </a:pPr>
            <a:endParaRPr lang="en-US" sz="2800" dirty="0">
              <a:effectLst/>
              <a:latin typeface="Optima" charset="0"/>
              <a:ea typeface="Optima" charset="0"/>
              <a:cs typeface="Optima"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68887" y="1253028"/>
            <a:ext cx="3255456" cy="4620018"/>
          </a:xfrm>
          <a:prstGeom prst="rect">
            <a:avLst/>
          </a:prstGeom>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03734" y="1253028"/>
            <a:ext cx="3299074" cy="4620018"/>
          </a:xfrm>
          <a:prstGeom prst="rect">
            <a:avLst/>
          </a:prstGeom>
        </p:spPr>
      </p:pic>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3079" y="1253028"/>
            <a:ext cx="3258122" cy="4620018"/>
          </a:xfrm>
          <a:prstGeom prst="rect">
            <a:avLst/>
          </a:prstGeom>
        </p:spPr>
      </p:pic>
    </p:spTree>
    <p:extLst>
      <p:ext uri="{BB962C8B-B14F-4D97-AF65-F5344CB8AC3E}">
        <p14:creationId xmlns:p14="http://schemas.microsoft.com/office/powerpoint/2010/main" val="36071161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p:cNvSpPr/>
          <p:nvPr/>
        </p:nvSpPr>
        <p:spPr>
          <a:xfrm>
            <a:off x="470060" y="216975"/>
            <a:ext cx="6163215" cy="1477328"/>
          </a:xfrm>
          <a:prstGeom prst="rect">
            <a:avLst/>
          </a:prstGeom>
        </p:spPr>
        <p:txBody>
          <a:bodyPr wrap="square">
            <a:spAutoFit/>
          </a:bodyPr>
          <a:lstStyle/>
          <a:p>
            <a:endParaRPr lang="en-US" dirty="0"/>
          </a:p>
          <a:p>
            <a:pPr marL="285750" indent="-285750" algn="just">
              <a:buFont typeface="Arial" panose="020B0604020202020204" pitchFamily="34" charset="0"/>
              <a:buChar char="•"/>
            </a:pPr>
            <a:endParaRPr lang="en-US" dirty="0"/>
          </a:p>
          <a:p>
            <a:pPr marL="285750" indent="-285750" algn="just">
              <a:buFont typeface="Arial" panose="020B0604020202020204" pitchFamily="34" charset="0"/>
              <a:buChar char="•"/>
            </a:pPr>
            <a:endParaRPr lang="en-US" dirty="0"/>
          </a:p>
          <a:p>
            <a:r>
              <a:rPr lang="en-US" dirty="0"/>
              <a:t> </a:t>
            </a:r>
          </a:p>
          <a:p>
            <a:endParaRPr lang="en-US" dirty="0"/>
          </a:p>
        </p:txBody>
      </p:sp>
      <p:sp>
        <p:nvSpPr>
          <p:cNvPr id="2" name="Rectangle 1"/>
          <p:cNvSpPr/>
          <p:nvPr/>
        </p:nvSpPr>
        <p:spPr>
          <a:xfrm>
            <a:off x="537275" y="227452"/>
            <a:ext cx="5383078" cy="1323439"/>
          </a:xfrm>
          <a:prstGeom prst="rect">
            <a:avLst/>
          </a:prstGeom>
        </p:spPr>
        <p:txBody>
          <a:bodyPr wrap="square">
            <a:spAutoFit/>
          </a:bodyPr>
          <a:lstStyle/>
          <a:p>
            <a:r>
              <a:rPr lang="en-US" sz="2000" dirty="0">
                <a:latin typeface="+mj-lt"/>
                <a:ea typeface="Calibri Light" panose="020F0302020204030204" pitchFamily="34" charset="0"/>
              </a:rPr>
              <a:t> </a:t>
            </a:r>
          </a:p>
          <a:p>
            <a:pPr marL="342900" indent="-342900">
              <a:buFont typeface="Arial" panose="020B0604020202020204" pitchFamily="34" charset="0"/>
              <a:buChar char="•"/>
            </a:pPr>
            <a:endParaRPr lang="en-US" sz="2000" b="1" dirty="0"/>
          </a:p>
          <a:p>
            <a:pPr marL="342900" lvl="0" indent="-342900">
              <a:buFont typeface="Arial" panose="020B0604020202020204" pitchFamily="34" charset="0"/>
              <a:buChar char="•"/>
            </a:pPr>
            <a:endParaRPr lang="en-US" sz="2000" dirty="0"/>
          </a:p>
          <a:p>
            <a:pPr marL="457200" marR="0" algn="just">
              <a:spcBef>
                <a:spcPts val="0"/>
              </a:spcBef>
              <a:spcAft>
                <a:spcPts val="0"/>
              </a:spcAft>
            </a:pPr>
            <a:endParaRPr lang="en-US" sz="2000" dirty="0">
              <a:effectLst/>
              <a:latin typeface="+mj-lt"/>
              <a:ea typeface="Calibri Light" panose="020F0302020204030204" pitchFamily="34" charset="0"/>
            </a:endParaRPr>
          </a:p>
        </p:txBody>
      </p:sp>
      <p:sp>
        <p:nvSpPr>
          <p:cNvPr id="9" name="Rectangle 8"/>
          <p:cNvSpPr/>
          <p:nvPr/>
        </p:nvSpPr>
        <p:spPr>
          <a:xfrm>
            <a:off x="583667" y="3814486"/>
            <a:ext cx="11164048" cy="1477328"/>
          </a:xfrm>
          <a:prstGeom prst="rect">
            <a:avLst/>
          </a:prstGeom>
        </p:spPr>
        <p:txBody>
          <a:bodyPr wrap="square">
            <a:spAutoFit/>
          </a:bodyPr>
          <a:lstStyle/>
          <a:p>
            <a:endParaRPr lang="en-US" dirty="0"/>
          </a:p>
          <a:p>
            <a:endParaRPr lang="en-US" dirty="0"/>
          </a:p>
          <a:p>
            <a:pPr lvl="0"/>
            <a:endParaRPr lang="en-US" dirty="0"/>
          </a:p>
          <a:p>
            <a:pPr algn="just"/>
            <a:endParaRPr lang="en-US" b="1" dirty="0"/>
          </a:p>
          <a:p>
            <a:pPr algn="just"/>
            <a:endParaRPr lang="en-US" dirty="0">
              <a:effectLst/>
              <a:ea typeface="Calibri Light" panose="020F0302020204030204" pitchFamily="34" charset="0"/>
            </a:endParaRPr>
          </a:p>
        </p:txBody>
      </p:sp>
      <p:sp>
        <p:nvSpPr>
          <p:cNvPr id="4" name="Rectangle 3"/>
          <p:cNvSpPr/>
          <p:nvPr/>
        </p:nvSpPr>
        <p:spPr>
          <a:xfrm>
            <a:off x="255561" y="955639"/>
            <a:ext cx="11693632" cy="923330"/>
          </a:xfrm>
          <a:prstGeom prst="rect">
            <a:avLst/>
          </a:prstGeom>
        </p:spPr>
        <p:txBody>
          <a:bodyPr wrap="square">
            <a:spAutoFit/>
          </a:bodyPr>
          <a:lstStyle/>
          <a:p>
            <a:endParaRPr lang="en-US" dirty="0"/>
          </a:p>
          <a:p>
            <a:endParaRPr lang="en-US" dirty="0"/>
          </a:p>
          <a:p>
            <a:pPr marL="450215" marR="0" indent="-221615" algn="just">
              <a:spcBef>
                <a:spcPts val="0"/>
              </a:spcBef>
              <a:spcAft>
                <a:spcPts val="0"/>
              </a:spcAft>
            </a:pPr>
            <a:endParaRPr lang="en-US" dirty="0">
              <a:effectLst/>
              <a:ea typeface="Calibri Light" panose="020F0302020204030204" pitchFamily="34" charset="0"/>
            </a:endParaRPr>
          </a:p>
        </p:txBody>
      </p:sp>
      <p:sp>
        <p:nvSpPr>
          <p:cNvPr id="13" name="Rectangle 12"/>
          <p:cNvSpPr/>
          <p:nvPr/>
        </p:nvSpPr>
        <p:spPr>
          <a:xfrm>
            <a:off x="139382" y="406880"/>
            <a:ext cx="10874699" cy="2123658"/>
          </a:xfrm>
          <a:prstGeom prst="rect">
            <a:avLst/>
          </a:prstGeom>
        </p:spPr>
        <p:txBody>
          <a:bodyPr wrap="square">
            <a:spAutoFit/>
          </a:bodyPr>
          <a:lstStyle/>
          <a:p>
            <a:pPr marL="450215" algn="just"/>
            <a:r>
              <a:rPr lang="en-US" sz="2800" b="1" dirty="0">
                <a:solidFill>
                  <a:srgbClr val="176186"/>
                </a:solidFill>
                <a:latin typeface="Optima" charset="0"/>
                <a:ea typeface="Optima" charset="0"/>
                <a:cs typeface="Optima" charset="0"/>
              </a:rPr>
              <a:t>C. Preparation and dissemination of Press releases</a:t>
            </a:r>
          </a:p>
          <a:p>
            <a:pPr marL="450215" algn="just"/>
            <a:endParaRPr lang="en-US" sz="2000" dirty="0">
              <a:latin typeface="Optima" charset="0"/>
              <a:ea typeface="Optima" charset="0"/>
              <a:cs typeface="Optima" charset="0"/>
            </a:endParaRPr>
          </a:p>
          <a:p>
            <a:pPr marL="450215" algn="just"/>
            <a:endParaRPr lang="en-US" sz="2800" b="1" dirty="0">
              <a:solidFill>
                <a:srgbClr val="176186"/>
              </a:solidFill>
              <a:latin typeface="Optima" charset="0"/>
              <a:ea typeface="Optima" charset="0"/>
              <a:cs typeface="Optima" charset="0"/>
            </a:endParaRPr>
          </a:p>
          <a:p>
            <a:pPr marL="450215" algn="just"/>
            <a:endParaRPr lang="en-US" sz="2800" dirty="0">
              <a:latin typeface="Optima" charset="0"/>
              <a:ea typeface="Optima" charset="0"/>
              <a:cs typeface="Optima" charset="0"/>
            </a:endParaRPr>
          </a:p>
          <a:p>
            <a:pPr marL="450215" marR="0" algn="just">
              <a:spcBef>
                <a:spcPts val="0"/>
              </a:spcBef>
              <a:spcAft>
                <a:spcPts val="0"/>
              </a:spcAft>
            </a:pPr>
            <a:endParaRPr lang="en-US" sz="2800" dirty="0">
              <a:effectLst/>
              <a:latin typeface="Optima" charset="0"/>
              <a:ea typeface="Optima" charset="0"/>
              <a:cs typeface="Optima" charset="0"/>
            </a:endParaRPr>
          </a:p>
        </p:txBody>
      </p:sp>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l="18443" t="7679" r="16724"/>
          <a:stretch/>
        </p:blipFill>
        <p:spPr>
          <a:xfrm>
            <a:off x="906679" y="1088774"/>
            <a:ext cx="5259012" cy="4680451"/>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24232" t="8772" r="24572" b="13628"/>
          <a:stretch/>
        </p:blipFill>
        <p:spPr>
          <a:xfrm>
            <a:off x="6425598" y="1153582"/>
            <a:ext cx="4346034" cy="4736690"/>
          </a:xfrm>
          <a:prstGeom prst="rect">
            <a:avLst/>
          </a:prstGeom>
        </p:spPr>
      </p:pic>
    </p:spTree>
    <p:extLst>
      <p:ext uri="{BB962C8B-B14F-4D97-AF65-F5344CB8AC3E}">
        <p14:creationId xmlns:p14="http://schemas.microsoft.com/office/powerpoint/2010/main" val="153994419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p:cNvSpPr/>
          <p:nvPr/>
        </p:nvSpPr>
        <p:spPr>
          <a:xfrm>
            <a:off x="470060" y="216975"/>
            <a:ext cx="6163215" cy="1477328"/>
          </a:xfrm>
          <a:prstGeom prst="rect">
            <a:avLst/>
          </a:prstGeom>
        </p:spPr>
        <p:txBody>
          <a:bodyPr wrap="square">
            <a:spAutoFit/>
          </a:bodyPr>
          <a:lstStyle/>
          <a:p>
            <a:endParaRPr lang="en-US" dirty="0"/>
          </a:p>
          <a:p>
            <a:pPr marL="285750" indent="-285750" algn="just">
              <a:buFont typeface="Arial" panose="020B0604020202020204" pitchFamily="34" charset="0"/>
              <a:buChar char="•"/>
            </a:pPr>
            <a:endParaRPr lang="en-US" dirty="0"/>
          </a:p>
          <a:p>
            <a:pPr marL="285750" indent="-285750" algn="just">
              <a:buFont typeface="Arial" panose="020B0604020202020204" pitchFamily="34" charset="0"/>
              <a:buChar char="•"/>
            </a:pPr>
            <a:endParaRPr lang="en-US" dirty="0"/>
          </a:p>
          <a:p>
            <a:r>
              <a:rPr lang="en-US" dirty="0"/>
              <a:t> </a:t>
            </a:r>
          </a:p>
          <a:p>
            <a:endParaRPr lang="en-US" dirty="0"/>
          </a:p>
        </p:txBody>
      </p:sp>
      <p:sp>
        <p:nvSpPr>
          <p:cNvPr id="2" name="Rectangle 1"/>
          <p:cNvSpPr/>
          <p:nvPr/>
        </p:nvSpPr>
        <p:spPr>
          <a:xfrm>
            <a:off x="537275" y="227452"/>
            <a:ext cx="5383078" cy="1323439"/>
          </a:xfrm>
          <a:prstGeom prst="rect">
            <a:avLst/>
          </a:prstGeom>
        </p:spPr>
        <p:txBody>
          <a:bodyPr wrap="square">
            <a:spAutoFit/>
          </a:bodyPr>
          <a:lstStyle/>
          <a:p>
            <a:r>
              <a:rPr lang="en-US" sz="2000" dirty="0">
                <a:latin typeface="+mj-lt"/>
                <a:ea typeface="Calibri Light" panose="020F0302020204030204" pitchFamily="34" charset="0"/>
              </a:rPr>
              <a:t> </a:t>
            </a:r>
          </a:p>
          <a:p>
            <a:pPr marL="342900" indent="-342900">
              <a:buFont typeface="Arial" panose="020B0604020202020204" pitchFamily="34" charset="0"/>
              <a:buChar char="•"/>
            </a:pPr>
            <a:endParaRPr lang="en-US" sz="2000" b="1" dirty="0"/>
          </a:p>
          <a:p>
            <a:pPr marL="342900" lvl="0" indent="-342900">
              <a:buFont typeface="Arial" panose="020B0604020202020204" pitchFamily="34" charset="0"/>
              <a:buChar char="•"/>
            </a:pPr>
            <a:endParaRPr lang="en-US" sz="2000" dirty="0"/>
          </a:p>
          <a:p>
            <a:pPr marL="457200" marR="0" algn="just">
              <a:spcBef>
                <a:spcPts val="0"/>
              </a:spcBef>
              <a:spcAft>
                <a:spcPts val="0"/>
              </a:spcAft>
            </a:pPr>
            <a:endParaRPr lang="en-US" sz="2000" dirty="0">
              <a:effectLst/>
              <a:latin typeface="+mj-lt"/>
              <a:ea typeface="Calibri Light" panose="020F0302020204030204" pitchFamily="34" charset="0"/>
            </a:endParaRPr>
          </a:p>
        </p:txBody>
      </p:sp>
      <p:sp>
        <p:nvSpPr>
          <p:cNvPr id="9" name="Rectangle 8"/>
          <p:cNvSpPr/>
          <p:nvPr/>
        </p:nvSpPr>
        <p:spPr>
          <a:xfrm>
            <a:off x="583667" y="3814486"/>
            <a:ext cx="11164048" cy="1477328"/>
          </a:xfrm>
          <a:prstGeom prst="rect">
            <a:avLst/>
          </a:prstGeom>
        </p:spPr>
        <p:txBody>
          <a:bodyPr wrap="square">
            <a:spAutoFit/>
          </a:bodyPr>
          <a:lstStyle/>
          <a:p>
            <a:endParaRPr lang="en-US" dirty="0"/>
          </a:p>
          <a:p>
            <a:endParaRPr lang="en-US" dirty="0"/>
          </a:p>
          <a:p>
            <a:pPr lvl="0"/>
            <a:endParaRPr lang="en-US" dirty="0"/>
          </a:p>
          <a:p>
            <a:pPr algn="just"/>
            <a:endParaRPr lang="en-US" b="1" dirty="0"/>
          </a:p>
          <a:p>
            <a:pPr algn="just"/>
            <a:endParaRPr lang="en-US" dirty="0">
              <a:effectLst/>
              <a:ea typeface="Calibri Light" panose="020F0302020204030204" pitchFamily="34" charset="0"/>
            </a:endParaRPr>
          </a:p>
        </p:txBody>
      </p:sp>
      <p:sp>
        <p:nvSpPr>
          <p:cNvPr id="4" name="Rectangle 3"/>
          <p:cNvSpPr/>
          <p:nvPr/>
        </p:nvSpPr>
        <p:spPr>
          <a:xfrm>
            <a:off x="255561" y="955639"/>
            <a:ext cx="11693632" cy="923330"/>
          </a:xfrm>
          <a:prstGeom prst="rect">
            <a:avLst/>
          </a:prstGeom>
        </p:spPr>
        <p:txBody>
          <a:bodyPr wrap="square">
            <a:spAutoFit/>
          </a:bodyPr>
          <a:lstStyle/>
          <a:p>
            <a:endParaRPr lang="en-US" dirty="0"/>
          </a:p>
          <a:p>
            <a:endParaRPr lang="en-US" dirty="0"/>
          </a:p>
          <a:p>
            <a:pPr marL="450215" marR="0" indent="-221615" algn="just">
              <a:spcBef>
                <a:spcPts val="0"/>
              </a:spcBef>
              <a:spcAft>
                <a:spcPts val="0"/>
              </a:spcAft>
            </a:pPr>
            <a:endParaRPr lang="en-US" dirty="0">
              <a:effectLst/>
              <a:ea typeface="Calibri Light" panose="020F0302020204030204" pitchFamily="34" charset="0"/>
            </a:endParaRPr>
          </a:p>
        </p:txBody>
      </p:sp>
      <p:sp>
        <p:nvSpPr>
          <p:cNvPr id="7" name="Rectangle 6"/>
          <p:cNvSpPr/>
          <p:nvPr/>
        </p:nvSpPr>
        <p:spPr>
          <a:xfrm>
            <a:off x="12754" y="492238"/>
            <a:ext cx="10874699" cy="1138773"/>
          </a:xfrm>
          <a:prstGeom prst="rect">
            <a:avLst/>
          </a:prstGeom>
        </p:spPr>
        <p:txBody>
          <a:bodyPr wrap="square">
            <a:spAutoFit/>
          </a:bodyPr>
          <a:lstStyle/>
          <a:p>
            <a:pPr marL="450215" algn="just"/>
            <a:r>
              <a:rPr lang="en-US" sz="2800" b="1" dirty="0">
                <a:solidFill>
                  <a:srgbClr val="176186"/>
                </a:solidFill>
                <a:latin typeface="Optima" charset="0"/>
                <a:ea typeface="Optima" charset="0"/>
                <a:cs typeface="Optima" charset="0"/>
              </a:rPr>
              <a:t>D. Maintenance of CTI Website and Social Media Platforms</a:t>
            </a:r>
          </a:p>
          <a:p>
            <a:pPr marL="450215" algn="just"/>
            <a:endParaRPr lang="en-US" sz="2000" dirty="0">
              <a:latin typeface="Optima" charset="0"/>
              <a:ea typeface="Optima" charset="0"/>
              <a:cs typeface="Optima" charset="0"/>
            </a:endParaRPr>
          </a:p>
          <a:p>
            <a:pPr marL="450215" algn="just"/>
            <a:endParaRPr lang="en-US" sz="2000" b="1" dirty="0">
              <a:latin typeface="Optima" charset="0"/>
              <a:ea typeface="Optima" charset="0"/>
              <a:cs typeface="Optima" charset="0"/>
            </a:endParaRP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3241" t="8681" r="4279" b="13781"/>
          <a:stretch/>
        </p:blipFill>
        <p:spPr>
          <a:xfrm>
            <a:off x="540010" y="1169298"/>
            <a:ext cx="5915085" cy="3138499"/>
          </a:xfrm>
          <a:prstGeom prst="rect">
            <a:avLst/>
          </a:prstGeom>
        </p:spPr>
      </p:pic>
      <p:pic>
        <p:nvPicPr>
          <p:cNvPr id="10" name="Content Placeholder 3"/>
          <p:cNvPicPr>
            <a:picLocks noGrp="1" noChangeAspect="1"/>
          </p:cNvPicPr>
          <p:nvPr>
            <p:ph idx="1"/>
          </p:nvPr>
        </p:nvPicPr>
        <p:blipFill rotWithShape="1">
          <a:blip r:embed="rId4">
            <a:extLst>
              <a:ext uri="{28A0092B-C50C-407E-A947-70E740481C1C}">
                <a14:useLocalDpi xmlns:a14="http://schemas.microsoft.com/office/drawing/2010/main" val="0"/>
              </a:ext>
            </a:extLst>
          </a:blip>
          <a:srcRect l="29815" t="6282" r="25768" b="10303"/>
          <a:stretch/>
        </p:blipFill>
        <p:spPr>
          <a:xfrm>
            <a:off x="6917724" y="1169298"/>
            <a:ext cx="3054096" cy="3629629"/>
          </a:xfrm>
        </p:spPr>
      </p:pic>
    </p:spTree>
    <p:extLst>
      <p:ext uri="{BB962C8B-B14F-4D97-AF65-F5344CB8AC3E}">
        <p14:creationId xmlns:p14="http://schemas.microsoft.com/office/powerpoint/2010/main" val="158799272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54" y="0"/>
            <a:ext cx="12192000" cy="68580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1666" y="3302994"/>
            <a:ext cx="11216078" cy="3307500"/>
          </a:xfrm>
          <a:prstGeom prst="rect">
            <a:avLst/>
          </a:prstGeom>
        </p:spPr>
      </p:pic>
      <p:sp>
        <p:nvSpPr>
          <p:cNvPr id="7" name="Rectangle 6"/>
          <p:cNvSpPr/>
          <p:nvPr/>
        </p:nvSpPr>
        <p:spPr>
          <a:xfrm>
            <a:off x="12754" y="2715742"/>
            <a:ext cx="10874699" cy="400110"/>
          </a:xfrm>
          <a:prstGeom prst="rect">
            <a:avLst/>
          </a:prstGeom>
        </p:spPr>
        <p:txBody>
          <a:bodyPr wrap="square">
            <a:spAutoFit/>
          </a:bodyPr>
          <a:lstStyle/>
          <a:p>
            <a:pPr marL="450215" algn="just"/>
            <a:r>
              <a:rPr lang="en-US" sz="2000" b="1" dirty="0">
                <a:solidFill>
                  <a:srgbClr val="009999"/>
                </a:solidFill>
                <a:latin typeface="Optima" charset="0"/>
                <a:ea typeface="Optima" charset="0"/>
                <a:cs typeface="Optima" charset="0"/>
              </a:rPr>
              <a:t>Infographics: CTICFF Milestones</a:t>
            </a:r>
          </a:p>
        </p:txBody>
      </p:sp>
      <p:sp>
        <p:nvSpPr>
          <p:cNvPr id="8" name="Rectangle 7"/>
          <p:cNvSpPr/>
          <p:nvPr/>
        </p:nvSpPr>
        <p:spPr>
          <a:xfrm>
            <a:off x="1" y="758194"/>
            <a:ext cx="8003486" cy="1569660"/>
          </a:xfrm>
          <a:prstGeom prst="rect">
            <a:avLst/>
          </a:prstGeom>
        </p:spPr>
        <p:txBody>
          <a:bodyPr wrap="square">
            <a:spAutoFit/>
          </a:bodyPr>
          <a:lstStyle/>
          <a:p>
            <a:pPr marL="450215" algn="just"/>
            <a:r>
              <a:rPr lang="en-US" sz="2800" b="1" dirty="0">
                <a:solidFill>
                  <a:srgbClr val="176186"/>
                </a:solidFill>
                <a:latin typeface="Optima" charset="0"/>
                <a:ea typeface="Optima" charset="0"/>
                <a:cs typeface="Optima" charset="0"/>
              </a:rPr>
              <a:t>E. Production of IEC/Promotional Materials and Development of Infographics</a:t>
            </a:r>
          </a:p>
          <a:p>
            <a:pPr marL="450215" algn="just"/>
            <a:endParaRPr lang="en-US" sz="2000" b="1" dirty="0">
              <a:solidFill>
                <a:srgbClr val="176186"/>
              </a:solidFill>
              <a:latin typeface="Optima" charset="0"/>
              <a:ea typeface="Optima" charset="0"/>
              <a:cs typeface="Optima" charset="0"/>
            </a:endParaRPr>
          </a:p>
          <a:p>
            <a:pPr marL="450215" algn="just"/>
            <a:endParaRPr lang="en-US" sz="2000" b="1" dirty="0">
              <a:solidFill>
                <a:srgbClr val="176186"/>
              </a:solidFill>
              <a:latin typeface="Optima" charset="0"/>
              <a:ea typeface="Optima" charset="0"/>
              <a:cs typeface="Optima" charset="0"/>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40496" y="957558"/>
            <a:ext cx="3127248" cy="2345436"/>
          </a:xfrm>
          <a:prstGeom prst="rect">
            <a:avLst/>
          </a:prstGeom>
        </p:spPr>
      </p:pic>
    </p:spTree>
    <p:extLst>
      <p:ext uri="{BB962C8B-B14F-4D97-AF65-F5344CB8AC3E}">
        <p14:creationId xmlns:p14="http://schemas.microsoft.com/office/powerpoint/2010/main" val="110709618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701013" cy="6858000"/>
          </a:xfrm>
          <a:prstGeom prst="rect">
            <a:avLst/>
          </a:prstGeom>
        </p:spPr>
      </p:pic>
      <p:sp>
        <p:nvSpPr>
          <p:cNvPr id="7" name="Rectangle 6"/>
          <p:cNvSpPr/>
          <p:nvPr/>
        </p:nvSpPr>
        <p:spPr>
          <a:xfrm>
            <a:off x="9527592" y="4112071"/>
            <a:ext cx="2233484" cy="1015663"/>
          </a:xfrm>
          <a:prstGeom prst="rect">
            <a:avLst/>
          </a:prstGeom>
        </p:spPr>
        <p:txBody>
          <a:bodyPr wrap="square">
            <a:spAutoFit/>
          </a:bodyPr>
          <a:lstStyle/>
          <a:p>
            <a:pPr marL="450215"/>
            <a:r>
              <a:rPr lang="en-US" sz="2000" b="1" dirty="0">
                <a:solidFill>
                  <a:srgbClr val="009999"/>
                </a:solidFill>
                <a:latin typeface="Optima" charset="0"/>
                <a:ea typeface="Optima" charset="0"/>
                <a:cs typeface="Optima" charset="0"/>
              </a:rPr>
              <a:t>Infographics</a:t>
            </a:r>
            <a:r>
              <a:rPr lang="en-US" sz="2000" b="1">
                <a:solidFill>
                  <a:srgbClr val="009999"/>
                </a:solidFill>
                <a:latin typeface="Optima" charset="0"/>
                <a:ea typeface="Optima" charset="0"/>
                <a:cs typeface="Optima" charset="0"/>
              </a:rPr>
              <a:t>: Story of CTICFF</a:t>
            </a:r>
            <a:endParaRPr lang="en-US" sz="2000" b="1" dirty="0">
              <a:solidFill>
                <a:srgbClr val="009999"/>
              </a:solidFill>
              <a:latin typeface="Optima" charset="0"/>
              <a:ea typeface="Optima" charset="0"/>
              <a:cs typeface="Optima" charset="0"/>
            </a:endParaRPr>
          </a:p>
        </p:txBody>
      </p:sp>
    </p:spTree>
    <p:extLst>
      <p:ext uri="{BB962C8B-B14F-4D97-AF65-F5344CB8AC3E}">
        <p14:creationId xmlns:p14="http://schemas.microsoft.com/office/powerpoint/2010/main" val="9315571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p:cNvSpPr/>
          <p:nvPr/>
        </p:nvSpPr>
        <p:spPr>
          <a:xfrm>
            <a:off x="470060" y="216975"/>
            <a:ext cx="6163215" cy="1477328"/>
          </a:xfrm>
          <a:prstGeom prst="rect">
            <a:avLst/>
          </a:prstGeom>
        </p:spPr>
        <p:txBody>
          <a:bodyPr wrap="square">
            <a:spAutoFit/>
          </a:bodyPr>
          <a:lstStyle/>
          <a:p>
            <a:endParaRPr lang="en-US" dirty="0"/>
          </a:p>
          <a:p>
            <a:pPr marL="285750" indent="-285750" algn="just">
              <a:buFont typeface="Arial" panose="020B0604020202020204" pitchFamily="34" charset="0"/>
              <a:buChar char="•"/>
            </a:pPr>
            <a:endParaRPr lang="en-US" dirty="0"/>
          </a:p>
          <a:p>
            <a:pPr marL="285750" indent="-285750" algn="just">
              <a:buFont typeface="Arial" panose="020B0604020202020204" pitchFamily="34" charset="0"/>
              <a:buChar char="•"/>
            </a:pPr>
            <a:endParaRPr lang="en-US" dirty="0"/>
          </a:p>
          <a:p>
            <a:r>
              <a:rPr lang="en-US" dirty="0"/>
              <a:t> </a:t>
            </a:r>
          </a:p>
          <a:p>
            <a:endParaRPr lang="en-US" dirty="0"/>
          </a:p>
        </p:txBody>
      </p:sp>
      <p:sp>
        <p:nvSpPr>
          <p:cNvPr id="2" name="Rectangle 1"/>
          <p:cNvSpPr/>
          <p:nvPr/>
        </p:nvSpPr>
        <p:spPr>
          <a:xfrm>
            <a:off x="537275" y="227452"/>
            <a:ext cx="5383078" cy="1323439"/>
          </a:xfrm>
          <a:prstGeom prst="rect">
            <a:avLst/>
          </a:prstGeom>
        </p:spPr>
        <p:txBody>
          <a:bodyPr wrap="square">
            <a:spAutoFit/>
          </a:bodyPr>
          <a:lstStyle/>
          <a:p>
            <a:r>
              <a:rPr lang="en-US" sz="2000" dirty="0">
                <a:latin typeface="+mj-lt"/>
                <a:ea typeface="Calibri Light" panose="020F0302020204030204" pitchFamily="34" charset="0"/>
              </a:rPr>
              <a:t> </a:t>
            </a:r>
          </a:p>
          <a:p>
            <a:pPr marL="342900" indent="-342900">
              <a:buFont typeface="Arial" panose="020B0604020202020204" pitchFamily="34" charset="0"/>
              <a:buChar char="•"/>
            </a:pPr>
            <a:endParaRPr lang="en-US" sz="2000" b="1" dirty="0"/>
          </a:p>
          <a:p>
            <a:pPr marL="342900" lvl="0" indent="-342900">
              <a:buFont typeface="Arial" panose="020B0604020202020204" pitchFamily="34" charset="0"/>
              <a:buChar char="•"/>
            </a:pPr>
            <a:endParaRPr lang="en-US" sz="2000" dirty="0"/>
          </a:p>
          <a:p>
            <a:pPr marL="457200" marR="0" algn="just">
              <a:spcBef>
                <a:spcPts val="0"/>
              </a:spcBef>
              <a:spcAft>
                <a:spcPts val="0"/>
              </a:spcAft>
            </a:pPr>
            <a:endParaRPr lang="en-US" sz="2000" dirty="0">
              <a:effectLst/>
              <a:latin typeface="+mj-lt"/>
              <a:ea typeface="Calibri Light" panose="020F0302020204030204" pitchFamily="34" charset="0"/>
            </a:endParaRPr>
          </a:p>
        </p:txBody>
      </p:sp>
      <p:sp>
        <p:nvSpPr>
          <p:cNvPr id="9" name="Rectangle 8"/>
          <p:cNvSpPr/>
          <p:nvPr/>
        </p:nvSpPr>
        <p:spPr>
          <a:xfrm>
            <a:off x="583667" y="3814486"/>
            <a:ext cx="11164048" cy="1477328"/>
          </a:xfrm>
          <a:prstGeom prst="rect">
            <a:avLst/>
          </a:prstGeom>
        </p:spPr>
        <p:txBody>
          <a:bodyPr wrap="square">
            <a:spAutoFit/>
          </a:bodyPr>
          <a:lstStyle/>
          <a:p>
            <a:endParaRPr lang="en-US" dirty="0"/>
          </a:p>
          <a:p>
            <a:endParaRPr lang="en-US" dirty="0"/>
          </a:p>
          <a:p>
            <a:pPr lvl="0"/>
            <a:endParaRPr lang="en-US" dirty="0"/>
          </a:p>
          <a:p>
            <a:pPr algn="just"/>
            <a:endParaRPr lang="en-US" b="1" dirty="0"/>
          </a:p>
          <a:p>
            <a:pPr algn="just"/>
            <a:endParaRPr lang="en-US" dirty="0">
              <a:effectLst/>
              <a:ea typeface="Calibri Light" panose="020F0302020204030204" pitchFamily="34" charset="0"/>
            </a:endParaRPr>
          </a:p>
        </p:txBody>
      </p:sp>
      <p:sp>
        <p:nvSpPr>
          <p:cNvPr id="4" name="Rectangle 3"/>
          <p:cNvSpPr/>
          <p:nvPr/>
        </p:nvSpPr>
        <p:spPr>
          <a:xfrm>
            <a:off x="255561" y="955639"/>
            <a:ext cx="11693632" cy="923330"/>
          </a:xfrm>
          <a:prstGeom prst="rect">
            <a:avLst/>
          </a:prstGeom>
        </p:spPr>
        <p:txBody>
          <a:bodyPr wrap="square">
            <a:spAutoFit/>
          </a:bodyPr>
          <a:lstStyle/>
          <a:p>
            <a:endParaRPr lang="en-US" dirty="0"/>
          </a:p>
          <a:p>
            <a:endParaRPr lang="en-US" dirty="0"/>
          </a:p>
          <a:p>
            <a:pPr marL="450215" marR="0" indent="-221615" algn="just">
              <a:spcBef>
                <a:spcPts val="0"/>
              </a:spcBef>
              <a:spcAft>
                <a:spcPts val="0"/>
              </a:spcAft>
            </a:pPr>
            <a:endParaRPr lang="en-US" dirty="0">
              <a:effectLst/>
              <a:ea typeface="Calibri Light" panose="020F0302020204030204" pitchFamily="34" charset="0"/>
            </a:endParaRPr>
          </a:p>
        </p:txBody>
      </p:sp>
      <p:sp>
        <p:nvSpPr>
          <p:cNvPr id="7" name="Rectangle 6"/>
          <p:cNvSpPr/>
          <p:nvPr/>
        </p:nvSpPr>
        <p:spPr>
          <a:xfrm>
            <a:off x="0" y="347361"/>
            <a:ext cx="7955513" cy="5970865"/>
          </a:xfrm>
          <a:prstGeom prst="rect">
            <a:avLst/>
          </a:prstGeom>
        </p:spPr>
        <p:txBody>
          <a:bodyPr wrap="square">
            <a:spAutoFit/>
          </a:bodyPr>
          <a:lstStyle/>
          <a:p>
            <a:pPr marL="450215" algn="just"/>
            <a:r>
              <a:rPr lang="en-US" sz="2800" b="1" dirty="0">
                <a:solidFill>
                  <a:srgbClr val="176186"/>
                </a:solidFill>
                <a:latin typeface="Optima" charset="0"/>
                <a:ea typeface="Optima" charset="0"/>
                <a:cs typeface="Optima" charset="0"/>
              </a:rPr>
              <a:t>F. Participation in Exhibit</a:t>
            </a:r>
          </a:p>
          <a:p>
            <a:pPr marL="450215" algn="just"/>
            <a:br>
              <a:rPr lang="en-US" sz="2000" dirty="0">
                <a:latin typeface="Optima" charset="0"/>
                <a:ea typeface="Optima" charset="0"/>
                <a:cs typeface="Optima" charset="0"/>
              </a:rPr>
            </a:br>
            <a:r>
              <a:rPr lang="en-US" sz="2000" dirty="0">
                <a:latin typeface="Optima" charset="0"/>
                <a:ea typeface="Optima" charset="0"/>
                <a:cs typeface="Optima" charset="0"/>
              </a:rPr>
              <a:t>The CTI-CFF Regional Secretariat participated through and exhibition which featured information about CTI-CFF and its goals. The exhibition was also an opportunity to answer queries from the students on how they can do their part in raising awareness about marine and coastal conservation.</a:t>
            </a:r>
          </a:p>
          <a:p>
            <a:pPr marL="450215" algn="just"/>
            <a:endParaRPr lang="en-US" sz="2800" b="1" dirty="0">
              <a:solidFill>
                <a:srgbClr val="176186"/>
              </a:solidFill>
              <a:latin typeface="Optima" charset="0"/>
              <a:ea typeface="Optima" charset="0"/>
              <a:cs typeface="Optima" charset="0"/>
            </a:endParaRPr>
          </a:p>
          <a:p>
            <a:pPr marL="450215" algn="just"/>
            <a:r>
              <a:rPr lang="en-US" sz="2800" b="1" dirty="0">
                <a:solidFill>
                  <a:srgbClr val="176186"/>
                </a:solidFill>
                <a:latin typeface="Optima" charset="0"/>
                <a:ea typeface="Optima" charset="0"/>
                <a:cs typeface="Optima" charset="0"/>
              </a:rPr>
              <a:t>G. Communication Outreach</a:t>
            </a:r>
          </a:p>
          <a:p>
            <a:pPr marL="725488" indent="-276225" algn="just">
              <a:buFont typeface="Arial" charset="0"/>
              <a:buChar char="•"/>
            </a:pPr>
            <a:r>
              <a:rPr lang="en-US" sz="2000" dirty="0">
                <a:latin typeface="Optima" charset="0"/>
                <a:ea typeface="Optima" charset="0"/>
                <a:cs typeface="Optima" charset="0"/>
              </a:rPr>
              <a:t>visited </a:t>
            </a:r>
            <a:r>
              <a:rPr lang="en-US" sz="2000" dirty="0" err="1">
                <a:latin typeface="Optima" charset="0"/>
                <a:ea typeface="Optima" charset="0"/>
                <a:cs typeface="Optima" charset="0"/>
              </a:rPr>
              <a:t>Sekolah</a:t>
            </a:r>
            <a:r>
              <a:rPr lang="en-US" sz="2000" dirty="0">
                <a:latin typeface="Optima" charset="0"/>
                <a:ea typeface="Optima" charset="0"/>
                <a:cs typeface="Optima" charset="0"/>
              </a:rPr>
              <a:t> Dian </a:t>
            </a:r>
            <a:r>
              <a:rPr lang="en-US" sz="2000" dirty="0" err="1">
                <a:latin typeface="Optima" charset="0"/>
                <a:ea typeface="Optima" charset="0"/>
                <a:cs typeface="Optima" charset="0"/>
              </a:rPr>
              <a:t>Harapan</a:t>
            </a:r>
            <a:r>
              <a:rPr lang="en-US" sz="2000" dirty="0">
                <a:latin typeface="Optima" charset="0"/>
                <a:ea typeface="Optima" charset="0"/>
                <a:cs typeface="Optima" charset="0"/>
              </a:rPr>
              <a:t> in Manado North Sulawesi, Indonesia and talked with and encouraged Grade 10 students to take part in the celebration of Coral Triangle Day on June 9 as well as marine protection advocacies such as beating plastic pollution. </a:t>
            </a:r>
          </a:p>
          <a:p>
            <a:pPr marL="725488" indent="-276225" algn="just">
              <a:buFont typeface="Arial" charset="0"/>
              <a:buChar char="•"/>
            </a:pPr>
            <a:endParaRPr lang="en-US" sz="2000" dirty="0">
              <a:latin typeface="Optima" charset="0"/>
              <a:ea typeface="Optima" charset="0"/>
              <a:cs typeface="Optima" charset="0"/>
            </a:endParaRPr>
          </a:p>
          <a:p>
            <a:pPr marL="725488" indent="-276225" algn="just">
              <a:buFont typeface="Arial" charset="0"/>
              <a:buChar char="•"/>
            </a:pPr>
            <a:r>
              <a:rPr lang="en-US" sz="2000" dirty="0">
                <a:latin typeface="Optima" charset="0"/>
                <a:ea typeface="Optima" charset="0"/>
                <a:cs typeface="Optima" charset="0"/>
              </a:rPr>
              <a:t>Coordinated the participation of eight (8) British students age to be volunteers of the marine conservation activities in </a:t>
            </a:r>
            <a:r>
              <a:rPr lang="en-US" dirty="0">
                <a:latin typeface="Optima" charset="0"/>
                <a:ea typeface="Optima" charset="0"/>
                <a:cs typeface="Optima" charset="0"/>
              </a:rPr>
              <a:t>Manado, North Sulawesi, Indonesia. </a:t>
            </a:r>
            <a:endParaRPr lang="en-US" b="1" dirty="0">
              <a:solidFill>
                <a:srgbClr val="176186"/>
              </a:solidFill>
              <a:latin typeface="Optima" charset="0"/>
              <a:ea typeface="Optima" charset="0"/>
              <a:cs typeface="Optima" charset="0"/>
            </a:endParaRPr>
          </a:p>
        </p:txBody>
      </p:sp>
      <p:pic>
        <p:nvPicPr>
          <p:cNvPr id="11" name="Picture 10" descr="../Dropbox/Screenshots/Screenshot%202019-11-01%2020.13.11.png"/>
          <p:cNvPicPr/>
          <p:nvPr/>
        </p:nvPicPr>
        <p:blipFill rotWithShape="1">
          <a:blip r:embed="rId3">
            <a:extLst>
              <a:ext uri="{28A0092B-C50C-407E-A947-70E740481C1C}">
                <a14:useLocalDpi xmlns:a14="http://schemas.microsoft.com/office/drawing/2010/main" val="0"/>
              </a:ext>
            </a:extLst>
          </a:blip>
          <a:srcRect l="11190" t="20096" r="39042" b="16624"/>
          <a:stretch/>
        </p:blipFill>
        <p:spPr bwMode="auto">
          <a:xfrm>
            <a:off x="9022080" y="3866363"/>
            <a:ext cx="3169920" cy="2885036"/>
          </a:xfrm>
          <a:prstGeom prst="rect">
            <a:avLst/>
          </a:prstGeom>
          <a:noFill/>
          <a:ln>
            <a:noFill/>
          </a:ln>
          <a:extLst>
            <a:ext uri="{53640926-AAD7-44D8-BBD7-CCE9431645EC}">
              <a14:shadowObscured xmlns:a14="http://schemas.microsoft.com/office/drawing/2010/main"/>
            </a:ext>
          </a:extLst>
        </p:spPr>
      </p:pic>
      <p:pic>
        <p:nvPicPr>
          <p:cNvPr id="10" name="Picture 9" descr="../Dropbox/Screenshots/Screenshot%202019-11-02%2003.14.17.png"/>
          <p:cNvPicPr/>
          <p:nvPr/>
        </p:nvPicPr>
        <p:blipFill rotWithShape="1">
          <a:blip r:embed="rId4" cstate="print">
            <a:extLst>
              <a:ext uri="{28A0092B-C50C-407E-A947-70E740481C1C}">
                <a14:useLocalDpi xmlns:a14="http://schemas.microsoft.com/office/drawing/2010/main" val="0"/>
              </a:ext>
            </a:extLst>
          </a:blip>
          <a:srcRect l="14188" t="15127" r="40171" b="14360"/>
          <a:stretch/>
        </p:blipFill>
        <p:spPr bwMode="auto">
          <a:xfrm>
            <a:off x="8371491" y="-73877"/>
            <a:ext cx="3792202" cy="3905692"/>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52644246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sp>
        <p:nvSpPr>
          <p:cNvPr id="4" name="Text Placeholder 3"/>
          <p:cNvSpPr>
            <a:spLocks noGrp="1"/>
          </p:cNvSpPr>
          <p:nvPr>
            <p:ph type="body" sz="half" idx="2"/>
          </p:nvPr>
        </p:nvSpPr>
        <p:spPr/>
        <p:txBody>
          <a:bodyPr/>
          <a:lstStyle/>
          <a:p>
            <a:endParaRPr lang="en-GB"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951" y="0"/>
            <a:ext cx="12192000" cy="6899890"/>
          </a:xfrm>
          <a:prstGeom prst="rect">
            <a:avLst/>
          </a:prstGeom>
        </p:spPr>
      </p:pic>
      <p:sp>
        <p:nvSpPr>
          <p:cNvPr id="7" name="Title 1">
            <a:extLst>
              <a:ext uri="{FF2B5EF4-FFF2-40B4-BE49-F238E27FC236}">
                <a16:creationId xmlns:a16="http://schemas.microsoft.com/office/drawing/2014/main" id="{8A832C48-C51A-4363-B0FD-043DBBC3AEFC}"/>
              </a:ext>
            </a:extLst>
          </p:cNvPr>
          <p:cNvSpPr txBox="1">
            <a:spLocks/>
          </p:cNvSpPr>
          <p:nvPr/>
        </p:nvSpPr>
        <p:spPr>
          <a:xfrm>
            <a:off x="636816" y="2205676"/>
            <a:ext cx="9405818" cy="341547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500" b="1" dirty="0">
                <a:solidFill>
                  <a:srgbClr val="176186"/>
                </a:solidFill>
                <a:latin typeface="Optima" charset="0"/>
                <a:ea typeface="Optima" charset="0"/>
                <a:cs typeface="Optima" charset="0"/>
              </a:rPr>
              <a:t>UPCOMING ACTIVITIES</a:t>
            </a:r>
            <a:br>
              <a:rPr lang="en-US" sz="5500" b="1" dirty="0">
                <a:solidFill>
                  <a:srgbClr val="176186"/>
                </a:solidFill>
                <a:latin typeface="Optima" charset="0"/>
                <a:ea typeface="Optima" charset="0"/>
                <a:cs typeface="Optima" charset="0"/>
              </a:rPr>
            </a:br>
            <a:r>
              <a:rPr lang="en-US" sz="5500" dirty="0">
                <a:solidFill>
                  <a:srgbClr val="176186"/>
                </a:solidFill>
                <a:latin typeface="Optima" charset="0"/>
                <a:ea typeface="Optima" charset="0"/>
                <a:cs typeface="Optima" charset="0"/>
              </a:rPr>
              <a:t>November to December 2019</a:t>
            </a:r>
          </a:p>
        </p:txBody>
      </p:sp>
      <p:sp>
        <p:nvSpPr>
          <p:cNvPr id="8" name="Title 1">
            <a:extLst>
              <a:ext uri="{FF2B5EF4-FFF2-40B4-BE49-F238E27FC236}">
                <a16:creationId xmlns:a16="http://schemas.microsoft.com/office/drawing/2014/main" id="{8A832C48-C51A-4363-B0FD-043DBBC3AEFC}"/>
              </a:ext>
            </a:extLst>
          </p:cNvPr>
          <p:cNvSpPr txBox="1">
            <a:spLocks/>
          </p:cNvSpPr>
          <p:nvPr/>
        </p:nvSpPr>
        <p:spPr>
          <a:xfrm>
            <a:off x="636816" y="1918909"/>
            <a:ext cx="7293240" cy="155572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500" b="1" dirty="0">
                <a:solidFill>
                  <a:srgbClr val="176186"/>
                </a:solidFill>
                <a:latin typeface="Optima" charset="0"/>
                <a:ea typeface="Optima" charset="0"/>
                <a:cs typeface="Optima" charset="0"/>
              </a:rPr>
              <a:t>9</a:t>
            </a:r>
          </a:p>
        </p:txBody>
      </p:sp>
    </p:spTree>
    <p:extLst>
      <p:ext uri="{BB962C8B-B14F-4D97-AF65-F5344CB8AC3E}">
        <p14:creationId xmlns:p14="http://schemas.microsoft.com/office/powerpoint/2010/main" val="2450849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p:cNvSpPr/>
          <p:nvPr/>
        </p:nvSpPr>
        <p:spPr>
          <a:xfrm>
            <a:off x="470060" y="216975"/>
            <a:ext cx="6163215" cy="1477328"/>
          </a:xfrm>
          <a:prstGeom prst="rect">
            <a:avLst/>
          </a:prstGeom>
        </p:spPr>
        <p:txBody>
          <a:bodyPr wrap="square">
            <a:spAutoFit/>
          </a:bodyPr>
          <a:lstStyle/>
          <a:p>
            <a:endParaRPr lang="en-US" dirty="0"/>
          </a:p>
          <a:p>
            <a:pPr marL="285750" indent="-285750" algn="just">
              <a:buFont typeface="Arial" panose="020B0604020202020204" pitchFamily="34" charset="0"/>
              <a:buChar char="•"/>
            </a:pPr>
            <a:endParaRPr lang="en-US" dirty="0"/>
          </a:p>
          <a:p>
            <a:pPr marL="285750" indent="-285750" algn="just">
              <a:buFont typeface="Arial" panose="020B0604020202020204" pitchFamily="34" charset="0"/>
              <a:buChar char="•"/>
            </a:pPr>
            <a:endParaRPr lang="en-US" dirty="0"/>
          </a:p>
          <a:p>
            <a:r>
              <a:rPr lang="en-US" dirty="0"/>
              <a:t> </a:t>
            </a:r>
          </a:p>
          <a:p>
            <a:endParaRPr lang="en-US" dirty="0"/>
          </a:p>
        </p:txBody>
      </p:sp>
      <p:sp>
        <p:nvSpPr>
          <p:cNvPr id="2" name="Rectangle 1"/>
          <p:cNvSpPr/>
          <p:nvPr/>
        </p:nvSpPr>
        <p:spPr>
          <a:xfrm>
            <a:off x="537275" y="227452"/>
            <a:ext cx="5383078" cy="1323439"/>
          </a:xfrm>
          <a:prstGeom prst="rect">
            <a:avLst/>
          </a:prstGeom>
        </p:spPr>
        <p:txBody>
          <a:bodyPr wrap="square">
            <a:spAutoFit/>
          </a:bodyPr>
          <a:lstStyle/>
          <a:p>
            <a:r>
              <a:rPr lang="en-US" sz="2000" dirty="0">
                <a:latin typeface="+mj-lt"/>
                <a:ea typeface="Calibri Light" panose="020F0302020204030204" pitchFamily="34" charset="0"/>
              </a:rPr>
              <a:t> </a:t>
            </a:r>
          </a:p>
          <a:p>
            <a:pPr marL="342900" indent="-342900">
              <a:buFont typeface="Arial" panose="020B0604020202020204" pitchFamily="34" charset="0"/>
              <a:buChar char="•"/>
            </a:pPr>
            <a:endParaRPr lang="en-US" sz="2000" b="1" dirty="0"/>
          </a:p>
          <a:p>
            <a:pPr marL="342900" lvl="0" indent="-342900">
              <a:buFont typeface="Arial" panose="020B0604020202020204" pitchFamily="34" charset="0"/>
              <a:buChar char="•"/>
            </a:pPr>
            <a:endParaRPr lang="en-US" sz="2000" dirty="0"/>
          </a:p>
          <a:p>
            <a:pPr marL="457200" marR="0" algn="just">
              <a:spcBef>
                <a:spcPts val="0"/>
              </a:spcBef>
              <a:spcAft>
                <a:spcPts val="0"/>
              </a:spcAft>
            </a:pPr>
            <a:endParaRPr lang="en-US" sz="2000" dirty="0">
              <a:effectLst/>
              <a:latin typeface="+mj-lt"/>
              <a:ea typeface="Calibri Light" panose="020F0302020204030204" pitchFamily="34" charset="0"/>
            </a:endParaRPr>
          </a:p>
        </p:txBody>
      </p:sp>
      <p:sp>
        <p:nvSpPr>
          <p:cNvPr id="9" name="Rectangle 8"/>
          <p:cNvSpPr/>
          <p:nvPr/>
        </p:nvSpPr>
        <p:spPr>
          <a:xfrm>
            <a:off x="583667" y="3814486"/>
            <a:ext cx="11164048" cy="1477328"/>
          </a:xfrm>
          <a:prstGeom prst="rect">
            <a:avLst/>
          </a:prstGeom>
        </p:spPr>
        <p:txBody>
          <a:bodyPr wrap="square">
            <a:spAutoFit/>
          </a:bodyPr>
          <a:lstStyle/>
          <a:p>
            <a:endParaRPr lang="en-US" dirty="0"/>
          </a:p>
          <a:p>
            <a:endParaRPr lang="en-US" dirty="0"/>
          </a:p>
          <a:p>
            <a:pPr lvl="0"/>
            <a:endParaRPr lang="en-US" dirty="0"/>
          </a:p>
          <a:p>
            <a:pPr algn="just"/>
            <a:endParaRPr lang="en-US" b="1" dirty="0"/>
          </a:p>
          <a:p>
            <a:pPr algn="just"/>
            <a:endParaRPr lang="en-US" dirty="0">
              <a:effectLst/>
              <a:ea typeface="Calibri Light" panose="020F0302020204030204" pitchFamily="34" charset="0"/>
            </a:endParaRPr>
          </a:p>
        </p:txBody>
      </p:sp>
      <p:sp>
        <p:nvSpPr>
          <p:cNvPr id="4" name="Rectangle 3"/>
          <p:cNvSpPr/>
          <p:nvPr/>
        </p:nvSpPr>
        <p:spPr>
          <a:xfrm>
            <a:off x="255561" y="955639"/>
            <a:ext cx="11693632" cy="923330"/>
          </a:xfrm>
          <a:prstGeom prst="rect">
            <a:avLst/>
          </a:prstGeom>
        </p:spPr>
        <p:txBody>
          <a:bodyPr wrap="square">
            <a:spAutoFit/>
          </a:bodyPr>
          <a:lstStyle/>
          <a:p>
            <a:endParaRPr lang="en-US" dirty="0"/>
          </a:p>
          <a:p>
            <a:endParaRPr lang="en-US" dirty="0"/>
          </a:p>
          <a:p>
            <a:pPr marL="450215" marR="0" indent="-221615" algn="just">
              <a:spcBef>
                <a:spcPts val="0"/>
              </a:spcBef>
              <a:spcAft>
                <a:spcPts val="0"/>
              </a:spcAft>
            </a:pPr>
            <a:endParaRPr lang="en-US" dirty="0">
              <a:effectLst/>
              <a:ea typeface="Calibri Light" panose="020F0302020204030204" pitchFamily="34" charset="0"/>
            </a:endParaRPr>
          </a:p>
        </p:txBody>
      </p:sp>
      <p:sp>
        <p:nvSpPr>
          <p:cNvPr id="7" name="Rectangle 6"/>
          <p:cNvSpPr/>
          <p:nvPr/>
        </p:nvSpPr>
        <p:spPr>
          <a:xfrm>
            <a:off x="255561" y="489734"/>
            <a:ext cx="11693632" cy="5878532"/>
          </a:xfrm>
          <a:prstGeom prst="rect">
            <a:avLst/>
          </a:prstGeom>
        </p:spPr>
        <p:txBody>
          <a:bodyPr wrap="square">
            <a:spAutoFit/>
          </a:bodyPr>
          <a:lstStyle/>
          <a:p>
            <a:pPr marR="0" lvl="0">
              <a:spcBef>
                <a:spcPts val="0"/>
              </a:spcBef>
              <a:spcAft>
                <a:spcPts val="0"/>
              </a:spcAft>
              <a:tabLst>
                <a:tab pos="630555" algn="l"/>
              </a:tabLst>
            </a:pPr>
            <a:r>
              <a:rPr lang="en-US" sz="2800" b="1" dirty="0">
                <a:solidFill>
                  <a:srgbClr val="176186"/>
                </a:solidFill>
                <a:latin typeface="Optima" charset="0"/>
                <a:ea typeface="Optima" charset="0"/>
                <a:cs typeface="Optima" charset="0"/>
              </a:rPr>
              <a:t>A.  Regional Workshop on Data and Information Management (DIM)</a:t>
            </a:r>
          </a:p>
          <a:p>
            <a:pPr marL="14288" algn="just">
              <a:tabLst>
                <a:tab pos="630238" algn="l"/>
              </a:tabLst>
            </a:pPr>
            <a:r>
              <a:rPr lang="en-US" sz="2000" dirty="0">
                <a:latin typeface="Optima" charset="0"/>
                <a:ea typeface="Optima" charset="0"/>
                <a:cs typeface="Optima" charset="0"/>
              </a:rPr>
              <a:t>December 3-5, 2019 | Bali, Indonesia, </a:t>
            </a:r>
          </a:p>
          <a:p>
            <a:pPr marL="14288" algn="just">
              <a:tabLst>
                <a:tab pos="630238" algn="l"/>
              </a:tabLst>
            </a:pPr>
            <a:endParaRPr lang="en-US" sz="2400" dirty="0">
              <a:effectLst/>
              <a:latin typeface="Optima" charset="0"/>
              <a:ea typeface="Optima" charset="0"/>
              <a:cs typeface="Optima" charset="0"/>
            </a:endParaRPr>
          </a:p>
          <a:p>
            <a:pPr marL="14288" algn="just">
              <a:tabLst>
                <a:tab pos="630238" algn="l"/>
              </a:tabLst>
            </a:pPr>
            <a:r>
              <a:rPr lang="en-US" sz="2000" b="1" dirty="0">
                <a:latin typeface="Optima" charset="0"/>
                <a:ea typeface="Optima" charset="0"/>
                <a:cs typeface="Optima" charset="0"/>
              </a:rPr>
              <a:t>Organizers: </a:t>
            </a:r>
            <a:r>
              <a:rPr lang="en-US" sz="2000" dirty="0">
                <a:latin typeface="Optima" charset="0"/>
                <a:ea typeface="Optima" charset="0"/>
                <a:cs typeface="Optima" charset="0"/>
              </a:rPr>
              <a:t>GEF IV- LEARN and PEMSEA</a:t>
            </a:r>
          </a:p>
          <a:p>
            <a:pPr marL="14288" algn="just">
              <a:tabLst>
                <a:tab pos="630238" algn="l"/>
              </a:tabLst>
            </a:pPr>
            <a:r>
              <a:rPr lang="en-US" sz="2000" b="1" dirty="0">
                <a:latin typeface="Optima" charset="0"/>
                <a:ea typeface="Optima" charset="0"/>
                <a:cs typeface="Optima" charset="0"/>
              </a:rPr>
              <a:t>Objective: </a:t>
            </a:r>
            <a:r>
              <a:rPr lang="en-US" sz="2000" dirty="0">
                <a:latin typeface="Optima" charset="0"/>
                <a:ea typeface="Optima" charset="0"/>
                <a:cs typeface="Optima" charset="0"/>
              </a:rPr>
              <a:t>to foster inter-agency collaboration in sharing data and information and best practices on DIM especially in helping collecting data, provide good repository of knowledge as well as present state of the art tools that can guide and support data and information sharing on Large Marine Ecosystems (LME) as well as associated integrated coastal management (ICM) projects </a:t>
            </a:r>
            <a:endParaRPr lang="en-US" sz="2400" dirty="0">
              <a:effectLst/>
              <a:latin typeface="Optima" charset="0"/>
              <a:ea typeface="Optima" charset="0"/>
              <a:cs typeface="Optima" charset="0"/>
            </a:endParaRPr>
          </a:p>
          <a:p>
            <a:pPr marL="323850" algn="just">
              <a:tabLst>
                <a:tab pos="630238" algn="l"/>
              </a:tabLst>
            </a:pPr>
            <a:endParaRPr lang="en-US" sz="2400" dirty="0">
              <a:effectLst/>
              <a:latin typeface="Optima" charset="0"/>
              <a:ea typeface="Optima" charset="0"/>
              <a:cs typeface="Optima" charset="0"/>
            </a:endParaRPr>
          </a:p>
          <a:p>
            <a:pPr marL="323850" algn="just">
              <a:tabLst>
                <a:tab pos="630238" algn="l"/>
              </a:tabLst>
            </a:pPr>
            <a:endParaRPr lang="en-US" sz="2400" dirty="0">
              <a:effectLst/>
              <a:latin typeface="Optima" charset="0"/>
              <a:ea typeface="Optima" charset="0"/>
              <a:cs typeface="Optima" charset="0"/>
            </a:endParaRPr>
          </a:p>
          <a:p>
            <a:pPr marL="514350" marR="0" lvl="0" indent="-514350" algn="just">
              <a:spcBef>
                <a:spcPts val="0"/>
              </a:spcBef>
              <a:spcAft>
                <a:spcPts val="0"/>
              </a:spcAft>
              <a:buAutoNum type="alphaUcPeriod" startAt="2"/>
            </a:pPr>
            <a:r>
              <a:rPr lang="en-US" sz="2800" b="1" dirty="0">
                <a:solidFill>
                  <a:srgbClr val="176186"/>
                </a:solidFill>
                <a:latin typeface="Optima" charset="0"/>
                <a:ea typeface="Optima" charset="0"/>
                <a:cs typeface="Optima" charset="0"/>
              </a:rPr>
              <a:t>Training on CT Atlas for CTI-CFF Regional Secretariat Key Personnel</a:t>
            </a:r>
          </a:p>
          <a:p>
            <a:pPr algn="just"/>
            <a:r>
              <a:rPr lang="en-US" sz="2000" dirty="0">
                <a:latin typeface="Optima" charset="0"/>
                <a:ea typeface="Optima" charset="0"/>
                <a:cs typeface="Optima" charset="0"/>
              </a:rPr>
              <a:t>December 2019 | </a:t>
            </a:r>
            <a:r>
              <a:rPr lang="en-US" sz="2000" dirty="0" err="1">
                <a:latin typeface="Optima" charset="0"/>
                <a:ea typeface="Optima" charset="0"/>
                <a:cs typeface="Optima" charset="0"/>
              </a:rPr>
              <a:t>WorldFish</a:t>
            </a:r>
            <a:r>
              <a:rPr lang="en-US" sz="2000" dirty="0">
                <a:latin typeface="Optima" charset="0"/>
                <a:ea typeface="Optima" charset="0"/>
                <a:cs typeface="Optima" charset="0"/>
              </a:rPr>
              <a:t>, Penang, Malaysia</a:t>
            </a:r>
          </a:p>
          <a:p>
            <a:pPr marL="14288" indent="-14288" algn="just"/>
            <a:endParaRPr lang="en-US" sz="2000" dirty="0">
              <a:latin typeface="Optima" charset="0"/>
              <a:ea typeface="Optima" charset="0"/>
              <a:cs typeface="Optima" charset="0"/>
            </a:endParaRPr>
          </a:p>
          <a:p>
            <a:pPr marL="14288" indent="-14288" algn="just"/>
            <a:r>
              <a:rPr lang="en-US" sz="2000" dirty="0">
                <a:latin typeface="Optima" charset="0"/>
                <a:ea typeface="Optima" charset="0"/>
                <a:cs typeface="Optima" charset="0"/>
              </a:rPr>
              <a:t>The training is intended to further train the key staff of CTI-CFF Regional Secretariat handling the CT Atlas mainly, the IT Officer and Communication and Information Manager on the management of the CT Atlas.</a:t>
            </a:r>
          </a:p>
          <a:p>
            <a:pPr marL="14288" indent="-14288" algn="just"/>
            <a:endParaRPr lang="en-US" sz="2400" dirty="0">
              <a:latin typeface="Optima" charset="0"/>
              <a:ea typeface="Optima" charset="0"/>
              <a:cs typeface="Optima" charset="0"/>
            </a:endParaRPr>
          </a:p>
          <a:p>
            <a:pPr algn="just"/>
            <a:endParaRPr lang="en-US" sz="2400" dirty="0">
              <a:effectLst/>
              <a:latin typeface="Optima" charset="0"/>
              <a:ea typeface="Optima" charset="0"/>
              <a:cs typeface="Optima" charset="0"/>
            </a:endParaRPr>
          </a:p>
        </p:txBody>
      </p:sp>
    </p:spTree>
    <p:extLst>
      <p:ext uri="{BB962C8B-B14F-4D97-AF65-F5344CB8AC3E}">
        <p14:creationId xmlns:p14="http://schemas.microsoft.com/office/powerpoint/2010/main" val="61671159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951" y="0"/>
            <a:ext cx="12192000" cy="6899890"/>
          </a:xfrm>
          <a:prstGeom prst="rect">
            <a:avLst/>
          </a:prstGeom>
        </p:spPr>
      </p:pic>
      <p:sp>
        <p:nvSpPr>
          <p:cNvPr id="4" name="Title 1">
            <a:extLst>
              <a:ext uri="{FF2B5EF4-FFF2-40B4-BE49-F238E27FC236}">
                <a16:creationId xmlns:a16="http://schemas.microsoft.com/office/drawing/2014/main" id="{8A832C48-C51A-4363-B0FD-043DBBC3AEFC}"/>
              </a:ext>
            </a:extLst>
          </p:cNvPr>
          <p:cNvSpPr txBox="1">
            <a:spLocks/>
          </p:cNvSpPr>
          <p:nvPr/>
        </p:nvSpPr>
        <p:spPr>
          <a:xfrm>
            <a:off x="636816" y="1547308"/>
            <a:ext cx="9405818" cy="341547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500" b="1" dirty="0">
                <a:solidFill>
                  <a:srgbClr val="176186"/>
                </a:solidFill>
                <a:latin typeface="Optima" charset="0"/>
                <a:ea typeface="Optima" charset="0"/>
                <a:cs typeface="Optima" charset="0"/>
              </a:rPr>
              <a:t>10</a:t>
            </a:r>
          </a:p>
          <a:p>
            <a:r>
              <a:rPr lang="en-US" sz="5500" b="1" dirty="0">
                <a:solidFill>
                  <a:srgbClr val="176186"/>
                </a:solidFill>
                <a:latin typeface="Optima" charset="0"/>
                <a:ea typeface="Optima" charset="0"/>
                <a:cs typeface="Optima" charset="0"/>
              </a:rPr>
              <a:t>SOM RECOMMENDATIONS</a:t>
            </a:r>
            <a:endParaRPr lang="en-US" sz="5500" dirty="0">
              <a:solidFill>
                <a:srgbClr val="176186"/>
              </a:solidFill>
              <a:latin typeface="Optima" charset="0"/>
              <a:ea typeface="Optima" charset="0"/>
              <a:cs typeface="Optima" charset="0"/>
            </a:endParaRPr>
          </a:p>
        </p:txBody>
      </p:sp>
    </p:spTree>
    <p:extLst>
      <p:ext uri="{BB962C8B-B14F-4D97-AF65-F5344CB8AC3E}">
        <p14:creationId xmlns:p14="http://schemas.microsoft.com/office/powerpoint/2010/main" val="4165263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itle 1">
            <a:extLst>
              <a:ext uri="{FF2B5EF4-FFF2-40B4-BE49-F238E27FC236}">
                <a16:creationId xmlns:a16="http://schemas.microsoft.com/office/drawing/2014/main" id="{8A832C48-C51A-4363-B0FD-043DBBC3AEFC}"/>
              </a:ext>
            </a:extLst>
          </p:cNvPr>
          <p:cNvSpPr txBox="1">
            <a:spLocks/>
          </p:cNvSpPr>
          <p:nvPr/>
        </p:nvSpPr>
        <p:spPr>
          <a:xfrm>
            <a:off x="636816" y="3013132"/>
            <a:ext cx="7293240" cy="155572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500" b="1" dirty="0">
                <a:solidFill>
                  <a:srgbClr val="176186"/>
                </a:solidFill>
                <a:latin typeface="Optima" charset="0"/>
                <a:ea typeface="Optima" charset="0"/>
                <a:cs typeface="Optima" charset="0"/>
              </a:rPr>
              <a:t>TECHNICAL WORKING GROUPS</a:t>
            </a:r>
          </a:p>
        </p:txBody>
      </p:sp>
      <p:sp>
        <p:nvSpPr>
          <p:cNvPr id="6" name="Title 1">
            <a:extLst>
              <a:ext uri="{FF2B5EF4-FFF2-40B4-BE49-F238E27FC236}">
                <a16:creationId xmlns:a16="http://schemas.microsoft.com/office/drawing/2014/main" id="{8A832C48-C51A-4363-B0FD-043DBBC3AEFC}"/>
              </a:ext>
            </a:extLst>
          </p:cNvPr>
          <p:cNvSpPr txBox="1">
            <a:spLocks/>
          </p:cNvSpPr>
          <p:nvPr/>
        </p:nvSpPr>
        <p:spPr>
          <a:xfrm>
            <a:off x="636816" y="1326221"/>
            <a:ext cx="7293240" cy="155572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500" b="1" dirty="0">
                <a:solidFill>
                  <a:srgbClr val="176186"/>
                </a:solidFill>
                <a:latin typeface="Optima" charset="0"/>
                <a:ea typeface="Optima" charset="0"/>
                <a:cs typeface="Optima" charset="0"/>
              </a:rPr>
              <a:t>1</a:t>
            </a:r>
          </a:p>
        </p:txBody>
      </p:sp>
    </p:spTree>
    <p:extLst>
      <p:ext uri="{BB962C8B-B14F-4D97-AF65-F5344CB8AC3E}">
        <p14:creationId xmlns:p14="http://schemas.microsoft.com/office/powerpoint/2010/main" val="104565478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1416161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ontent Placeholder 2">
            <a:extLst>
              <a:ext uri="{FF2B5EF4-FFF2-40B4-BE49-F238E27FC236}">
                <a16:creationId xmlns:a16="http://schemas.microsoft.com/office/drawing/2014/main" id="{B707C5D5-9368-4505-B94C-09586A473F20}"/>
              </a:ext>
            </a:extLst>
          </p:cNvPr>
          <p:cNvSpPr>
            <a:spLocks noGrp="1"/>
          </p:cNvSpPr>
          <p:nvPr>
            <p:ph sz="half" idx="1"/>
          </p:nvPr>
        </p:nvSpPr>
        <p:spPr>
          <a:xfrm>
            <a:off x="415198" y="1445571"/>
            <a:ext cx="5969836" cy="4351338"/>
          </a:xfrm>
        </p:spPr>
        <p:txBody>
          <a:bodyPr>
            <a:noAutofit/>
          </a:bodyPr>
          <a:lstStyle/>
          <a:p>
            <a:pPr marL="0" indent="0">
              <a:buNone/>
            </a:pPr>
            <a:r>
              <a:rPr lang="en-US" sz="2400" b="1" dirty="0">
                <a:solidFill>
                  <a:srgbClr val="009999"/>
                </a:solidFill>
                <a:latin typeface="Optima" charset="0"/>
                <a:ea typeface="Optima" charset="0"/>
                <a:cs typeface="Optima" charset="0"/>
              </a:rPr>
              <a:t>6</a:t>
            </a:r>
            <a:r>
              <a:rPr lang="en-US" sz="2400" b="1" baseline="30000" dirty="0">
                <a:solidFill>
                  <a:srgbClr val="009999"/>
                </a:solidFill>
                <a:latin typeface="Optima" charset="0"/>
                <a:ea typeface="Optima" charset="0"/>
                <a:cs typeface="Optima" charset="0"/>
              </a:rPr>
              <a:t>th</a:t>
            </a:r>
            <a:r>
              <a:rPr lang="en-US" sz="2400" b="1" dirty="0">
                <a:solidFill>
                  <a:srgbClr val="009999"/>
                </a:solidFill>
                <a:latin typeface="Optima" charset="0"/>
                <a:ea typeface="Optima" charset="0"/>
                <a:cs typeface="Optima" charset="0"/>
              </a:rPr>
              <a:t> Seascapes Working Group Meeting</a:t>
            </a:r>
          </a:p>
          <a:p>
            <a:pPr marL="0" indent="0">
              <a:buNone/>
            </a:pPr>
            <a:r>
              <a:rPr lang="en-US" sz="1800" dirty="0">
                <a:latin typeface="Optima" charset="0"/>
                <a:ea typeface="Optima" charset="0"/>
                <a:cs typeface="Optima" charset="0"/>
              </a:rPr>
              <a:t>September 3-4, 2019 | Manila, Philippines</a:t>
            </a:r>
          </a:p>
          <a:p>
            <a:pPr marL="0" indent="0">
              <a:buNone/>
            </a:pPr>
            <a:r>
              <a:rPr lang="en-US" sz="1800" dirty="0">
                <a:latin typeface="Optima" charset="0"/>
                <a:ea typeface="Optima" charset="0"/>
                <a:cs typeface="Optima" charset="0"/>
              </a:rPr>
              <a:t>Among the agreements:</a:t>
            </a:r>
          </a:p>
          <a:p>
            <a:pPr lvl="0"/>
            <a:r>
              <a:rPr lang="en-US" sz="1800" dirty="0">
                <a:latin typeface="Optima" charset="0"/>
                <a:ea typeface="Optima" charset="0"/>
                <a:cs typeface="Optima" charset="0"/>
              </a:rPr>
              <a:t>Agreed that the Seascape Working Group will submit its position for the inclusion of the Seascape mechanism in the RPOA 2.0 through the Regional Secretariat</a:t>
            </a:r>
          </a:p>
          <a:p>
            <a:pPr lvl="0"/>
            <a:r>
              <a:rPr lang="en-US" sz="1800" dirty="0">
                <a:latin typeface="Optima" charset="0"/>
                <a:ea typeface="Optima" charset="0"/>
                <a:cs typeface="Optima" charset="0"/>
              </a:rPr>
              <a:t>Agreed that the TOR for each sub-working group will be developed by each sub-working group and that the role of the Regional Secretariat as Coordinator at the regional level highlighting fundraising role is recognized in a later time in the process</a:t>
            </a:r>
          </a:p>
          <a:p>
            <a:pPr lvl="0"/>
            <a:r>
              <a:rPr lang="en-US" sz="1800" dirty="0">
                <a:latin typeface="Optima" charset="0"/>
                <a:ea typeface="Optima" charset="0"/>
                <a:cs typeface="Optima" charset="0"/>
              </a:rPr>
              <a:t>Agreed in amending some items in the Rules of Procedures of the CTI-CFF Seascape Working Group for 15</a:t>
            </a:r>
            <a:r>
              <a:rPr lang="en-US" sz="1800" baseline="30000" dirty="0">
                <a:latin typeface="Optima" charset="0"/>
                <a:ea typeface="Optima" charset="0"/>
                <a:cs typeface="Optima" charset="0"/>
              </a:rPr>
              <a:t>th</a:t>
            </a:r>
            <a:r>
              <a:rPr lang="en-US" sz="1800" dirty="0">
                <a:latin typeface="Optima" charset="0"/>
                <a:ea typeface="Optima" charset="0"/>
                <a:cs typeface="Optima" charset="0"/>
              </a:rPr>
              <a:t> Senior Officials Meeting endorsement (as highlighted in Chair’s Summary)</a:t>
            </a:r>
          </a:p>
          <a:p>
            <a:pPr marL="0" indent="0">
              <a:buNone/>
            </a:pPr>
            <a:endParaRPr lang="en-US" sz="2400" i="1" dirty="0">
              <a:latin typeface="Optima" charset="0"/>
              <a:ea typeface="Optima" charset="0"/>
              <a:cs typeface="Optima" charset="0"/>
            </a:endParaRPr>
          </a:p>
          <a:p>
            <a:pPr marL="0" indent="0">
              <a:buNone/>
            </a:pPr>
            <a:endParaRPr lang="en-US" sz="2400" dirty="0">
              <a:latin typeface="Optima" charset="0"/>
              <a:ea typeface="Optima" charset="0"/>
              <a:cs typeface="Optima" charset="0"/>
            </a:endParaRPr>
          </a:p>
        </p:txBody>
      </p:sp>
      <p:sp>
        <p:nvSpPr>
          <p:cNvPr id="5" name="Rectangle 4">
            <a:extLst>
              <a:ext uri="{FF2B5EF4-FFF2-40B4-BE49-F238E27FC236}">
                <a16:creationId xmlns:a16="http://schemas.microsoft.com/office/drawing/2014/main" id="{F213C8E8-B319-4BDA-9641-4FB5D28EC7CF}"/>
              </a:ext>
            </a:extLst>
          </p:cNvPr>
          <p:cNvSpPr/>
          <p:nvPr/>
        </p:nvSpPr>
        <p:spPr>
          <a:xfrm>
            <a:off x="367908" y="353242"/>
            <a:ext cx="5214954" cy="619272"/>
          </a:xfrm>
          <a:prstGeom prst="rect">
            <a:avLst/>
          </a:prstGeom>
        </p:spPr>
        <p:txBody>
          <a:bodyPr wrap="none">
            <a:spAutoFit/>
          </a:bodyPr>
          <a:lstStyle/>
          <a:p>
            <a:pPr marL="342900" marR="0" lvl="0" indent="-342900">
              <a:lnSpc>
                <a:spcPct val="107000"/>
              </a:lnSpc>
              <a:spcBef>
                <a:spcPts val="200"/>
              </a:spcBef>
              <a:spcAft>
                <a:spcPts val="800"/>
              </a:spcAft>
              <a:buFont typeface="+mj-lt"/>
              <a:buAutoNum type="alphaUcPeriod"/>
            </a:pPr>
            <a:r>
              <a:rPr lang="en-PH" sz="3200" b="1" dirty="0">
                <a:solidFill>
                  <a:schemeClr val="accent1">
                    <a:lumMod val="50000"/>
                  </a:schemeClr>
                </a:solidFill>
                <a:latin typeface="Optima" charset="0"/>
                <a:ea typeface="Optima" charset="0"/>
                <a:cs typeface="Optima" charset="0"/>
              </a:rPr>
              <a:t> Seascape Working Group</a:t>
            </a:r>
            <a:endParaRPr lang="en-US" sz="3200" b="1" dirty="0">
              <a:solidFill>
                <a:schemeClr val="accent1">
                  <a:lumMod val="50000"/>
                </a:schemeClr>
              </a:solidFill>
              <a:latin typeface="Optima" charset="0"/>
              <a:ea typeface="Optima" charset="0"/>
              <a:cs typeface="Optima" charset="0"/>
            </a:endParaRPr>
          </a:p>
        </p:txBody>
      </p:sp>
      <p:grpSp>
        <p:nvGrpSpPr>
          <p:cNvPr id="15" name="Group 14"/>
          <p:cNvGrpSpPr/>
          <p:nvPr/>
        </p:nvGrpSpPr>
        <p:grpSpPr>
          <a:xfrm>
            <a:off x="6729211" y="1779234"/>
            <a:ext cx="5614670" cy="3535717"/>
            <a:chOff x="233148" y="1050693"/>
            <a:chExt cx="5029200" cy="2606126"/>
          </a:xfrm>
        </p:grpSpPr>
        <p:pic>
          <p:nvPicPr>
            <p:cNvPr id="16" name="Picture 15"/>
            <p:cNvPicPr>
              <a:picLocks noChangeAspect="1"/>
            </p:cNvPicPr>
            <p:nvPr/>
          </p:nvPicPr>
          <p:blipFill rotWithShape="1">
            <a:blip r:embed="rId3">
              <a:extLst>
                <a:ext uri="{28A0092B-C50C-407E-A947-70E740481C1C}">
                  <a14:useLocalDpi xmlns:a14="http://schemas.microsoft.com/office/drawing/2010/main" val="0"/>
                </a:ext>
              </a:extLst>
            </a:blip>
            <a:srcRect t="19833" b="10333"/>
            <a:stretch/>
          </p:blipFill>
          <p:spPr>
            <a:xfrm>
              <a:off x="233148" y="1050693"/>
              <a:ext cx="4893156" cy="2169646"/>
            </a:xfrm>
            <a:prstGeom prst="rect">
              <a:avLst/>
            </a:prstGeom>
          </p:spPr>
        </p:pic>
        <p:sp>
          <p:nvSpPr>
            <p:cNvPr id="17" name="Text Box 34"/>
            <p:cNvSpPr txBox="1"/>
            <p:nvPr/>
          </p:nvSpPr>
          <p:spPr>
            <a:xfrm>
              <a:off x="233148" y="3283594"/>
              <a:ext cx="5029200" cy="373225"/>
            </a:xfrm>
            <a:prstGeom prst="rect">
              <a:avLst/>
            </a:prstGeom>
            <a:solidFill>
              <a:schemeClr val="accent1">
                <a:lumMod val="20000"/>
                <a:lumOff val="80000"/>
              </a:schemeClr>
            </a:solidFill>
          </p:spPr>
          <p:txBody>
            <a:bodyPr wrap="square" rtlCol="0">
              <a:noAutofit/>
            </a:bodyPr>
            <a:lstStyle/>
            <a:p>
              <a:pPr marL="0" marR="0">
                <a:spcBef>
                  <a:spcPts val="0"/>
                </a:spcBef>
                <a:spcAft>
                  <a:spcPts val="0"/>
                </a:spcAft>
              </a:pPr>
              <a:r>
                <a:rPr lang="en-GB" sz="1200" kern="1200" dirty="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Participants of the 6</a:t>
              </a:r>
              <a:r>
                <a:rPr lang="en-GB" sz="1200" kern="1200" baseline="30000" dirty="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th</a:t>
              </a:r>
              <a:r>
                <a:rPr lang="en-GB" sz="1200" kern="1200" dirty="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 Seascapes Technical Working Group Meeting held in Manila, Philippines. Photo credit: CTI-CFF RS/A. </a:t>
              </a:r>
              <a:r>
                <a:rPr lang="en-GB" sz="1200" kern="1200" dirty="0" err="1">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Anggorojati</a:t>
              </a:r>
              <a:endParaRPr lang="en-US" sz="1200" dirty="0">
                <a:effectLst/>
                <a:latin typeface="Times New Roman" panose="02020603050405020304" pitchFamily="18" charset="0"/>
                <a:ea typeface="Times New Roman" panose="02020603050405020304" pitchFamily="18" charset="0"/>
              </a:endParaRPr>
            </a:p>
          </p:txBody>
        </p:sp>
      </p:grpSp>
      <p:cxnSp>
        <p:nvCxnSpPr>
          <p:cNvPr id="7" name="Straight Connector 6"/>
          <p:cNvCxnSpPr/>
          <p:nvPr/>
        </p:nvCxnSpPr>
        <p:spPr>
          <a:xfrm flipV="1">
            <a:off x="5413905" y="678644"/>
            <a:ext cx="6356064" cy="11724"/>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359170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951" y="0"/>
            <a:ext cx="12192000" cy="6899890"/>
          </a:xfrm>
          <a:prstGeom prst="rect">
            <a:avLst/>
          </a:prstGeom>
        </p:spPr>
      </p:pic>
      <p:sp>
        <p:nvSpPr>
          <p:cNvPr id="6" name="Content Placeholder 2">
            <a:extLst>
              <a:ext uri="{FF2B5EF4-FFF2-40B4-BE49-F238E27FC236}">
                <a16:creationId xmlns:a16="http://schemas.microsoft.com/office/drawing/2014/main" id="{3516064E-09D2-40A4-945F-A4B9F2D3DA44}"/>
              </a:ext>
            </a:extLst>
          </p:cNvPr>
          <p:cNvSpPr>
            <a:spLocks noGrp="1"/>
          </p:cNvSpPr>
          <p:nvPr>
            <p:ph sz="half" idx="1"/>
          </p:nvPr>
        </p:nvSpPr>
        <p:spPr>
          <a:xfrm>
            <a:off x="265615" y="1388604"/>
            <a:ext cx="6962951" cy="2903938"/>
          </a:xfrm>
        </p:spPr>
        <p:txBody>
          <a:bodyPr>
            <a:noAutofit/>
          </a:bodyPr>
          <a:lstStyle/>
          <a:p>
            <a:pPr marL="269875" indent="-260350">
              <a:buAutoNum type="arabicPeriod"/>
            </a:pPr>
            <a:r>
              <a:rPr lang="en-US" sz="2000" b="1" dirty="0">
                <a:solidFill>
                  <a:srgbClr val="009999"/>
                </a:solidFill>
                <a:latin typeface="Optima" charset="0"/>
                <a:ea typeface="Optima" charset="0"/>
                <a:cs typeface="Optima" charset="0"/>
              </a:rPr>
              <a:t>Workshop on Catch Documentation Traceability System Design and Development Based on EAFM in Timor-Leste </a:t>
            </a:r>
            <a:br>
              <a:rPr lang="en-US" sz="2000" dirty="0">
                <a:latin typeface="Optima" charset="0"/>
                <a:ea typeface="Optima" charset="0"/>
                <a:cs typeface="Optima" charset="0"/>
              </a:rPr>
            </a:br>
            <a:r>
              <a:rPr lang="en-US" sz="1800" dirty="0">
                <a:latin typeface="Optima" charset="0"/>
                <a:ea typeface="Optima" charset="0"/>
                <a:cs typeface="Optima" charset="0"/>
              </a:rPr>
              <a:t>June 25-26, 2019 | Dili, Timor-Leste</a:t>
            </a:r>
          </a:p>
          <a:p>
            <a:pPr marL="9525" indent="0">
              <a:buNone/>
            </a:pPr>
            <a:r>
              <a:rPr lang="en-US" sz="1800" dirty="0">
                <a:latin typeface="Optima" charset="0"/>
                <a:ea typeface="Optima" charset="0"/>
                <a:cs typeface="Optima" charset="0"/>
              </a:rPr>
              <a:t>    Among the agreements:</a:t>
            </a:r>
          </a:p>
          <a:p>
            <a:pPr marL="514350" indent="-285750"/>
            <a:r>
              <a:rPr lang="en-US" sz="1800" dirty="0">
                <a:latin typeface="Optima" charset="0"/>
                <a:ea typeface="Optima" charset="0"/>
                <a:cs typeface="Optima" charset="0"/>
              </a:rPr>
              <a:t>Realizing the need for  experts on CDT in CT5 member countries, suggested for  USAID Oceans use this gap as an opportunity to support future activities</a:t>
            </a:r>
          </a:p>
          <a:p>
            <a:pPr marL="514350" indent="-285750"/>
            <a:r>
              <a:rPr lang="en-US" sz="1800" dirty="0">
                <a:latin typeface="Optima" charset="0"/>
                <a:ea typeface="Optima" charset="0"/>
                <a:cs typeface="Optima" charset="0"/>
              </a:rPr>
              <a:t>CT countries to use and adapt resources and publications developed by USAID Oceans according to their respective needs</a:t>
            </a:r>
          </a:p>
          <a:p>
            <a:pPr marL="406400" indent="-92075"/>
            <a:endParaRPr lang="en-US" sz="1800" dirty="0">
              <a:latin typeface="Optima" charset="0"/>
              <a:ea typeface="Optima" charset="0"/>
              <a:cs typeface="Optima" charset="0"/>
            </a:endParaRPr>
          </a:p>
          <a:p>
            <a:pPr marL="231775" indent="-231775">
              <a:buNone/>
            </a:pPr>
            <a:r>
              <a:rPr lang="en-US" sz="2000" b="1" dirty="0">
                <a:solidFill>
                  <a:srgbClr val="009999"/>
                </a:solidFill>
                <a:latin typeface="Optima" charset="0"/>
                <a:ea typeface="Optima" charset="0"/>
                <a:cs typeface="Optima" charset="0"/>
              </a:rPr>
              <a:t>2. 7</a:t>
            </a:r>
            <a:r>
              <a:rPr lang="en-US" sz="2000" b="1" baseline="30000" dirty="0">
                <a:solidFill>
                  <a:srgbClr val="009999"/>
                </a:solidFill>
                <a:latin typeface="Optima" charset="0"/>
                <a:ea typeface="Optima" charset="0"/>
                <a:cs typeface="Optima" charset="0"/>
              </a:rPr>
              <a:t>th</a:t>
            </a:r>
            <a:r>
              <a:rPr lang="en-US" sz="2000" b="1" dirty="0">
                <a:solidFill>
                  <a:srgbClr val="009999"/>
                </a:solidFill>
                <a:latin typeface="Optima" charset="0"/>
                <a:ea typeface="Optima" charset="0"/>
                <a:cs typeface="Optima" charset="0"/>
              </a:rPr>
              <a:t> Ecosystem Approach on Fisheries Management  (EAFM) Working Group Meeting </a:t>
            </a:r>
            <a:br>
              <a:rPr lang="en-US" sz="2000" b="1" dirty="0">
                <a:latin typeface="Optima" charset="0"/>
                <a:ea typeface="Optima" charset="0"/>
                <a:cs typeface="Optima" charset="0"/>
              </a:rPr>
            </a:br>
            <a:r>
              <a:rPr lang="en-US" sz="1800" dirty="0">
                <a:latin typeface="Optima" charset="0"/>
                <a:ea typeface="Optima" charset="0"/>
                <a:cs typeface="Optima" charset="0"/>
              </a:rPr>
              <a:t>Manila</a:t>
            </a:r>
            <a:r>
              <a:rPr lang="en-US" sz="1800" b="1" dirty="0">
                <a:latin typeface="Optima" charset="0"/>
                <a:ea typeface="Optima" charset="0"/>
                <a:cs typeface="Optima" charset="0"/>
              </a:rPr>
              <a:t>, </a:t>
            </a:r>
            <a:r>
              <a:rPr lang="en-US" sz="1800" dirty="0">
                <a:latin typeface="Optima" charset="0"/>
                <a:ea typeface="Optima" charset="0"/>
                <a:cs typeface="Optima" charset="0"/>
              </a:rPr>
              <a:t>Philippines</a:t>
            </a:r>
            <a:r>
              <a:rPr lang="en-US" sz="1800" b="1" dirty="0">
                <a:latin typeface="Optima" charset="0"/>
                <a:ea typeface="Optima" charset="0"/>
                <a:cs typeface="Optima" charset="0"/>
              </a:rPr>
              <a:t> |</a:t>
            </a:r>
            <a:r>
              <a:rPr lang="en-US" sz="1800" dirty="0">
                <a:latin typeface="Optima" charset="0"/>
                <a:ea typeface="Optima" charset="0"/>
                <a:cs typeface="Optima" charset="0"/>
              </a:rPr>
              <a:t>September 2-3, 2019 </a:t>
            </a:r>
            <a:endParaRPr lang="en-US" sz="2000" dirty="0">
              <a:latin typeface="Optima" charset="0"/>
              <a:ea typeface="Optima" charset="0"/>
              <a:cs typeface="Optima" charset="0"/>
            </a:endParaRPr>
          </a:p>
          <a:p>
            <a:pPr marL="517525" indent="-285750"/>
            <a:r>
              <a:rPr lang="en-US" sz="1800" dirty="0">
                <a:latin typeface="Optima" charset="0"/>
                <a:ea typeface="Optima" charset="0"/>
                <a:cs typeface="Optima" charset="0"/>
              </a:rPr>
              <a:t>Requested the Regional Secretariat to write an official letter to USAID RDMA and USAID Oceans regarding request for provision of an e-CDT Technical Guidance document for CTI</a:t>
            </a:r>
          </a:p>
          <a:p>
            <a:pPr marL="600075" indent="-285750"/>
            <a:endParaRPr lang="en-US" sz="1800" dirty="0">
              <a:latin typeface="Optima" charset="0"/>
              <a:ea typeface="Optima" charset="0"/>
              <a:cs typeface="Optima" charset="0"/>
            </a:endParaRPr>
          </a:p>
        </p:txBody>
      </p:sp>
      <p:pic>
        <p:nvPicPr>
          <p:cNvPr id="11" name="Picture 10"/>
          <p:cNvPicPr>
            <a:picLocks noChangeAspect="1"/>
          </p:cNvPicPr>
          <p:nvPr/>
        </p:nvPicPr>
        <p:blipFill rotWithShape="1">
          <a:blip r:embed="rId3" cstate="print">
            <a:extLst>
              <a:ext uri="{28A0092B-C50C-407E-A947-70E740481C1C}">
                <a14:useLocalDpi xmlns:a14="http://schemas.microsoft.com/office/drawing/2010/main" val="0"/>
              </a:ext>
            </a:extLst>
          </a:blip>
          <a:srcRect l="5358" t="22500"/>
          <a:stretch/>
        </p:blipFill>
        <p:spPr>
          <a:xfrm>
            <a:off x="8131715" y="3739413"/>
            <a:ext cx="4436969" cy="2749525"/>
          </a:xfrm>
          <a:prstGeom prst="rect">
            <a:avLst/>
          </a:prstGeom>
        </p:spPr>
      </p:pic>
      <p:sp>
        <p:nvSpPr>
          <p:cNvPr id="19" name="Rectangle 18">
            <a:extLst>
              <a:ext uri="{FF2B5EF4-FFF2-40B4-BE49-F238E27FC236}">
                <a16:creationId xmlns:a16="http://schemas.microsoft.com/office/drawing/2014/main" id="{F213C8E8-B319-4BDA-9641-4FB5D28EC7CF}"/>
              </a:ext>
            </a:extLst>
          </p:cNvPr>
          <p:cNvSpPr/>
          <p:nvPr/>
        </p:nvSpPr>
        <p:spPr>
          <a:xfrm>
            <a:off x="265615" y="219311"/>
            <a:ext cx="7866100" cy="1015663"/>
          </a:xfrm>
          <a:prstGeom prst="rect">
            <a:avLst/>
          </a:prstGeom>
        </p:spPr>
        <p:txBody>
          <a:bodyPr wrap="square">
            <a:spAutoFit/>
          </a:bodyPr>
          <a:lstStyle/>
          <a:p>
            <a:pPr marR="0" lvl="0"/>
            <a:r>
              <a:rPr lang="en-PH" sz="3000" b="1" dirty="0">
                <a:solidFill>
                  <a:schemeClr val="accent1">
                    <a:lumMod val="50000"/>
                  </a:schemeClr>
                </a:solidFill>
                <a:latin typeface="Optima" charset="0"/>
                <a:ea typeface="Optima" charset="0"/>
                <a:cs typeface="Optima" charset="0"/>
              </a:rPr>
              <a:t>B. Ecosystem Approach to Fisheries Management (EAFM) Working Group</a:t>
            </a:r>
            <a:endParaRPr lang="en-US" sz="3000" b="1" dirty="0">
              <a:solidFill>
                <a:schemeClr val="accent1">
                  <a:lumMod val="50000"/>
                </a:schemeClr>
              </a:solidFill>
              <a:latin typeface="Optima" charset="0"/>
              <a:ea typeface="Optima" charset="0"/>
              <a:cs typeface="Optima" charset="0"/>
            </a:endParaRPr>
          </a:p>
        </p:txBody>
      </p:sp>
      <p:sp>
        <p:nvSpPr>
          <p:cNvPr id="16" name="Text Box 55"/>
          <p:cNvSpPr txBox="1"/>
          <p:nvPr/>
        </p:nvSpPr>
        <p:spPr>
          <a:xfrm>
            <a:off x="8131715" y="6488938"/>
            <a:ext cx="4430665" cy="400110"/>
          </a:xfrm>
          <a:prstGeom prst="rect">
            <a:avLst/>
          </a:prstGeom>
          <a:solidFill>
            <a:schemeClr val="accent1">
              <a:lumMod val="20000"/>
              <a:lumOff val="80000"/>
            </a:schemeClr>
          </a:solidFill>
        </p:spPr>
        <p:txBody>
          <a:bodyPr wrap="square" rtlCol="0">
            <a:spAutoFit/>
          </a:bodyPr>
          <a:lstStyle/>
          <a:p>
            <a:pPr marL="0" marR="0">
              <a:spcBef>
                <a:spcPts val="0"/>
              </a:spcBef>
              <a:spcAft>
                <a:spcPts val="0"/>
              </a:spcAft>
            </a:pPr>
            <a:r>
              <a:rPr lang="en-GB" sz="1000" kern="1200" dirty="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Participants of the Workshop on CDT Systems in </a:t>
            </a:r>
            <a:r>
              <a:rPr lang="en-GB" sz="1000" dirty="0">
                <a:solidFill>
                  <a:srgbClr val="000000"/>
                </a:solidFill>
                <a:latin typeface="Calibri Light" panose="020F0302020204030204" pitchFamily="34" charset="0"/>
                <a:ea typeface="Times New Roman" panose="02020603050405020304" pitchFamily="18" charset="0"/>
                <a:cs typeface="Times New Roman" panose="02020603050405020304" pitchFamily="18" charset="0"/>
              </a:rPr>
              <a:t>Di</a:t>
            </a:r>
            <a:r>
              <a:rPr lang="en-GB" sz="1000" kern="1200" dirty="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li, Indonesia. </a:t>
            </a:r>
          </a:p>
          <a:p>
            <a:pPr marL="0" marR="0">
              <a:spcBef>
                <a:spcPts val="0"/>
              </a:spcBef>
              <a:spcAft>
                <a:spcPts val="0"/>
              </a:spcAft>
            </a:pPr>
            <a:r>
              <a:rPr lang="en-GB" sz="1000" kern="1200" dirty="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Photo credit: CTI-CFF RS/J. Polita</a:t>
            </a:r>
            <a:endParaRPr lang="en-US" sz="1200" dirty="0">
              <a:effectLst/>
              <a:latin typeface="Times New Roman" panose="02020603050405020304" pitchFamily="18" charset="0"/>
              <a:ea typeface="Times New Roman" panose="02020603050405020304" pitchFamily="18" charset="0"/>
            </a:endParaRPr>
          </a:p>
        </p:txBody>
      </p:sp>
      <p:pic>
        <p:nvPicPr>
          <p:cNvPr id="22" name="Picture 21"/>
          <p:cNvPicPr>
            <a:picLocks noChangeAspect="1"/>
          </p:cNvPicPr>
          <p:nvPr/>
        </p:nvPicPr>
        <p:blipFill rotWithShape="1">
          <a:blip r:embed="rId4" cstate="print">
            <a:extLst>
              <a:ext uri="{28A0092B-C50C-407E-A947-70E740481C1C}">
                <a14:useLocalDpi xmlns:a14="http://schemas.microsoft.com/office/drawing/2010/main" val="0"/>
              </a:ext>
            </a:extLst>
          </a:blip>
          <a:srcRect l="18526"/>
          <a:stretch/>
        </p:blipFill>
        <p:spPr>
          <a:xfrm>
            <a:off x="8131715" y="846"/>
            <a:ext cx="4436969" cy="3536711"/>
          </a:xfrm>
          <a:prstGeom prst="rect">
            <a:avLst/>
          </a:prstGeom>
        </p:spPr>
      </p:pic>
      <p:sp>
        <p:nvSpPr>
          <p:cNvPr id="13" name="Text Box 24"/>
          <p:cNvSpPr txBox="1"/>
          <p:nvPr/>
        </p:nvSpPr>
        <p:spPr>
          <a:xfrm>
            <a:off x="8131715" y="3335701"/>
            <a:ext cx="4436969" cy="403712"/>
          </a:xfrm>
          <a:prstGeom prst="rect">
            <a:avLst/>
          </a:prstGeom>
          <a:solidFill>
            <a:schemeClr val="accent1">
              <a:lumMod val="20000"/>
              <a:lumOff val="80000"/>
            </a:schemeClr>
          </a:solidFill>
        </p:spPr>
        <p:txBody>
          <a:bodyPr wrap="square" rtlCol="0">
            <a:noAutofit/>
          </a:bodyPr>
          <a:lstStyle/>
          <a:p>
            <a:pPr marL="0" marR="0">
              <a:spcBef>
                <a:spcPts val="0"/>
              </a:spcBef>
              <a:spcAft>
                <a:spcPts val="0"/>
              </a:spcAft>
            </a:pPr>
            <a:r>
              <a:rPr lang="en-GB" sz="1000" kern="1200" dirty="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Participants of the EAFM TWG Meeting in Manila, Philippines.                                  Photo credit: CTI-CFF RS/A. </a:t>
            </a:r>
            <a:r>
              <a:rPr lang="en-GB" sz="1000" kern="1200" dirty="0" err="1">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Anggorojati</a:t>
            </a:r>
            <a:endParaRPr lang="en-US" sz="1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8067093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951" y="0"/>
            <a:ext cx="12192000" cy="6899890"/>
          </a:xfrm>
          <a:prstGeom prst="rect">
            <a:avLst/>
          </a:prstGeom>
        </p:spPr>
      </p:pic>
      <p:sp>
        <p:nvSpPr>
          <p:cNvPr id="6" name="Content Placeholder 2">
            <a:extLst>
              <a:ext uri="{FF2B5EF4-FFF2-40B4-BE49-F238E27FC236}">
                <a16:creationId xmlns:a16="http://schemas.microsoft.com/office/drawing/2014/main" id="{EE05D4F9-187C-4E9D-9886-E706E99ED585}"/>
              </a:ext>
            </a:extLst>
          </p:cNvPr>
          <p:cNvSpPr>
            <a:spLocks noGrp="1"/>
          </p:cNvSpPr>
          <p:nvPr>
            <p:ph sz="half" idx="1"/>
          </p:nvPr>
        </p:nvSpPr>
        <p:spPr>
          <a:xfrm>
            <a:off x="241415" y="822682"/>
            <a:ext cx="8272711" cy="5599384"/>
          </a:xfrm>
        </p:spPr>
        <p:txBody>
          <a:bodyPr>
            <a:noAutofit/>
          </a:bodyPr>
          <a:lstStyle/>
          <a:p>
            <a:pPr lvl="0">
              <a:buAutoNum type="arabicPeriod"/>
            </a:pPr>
            <a:r>
              <a:rPr lang="en-US" sz="2000" b="1" dirty="0">
                <a:solidFill>
                  <a:srgbClr val="009999"/>
                </a:solidFill>
                <a:latin typeface="Optima" charset="0"/>
                <a:ea typeface="Optima" charset="0"/>
                <a:cs typeface="Optima" charset="0"/>
              </a:rPr>
              <a:t>Workshop for the development of a protocol for the monitoring of Marine protected Areas                                                          </a:t>
            </a:r>
            <a:br>
              <a:rPr lang="en-US" sz="2000" b="1" dirty="0">
                <a:solidFill>
                  <a:srgbClr val="00B0F0"/>
                </a:solidFill>
                <a:latin typeface="Optima" charset="0"/>
                <a:ea typeface="Optima" charset="0"/>
                <a:cs typeface="Optima" charset="0"/>
              </a:rPr>
            </a:br>
            <a:r>
              <a:rPr lang="en-US" sz="1800" dirty="0">
                <a:latin typeface="Optima" charset="0"/>
                <a:ea typeface="Optima" charset="0"/>
                <a:cs typeface="Optima" charset="0"/>
              </a:rPr>
              <a:t>September 27-October 4, 2019 | </a:t>
            </a:r>
            <a:r>
              <a:rPr lang="en-US" sz="1800" dirty="0" err="1">
                <a:latin typeface="Optima" charset="0"/>
                <a:ea typeface="Optima" charset="0"/>
                <a:cs typeface="Optima" charset="0"/>
              </a:rPr>
              <a:t>Gorgona</a:t>
            </a:r>
            <a:r>
              <a:rPr lang="en-US" sz="1800" dirty="0">
                <a:latin typeface="Optima" charset="0"/>
                <a:ea typeface="Optima" charset="0"/>
                <a:cs typeface="Optima" charset="0"/>
              </a:rPr>
              <a:t>, Colombia</a:t>
            </a:r>
          </a:p>
          <a:p>
            <a:pPr marL="269875" lvl="0" indent="0">
              <a:buNone/>
            </a:pPr>
            <a:r>
              <a:rPr lang="en-US" sz="1800" dirty="0">
                <a:latin typeface="Optima" charset="0"/>
                <a:ea typeface="Optima" charset="0"/>
                <a:cs typeface="Optima" charset="0"/>
              </a:rPr>
              <a:t>The 5-day workshop was organized and fully supported by the </a:t>
            </a:r>
            <a:r>
              <a:rPr lang="en-US" sz="1800" dirty="0" err="1">
                <a:latin typeface="Optima" charset="0"/>
                <a:ea typeface="Optima" charset="0"/>
                <a:cs typeface="Optima" charset="0"/>
              </a:rPr>
              <a:t>Corredor</a:t>
            </a:r>
            <a:r>
              <a:rPr lang="en-US" sz="1800" dirty="0">
                <a:latin typeface="Optima" charset="0"/>
                <a:ea typeface="Optima" charset="0"/>
                <a:cs typeface="Optima" charset="0"/>
              </a:rPr>
              <a:t> Marino del </a:t>
            </a:r>
            <a:r>
              <a:rPr lang="en-US" sz="1800" dirty="0" err="1">
                <a:latin typeface="Optima" charset="0"/>
                <a:ea typeface="Optima" charset="0"/>
                <a:cs typeface="Optima" charset="0"/>
              </a:rPr>
              <a:t>Pacifico</a:t>
            </a:r>
            <a:r>
              <a:rPr lang="en-US" sz="1800" dirty="0">
                <a:latin typeface="Optima" charset="0"/>
                <a:ea typeface="Optima" charset="0"/>
                <a:cs typeface="Optima" charset="0"/>
              </a:rPr>
              <a:t> Este tropical (CMAR) as part of the joint work between CMAR and CTI-CFF to strengthen Regional initiatives aimed at the conservation and sustainable use of marine biodiversity in the Pacific Ocean region </a:t>
            </a:r>
            <a:br>
              <a:rPr lang="en-US" sz="1800" dirty="0">
                <a:latin typeface="Optima" charset="0"/>
                <a:ea typeface="Optima" charset="0"/>
                <a:cs typeface="Optima" charset="0"/>
              </a:rPr>
            </a:br>
            <a:endParaRPr lang="en-US" sz="2400" dirty="0">
              <a:latin typeface="Optima" charset="0"/>
              <a:ea typeface="Optima" charset="0"/>
              <a:cs typeface="Optima" charset="0"/>
            </a:endParaRPr>
          </a:p>
          <a:p>
            <a:pPr marL="0" indent="0">
              <a:lnSpc>
                <a:spcPct val="100000"/>
              </a:lnSpc>
              <a:spcBef>
                <a:spcPts val="0"/>
              </a:spcBef>
              <a:buNone/>
            </a:pPr>
            <a:r>
              <a:rPr lang="en-PH" sz="2000" b="1" dirty="0">
                <a:solidFill>
                  <a:srgbClr val="009999"/>
                </a:solidFill>
                <a:latin typeface="Optima" charset="0"/>
                <a:ea typeface="Optima" charset="0"/>
                <a:cs typeface="Optima" charset="0"/>
              </a:rPr>
              <a:t>2. MPA Regional Exchange</a:t>
            </a:r>
            <a:r>
              <a:rPr lang="en-PH" sz="2000" b="1" dirty="0">
                <a:solidFill>
                  <a:srgbClr val="00B0F0"/>
                </a:solidFill>
                <a:latin typeface="Optima" charset="0"/>
                <a:ea typeface="Optima" charset="0"/>
                <a:cs typeface="Optima" charset="0"/>
              </a:rPr>
              <a:t> </a:t>
            </a:r>
          </a:p>
          <a:p>
            <a:pPr marL="0" indent="323850">
              <a:lnSpc>
                <a:spcPct val="100000"/>
              </a:lnSpc>
              <a:spcBef>
                <a:spcPts val="0"/>
              </a:spcBef>
              <a:buNone/>
            </a:pPr>
            <a:r>
              <a:rPr lang="en-US" sz="1800" dirty="0">
                <a:latin typeface="Optima" charset="0"/>
                <a:ea typeface="Optima" charset="0"/>
                <a:cs typeface="Optima" charset="0"/>
              </a:rPr>
              <a:t>October 16-20, 2019 |Kota </a:t>
            </a:r>
            <a:r>
              <a:rPr lang="en-US" sz="1800" dirty="0" err="1">
                <a:latin typeface="Optima" charset="0"/>
                <a:ea typeface="Optima" charset="0"/>
                <a:cs typeface="Optima" charset="0"/>
              </a:rPr>
              <a:t>Kinabalu</a:t>
            </a:r>
            <a:r>
              <a:rPr lang="en-US" sz="1800" b="1" dirty="0">
                <a:latin typeface="Optima" charset="0"/>
                <a:ea typeface="Optima" charset="0"/>
                <a:cs typeface="Optima" charset="0"/>
              </a:rPr>
              <a:t>, </a:t>
            </a:r>
            <a:r>
              <a:rPr lang="en-US" sz="1800" dirty="0">
                <a:latin typeface="Optima" charset="0"/>
                <a:ea typeface="Optima" charset="0"/>
                <a:cs typeface="Optima" charset="0"/>
              </a:rPr>
              <a:t>Sabah, Malaysia </a:t>
            </a:r>
            <a:br>
              <a:rPr lang="en-US" sz="1800" dirty="0">
                <a:latin typeface="Optima" charset="0"/>
                <a:ea typeface="Optima" charset="0"/>
                <a:cs typeface="Optima" charset="0"/>
              </a:rPr>
            </a:br>
            <a:endParaRPr lang="en-US" sz="1400" dirty="0">
              <a:latin typeface="Optima" charset="0"/>
              <a:ea typeface="Optima" charset="0"/>
              <a:cs typeface="Optima" charset="0"/>
            </a:endParaRPr>
          </a:p>
          <a:p>
            <a:pPr marL="0" indent="323850">
              <a:lnSpc>
                <a:spcPct val="100000"/>
              </a:lnSpc>
              <a:spcBef>
                <a:spcPts val="0"/>
              </a:spcBef>
              <a:buNone/>
            </a:pPr>
            <a:r>
              <a:rPr lang="en-US" sz="1800" dirty="0">
                <a:latin typeface="Optima" charset="0"/>
                <a:ea typeface="Optima" charset="0"/>
                <a:cs typeface="Optima" charset="0"/>
              </a:rPr>
              <a:t>Among the agreements</a:t>
            </a:r>
            <a:endParaRPr lang="en-US" sz="2000" dirty="0">
              <a:latin typeface="Optima" charset="0"/>
              <a:ea typeface="Optima" charset="0"/>
              <a:cs typeface="Optima" charset="0"/>
            </a:endParaRPr>
          </a:p>
          <a:p>
            <a:pPr marL="555625" indent="-285750">
              <a:lnSpc>
                <a:spcPct val="100000"/>
              </a:lnSpc>
              <a:spcBef>
                <a:spcPts val="0"/>
              </a:spcBef>
            </a:pPr>
            <a:r>
              <a:rPr lang="en-US" sz="1800" dirty="0">
                <a:latin typeface="Optima" charset="0"/>
                <a:ea typeface="Optima" charset="0"/>
                <a:cs typeface="Optima" charset="0"/>
              </a:rPr>
              <a:t>Recommended Regional Secretariat and Task Force to provide support in the preparation of a guideline or outline for the concept paper of a joint roadmap of sustainable tourism for five years at prioritized community sites, and phasing into larger sites</a:t>
            </a:r>
          </a:p>
          <a:p>
            <a:pPr>
              <a:lnSpc>
                <a:spcPct val="100000"/>
              </a:lnSpc>
              <a:spcBef>
                <a:spcPts val="0"/>
              </a:spcBef>
            </a:pPr>
            <a:endParaRPr lang="en-US" sz="1800" dirty="0">
              <a:latin typeface="Optima" charset="0"/>
              <a:ea typeface="Optima" charset="0"/>
              <a:cs typeface="Optima" charset="0"/>
            </a:endParaRPr>
          </a:p>
          <a:p>
            <a:pPr marL="560387" indent="-285750">
              <a:lnSpc>
                <a:spcPct val="100000"/>
              </a:lnSpc>
              <a:spcBef>
                <a:spcPts val="0"/>
              </a:spcBef>
            </a:pPr>
            <a:r>
              <a:rPr lang="en-US" sz="1800" dirty="0">
                <a:latin typeface="Optima" charset="0"/>
                <a:ea typeface="Optima" charset="0"/>
                <a:cs typeface="Optima" charset="0"/>
              </a:rPr>
              <a:t>Tasked Regional Secretariat to provide the Term of Reference (</a:t>
            </a:r>
            <a:r>
              <a:rPr lang="en-US" sz="1800" dirty="0" err="1">
                <a:latin typeface="Optima" charset="0"/>
                <a:ea typeface="Optima" charset="0"/>
                <a:cs typeface="Optima" charset="0"/>
              </a:rPr>
              <a:t>ToR</a:t>
            </a:r>
            <a:r>
              <a:rPr lang="en-US" sz="1800" dirty="0">
                <a:latin typeface="Optima" charset="0"/>
                <a:ea typeface="Optima" charset="0"/>
                <a:cs typeface="Optima" charset="0"/>
              </a:rPr>
              <a:t>) on Sustainable Marine Tourism Task Force to the MPA TWG with a formal letter requesting to identify the focal points, pilot community site(s) for immediate activities and higher-level site(s) for future planning.</a:t>
            </a:r>
          </a:p>
          <a:p>
            <a:pPr>
              <a:lnSpc>
                <a:spcPct val="100000"/>
              </a:lnSpc>
              <a:spcBef>
                <a:spcPts val="0"/>
              </a:spcBef>
            </a:pPr>
            <a:endParaRPr lang="en-US" sz="1800" dirty="0">
              <a:latin typeface="Optima" charset="0"/>
              <a:ea typeface="Optima" charset="0"/>
              <a:cs typeface="Optima" charset="0"/>
            </a:endParaRPr>
          </a:p>
          <a:p>
            <a:pPr marL="0" indent="0">
              <a:lnSpc>
                <a:spcPct val="100000"/>
              </a:lnSpc>
              <a:spcBef>
                <a:spcPts val="0"/>
              </a:spcBef>
              <a:buNone/>
            </a:pPr>
            <a:endParaRPr lang="en-US" sz="2000" dirty="0">
              <a:latin typeface="Optima" charset="0"/>
              <a:ea typeface="Optima" charset="0"/>
              <a:cs typeface="Optima" charset="0"/>
            </a:endParaRPr>
          </a:p>
          <a:p>
            <a:pPr marL="0" indent="0">
              <a:lnSpc>
                <a:spcPct val="100000"/>
              </a:lnSpc>
              <a:spcBef>
                <a:spcPts val="0"/>
              </a:spcBef>
              <a:buNone/>
            </a:pPr>
            <a:endParaRPr lang="en-US" sz="2400" dirty="0">
              <a:latin typeface="Optima" charset="0"/>
              <a:ea typeface="Optima" charset="0"/>
              <a:cs typeface="Optima" charset="0"/>
            </a:endParaRPr>
          </a:p>
          <a:p>
            <a:pPr marL="0" indent="0">
              <a:lnSpc>
                <a:spcPct val="100000"/>
              </a:lnSpc>
              <a:spcBef>
                <a:spcPts val="0"/>
              </a:spcBef>
              <a:buNone/>
            </a:pPr>
            <a:endParaRPr lang="en-US" sz="2200" dirty="0">
              <a:latin typeface="Optima" charset="0"/>
              <a:ea typeface="Optima" charset="0"/>
              <a:cs typeface="Optima" charset="0"/>
            </a:endParaRPr>
          </a:p>
          <a:p>
            <a:pPr>
              <a:lnSpc>
                <a:spcPct val="100000"/>
              </a:lnSpc>
              <a:spcBef>
                <a:spcPts val="0"/>
              </a:spcBef>
            </a:pPr>
            <a:endParaRPr lang="en-PH" sz="2400" dirty="0">
              <a:latin typeface="Optima" charset="0"/>
              <a:ea typeface="Optima" charset="0"/>
              <a:cs typeface="Optima" charset="0"/>
            </a:endParaRPr>
          </a:p>
          <a:p>
            <a:pPr>
              <a:lnSpc>
                <a:spcPct val="100000"/>
              </a:lnSpc>
              <a:spcBef>
                <a:spcPts val="0"/>
              </a:spcBef>
            </a:pPr>
            <a:endParaRPr lang="en-US" dirty="0">
              <a:latin typeface="Optima" charset="0"/>
              <a:ea typeface="Optima" charset="0"/>
              <a:cs typeface="Optima" charset="0"/>
            </a:endParaRPr>
          </a:p>
          <a:p>
            <a:pPr>
              <a:lnSpc>
                <a:spcPct val="100000"/>
              </a:lnSpc>
              <a:spcBef>
                <a:spcPts val="0"/>
              </a:spcBef>
            </a:pPr>
            <a:endParaRPr lang="en-US" sz="2400" dirty="0">
              <a:latin typeface="Optima" charset="0"/>
              <a:ea typeface="Optima" charset="0"/>
              <a:cs typeface="Optima" charset="0"/>
            </a:endParaRPr>
          </a:p>
        </p:txBody>
      </p:sp>
      <p:pic>
        <p:nvPicPr>
          <p:cNvPr id="4" name="Picture 3" descr="/Users/Alvin/Downloads/20191018_145909(0).jpg"/>
          <p:cNvPicPr/>
          <p:nvPr/>
        </p:nvPicPr>
        <p:blipFill rotWithShape="1">
          <a:blip r:embed="rId3" cstate="print">
            <a:extLst>
              <a:ext uri="{28A0092B-C50C-407E-A947-70E740481C1C}">
                <a14:useLocalDpi xmlns:a14="http://schemas.microsoft.com/office/drawing/2010/main" val="0"/>
              </a:ext>
            </a:extLst>
          </a:blip>
          <a:srcRect l="6229" r="7262" b="7598"/>
          <a:stretch/>
        </p:blipFill>
        <p:spPr bwMode="auto">
          <a:xfrm>
            <a:off x="8487680" y="822682"/>
            <a:ext cx="3708875" cy="2792156"/>
          </a:xfrm>
          <a:prstGeom prst="rect">
            <a:avLst/>
          </a:prstGeom>
          <a:noFill/>
          <a:ln>
            <a:noFill/>
          </a:ln>
          <a:extLst>
            <a:ext uri="{53640926-AAD7-44D8-BBD7-CCE9431645EC}">
              <a14:shadowObscured xmlns:a14="http://schemas.microsoft.com/office/drawing/2010/main"/>
            </a:ext>
          </a:extLst>
        </p:spPr>
      </p:pic>
      <p:pic>
        <p:nvPicPr>
          <p:cNvPr id="7" name="Picture 6" descr="/Users/Alvin/Downloads/20191019_084756.jpg"/>
          <p:cNvPicPr/>
          <p:nvPr/>
        </p:nvPicPr>
        <p:blipFill rotWithShape="1">
          <a:blip r:embed="rId4" cstate="print">
            <a:extLst>
              <a:ext uri="{28A0092B-C50C-407E-A947-70E740481C1C}">
                <a14:useLocalDpi xmlns:a14="http://schemas.microsoft.com/office/drawing/2010/main" val="0"/>
              </a:ext>
            </a:extLst>
          </a:blip>
          <a:srcRect l="347" t="21890" r="347" b="8283"/>
          <a:stretch/>
        </p:blipFill>
        <p:spPr bwMode="auto">
          <a:xfrm>
            <a:off x="8510774" y="3614838"/>
            <a:ext cx="3708875" cy="2709810"/>
          </a:xfrm>
          <a:prstGeom prst="rect">
            <a:avLst/>
          </a:prstGeom>
          <a:noFill/>
          <a:ln>
            <a:noFill/>
          </a:ln>
          <a:extLst>
            <a:ext uri="{53640926-AAD7-44D8-BBD7-CCE9431645EC}">
              <a14:shadowObscured xmlns:a14="http://schemas.microsoft.com/office/drawing/2010/main"/>
            </a:ext>
          </a:extLst>
        </p:spPr>
      </p:pic>
      <p:sp>
        <p:nvSpPr>
          <p:cNvPr id="8" name="Rectangle 7">
            <a:extLst>
              <a:ext uri="{FF2B5EF4-FFF2-40B4-BE49-F238E27FC236}">
                <a16:creationId xmlns:a16="http://schemas.microsoft.com/office/drawing/2014/main" id="{F213C8E8-B319-4BDA-9641-4FB5D28EC7CF}"/>
              </a:ext>
            </a:extLst>
          </p:cNvPr>
          <p:cNvSpPr/>
          <p:nvPr/>
        </p:nvSpPr>
        <p:spPr>
          <a:xfrm>
            <a:off x="245664" y="219311"/>
            <a:ext cx="6871048" cy="523220"/>
          </a:xfrm>
          <a:prstGeom prst="rect">
            <a:avLst/>
          </a:prstGeom>
        </p:spPr>
        <p:txBody>
          <a:bodyPr wrap="none">
            <a:spAutoFit/>
          </a:bodyPr>
          <a:lstStyle/>
          <a:p>
            <a:pPr marR="0" lvl="0"/>
            <a:r>
              <a:rPr lang="en-PH" sz="2800" b="1" dirty="0">
                <a:solidFill>
                  <a:schemeClr val="accent1">
                    <a:lumMod val="50000"/>
                  </a:schemeClr>
                </a:solidFill>
                <a:latin typeface="Optima" charset="0"/>
                <a:ea typeface="Optima" charset="0"/>
                <a:cs typeface="Optima" charset="0"/>
              </a:rPr>
              <a:t>C. Marine Protected Areas Working Group</a:t>
            </a:r>
            <a:endParaRPr lang="en-US" sz="2800" b="1" dirty="0">
              <a:solidFill>
                <a:schemeClr val="accent1">
                  <a:lumMod val="50000"/>
                </a:schemeClr>
              </a:solidFill>
              <a:latin typeface="Optima" charset="0"/>
              <a:ea typeface="Optima" charset="0"/>
              <a:cs typeface="Optima" charset="0"/>
            </a:endParaRPr>
          </a:p>
        </p:txBody>
      </p:sp>
      <p:cxnSp>
        <p:nvCxnSpPr>
          <p:cNvPr id="9" name="Straight Connector 8"/>
          <p:cNvCxnSpPr/>
          <p:nvPr/>
        </p:nvCxnSpPr>
        <p:spPr>
          <a:xfrm flipV="1">
            <a:off x="7136663" y="472864"/>
            <a:ext cx="4847649" cy="8057"/>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11" name="Text Box 24"/>
          <p:cNvSpPr txBox="1"/>
          <p:nvPr/>
        </p:nvSpPr>
        <p:spPr>
          <a:xfrm>
            <a:off x="8505353" y="6324648"/>
            <a:ext cx="3719716" cy="403712"/>
          </a:xfrm>
          <a:prstGeom prst="rect">
            <a:avLst/>
          </a:prstGeom>
          <a:solidFill>
            <a:schemeClr val="accent1">
              <a:lumMod val="20000"/>
              <a:lumOff val="80000"/>
            </a:schemeClr>
          </a:solidFill>
        </p:spPr>
        <p:txBody>
          <a:bodyPr wrap="square" rtlCol="0">
            <a:noAutofit/>
          </a:bodyPr>
          <a:lstStyle/>
          <a:p>
            <a:pPr marL="0" marR="0">
              <a:spcBef>
                <a:spcPts val="0"/>
              </a:spcBef>
              <a:spcAft>
                <a:spcPts val="0"/>
              </a:spcAft>
            </a:pPr>
            <a:r>
              <a:rPr lang="en-GB" sz="1000" kern="1200" dirty="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Participants of the </a:t>
            </a:r>
            <a:r>
              <a:rPr lang="en-GB" sz="1000" dirty="0">
                <a:solidFill>
                  <a:srgbClr val="000000"/>
                </a:solidFill>
                <a:latin typeface="Calibri Light" panose="020F0302020204030204" pitchFamily="34" charset="0"/>
                <a:ea typeface="Times New Roman" panose="02020603050405020304" pitchFamily="18" charset="0"/>
                <a:cs typeface="Times New Roman" panose="02020603050405020304" pitchFamily="18" charset="0"/>
              </a:rPr>
              <a:t>MPA REX and MPA </a:t>
            </a:r>
            <a:r>
              <a:rPr lang="en-GB" sz="1000" kern="1200" dirty="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TWG Meeting </a:t>
            </a:r>
            <a:r>
              <a:rPr lang="en-GB" sz="1000" kern="120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in </a:t>
            </a:r>
            <a:r>
              <a:rPr lang="en-GB" sz="1000">
                <a:solidFill>
                  <a:srgbClr val="000000"/>
                </a:solidFill>
                <a:latin typeface="Calibri Light" panose="020F0302020204030204" pitchFamily="34" charset="0"/>
                <a:ea typeface="Times New Roman" panose="02020603050405020304" pitchFamily="18" charset="0"/>
                <a:cs typeface="Times New Roman" panose="02020603050405020304" pitchFamily="18" charset="0"/>
              </a:rPr>
              <a:t>S</a:t>
            </a:r>
            <a:r>
              <a:rPr lang="en-GB" sz="1000" kern="120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abah</a:t>
            </a:r>
            <a:r>
              <a:rPr lang="en-GB" sz="1000" kern="1200" dirty="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 Malaysia</a:t>
            </a:r>
            <a:r>
              <a:rPr lang="en-GB" sz="1000" kern="120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 </a:t>
            </a:r>
            <a:r>
              <a:rPr lang="en-GB" sz="1000" kern="1200" dirty="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Photo credit: CTI-CFF RS/</a:t>
            </a:r>
            <a:r>
              <a:rPr lang="en-GB" sz="1000" dirty="0">
                <a:solidFill>
                  <a:srgbClr val="000000"/>
                </a:solidFill>
                <a:latin typeface="Calibri Light" panose="020F0302020204030204" pitchFamily="34" charset="0"/>
                <a:ea typeface="Times New Roman" panose="02020603050405020304" pitchFamily="18" charset="0"/>
                <a:cs typeface="Times New Roman" panose="02020603050405020304" pitchFamily="18" charset="0"/>
              </a:rPr>
              <a:t>J. </a:t>
            </a:r>
            <a:r>
              <a:rPr lang="en-GB" sz="1000" dirty="0" err="1">
                <a:solidFill>
                  <a:srgbClr val="000000"/>
                </a:solidFill>
                <a:latin typeface="Calibri Light" panose="020F0302020204030204" pitchFamily="34" charset="0"/>
                <a:ea typeface="Times New Roman" panose="02020603050405020304" pitchFamily="18" charset="0"/>
                <a:cs typeface="Times New Roman" panose="02020603050405020304" pitchFamily="18" charset="0"/>
              </a:rPr>
              <a:t>Polita</a:t>
            </a:r>
            <a:endParaRPr lang="en-US" sz="1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4055043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951" y="0"/>
            <a:ext cx="12192000" cy="6899890"/>
          </a:xfrm>
          <a:prstGeom prst="rect">
            <a:avLst/>
          </a:prstGeom>
        </p:spPr>
      </p:pic>
      <p:sp>
        <p:nvSpPr>
          <p:cNvPr id="5" name="Rectangle 4">
            <a:extLst>
              <a:ext uri="{FF2B5EF4-FFF2-40B4-BE49-F238E27FC236}">
                <a16:creationId xmlns:a16="http://schemas.microsoft.com/office/drawing/2014/main" id="{1B54DAFE-DB46-4003-B104-6D513081DEA5}"/>
              </a:ext>
            </a:extLst>
          </p:cNvPr>
          <p:cNvSpPr/>
          <p:nvPr/>
        </p:nvSpPr>
        <p:spPr>
          <a:xfrm>
            <a:off x="258882" y="200185"/>
            <a:ext cx="9476238" cy="553357"/>
          </a:xfrm>
          <a:prstGeom prst="rect">
            <a:avLst/>
          </a:prstGeom>
        </p:spPr>
        <p:txBody>
          <a:bodyPr wrap="square">
            <a:spAutoFit/>
          </a:bodyPr>
          <a:lstStyle/>
          <a:p>
            <a:pPr marL="574675" marR="0" lvl="0" indent="-574675">
              <a:lnSpc>
                <a:spcPct val="107000"/>
              </a:lnSpc>
              <a:spcBef>
                <a:spcPts val="200"/>
              </a:spcBef>
              <a:spcAft>
                <a:spcPts val="800"/>
              </a:spcAft>
            </a:pPr>
            <a:r>
              <a:rPr lang="en-PH" sz="2800" b="1" dirty="0">
                <a:solidFill>
                  <a:schemeClr val="accent5">
                    <a:lumMod val="75000"/>
                  </a:schemeClr>
                </a:solidFill>
                <a:latin typeface="Optima" charset="0"/>
                <a:ea typeface="Optima" charset="0"/>
                <a:cs typeface="Optima" charset="0"/>
              </a:rPr>
              <a:t>D. Climate Change Adaptation Working Group </a:t>
            </a:r>
            <a:endParaRPr lang="en-US" sz="2800" b="1" dirty="0">
              <a:solidFill>
                <a:schemeClr val="accent5">
                  <a:lumMod val="75000"/>
                </a:schemeClr>
              </a:solidFill>
              <a:latin typeface="Optima" charset="0"/>
              <a:ea typeface="Optima" charset="0"/>
              <a:cs typeface="Optima" charset="0"/>
            </a:endParaRPr>
          </a:p>
        </p:txBody>
      </p:sp>
      <p:sp>
        <p:nvSpPr>
          <p:cNvPr id="7" name="Rectangle 6">
            <a:extLst>
              <a:ext uri="{FF2B5EF4-FFF2-40B4-BE49-F238E27FC236}">
                <a16:creationId xmlns:a16="http://schemas.microsoft.com/office/drawing/2014/main" id="{CB9B0F3E-14A3-41AE-BA4E-6EFCF34D8ABA}"/>
              </a:ext>
            </a:extLst>
          </p:cNvPr>
          <p:cNvSpPr/>
          <p:nvPr/>
        </p:nvSpPr>
        <p:spPr>
          <a:xfrm>
            <a:off x="112003" y="940538"/>
            <a:ext cx="7786522" cy="2862322"/>
          </a:xfrm>
          <a:prstGeom prst="rect">
            <a:avLst/>
          </a:prstGeom>
        </p:spPr>
        <p:txBody>
          <a:bodyPr wrap="square">
            <a:spAutoFit/>
          </a:bodyPr>
          <a:lstStyle/>
          <a:p>
            <a:pPr marL="231775" indent="-231775"/>
            <a:r>
              <a:rPr lang="en-US" sz="2000" b="1" dirty="0">
                <a:solidFill>
                  <a:srgbClr val="009999"/>
                </a:solidFill>
                <a:latin typeface="Optima" charset="0"/>
                <a:ea typeface="Optima" charset="0"/>
                <a:cs typeface="Optima" charset="0"/>
              </a:rPr>
              <a:t>1. Climate Change Adaptation Capacity Building in Coral Triangle Countries: Increasing Resilience and Adaptive Capacity of Coastal and Marine Ecosystem through Technical Communication, Education and Public Awareness (CEPA) Workshop</a:t>
            </a:r>
            <a:endParaRPr lang="en-PH" sz="2000" i="1" dirty="0">
              <a:solidFill>
                <a:srgbClr val="009999"/>
              </a:solidFill>
              <a:latin typeface="Optima" charset="0"/>
              <a:ea typeface="Optima" charset="0"/>
              <a:cs typeface="Optima" charset="0"/>
            </a:endParaRPr>
          </a:p>
          <a:p>
            <a:pPr marL="231775"/>
            <a:r>
              <a:rPr lang="en-US" sz="2000" dirty="0">
                <a:latin typeface="Optima" charset="0"/>
                <a:ea typeface="Optima" charset="0"/>
                <a:cs typeface="Optima" charset="0"/>
              </a:rPr>
              <a:t>July 2-4, 2019 | Jakarta, Indonesia </a:t>
            </a:r>
          </a:p>
          <a:p>
            <a:pPr marL="231775"/>
            <a:endParaRPr lang="en-US" sz="2000" dirty="0">
              <a:latin typeface="Optima" charset="0"/>
              <a:ea typeface="Optima" charset="0"/>
              <a:cs typeface="Optima" charset="0"/>
            </a:endParaRPr>
          </a:p>
          <a:p>
            <a:pPr marL="231775"/>
            <a:r>
              <a:rPr lang="en-US" sz="2000" dirty="0">
                <a:latin typeface="Optima" charset="0"/>
                <a:ea typeface="Optima" charset="0"/>
                <a:cs typeface="Optima" charset="0"/>
              </a:rPr>
              <a:t>Important outputs from the workshop is the Initial </a:t>
            </a:r>
          </a:p>
          <a:p>
            <a:pPr marL="231775"/>
            <a:r>
              <a:rPr lang="en-US" sz="2000" dirty="0">
                <a:latin typeface="Optima" charset="0"/>
                <a:ea typeface="Optima" charset="0"/>
                <a:cs typeface="Optima" charset="0"/>
              </a:rPr>
              <a:t>Proposed Plan of Action of Climate Change Adaptation </a:t>
            </a:r>
          </a:p>
          <a:p>
            <a:pPr marL="231775"/>
            <a:r>
              <a:rPr lang="en-US" sz="2000" dirty="0">
                <a:latin typeface="Optima" charset="0"/>
                <a:ea typeface="Optima" charset="0"/>
                <a:cs typeface="Optima" charset="0"/>
              </a:rPr>
              <a:t>2020 – 2024 </a:t>
            </a:r>
          </a:p>
        </p:txBody>
      </p:sp>
      <p:sp>
        <p:nvSpPr>
          <p:cNvPr id="3" name="Rectangle 2"/>
          <p:cNvSpPr/>
          <p:nvPr/>
        </p:nvSpPr>
        <p:spPr>
          <a:xfrm>
            <a:off x="-121915" y="4013551"/>
            <a:ext cx="8020439" cy="2985433"/>
          </a:xfrm>
          <a:prstGeom prst="rect">
            <a:avLst/>
          </a:prstGeom>
        </p:spPr>
        <p:txBody>
          <a:bodyPr wrap="square">
            <a:spAutoFit/>
          </a:bodyPr>
          <a:lstStyle/>
          <a:p>
            <a:pPr marL="408940" marR="0" indent="-138430" algn="just">
              <a:spcBef>
                <a:spcPts val="0"/>
              </a:spcBef>
              <a:spcAft>
                <a:spcPts val="0"/>
              </a:spcAft>
              <a:tabLst>
                <a:tab pos="450215" algn="l"/>
              </a:tabLst>
            </a:pPr>
            <a:r>
              <a:rPr lang="en-US" sz="2000" b="1" dirty="0">
                <a:solidFill>
                  <a:srgbClr val="009999"/>
                </a:solidFill>
                <a:latin typeface="Optima" charset="0"/>
                <a:ea typeface="Optima" charset="0"/>
                <a:cs typeface="Optima" charset="0"/>
              </a:rPr>
              <a:t>2. 6</a:t>
            </a:r>
            <a:r>
              <a:rPr lang="en-US" sz="2000" b="1" baseline="30000" dirty="0">
                <a:solidFill>
                  <a:srgbClr val="009999"/>
                </a:solidFill>
                <a:latin typeface="Optima" charset="0"/>
                <a:ea typeface="Optima" charset="0"/>
                <a:cs typeface="Optima" charset="0"/>
              </a:rPr>
              <a:t>th </a:t>
            </a:r>
            <a:r>
              <a:rPr lang="en-US" sz="2000" b="1" dirty="0">
                <a:solidFill>
                  <a:srgbClr val="009999"/>
                </a:solidFill>
                <a:latin typeface="Optima" charset="0"/>
                <a:ea typeface="Optima" charset="0"/>
                <a:cs typeface="Optima" charset="0"/>
              </a:rPr>
              <a:t>Climate Change Adaptation (CCA) Working Group Meeting </a:t>
            </a:r>
          </a:p>
          <a:p>
            <a:pPr marL="409575" marR="0" indent="130175" algn="just">
              <a:spcBef>
                <a:spcPts val="0"/>
              </a:spcBef>
              <a:spcAft>
                <a:spcPts val="0"/>
              </a:spcAft>
              <a:tabLst>
                <a:tab pos="449263" algn="l"/>
              </a:tabLst>
            </a:pPr>
            <a:r>
              <a:rPr lang="en-US" sz="2000" dirty="0">
                <a:solidFill>
                  <a:srgbClr val="222222"/>
                </a:solidFill>
                <a:latin typeface="Optima" charset="0"/>
                <a:ea typeface="Optima" charset="0"/>
                <a:cs typeface="Optima" charset="0"/>
              </a:rPr>
              <a:t>September 5-6, 2019 | </a:t>
            </a:r>
            <a:r>
              <a:rPr lang="en-US" sz="2000" dirty="0" err="1">
                <a:solidFill>
                  <a:srgbClr val="222222"/>
                </a:solidFill>
                <a:latin typeface="Optima" charset="0"/>
                <a:ea typeface="Optima" charset="0"/>
                <a:cs typeface="Optima" charset="0"/>
              </a:rPr>
              <a:t>Manila,Philippines</a:t>
            </a:r>
            <a:endParaRPr lang="en-US" sz="2000" dirty="0">
              <a:solidFill>
                <a:srgbClr val="222222"/>
              </a:solidFill>
              <a:latin typeface="Optima" charset="0"/>
              <a:ea typeface="Optima" charset="0"/>
              <a:cs typeface="Optima" charset="0"/>
            </a:endParaRPr>
          </a:p>
          <a:p>
            <a:pPr marL="410210" marR="0" indent="-138430" algn="just">
              <a:spcBef>
                <a:spcPts val="0"/>
              </a:spcBef>
              <a:spcAft>
                <a:spcPts val="0"/>
              </a:spcAft>
              <a:tabLst>
                <a:tab pos="450215" algn="l"/>
              </a:tabLst>
            </a:pPr>
            <a:endParaRPr lang="en-US" sz="2000" dirty="0">
              <a:solidFill>
                <a:srgbClr val="222222"/>
              </a:solidFill>
              <a:latin typeface="Optima" charset="0"/>
              <a:ea typeface="Optima" charset="0"/>
              <a:cs typeface="Optima" charset="0"/>
            </a:endParaRPr>
          </a:p>
          <a:p>
            <a:pPr marL="614363" marR="0" indent="-117475" algn="just">
              <a:spcBef>
                <a:spcPts val="0"/>
              </a:spcBef>
              <a:spcAft>
                <a:spcPts val="0"/>
              </a:spcAft>
              <a:buFont typeface="Arial" panose="020B0604020202020204" pitchFamily="34" charset="0"/>
              <a:buChar char="•"/>
              <a:tabLst>
                <a:tab pos="449263" algn="l"/>
              </a:tabLst>
            </a:pPr>
            <a:r>
              <a:rPr lang="en-US" sz="2000" dirty="0">
                <a:latin typeface="Optima" charset="0"/>
                <a:ea typeface="Optima" charset="0"/>
                <a:cs typeface="Optima" charset="0"/>
              </a:rPr>
              <a:t>Realign the objectives based on recent developments i.e. RPOA 2.0, Blue Carbon, CEPA</a:t>
            </a:r>
          </a:p>
          <a:p>
            <a:pPr marL="614363" lvl="0" indent="-160338" algn="just">
              <a:buFont typeface="Arial" panose="020B0604020202020204" pitchFamily="34" charset="0"/>
              <a:buChar char="•"/>
              <a:tabLst>
                <a:tab pos="449263" algn="l"/>
              </a:tabLst>
            </a:pPr>
            <a:r>
              <a:rPr lang="en-US" sz="2000" dirty="0">
                <a:latin typeface="Optima" charset="0"/>
                <a:ea typeface="Optima" charset="0"/>
                <a:cs typeface="Optima" charset="0"/>
              </a:rPr>
              <a:t>Regional Secretariat to compile all the comments and present the same during the pre-SOM-15</a:t>
            </a:r>
          </a:p>
          <a:p>
            <a:pPr marL="614680" marR="0" indent="-342900" algn="just">
              <a:spcBef>
                <a:spcPts val="0"/>
              </a:spcBef>
              <a:spcAft>
                <a:spcPts val="0"/>
              </a:spcAft>
              <a:buFont typeface="Arial" panose="020B0604020202020204" pitchFamily="34" charset="0"/>
              <a:buChar char="•"/>
              <a:tabLst>
                <a:tab pos="450215" algn="l"/>
              </a:tabLst>
            </a:pPr>
            <a:endParaRPr lang="en-US" sz="2400" b="1" i="1" dirty="0">
              <a:solidFill>
                <a:srgbClr val="222222"/>
              </a:solidFill>
              <a:effectLst/>
              <a:latin typeface="Optima" charset="0"/>
              <a:ea typeface="Optima" charset="0"/>
              <a:cs typeface="Optima" charset="0"/>
            </a:endParaRPr>
          </a:p>
          <a:p>
            <a:pPr marL="410210" marR="0" indent="-138430" algn="just">
              <a:spcBef>
                <a:spcPts val="0"/>
              </a:spcBef>
              <a:spcAft>
                <a:spcPts val="0"/>
              </a:spcAft>
              <a:tabLst>
                <a:tab pos="450215" algn="l"/>
              </a:tabLst>
            </a:pPr>
            <a:endParaRPr lang="en-US" sz="2400" b="1" dirty="0">
              <a:effectLst/>
              <a:latin typeface="Optima" charset="0"/>
              <a:ea typeface="Optima" charset="0"/>
              <a:cs typeface="Optima" charset="0"/>
            </a:endParaRPr>
          </a:p>
        </p:txBody>
      </p:sp>
      <p:grpSp>
        <p:nvGrpSpPr>
          <p:cNvPr id="8" name="Group 7"/>
          <p:cNvGrpSpPr/>
          <p:nvPr/>
        </p:nvGrpSpPr>
        <p:grpSpPr>
          <a:xfrm>
            <a:off x="8112643" y="1233116"/>
            <a:ext cx="4079358" cy="4749173"/>
            <a:chOff x="0" y="-574229"/>
            <a:chExt cx="3994346" cy="4251960"/>
          </a:xfrm>
        </p:grpSpPr>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l="8958" t="21334" b="8499"/>
            <a:stretch/>
          </p:blipFill>
          <p:spPr>
            <a:xfrm>
              <a:off x="0" y="-574229"/>
              <a:ext cx="3994346" cy="2308860"/>
            </a:xfrm>
            <a:prstGeom prst="rect">
              <a:avLst/>
            </a:prstGeom>
          </p:spPr>
        </p:pic>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l="7334" t="21668" r="10542" b="25000"/>
            <a:stretch/>
          </p:blipFill>
          <p:spPr>
            <a:xfrm>
              <a:off x="4919" y="1734631"/>
              <a:ext cx="3989427" cy="1943100"/>
            </a:xfrm>
            <a:prstGeom prst="rect">
              <a:avLst/>
            </a:prstGeom>
          </p:spPr>
        </p:pic>
      </p:grpSp>
      <p:cxnSp>
        <p:nvCxnSpPr>
          <p:cNvPr id="12" name="Straight Connector 11"/>
          <p:cNvCxnSpPr/>
          <p:nvPr/>
        </p:nvCxnSpPr>
        <p:spPr>
          <a:xfrm>
            <a:off x="8379736" y="488781"/>
            <a:ext cx="3578404" cy="1"/>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13" name="Text Box 28"/>
          <p:cNvSpPr txBox="1"/>
          <p:nvPr/>
        </p:nvSpPr>
        <p:spPr>
          <a:xfrm>
            <a:off x="8112643" y="5991397"/>
            <a:ext cx="4079358" cy="399424"/>
          </a:xfrm>
          <a:prstGeom prst="rect">
            <a:avLst/>
          </a:prstGeom>
          <a:solidFill>
            <a:schemeClr val="accent1">
              <a:lumMod val="20000"/>
              <a:lumOff val="80000"/>
            </a:schemeClr>
          </a:solidFill>
        </p:spPr>
        <p:txBody>
          <a:bodyPr wrap="square" rtlCol="0">
            <a:noAutofit/>
          </a:bodyPr>
          <a:lstStyle/>
          <a:p>
            <a:pPr marL="0" marR="0">
              <a:spcBef>
                <a:spcPts val="0"/>
              </a:spcBef>
              <a:spcAft>
                <a:spcPts val="0"/>
              </a:spcAft>
            </a:pPr>
            <a:r>
              <a:rPr lang="en-GB" sz="1000" kern="1200" dirty="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Participants of the 6</a:t>
            </a:r>
            <a:r>
              <a:rPr lang="en-GB" sz="1000" kern="1200" baseline="30000" dirty="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th</a:t>
            </a:r>
            <a:r>
              <a:rPr lang="en-GB" sz="1000" kern="1200" dirty="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 CCA Technical Working Group Meeting held in Manila, Philippines. Photo credit: CTI-CFF RS/A. </a:t>
            </a:r>
            <a:r>
              <a:rPr lang="en-GB" sz="1000" kern="1200" dirty="0" err="1">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Anggorojati</a:t>
            </a:r>
            <a:endParaRPr lang="en-US" sz="1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08375822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3800</TotalTime>
  <Words>3533</Words>
  <Application>Microsoft Macintosh PowerPoint</Application>
  <PresentationFormat>Widescreen</PresentationFormat>
  <Paragraphs>445</Paragraphs>
  <Slides>50</Slides>
  <Notes>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50</vt:i4>
      </vt:variant>
    </vt:vector>
  </HeadingPairs>
  <TitlesOfParts>
    <vt:vector size="60" baseType="lpstr">
      <vt:lpstr>MS Mincho</vt:lpstr>
      <vt:lpstr>Arial</vt:lpstr>
      <vt:lpstr>Calibri</vt:lpstr>
      <vt:lpstr>Calibri Light</vt:lpstr>
      <vt:lpstr>Cambria</vt:lpstr>
      <vt:lpstr>Optima</vt:lpstr>
      <vt:lpstr>Symbol</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Microsoft Office User</cp:lastModifiedBy>
  <cp:revision>169</cp:revision>
  <dcterms:created xsi:type="dcterms:W3CDTF">2019-08-19T07:22:42Z</dcterms:created>
  <dcterms:modified xsi:type="dcterms:W3CDTF">2019-11-06T21:48:46Z</dcterms:modified>
</cp:coreProperties>
</file>