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417" r:id="rId4"/>
    <p:sldId id="425" r:id="rId5"/>
    <p:sldId id="426" r:id="rId6"/>
    <p:sldId id="280" r:id="rId7"/>
    <p:sldId id="271" r:id="rId8"/>
    <p:sldId id="273"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42F"/>
    <a:srgbClr val="FFFFF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BD196-61B5-4872-9548-E3BF841719C1}"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9CDEE-7275-402B-9ED9-859DC11F9C08}" type="slidenum">
              <a:rPr lang="en-US" smtClean="0"/>
              <a:t>‹#›</a:t>
            </a:fld>
            <a:endParaRPr lang="en-US"/>
          </a:p>
        </p:txBody>
      </p:sp>
    </p:spTree>
    <p:extLst>
      <p:ext uri="{BB962C8B-B14F-4D97-AF65-F5344CB8AC3E}">
        <p14:creationId xmlns:p14="http://schemas.microsoft.com/office/powerpoint/2010/main" val="62098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0" y="2270901"/>
            <a:ext cx="12180496" cy="1390744"/>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7188"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SESSION 9.2: FINANCIAL RESOURCES WORKING GROUP</a:t>
            </a:r>
          </a:p>
        </p:txBody>
      </p:sp>
      <p:sp>
        <p:nvSpPr>
          <p:cNvPr id="5" name="Subtitle 2"/>
          <p:cNvSpPr txBox="1">
            <a:spLocks/>
          </p:cNvSpPr>
          <p:nvPr/>
        </p:nvSpPr>
        <p:spPr>
          <a:xfrm>
            <a:off x="353548" y="3793141"/>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Presented by Chair of FRWG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706" y="5485938"/>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965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824592" y="1152070"/>
            <a:ext cx="10515600" cy="1325563"/>
          </a:xfrm>
        </p:spPr>
        <p:txBody>
          <a:bodyPr>
            <a:normAutofit/>
          </a:bodyPr>
          <a:lstStyle/>
          <a:p>
            <a:r>
              <a:rPr lang="en-PH" sz="36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Outline</a:t>
            </a:r>
          </a:p>
        </p:txBody>
      </p:sp>
      <p:sp>
        <p:nvSpPr>
          <p:cNvPr id="2" name="Rectangle 1">
            <a:extLst>
              <a:ext uri="{FF2B5EF4-FFF2-40B4-BE49-F238E27FC236}">
                <a16:creationId xmlns:a16="http://schemas.microsoft.com/office/drawing/2014/main" id="{BCD5BA6B-E986-484D-A29C-7B2C6A0CCFED}"/>
              </a:ext>
            </a:extLst>
          </p:cNvPr>
          <p:cNvSpPr/>
          <p:nvPr/>
        </p:nvSpPr>
        <p:spPr>
          <a:xfrm>
            <a:off x="893157" y="2255687"/>
            <a:ext cx="9572747" cy="3293209"/>
          </a:xfrm>
          <a:prstGeom prst="rect">
            <a:avLst/>
          </a:prstGeom>
        </p:spPr>
        <p:txBody>
          <a:bodyPr wrap="square">
            <a:spAutoFit/>
          </a:bodyPr>
          <a:lstStyle/>
          <a:p>
            <a:pPr marL="342900" lvl="0" indent="-342900" algn="just">
              <a:spcAft>
                <a:spcPts val="800"/>
              </a:spcAft>
              <a:buFont typeface="+mj-lt"/>
              <a:buAutoNum type="arabicPeriod"/>
            </a:pPr>
            <a:r>
              <a:rPr lang="en-US" sz="2400" dirty="0"/>
              <a:t>FRWG Terms of Reference (TOR)</a:t>
            </a:r>
          </a:p>
          <a:p>
            <a:pPr marL="342900" indent="-342900" algn="just">
              <a:spcAft>
                <a:spcPts val="800"/>
              </a:spcAft>
              <a:buFont typeface="+mj-lt"/>
              <a:buAutoNum type="arabicPeriod"/>
            </a:pPr>
            <a:r>
              <a:rPr lang="en-US" sz="2400" dirty="0"/>
              <a:t>Internal Resource Committee (IRC) and Terms of Reference (TOR) </a:t>
            </a:r>
          </a:p>
          <a:p>
            <a:pPr marL="342900" indent="-342900" algn="just">
              <a:spcAft>
                <a:spcPts val="800"/>
              </a:spcAft>
              <a:buFont typeface="+mj-lt"/>
              <a:buAutoNum type="arabicPeriod"/>
            </a:pPr>
            <a:r>
              <a:rPr lang="en-MY" sz="2400" dirty="0">
                <a:latin typeface="Arial" panose="020B0604020202020204" pitchFamily="34" charset="0"/>
                <a:ea typeface="Calibri" panose="020F0502020204030204" pitchFamily="34" charset="0"/>
                <a:cs typeface="Arial" panose="020B0604020202020204" pitchFamily="34" charset="0"/>
              </a:rPr>
              <a:t>FRWG Budget</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800"/>
              </a:spcAft>
              <a:buFont typeface="+mj-lt"/>
              <a:buAutoNum type="arabicPeriod"/>
            </a:pPr>
            <a:r>
              <a:rPr lang="en-US" sz="2400" dirty="0">
                <a:latin typeface="Arial" panose="020B0604020202020204" pitchFamily="34" charset="0"/>
                <a:ea typeface="Calibri" panose="020F0502020204030204" pitchFamily="34" charset="0"/>
                <a:cs typeface="Arial" panose="020B0604020202020204" pitchFamily="34" charset="0"/>
              </a:rPr>
              <a:t>SOM-14 recommendations</a:t>
            </a:r>
            <a:endParaRPr lang="en-US" sz="2400" dirty="0"/>
          </a:p>
          <a:p>
            <a:pPr marL="342900" indent="-342900" algn="just">
              <a:spcAft>
                <a:spcPts val="800"/>
              </a:spcAft>
              <a:buFont typeface="+mj-lt"/>
              <a:buAutoNum type="arabicPeriod"/>
            </a:pPr>
            <a:endParaRPr lang="en-US" sz="2400" dirty="0"/>
          </a:p>
          <a:p>
            <a:pPr marL="342900" lvl="0" indent="-342900" algn="just">
              <a:spcAft>
                <a:spcPts val="800"/>
              </a:spcAft>
              <a:buFont typeface="+mj-lt"/>
              <a:buAutoNum type="arabicPeriod"/>
            </a:pPr>
            <a:endParaRPr lang="en-US" sz="2400" dirty="0"/>
          </a:p>
          <a:p>
            <a:pPr marL="742950" lvl="1" indent="-285750" algn="just">
              <a:spcAft>
                <a:spcPts val="800"/>
              </a:spcAft>
              <a:buFont typeface="+mj-lt"/>
              <a:buAutoNum type="alphaLcPeriod"/>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971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AC8D-5B90-41D6-B76D-A42004F19816}"/>
              </a:ext>
            </a:extLst>
          </p:cNvPr>
          <p:cNvSpPr>
            <a:spLocks noGrp="1"/>
          </p:cNvSpPr>
          <p:nvPr>
            <p:ph type="title"/>
          </p:nvPr>
        </p:nvSpPr>
        <p:spPr/>
        <p:txBody>
          <a:bodyPr>
            <a:normAutofit/>
          </a:bodyPr>
          <a:lstStyle/>
          <a:p>
            <a:r>
              <a:rPr lang="en-MY" sz="5000" dirty="0"/>
              <a:t>Terms of References</a:t>
            </a:r>
            <a:endParaRPr lang="en-US" sz="5000" dirty="0"/>
          </a:p>
        </p:txBody>
      </p:sp>
      <p:sp>
        <p:nvSpPr>
          <p:cNvPr id="5" name="Text Placeholder 4">
            <a:extLst>
              <a:ext uri="{FF2B5EF4-FFF2-40B4-BE49-F238E27FC236}">
                <a16:creationId xmlns:a16="http://schemas.microsoft.com/office/drawing/2014/main" id="{E0734635-AE07-4156-9E31-EAD7E999CE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246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23AD-60F1-4C68-8516-031B20040F98}"/>
              </a:ext>
            </a:extLst>
          </p:cNvPr>
          <p:cNvSpPr>
            <a:spLocks noGrp="1"/>
          </p:cNvSpPr>
          <p:nvPr>
            <p:ph type="title"/>
          </p:nvPr>
        </p:nvSpPr>
        <p:spPr/>
        <p:txBody>
          <a:bodyPr/>
          <a:lstStyle/>
          <a:p>
            <a:r>
              <a:rPr lang="en-MY" dirty="0"/>
              <a:t>Financial Resources Working Group (FRWG)</a:t>
            </a:r>
            <a:endParaRPr lang="en-US" dirty="0"/>
          </a:p>
        </p:txBody>
      </p:sp>
      <p:sp>
        <p:nvSpPr>
          <p:cNvPr id="3" name="Content Placeholder 2">
            <a:extLst>
              <a:ext uri="{FF2B5EF4-FFF2-40B4-BE49-F238E27FC236}">
                <a16:creationId xmlns:a16="http://schemas.microsoft.com/office/drawing/2014/main" id="{5A9536E6-A6C0-4244-99FC-49C128452736}"/>
              </a:ext>
            </a:extLst>
          </p:cNvPr>
          <p:cNvSpPr>
            <a:spLocks noGrp="1"/>
          </p:cNvSpPr>
          <p:nvPr>
            <p:ph idx="1"/>
          </p:nvPr>
        </p:nvSpPr>
        <p:spPr/>
        <p:txBody>
          <a:bodyPr>
            <a:noAutofit/>
          </a:bodyPr>
          <a:lstStyle/>
          <a:p>
            <a:pPr marL="0" lvl="0" indent="0" algn="just" hangingPunct="0">
              <a:spcAft>
                <a:spcPts val="1200"/>
              </a:spcAft>
              <a:buNone/>
            </a:pPr>
            <a:r>
              <a:rPr lang="en-US" sz="2000" b="1" dirty="0">
                <a:solidFill>
                  <a:srgbClr val="90C42F"/>
                </a:solidFill>
              </a:rPr>
              <a:t>ROLE AND RESPONSIBILITIES </a:t>
            </a:r>
            <a:endParaRPr lang="en-US" sz="2000" dirty="0">
              <a:solidFill>
                <a:srgbClr val="90C42F"/>
              </a:solidFill>
            </a:endParaRPr>
          </a:p>
          <a:p>
            <a:pPr marL="536575" lvl="1" indent="-536575" algn="just" hangingPunct="0">
              <a:buFont typeface="+mj-lt"/>
              <a:buAutoNum type="alphaLcPeriod"/>
            </a:pPr>
            <a:r>
              <a:rPr lang="en-US" sz="1800" dirty="0"/>
              <a:t>Provide strategic leadership in the development, implementation and </a:t>
            </a:r>
            <a:r>
              <a:rPr lang="en-US" sz="1800" b="1" dirty="0"/>
              <a:t>sustainability of financial resources of CTI RPOA </a:t>
            </a:r>
            <a:r>
              <a:rPr lang="en-US" sz="1800" dirty="0"/>
              <a:t>and other relevant programs; </a:t>
            </a:r>
          </a:p>
          <a:p>
            <a:pPr marL="536575" lvl="1" indent="-536575" algn="just" hangingPunct="0">
              <a:buFont typeface="+mj-lt"/>
              <a:buAutoNum type="alphaLcPeriod"/>
            </a:pPr>
            <a:r>
              <a:rPr lang="en-US" sz="1800" dirty="0"/>
              <a:t>Guide the Regional Secretariat to engage and </a:t>
            </a:r>
            <a:r>
              <a:rPr lang="en-US" sz="1800" b="1" dirty="0"/>
              <a:t>establish relationships with external funding </a:t>
            </a:r>
            <a:r>
              <a:rPr lang="en-US" sz="1800" dirty="0"/>
              <a:t>institutions for implementation of the Regional Plan of Actions (RPOA) and other relevant programs;</a:t>
            </a:r>
          </a:p>
          <a:p>
            <a:pPr marL="536575" lvl="1" indent="-536575" algn="just" hangingPunct="0">
              <a:buFont typeface="+mj-lt"/>
              <a:buAutoNum type="alphaLcPeriod"/>
            </a:pPr>
            <a:r>
              <a:rPr lang="en-US" sz="1800" b="1" dirty="0"/>
              <a:t>Assess funding needs, gaps and options </a:t>
            </a:r>
            <a:r>
              <a:rPr lang="en-US" sz="1800" dirty="0"/>
              <a:t>of the Regional Plan of Actions (RPOA) and the respective Member States’ National Plan of Actions (NPOAs);</a:t>
            </a:r>
          </a:p>
          <a:p>
            <a:pPr marL="536575" lvl="1" indent="-536575" algn="just" hangingPunct="0">
              <a:buFont typeface="+mj-lt"/>
              <a:buAutoNum type="alphaLcPeriod"/>
            </a:pPr>
            <a:r>
              <a:rPr lang="en-US" sz="1800" b="1" dirty="0"/>
              <a:t>Mobilize funds for RPOA implementation </a:t>
            </a:r>
            <a:r>
              <a:rPr lang="en-US" sz="1800" dirty="0"/>
              <a:t>and other relevant programs; </a:t>
            </a:r>
          </a:p>
          <a:p>
            <a:pPr marL="536575" lvl="1" indent="-536575" algn="just" hangingPunct="0">
              <a:buFont typeface="+mj-lt"/>
              <a:buAutoNum type="alphaLcPeriod"/>
            </a:pPr>
            <a:r>
              <a:rPr lang="en-US" sz="1800" dirty="0"/>
              <a:t>Develop and </a:t>
            </a:r>
            <a:r>
              <a:rPr lang="en-US" sz="1800" b="1" dirty="0"/>
              <a:t>implement a sustainable CTI-CFF Financial Architecture </a:t>
            </a:r>
            <a:r>
              <a:rPr lang="en-US" sz="1800" dirty="0"/>
              <a:t>to ensure the implementation of a well-structured, large- scale funding distribution mechanisms taking into considerations funds channeled through NGOs and ensure that it is aligned with the NPOAs and RPOA; ensure funds able to be channeled to relevant stakeholders at a range of scales and seek out innovative financing mechanisms; and</a:t>
            </a:r>
          </a:p>
          <a:p>
            <a:pPr marL="536575" lvl="1" indent="-536575" algn="just" hangingPunct="0">
              <a:buFont typeface="+mj-lt"/>
              <a:buAutoNum type="alphaLcPeriod"/>
            </a:pPr>
            <a:r>
              <a:rPr lang="en-US" sz="1800" b="1" dirty="0"/>
              <a:t>Monitor on-going programs funded by external funders </a:t>
            </a:r>
            <a:r>
              <a:rPr lang="en-US" sz="1800" dirty="0"/>
              <a:t>(e.g. Development Partners; collaborators etc.).</a:t>
            </a:r>
          </a:p>
          <a:p>
            <a:pPr algn="just"/>
            <a:endParaRPr lang="en-US" sz="1800" dirty="0"/>
          </a:p>
        </p:txBody>
      </p:sp>
    </p:spTree>
    <p:extLst>
      <p:ext uri="{BB962C8B-B14F-4D97-AF65-F5344CB8AC3E}">
        <p14:creationId xmlns:p14="http://schemas.microsoft.com/office/powerpoint/2010/main" val="302221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23AD-60F1-4C68-8516-031B20040F98}"/>
              </a:ext>
            </a:extLst>
          </p:cNvPr>
          <p:cNvSpPr>
            <a:spLocks noGrp="1"/>
          </p:cNvSpPr>
          <p:nvPr>
            <p:ph type="title"/>
          </p:nvPr>
        </p:nvSpPr>
        <p:spPr/>
        <p:txBody>
          <a:bodyPr/>
          <a:lstStyle/>
          <a:p>
            <a:r>
              <a:rPr lang="en-MY" dirty="0"/>
              <a:t>Proposed Internal Resource Committee (IRC)</a:t>
            </a:r>
            <a:endParaRPr lang="en-US" dirty="0"/>
          </a:p>
        </p:txBody>
      </p:sp>
      <p:sp>
        <p:nvSpPr>
          <p:cNvPr id="3" name="Content Placeholder 2">
            <a:extLst>
              <a:ext uri="{FF2B5EF4-FFF2-40B4-BE49-F238E27FC236}">
                <a16:creationId xmlns:a16="http://schemas.microsoft.com/office/drawing/2014/main" id="{5A9536E6-A6C0-4244-99FC-49C128452736}"/>
              </a:ext>
            </a:extLst>
          </p:cNvPr>
          <p:cNvSpPr>
            <a:spLocks noGrp="1"/>
          </p:cNvSpPr>
          <p:nvPr>
            <p:ph idx="1"/>
          </p:nvPr>
        </p:nvSpPr>
        <p:spPr>
          <a:xfrm>
            <a:off x="838200" y="1875321"/>
            <a:ext cx="10515600" cy="4351338"/>
          </a:xfrm>
        </p:spPr>
        <p:txBody>
          <a:bodyPr>
            <a:noAutofit/>
          </a:bodyPr>
          <a:lstStyle/>
          <a:p>
            <a:pPr marL="0" lvl="0" indent="0" algn="ctr">
              <a:spcAft>
                <a:spcPts val="1800"/>
              </a:spcAft>
              <a:buNone/>
            </a:pPr>
            <a:r>
              <a:rPr lang="en-MY" sz="2600" b="1" dirty="0">
                <a:highlight>
                  <a:srgbClr val="00FFFF"/>
                </a:highlight>
              </a:rPr>
              <a:t>Propose for COM to establish an Internal Resource Committee in place of the Coordination Mechanism Working Group (CMWG)</a:t>
            </a:r>
            <a:endParaRPr lang="en-US" sz="2600" b="1" dirty="0">
              <a:highlight>
                <a:srgbClr val="00FFFF"/>
              </a:highlight>
            </a:endParaRPr>
          </a:p>
          <a:p>
            <a:pPr marL="0" lvl="0" indent="0" algn="ctr">
              <a:spcAft>
                <a:spcPts val="1800"/>
              </a:spcAft>
              <a:buNone/>
            </a:pPr>
            <a:r>
              <a:rPr lang="en-US" sz="2200" b="1" cap="all" dirty="0"/>
              <a:t>Role and Functions</a:t>
            </a:r>
            <a:endParaRPr lang="en-US" sz="2200" dirty="0"/>
          </a:p>
          <a:p>
            <a:pPr marL="0" indent="0" algn="just">
              <a:spcAft>
                <a:spcPts val="800"/>
              </a:spcAft>
              <a:buNone/>
            </a:pPr>
            <a:r>
              <a:rPr lang="en-US" sz="2200" dirty="0"/>
              <a:t>The primary role of the Internal Resource Committee (IRC) is to provide an independent review of the internal resources of the Regional Secretariat and to recommend to the CTI Council of Senior Officers (CTI CSO) the following:</a:t>
            </a:r>
          </a:p>
          <a:p>
            <a:pPr marL="914400" lvl="1" indent="-457200">
              <a:buFont typeface="+mj-lt"/>
              <a:buAutoNum type="arabicPeriod"/>
            </a:pPr>
            <a:r>
              <a:rPr lang="en-US" sz="2200" dirty="0"/>
              <a:t>Annual Budget;</a:t>
            </a:r>
          </a:p>
          <a:p>
            <a:pPr marL="914400" lvl="1" indent="-457200">
              <a:buFont typeface="+mj-lt"/>
              <a:buAutoNum type="arabicPeriod"/>
            </a:pPr>
            <a:r>
              <a:rPr lang="en-US" sz="2200" dirty="0"/>
              <a:t>Internal Audit &amp; Acceptance of Annual Audit Report; and</a:t>
            </a:r>
          </a:p>
          <a:p>
            <a:pPr marL="914400" lvl="1" indent="-457200">
              <a:buFont typeface="+mj-lt"/>
              <a:buAutoNum type="arabicPeriod"/>
            </a:pPr>
            <a:r>
              <a:rPr lang="en-US" sz="2200" dirty="0"/>
              <a:t>Policy Directions pertaining to financial and resource management.</a:t>
            </a:r>
          </a:p>
        </p:txBody>
      </p:sp>
    </p:spTree>
    <p:extLst>
      <p:ext uri="{BB962C8B-B14F-4D97-AF65-F5344CB8AC3E}">
        <p14:creationId xmlns:p14="http://schemas.microsoft.com/office/powerpoint/2010/main" val="337412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4A6D-53B4-4CB9-A9AD-898EC6B81B3C}"/>
              </a:ext>
            </a:extLst>
          </p:cNvPr>
          <p:cNvSpPr>
            <a:spLocks noGrp="1"/>
          </p:cNvSpPr>
          <p:nvPr>
            <p:ph type="title"/>
          </p:nvPr>
        </p:nvSpPr>
        <p:spPr>
          <a:xfrm>
            <a:off x="5665304" y="1252330"/>
            <a:ext cx="4933122" cy="1325563"/>
          </a:xfrm>
        </p:spPr>
        <p:txBody>
          <a:bodyPr/>
          <a:lstStyle/>
          <a:p>
            <a:r>
              <a:rPr lang="en-MY" dirty="0"/>
              <a:t>2019 Roadmap &amp; Budget</a:t>
            </a:r>
            <a:endParaRPr lang="en-US" dirty="0"/>
          </a:p>
        </p:txBody>
      </p:sp>
      <p:sp>
        <p:nvSpPr>
          <p:cNvPr id="5" name="Arrow: Circular 4">
            <a:extLst>
              <a:ext uri="{FF2B5EF4-FFF2-40B4-BE49-F238E27FC236}">
                <a16:creationId xmlns:a16="http://schemas.microsoft.com/office/drawing/2014/main" id="{9B15421E-727B-48EC-B3A3-72A415994488}"/>
              </a:ext>
            </a:extLst>
          </p:cNvPr>
          <p:cNvSpPr/>
          <p:nvPr/>
        </p:nvSpPr>
        <p:spPr>
          <a:xfrm>
            <a:off x="1554229" y="275869"/>
            <a:ext cx="3943041" cy="3943153"/>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0E5FEA9D-19A7-4C79-A607-FE60CC7404BF}"/>
              </a:ext>
            </a:extLst>
          </p:cNvPr>
          <p:cNvSpPr/>
          <p:nvPr/>
        </p:nvSpPr>
        <p:spPr>
          <a:xfrm>
            <a:off x="2425085" y="1703450"/>
            <a:ext cx="2199906" cy="1099823"/>
          </a:xfrm>
          <a:custGeom>
            <a:avLst/>
            <a:gdLst>
              <a:gd name="connsiteX0" fmla="*/ 0 w 2199906"/>
              <a:gd name="connsiteY0" fmla="*/ 0 h 1099823"/>
              <a:gd name="connsiteX1" fmla="*/ 2199906 w 2199906"/>
              <a:gd name="connsiteY1" fmla="*/ 0 h 1099823"/>
              <a:gd name="connsiteX2" fmla="*/ 2199906 w 2199906"/>
              <a:gd name="connsiteY2" fmla="*/ 1099823 h 1099823"/>
              <a:gd name="connsiteX3" fmla="*/ 0 w 2199906"/>
              <a:gd name="connsiteY3" fmla="*/ 1099823 h 1099823"/>
              <a:gd name="connsiteX4" fmla="*/ 0 w 2199906"/>
              <a:gd name="connsiteY4" fmla="*/ 0 h 109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6" h="1099823">
                <a:moveTo>
                  <a:pt x="0" y="0"/>
                </a:moveTo>
                <a:lnTo>
                  <a:pt x="2199906" y="0"/>
                </a:lnTo>
                <a:lnTo>
                  <a:pt x="2199906" y="1099823"/>
                </a:lnTo>
                <a:lnTo>
                  <a:pt x="0" y="10998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MY" sz="2100" kern="1200" dirty="0"/>
              <a:t>Proposed allocation for </a:t>
            </a:r>
            <a:r>
              <a:rPr lang="en-MY" sz="2100" b="1" kern="1200" dirty="0">
                <a:solidFill>
                  <a:srgbClr val="FF0000"/>
                </a:solidFill>
              </a:rPr>
              <a:t>USD26,160.00 </a:t>
            </a:r>
            <a:endParaRPr lang="en-US" sz="2100" b="1" kern="1200" dirty="0">
              <a:solidFill>
                <a:srgbClr val="FF0000"/>
              </a:solidFill>
            </a:endParaRPr>
          </a:p>
        </p:txBody>
      </p:sp>
      <p:sp>
        <p:nvSpPr>
          <p:cNvPr id="7" name="Block Arc 6">
            <a:extLst>
              <a:ext uri="{FF2B5EF4-FFF2-40B4-BE49-F238E27FC236}">
                <a16:creationId xmlns:a16="http://schemas.microsoft.com/office/drawing/2014/main" id="{1D0A1DBE-D519-43A9-97EB-DDA8C0447A6E}"/>
              </a:ext>
            </a:extLst>
          </p:cNvPr>
          <p:cNvSpPr/>
          <p:nvPr/>
        </p:nvSpPr>
        <p:spPr>
          <a:xfrm>
            <a:off x="740292" y="2803273"/>
            <a:ext cx="3387372" cy="3388805"/>
          </a:xfrm>
          <a:prstGeom prst="blockArc">
            <a:avLst>
              <a:gd name="adj1" fmla="val 0"/>
              <a:gd name="adj2" fmla="val 18900000"/>
              <a:gd name="adj3" fmla="val 12740"/>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8" name="Freeform: Shape 7">
            <a:extLst>
              <a:ext uri="{FF2B5EF4-FFF2-40B4-BE49-F238E27FC236}">
                <a16:creationId xmlns:a16="http://schemas.microsoft.com/office/drawing/2014/main" id="{A90D4CC8-90AB-4918-ABDF-0F65817216F8}"/>
              </a:ext>
            </a:extLst>
          </p:cNvPr>
          <p:cNvSpPr/>
          <p:nvPr/>
        </p:nvSpPr>
        <p:spPr>
          <a:xfrm>
            <a:off x="5081912" y="3429000"/>
            <a:ext cx="5098243" cy="2567688"/>
          </a:xfrm>
          <a:custGeom>
            <a:avLst/>
            <a:gdLst>
              <a:gd name="connsiteX0" fmla="*/ 0 w 5098243"/>
              <a:gd name="connsiteY0" fmla="*/ 0 h 2567688"/>
              <a:gd name="connsiteX1" fmla="*/ 5098243 w 5098243"/>
              <a:gd name="connsiteY1" fmla="*/ 0 h 2567688"/>
              <a:gd name="connsiteX2" fmla="*/ 5098243 w 5098243"/>
              <a:gd name="connsiteY2" fmla="*/ 2567688 h 2567688"/>
              <a:gd name="connsiteX3" fmla="*/ 0 w 5098243"/>
              <a:gd name="connsiteY3" fmla="*/ 2567688 h 2567688"/>
              <a:gd name="connsiteX4" fmla="*/ 0 w 5098243"/>
              <a:gd name="connsiteY4" fmla="*/ 0 h 256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243" h="2567688">
                <a:moveTo>
                  <a:pt x="0" y="0"/>
                </a:moveTo>
                <a:lnTo>
                  <a:pt x="5098243" y="0"/>
                </a:lnTo>
                <a:lnTo>
                  <a:pt x="5098243" y="2567688"/>
                </a:lnTo>
                <a:lnTo>
                  <a:pt x="0" y="2567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447675" lvl="1" indent="-447675" algn="l" defTabSz="800100">
              <a:lnSpc>
                <a:spcPct val="90000"/>
              </a:lnSpc>
              <a:spcBef>
                <a:spcPct val="0"/>
              </a:spcBef>
              <a:spcAft>
                <a:spcPts val="1200"/>
              </a:spcAft>
              <a:buFont typeface="+mj-lt"/>
              <a:buNone/>
            </a:pPr>
            <a:r>
              <a:rPr lang="en-MY" sz="1900" b="1" kern="1200" cap="all" baseline="0" dirty="0">
                <a:solidFill>
                  <a:schemeClr val="tx1"/>
                </a:solidFill>
              </a:rPr>
              <a:t>Conduct back-to-back meeting to: </a:t>
            </a:r>
          </a:p>
          <a:p>
            <a:pPr marL="447675" lvl="1" indent="-447675" algn="l" defTabSz="800100">
              <a:lnSpc>
                <a:spcPct val="90000"/>
              </a:lnSpc>
              <a:spcBef>
                <a:spcPct val="0"/>
              </a:spcBef>
              <a:spcAft>
                <a:spcPts val="1200"/>
              </a:spcAft>
              <a:buFont typeface="+mj-lt"/>
              <a:buAutoNum type="arabicPeriod"/>
            </a:pPr>
            <a:r>
              <a:rPr lang="en-MY" sz="1900" b="1" kern="1200" dirty="0">
                <a:solidFill>
                  <a:srgbClr val="90C42F"/>
                </a:solidFill>
              </a:rPr>
              <a:t>(FRWG) </a:t>
            </a:r>
            <a:r>
              <a:rPr lang="en-MY" sz="1900" kern="1200" dirty="0"/>
              <a:t>Oversea Partners funds maintained by the  Regional Secretariat;</a:t>
            </a:r>
            <a:endParaRPr lang="en-MY" sz="1900" kern="1200" dirty="0">
              <a:solidFill>
                <a:srgbClr val="FF0000"/>
              </a:solidFill>
            </a:endParaRPr>
          </a:p>
          <a:p>
            <a:pPr marL="447675" lvl="1" indent="-447675" defTabSz="800100">
              <a:lnSpc>
                <a:spcPct val="90000"/>
              </a:lnSpc>
              <a:spcBef>
                <a:spcPct val="0"/>
              </a:spcBef>
              <a:spcAft>
                <a:spcPts val="600"/>
              </a:spcAft>
              <a:buFont typeface="+mj-lt"/>
              <a:buAutoNum type="arabicPeriod"/>
            </a:pPr>
            <a:r>
              <a:rPr lang="en-US" sz="1900" b="1" kern="1200" dirty="0">
                <a:solidFill>
                  <a:srgbClr val="90C42F"/>
                </a:solidFill>
              </a:rPr>
              <a:t>(IRC) </a:t>
            </a:r>
            <a:r>
              <a:rPr lang="en-MY" sz="1900" dirty="0"/>
              <a:t>Finalize Financial Regulations and Manual; </a:t>
            </a:r>
            <a:r>
              <a:rPr lang="en-US" sz="1900" kern="1200" dirty="0"/>
              <a:t>Prepare 2020 Annual Budget; Review 2018 Audit Report; determine other relevant policy directions pertaining to financial and asset management (incl. organizational structure, staffing, profile, remuneration / benefits of the staff)</a:t>
            </a:r>
            <a:endParaRPr lang="en-MY" sz="1900" kern="1200" dirty="0">
              <a:solidFill>
                <a:srgbClr val="FF0000"/>
              </a:solidFill>
            </a:endParaRPr>
          </a:p>
        </p:txBody>
      </p:sp>
      <p:sp>
        <p:nvSpPr>
          <p:cNvPr id="9" name="Freeform: Shape 8">
            <a:extLst>
              <a:ext uri="{FF2B5EF4-FFF2-40B4-BE49-F238E27FC236}">
                <a16:creationId xmlns:a16="http://schemas.microsoft.com/office/drawing/2014/main" id="{E84F7494-0579-49E3-80F3-8F89C8AD2651}"/>
              </a:ext>
            </a:extLst>
          </p:cNvPr>
          <p:cNvSpPr/>
          <p:nvPr/>
        </p:nvSpPr>
        <p:spPr>
          <a:xfrm>
            <a:off x="1325132" y="3973500"/>
            <a:ext cx="2199906" cy="1099823"/>
          </a:xfrm>
          <a:custGeom>
            <a:avLst/>
            <a:gdLst>
              <a:gd name="connsiteX0" fmla="*/ 0 w 2199906"/>
              <a:gd name="connsiteY0" fmla="*/ 0 h 1099823"/>
              <a:gd name="connsiteX1" fmla="*/ 2199906 w 2199906"/>
              <a:gd name="connsiteY1" fmla="*/ 0 h 1099823"/>
              <a:gd name="connsiteX2" fmla="*/ 2199906 w 2199906"/>
              <a:gd name="connsiteY2" fmla="*/ 1099823 h 1099823"/>
              <a:gd name="connsiteX3" fmla="*/ 0 w 2199906"/>
              <a:gd name="connsiteY3" fmla="*/ 1099823 h 1099823"/>
              <a:gd name="connsiteX4" fmla="*/ 0 w 2199906"/>
              <a:gd name="connsiteY4" fmla="*/ 0 h 109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6" h="1099823">
                <a:moveTo>
                  <a:pt x="0" y="0"/>
                </a:moveTo>
                <a:lnTo>
                  <a:pt x="2199906" y="0"/>
                </a:lnTo>
                <a:lnTo>
                  <a:pt x="2199906" y="1099823"/>
                </a:lnTo>
                <a:lnTo>
                  <a:pt x="0" y="10998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MY" sz="2100" kern="1200" dirty="0"/>
              <a:t>Conduct </a:t>
            </a:r>
            <a:r>
              <a:rPr lang="en-MY" sz="2100" b="1" kern="1200" dirty="0"/>
              <a:t>IRC/FRWG back-to-back </a:t>
            </a:r>
            <a:r>
              <a:rPr lang="en-MY" sz="2100" kern="1200" dirty="0"/>
              <a:t>meeting</a:t>
            </a:r>
          </a:p>
        </p:txBody>
      </p:sp>
    </p:spTree>
    <p:extLst>
      <p:ext uri="{BB962C8B-B14F-4D97-AF65-F5344CB8AC3E}">
        <p14:creationId xmlns:p14="http://schemas.microsoft.com/office/powerpoint/2010/main" val="267064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2F5E-D68B-46F7-941C-ED575147570F}"/>
              </a:ext>
            </a:extLst>
          </p:cNvPr>
          <p:cNvSpPr>
            <a:spLocks noGrp="1"/>
          </p:cNvSpPr>
          <p:nvPr>
            <p:ph type="title"/>
          </p:nvPr>
        </p:nvSpPr>
        <p:spPr/>
        <p:txBody>
          <a:bodyPr>
            <a:normAutofit/>
          </a:bodyPr>
          <a:lstStyle/>
          <a:p>
            <a:r>
              <a:rPr lang="en-MY" sz="5000" dirty="0"/>
              <a:t>SOM-14 Recommendations</a:t>
            </a:r>
            <a:endParaRPr lang="en-US" sz="5000" dirty="0"/>
          </a:p>
        </p:txBody>
      </p:sp>
      <p:sp>
        <p:nvSpPr>
          <p:cNvPr id="3" name="Text Placeholder 2">
            <a:extLst>
              <a:ext uri="{FF2B5EF4-FFF2-40B4-BE49-F238E27FC236}">
                <a16:creationId xmlns:a16="http://schemas.microsoft.com/office/drawing/2014/main" id="{27EDC814-3FCE-4669-ABE1-CE5E658DB0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1821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6DB0-95BF-400B-B5F5-D7C610D249AD}"/>
              </a:ext>
            </a:extLst>
          </p:cNvPr>
          <p:cNvSpPr>
            <a:spLocks noGrp="1"/>
          </p:cNvSpPr>
          <p:nvPr>
            <p:ph type="title"/>
          </p:nvPr>
        </p:nvSpPr>
        <p:spPr/>
        <p:txBody>
          <a:bodyPr/>
          <a:lstStyle/>
          <a:p>
            <a:r>
              <a:rPr lang="en-MY" dirty="0"/>
              <a:t>SOM-14 Recommendations (2)</a:t>
            </a:r>
            <a:endParaRPr lang="en-US" dirty="0"/>
          </a:p>
        </p:txBody>
      </p:sp>
      <p:sp>
        <p:nvSpPr>
          <p:cNvPr id="3" name="Content Placeholder 2">
            <a:extLst>
              <a:ext uri="{FF2B5EF4-FFF2-40B4-BE49-F238E27FC236}">
                <a16:creationId xmlns:a16="http://schemas.microsoft.com/office/drawing/2014/main" id="{C12255DB-84C9-41DC-9136-D4E5200F5750}"/>
              </a:ext>
            </a:extLst>
          </p:cNvPr>
          <p:cNvSpPr>
            <a:spLocks noGrp="1"/>
          </p:cNvSpPr>
          <p:nvPr>
            <p:ph idx="1"/>
          </p:nvPr>
        </p:nvSpPr>
        <p:spPr>
          <a:xfrm>
            <a:off x="708991" y="1690688"/>
            <a:ext cx="10515600" cy="4351338"/>
          </a:xfrm>
        </p:spPr>
        <p:txBody>
          <a:bodyPr>
            <a:noAutofit/>
          </a:bodyPr>
          <a:lstStyle/>
          <a:p>
            <a:pPr marL="457200" indent="-457200" algn="just">
              <a:spcAft>
                <a:spcPts val="600"/>
              </a:spcAft>
              <a:buFont typeface="+mj-lt"/>
              <a:buAutoNum type="arabicPeriod"/>
            </a:pPr>
            <a:r>
              <a:rPr lang="en-GB" sz="2200" b="1" dirty="0"/>
              <a:t>Agree on the following for Council of Ministers (CTI COM) endorsement </a:t>
            </a:r>
            <a:r>
              <a:rPr lang="en-GB" sz="2200" dirty="0"/>
              <a:t>at the 7</a:t>
            </a:r>
            <a:r>
              <a:rPr lang="en-GB" sz="2200" baseline="30000" dirty="0"/>
              <a:t>th</a:t>
            </a:r>
            <a:r>
              <a:rPr lang="en-GB" sz="2200" dirty="0"/>
              <a:t> Ministerial Meeting (MM-7):</a:t>
            </a:r>
          </a:p>
          <a:p>
            <a:pPr marL="914400" lvl="1" indent="-457200" algn="just">
              <a:spcAft>
                <a:spcPts val="600"/>
              </a:spcAft>
              <a:buFont typeface="+mj-lt"/>
              <a:buAutoNum type="alphaLcPeriod"/>
            </a:pPr>
            <a:r>
              <a:rPr lang="en-GB" sz="2200" dirty="0"/>
              <a:t>The amended Financial Resources Working Group (FRWG) Terms of Reference;</a:t>
            </a:r>
          </a:p>
          <a:p>
            <a:pPr marL="914400" lvl="1" indent="-457200" algn="just">
              <a:spcAft>
                <a:spcPts val="600"/>
              </a:spcAft>
              <a:buFont typeface="+mj-lt"/>
              <a:buAutoNum type="alphaLcPeriod"/>
            </a:pPr>
            <a:r>
              <a:rPr lang="en-GB" sz="2200" dirty="0"/>
              <a:t>The establishment of the </a:t>
            </a:r>
            <a:r>
              <a:rPr lang="en-US" sz="2200" dirty="0"/>
              <a:t>Internal Resource </a:t>
            </a:r>
            <a:r>
              <a:rPr lang="en-GB" sz="2200" dirty="0"/>
              <a:t>Committee (Budget Committee), independent of the FRWG, and its Terms of Reference (TOR);</a:t>
            </a:r>
            <a:endParaRPr lang="en-US" sz="2200" dirty="0"/>
          </a:p>
          <a:p>
            <a:pPr marL="914400" lvl="1" indent="-457200" algn="just">
              <a:spcAft>
                <a:spcPts val="1800"/>
              </a:spcAft>
              <a:buFont typeface="+mj-lt"/>
              <a:buAutoNum type="alphaLcPeriod"/>
            </a:pPr>
            <a:r>
              <a:rPr lang="en-GB" sz="2200" dirty="0"/>
              <a:t>New Chair and Vice-Chair of the Internal Resource Committee (IRC) </a:t>
            </a:r>
            <a:r>
              <a:rPr lang="en-MY" sz="2200" dirty="0"/>
              <a:t>follows the Chair and Vice Chair of CSO and COM;</a:t>
            </a:r>
          </a:p>
          <a:p>
            <a:pPr marL="914400" lvl="1" indent="-457200" algn="just">
              <a:spcAft>
                <a:spcPts val="1800"/>
              </a:spcAft>
              <a:buFont typeface="+mj-lt"/>
              <a:buAutoNum type="alphaLcPeriod"/>
            </a:pPr>
            <a:r>
              <a:rPr lang="en-MY" sz="2200" dirty="0"/>
              <a:t>Retain Indonesia as Chair of FRWG and Malaysia </a:t>
            </a:r>
            <a:r>
              <a:rPr lang="en-MY" sz="2200"/>
              <a:t>as the Vice-Chair. </a:t>
            </a:r>
            <a:endParaRPr lang="en-MY" sz="2200" dirty="0"/>
          </a:p>
          <a:p>
            <a:pPr marL="457200" indent="-457200" algn="just">
              <a:spcAft>
                <a:spcPts val="600"/>
              </a:spcAft>
              <a:buFont typeface="+mj-lt"/>
              <a:buAutoNum type="arabicPeriod"/>
            </a:pPr>
            <a:r>
              <a:rPr lang="en-GB" sz="2200" b="1" dirty="0"/>
              <a:t>Accept the 2019 Roadmap and Budget </a:t>
            </a:r>
            <a:r>
              <a:rPr lang="en-GB" sz="2200" dirty="0"/>
              <a:t>for the Financial Resources Working Group and the Internal Resource Committee;</a:t>
            </a:r>
          </a:p>
          <a:p>
            <a:pPr marL="0" lvl="0" indent="0" algn="just">
              <a:spcAft>
                <a:spcPts val="600"/>
              </a:spcAft>
              <a:buNone/>
            </a:pPr>
            <a:endParaRPr lang="en-US" sz="2200" dirty="0"/>
          </a:p>
        </p:txBody>
      </p:sp>
    </p:spTree>
    <p:extLst>
      <p:ext uri="{BB962C8B-B14F-4D97-AF65-F5344CB8AC3E}">
        <p14:creationId xmlns:p14="http://schemas.microsoft.com/office/powerpoint/2010/main" val="16721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546</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Open Sans</vt:lpstr>
      <vt:lpstr>Open Sans Extrabold</vt:lpstr>
      <vt:lpstr>Office Theme</vt:lpstr>
      <vt:lpstr>PowerPoint Presentation</vt:lpstr>
      <vt:lpstr>Outline</vt:lpstr>
      <vt:lpstr>Terms of References</vt:lpstr>
      <vt:lpstr>Financial Resources Working Group (FRWG)</vt:lpstr>
      <vt:lpstr>Proposed Internal Resource Committee (IRC)</vt:lpstr>
      <vt:lpstr>2019 Roadmap &amp; Budget</vt:lpstr>
      <vt:lpstr>SOM-14 Recommendations</vt:lpstr>
      <vt:lpstr>SOM-14 Recommendations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53</cp:revision>
  <dcterms:created xsi:type="dcterms:W3CDTF">2018-11-08T04:12:31Z</dcterms:created>
  <dcterms:modified xsi:type="dcterms:W3CDTF">2018-12-13T03:33:07Z</dcterms:modified>
</cp:coreProperties>
</file>