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6" r:id="rId3"/>
    <p:sldId id="257" r:id="rId4"/>
    <p:sldId id="317" r:id="rId5"/>
    <p:sldId id="318" r:id="rId6"/>
    <p:sldId id="294" r:id="rId7"/>
    <p:sldId id="333" r:id="rId8"/>
    <p:sldId id="322" r:id="rId9"/>
    <p:sldId id="307" r:id="rId10"/>
    <p:sldId id="308" r:id="rId11"/>
    <p:sldId id="321" r:id="rId12"/>
    <p:sldId id="320" r:id="rId13"/>
    <p:sldId id="326" r:id="rId14"/>
    <p:sldId id="323" r:id="rId15"/>
    <p:sldId id="332" r:id="rId16"/>
    <p:sldId id="263" r:id="rId17"/>
    <p:sldId id="336" r:id="rId18"/>
    <p:sldId id="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8031D-A169-472A-9345-B9B3CE9D78DA}"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43C2A-D081-4FC6-9837-683A2917EE7F}" type="slidenum">
              <a:rPr lang="en-US" smtClean="0"/>
              <a:t>‹#›</a:t>
            </a:fld>
            <a:endParaRPr lang="en-US"/>
          </a:p>
        </p:txBody>
      </p:sp>
    </p:spTree>
    <p:extLst>
      <p:ext uri="{BB962C8B-B14F-4D97-AF65-F5344CB8AC3E}">
        <p14:creationId xmlns:p14="http://schemas.microsoft.com/office/powerpoint/2010/main" val="287331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it is my honor</a:t>
            </a:r>
            <a:r>
              <a:rPr lang="en-US" baseline="0" dirty="0"/>
              <a:t> to present to you the Chairmanship Report of the Philippines for calendar year 2017 and 2018.</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a:t>
            </a:fld>
            <a:endParaRPr lang="en-US"/>
          </a:p>
        </p:txBody>
      </p:sp>
    </p:spTree>
    <p:extLst>
      <p:ext uri="{BB962C8B-B14F-4D97-AF65-F5344CB8AC3E}">
        <p14:creationId xmlns:p14="http://schemas.microsoft.com/office/powerpoint/2010/main" val="23433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1</a:t>
            </a:r>
            <a:r>
              <a:rPr lang="en-US" b="0" baseline="30000" dirty="0"/>
              <a:t>st</a:t>
            </a:r>
            <a:r>
              <a:rPr lang="en-US" b="0" baseline="0" dirty="0"/>
              <a:t> Threatened Species Working Group Regional Exchange and 2</a:t>
            </a:r>
            <a:r>
              <a:rPr lang="en-US" b="0" baseline="30000" dirty="0"/>
              <a:t>nd</a:t>
            </a:r>
            <a:r>
              <a:rPr lang="en-US" b="0" baseline="0" dirty="0"/>
              <a:t> TSWG  Meeting on April was also conducted on 24-26 April 2018.</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Further, a </a:t>
            </a:r>
            <a:r>
              <a:rPr lang="en-GB" sz="1200" b="0" dirty="0"/>
              <a:t>Regional Sulu Sulawesi Convergence Meeting and Sulu Sulawesi Seascape (SSS) Ecosystems Approach to Fisheries Management (EAFM) Plan Review was also conducted on July 2 to 6, 2018 in Cebu City</a:t>
            </a:r>
            <a:br>
              <a:rPr lang="en-GB" sz="1200" b="0" dirty="0"/>
            </a:br>
            <a:endParaRPr lang="en-US" b="0" dirty="0"/>
          </a:p>
          <a:p>
            <a:endParaRPr lang="en-US" b="0"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11</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Philippines hosted the 13</a:t>
            </a:r>
            <a:r>
              <a:rPr lang="en-US" baseline="30000" dirty="0"/>
              <a:t>th</a:t>
            </a:r>
            <a:r>
              <a:rPr lang="en-US" baseline="0" dirty="0"/>
              <a:t> SOM. During this meeting, there were extensive discussions on the different Technical Working Groups, Governance Working Groups, Cross Cutting Themes and Financial Concerns of the CTI-CFF Regional Secretariat. Also, during this meeting, the Deputy Executive Director for Program Services was officially introduced to the CT6 Countries and partners. </a:t>
            </a:r>
          </a:p>
          <a:p>
            <a:endParaRPr lang="en-US" baseline="0" dirty="0"/>
          </a:p>
          <a:p>
            <a:r>
              <a:rPr lang="en-US" baseline="0" dirty="0"/>
              <a:t>Further, as the Chair of the Committee of Senior Officials, necessary steps was conducted in order to maintain accountability and transparency with the Regional Secretariat, CT6 Countries, and Development Partners specially on the financial management system.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Special SOM was also convened last July 2018 in order to address the concerns of the Regional Secretariat and to facilitate the approval of the budget for 2018.</a:t>
            </a:r>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12</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Chair also</a:t>
            </a:r>
            <a:r>
              <a:rPr lang="en-US" baseline="0" dirty="0"/>
              <a:t> supported the operations of the CTI-CFF Regional Secretariat in which the following were provided:</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13</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Coordination</a:t>
            </a:r>
            <a:r>
              <a:rPr lang="en-US" b="0" baseline="0" dirty="0"/>
              <a:t> with the CTI Development Partners was also provided by the Chair including:</a:t>
            </a:r>
          </a:p>
          <a:p>
            <a:pPr marL="401638" indent="-341313">
              <a:buNone/>
            </a:pPr>
            <a:r>
              <a:rPr lang="en-US" b="0" dirty="0"/>
              <a:t>1. Partner’s Meeting held last May 22-23, 2017 in Pasig City;</a:t>
            </a:r>
          </a:p>
          <a:p>
            <a:pPr marL="401638" indent="-341313">
              <a:buNone/>
            </a:pPr>
            <a:r>
              <a:rPr lang="en-US" b="0" dirty="0"/>
              <a:t>2. A Dialogue with Partners during the 13</a:t>
            </a:r>
            <a:r>
              <a:rPr lang="en-US" b="0" baseline="30000" dirty="0"/>
              <a:t>th</a:t>
            </a:r>
            <a:r>
              <a:rPr lang="en-US" b="0" dirty="0"/>
              <a:t> SOM;</a:t>
            </a:r>
          </a:p>
          <a:p>
            <a:pPr marL="401638" indent="-341313">
              <a:buNone/>
            </a:pPr>
            <a:r>
              <a:rPr lang="en-US" b="0" dirty="0"/>
              <a:t>3. Skype calls with the representative of CTI-CFF Development Partners; and</a:t>
            </a:r>
          </a:p>
          <a:p>
            <a:pPr marL="401638" indent="-341313">
              <a:buNone/>
            </a:pPr>
            <a:r>
              <a:rPr lang="en-US" b="0" dirty="0"/>
              <a:t>4. Encourage</a:t>
            </a:r>
            <a:r>
              <a:rPr lang="en-US" b="0" baseline="0" dirty="0"/>
              <a:t>d the </a:t>
            </a:r>
            <a:r>
              <a:rPr lang="en-US" b="0" dirty="0"/>
              <a:t>Participation of Partners during discussions in every meetings</a:t>
            </a:r>
          </a:p>
        </p:txBody>
      </p:sp>
      <p:sp>
        <p:nvSpPr>
          <p:cNvPr id="4" name="Slide Number Placeholder 3"/>
          <p:cNvSpPr>
            <a:spLocks noGrp="1"/>
          </p:cNvSpPr>
          <p:nvPr>
            <p:ph type="sldNum" sz="quarter" idx="10"/>
          </p:nvPr>
        </p:nvSpPr>
        <p:spPr/>
        <p:txBody>
          <a:bodyPr/>
          <a:lstStyle/>
          <a:p>
            <a:fld id="{A600E118-4640-408F-9D54-21904740B367}" type="slidenum">
              <a:rPr lang="en-US" smtClean="0"/>
              <a:pPr/>
              <a:t>14</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current Chair of the Monitoring and Evaluation</a:t>
            </a:r>
            <a:r>
              <a:rPr lang="en-US" baseline="0" dirty="0"/>
              <a:t> Working Group (MEWG), the review of the current Regional Plan of Action was also initiated with the support of Development Partners. From the drafting of the Terms of Reference of the Consultant up to the finalizing the report regarding the review, the Philippines as the Chair of MEWG provided guidance with the help of Deputy Executive Director Nora Ibrahim and the development partners. A team of Consultant lead by Dr. </a:t>
            </a:r>
            <a:r>
              <a:rPr lang="en-US" baseline="0" dirty="0" err="1"/>
              <a:t>Lida</a:t>
            </a:r>
            <a:r>
              <a:rPr lang="en-US" baseline="0" dirty="0"/>
              <a:t> Pet-</a:t>
            </a:r>
            <a:r>
              <a:rPr lang="en-US" baseline="0" dirty="0" err="1"/>
              <a:t>Soede</a:t>
            </a:r>
            <a:r>
              <a:rPr lang="en-US" baseline="0" dirty="0"/>
              <a:t> conducted the review. </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15</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16</a:t>
            </a:fld>
            <a:endParaRPr lang="en-US"/>
          </a:p>
        </p:txBody>
      </p:sp>
    </p:spTree>
    <p:extLst>
      <p:ext uri="{BB962C8B-B14F-4D97-AF65-F5344CB8AC3E}">
        <p14:creationId xmlns:p14="http://schemas.microsoft.com/office/powerpoint/2010/main" val="270190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17</a:t>
            </a:fld>
            <a:endParaRPr lang="en-US"/>
          </a:p>
        </p:txBody>
      </p:sp>
    </p:spTree>
    <p:extLst>
      <p:ext uri="{BB962C8B-B14F-4D97-AF65-F5344CB8AC3E}">
        <p14:creationId xmlns:p14="http://schemas.microsoft.com/office/powerpoint/2010/main" val="270190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Philippines would</a:t>
            </a:r>
            <a:r>
              <a:rPr lang="en-US" baseline="0" dirty="0"/>
              <a:t> like to thank all of the Coral Triangle Countries, Development Partners and the Regional Secretariat for all the support and trust that you gave to the Philippines as the Chair of CTI CSO. We cannot do these accomplishments alone. All of these are the fruit of cooperation and </a:t>
            </a:r>
            <a:r>
              <a:rPr lang="en-US" baseline="0" dirty="0" err="1"/>
              <a:t>hardwork</a:t>
            </a:r>
            <a:r>
              <a:rPr lang="en-US" baseline="0" dirty="0"/>
              <a:t> of everybody. The Philippines is now looking forward for continued partnerships and cooperation towards achieving our Regional Plan of Action (RPOA) and the new RPOA version 2.0</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18</a:t>
            </a:fld>
            <a:endParaRPr lang="en-US"/>
          </a:p>
        </p:txBody>
      </p:sp>
    </p:spTree>
    <p:extLst>
      <p:ext uri="{BB962C8B-B14F-4D97-AF65-F5344CB8AC3E}">
        <p14:creationId xmlns:p14="http://schemas.microsoft.com/office/powerpoint/2010/main" val="270190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l-PH" i="1" dirty="0"/>
              <a:t>The outline of the presentation</a:t>
            </a:r>
            <a:r>
              <a:rPr lang="fil-PH" i="1" baseline="0" dirty="0"/>
              <a:t> is as follow:</a:t>
            </a:r>
          </a:p>
          <a:p>
            <a:endParaRPr lang="fil-PH" i="1" baseline="0" dirty="0"/>
          </a:p>
          <a:p>
            <a:pPr marL="571500" indent="-571500">
              <a:buFont typeface="+mj-lt"/>
              <a:buAutoNum type="romanUcPeriod"/>
            </a:pPr>
            <a:r>
              <a:rPr lang="en-PH" sz="1200" dirty="0"/>
              <a:t>Task from the 12</a:t>
            </a:r>
            <a:r>
              <a:rPr lang="en-PH" sz="1200" baseline="30000" dirty="0"/>
              <a:t>th</a:t>
            </a:r>
            <a:r>
              <a:rPr lang="en-PH" sz="1200" dirty="0"/>
              <a:t> SOM and 6</a:t>
            </a:r>
            <a:r>
              <a:rPr lang="en-PH" sz="1200" baseline="30000" dirty="0"/>
              <a:t>th</a:t>
            </a:r>
            <a:r>
              <a:rPr lang="en-PH" sz="1200" dirty="0"/>
              <a:t> MM</a:t>
            </a:r>
          </a:p>
          <a:p>
            <a:pPr marL="571500" indent="-571500">
              <a:buFont typeface="+mj-lt"/>
              <a:buAutoNum type="romanUcPeriod"/>
            </a:pPr>
            <a:r>
              <a:rPr lang="en-PH" sz="1200" dirty="0"/>
              <a:t>Actions taken</a:t>
            </a:r>
          </a:p>
          <a:p>
            <a:pPr marL="571500" indent="-571500">
              <a:buFont typeface="+mj-lt"/>
              <a:buAutoNum type="romanUcPeriod"/>
            </a:pPr>
            <a:r>
              <a:rPr lang="en-PH" sz="1200" dirty="0"/>
              <a:t>Activities hosted and/or supported </a:t>
            </a:r>
          </a:p>
          <a:p>
            <a:pPr marL="571500" indent="-571500">
              <a:buFont typeface="+mj-lt"/>
              <a:buAutoNum type="romanUcPeriod"/>
            </a:pPr>
            <a:r>
              <a:rPr lang="en-PH" sz="1200" dirty="0"/>
              <a:t>Support to Regional Secretariat</a:t>
            </a:r>
          </a:p>
          <a:p>
            <a:pPr marL="571500" indent="-571500">
              <a:buFont typeface="+mj-lt"/>
              <a:buAutoNum type="romanUcPeriod"/>
            </a:pPr>
            <a:r>
              <a:rPr lang="en-PH" sz="1200" dirty="0"/>
              <a:t>Coordination with CTI-Partners</a:t>
            </a:r>
          </a:p>
          <a:p>
            <a:pPr marL="571500" indent="-571500">
              <a:buFont typeface="+mj-lt"/>
              <a:buAutoNum type="romanUcPeriod"/>
            </a:pPr>
            <a:r>
              <a:rPr lang="en-PH" sz="1200" dirty="0"/>
              <a:t>Review of RPOA</a:t>
            </a:r>
          </a:p>
          <a:p>
            <a:pPr marL="571500" indent="-571500">
              <a:buFont typeface="+mj-lt"/>
              <a:buAutoNum type="romanUcPeriod"/>
            </a:pPr>
            <a:r>
              <a:rPr lang="en-PH" sz="1200" dirty="0"/>
              <a:t>Issues and Challenges</a:t>
            </a:r>
          </a:p>
          <a:p>
            <a:pPr marL="571500" indent="-571500">
              <a:buFont typeface="+mj-lt"/>
              <a:buAutoNum type="romanUcPeriod"/>
            </a:pPr>
            <a:r>
              <a:rPr lang="en-PH" sz="1200"/>
              <a:t>Recommendations and Opportunities</a:t>
            </a:r>
          </a:p>
          <a:p>
            <a:endParaRPr lang="fil-PH" i="1"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3</a:t>
            </a:fld>
            <a:endParaRPr lang="en-US"/>
          </a:p>
        </p:txBody>
      </p:sp>
    </p:spTree>
    <p:extLst>
      <p:ext uri="{BB962C8B-B14F-4D97-AF65-F5344CB8AC3E}">
        <p14:creationId xmlns:p14="http://schemas.microsoft.com/office/powerpoint/2010/main" val="365437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During the 12</a:t>
            </a:r>
            <a:r>
              <a:rPr lang="en-PH" baseline="30000" dirty="0"/>
              <a:t>th</a:t>
            </a:r>
            <a:r>
              <a:rPr lang="en-PH" dirty="0"/>
              <a:t> SOM and 6</a:t>
            </a:r>
            <a:r>
              <a:rPr lang="en-PH" baseline="30000" dirty="0"/>
              <a:t>th</a:t>
            </a:r>
            <a:r>
              <a:rPr lang="en-PH" dirty="0"/>
              <a:t> Minister’s Meeting last November 2016 in Port Moresby, Papua New Guinea, the Chairmanship of the Council of Minister and Committee of Senior Officials of the CTI-CFF was transferred to the Philippines. It was Assistant Secretary </a:t>
            </a:r>
            <a:r>
              <a:rPr lang="en-PH" dirty="0" err="1"/>
              <a:t>Marcial</a:t>
            </a:r>
            <a:r>
              <a:rPr lang="en-PH" dirty="0"/>
              <a:t> </a:t>
            </a:r>
            <a:r>
              <a:rPr lang="en-PH" dirty="0" err="1"/>
              <a:t>Amaro</a:t>
            </a:r>
            <a:r>
              <a:rPr lang="en-PH" baseline="0" dirty="0"/>
              <a:t> </a:t>
            </a:r>
            <a:r>
              <a:rPr lang="en-PH" baseline="0" dirty="0" err="1"/>
              <a:t>Jr</a:t>
            </a:r>
            <a:r>
              <a:rPr lang="en-PH" baseline="0" dirty="0"/>
              <a:t> who received the Chairmanship, as representative of former Secretary Regina Lopez.</a:t>
            </a:r>
            <a:endParaRPr lang="en-PH"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4</a:t>
            </a:fld>
            <a:endParaRPr lang="en-US"/>
          </a:p>
        </p:txBody>
      </p:sp>
    </p:spTree>
    <p:extLst>
      <p:ext uri="{BB962C8B-B14F-4D97-AF65-F5344CB8AC3E}">
        <p14:creationId xmlns:p14="http://schemas.microsoft.com/office/powerpoint/2010/main" val="36543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12</a:t>
            </a:r>
            <a:r>
              <a:rPr lang="en-US" baseline="30000" dirty="0"/>
              <a:t>th</a:t>
            </a:r>
            <a:r>
              <a:rPr lang="en-US" dirty="0"/>
              <a:t> SOM and 6</a:t>
            </a:r>
            <a:r>
              <a:rPr lang="en-US" baseline="30000" dirty="0"/>
              <a:t>th</a:t>
            </a:r>
            <a:r>
              <a:rPr lang="en-US" dirty="0"/>
              <a:t> MM, the Philippines as the incoming Chair of the Committee of Senior Officials an Council of Minister was tasked to </a:t>
            </a:r>
            <a:r>
              <a:rPr lang="en-US" sz="1200" dirty="0"/>
              <a:t>formulate the 2017 budget taking into consideration the prioritization of activities /programs, including SOM-12 decisions that have financial implications to be included in the 2017 budget for CTI-COM endorsement.</a:t>
            </a:r>
          </a:p>
          <a:p>
            <a:endParaRPr lang="en-US" sz="1200" dirty="0"/>
          </a:p>
          <a:p>
            <a:r>
              <a:rPr lang="en-US" dirty="0"/>
              <a:t>Further, the Regional</a:t>
            </a:r>
            <a:r>
              <a:rPr lang="en-US" baseline="0" dirty="0"/>
              <a:t> Secretariat</a:t>
            </a:r>
            <a:r>
              <a:rPr lang="en-US" dirty="0"/>
              <a:t> was also tasked to </a:t>
            </a:r>
            <a:r>
              <a:rPr lang="en-US" sz="1200" dirty="0"/>
              <a:t>work closely with Philippines as the next Chair of CTI-CSO and CTI-COM to review and revise criteria on the quantum from the respective CT6 Member Countries with regards to the country contribution.</a:t>
            </a:r>
          </a:p>
          <a:p>
            <a:endParaRPr lang="en-US" sz="1200" dirty="0"/>
          </a:p>
          <a:p>
            <a:r>
              <a:rPr lang="en-US" sz="1200" dirty="0"/>
              <a:t>Relative to those</a:t>
            </a:r>
            <a:r>
              <a:rPr lang="en-US" sz="1200" baseline="0" dirty="0"/>
              <a:t> tasked, the Philippines immediately reviewed the financial documents</a:t>
            </a:r>
            <a:endParaRPr lang="en-US"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5</a:t>
            </a:fld>
            <a:endParaRPr lang="en-US"/>
          </a:p>
        </p:txBody>
      </p:sp>
    </p:spTree>
    <p:extLst>
      <p:ext uri="{BB962C8B-B14F-4D97-AF65-F5344CB8AC3E}">
        <p14:creationId xmlns:p14="http://schemas.microsoft.com/office/powerpoint/2010/main" val="274886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Relative to those</a:t>
            </a:r>
            <a:r>
              <a:rPr lang="en-US" sz="1200" baseline="0" dirty="0"/>
              <a:t> tasked, the Philippines, through guidance of the CSO Chair and diligent effort of Director </a:t>
            </a:r>
            <a:r>
              <a:rPr lang="en-US" sz="1200" baseline="0" dirty="0" err="1"/>
              <a:t>Angelito</a:t>
            </a:r>
            <a:r>
              <a:rPr lang="en-US" sz="1200" baseline="0" dirty="0"/>
              <a:t> </a:t>
            </a:r>
            <a:r>
              <a:rPr lang="en-US" sz="1200" baseline="0" dirty="0" err="1"/>
              <a:t>Fontanilla</a:t>
            </a:r>
            <a:r>
              <a:rPr lang="en-US" sz="1200" baseline="0" dirty="0"/>
              <a:t> and the Philippine NCCC, immediately reviewed the financial documents and other documents related to the operations of the regional secretariat such as the Audit Report and Financial Statements.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Regional Secretariat conducted a courtesy call to the Chair of Council of Minister, Former Secretary Regina Lopez wherein the overview and background of CTI-CFF and the role of the CTI-COM Chairmanship were discussed as well as the updates from the Regional Secretariat and challenges in moving forward.</a:t>
            </a: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On January 5, 2017, the PH NCCC conducted a meeting wherein the 2015 Audit Report of the CTI-CFF Regional Secretariat and the Proposed Budget for 2017 were discussed. As a result, a matrix summarizing the major audit findings with the corresponding comments of the PH NCCC was made. Such matrix were sent to the Regional Secretariat in order for them to answer and justify the findings.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In addition to the matrix, the PH NCCC recommended to the CSO Chair to defer the Budget for 2017 of the Regional Secretariat.</a:t>
            </a:r>
            <a:endParaRPr lang="en-US"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6</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Further, the Regional Secretariat</a:t>
            </a:r>
            <a:r>
              <a:rPr lang="en-US" baseline="0" dirty="0"/>
              <a:t> to the Philippines, former Executive Director </a:t>
            </a:r>
            <a:r>
              <a:rPr lang="en-US" baseline="0" dirty="0" err="1"/>
              <a:t>Pratikto</a:t>
            </a:r>
            <a:r>
              <a:rPr lang="en-US" baseline="0" dirty="0"/>
              <a:t> and his staff attended the PH-NCCC Meeting. Another meeting was conducted to discuss the 2015 Audit Report was discussed. Among the results were the Regional Secretariat </a:t>
            </a:r>
            <a:r>
              <a:rPr lang="en-US" dirty="0"/>
              <a:t>providing explanations, justifications and supporting documents to the comments on the audit and</a:t>
            </a:r>
            <a:r>
              <a:rPr lang="en-US" baseline="0" dirty="0"/>
              <a:t> </a:t>
            </a:r>
            <a:r>
              <a:rPr lang="en-US" dirty="0"/>
              <a:t>accepted the result of the evaluation and observations of the Philippines</a:t>
            </a:r>
          </a:p>
          <a:p>
            <a:endParaRPr lang="en-US"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7</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and Workshops were also hosted by the Philippines under the leadership of the  Chair.</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 March</a:t>
            </a:r>
            <a:r>
              <a:rPr lang="en-US" baseline="0" dirty="0"/>
              <a:t> 29-31, 2017, the Philippines supported the conduct of the FRWG, Proposed Budget for 2017 and Other Financial Matters Meeting in order to assist and guide the Regional Secretariat in improving their Financial Management System and come up with a Budget of CTI-CFF RS for 2017.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 July 4-7, 2017, the Philippines</a:t>
            </a:r>
            <a:r>
              <a:rPr lang="en-US" baseline="0" dirty="0"/>
              <a:t> hosted the Fisher’s Forum back to back with Tuna Governance Workshop in Iloilo City. These are activities under the Ecosystems Approach to Fisheries Management (EAFM) Working Group</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8</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August 1-2, 2017, the Philippines hosted the COASTFISH Workshop and 6</a:t>
            </a:r>
            <a:r>
              <a:rPr lang="en-US" baseline="30000" dirty="0"/>
              <a:t>th</a:t>
            </a:r>
            <a:r>
              <a:rPr lang="en-US" dirty="0"/>
              <a:t> </a:t>
            </a:r>
            <a:r>
              <a:rPr lang="en-US" baseline="0" dirty="0"/>
              <a:t>EAFM Working Group Meeting </a:t>
            </a:r>
            <a:r>
              <a:rPr lang="en-US" dirty="0"/>
              <a:t>in</a:t>
            </a:r>
            <a:r>
              <a:rPr lang="en-US" baseline="0" dirty="0"/>
              <a:t> </a:t>
            </a:r>
            <a:r>
              <a:rPr lang="en-US" baseline="0" dirty="0" err="1"/>
              <a:t>Tagaytay</a:t>
            </a:r>
            <a:r>
              <a:rPr lang="en-US" baseline="0" dirty="0"/>
              <a:t> City under the activity of the EAFM Working Group as targeted in the Regional Plan of Action.</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9</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August 2017, the Philippines hosted</a:t>
            </a:r>
            <a:r>
              <a:rPr lang="en-US" baseline="0" dirty="0"/>
              <a:t> the Coral Triangle Blue Carbon Workshop in </a:t>
            </a:r>
            <a:r>
              <a:rPr lang="en-US" baseline="0" dirty="0" err="1"/>
              <a:t>Tagaytay</a:t>
            </a:r>
            <a:r>
              <a:rPr lang="en-US" baseline="0" dirty="0"/>
              <a:t> City and </a:t>
            </a:r>
            <a:r>
              <a:rPr lang="en-US" baseline="0" dirty="0" err="1"/>
              <a:t>Calatagan</a:t>
            </a:r>
            <a:r>
              <a:rPr lang="en-US" baseline="0" dirty="0"/>
              <a:t> </a:t>
            </a:r>
            <a:r>
              <a:rPr lang="en-US" baseline="0" dirty="0" err="1"/>
              <a:t>Batangas</a:t>
            </a:r>
            <a:r>
              <a:rPr lang="en-US" baseline="0" dirty="0"/>
              <a:t>. </a:t>
            </a:r>
          </a:p>
          <a:p>
            <a:r>
              <a:rPr lang="en-US" baseline="0" dirty="0"/>
              <a:t>This workshop served as capacity building on the CT6 Countries when it comes to Blue Carbon. The participants visited </a:t>
            </a:r>
            <a:r>
              <a:rPr lang="en-US" baseline="0" dirty="0" err="1"/>
              <a:t>Calatagan</a:t>
            </a:r>
            <a:r>
              <a:rPr lang="en-US" baseline="0" dirty="0"/>
              <a:t> </a:t>
            </a:r>
            <a:r>
              <a:rPr lang="en-US" baseline="0" dirty="0" err="1"/>
              <a:t>Batangas</a:t>
            </a:r>
            <a:r>
              <a:rPr lang="en-US" baseline="0" dirty="0"/>
              <a:t> to showcase the said blue carbon ecosystems and the consultants demonstrated the how to measure blue carbon in mangrove ecosystem.</a:t>
            </a:r>
          </a:p>
          <a:p>
            <a:endParaRPr lang="en-US" baseline="0" dirty="0"/>
          </a:p>
          <a:p>
            <a:r>
              <a:rPr lang="en-US" dirty="0"/>
              <a:t>On October 12-13, 2017, the Philippines hosted the conduct of 5</a:t>
            </a:r>
            <a:r>
              <a:rPr lang="en-US" baseline="30000" dirty="0"/>
              <a:t>th</a:t>
            </a:r>
            <a:r>
              <a:rPr lang="en-US" dirty="0"/>
              <a:t> Climate</a:t>
            </a:r>
            <a:r>
              <a:rPr lang="en-US" baseline="0" dirty="0"/>
              <a:t> Change Adaptation TWG Meeting.</a:t>
            </a:r>
          </a:p>
          <a:p>
            <a:endParaRPr lang="en-US" baseline="0" dirty="0"/>
          </a:p>
          <a:p>
            <a:r>
              <a:rPr lang="en-US" baseline="0" dirty="0"/>
              <a:t>These activities are under the Climate Change Adaptation Technical Working Group.</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10</a:t>
            </a:fld>
            <a:endParaRPr lang="en-US"/>
          </a:p>
        </p:txBody>
      </p:sp>
    </p:spTree>
    <p:extLst>
      <p:ext uri="{BB962C8B-B14F-4D97-AF65-F5344CB8AC3E}">
        <p14:creationId xmlns:p14="http://schemas.microsoft.com/office/powerpoint/2010/main" val="92083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73FE-C6C7-4DB2-A75E-B93C0028CB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8025F9-DE11-4257-9E7A-6F2CC69DA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54D77-63BE-42E4-87FB-DE4B318F9AF5}"/>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5" name="Footer Placeholder 4">
            <a:extLst>
              <a:ext uri="{FF2B5EF4-FFF2-40B4-BE49-F238E27FC236}">
                <a16:creationId xmlns:a16="http://schemas.microsoft.com/office/drawing/2014/main" id="{3A94C8E3-6513-4670-8C6B-3DADEF528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9CEAC-5FA8-49CB-A156-C921A8A742D9}"/>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90523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9F3B-2FE5-4FFA-B13A-20D32FFC8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8531F-85DE-4521-9D8A-E16771731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DBA2-9BC8-4BDF-8958-0D715E9B832C}"/>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5" name="Footer Placeholder 4">
            <a:extLst>
              <a:ext uri="{FF2B5EF4-FFF2-40B4-BE49-F238E27FC236}">
                <a16:creationId xmlns:a16="http://schemas.microsoft.com/office/drawing/2014/main" id="{6D18B164-5ED2-4308-A7EA-33D475787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67E27-63E3-4FC4-8B5F-3C9A220419D3}"/>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39297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375C4-8F23-4E4C-8E33-9A22B4B25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DA42A-D902-44CA-90E2-B25B79A6FD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FC9B6-1E53-47CE-89DC-C9B31DA0E3DC}"/>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5" name="Footer Placeholder 4">
            <a:extLst>
              <a:ext uri="{FF2B5EF4-FFF2-40B4-BE49-F238E27FC236}">
                <a16:creationId xmlns:a16="http://schemas.microsoft.com/office/drawing/2014/main" id="{80A73126-0EF0-4B35-8F78-8F011CEAA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E33C4-58BC-432A-A3D5-FBF6C08CDFB7}"/>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133377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5C1D-F160-4DE8-9650-94D196812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AC627-EED8-4DA8-B8DE-32707F835A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BFD95-E16D-4237-975E-8E9631A13BCE}"/>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5" name="Footer Placeholder 4">
            <a:extLst>
              <a:ext uri="{FF2B5EF4-FFF2-40B4-BE49-F238E27FC236}">
                <a16:creationId xmlns:a16="http://schemas.microsoft.com/office/drawing/2014/main" id="{BB8B599C-B067-4539-80D0-5D1F750E0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5D1F0-8112-47D9-A98A-375CEBF23829}"/>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130731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23C8-2EFD-4D23-8A88-6F69CB589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234B3-8332-4E98-B5EE-12A4A11EB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FAEBB1-0912-41BD-BFC4-8A0EB3B4309E}"/>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5" name="Footer Placeholder 4">
            <a:extLst>
              <a:ext uri="{FF2B5EF4-FFF2-40B4-BE49-F238E27FC236}">
                <a16:creationId xmlns:a16="http://schemas.microsoft.com/office/drawing/2014/main" id="{EC3A7556-FBC1-494A-968E-EEB76C555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4D34C-E391-4016-A8BF-36A3025A7BE3}"/>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252895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6D1D-8127-47AF-8588-6FE4F2899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A32CA-A8E3-4701-B007-A17FC526F1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F4E6A6-5973-4BDD-A9DC-68D4DD2B81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DFA45B-006E-4420-9C1C-2AD751E625C3}"/>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6" name="Footer Placeholder 5">
            <a:extLst>
              <a:ext uri="{FF2B5EF4-FFF2-40B4-BE49-F238E27FC236}">
                <a16:creationId xmlns:a16="http://schemas.microsoft.com/office/drawing/2014/main" id="{9C098344-9545-48F8-B8D2-2444B9992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1FCD8-CD3E-4C0E-94C7-2DFF5E4FE3A8}"/>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177959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35A9-F36E-4D79-B00B-893951C46D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DE267B-F738-4933-AA77-B5E530186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BC5B5D-9887-4620-B27F-A4D8D4EB42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FE141-0BB0-4EC1-BAD4-7B0D6905F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23F1E3-50A0-4B71-B076-DE7B89B31F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16F3D7-F161-4D99-A81D-1BDBA7E8479A}"/>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8" name="Footer Placeholder 7">
            <a:extLst>
              <a:ext uri="{FF2B5EF4-FFF2-40B4-BE49-F238E27FC236}">
                <a16:creationId xmlns:a16="http://schemas.microsoft.com/office/drawing/2014/main" id="{49D2A0C7-5F5A-4C8F-9798-AF3A4254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69BEC-C000-4126-A2AF-5CC6061DA799}"/>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410568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9465-F3D9-461E-A65E-262E6D7705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1D2F9A-0CDF-4104-8B65-C81F56EB8E0B}"/>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4" name="Footer Placeholder 3">
            <a:extLst>
              <a:ext uri="{FF2B5EF4-FFF2-40B4-BE49-F238E27FC236}">
                <a16:creationId xmlns:a16="http://schemas.microsoft.com/office/drawing/2014/main" id="{5EBF3EF7-59AA-4D66-8A7E-40CBD9E4F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0D1ABC-6206-472F-BD12-69F8EA2C527E}"/>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374824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40D20A-A044-41C1-A78D-A3C3552FE996}"/>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3" name="Footer Placeholder 2">
            <a:extLst>
              <a:ext uri="{FF2B5EF4-FFF2-40B4-BE49-F238E27FC236}">
                <a16:creationId xmlns:a16="http://schemas.microsoft.com/office/drawing/2014/main" id="{BF4E79F8-B936-4BA2-B071-621C76760D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957503-00F8-4FB4-AF95-2895A4A90F79}"/>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405056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BED4-1F13-43DC-96DB-0B00E16F3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360B8-1920-47A2-8513-004BCD55D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282F8F-5AA5-4286-B73C-6A04451E4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B91287-40AE-410D-A0AE-527120566950}"/>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6" name="Footer Placeholder 5">
            <a:extLst>
              <a:ext uri="{FF2B5EF4-FFF2-40B4-BE49-F238E27FC236}">
                <a16:creationId xmlns:a16="http://schemas.microsoft.com/office/drawing/2014/main" id="{5656323A-4417-4592-9815-811E5367C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895B9-3A1E-43EA-B6AD-5C1FE89B5AAF}"/>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29053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C851-C65C-436B-A021-411C3FD47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D0E6C-2FC7-4E39-BDCC-69A8421F7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2429C-3566-4C22-9BDA-40A487BE6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7DB64F-6F06-4A97-B265-F1104CCB9CEA}"/>
              </a:ext>
            </a:extLst>
          </p:cNvPr>
          <p:cNvSpPr>
            <a:spLocks noGrp="1"/>
          </p:cNvSpPr>
          <p:nvPr>
            <p:ph type="dt" sz="half" idx="10"/>
          </p:nvPr>
        </p:nvSpPr>
        <p:spPr/>
        <p:txBody>
          <a:bodyPr/>
          <a:lstStyle/>
          <a:p>
            <a:fld id="{A06C275A-CB6E-4277-8496-D1B96B851C91}" type="datetimeFigureOut">
              <a:rPr lang="en-US" smtClean="0"/>
              <a:t>12/14/2018</a:t>
            </a:fld>
            <a:endParaRPr lang="en-US"/>
          </a:p>
        </p:txBody>
      </p:sp>
      <p:sp>
        <p:nvSpPr>
          <p:cNvPr id="6" name="Footer Placeholder 5">
            <a:extLst>
              <a:ext uri="{FF2B5EF4-FFF2-40B4-BE49-F238E27FC236}">
                <a16:creationId xmlns:a16="http://schemas.microsoft.com/office/drawing/2014/main" id="{DF5ACF06-80A3-489A-BFC0-675E7F123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D701B-880E-43CC-8E08-BADD081A89D4}"/>
              </a:ext>
            </a:extLst>
          </p:cNvPr>
          <p:cNvSpPr>
            <a:spLocks noGrp="1"/>
          </p:cNvSpPr>
          <p:nvPr>
            <p:ph type="sldNum" sz="quarter" idx="12"/>
          </p:nvPr>
        </p:nvSpPr>
        <p:spPr/>
        <p:txBody>
          <a:bodyPr/>
          <a:lstStyle/>
          <a:p>
            <a:fld id="{7B8A2A42-64E4-42DE-A106-11B1D71B31A3}" type="slidenum">
              <a:rPr lang="en-US" smtClean="0"/>
              <a:t>‹#›</a:t>
            </a:fld>
            <a:endParaRPr lang="en-US"/>
          </a:p>
        </p:txBody>
      </p:sp>
    </p:spTree>
    <p:extLst>
      <p:ext uri="{BB962C8B-B14F-4D97-AF65-F5344CB8AC3E}">
        <p14:creationId xmlns:p14="http://schemas.microsoft.com/office/powerpoint/2010/main" val="389373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FAD1F-F553-4983-BE0A-380CF25E4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8FEE52-76F4-4395-AE15-9008F7F82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39A14-2941-4F9C-94D0-791819A63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C275A-CB6E-4277-8496-D1B96B851C91}" type="datetimeFigureOut">
              <a:rPr lang="en-US" smtClean="0"/>
              <a:t>12/14/2018</a:t>
            </a:fld>
            <a:endParaRPr lang="en-US"/>
          </a:p>
        </p:txBody>
      </p:sp>
      <p:sp>
        <p:nvSpPr>
          <p:cNvPr id="5" name="Footer Placeholder 4">
            <a:extLst>
              <a:ext uri="{FF2B5EF4-FFF2-40B4-BE49-F238E27FC236}">
                <a16:creationId xmlns:a16="http://schemas.microsoft.com/office/drawing/2014/main" id="{22030653-BF48-4509-8102-D690B942EF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B8622-DA0D-47D5-BDBB-1C8C1C6F7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A2A42-64E4-42DE-A106-11B1D71B31A3}" type="slidenum">
              <a:rPr lang="en-US" smtClean="0"/>
              <a:t>‹#›</a:t>
            </a:fld>
            <a:endParaRPr lang="en-US"/>
          </a:p>
        </p:txBody>
      </p:sp>
    </p:spTree>
    <p:extLst>
      <p:ext uri="{BB962C8B-B14F-4D97-AF65-F5344CB8AC3E}">
        <p14:creationId xmlns:p14="http://schemas.microsoft.com/office/powerpoint/2010/main" val="174728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7826-68BF-4AA8-9F09-ED9B37CE09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3E73924-36A0-488A-A245-A7A040D5EF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174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TI Docs\Blue Carbon Workshop\Blue Carbon Workshop Output\Photos\Photos_Group1\GOPR27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3647" y="4136794"/>
            <a:ext cx="2971637" cy="222872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CTI Docs\Blue Carbon Workshop\Blue Carbon Workshop Output\Photos\IMG_01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082"/>
          <a:stretch/>
        </p:blipFill>
        <p:spPr bwMode="auto">
          <a:xfrm>
            <a:off x="2673830" y="3765339"/>
            <a:ext cx="3423509" cy="2257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wnloads\21199389_1705145166194720_5104705680467813094_o.jpg"/>
          <p:cNvPicPr>
            <a:picLocks noChangeAspect="1" noChangeArrowheads="1"/>
          </p:cNvPicPr>
          <p:nvPr/>
        </p:nvPicPr>
        <p:blipFill rotWithShape="1">
          <a:blip r:embed="rId5">
            <a:extLst>
              <a:ext uri="{28A0092B-C50C-407E-A947-70E740481C1C}">
                <a14:useLocalDpi xmlns:a14="http://schemas.microsoft.com/office/drawing/2010/main" val="0"/>
              </a:ext>
            </a:extLst>
          </a:blip>
          <a:srcRect t="22405" b="33333"/>
          <a:stretch/>
        </p:blipFill>
        <p:spPr bwMode="auto">
          <a:xfrm>
            <a:off x="445101" y="1263561"/>
            <a:ext cx="5652238" cy="250177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0" y="-69175"/>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Activities Hosted and/or Supported</a:t>
            </a:r>
          </a:p>
        </p:txBody>
      </p:sp>
      <p:sp>
        <p:nvSpPr>
          <p:cNvPr id="11" name="Content Placeholder 1"/>
          <p:cNvSpPr>
            <a:spLocks noGrp="1"/>
          </p:cNvSpPr>
          <p:nvPr>
            <p:ph idx="1"/>
          </p:nvPr>
        </p:nvSpPr>
        <p:spPr>
          <a:xfrm>
            <a:off x="2673830" y="6022764"/>
            <a:ext cx="3560715" cy="715582"/>
          </a:xfrm>
        </p:spPr>
        <p:txBody>
          <a:bodyPr>
            <a:normAutofit/>
          </a:bodyPr>
          <a:lstStyle/>
          <a:p>
            <a:pPr marL="0" indent="0">
              <a:buNone/>
            </a:pPr>
            <a:r>
              <a:rPr lang="en-US" dirty="0"/>
              <a:t>Blue Carbon Workshop </a:t>
            </a:r>
          </a:p>
          <a:p>
            <a:endParaRPr lang="en-US" dirty="0"/>
          </a:p>
        </p:txBody>
      </p:sp>
      <p:pic>
        <p:nvPicPr>
          <p:cNvPr id="12" name="officeArt object" descr="C:\Users\Camille\AppData\Local\Microsoft\Windows\INetCache\Content.Word\IMG_0042(1).jpg"/>
          <p:cNvPicPr/>
          <p:nvPr/>
        </p:nvPicPr>
        <p:blipFill>
          <a:blip r:embed="rId6">
            <a:extLst/>
          </a:blip>
          <a:srcRect t="9121"/>
          <a:stretch>
            <a:fillRect/>
          </a:stretch>
        </p:blipFill>
        <p:spPr>
          <a:xfrm>
            <a:off x="6446473" y="2041694"/>
            <a:ext cx="5424101" cy="2641308"/>
          </a:xfrm>
          <a:prstGeom prst="rect">
            <a:avLst/>
          </a:prstGeom>
          <a:ln w="12700" cap="flat">
            <a:noFill/>
            <a:miter lim="400000"/>
          </a:ln>
          <a:effectLst/>
        </p:spPr>
      </p:pic>
      <p:sp>
        <p:nvSpPr>
          <p:cNvPr id="13" name="Content Placeholder 1"/>
          <p:cNvSpPr txBox="1">
            <a:spLocks/>
          </p:cNvSpPr>
          <p:nvPr/>
        </p:nvSpPr>
        <p:spPr>
          <a:xfrm>
            <a:off x="7170013" y="4817869"/>
            <a:ext cx="3977020" cy="1220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5</a:t>
            </a:r>
            <a:r>
              <a:rPr lang="en-US" baseline="30000" dirty="0"/>
              <a:t>th</a:t>
            </a:r>
            <a:r>
              <a:rPr lang="en-US" dirty="0"/>
              <a:t> Climate Change Adaptation TWG Meeting</a:t>
            </a:r>
          </a:p>
          <a:p>
            <a:pPr algn="ctr"/>
            <a:endParaRPr lang="en-US" dirty="0"/>
          </a:p>
        </p:txBody>
      </p:sp>
    </p:spTree>
    <p:extLst>
      <p:ext uri="{BB962C8B-B14F-4D97-AF65-F5344CB8AC3E}">
        <p14:creationId xmlns:p14="http://schemas.microsoft.com/office/powerpoint/2010/main" val="262088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757148" y="1437555"/>
            <a:ext cx="4771506" cy="2232025"/>
          </a:xfrm>
        </p:spPr>
        <p:txBody>
          <a:bodyPr>
            <a:normAutofit/>
          </a:bodyPr>
          <a:lstStyle/>
          <a:p>
            <a:pPr marL="0" lvl="2" indent="0">
              <a:spcBef>
                <a:spcPts val="1000"/>
              </a:spcBef>
              <a:buNone/>
            </a:pPr>
            <a:r>
              <a:rPr lang="en-GB" sz="2800" dirty="0"/>
              <a:t>Hosted the 1</a:t>
            </a:r>
            <a:r>
              <a:rPr lang="en-GB" sz="2800" baseline="30000" dirty="0"/>
              <a:t>st</a:t>
            </a:r>
            <a:r>
              <a:rPr lang="en-GB" sz="2800" dirty="0"/>
              <a:t> Threatened Species Working Group (TSWG) Regional Exchange and Meeting  and TSWG Meeting on April 24-26, 2018 in Quezon City</a:t>
            </a:r>
          </a:p>
          <a:p>
            <a:pPr marL="0" lvl="2" indent="0">
              <a:spcBef>
                <a:spcPts val="1000"/>
              </a:spcBef>
              <a:buNone/>
            </a:pPr>
            <a:endParaRPr lang="en-GB" sz="2800" dirty="0"/>
          </a:p>
          <a:p>
            <a:pPr marL="0" lvl="2" indent="0">
              <a:spcBef>
                <a:spcPts val="1000"/>
              </a:spcBef>
              <a:buNone/>
            </a:pPr>
            <a:endParaRPr lang="en-GB" sz="2800" dirty="0"/>
          </a:p>
          <a:p>
            <a:pPr marL="0" lvl="2" indent="0">
              <a:spcBef>
                <a:spcPts val="1000"/>
              </a:spcBef>
              <a:buNone/>
            </a:pPr>
            <a:endParaRPr lang="en-GB" sz="2800" dirty="0"/>
          </a:p>
          <a:p>
            <a:pPr marL="0" lvl="2" indent="0">
              <a:spcBef>
                <a:spcPts val="1000"/>
              </a:spcBef>
              <a:buNone/>
            </a:pPr>
            <a:endParaRPr lang="en-GB" sz="2800" dirty="0"/>
          </a:p>
          <a:p>
            <a:pPr marL="0" indent="0">
              <a:buNone/>
            </a:pPr>
            <a:endParaRPr lang="en-US" dirty="0"/>
          </a:p>
        </p:txBody>
      </p:sp>
      <p:pic>
        <p:nvPicPr>
          <p:cNvPr id="1026" name="Picture 2" descr="C:\Users\User\Downloads\48372791_430320797503807_5761452057806503936_n (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457"/>
          <a:stretch/>
        </p:blipFill>
        <p:spPr bwMode="auto">
          <a:xfrm>
            <a:off x="565686" y="1130531"/>
            <a:ext cx="5984743" cy="28460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69175"/>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Activities Hosted and/or Supported</a:t>
            </a:r>
          </a:p>
        </p:txBody>
      </p:sp>
      <p:grpSp>
        <p:nvGrpSpPr>
          <p:cNvPr id="2" name="Group 1"/>
          <p:cNvGrpSpPr/>
          <p:nvPr/>
        </p:nvGrpSpPr>
        <p:grpSpPr>
          <a:xfrm>
            <a:off x="565686" y="4236540"/>
            <a:ext cx="5984743" cy="2621460"/>
            <a:chOff x="565686" y="4047762"/>
            <a:chExt cx="5984743" cy="2621460"/>
          </a:xfrm>
        </p:grpSpPr>
        <p:pic>
          <p:nvPicPr>
            <p:cNvPr id="8" name="Picture 7">
              <a:extLst>
                <a:ext uri="{FF2B5EF4-FFF2-40B4-BE49-F238E27FC236}">
                  <a16:creationId xmlns:a16="http://schemas.microsoft.com/office/drawing/2014/main" id="{E96CE385-B967-4F2B-97A1-CA0ECC81B9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06"/>
            <a:stretch/>
          </p:blipFill>
          <p:spPr>
            <a:xfrm>
              <a:off x="3346351" y="4055280"/>
              <a:ext cx="3204078" cy="2191456"/>
            </a:xfrm>
            <a:prstGeom prst="rect">
              <a:avLst/>
            </a:prstGeom>
          </p:spPr>
        </p:pic>
        <p:pic>
          <p:nvPicPr>
            <p:cNvPr id="7" name="Picture 6">
              <a:extLst>
                <a:ext uri="{FF2B5EF4-FFF2-40B4-BE49-F238E27FC236}">
                  <a16:creationId xmlns:a16="http://schemas.microsoft.com/office/drawing/2014/main" id="{BB4E2677-B1B5-40CA-81A1-D44557E07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686" y="4047762"/>
              <a:ext cx="3744943" cy="2621460"/>
            </a:xfrm>
            <a:prstGeom prst="rect">
              <a:avLst/>
            </a:prstGeom>
          </p:spPr>
        </p:pic>
      </p:grpSp>
      <p:sp>
        <p:nvSpPr>
          <p:cNvPr id="10" name="Title 1"/>
          <p:cNvSpPr txBox="1">
            <a:spLocks/>
          </p:cNvSpPr>
          <p:nvPr/>
        </p:nvSpPr>
        <p:spPr>
          <a:xfrm>
            <a:off x="6743658" y="4219455"/>
            <a:ext cx="4902001" cy="2655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gn="l" rtl="0">
              <a:lnSpc>
                <a:spcPct val="90000"/>
              </a:lnSpc>
              <a:spcBef>
                <a:spcPct val="0"/>
              </a:spcBef>
            </a:pPr>
            <a:r>
              <a:rPr lang="en-GB" sz="2800" dirty="0"/>
              <a:t>Regional Sulu Sulawesi Convergence Meeting and Sulu Sulawesi Seascape (SSS) Ecosystems Approach to Fisheries Management (EAFM) Plan Review</a:t>
            </a:r>
            <a:br>
              <a:rPr lang="en-GB" sz="2800" dirty="0"/>
            </a:br>
            <a:endParaRPr lang="en-US" sz="2800" dirty="0"/>
          </a:p>
        </p:txBody>
      </p:sp>
    </p:spTree>
    <p:extLst>
      <p:ext uri="{BB962C8B-B14F-4D97-AF65-F5344CB8AC3E}">
        <p14:creationId xmlns:p14="http://schemas.microsoft.com/office/powerpoint/2010/main" val="40894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ownloads\23915891_10213509167536905_6736256748930549556_n.jpg"/>
          <p:cNvPicPr>
            <a:picLocks noChangeAspect="1" noChangeArrowheads="1"/>
          </p:cNvPicPr>
          <p:nvPr/>
        </p:nvPicPr>
        <p:blipFill rotWithShape="1">
          <a:blip r:embed="rId3">
            <a:extLst>
              <a:ext uri="{28A0092B-C50C-407E-A947-70E740481C1C}">
                <a14:useLocalDpi xmlns:a14="http://schemas.microsoft.com/office/drawing/2010/main" val="0"/>
              </a:ext>
            </a:extLst>
          </a:blip>
          <a:srcRect t="6172" b="15739"/>
          <a:stretch/>
        </p:blipFill>
        <p:spPr bwMode="auto">
          <a:xfrm>
            <a:off x="537726" y="1866589"/>
            <a:ext cx="5790999" cy="3391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313211"/>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Activities Hosted and/or Supported</a:t>
            </a:r>
          </a:p>
        </p:txBody>
      </p:sp>
      <p:sp>
        <p:nvSpPr>
          <p:cNvPr id="9" name="Content Placeholder 2"/>
          <p:cNvSpPr>
            <a:spLocks noGrp="1"/>
          </p:cNvSpPr>
          <p:nvPr>
            <p:ph idx="1"/>
          </p:nvPr>
        </p:nvSpPr>
        <p:spPr>
          <a:xfrm>
            <a:off x="6090628" y="2310334"/>
            <a:ext cx="5257800" cy="582496"/>
          </a:xfrm>
        </p:spPr>
        <p:txBody>
          <a:bodyPr>
            <a:normAutofit/>
          </a:bodyPr>
          <a:lstStyle/>
          <a:p>
            <a:pPr marL="0" lvl="2" indent="0" algn="ctr">
              <a:spcBef>
                <a:spcPts val="1000"/>
              </a:spcBef>
              <a:buNone/>
            </a:pPr>
            <a:r>
              <a:rPr lang="en-GB" sz="2800" dirty="0"/>
              <a:t>13</a:t>
            </a:r>
            <a:r>
              <a:rPr lang="en-GB" sz="2800" baseline="30000" dirty="0"/>
              <a:t>th</a:t>
            </a:r>
            <a:r>
              <a:rPr lang="en-GB" sz="2800" dirty="0"/>
              <a:t> Senior Officials Meeting</a:t>
            </a:r>
          </a:p>
          <a:p>
            <a:pPr marL="0" lvl="2" indent="0" algn="ctr">
              <a:spcBef>
                <a:spcPts val="1000"/>
              </a:spcBef>
              <a:buNone/>
            </a:pPr>
            <a:endParaRPr lang="en-GB" sz="2800" dirty="0"/>
          </a:p>
          <a:p>
            <a:pPr marL="0" lvl="2" indent="0" algn="ctr">
              <a:spcBef>
                <a:spcPts val="1000"/>
              </a:spcBef>
              <a:buNone/>
            </a:pPr>
            <a:endParaRPr lang="en-GB" sz="2800" dirty="0"/>
          </a:p>
          <a:p>
            <a:pPr marL="0" lvl="2" indent="0" algn="ctr">
              <a:spcBef>
                <a:spcPts val="1000"/>
              </a:spcBef>
              <a:buNone/>
            </a:pPr>
            <a:endParaRPr lang="en-GB" sz="2800" dirty="0"/>
          </a:p>
          <a:p>
            <a:pPr marL="0" indent="0" algn="ctr">
              <a:buNone/>
            </a:pPr>
            <a:endParaRPr lang="en-US" dirty="0"/>
          </a:p>
        </p:txBody>
      </p:sp>
      <p:sp>
        <p:nvSpPr>
          <p:cNvPr id="10" name="Content Placeholder 2"/>
          <p:cNvSpPr txBox="1">
            <a:spLocks/>
          </p:cNvSpPr>
          <p:nvPr/>
        </p:nvSpPr>
        <p:spPr>
          <a:xfrm>
            <a:off x="6060148" y="3562385"/>
            <a:ext cx="5257800" cy="885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spcBef>
                <a:spcPts val="1000"/>
              </a:spcBef>
              <a:buFont typeface="Arial" panose="020B0604020202020204" pitchFamily="34" charset="0"/>
              <a:buNone/>
            </a:pPr>
            <a:r>
              <a:rPr lang="en-GB" sz="2800" dirty="0"/>
              <a:t>2018 Special  Senior Officials Meeting</a:t>
            </a:r>
          </a:p>
          <a:p>
            <a:pPr marL="0" lvl="2" indent="0" algn="ctr">
              <a:spcBef>
                <a:spcPts val="1000"/>
              </a:spcBef>
              <a:buFont typeface="Arial" panose="020B0604020202020204" pitchFamily="34" charset="0"/>
              <a:buNone/>
            </a:pPr>
            <a:endParaRPr lang="en-GB" sz="2800" dirty="0"/>
          </a:p>
          <a:p>
            <a:pPr marL="0" lvl="2" indent="0" algn="ctr">
              <a:spcBef>
                <a:spcPts val="1000"/>
              </a:spcBef>
              <a:buFont typeface="Arial" panose="020B0604020202020204" pitchFamily="34" charset="0"/>
              <a:buNone/>
            </a:pPr>
            <a:endParaRPr lang="en-GB" sz="2800" dirty="0"/>
          </a:p>
          <a:p>
            <a:pPr marL="0" lvl="2" indent="0" algn="ctr">
              <a:spcBef>
                <a:spcPts val="1000"/>
              </a:spcBef>
              <a:buFont typeface="Arial" panose="020B0604020202020204" pitchFamily="34" charset="0"/>
              <a:buNone/>
            </a:pPr>
            <a:endParaRPr lang="en-GB" sz="2800"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05759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69175"/>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Support to the CTI-CFF Regional Secretariat</a:t>
            </a:r>
          </a:p>
        </p:txBody>
      </p:sp>
      <p:sp>
        <p:nvSpPr>
          <p:cNvPr id="7" name="Content Placeholder 5"/>
          <p:cNvSpPr txBox="1">
            <a:spLocks/>
          </p:cNvSpPr>
          <p:nvPr/>
        </p:nvSpPr>
        <p:spPr>
          <a:xfrm>
            <a:off x="442547" y="1072896"/>
            <a:ext cx="10846136" cy="578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6875">
              <a:buFont typeface="Arial" panose="020B0604020202020204" pitchFamily="34" charset="0"/>
              <a:buNone/>
            </a:pPr>
            <a:r>
              <a:rPr lang="en-US" dirty="0"/>
              <a:t>1. Constant communication with the RS through Skype, emails, messenger, </a:t>
            </a:r>
            <a:r>
              <a:rPr lang="en-US" dirty="0" err="1"/>
              <a:t>WhatsApp</a:t>
            </a:r>
            <a:r>
              <a:rPr lang="en-US" dirty="0"/>
              <a:t> and in person during meeting;</a:t>
            </a:r>
          </a:p>
          <a:p>
            <a:pPr marL="457200" indent="-396875">
              <a:buFont typeface="Arial" panose="020B0604020202020204" pitchFamily="34" charset="0"/>
              <a:buNone/>
            </a:pPr>
            <a:r>
              <a:rPr lang="en-US" dirty="0"/>
              <a:t>2. Continued guidance on several decision-making processes;</a:t>
            </a:r>
          </a:p>
          <a:p>
            <a:pPr marL="457200" indent="-396875">
              <a:buFont typeface="Arial" panose="020B0604020202020204" pitchFamily="34" charset="0"/>
              <a:buNone/>
            </a:pPr>
            <a:r>
              <a:rPr lang="en-US" dirty="0"/>
              <a:t>3. Conducted oversight function and provided  guidance and directions  during the transition;</a:t>
            </a:r>
          </a:p>
          <a:p>
            <a:pPr marL="457200" indent="-396875">
              <a:buFont typeface="Arial" panose="020B0604020202020204" pitchFamily="34" charset="0"/>
              <a:buNone/>
            </a:pPr>
            <a:r>
              <a:rPr lang="en-US" dirty="0"/>
              <a:t>4. Appointed the Deputy Executive Director  for Program Services as the Acting ED;</a:t>
            </a:r>
          </a:p>
          <a:p>
            <a:pPr marL="457200" indent="-396875">
              <a:buFont typeface="Arial" panose="020B0604020202020204" pitchFamily="34" charset="0"/>
              <a:buNone/>
            </a:pPr>
            <a:r>
              <a:rPr lang="en-US" dirty="0"/>
              <a:t>5. Facilitated the process of hiring External Auditor to conduct the regular audit for 2017 and special audit; and</a:t>
            </a:r>
          </a:p>
          <a:p>
            <a:pPr marL="457200" indent="-396875">
              <a:buFont typeface="Arial" panose="020B0604020202020204" pitchFamily="34" charset="0"/>
              <a:buNone/>
            </a:pPr>
            <a:r>
              <a:rPr lang="en-US" dirty="0"/>
              <a:t>6. Addressed the concerns of the  RS’ staff  regarding their Holiday Pay and other benefits</a:t>
            </a:r>
          </a:p>
          <a:p>
            <a:pPr marL="457200" indent="-396875">
              <a:buFont typeface="Arial" panose="020B0604020202020204" pitchFamily="34" charset="0"/>
              <a:buNone/>
            </a:pPr>
            <a:r>
              <a:rPr lang="en-US" dirty="0"/>
              <a:t>7. Appointed Dr. </a:t>
            </a:r>
            <a:r>
              <a:rPr lang="en-US" dirty="0" err="1"/>
              <a:t>Hendra</a:t>
            </a:r>
            <a:r>
              <a:rPr lang="en-US" dirty="0"/>
              <a:t> </a:t>
            </a:r>
            <a:r>
              <a:rPr lang="en-US" dirty="0" err="1"/>
              <a:t>Yusran</a:t>
            </a:r>
            <a:r>
              <a:rPr lang="en-US" dirty="0"/>
              <a:t> </a:t>
            </a:r>
            <a:r>
              <a:rPr lang="en-US" dirty="0" err="1"/>
              <a:t>Siry</a:t>
            </a:r>
            <a:r>
              <a:rPr lang="en-US" dirty="0"/>
              <a:t> as the Interim Executive  Director.</a:t>
            </a:r>
          </a:p>
          <a:p>
            <a:pPr marL="457200" indent="-396875">
              <a:buFont typeface="Arial" panose="020B0604020202020204" pitchFamily="34" charset="0"/>
              <a:buNone/>
            </a:pPr>
            <a:endParaRPr lang="en-US" dirty="0"/>
          </a:p>
        </p:txBody>
      </p:sp>
    </p:spTree>
    <p:extLst>
      <p:ext uri="{BB962C8B-B14F-4D97-AF65-F5344CB8AC3E}">
        <p14:creationId xmlns:p14="http://schemas.microsoft.com/office/powerpoint/2010/main" val="39650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Coordination with CTI Partners</a:t>
            </a:r>
          </a:p>
        </p:txBody>
      </p:sp>
      <p:sp>
        <p:nvSpPr>
          <p:cNvPr id="6" name="Content Placeholder 5"/>
          <p:cNvSpPr>
            <a:spLocks noGrp="1"/>
          </p:cNvSpPr>
          <p:nvPr>
            <p:ph idx="1"/>
          </p:nvPr>
        </p:nvSpPr>
        <p:spPr>
          <a:xfrm>
            <a:off x="326275" y="1130530"/>
            <a:ext cx="5509260" cy="5428211"/>
          </a:xfrm>
        </p:spPr>
        <p:txBody>
          <a:bodyPr>
            <a:noAutofit/>
          </a:bodyPr>
          <a:lstStyle/>
          <a:p>
            <a:pPr marL="574675" indent="-514350">
              <a:lnSpc>
                <a:spcPct val="100000"/>
              </a:lnSpc>
              <a:buNone/>
            </a:pPr>
            <a:endParaRPr lang="en-US" dirty="0">
              <a:latin typeface="Arial" pitchFamily="34" charset="0"/>
              <a:cs typeface="Arial" pitchFamily="34" charset="0"/>
            </a:endParaRPr>
          </a:p>
          <a:p>
            <a:pPr marL="574675" indent="-514350">
              <a:lnSpc>
                <a:spcPct val="100000"/>
              </a:lnSpc>
              <a:buAutoNum type="arabicPeriod"/>
            </a:pPr>
            <a:r>
              <a:rPr lang="en-US" dirty="0">
                <a:latin typeface="Arial" pitchFamily="34" charset="0"/>
                <a:cs typeface="Arial" pitchFamily="34" charset="0"/>
              </a:rPr>
              <a:t>Partner’s Meeting (May 2017)</a:t>
            </a:r>
          </a:p>
          <a:p>
            <a:pPr marL="401638" indent="-341313">
              <a:lnSpc>
                <a:spcPct val="100000"/>
              </a:lnSpc>
              <a:buNone/>
            </a:pPr>
            <a:r>
              <a:rPr lang="en-US" dirty="0">
                <a:latin typeface="Arial" pitchFamily="34" charset="0"/>
                <a:cs typeface="Arial" pitchFamily="34" charset="0"/>
              </a:rPr>
              <a:t>2. Dialogue with Partners during the 13</a:t>
            </a:r>
            <a:r>
              <a:rPr lang="en-US" baseline="30000" dirty="0">
                <a:latin typeface="Arial" pitchFamily="34" charset="0"/>
                <a:cs typeface="Arial" pitchFamily="34" charset="0"/>
              </a:rPr>
              <a:t>th</a:t>
            </a:r>
            <a:r>
              <a:rPr lang="en-US" dirty="0">
                <a:latin typeface="Arial" pitchFamily="34" charset="0"/>
                <a:cs typeface="Arial" pitchFamily="34" charset="0"/>
              </a:rPr>
              <a:t> SOM</a:t>
            </a:r>
          </a:p>
          <a:p>
            <a:pPr marL="401638" indent="-341313">
              <a:lnSpc>
                <a:spcPct val="100000"/>
              </a:lnSpc>
              <a:buNone/>
            </a:pPr>
            <a:r>
              <a:rPr lang="en-US" dirty="0">
                <a:latin typeface="Arial" pitchFamily="34" charset="0"/>
                <a:cs typeface="Arial" pitchFamily="34" charset="0"/>
              </a:rPr>
              <a:t>3. Skype calls with the representative of CTI-CFF Development Partners</a:t>
            </a:r>
          </a:p>
          <a:p>
            <a:pPr marL="401638" indent="-341313">
              <a:lnSpc>
                <a:spcPct val="100000"/>
              </a:lnSpc>
              <a:buNone/>
            </a:pPr>
            <a:r>
              <a:rPr lang="en-US" dirty="0">
                <a:latin typeface="Arial" pitchFamily="34" charset="0"/>
                <a:cs typeface="Arial" pitchFamily="34" charset="0"/>
              </a:rPr>
              <a:t>4. Participation of Partners during discussions</a:t>
            </a:r>
          </a:p>
          <a:p>
            <a:pPr marL="401638" indent="-341313">
              <a:lnSpc>
                <a:spcPct val="100000"/>
              </a:lnSpc>
              <a:buNone/>
            </a:pPr>
            <a:r>
              <a:rPr lang="en-US" dirty="0">
                <a:latin typeface="Arial" pitchFamily="34" charset="0"/>
                <a:cs typeface="Arial" pitchFamily="34" charset="0"/>
              </a:rPr>
              <a:t>	in every meetings</a:t>
            </a:r>
          </a:p>
          <a:p>
            <a:pPr marL="401638" indent="-341313">
              <a:lnSpc>
                <a:spcPct val="100000"/>
              </a:lnSpc>
              <a:buNone/>
            </a:pPr>
            <a:endParaRPr lang="en-US" dirty="0">
              <a:latin typeface="Arial" pitchFamily="34" charset="0"/>
              <a:cs typeface="Arial" pitchFamily="34" charset="0"/>
            </a:endParaRPr>
          </a:p>
        </p:txBody>
      </p:sp>
      <p:pic>
        <p:nvPicPr>
          <p:cNvPr id="7" name="Picture 2" descr="https://scontent.fmnl10-1.fna.fbcdn.net/v/t34.0-12/19970654_1616188708399712_770762722_n.jpg?oh=6c63cfdca147a002b96d3c6b37f56b71&amp;oe=5966FC83"/>
          <p:cNvPicPr>
            <a:picLocks noChangeAspect="1" noChangeArrowheads="1"/>
          </p:cNvPicPr>
          <p:nvPr/>
        </p:nvPicPr>
        <p:blipFill rotWithShape="1">
          <a:blip r:embed="rId3"/>
          <a:srcRect l="13832" t="18178" r="3714"/>
          <a:stretch/>
        </p:blipFill>
        <p:spPr bwMode="auto">
          <a:xfrm>
            <a:off x="5969672" y="2044931"/>
            <a:ext cx="5368887" cy="3995823"/>
          </a:xfrm>
          <a:prstGeom prst="rect">
            <a:avLst/>
          </a:prstGeom>
          <a:noFill/>
        </p:spPr>
      </p:pic>
    </p:spTree>
    <p:extLst>
      <p:ext uri="{BB962C8B-B14F-4D97-AF65-F5344CB8AC3E}">
        <p14:creationId xmlns:p14="http://schemas.microsoft.com/office/powerpoint/2010/main" val="327568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8907" y="1265516"/>
            <a:ext cx="5143500" cy="5372101"/>
          </a:xfrm>
        </p:spPr>
        <p:txBody>
          <a:bodyPr>
            <a:noAutofit/>
          </a:bodyPr>
          <a:lstStyle/>
          <a:p>
            <a:pPr marL="574675" indent="-514350">
              <a:buNone/>
            </a:pPr>
            <a:endParaRPr lang="en-US" sz="3200" dirty="0"/>
          </a:p>
          <a:p>
            <a:pPr marL="517525" indent="-457200">
              <a:buFontTx/>
              <a:buChar char="-"/>
            </a:pPr>
            <a:r>
              <a:rPr lang="en-US" sz="3200" dirty="0"/>
              <a:t>Philippines is the Monitoring and Evaluation Group Chair</a:t>
            </a:r>
          </a:p>
          <a:p>
            <a:pPr marL="517525" indent="-457200">
              <a:buFontTx/>
              <a:buChar char="-"/>
            </a:pPr>
            <a:r>
              <a:rPr lang="en-US" sz="3200" dirty="0"/>
              <a:t>The review was funded by the Development Partners</a:t>
            </a:r>
          </a:p>
          <a:p>
            <a:pPr marL="517525" indent="-457200">
              <a:buFontTx/>
              <a:buChar char="-"/>
            </a:pPr>
            <a:r>
              <a:rPr lang="en-US" sz="3200" dirty="0"/>
              <a:t>The TOR for the RPOA 2.0 was drafted</a:t>
            </a:r>
          </a:p>
          <a:p>
            <a:pPr marL="401638" indent="-341313">
              <a:buNone/>
            </a:pPr>
            <a:endParaRPr lang="en-US" sz="3200" dirty="0"/>
          </a:p>
        </p:txBody>
      </p:sp>
      <p:pic>
        <p:nvPicPr>
          <p:cNvPr id="4" name="Picture 2"/>
          <p:cNvPicPr>
            <a:picLocks noChangeAspect="1" noChangeArrowheads="1"/>
          </p:cNvPicPr>
          <p:nvPr/>
        </p:nvPicPr>
        <p:blipFill>
          <a:blip r:embed="rId3" cstate="print"/>
          <a:srcRect l="38500" t="24222" r="38375" b="20889"/>
          <a:stretch>
            <a:fillRect/>
          </a:stretch>
        </p:blipFill>
        <p:spPr bwMode="auto">
          <a:xfrm>
            <a:off x="6537076" y="1265516"/>
            <a:ext cx="3820582" cy="5100993"/>
          </a:xfrm>
          <a:prstGeom prst="rect">
            <a:avLst/>
          </a:prstGeom>
          <a:noFill/>
          <a:ln w="9525">
            <a:noFill/>
            <a:miter lim="800000"/>
            <a:headEnd/>
            <a:tailEnd/>
          </a:ln>
        </p:spPr>
      </p:pic>
      <p:sp>
        <p:nvSpPr>
          <p:cNvPr id="5" name="Title 1"/>
          <p:cNvSpPr>
            <a:spLocks noGrp="1"/>
          </p:cNvSpPr>
          <p:nvPr>
            <p:ph type="title"/>
          </p:nvPr>
        </p:nvSpPr>
        <p:spPr>
          <a:xfrm>
            <a:off x="0" y="0"/>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Review of the Regional Plan of Action</a:t>
            </a:r>
          </a:p>
        </p:txBody>
      </p:sp>
    </p:spTree>
    <p:extLst>
      <p:ext uri="{BB962C8B-B14F-4D97-AF65-F5344CB8AC3E}">
        <p14:creationId xmlns:p14="http://schemas.microsoft.com/office/powerpoint/2010/main" val="136872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66009"/>
            <a:ext cx="1219200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Issues and Challenges</a:t>
            </a:r>
          </a:p>
        </p:txBody>
      </p:sp>
      <p:sp>
        <p:nvSpPr>
          <p:cNvPr id="5" name="Content Placeholder 5"/>
          <p:cNvSpPr txBox="1">
            <a:spLocks/>
          </p:cNvSpPr>
          <p:nvPr/>
        </p:nvSpPr>
        <p:spPr>
          <a:xfrm>
            <a:off x="1080655" y="1265516"/>
            <a:ext cx="9742516" cy="5372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4675" indent="-514350">
              <a:buFont typeface="Arial" panose="020B0604020202020204" pitchFamily="34" charset="0"/>
              <a:buNone/>
            </a:pPr>
            <a:endParaRPr lang="en-US" sz="3200" dirty="0"/>
          </a:p>
          <a:p>
            <a:pPr marL="517525" indent="-457200">
              <a:buFontTx/>
              <a:buChar char="-"/>
            </a:pPr>
            <a:r>
              <a:rPr lang="en-US" sz="3200" dirty="0"/>
              <a:t>Participation during the call meetings of all member countries</a:t>
            </a:r>
          </a:p>
          <a:p>
            <a:pPr marL="517525" indent="-457200">
              <a:buFontTx/>
              <a:buChar char="-"/>
            </a:pPr>
            <a:r>
              <a:rPr lang="en-US" sz="3200" dirty="0"/>
              <a:t>Inadequate/insufficient  financial support for regional activities</a:t>
            </a:r>
          </a:p>
          <a:p>
            <a:pPr marL="517525" indent="-457200">
              <a:buFontTx/>
              <a:buChar char="-"/>
            </a:pPr>
            <a:r>
              <a:rPr lang="en-US" sz="3200" dirty="0"/>
              <a:t>Sudden reorganization of the Regional Secretariat</a:t>
            </a:r>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401638" indent="-341313">
              <a:buFont typeface="Arial" panose="020B0604020202020204" pitchFamily="34" charset="0"/>
              <a:buNone/>
            </a:pPr>
            <a:endParaRPr lang="en-US" sz="3200" dirty="0"/>
          </a:p>
        </p:txBody>
      </p:sp>
    </p:spTree>
    <p:extLst>
      <p:ext uri="{BB962C8B-B14F-4D97-AF65-F5344CB8AC3E}">
        <p14:creationId xmlns:p14="http://schemas.microsoft.com/office/powerpoint/2010/main" val="106064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66009"/>
            <a:ext cx="12192000" cy="914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Recommendations and Opportunities</a:t>
            </a:r>
          </a:p>
        </p:txBody>
      </p:sp>
      <p:sp>
        <p:nvSpPr>
          <p:cNvPr id="5" name="Content Placeholder 5"/>
          <p:cNvSpPr txBox="1">
            <a:spLocks/>
          </p:cNvSpPr>
          <p:nvPr/>
        </p:nvSpPr>
        <p:spPr>
          <a:xfrm>
            <a:off x="1080655" y="849882"/>
            <a:ext cx="9742516" cy="5372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4675" indent="-514350">
              <a:buFont typeface="Arial" panose="020B0604020202020204" pitchFamily="34" charset="0"/>
              <a:buNone/>
            </a:pPr>
            <a:endParaRPr lang="en-US" sz="3200" dirty="0"/>
          </a:p>
          <a:p>
            <a:pPr marL="517525" indent="-457200">
              <a:buFontTx/>
              <a:buChar char="-"/>
            </a:pPr>
            <a:r>
              <a:rPr lang="en-US" sz="3200" dirty="0"/>
              <a:t>CT6 to prioritize attendance and participation to call meeting to facilitate coordination</a:t>
            </a:r>
          </a:p>
          <a:p>
            <a:pPr marL="517525" indent="-457200">
              <a:buFontTx/>
              <a:buChar char="-"/>
            </a:pPr>
            <a:r>
              <a:rPr lang="en-US" sz="3200" dirty="0"/>
              <a:t>CT6 and Regional Secretariat to urge the partners to support the regional activities and other activities/targets of the RPOA</a:t>
            </a:r>
          </a:p>
          <a:p>
            <a:pPr marL="517525" indent="-457200">
              <a:buFontTx/>
              <a:buChar char="-"/>
            </a:pPr>
            <a:r>
              <a:rPr lang="en-US" sz="3200" dirty="0"/>
              <a:t>Regional Secretariat to look for additional partners</a:t>
            </a:r>
          </a:p>
          <a:p>
            <a:pPr marL="517525" indent="-457200">
              <a:buFontTx/>
              <a:buChar char="-"/>
            </a:pPr>
            <a:r>
              <a:rPr lang="en-US" sz="3200" dirty="0"/>
              <a:t>Regional Secretariat to hire competent and efficient staff that can multi-task</a:t>
            </a:r>
          </a:p>
          <a:p>
            <a:pPr marL="517525" indent="-457200">
              <a:buFontTx/>
              <a:buChar char="-"/>
            </a:pPr>
            <a:r>
              <a:rPr lang="en-US" sz="3200" dirty="0"/>
              <a:t>NCC’s and RS to support Solomon Islands as the incoming Chair of CSO and COM</a:t>
            </a:r>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517525" indent="-457200">
              <a:buFontTx/>
              <a:buChar char="-"/>
            </a:pPr>
            <a:endParaRPr lang="en-US" sz="3200" dirty="0"/>
          </a:p>
          <a:p>
            <a:pPr marL="401638" indent="-341313">
              <a:buFont typeface="Arial" panose="020B0604020202020204" pitchFamily="34" charset="0"/>
              <a:buNone/>
            </a:pPr>
            <a:endParaRPr lang="en-US" sz="3200" dirty="0"/>
          </a:p>
        </p:txBody>
      </p:sp>
    </p:spTree>
    <p:extLst>
      <p:ext uri="{BB962C8B-B14F-4D97-AF65-F5344CB8AC3E}">
        <p14:creationId xmlns:p14="http://schemas.microsoft.com/office/powerpoint/2010/main" val="411169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850" y="2686050"/>
            <a:ext cx="8553450" cy="1015663"/>
          </a:xfrm>
          <a:prstGeom prst="rect">
            <a:avLst/>
          </a:prstGeom>
          <a:noFill/>
        </p:spPr>
        <p:txBody>
          <a:bodyPr wrap="square" rtlCol="0">
            <a:spAutoFit/>
          </a:bodyPr>
          <a:lstStyle/>
          <a:p>
            <a:pPr algn="ctr"/>
            <a:r>
              <a:rPr lang="en-US" sz="6000" b="1" dirty="0">
                <a:latin typeface="Constantia" pitchFamily="18" charset="0"/>
                <a:ea typeface="Constantia" pitchFamily="18" charset="0"/>
                <a:cs typeface="Constantia" pitchFamily="18" charset="0"/>
                <a:sym typeface="Constantia" pitchFamily="18" charset="0"/>
              </a:rPr>
              <a:t>Thank you!</a:t>
            </a:r>
            <a:endParaRPr lang="en-PH" sz="6000" b="1" dirty="0"/>
          </a:p>
        </p:txBody>
      </p:sp>
    </p:spTree>
    <p:extLst>
      <p:ext uri="{BB962C8B-B14F-4D97-AF65-F5344CB8AC3E}">
        <p14:creationId xmlns:p14="http://schemas.microsoft.com/office/powerpoint/2010/main" val="425807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2888" y="1780032"/>
            <a:ext cx="10596087" cy="3925824"/>
          </a:xfrm>
        </p:spPr>
        <p:txBody>
          <a:bodyPr anchor="ctr">
            <a:noAutofit/>
          </a:bodyPr>
          <a:lstStyle/>
          <a:p>
            <a:r>
              <a:rPr lang="en-US" sz="5400" b="1" dirty="0">
                <a:latin typeface="David" pitchFamily="34" charset="-79"/>
                <a:cs typeface="David" pitchFamily="34" charset="-79"/>
              </a:rPr>
              <a:t>Chair’s Report</a:t>
            </a:r>
            <a:br>
              <a:rPr lang="en-US" sz="5400" b="1" dirty="0">
                <a:latin typeface="David" pitchFamily="34" charset="-79"/>
                <a:cs typeface="David" pitchFamily="34" charset="-79"/>
              </a:rPr>
            </a:br>
            <a:r>
              <a:rPr lang="en-US" sz="5400" b="1" dirty="0">
                <a:latin typeface="David" pitchFamily="34" charset="-79"/>
                <a:cs typeface="David" pitchFamily="34" charset="-79"/>
              </a:rPr>
              <a:t>CY 2017 and 2018</a:t>
            </a:r>
          </a:p>
        </p:txBody>
      </p:sp>
      <p:pic>
        <p:nvPicPr>
          <p:cNvPr id="4" name="cti_logo.png"/>
          <p:cNvPicPr>
            <a:picLocks noChangeAspect="1"/>
          </p:cNvPicPr>
          <p:nvPr/>
        </p:nvPicPr>
        <p:blipFill>
          <a:blip r:embed="rId3" cstate="print">
            <a:extLst/>
          </a:blip>
          <a:stretch>
            <a:fillRect/>
          </a:stretch>
        </p:blipFill>
        <p:spPr>
          <a:xfrm>
            <a:off x="2566738" y="205680"/>
            <a:ext cx="3946357" cy="969432"/>
          </a:xfrm>
          <a:prstGeom prst="rect">
            <a:avLst/>
          </a:prstGeom>
          <a:ln w="12700">
            <a:miter lim="400000"/>
          </a:ln>
        </p:spPr>
      </p:pic>
      <p:grpSp>
        <p:nvGrpSpPr>
          <p:cNvPr id="3" name="Group 2"/>
          <p:cNvGrpSpPr/>
          <p:nvPr/>
        </p:nvGrpSpPr>
        <p:grpSpPr>
          <a:xfrm>
            <a:off x="6898104" y="251483"/>
            <a:ext cx="4928341" cy="461223"/>
            <a:chOff x="7694867" y="308798"/>
            <a:chExt cx="3661172" cy="383977"/>
          </a:xfrm>
        </p:grpSpPr>
        <p:pic>
          <p:nvPicPr>
            <p:cNvPr id="5" name="indonesia.gif"/>
            <p:cNvPicPr>
              <a:picLocks noChangeAspect="1"/>
            </p:cNvPicPr>
            <p:nvPr/>
          </p:nvPicPr>
          <p:blipFill>
            <a:blip r:embed="rId4" cstate="print">
              <a:extLst/>
            </a:blip>
            <a:stretch>
              <a:fillRect/>
            </a:stretch>
          </p:blipFill>
          <p:spPr>
            <a:xfrm>
              <a:off x="7694867" y="308798"/>
              <a:ext cx="580430" cy="383977"/>
            </a:xfrm>
            <a:prstGeom prst="rect">
              <a:avLst/>
            </a:prstGeom>
            <a:ln w="12700">
              <a:miter lim="400000"/>
            </a:ln>
            <a:effectLst>
              <a:outerShdw blurRad="88900" dist="50800" dir="2700000" rotWithShape="0">
                <a:srgbClr val="000000">
                  <a:alpha val="75000"/>
                </a:srgbClr>
              </a:outerShdw>
            </a:effectLst>
          </p:spPr>
        </p:pic>
        <p:pic>
          <p:nvPicPr>
            <p:cNvPr id="6" name="malaysia-flag.gif"/>
            <p:cNvPicPr>
              <a:picLocks noChangeAspect="1"/>
            </p:cNvPicPr>
            <p:nvPr/>
          </p:nvPicPr>
          <p:blipFill>
            <a:blip r:embed="rId5" cstate="print">
              <a:extLst/>
            </a:blip>
            <a:stretch>
              <a:fillRect/>
            </a:stretch>
          </p:blipFill>
          <p:spPr>
            <a:xfrm>
              <a:off x="8311015" y="308798"/>
              <a:ext cx="580431" cy="383977"/>
            </a:xfrm>
            <a:prstGeom prst="rect">
              <a:avLst/>
            </a:prstGeom>
            <a:ln w="12700">
              <a:miter lim="400000"/>
            </a:ln>
            <a:effectLst>
              <a:outerShdw blurRad="88900" dist="50800" dir="2700000" rotWithShape="0">
                <a:srgbClr val="000000">
                  <a:alpha val="75000"/>
                </a:srgbClr>
              </a:outerShdw>
            </a:effectLst>
          </p:spPr>
        </p:pic>
        <p:pic>
          <p:nvPicPr>
            <p:cNvPr id="7" name="pp-lgflag.gif"/>
            <p:cNvPicPr>
              <a:picLocks noChangeAspect="1"/>
            </p:cNvPicPr>
            <p:nvPr/>
          </p:nvPicPr>
          <p:blipFill>
            <a:blip r:embed="rId6" cstate="print">
              <a:extLst/>
            </a:blip>
            <a:stretch>
              <a:fillRect/>
            </a:stretch>
          </p:blipFill>
          <p:spPr>
            <a:xfrm>
              <a:off x="8927163" y="308798"/>
              <a:ext cx="580431" cy="383977"/>
            </a:xfrm>
            <a:prstGeom prst="rect">
              <a:avLst/>
            </a:prstGeom>
            <a:ln w="12700">
              <a:miter lim="400000"/>
            </a:ln>
            <a:effectLst>
              <a:outerShdw blurRad="88900" dist="50800" dir="2700000" rotWithShape="0">
                <a:srgbClr val="000000">
                  <a:alpha val="75000"/>
                </a:srgbClr>
              </a:outerShdw>
            </a:effectLst>
          </p:spPr>
        </p:pic>
        <p:pic>
          <p:nvPicPr>
            <p:cNvPr id="8" name="flag_philippines.gif"/>
            <p:cNvPicPr>
              <a:picLocks noChangeAspect="1"/>
            </p:cNvPicPr>
            <p:nvPr/>
          </p:nvPicPr>
          <p:blipFill>
            <a:blip r:embed="rId7" cstate="print">
              <a:extLst/>
            </a:blip>
            <a:stretch>
              <a:fillRect/>
            </a:stretch>
          </p:blipFill>
          <p:spPr>
            <a:xfrm>
              <a:off x="9543312" y="308798"/>
              <a:ext cx="580431" cy="383977"/>
            </a:xfrm>
            <a:prstGeom prst="rect">
              <a:avLst/>
            </a:prstGeom>
            <a:ln w="12700">
              <a:miter lim="400000"/>
            </a:ln>
            <a:effectLst>
              <a:outerShdw blurRad="88900" dist="50800" dir="2700000" rotWithShape="0">
                <a:srgbClr val="000000">
                  <a:alpha val="75000"/>
                </a:srgbClr>
              </a:outerShdw>
            </a:effectLst>
          </p:spPr>
        </p:pic>
        <p:pic>
          <p:nvPicPr>
            <p:cNvPr id="9" name="sollarge.gif"/>
            <p:cNvPicPr>
              <a:picLocks noChangeAspect="1"/>
            </p:cNvPicPr>
            <p:nvPr/>
          </p:nvPicPr>
          <p:blipFill>
            <a:blip r:embed="rId8" cstate="print">
              <a:extLst/>
            </a:blip>
            <a:stretch>
              <a:fillRect/>
            </a:stretch>
          </p:blipFill>
          <p:spPr>
            <a:xfrm>
              <a:off x="10159460" y="308798"/>
              <a:ext cx="580431" cy="383977"/>
            </a:xfrm>
            <a:prstGeom prst="rect">
              <a:avLst/>
            </a:prstGeom>
            <a:ln w="12700">
              <a:miter lim="400000"/>
            </a:ln>
            <a:effectLst>
              <a:outerShdw blurRad="88900" dist="50800" dir="2700000" rotWithShape="0">
                <a:srgbClr val="000000">
                  <a:alpha val="75000"/>
                </a:srgbClr>
              </a:outerShdw>
            </a:effectLst>
          </p:spPr>
        </p:pic>
        <p:pic>
          <p:nvPicPr>
            <p:cNvPr id="10" name="timor-leste.png"/>
            <p:cNvPicPr>
              <a:picLocks noChangeAspect="1"/>
            </p:cNvPicPr>
            <p:nvPr/>
          </p:nvPicPr>
          <p:blipFill>
            <a:blip r:embed="rId9" cstate="print">
              <a:extLst/>
            </a:blip>
            <a:stretch>
              <a:fillRect/>
            </a:stretch>
          </p:blipFill>
          <p:spPr>
            <a:xfrm>
              <a:off x="10775609" y="308798"/>
              <a:ext cx="580430" cy="383977"/>
            </a:xfrm>
            <a:prstGeom prst="rect">
              <a:avLst/>
            </a:prstGeom>
            <a:ln w="12700">
              <a:miter lim="400000"/>
            </a:ln>
            <a:effectLst>
              <a:outerShdw blurRad="88900" dist="50800" dir="2700000" rotWithShape="0">
                <a:srgbClr val="000000">
                  <a:alpha val="75000"/>
                </a:srgbClr>
              </a:outerShdw>
            </a:effectLst>
          </p:spPr>
        </p:pic>
      </p:grpSp>
      <p:pic>
        <p:nvPicPr>
          <p:cNvPr id="11" name="Picture 2" descr="C:\Documents and Settings\WWF\My Documents\CTI\LOGOS\denr.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201" y="4620126"/>
            <a:ext cx="170447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nts and Settings\WWF\My Documents\CTI\LOGOS\da_logo.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9278" y="4543926"/>
            <a:ext cx="1538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0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718693"/>
            <a:ext cx="10515600" cy="1325563"/>
          </a:xfrm>
        </p:spPr>
        <p:txBody>
          <a:bodyPr>
            <a:normAutofit/>
          </a:bodyPr>
          <a:lstStyle/>
          <a:p>
            <a:r>
              <a:rPr lang="en-US" dirty="0">
                <a:latin typeface="Times New Roman" panose="02020603050405020304" pitchFamily="18" charset="0"/>
                <a:ea typeface="Gill Sans MT" panose="020B0502020104020203" pitchFamily="34" charset="0"/>
                <a:cs typeface="Times New Roman" panose="02020603050405020304" pitchFamily="18" charset="0"/>
                <a:sym typeface="Gill Sans MT" panose="020B0502020104020203" pitchFamily="34" charset="0"/>
              </a:rPr>
              <a:t>Outline</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217893" y="1853184"/>
            <a:ext cx="8474747" cy="4218433"/>
          </a:xfrm>
        </p:spPr>
        <p:txBody>
          <a:bodyPr>
            <a:normAutofit lnSpcReduction="10000"/>
          </a:bodyPr>
          <a:lstStyle/>
          <a:p>
            <a:pPr marL="571500" indent="-571500">
              <a:buFont typeface="+mj-lt"/>
              <a:buAutoNum type="romanUcPeriod"/>
            </a:pPr>
            <a:r>
              <a:rPr lang="en-PH" sz="3200" dirty="0"/>
              <a:t>Task from the 12</a:t>
            </a:r>
            <a:r>
              <a:rPr lang="en-PH" sz="3200" baseline="30000" dirty="0"/>
              <a:t>th</a:t>
            </a:r>
            <a:r>
              <a:rPr lang="en-PH" sz="3200" dirty="0"/>
              <a:t> SOM and 6</a:t>
            </a:r>
            <a:r>
              <a:rPr lang="en-PH" sz="3200" baseline="30000" dirty="0"/>
              <a:t>th</a:t>
            </a:r>
            <a:r>
              <a:rPr lang="en-PH" sz="3200" dirty="0"/>
              <a:t> MM</a:t>
            </a:r>
          </a:p>
          <a:p>
            <a:pPr marL="571500" indent="-571500">
              <a:buFont typeface="+mj-lt"/>
              <a:buAutoNum type="romanUcPeriod"/>
            </a:pPr>
            <a:r>
              <a:rPr lang="en-PH" sz="3200" dirty="0"/>
              <a:t>Actions taken</a:t>
            </a:r>
          </a:p>
          <a:p>
            <a:pPr marL="571500" indent="-571500">
              <a:buFont typeface="+mj-lt"/>
              <a:buAutoNum type="romanUcPeriod"/>
            </a:pPr>
            <a:r>
              <a:rPr lang="en-PH" sz="3200" dirty="0"/>
              <a:t>Activities hosted and/or supported </a:t>
            </a:r>
          </a:p>
          <a:p>
            <a:pPr marL="571500" indent="-571500">
              <a:buFont typeface="+mj-lt"/>
              <a:buAutoNum type="romanUcPeriod"/>
            </a:pPr>
            <a:r>
              <a:rPr lang="en-PH" sz="3200" dirty="0"/>
              <a:t>Support to Regional Secretariat</a:t>
            </a:r>
          </a:p>
          <a:p>
            <a:pPr marL="571500" indent="-571500">
              <a:buFont typeface="+mj-lt"/>
              <a:buAutoNum type="romanUcPeriod"/>
            </a:pPr>
            <a:r>
              <a:rPr lang="en-PH" sz="3200" dirty="0"/>
              <a:t>Coordination with CTI-Partners</a:t>
            </a:r>
          </a:p>
          <a:p>
            <a:pPr marL="571500" indent="-571500">
              <a:buFont typeface="+mj-lt"/>
              <a:buAutoNum type="romanUcPeriod"/>
            </a:pPr>
            <a:r>
              <a:rPr lang="en-PH" sz="3200" dirty="0"/>
              <a:t>Review of RPOA</a:t>
            </a:r>
          </a:p>
          <a:p>
            <a:pPr marL="571500" indent="-571500">
              <a:buFont typeface="+mj-lt"/>
              <a:buAutoNum type="romanUcPeriod"/>
            </a:pPr>
            <a:r>
              <a:rPr lang="en-PH" sz="3200" dirty="0"/>
              <a:t>Issues and Challenges</a:t>
            </a:r>
          </a:p>
          <a:p>
            <a:pPr marL="571500" indent="-571500">
              <a:buFont typeface="+mj-lt"/>
              <a:buAutoNum type="romanUcPeriod"/>
            </a:pPr>
            <a:r>
              <a:rPr lang="en-PH" sz="3200" dirty="0"/>
              <a:t>Recommendations and Opportunities</a:t>
            </a:r>
          </a:p>
        </p:txBody>
      </p:sp>
    </p:spTree>
    <p:extLst>
      <p:ext uri="{BB962C8B-B14F-4D97-AF65-F5344CB8AC3E}">
        <p14:creationId xmlns:p14="http://schemas.microsoft.com/office/powerpoint/2010/main" val="312070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312" y="341043"/>
            <a:ext cx="10515600" cy="1325563"/>
          </a:xfrm>
        </p:spPr>
        <p:txBody>
          <a:bodyPr>
            <a:normAutofit/>
          </a:bodyPr>
          <a:lstStyle/>
          <a:p>
            <a:r>
              <a:rPr lang="en-US" dirty="0">
                <a:latin typeface="Times New Roman" panose="02020603050405020304" pitchFamily="18" charset="0"/>
                <a:ea typeface="Gill Sans MT" panose="020B0502020104020203" pitchFamily="34" charset="0"/>
                <a:cs typeface="Times New Roman" panose="02020603050405020304" pitchFamily="18" charset="0"/>
                <a:sym typeface="Gill Sans MT" panose="020B0502020104020203" pitchFamily="34" charset="0"/>
              </a:rPr>
              <a:t>Handover of </a:t>
            </a:r>
            <a:r>
              <a:rPr lang="en-US" dirty="0" err="1">
                <a:latin typeface="Times New Roman" panose="02020603050405020304" pitchFamily="18" charset="0"/>
                <a:ea typeface="Gill Sans MT" panose="020B0502020104020203" pitchFamily="34" charset="0"/>
                <a:cs typeface="Times New Roman" panose="02020603050405020304" pitchFamily="18" charset="0"/>
                <a:sym typeface="Gill Sans MT" panose="020B0502020104020203" pitchFamily="34" charset="0"/>
              </a:rPr>
              <a:t>Chairship</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93178E-10AC-42A4-B739-F30200F4A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12" y="1666606"/>
            <a:ext cx="6619550" cy="4493562"/>
          </a:xfrm>
          <a:prstGeom prst="rect">
            <a:avLst/>
          </a:prstGeom>
        </p:spPr>
      </p:pic>
      <p:sp>
        <p:nvSpPr>
          <p:cNvPr id="8" name="Content Placeholder 5"/>
          <p:cNvSpPr>
            <a:spLocks noGrp="1"/>
          </p:cNvSpPr>
          <p:nvPr>
            <p:ph idx="1"/>
          </p:nvPr>
        </p:nvSpPr>
        <p:spPr>
          <a:xfrm>
            <a:off x="7732296" y="2799669"/>
            <a:ext cx="3400926" cy="1788374"/>
          </a:xfrm>
        </p:spPr>
        <p:txBody>
          <a:bodyPr>
            <a:normAutofit/>
          </a:bodyPr>
          <a:lstStyle/>
          <a:p>
            <a:pPr marL="0" indent="0">
              <a:buNone/>
            </a:pPr>
            <a:r>
              <a:rPr lang="en-PH" sz="3200" dirty="0"/>
              <a:t>November 2016</a:t>
            </a:r>
          </a:p>
          <a:p>
            <a:pPr marL="0" indent="0">
              <a:buNone/>
            </a:pPr>
            <a:r>
              <a:rPr lang="en-PH" sz="3200" dirty="0"/>
              <a:t>Port Moresby, Papua New Guinea</a:t>
            </a:r>
          </a:p>
          <a:p>
            <a:pPr marL="571500" indent="-571500">
              <a:buFont typeface="+mj-lt"/>
              <a:buAutoNum type="romanUcPeriod"/>
            </a:pPr>
            <a:endParaRPr lang="en-PH" sz="3200" dirty="0"/>
          </a:p>
        </p:txBody>
      </p:sp>
    </p:spTree>
    <p:extLst>
      <p:ext uri="{BB962C8B-B14F-4D97-AF65-F5344CB8AC3E}">
        <p14:creationId xmlns:p14="http://schemas.microsoft.com/office/powerpoint/2010/main" val="42126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marL="571500" indent="-571500" algn="ctr"/>
            <a:r>
              <a:rPr lang="en-PH" b="1" dirty="0">
                <a:latin typeface="Aharoni" pitchFamily="2" charset="-79"/>
                <a:cs typeface="Aharoni" pitchFamily="2" charset="-79"/>
              </a:rPr>
              <a:t>Task from the 12</a:t>
            </a:r>
            <a:r>
              <a:rPr lang="en-PH" b="1" baseline="30000" dirty="0">
                <a:latin typeface="Aharoni" pitchFamily="2" charset="-79"/>
                <a:cs typeface="Aharoni" pitchFamily="2" charset="-79"/>
              </a:rPr>
              <a:t>th</a:t>
            </a:r>
            <a:r>
              <a:rPr lang="en-PH" b="1" dirty="0">
                <a:latin typeface="Aharoni" pitchFamily="2" charset="-79"/>
                <a:cs typeface="Aharoni" pitchFamily="2" charset="-79"/>
              </a:rPr>
              <a:t> SOM and 6</a:t>
            </a:r>
            <a:r>
              <a:rPr lang="en-PH" b="1" baseline="30000" dirty="0">
                <a:latin typeface="Aharoni" pitchFamily="2" charset="-79"/>
                <a:cs typeface="Aharoni" pitchFamily="2" charset="-79"/>
              </a:rPr>
              <a:t>th</a:t>
            </a:r>
            <a:r>
              <a:rPr lang="en-PH" b="1" dirty="0">
                <a:latin typeface="Aharoni" pitchFamily="2" charset="-79"/>
                <a:cs typeface="Aharoni" pitchFamily="2" charset="-79"/>
              </a:rPr>
              <a:t> MM</a:t>
            </a:r>
          </a:p>
        </p:txBody>
      </p:sp>
      <p:sp>
        <p:nvSpPr>
          <p:cNvPr id="6" name="Content Placeholder 5"/>
          <p:cNvSpPr>
            <a:spLocks noGrp="1"/>
          </p:cNvSpPr>
          <p:nvPr>
            <p:ph idx="1"/>
          </p:nvPr>
        </p:nvSpPr>
        <p:spPr>
          <a:xfrm>
            <a:off x="990600" y="1428750"/>
            <a:ext cx="10058400" cy="5734050"/>
          </a:xfrm>
        </p:spPr>
        <p:txBody>
          <a:bodyPr>
            <a:normAutofit/>
          </a:bodyPr>
          <a:lstStyle/>
          <a:p>
            <a:pPr marL="574675" indent="-514350" algn="just">
              <a:buNone/>
            </a:pPr>
            <a:r>
              <a:rPr lang="en-US" sz="2500" b="1" dirty="0">
                <a:latin typeface="Arial" pitchFamily="34" charset="0"/>
                <a:cs typeface="Arial" pitchFamily="34" charset="0"/>
              </a:rPr>
              <a:t>Decision 7.3</a:t>
            </a:r>
          </a:p>
          <a:p>
            <a:pPr marL="574675" indent="-514350" algn="just">
              <a:buNone/>
            </a:pPr>
            <a:r>
              <a:rPr lang="en-US" sz="2500" dirty="0">
                <a:latin typeface="Arial" pitchFamily="34" charset="0"/>
                <a:cs typeface="Arial" pitchFamily="34" charset="0"/>
              </a:rPr>
              <a:t>	“Regional Secretariat to work closely with Philippines… to formulate the 2017 budget taking into consideration the prioritization of activities /programs, including SOM-12 decisions that have financial implications to be included in the 2017 budget for CTI-COM endorsement; “</a:t>
            </a:r>
          </a:p>
          <a:p>
            <a:pPr marL="574675" indent="-514350" algn="just">
              <a:buNone/>
            </a:pPr>
            <a:endParaRPr lang="en-US" sz="2500" dirty="0">
              <a:latin typeface="Arial" pitchFamily="34" charset="0"/>
              <a:cs typeface="Arial" pitchFamily="34" charset="0"/>
            </a:endParaRPr>
          </a:p>
          <a:p>
            <a:pPr marL="574675" indent="-514350" algn="just">
              <a:buNone/>
            </a:pPr>
            <a:r>
              <a:rPr lang="en-US" sz="2500" b="1" dirty="0">
                <a:latin typeface="Arial" pitchFamily="34" charset="0"/>
                <a:cs typeface="Arial" pitchFamily="34" charset="0"/>
              </a:rPr>
              <a:t>Decision 7.5</a:t>
            </a:r>
          </a:p>
          <a:p>
            <a:pPr marL="574675" indent="-514350" algn="just">
              <a:buNone/>
            </a:pPr>
            <a:r>
              <a:rPr lang="en-US" sz="2500" dirty="0">
                <a:latin typeface="Arial" pitchFamily="34" charset="0"/>
                <a:cs typeface="Arial" pitchFamily="34" charset="0"/>
              </a:rPr>
              <a:t>	“Tasked the Regional Secretariat to work closely with Philippines … to review and revise criteria on the quantum from the respective CT6 Member Countries with regards to the country contribution. “</a:t>
            </a:r>
            <a:br>
              <a:rPr lang="en-US" sz="2500" dirty="0">
                <a:latin typeface="Arial" pitchFamily="34" charset="0"/>
                <a:cs typeface="Arial" pitchFamily="34" charset="0"/>
              </a:rPr>
            </a:br>
            <a:br>
              <a:rPr lang="en-US" sz="2500" dirty="0">
                <a:latin typeface="Arial" pitchFamily="34" charset="0"/>
                <a:cs typeface="Arial" pitchFamily="34" charset="0"/>
              </a:rPr>
            </a:br>
            <a:endParaRPr lang="en-US" sz="2500" dirty="0">
              <a:latin typeface="Arial" pitchFamily="34" charset="0"/>
              <a:cs typeface="Arial" pitchFamily="34" charset="0"/>
            </a:endParaRPr>
          </a:p>
          <a:p>
            <a:pPr marL="574675" indent="-514350" algn="just">
              <a:buNone/>
            </a:pPr>
            <a:endParaRPr lang="en-US" sz="2500" dirty="0">
              <a:latin typeface="Arial" pitchFamily="34" charset="0"/>
              <a:cs typeface="Arial" pitchFamily="34" charset="0"/>
            </a:endParaRPr>
          </a:p>
          <a:p>
            <a:pPr marL="574675" indent="-514350" algn="just">
              <a:buNone/>
            </a:pPr>
            <a:endParaRPr lang="en-US" sz="2500" dirty="0">
              <a:latin typeface="Arial" pitchFamily="34" charset="0"/>
              <a:cs typeface="Arial" pitchFamily="34" charset="0"/>
            </a:endParaRPr>
          </a:p>
          <a:p>
            <a:pPr marL="517525" indent="-457200" algn="just"/>
            <a:endParaRPr lang="en-US" sz="2500" dirty="0">
              <a:latin typeface="Arial" pitchFamily="34" charset="0"/>
              <a:cs typeface="Arial" pitchFamily="34" charset="0"/>
            </a:endParaRPr>
          </a:p>
          <a:p>
            <a:pPr marL="573088" indent="-512763" algn="just">
              <a:buNone/>
            </a:pPr>
            <a:endParaRPr lang="en-US" sz="2500" dirty="0">
              <a:latin typeface="Arial" pitchFamily="34" charset="0"/>
              <a:cs typeface="Arial" pitchFamily="34" charset="0"/>
            </a:endParaRPr>
          </a:p>
        </p:txBody>
      </p:sp>
    </p:spTree>
    <p:extLst>
      <p:ext uri="{BB962C8B-B14F-4D97-AF65-F5344CB8AC3E}">
        <p14:creationId xmlns:p14="http://schemas.microsoft.com/office/powerpoint/2010/main" val="33094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a:t>
            </a:r>
          </a:p>
        </p:txBody>
      </p:sp>
      <p:sp>
        <p:nvSpPr>
          <p:cNvPr id="6" name="Content Placeholder 5"/>
          <p:cNvSpPr>
            <a:spLocks noGrp="1"/>
          </p:cNvSpPr>
          <p:nvPr>
            <p:ph idx="1"/>
          </p:nvPr>
        </p:nvSpPr>
        <p:spPr>
          <a:xfrm>
            <a:off x="182880" y="1172718"/>
            <a:ext cx="7531331" cy="5285232"/>
          </a:xfrm>
        </p:spPr>
        <p:txBody>
          <a:bodyPr>
            <a:normAutofit/>
          </a:bodyPr>
          <a:lstStyle/>
          <a:p>
            <a:pPr marL="563563" indent="-514350">
              <a:buAutoNum type="arabicPeriod"/>
            </a:pPr>
            <a:r>
              <a:rPr lang="en-US" b="1" dirty="0"/>
              <a:t>Several NCCC Meetings were conducted to review the financial documents and the proposed budget</a:t>
            </a:r>
          </a:p>
          <a:p>
            <a:pPr marL="1195388" indent="-512763">
              <a:buFont typeface="Wingdings" pitchFamily="2" charset="2"/>
              <a:buChar char="Ø"/>
            </a:pPr>
            <a:r>
              <a:rPr lang="en-US" dirty="0"/>
              <a:t>Results</a:t>
            </a:r>
          </a:p>
          <a:p>
            <a:pPr marL="1384300" indent="-403225"/>
            <a:r>
              <a:rPr lang="en-US" dirty="0"/>
              <a:t>Matrix Summarizing the Major Audit Findings corresponding with the comments form the PH-NCCC</a:t>
            </a:r>
          </a:p>
          <a:p>
            <a:pPr marL="1384300" indent="-403225"/>
            <a:r>
              <a:rPr lang="en-US" dirty="0"/>
              <a:t>Deferment of the Proposed Budget for 2017</a:t>
            </a:r>
          </a:p>
          <a:p>
            <a:pPr marL="60325" indent="0">
              <a:buNone/>
            </a:pPr>
            <a:r>
              <a:rPr lang="en-US" b="1" dirty="0"/>
              <a:t>2. Courtesy Call of Regional Secretariat to DENR Secretary</a:t>
            </a:r>
          </a:p>
          <a:p>
            <a:pPr marL="60325" indent="0">
              <a:buNone/>
            </a:pPr>
            <a:endParaRPr lang="en-US" dirty="0"/>
          </a:p>
        </p:txBody>
      </p:sp>
      <p:pic>
        <p:nvPicPr>
          <p:cNvPr id="4" name="Picture 2" descr="C:\Users\User\Downloads\21543727_509209092759721_3365357330827013438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23" t="12476" r="14819"/>
          <a:stretch/>
        </p:blipFill>
        <p:spPr bwMode="auto">
          <a:xfrm>
            <a:off x="7308792" y="1470150"/>
            <a:ext cx="4561784" cy="294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3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a:t>
            </a:r>
          </a:p>
        </p:txBody>
      </p:sp>
      <p:sp>
        <p:nvSpPr>
          <p:cNvPr id="6" name="Content Placeholder 5"/>
          <p:cNvSpPr>
            <a:spLocks noGrp="1"/>
          </p:cNvSpPr>
          <p:nvPr>
            <p:ph idx="1"/>
          </p:nvPr>
        </p:nvSpPr>
        <p:spPr>
          <a:xfrm>
            <a:off x="266007" y="1688108"/>
            <a:ext cx="5303520" cy="3415907"/>
          </a:xfrm>
        </p:spPr>
        <p:txBody>
          <a:bodyPr>
            <a:normAutofit/>
          </a:bodyPr>
          <a:lstStyle/>
          <a:p>
            <a:pPr marL="60325" indent="0">
              <a:buNone/>
            </a:pPr>
            <a:r>
              <a:rPr lang="en-US" b="1" dirty="0"/>
              <a:t>3. Regional Secretariat Meeting with the PH-NCCC</a:t>
            </a:r>
          </a:p>
          <a:p>
            <a:pPr marL="60325" indent="0">
              <a:buNone/>
            </a:pPr>
            <a:endParaRPr lang="en-US" b="1" dirty="0"/>
          </a:p>
          <a:p>
            <a:pPr marL="60325" indent="0">
              <a:buNone/>
            </a:pPr>
            <a:r>
              <a:rPr lang="en-US" b="1" dirty="0"/>
              <a:t>4. Regional Secretariat Meeting with DENR-BMB and Director </a:t>
            </a:r>
            <a:r>
              <a:rPr lang="en-US" b="1" dirty="0" err="1"/>
              <a:t>Fontanilla</a:t>
            </a:r>
            <a:endParaRPr lang="en-US" b="1" dirty="0"/>
          </a:p>
          <a:p>
            <a:pPr marL="60325" indent="0">
              <a:buNone/>
            </a:pPr>
            <a:endParaRPr lang="en-US" dirty="0"/>
          </a:p>
        </p:txBody>
      </p:sp>
      <p:pic>
        <p:nvPicPr>
          <p:cNvPr id="4" name="Picture 2" descr="https://scontent.fmnl10-1.fna.fbcdn.net/v/t35.0-12/19867183_1616074791744437_220158961_o.jpg?oh=b0886f3860b9e3192b315cc02a5d42b7&amp;oe=5966D444"/>
          <p:cNvPicPr>
            <a:picLocks noChangeAspect="1" noChangeArrowheads="1"/>
          </p:cNvPicPr>
          <p:nvPr/>
        </p:nvPicPr>
        <p:blipFill>
          <a:blip r:embed="rId3"/>
          <a:srcRect/>
          <a:stretch>
            <a:fillRect/>
          </a:stretch>
        </p:blipFill>
        <p:spPr bwMode="auto">
          <a:xfrm>
            <a:off x="5890087" y="1557666"/>
            <a:ext cx="5334000" cy="3717798"/>
          </a:xfrm>
          <a:prstGeom prst="rect">
            <a:avLst/>
          </a:prstGeom>
          <a:noFill/>
        </p:spPr>
      </p:pic>
    </p:spTree>
    <p:extLst>
      <p:ext uri="{BB962C8B-B14F-4D97-AF65-F5344CB8AC3E}">
        <p14:creationId xmlns:p14="http://schemas.microsoft.com/office/powerpoint/2010/main" val="113784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9175"/>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Meeting/Workshops Hosted and/or Supported</a:t>
            </a:r>
          </a:p>
        </p:txBody>
      </p:sp>
      <p:sp>
        <p:nvSpPr>
          <p:cNvPr id="2" name="Content Placeholder 1"/>
          <p:cNvSpPr>
            <a:spLocks noGrp="1"/>
          </p:cNvSpPr>
          <p:nvPr>
            <p:ph idx="1"/>
          </p:nvPr>
        </p:nvSpPr>
        <p:spPr>
          <a:xfrm>
            <a:off x="788089" y="4449577"/>
            <a:ext cx="4991100" cy="1589607"/>
          </a:xfrm>
        </p:spPr>
        <p:txBody>
          <a:bodyPr>
            <a:normAutofit/>
          </a:bodyPr>
          <a:lstStyle/>
          <a:p>
            <a:pPr marL="0" indent="0" algn="ctr">
              <a:buNone/>
            </a:pPr>
            <a:r>
              <a:rPr lang="en-US" sz="3200" dirty="0"/>
              <a:t>FRWG, Proposed Budget for 2017 and Other Financial Matters Meeting</a:t>
            </a:r>
          </a:p>
          <a:p>
            <a:pPr algn="ctr"/>
            <a:endParaRPr lang="en-US" sz="3200" dirty="0"/>
          </a:p>
          <a:p>
            <a:pPr algn="ctr"/>
            <a:endParaRPr lang="en-US" sz="3200" dirty="0"/>
          </a:p>
        </p:txBody>
      </p:sp>
      <p:pic>
        <p:nvPicPr>
          <p:cNvPr id="5" name="Picture 2" descr="C:\Users\User\Downloads\17436264_10154211815256852_2447552459516262078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56"/>
          <a:stretch/>
        </p:blipFill>
        <p:spPr bwMode="auto">
          <a:xfrm>
            <a:off x="424897" y="1701347"/>
            <a:ext cx="5717485" cy="273187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429305" y="1356475"/>
            <a:ext cx="5598103" cy="2593573"/>
            <a:chOff x="1024654" y="3944090"/>
            <a:chExt cx="4991100" cy="2399777"/>
          </a:xfrm>
        </p:grpSpPr>
        <p:pic>
          <p:nvPicPr>
            <p:cNvPr id="8" name="Picture 2" descr="E:\CTI Docs\TUna GOvernance Worksho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099"/>
            <a:stretch/>
          </p:blipFill>
          <p:spPr bwMode="auto">
            <a:xfrm>
              <a:off x="1024654" y="3944090"/>
              <a:ext cx="4347446" cy="211027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1024654" y="5675544"/>
              <a:ext cx="4991100" cy="668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rPr>
                <a:t>Tuna Governance Workshop</a:t>
              </a:r>
            </a:p>
            <a:p>
              <a:endParaRPr lang="en-US" b="1" dirty="0">
                <a:solidFill>
                  <a:srgbClr val="FF0000"/>
                </a:solidFill>
              </a:endParaRPr>
            </a:p>
            <a:p>
              <a:endParaRPr lang="en-US" b="1" dirty="0">
                <a:solidFill>
                  <a:srgbClr val="FF0000"/>
                </a:solidFill>
              </a:endParaRPr>
            </a:p>
          </p:txBody>
        </p:sp>
      </p:grpSp>
      <p:grpSp>
        <p:nvGrpSpPr>
          <p:cNvPr id="11" name="Group 10"/>
          <p:cNvGrpSpPr/>
          <p:nvPr/>
        </p:nvGrpSpPr>
        <p:grpSpPr>
          <a:xfrm>
            <a:off x="6429305" y="3872460"/>
            <a:ext cx="4876939" cy="2587371"/>
            <a:chOff x="6429305" y="3872460"/>
            <a:chExt cx="4876939" cy="2587371"/>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4783" b="11391"/>
            <a:stretch/>
          </p:blipFill>
          <p:spPr>
            <a:xfrm>
              <a:off x="6429305" y="3872460"/>
              <a:ext cx="4876939" cy="2400300"/>
            </a:xfrm>
            <a:prstGeom prst="rect">
              <a:avLst/>
            </a:prstGeom>
          </p:spPr>
        </p:pic>
        <p:sp>
          <p:nvSpPr>
            <p:cNvPr id="6" name="Content Placeholder 1"/>
            <p:cNvSpPr txBox="1">
              <a:spLocks/>
            </p:cNvSpPr>
            <p:nvPr/>
          </p:nvSpPr>
          <p:spPr>
            <a:xfrm>
              <a:off x="7343844" y="5777561"/>
              <a:ext cx="3466962" cy="682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0000"/>
                  </a:solidFill>
                </a:rPr>
                <a:t>3</a:t>
              </a:r>
              <a:r>
                <a:rPr lang="en-US" sz="3200" b="1" baseline="30000" dirty="0">
                  <a:solidFill>
                    <a:srgbClr val="FF0000"/>
                  </a:solidFill>
                </a:rPr>
                <a:t>rd</a:t>
              </a:r>
              <a:r>
                <a:rPr lang="en-US" sz="3200" b="1" dirty="0">
                  <a:solidFill>
                    <a:srgbClr val="FF0000"/>
                  </a:solidFill>
                </a:rPr>
                <a:t> Fisher’s Forum</a:t>
              </a:r>
            </a:p>
            <a:p>
              <a:endParaRPr lang="en-US" sz="3200" dirty="0"/>
            </a:p>
            <a:p>
              <a:endParaRPr lang="en-US" sz="3200" dirty="0"/>
            </a:p>
          </p:txBody>
        </p:sp>
      </p:grpSp>
    </p:spTree>
    <p:extLst>
      <p:ext uri="{BB962C8B-B14F-4D97-AF65-F5344CB8AC3E}">
        <p14:creationId xmlns:p14="http://schemas.microsoft.com/office/powerpoint/2010/main" val="287576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20690230_1369800453133143_2484161642933376478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669"/>
          <a:stretch/>
        </p:blipFill>
        <p:spPr bwMode="auto">
          <a:xfrm>
            <a:off x="1210800" y="1251212"/>
            <a:ext cx="4949536" cy="25821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69175"/>
            <a:ext cx="12192000" cy="1325563"/>
          </a:xfrm>
        </p:spPr>
        <p:txBody>
          <a:bodyPr>
            <a:normAutofit/>
          </a:bodyPr>
          <a:lstStyle/>
          <a:p>
            <a:pPr algn="ctr"/>
            <a:r>
              <a:rPr lang="en-US" sz="4000" b="1" dirty="0">
                <a:latin typeface="Arial" pitchFamily="34" charset="0"/>
                <a:ea typeface="Gill Sans MT" panose="020B0502020104020203" pitchFamily="34" charset="0"/>
                <a:cs typeface="Arial" pitchFamily="34" charset="0"/>
                <a:sym typeface="Gill Sans MT" panose="020B0502020104020203" pitchFamily="34" charset="0"/>
              </a:rPr>
              <a:t>Activities Hosted and/or Supported</a:t>
            </a:r>
          </a:p>
        </p:txBody>
      </p:sp>
      <p:pic>
        <p:nvPicPr>
          <p:cNvPr id="5" name="Picture 3" descr="C:\Users\User\Downloads\20776639_1369810326465489_2356224975472092621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706"/>
          <a:stretch/>
        </p:blipFill>
        <p:spPr bwMode="auto">
          <a:xfrm>
            <a:off x="1260675" y="3968684"/>
            <a:ext cx="4949536" cy="265656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idx="1"/>
          </p:nvPr>
        </p:nvSpPr>
        <p:spPr>
          <a:xfrm>
            <a:off x="6043961" y="2184493"/>
            <a:ext cx="4991100" cy="715582"/>
          </a:xfrm>
        </p:spPr>
        <p:txBody>
          <a:bodyPr>
            <a:normAutofit/>
          </a:bodyPr>
          <a:lstStyle/>
          <a:p>
            <a:pPr marL="0" indent="0" algn="ctr">
              <a:buNone/>
            </a:pPr>
            <a:r>
              <a:rPr lang="en-US" sz="3200" dirty="0"/>
              <a:t>COASTFISH Workshop </a:t>
            </a:r>
          </a:p>
          <a:p>
            <a:pPr algn="ctr"/>
            <a:endParaRPr lang="en-US" sz="3200" dirty="0"/>
          </a:p>
        </p:txBody>
      </p:sp>
      <p:sp>
        <p:nvSpPr>
          <p:cNvPr id="8" name="Content Placeholder 1"/>
          <p:cNvSpPr txBox="1">
            <a:spLocks/>
          </p:cNvSpPr>
          <p:nvPr/>
        </p:nvSpPr>
        <p:spPr>
          <a:xfrm>
            <a:off x="6293885" y="4889967"/>
            <a:ext cx="4991100" cy="1589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6</a:t>
            </a:r>
            <a:r>
              <a:rPr lang="en-US" sz="3200" baseline="30000" dirty="0"/>
              <a:t>th</a:t>
            </a:r>
            <a:r>
              <a:rPr lang="en-US" sz="3200" dirty="0"/>
              <a:t> EAFM Working Group Meeting</a:t>
            </a:r>
          </a:p>
          <a:p>
            <a:pPr algn="ctr"/>
            <a:endParaRPr lang="en-US" sz="3200" dirty="0"/>
          </a:p>
          <a:p>
            <a:pPr algn="ctr"/>
            <a:endParaRPr lang="en-US" sz="3200" dirty="0"/>
          </a:p>
        </p:txBody>
      </p:sp>
    </p:spTree>
    <p:extLst>
      <p:ext uri="{BB962C8B-B14F-4D97-AF65-F5344CB8AC3E}">
        <p14:creationId xmlns:p14="http://schemas.microsoft.com/office/powerpoint/2010/main" val="3299073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Widescreen</PresentationFormat>
  <Paragraphs>167</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Aharoni</vt:lpstr>
      <vt:lpstr>Arial</vt:lpstr>
      <vt:lpstr>Calibri</vt:lpstr>
      <vt:lpstr>Calibri Light</vt:lpstr>
      <vt:lpstr>Constantia</vt:lpstr>
      <vt:lpstr>David</vt:lpstr>
      <vt:lpstr>Times New Roman</vt:lpstr>
      <vt:lpstr>Wingdings</vt:lpstr>
      <vt:lpstr>Office Theme</vt:lpstr>
      <vt:lpstr>PowerPoint Presentation</vt:lpstr>
      <vt:lpstr>Chair’s Report CY 2017 and 2018</vt:lpstr>
      <vt:lpstr>Outline</vt:lpstr>
      <vt:lpstr>Handover of Chairship</vt:lpstr>
      <vt:lpstr>Task from the 12th SOM and 6th MM</vt:lpstr>
      <vt:lpstr>Actions taken</vt:lpstr>
      <vt:lpstr>Actions taken</vt:lpstr>
      <vt:lpstr>Meeting/Workshops Hosted and/or Supported</vt:lpstr>
      <vt:lpstr>Activities Hosted and/or Supported</vt:lpstr>
      <vt:lpstr>Activities Hosted and/or Supported</vt:lpstr>
      <vt:lpstr>Activities Hosted and/or Supported</vt:lpstr>
      <vt:lpstr>Activities Hosted and/or Supported</vt:lpstr>
      <vt:lpstr>Support to the CTI-CFF Regional Secretariat</vt:lpstr>
      <vt:lpstr>Coordination with CTI Partners</vt:lpstr>
      <vt:lpstr>Review of the Regional Plan of Action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Saad</dc:creator>
  <cp:lastModifiedBy>Jasmin Saad</cp:lastModifiedBy>
  <cp:revision>1</cp:revision>
  <dcterms:created xsi:type="dcterms:W3CDTF">2018-12-14T08:19:10Z</dcterms:created>
  <dcterms:modified xsi:type="dcterms:W3CDTF">2018-12-14T08:19:29Z</dcterms:modified>
</cp:coreProperties>
</file>