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5" r:id="rId3"/>
    <p:sldId id="287" r:id="rId4"/>
    <p:sldId id="266" r:id="rId5"/>
    <p:sldId id="280" r:id="rId6"/>
    <p:sldId id="281" r:id="rId7"/>
    <p:sldId id="282" r:id="rId8"/>
    <p:sldId id="267" r:id="rId9"/>
    <p:sldId id="278" r:id="rId10"/>
    <p:sldId id="269" r:id="rId11"/>
    <p:sldId id="273" r:id="rId12"/>
    <p:sldId id="286"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42F"/>
    <a:srgbClr val="FFFFFF"/>
    <a:srgbClr val="47444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6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24AD9F-11ED-403D-BC16-81705746B01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86E91E99-B065-4B04-A5B3-DF4820121C13}">
      <dgm:prSet phldrT="[Text]"/>
      <dgm:spPr/>
      <dgm:t>
        <a:bodyPr/>
        <a:lstStyle/>
        <a:p>
          <a:r>
            <a:rPr lang="en-US" dirty="0"/>
            <a:t>an independent CT Atlas database from </a:t>
          </a:r>
          <a:r>
            <a:rPr lang="en-US" dirty="0" err="1"/>
            <a:t>ReefBase</a:t>
          </a:r>
          <a:r>
            <a:rPr lang="en-US" dirty="0"/>
            <a:t> with new interface capture additional/change feedbacks collated from CT Atlas inception/consultation workshop. It offers downloadable open data that users can incorporate into their own analyses, and restricted data accessible by CTI partners only. </a:t>
          </a:r>
        </a:p>
      </dgm:t>
    </dgm:pt>
    <dgm:pt modelId="{4BD4842D-0953-41DB-AAB2-DC2F82CF3603}" type="parTrans" cxnId="{8081856F-B8E5-4A98-9FF1-DA938EBDCFA8}">
      <dgm:prSet/>
      <dgm:spPr/>
      <dgm:t>
        <a:bodyPr/>
        <a:lstStyle/>
        <a:p>
          <a:endParaRPr lang="en-US"/>
        </a:p>
      </dgm:t>
    </dgm:pt>
    <dgm:pt modelId="{DF07AB92-5C67-420C-9A97-C821E3D9D7C5}" type="sibTrans" cxnId="{8081856F-B8E5-4A98-9FF1-DA938EBDCFA8}">
      <dgm:prSet/>
      <dgm:spPr/>
      <dgm:t>
        <a:bodyPr/>
        <a:lstStyle/>
        <a:p>
          <a:endParaRPr lang="en-US"/>
        </a:p>
      </dgm:t>
    </dgm:pt>
    <dgm:pt modelId="{76047CE5-1B65-4B4D-90D4-A1FF514C2E45}">
      <dgm:prSet/>
      <dgm:spPr/>
      <dgm:t>
        <a:bodyPr/>
        <a:lstStyle/>
        <a:p>
          <a:r>
            <a:rPr lang="en-US" dirty="0"/>
            <a:t>sustainability of CT Atlas to continue supporting CTI National Coordination Committee (NCC), Technical Working Group (TWG), CT partners and all users, will be fully managed by CTI Secretariat in two (2) </a:t>
          </a:r>
          <a:r>
            <a:rPr lang="en-US"/>
            <a:t>years time. </a:t>
          </a:r>
          <a:r>
            <a:rPr lang="en-US" dirty="0" err="1"/>
            <a:t>WorldFish</a:t>
          </a:r>
          <a:r>
            <a:rPr lang="en-US" dirty="0"/>
            <a:t> will also act as key partner for utilizing the CT Atlas database for future marine spatial planning in fisheries research project. </a:t>
          </a:r>
        </a:p>
      </dgm:t>
    </dgm:pt>
    <dgm:pt modelId="{5C901E28-452F-4E71-9E50-DC9AC05E9E59}" type="parTrans" cxnId="{15F93E4D-80F8-43A5-814E-D68D6B8713B0}">
      <dgm:prSet/>
      <dgm:spPr/>
      <dgm:t>
        <a:bodyPr/>
        <a:lstStyle/>
        <a:p>
          <a:endParaRPr lang="en-US"/>
        </a:p>
      </dgm:t>
    </dgm:pt>
    <dgm:pt modelId="{BCF0479F-432F-49E6-B5E9-47C3794DACF9}" type="sibTrans" cxnId="{15F93E4D-80F8-43A5-814E-D68D6B8713B0}">
      <dgm:prSet/>
      <dgm:spPr/>
      <dgm:t>
        <a:bodyPr/>
        <a:lstStyle/>
        <a:p>
          <a:endParaRPr lang="en-US"/>
        </a:p>
      </dgm:t>
    </dgm:pt>
    <dgm:pt modelId="{1BBF755F-B190-4DBB-889F-859610BE5CFC}" type="pres">
      <dgm:prSet presAssocID="{EA24AD9F-11ED-403D-BC16-81705746B01D}" presName="vert0" presStyleCnt="0">
        <dgm:presLayoutVars>
          <dgm:dir/>
          <dgm:animOne val="branch"/>
          <dgm:animLvl val="lvl"/>
        </dgm:presLayoutVars>
      </dgm:prSet>
      <dgm:spPr/>
    </dgm:pt>
    <dgm:pt modelId="{BBBD8375-A18C-466B-9D1E-E1EDD4A7C723}" type="pres">
      <dgm:prSet presAssocID="{86E91E99-B065-4B04-A5B3-DF4820121C13}" presName="thickLine" presStyleLbl="alignNode1" presStyleIdx="0" presStyleCnt="2"/>
      <dgm:spPr/>
    </dgm:pt>
    <dgm:pt modelId="{5FA0BFDB-9F08-40C4-B847-D00CBEB97274}" type="pres">
      <dgm:prSet presAssocID="{86E91E99-B065-4B04-A5B3-DF4820121C13}" presName="horz1" presStyleCnt="0"/>
      <dgm:spPr/>
    </dgm:pt>
    <dgm:pt modelId="{3454912C-0818-420B-AB96-0FB8A39BE46B}" type="pres">
      <dgm:prSet presAssocID="{86E91E99-B065-4B04-A5B3-DF4820121C13}" presName="tx1" presStyleLbl="revTx" presStyleIdx="0" presStyleCnt="2"/>
      <dgm:spPr/>
    </dgm:pt>
    <dgm:pt modelId="{B45F30C2-BDF9-45F3-8BC1-78B89F359242}" type="pres">
      <dgm:prSet presAssocID="{86E91E99-B065-4B04-A5B3-DF4820121C13}" presName="vert1" presStyleCnt="0"/>
      <dgm:spPr/>
    </dgm:pt>
    <dgm:pt modelId="{0FB03AA5-FD0F-450F-B011-DF11CC6346CF}" type="pres">
      <dgm:prSet presAssocID="{76047CE5-1B65-4B4D-90D4-A1FF514C2E45}" presName="thickLine" presStyleLbl="alignNode1" presStyleIdx="1" presStyleCnt="2"/>
      <dgm:spPr/>
    </dgm:pt>
    <dgm:pt modelId="{12B4EB66-49BF-475A-918F-34155648294F}" type="pres">
      <dgm:prSet presAssocID="{76047CE5-1B65-4B4D-90D4-A1FF514C2E45}" presName="horz1" presStyleCnt="0"/>
      <dgm:spPr/>
    </dgm:pt>
    <dgm:pt modelId="{F8A8C31B-08A5-4467-A5BD-BB1DB1DA173D}" type="pres">
      <dgm:prSet presAssocID="{76047CE5-1B65-4B4D-90D4-A1FF514C2E45}" presName="tx1" presStyleLbl="revTx" presStyleIdx="1" presStyleCnt="2"/>
      <dgm:spPr/>
    </dgm:pt>
    <dgm:pt modelId="{A83DB8AB-5F37-43DF-BFC3-11A04470AA0A}" type="pres">
      <dgm:prSet presAssocID="{76047CE5-1B65-4B4D-90D4-A1FF514C2E45}" presName="vert1" presStyleCnt="0"/>
      <dgm:spPr/>
    </dgm:pt>
  </dgm:ptLst>
  <dgm:cxnLst>
    <dgm:cxn modelId="{0A38D631-F820-4788-B23C-C790CA429EDC}" type="presOf" srcId="{EA24AD9F-11ED-403D-BC16-81705746B01D}" destId="{1BBF755F-B190-4DBB-889F-859610BE5CFC}" srcOrd="0" destOrd="0" presId="urn:microsoft.com/office/officeart/2008/layout/LinedList"/>
    <dgm:cxn modelId="{7D216768-F898-425A-A2F6-63E4C25D2D93}" type="presOf" srcId="{86E91E99-B065-4B04-A5B3-DF4820121C13}" destId="{3454912C-0818-420B-AB96-0FB8A39BE46B}" srcOrd="0" destOrd="0" presId="urn:microsoft.com/office/officeart/2008/layout/LinedList"/>
    <dgm:cxn modelId="{15F93E4D-80F8-43A5-814E-D68D6B8713B0}" srcId="{EA24AD9F-11ED-403D-BC16-81705746B01D}" destId="{76047CE5-1B65-4B4D-90D4-A1FF514C2E45}" srcOrd="1" destOrd="0" parTransId="{5C901E28-452F-4E71-9E50-DC9AC05E9E59}" sibTransId="{BCF0479F-432F-49E6-B5E9-47C3794DACF9}"/>
    <dgm:cxn modelId="{8081856F-B8E5-4A98-9FF1-DA938EBDCFA8}" srcId="{EA24AD9F-11ED-403D-BC16-81705746B01D}" destId="{86E91E99-B065-4B04-A5B3-DF4820121C13}" srcOrd="0" destOrd="0" parTransId="{4BD4842D-0953-41DB-AAB2-DC2F82CF3603}" sibTransId="{DF07AB92-5C67-420C-9A97-C821E3D9D7C5}"/>
    <dgm:cxn modelId="{5F5BD770-B70F-4550-97BF-80CBCA91CA67}" type="presOf" srcId="{76047CE5-1B65-4B4D-90D4-A1FF514C2E45}" destId="{F8A8C31B-08A5-4467-A5BD-BB1DB1DA173D}" srcOrd="0" destOrd="0" presId="urn:microsoft.com/office/officeart/2008/layout/LinedList"/>
    <dgm:cxn modelId="{DF68387B-A22F-4032-910F-24F39CD95CC3}" type="presParOf" srcId="{1BBF755F-B190-4DBB-889F-859610BE5CFC}" destId="{BBBD8375-A18C-466B-9D1E-E1EDD4A7C723}" srcOrd="0" destOrd="0" presId="urn:microsoft.com/office/officeart/2008/layout/LinedList"/>
    <dgm:cxn modelId="{3F8C4AF6-4F02-49AE-9687-37C0E11D02BC}" type="presParOf" srcId="{1BBF755F-B190-4DBB-889F-859610BE5CFC}" destId="{5FA0BFDB-9F08-40C4-B847-D00CBEB97274}" srcOrd="1" destOrd="0" presId="urn:microsoft.com/office/officeart/2008/layout/LinedList"/>
    <dgm:cxn modelId="{59633B8D-66E4-41A1-A932-3941C53C7B60}" type="presParOf" srcId="{5FA0BFDB-9F08-40C4-B847-D00CBEB97274}" destId="{3454912C-0818-420B-AB96-0FB8A39BE46B}" srcOrd="0" destOrd="0" presId="urn:microsoft.com/office/officeart/2008/layout/LinedList"/>
    <dgm:cxn modelId="{3F6903DA-0D13-4A39-85F4-5A2DA7D215F3}" type="presParOf" srcId="{5FA0BFDB-9F08-40C4-B847-D00CBEB97274}" destId="{B45F30C2-BDF9-45F3-8BC1-78B89F359242}" srcOrd="1" destOrd="0" presId="urn:microsoft.com/office/officeart/2008/layout/LinedList"/>
    <dgm:cxn modelId="{446420D0-D9B6-472D-8B26-B110D2B5C2DA}" type="presParOf" srcId="{1BBF755F-B190-4DBB-889F-859610BE5CFC}" destId="{0FB03AA5-FD0F-450F-B011-DF11CC6346CF}" srcOrd="2" destOrd="0" presId="urn:microsoft.com/office/officeart/2008/layout/LinedList"/>
    <dgm:cxn modelId="{649DC67B-0FB8-43F6-8349-1F30CF8B36E2}" type="presParOf" srcId="{1BBF755F-B190-4DBB-889F-859610BE5CFC}" destId="{12B4EB66-49BF-475A-918F-34155648294F}" srcOrd="3" destOrd="0" presId="urn:microsoft.com/office/officeart/2008/layout/LinedList"/>
    <dgm:cxn modelId="{ED518DFB-EAC5-4512-AA4C-DE3E01ED412B}" type="presParOf" srcId="{12B4EB66-49BF-475A-918F-34155648294F}" destId="{F8A8C31B-08A5-4467-A5BD-BB1DB1DA173D}" srcOrd="0" destOrd="0" presId="urn:microsoft.com/office/officeart/2008/layout/LinedList"/>
    <dgm:cxn modelId="{3432E21F-2EC5-4DAC-ABED-5B1C9364F8C3}" type="presParOf" srcId="{12B4EB66-49BF-475A-918F-34155648294F}" destId="{A83DB8AB-5F37-43DF-BFC3-11A04470AA0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D8375-A18C-466B-9D1E-E1EDD4A7C723}">
      <dsp:nvSpPr>
        <dsp:cNvPr id="0" name=""/>
        <dsp:cNvSpPr/>
      </dsp:nvSpPr>
      <dsp:spPr>
        <a:xfrm>
          <a:off x="0" y="0"/>
          <a:ext cx="1062711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54912C-0818-420B-AB96-0FB8A39BE46B}">
      <dsp:nvSpPr>
        <dsp:cNvPr id="0" name=""/>
        <dsp:cNvSpPr/>
      </dsp:nvSpPr>
      <dsp:spPr>
        <a:xfrm>
          <a:off x="0" y="0"/>
          <a:ext cx="10627113" cy="210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an independent CT Atlas database from </a:t>
          </a:r>
          <a:r>
            <a:rPr lang="en-US" sz="2500" kern="1200" dirty="0" err="1"/>
            <a:t>ReefBase</a:t>
          </a:r>
          <a:r>
            <a:rPr lang="en-US" sz="2500" kern="1200" dirty="0"/>
            <a:t> with new interface capture additional/change feedbacks collated from CT Atlas inception/consultation workshop. It offers downloadable open data that users can incorporate into their own analyses, and restricted data accessible by CTI partners only. </a:t>
          </a:r>
        </a:p>
      </dsp:txBody>
      <dsp:txXfrm>
        <a:off x="0" y="0"/>
        <a:ext cx="10627113" cy="2107580"/>
      </dsp:txXfrm>
    </dsp:sp>
    <dsp:sp modelId="{0FB03AA5-FD0F-450F-B011-DF11CC6346CF}">
      <dsp:nvSpPr>
        <dsp:cNvPr id="0" name=""/>
        <dsp:cNvSpPr/>
      </dsp:nvSpPr>
      <dsp:spPr>
        <a:xfrm>
          <a:off x="0" y="2107580"/>
          <a:ext cx="10627113"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8C31B-08A5-4467-A5BD-BB1DB1DA173D}">
      <dsp:nvSpPr>
        <dsp:cNvPr id="0" name=""/>
        <dsp:cNvSpPr/>
      </dsp:nvSpPr>
      <dsp:spPr>
        <a:xfrm>
          <a:off x="0" y="2107580"/>
          <a:ext cx="10627113" cy="210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sustainability of CT Atlas to continue supporting CTI National Coordination Committee (NCC), Technical Working Group (TWG), CT partners and all users, will be fully managed by CTI Secretariat in two (2) </a:t>
          </a:r>
          <a:r>
            <a:rPr lang="en-US" sz="2500" kern="1200"/>
            <a:t>years time. </a:t>
          </a:r>
          <a:r>
            <a:rPr lang="en-US" sz="2500" kern="1200" dirty="0" err="1"/>
            <a:t>WorldFish</a:t>
          </a:r>
          <a:r>
            <a:rPr lang="en-US" sz="2500" kern="1200" dirty="0"/>
            <a:t> will also act as key partner for utilizing the CT Atlas database for future marine spatial planning in fisheries research project. </a:t>
          </a:r>
        </a:p>
      </dsp:txBody>
      <dsp:txXfrm>
        <a:off x="0" y="2107580"/>
        <a:ext cx="10627113" cy="21075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02C286-5412-4A10-86AB-7A4AD7848952}" type="datetimeFigureOut">
              <a:rPr lang="en-US" smtClean="0"/>
              <a:t>12/13/2018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AB9CCC-975E-4421-B4A0-659BDA997063}" type="slidenum">
              <a:rPr lang="en-US" smtClean="0"/>
              <a:t>‹#›</a:t>
            </a:fld>
            <a:endParaRPr lang="en-US"/>
          </a:p>
        </p:txBody>
      </p:sp>
    </p:spTree>
    <p:extLst>
      <p:ext uri="{BB962C8B-B14F-4D97-AF65-F5344CB8AC3E}">
        <p14:creationId xmlns:p14="http://schemas.microsoft.com/office/powerpoint/2010/main" val="1838158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8061B-DB3C-47C9-80B1-E1DE81CC7B36}" type="datetimeFigureOut">
              <a:rPr lang="en-US" smtClean="0"/>
              <a:t>12/13/2018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9EB6B-4B2C-4A06-9D02-86C2577D69ED}" type="slidenum">
              <a:rPr lang="en-US" smtClean="0"/>
              <a:t>‹#›</a:t>
            </a:fld>
            <a:endParaRPr lang="en-US"/>
          </a:p>
        </p:txBody>
      </p:sp>
    </p:spTree>
    <p:extLst>
      <p:ext uri="{BB962C8B-B14F-4D97-AF65-F5344CB8AC3E}">
        <p14:creationId xmlns:p14="http://schemas.microsoft.com/office/powerpoint/2010/main" val="178433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a:t>
            </a:r>
            <a:r>
              <a:rPr lang="en-US" sz="1200" b="1" dirty="0"/>
              <a:t>2</a:t>
            </a:r>
            <a:r>
              <a:rPr lang="en-US" sz="1200" b="1" baseline="30000" dirty="0"/>
              <a:t>nd</a:t>
            </a:r>
            <a:r>
              <a:rPr lang="en-US" sz="1200" b="1" dirty="0"/>
              <a:t> CTI-CFF Leaders’ Summit in 2020: </a:t>
            </a:r>
            <a:r>
              <a:rPr lang="en-US" sz="1200" dirty="0"/>
              <a:t>would indicate to the world the importance of oceans for food security and livelihoods for CT6 countries and forging</a:t>
            </a:r>
            <a:r>
              <a:rPr lang="en-US" sz="1200" b="1" dirty="0"/>
              <a:t> critical major partnerships</a:t>
            </a:r>
            <a:r>
              <a:rPr lang="en-US" sz="1200" dirty="0"/>
              <a:t> and </a:t>
            </a:r>
            <a:r>
              <a:rPr lang="en-US" sz="1200" b="1" dirty="0"/>
              <a:t>mobilizing resources for ocean conservation</a:t>
            </a:r>
            <a:r>
              <a:rPr lang="en-US" sz="1200" dirty="0"/>
              <a:t> in the CT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establishment of the CTI in 2009, was the result of the global significance of the region’s coastal and marine resources and aimed at</a:t>
            </a:r>
            <a:r>
              <a:rPr lang="en-US" sz="1200" b="1" dirty="0"/>
              <a:t> putting oceans at the forefront of national and regional policy agendas</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MY"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b="1" dirty="0">
                <a:solidFill>
                  <a:schemeClr val="tx1">
                    <a:lumMod val="50000"/>
                    <a:lumOff val="50000"/>
                  </a:schemeClr>
                </a:solidFill>
              </a:rPr>
              <a:t>F</a:t>
            </a:r>
            <a:r>
              <a:rPr lang="en-US" sz="1200" b="1" dirty="0" err="1">
                <a:solidFill>
                  <a:schemeClr val="tx1">
                    <a:lumMod val="50000"/>
                    <a:lumOff val="50000"/>
                  </a:schemeClr>
                </a:solidFill>
              </a:rPr>
              <a:t>urther</a:t>
            </a:r>
            <a:r>
              <a:rPr lang="en-US" sz="1200" b="1" dirty="0">
                <a:solidFill>
                  <a:schemeClr val="tx1">
                    <a:lumMod val="50000"/>
                    <a:lumOff val="50000"/>
                  </a:schemeClr>
                </a:solidFill>
              </a:rPr>
              <a:t> discussion shall take place in RBF/OOC pre-SOM session.</a:t>
            </a:r>
            <a:endParaRPr lang="en-MY" sz="1200" b="1"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D494F21B-FC46-422A-BA50-29B43AF42068}" type="slidenum">
              <a:rPr lang="en-US" smtClean="0"/>
              <a:t>9</a:t>
            </a:fld>
            <a:endParaRPr lang="en-US"/>
          </a:p>
        </p:txBody>
      </p:sp>
    </p:spTree>
    <p:extLst>
      <p:ext uri="{BB962C8B-B14F-4D97-AF65-F5344CB8AC3E}">
        <p14:creationId xmlns:p14="http://schemas.microsoft.com/office/powerpoint/2010/main" val="310416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Urges CT6 Member Parties to </a:t>
            </a:r>
            <a:r>
              <a:rPr lang="en-US" sz="1200" dirty="0"/>
              <a:t>jointly call for an ambitious global response to the marine plastic pollution problem; to recognize the process going under the United Nations Environment Assembly (UNEA) on global responses to the marine litter crisis; and call for this process to initiate negotiations on a new international agreement </a:t>
            </a:r>
            <a:r>
              <a:rPr lang="en-GB" sz="1200" dirty="0"/>
              <a:t>at UNEA-4, in March 2019.</a:t>
            </a:r>
            <a:endParaRPr lang="en-US" sz="1200" dirty="0"/>
          </a:p>
          <a:p>
            <a:endParaRPr lang="en-US" dirty="0"/>
          </a:p>
        </p:txBody>
      </p:sp>
      <p:sp>
        <p:nvSpPr>
          <p:cNvPr id="4" name="Slide Number Placeholder 3"/>
          <p:cNvSpPr>
            <a:spLocks noGrp="1"/>
          </p:cNvSpPr>
          <p:nvPr>
            <p:ph type="sldNum" sz="quarter" idx="5"/>
          </p:nvPr>
        </p:nvSpPr>
        <p:spPr/>
        <p:txBody>
          <a:bodyPr/>
          <a:lstStyle/>
          <a:p>
            <a:fld id="{D494F21B-FC46-422A-BA50-29B43AF42068}" type="slidenum">
              <a:rPr lang="en-US" smtClean="0"/>
              <a:t>11</a:t>
            </a:fld>
            <a:endParaRPr lang="en-US"/>
          </a:p>
        </p:txBody>
      </p:sp>
    </p:spTree>
    <p:extLst>
      <p:ext uri="{BB962C8B-B14F-4D97-AF65-F5344CB8AC3E}">
        <p14:creationId xmlns:p14="http://schemas.microsoft.com/office/powerpoint/2010/main" val="228672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gn="just">
              <a:lnSpc>
                <a:spcPct val="100000"/>
              </a:lnSpc>
              <a:spcBef>
                <a:spcPts val="0"/>
              </a:spcBef>
              <a:spcAft>
                <a:spcPts val="600"/>
              </a:spcAft>
              <a:buFont typeface="+mj-lt"/>
              <a:buAutoNum type="arabicPeriod" startAt="7"/>
            </a:pPr>
            <a:r>
              <a:rPr lang="en-GB" sz="1200" strike="sngStrike" dirty="0">
                <a:solidFill>
                  <a:srgbClr val="FF0000"/>
                </a:solidFill>
              </a:rPr>
              <a:t>Acknowledge the call for global response on marine plastic pollution via </a:t>
            </a:r>
            <a:r>
              <a:rPr lang="en-US" sz="1200" strike="sngStrike" dirty="0">
                <a:solidFill>
                  <a:srgbClr val="FF0000"/>
                </a:solidFill>
              </a:rPr>
              <a:t>call for this process to initiate negotiations on a new international agreement </a:t>
            </a:r>
            <a:r>
              <a:rPr lang="en-GB" sz="1200" strike="sngStrike" dirty="0">
                <a:solidFill>
                  <a:srgbClr val="FF0000"/>
                </a:solidFill>
              </a:rPr>
              <a:t>at UNEA-4, in March 2019 as a long-term measure;</a:t>
            </a:r>
            <a:endParaRPr lang="en-US" sz="1200" strike="sngStrike" dirty="0">
              <a:solidFill>
                <a:srgbClr val="FF0000"/>
              </a:solidFill>
            </a:endParaRPr>
          </a:p>
          <a:p>
            <a:pPr marL="514350" indent="-514350" algn="just">
              <a:lnSpc>
                <a:spcPct val="100000"/>
              </a:lnSpc>
              <a:spcBef>
                <a:spcPts val="0"/>
              </a:spcBef>
              <a:spcAft>
                <a:spcPts val="600"/>
              </a:spcAft>
              <a:buFont typeface="+mj-lt"/>
              <a:buAutoNum type="arabicPeriod" startAt="7"/>
            </a:pPr>
            <a:r>
              <a:rPr lang="en-GB" sz="1200" strike="sngStrike" dirty="0">
                <a:solidFill>
                  <a:srgbClr val="FF0000"/>
                </a:solidFill>
              </a:rPr>
              <a:t>Recognize that marine plastic pollution will require regional and global actions and take note of the ongoing process under </a:t>
            </a:r>
            <a:r>
              <a:rPr lang="en-US" sz="1200" strike="sngStrike" dirty="0">
                <a:solidFill>
                  <a:srgbClr val="FF0000"/>
                </a:solidFill>
              </a:rPr>
              <a:t>under the United Nations Environment Assembly (UNEA) towards this end. and call for this process to initiate negotiations on a new international agreement </a:t>
            </a:r>
            <a:r>
              <a:rPr lang="en-GB" sz="1200" strike="sngStrike" dirty="0">
                <a:solidFill>
                  <a:srgbClr val="FF0000"/>
                </a:solidFill>
              </a:rPr>
              <a:t>at UNEA-4, in March 2019.</a:t>
            </a:r>
          </a:p>
          <a:p>
            <a:pPr marL="514350" marR="0" indent="-514350" algn="just" defTabSz="914400" rtl="0" eaLnBrk="1" fontAlgn="auto" latinLnBrk="0" hangingPunct="1">
              <a:lnSpc>
                <a:spcPct val="100000"/>
              </a:lnSpc>
              <a:spcBef>
                <a:spcPts val="0"/>
              </a:spcBef>
              <a:spcAft>
                <a:spcPts val="600"/>
              </a:spcAft>
              <a:buClrTx/>
              <a:buSzTx/>
              <a:buFont typeface="+mj-lt"/>
              <a:buAutoNum type="arabicPeriod" startAt="7"/>
              <a:tabLst/>
              <a:defRPr/>
            </a:pPr>
            <a:r>
              <a:rPr lang="en-GB" sz="1200" strike="sngStrike" dirty="0">
                <a:solidFill>
                  <a:srgbClr val="FF0000"/>
                </a:solidFill>
              </a:rPr>
              <a:t>[with the objective of re-affirming political support].</a:t>
            </a:r>
            <a:endParaRPr lang="en-US" sz="1200" strike="sngStrike" dirty="0">
              <a:solidFill>
                <a:srgbClr val="FF0000"/>
              </a:solidFill>
            </a:endParaRPr>
          </a:p>
          <a:p>
            <a:pPr marL="514350" indent="-514350" algn="just">
              <a:lnSpc>
                <a:spcPct val="100000"/>
              </a:lnSpc>
              <a:spcBef>
                <a:spcPts val="0"/>
              </a:spcBef>
              <a:spcAft>
                <a:spcPts val="600"/>
              </a:spcAft>
              <a:buFont typeface="+mj-lt"/>
              <a:buAutoNum type="arabicPeriod" startAt="7"/>
            </a:pPr>
            <a:endParaRPr lang="en-US" dirty="0"/>
          </a:p>
        </p:txBody>
      </p:sp>
      <p:sp>
        <p:nvSpPr>
          <p:cNvPr id="4" name="Slide Number Placeholder 3"/>
          <p:cNvSpPr>
            <a:spLocks noGrp="1"/>
          </p:cNvSpPr>
          <p:nvPr>
            <p:ph type="sldNum" sz="quarter" idx="5"/>
          </p:nvPr>
        </p:nvSpPr>
        <p:spPr/>
        <p:txBody>
          <a:bodyPr/>
          <a:lstStyle/>
          <a:p>
            <a:fld id="{D494F21B-FC46-422A-BA50-29B43AF42068}" type="slidenum">
              <a:rPr lang="en-US" smtClean="0"/>
              <a:t>12</a:t>
            </a:fld>
            <a:endParaRPr lang="en-US"/>
          </a:p>
        </p:txBody>
      </p:sp>
    </p:spTree>
    <p:extLst>
      <p:ext uri="{BB962C8B-B14F-4D97-AF65-F5344CB8AC3E}">
        <p14:creationId xmlns:p14="http://schemas.microsoft.com/office/powerpoint/2010/main" val="4169753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8297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3700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7876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pic>
        <p:nvPicPr>
          <p:cNvPr id="7" name="Picture 6">
            <a:extLst>
              <a:ext uri="{FF2B5EF4-FFF2-40B4-BE49-F238E27FC236}">
                <a16:creationId xmlns:a16="http://schemas.microsoft.com/office/drawing/2014/main" id="{7A07EE5D-454A-4B0F-9265-FFE8A556E4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27355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875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43469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49979BF7-5BE7-4D6C-A296-2834D83179B3}" type="datetimeFigureOut">
              <a:rPr lang="en-PH" smtClean="0"/>
              <a:t>13/12/2018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7771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49979BF7-5BE7-4D6C-A296-2834D83179B3}" type="datetimeFigureOut">
              <a:rPr lang="en-PH" smtClean="0"/>
              <a:t>13/12/2018</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80102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79BF7-5BE7-4D6C-A296-2834D83179B3}" type="datetimeFigureOut">
              <a:rPr lang="en-PH" smtClean="0"/>
              <a:t>13/12/2018</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1464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06191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60118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79BF7-5BE7-4D6C-A296-2834D83179B3}" type="datetimeFigureOut">
              <a:rPr lang="en-PH" smtClean="0"/>
              <a:t>13/12/2018</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EBB7-597A-4881-AA7D-95292C3E0706}" type="slidenum">
              <a:rPr lang="en-PH" smtClean="0"/>
              <a:t>‹#›</a:t>
            </a:fld>
            <a:endParaRPr lang="en-PH"/>
          </a:p>
        </p:txBody>
      </p:sp>
      <p:pic>
        <p:nvPicPr>
          <p:cNvPr id="8" name="Picture 7">
            <a:extLst>
              <a:ext uri="{FF2B5EF4-FFF2-40B4-BE49-F238E27FC236}">
                <a16:creationId xmlns:a16="http://schemas.microsoft.com/office/drawing/2014/main" id="{7E593045-CD0D-4401-A7BF-ED91C46282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2109" y="365125"/>
            <a:ext cx="1276350" cy="1181100"/>
          </a:xfrm>
          <a:prstGeom prst="rect">
            <a:avLst/>
          </a:prstGeom>
        </p:spPr>
      </p:pic>
      <p:pic>
        <p:nvPicPr>
          <p:cNvPr id="9" name="Picture 8">
            <a:extLst>
              <a:ext uri="{FF2B5EF4-FFF2-40B4-BE49-F238E27FC236}">
                <a16:creationId xmlns:a16="http://schemas.microsoft.com/office/drawing/2014/main" id="{EA4E5EDA-C3FD-46D9-A2C8-ADD330F1DFE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77453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89A6FE-30E2-4676-8B01-42866E9406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0" t="26818" r="19927" b="19583"/>
          <a:stretch/>
        </p:blipFill>
        <p:spPr>
          <a:xfrm>
            <a:off x="1" y="-41901"/>
            <a:ext cx="12215004" cy="5467995"/>
          </a:xfrm>
          <a:prstGeom prst="rect">
            <a:avLst/>
          </a:prstGeom>
        </p:spPr>
      </p:pic>
      <p:sp>
        <p:nvSpPr>
          <p:cNvPr id="9" name="TextBox 8"/>
          <p:cNvSpPr txBox="1"/>
          <p:nvPr/>
        </p:nvSpPr>
        <p:spPr>
          <a:xfrm>
            <a:off x="318621" y="400176"/>
            <a:ext cx="2643672" cy="861774"/>
          </a:xfrm>
          <a:prstGeom prst="rect">
            <a:avLst/>
          </a:prstGeom>
          <a:noFill/>
        </p:spPr>
        <p:txBody>
          <a:bodyPr wrap="none" rtlCol="0">
            <a:spAutoFit/>
          </a:bodyPr>
          <a:lstStyle/>
          <a:p>
            <a:r>
              <a:rPr lang="en-PH" sz="5000" dirty="0">
                <a:solidFill>
                  <a:schemeClr val="bg1"/>
                </a:solidFill>
                <a:effectLst>
                  <a:outerShdw blurRad="38100" dist="38100" dir="2700000" algn="tl">
                    <a:srgbClr val="000000">
                      <a:alpha val="43137"/>
                    </a:srgbClr>
                  </a:outerShdw>
                </a:effectLst>
                <a:latin typeface="Arial Black" panose="020B0A04020102020204" pitchFamily="34" charset="0"/>
              </a:rPr>
              <a:t>SOM14</a:t>
            </a:r>
          </a:p>
        </p:txBody>
      </p:sp>
      <p:sp>
        <p:nvSpPr>
          <p:cNvPr id="6" name="TextBox 5"/>
          <p:cNvSpPr txBox="1"/>
          <p:nvPr/>
        </p:nvSpPr>
        <p:spPr>
          <a:xfrm>
            <a:off x="353550" y="1114039"/>
            <a:ext cx="3599062" cy="923330"/>
          </a:xfrm>
          <a:prstGeom prst="rect">
            <a:avLst/>
          </a:prstGeom>
          <a:noFill/>
        </p:spPr>
        <p:txBody>
          <a:bodyPr wrap="none" rtlCol="0">
            <a:spAutoFit/>
          </a:bodyPr>
          <a:lstStyle/>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14</a:t>
            </a:r>
            <a:r>
              <a:rPr lang="en-PH" b="1" baseline="30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th</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Senior Officials’ Meeting</a:t>
            </a:r>
          </a:p>
          <a:p>
            <a:r>
              <a:rPr lang="en-PH" b="1">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12 - 13 </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December 2018</a:t>
            </a:r>
          </a:p>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Manila, Philippines</a:t>
            </a:r>
          </a:p>
        </p:txBody>
      </p:sp>
      <p:sp>
        <p:nvSpPr>
          <p:cNvPr id="4" name="Title 1"/>
          <p:cNvSpPr txBox="1">
            <a:spLocks/>
          </p:cNvSpPr>
          <p:nvPr/>
        </p:nvSpPr>
        <p:spPr>
          <a:xfrm>
            <a:off x="11503" y="2135169"/>
            <a:ext cx="12191999" cy="1473842"/>
          </a:xfrm>
          <a:prstGeom prst="rect">
            <a:avLst/>
          </a:prstGeom>
          <a:solidFill>
            <a:srgbClr val="90C42F">
              <a:alpha val="60000"/>
            </a:srgbClr>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57188" indent="-357188" algn="l"/>
            <a:r>
              <a:rPr lang="en-PH" sz="4300" b="1" dirty="0">
                <a:solidFill>
                  <a:schemeClr val="bg1"/>
                </a:solidFill>
                <a:effectLst>
                  <a:outerShdw blurRad="38100" dist="38100" dir="2700000" algn="tl">
                    <a:srgbClr val="000000">
                      <a:alpha val="43137"/>
                    </a:srgbClr>
                  </a:outerShdw>
                </a:effectLst>
                <a:latin typeface="Arial Black" panose="020B0A04020102020204" pitchFamily="34" charset="0"/>
              </a:rPr>
              <a:t>  SESSION 9.3: MONITORING AND EVALUATION WORKING GROUP</a:t>
            </a:r>
          </a:p>
        </p:txBody>
      </p:sp>
      <p:sp>
        <p:nvSpPr>
          <p:cNvPr id="5" name="Subtitle 2"/>
          <p:cNvSpPr txBox="1">
            <a:spLocks/>
          </p:cNvSpPr>
          <p:nvPr/>
        </p:nvSpPr>
        <p:spPr>
          <a:xfrm>
            <a:off x="353550" y="3760092"/>
            <a:ext cx="7490135" cy="71678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PH" sz="2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Dir. </a:t>
            </a:r>
            <a:r>
              <a:rPr lang="en-PH" sz="20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Crisanta</a:t>
            </a:r>
            <a:r>
              <a:rPr lang="en-PH" sz="2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Marlene Rodriguez, DENR-BMB </a:t>
            </a:r>
          </a:p>
          <a:p>
            <a:pPr algn="l"/>
            <a:r>
              <a:rPr lang="en-PH" sz="2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Chair of MEWG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7502" y="5523232"/>
            <a:ext cx="977676" cy="98292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053" y="5471923"/>
            <a:ext cx="2601779" cy="1102426"/>
          </a:xfrm>
          <a:prstGeom prst="rect">
            <a:avLst/>
          </a:prstGeom>
        </p:spPr>
      </p:pic>
      <p:pic>
        <p:nvPicPr>
          <p:cNvPr id="18" name="Picture 17" descr="A close up of a sign&#10;&#10;Description automatically generated">
            <a:extLst>
              <a:ext uri="{FF2B5EF4-FFF2-40B4-BE49-F238E27FC236}">
                <a16:creationId xmlns:a16="http://schemas.microsoft.com/office/drawing/2014/main" id="{A73824A2-69A7-4DFE-9A65-5F9EED9A9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1" y="5577175"/>
            <a:ext cx="2844315" cy="928985"/>
          </a:xfrm>
          <a:prstGeom prst="rect">
            <a:avLst/>
          </a:prstGeom>
        </p:spPr>
      </p:pic>
    </p:spTree>
    <p:extLst>
      <p:ext uri="{BB962C8B-B14F-4D97-AF65-F5344CB8AC3E}">
        <p14:creationId xmlns:p14="http://schemas.microsoft.com/office/powerpoint/2010/main" val="20965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E99F8-7D67-444F-9DDF-D073BCE894C3}"/>
              </a:ext>
            </a:extLst>
          </p:cNvPr>
          <p:cNvSpPr>
            <a:spLocks noGrp="1"/>
          </p:cNvSpPr>
          <p:nvPr>
            <p:ph type="title"/>
          </p:nvPr>
        </p:nvSpPr>
        <p:spPr/>
        <p:txBody>
          <a:bodyPr/>
          <a:lstStyle/>
          <a:p>
            <a:r>
              <a:rPr lang="en-MY" dirty="0"/>
              <a:t>SOM-14 Recommendations</a:t>
            </a:r>
            <a:endParaRPr lang="en-US" dirty="0"/>
          </a:p>
        </p:txBody>
      </p:sp>
      <p:sp>
        <p:nvSpPr>
          <p:cNvPr id="3" name="Text Placeholder 2">
            <a:extLst>
              <a:ext uri="{FF2B5EF4-FFF2-40B4-BE49-F238E27FC236}">
                <a16:creationId xmlns:a16="http://schemas.microsoft.com/office/drawing/2014/main" id="{03DD8155-BAF9-4450-89C2-60B8078319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018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C8AB-AF4C-4B11-9CEF-816756E2DC95}"/>
              </a:ext>
            </a:extLst>
          </p:cNvPr>
          <p:cNvSpPr>
            <a:spLocks noGrp="1"/>
          </p:cNvSpPr>
          <p:nvPr>
            <p:ph type="title"/>
          </p:nvPr>
        </p:nvSpPr>
        <p:spPr>
          <a:xfrm>
            <a:off x="535259" y="365125"/>
            <a:ext cx="10818541" cy="1325563"/>
          </a:xfrm>
        </p:spPr>
        <p:txBody>
          <a:bodyPr/>
          <a:lstStyle/>
          <a:p>
            <a:r>
              <a:rPr lang="en-MY" dirty="0"/>
              <a:t>SOM-14 Recommendations (4)</a:t>
            </a:r>
            <a:endParaRPr lang="en-US" dirty="0"/>
          </a:p>
        </p:txBody>
      </p:sp>
      <p:sp>
        <p:nvSpPr>
          <p:cNvPr id="3" name="Content Placeholder 2">
            <a:extLst>
              <a:ext uri="{FF2B5EF4-FFF2-40B4-BE49-F238E27FC236}">
                <a16:creationId xmlns:a16="http://schemas.microsoft.com/office/drawing/2014/main" id="{978F2243-E224-40D6-8E64-1E8FB81EBFE6}"/>
              </a:ext>
            </a:extLst>
          </p:cNvPr>
          <p:cNvSpPr>
            <a:spLocks noGrp="1"/>
          </p:cNvSpPr>
          <p:nvPr>
            <p:ph idx="1"/>
          </p:nvPr>
        </p:nvSpPr>
        <p:spPr>
          <a:xfrm>
            <a:off x="535259" y="1690688"/>
            <a:ext cx="10818541" cy="4904509"/>
          </a:xfrm>
        </p:spPr>
        <p:txBody>
          <a:bodyPr>
            <a:noAutofit/>
          </a:bodyPr>
          <a:lstStyle/>
          <a:p>
            <a:pPr marL="457200" indent="-457200" algn="just">
              <a:lnSpc>
                <a:spcPct val="100000"/>
              </a:lnSpc>
              <a:spcBef>
                <a:spcPts val="0"/>
              </a:spcBef>
              <a:spcAft>
                <a:spcPts val="1800"/>
              </a:spcAft>
              <a:buFont typeface="+mj-lt"/>
              <a:buAutoNum type="arabicPeriod"/>
            </a:pPr>
            <a:r>
              <a:rPr lang="en-AU" sz="2200" b="1" dirty="0"/>
              <a:t>Migration and upgrading of CT Atlas</a:t>
            </a:r>
            <a:endParaRPr lang="en-US" sz="2200" b="1" dirty="0"/>
          </a:p>
          <a:p>
            <a:pPr marL="971550" lvl="1" indent="-514350" algn="just">
              <a:lnSpc>
                <a:spcPct val="100000"/>
              </a:lnSpc>
              <a:spcBef>
                <a:spcPts val="0"/>
              </a:spcBef>
              <a:spcAft>
                <a:spcPts val="800"/>
              </a:spcAft>
              <a:buFont typeface="+mj-lt"/>
              <a:buAutoNum type="alphaLcPeriod"/>
            </a:pPr>
            <a:r>
              <a:rPr lang="en-GB" sz="2200" dirty="0"/>
              <a:t>Endorse the Concept Note on a two (2) years program to migrate the Coral Triangle Atlas (CT Atlas) to the Regional Secretariat’s Headquarter in Manado, Indonesia; </a:t>
            </a:r>
          </a:p>
          <a:p>
            <a:pPr marL="971550" lvl="1" indent="-514350" algn="just">
              <a:lnSpc>
                <a:spcPct val="100000"/>
              </a:lnSpc>
              <a:spcBef>
                <a:spcPts val="0"/>
              </a:spcBef>
              <a:spcAft>
                <a:spcPts val="800"/>
              </a:spcAft>
              <a:buFont typeface="+mj-lt"/>
              <a:buAutoNum type="alphaLcPeriod"/>
            </a:pPr>
            <a:r>
              <a:rPr lang="en-GB" sz="2200" dirty="0"/>
              <a:t>Acknowledge and accept that the proposed cost of USD160,000 (utilizing RS budget) for the redesigning of the CT Atlas is spread across two (2) years;</a:t>
            </a:r>
          </a:p>
          <a:p>
            <a:pPr marL="971550" lvl="1" indent="-514350" algn="just">
              <a:lnSpc>
                <a:spcPct val="100000"/>
              </a:lnSpc>
              <a:spcBef>
                <a:spcPts val="0"/>
              </a:spcBef>
              <a:spcAft>
                <a:spcPts val="800"/>
              </a:spcAft>
              <a:buFont typeface="+mj-lt"/>
              <a:buAutoNum type="alphaLcPeriod"/>
            </a:pPr>
            <a:r>
              <a:rPr lang="en-GB" sz="2200" dirty="0"/>
              <a:t>Agree to seek options and means for mutual cooperation with other databases such as the ASEAN Centre of Biodiversity (ACB) database and SPREP database; and</a:t>
            </a:r>
          </a:p>
          <a:p>
            <a:pPr marL="971550" lvl="1" indent="-514350" algn="just">
              <a:lnSpc>
                <a:spcPct val="100000"/>
              </a:lnSpc>
              <a:spcBef>
                <a:spcPts val="0"/>
              </a:spcBef>
              <a:spcAft>
                <a:spcPts val="800"/>
              </a:spcAft>
              <a:buFont typeface="+mj-lt"/>
              <a:buAutoNum type="alphaLcPeriod"/>
            </a:pPr>
            <a:r>
              <a:rPr lang="en-US" dirty="0"/>
              <a:t>Urge the Regional Secretariat to ensure that the CT Atlas function both as data sharing platform and monitoring &amp; evaluation (M&amp;E) platform.</a:t>
            </a:r>
          </a:p>
        </p:txBody>
      </p:sp>
    </p:spTree>
    <p:extLst>
      <p:ext uri="{BB962C8B-B14F-4D97-AF65-F5344CB8AC3E}">
        <p14:creationId xmlns:p14="http://schemas.microsoft.com/office/powerpoint/2010/main" val="71523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C8AB-AF4C-4B11-9CEF-816756E2DC95}"/>
              </a:ext>
            </a:extLst>
          </p:cNvPr>
          <p:cNvSpPr>
            <a:spLocks noGrp="1"/>
          </p:cNvSpPr>
          <p:nvPr>
            <p:ph type="title"/>
          </p:nvPr>
        </p:nvSpPr>
        <p:spPr>
          <a:xfrm>
            <a:off x="535259" y="365125"/>
            <a:ext cx="10818541" cy="1325563"/>
          </a:xfrm>
        </p:spPr>
        <p:txBody>
          <a:bodyPr/>
          <a:lstStyle/>
          <a:p>
            <a:r>
              <a:rPr lang="en-MY" dirty="0"/>
              <a:t>SOM-14 Recommendations (4)</a:t>
            </a:r>
            <a:endParaRPr lang="en-US" dirty="0"/>
          </a:p>
        </p:txBody>
      </p:sp>
      <p:sp>
        <p:nvSpPr>
          <p:cNvPr id="3" name="Content Placeholder 2">
            <a:extLst>
              <a:ext uri="{FF2B5EF4-FFF2-40B4-BE49-F238E27FC236}">
                <a16:creationId xmlns:a16="http://schemas.microsoft.com/office/drawing/2014/main" id="{978F2243-E224-40D6-8E64-1E8FB81EBFE6}"/>
              </a:ext>
            </a:extLst>
          </p:cNvPr>
          <p:cNvSpPr>
            <a:spLocks noGrp="1"/>
          </p:cNvSpPr>
          <p:nvPr>
            <p:ph idx="1"/>
          </p:nvPr>
        </p:nvSpPr>
        <p:spPr>
          <a:xfrm>
            <a:off x="535258" y="1615531"/>
            <a:ext cx="10818541" cy="6016909"/>
          </a:xfrm>
        </p:spPr>
        <p:txBody>
          <a:bodyPr>
            <a:noAutofit/>
          </a:bodyPr>
          <a:lstStyle/>
          <a:p>
            <a:pPr marL="457200" indent="-457200" algn="just">
              <a:lnSpc>
                <a:spcPct val="100000"/>
              </a:lnSpc>
              <a:spcBef>
                <a:spcPts val="0"/>
              </a:spcBef>
              <a:spcAft>
                <a:spcPts val="1800"/>
              </a:spcAft>
              <a:buFont typeface="+mj-lt"/>
              <a:buAutoNum type="arabicPeriod" startAt="2"/>
            </a:pPr>
            <a:r>
              <a:rPr lang="en-GB" sz="1800" b="1" cap="all" dirty="0"/>
              <a:t>Emerging Issues</a:t>
            </a:r>
          </a:p>
          <a:p>
            <a:pPr marL="971550" lvl="1" indent="-514350" algn="just">
              <a:lnSpc>
                <a:spcPct val="100000"/>
              </a:lnSpc>
              <a:spcBef>
                <a:spcPts val="0"/>
              </a:spcBef>
              <a:spcAft>
                <a:spcPts val="800"/>
              </a:spcAft>
              <a:buFont typeface="+mj-lt"/>
              <a:buAutoNum type="alphaLcPeriod"/>
            </a:pPr>
            <a:r>
              <a:rPr lang="en-GB" sz="1800" dirty="0"/>
              <a:t>Acknowledge marine plastic pollution is an urgent problem and recommend for regional efforts among others on waste management and technology transfer and can be explored via GEF-7 and others;</a:t>
            </a:r>
          </a:p>
          <a:p>
            <a:pPr marL="971550" lvl="1" indent="-514350" algn="just">
              <a:lnSpc>
                <a:spcPct val="100000"/>
              </a:lnSpc>
              <a:spcBef>
                <a:spcPts val="0"/>
              </a:spcBef>
              <a:spcAft>
                <a:spcPts val="1800"/>
              </a:spcAft>
              <a:buFont typeface="+mj-lt"/>
              <a:buAutoNum type="alphaLcPeriod"/>
            </a:pPr>
            <a:r>
              <a:rPr lang="en-GB" sz="1800" dirty="0"/>
              <a:t>Encourage CT6 Member Parties to </a:t>
            </a:r>
            <a:r>
              <a:rPr lang="en-US" sz="1800" dirty="0"/>
              <a:t>jointly call for recognition of global response to the marine plastic pollution problem; and to recognize the process going under the United Nations Environment Assembly (UNEA) on global responses to the marine litter crisis;</a:t>
            </a:r>
          </a:p>
          <a:p>
            <a:pPr marL="457200" indent="-457200" algn="just">
              <a:lnSpc>
                <a:spcPct val="100000"/>
              </a:lnSpc>
              <a:spcBef>
                <a:spcPts val="0"/>
              </a:spcBef>
              <a:spcAft>
                <a:spcPts val="800"/>
              </a:spcAft>
              <a:buFont typeface="+mj-lt"/>
              <a:buAutoNum type="arabicPeriod" startAt="2"/>
            </a:pPr>
            <a:r>
              <a:rPr lang="en-US" sz="1800" b="1" dirty="0"/>
              <a:t>CTI-CFF 2</a:t>
            </a:r>
            <a:r>
              <a:rPr lang="en-US" sz="1800" b="1" baseline="30000" dirty="0"/>
              <a:t>ND</a:t>
            </a:r>
            <a:r>
              <a:rPr lang="en-US" sz="1800" b="1" dirty="0"/>
              <a:t> LEADERS’ SUMMIT </a:t>
            </a:r>
            <a:endParaRPr lang="en-GB" sz="1800" b="1" dirty="0"/>
          </a:p>
          <a:p>
            <a:pPr marL="971550" lvl="1" indent="-514350" algn="just">
              <a:lnSpc>
                <a:spcPct val="100000"/>
              </a:lnSpc>
              <a:spcBef>
                <a:spcPts val="0"/>
              </a:spcBef>
              <a:spcAft>
                <a:spcPts val="800"/>
              </a:spcAft>
              <a:buFont typeface="+mj-lt"/>
              <a:buAutoNum type="alphaLcPeriod"/>
            </a:pPr>
            <a:r>
              <a:rPr lang="en-GB" sz="1800" dirty="0"/>
              <a:t>Recommend to the MM-7 that the 2</a:t>
            </a:r>
            <a:r>
              <a:rPr lang="en-GB" sz="1800" baseline="30000" dirty="0"/>
              <a:t>nd</a:t>
            </a:r>
            <a:r>
              <a:rPr lang="en-GB" sz="1800" dirty="0"/>
              <a:t> CTI-CFF Leaders Summit will be held in 2020 upon the completion of the Regional Plan of Action 2.0 </a:t>
            </a:r>
          </a:p>
          <a:p>
            <a:pPr marL="971550" lvl="1" indent="-514350" algn="just">
              <a:lnSpc>
                <a:spcPct val="100000"/>
              </a:lnSpc>
              <a:spcBef>
                <a:spcPts val="0"/>
              </a:spcBef>
              <a:spcAft>
                <a:spcPts val="800"/>
              </a:spcAft>
              <a:buFont typeface="+mj-lt"/>
              <a:buAutoNum type="alphaLcPeriod"/>
            </a:pPr>
            <a:r>
              <a:rPr lang="en-US" sz="1800" dirty="0"/>
              <a:t>Task the Regional Secretariat to make preparations and explore options in hosting the 2</a:t>
            </a:r>
            <a:r>
              <a:rPr lang="en-US" sz="1800" baseline="30000" dirty="0"/>
              <a:t>nd</a:t>
            </a:r>
            <a:r>
              <a:rPr lang="en-US" sz="1800" dirty="0"/>
              <a:t> Leaders Summit in 2020 such as COP CBD and to n</a:t>
            </a:r>
            <a:r>
              <a:rPr lang="en-GB" sz="1800" dirty="0" err="1"/>
              <a:t>ote</a:t>
            </a:r>
            <a:r>
              <a:rPr lang="en-GB" sz="1800" dirty="0"/>
              <a:t> and appreciate the willingness of the Government of Republic of Indonesia to host the 2</a:t>
            </a:r>
            <a:r>
              <a:rPr lang="en-GB" sz="1800" baseline="30000" dirty="0"/>
              <a:t>nd</a:t>
            </a:r>
            <a:r>
              <a:rPr lang="en-GB" sz="1800" dirty="0"/>
              <a:t> Leaders</a:t>
            </a:r>
            <a:r>
              <a:rPr lang="en-GB" sz="1800"/>
              <a:t>’ Summit. </a:t>
            </a:r>
            <a:endParaRPr lang="en-US" sz="1800" dirty="0"/>
          </a:p>
        </p:txBody>
      </p:sp>
    </p:spTree>
    <p:extLst>
      <p:ext uri="{BB962C8B-B14F-4D97-AF65-F5344CB8AC3E}">
        <p14:creationId xmlns:p14="http://schemas.microsoft.com/office/powerpoint/2010/main" val="1749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628" t="8505" b="15428"/>
          <a:stretch/>
        </p:blipFill>
        <p:spPr>
          <a:xfrm>
            <a:off x="-32658" y="-16329"/>
            <a:ext cx="12224657" cy="6858000"/>
          </a:xfrm>
        </p:spPr>
      </p:pic>
      <p:grpSp>
        <p:nvGrpSpPr>
          <p:cNvPr id="28" name="Group 27"/>
          <p:cNvGrpSpPr/>
          <p:nvPr/>
        </p:nvGrpSpPr>
        <p:grpSpPr>
          <a:xfrm>
            <a:off x="2070914" y="2655776"/>
            <a:ext cx="7805149" cy="4383657"/>
            <a:chOff x="2070914" y="2655776"/>
            <a:chExt cx="7805149" cy="4383657"/>
          </a:xfrm>
        </p:grpSpPr>
        <p:sp>
          <p:nvSpPr>
            <p:cNvPr id="26" name="Rectangle 25"/>
            <p:cNvSpPr/>
            <p:nvPr/>
          </p:nvSpPr>
          <p:spPr>
            <a:xfrm>
              <a:off x="2070914" y="2655776"/>
              <a:ext cx="7805149" cy="423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2188029" y="2792186"/>
              <a:ext cx="7527471" cy="4094847"/>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Rectangle 26"/>
            <p:cNvSpPr/>
            <p:nvPr/>
          </p:nvSpPr>
          <p:spPr>
            <a:xfrm>
              <a:off x="2351314" y="2922814"/>
              <a:ext cx="7200900" cy="4116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Marcador de texto 3">
              <a:extLst>
                <a:ext uri="{FF2B5EF4-FFF2-40B4-BE49-F238E27FC236}">
                  <a16:creationId xmlns:a16="http://schemas.microsoft.com/office/drawing/2014/main" id="{004C226F-34B3-464F-A049-9BFE43705FB1}"/>
                </a:ext>
              </a:extLst>
            </p:cNvPr>
            <p:cNvSpPr txBox="1">
              <a:spLocks/>
            </p:cNvSpPr>
            <p:nvPr/>
          </p:nvSpPr>
          <p:spPr>
            <a:xfrm>
              <a:off x="2445844" y="3254865"/>
              <a:ext cx="7106370" cy="172625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000" b="1" cap="all" dirty="0" err="1">
                  <a:solidFill>
                    <a:srgbClr val="474443"/>
                  </a:solidFill>
                  <a:latin typeface="Arial Black" panose="020B0A04020102020204" pitchFamily="34" charset="0"/>
                  <a:ea typeface="Roboto" panose="02000000000000000000" pitchFamily="2" charset="0"/>
                </a:rPr>
                <a:t>Terima</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Kasih</a:t>
              </a:r>
              <a:r>
                <a:rPr lang="es-ES_tradnl" sz="2000" b="1" cap="all" dirty="0">
                  <a:solidFill>
                    <a:srgbClr val="474443"/>
                  </a:solidFill>
                  <a:latin typeface="Arial Black" panose="020B0A04020102020204" pitchFamily="34" charset="0"/>
                  <a:ea typeface="Roboto" panose="02000000000000000000" pitchFamily="2" charset="0"/>
                </a:rPr>
                <a:t> -  </a:t>
              </a:r>
              <a:r>
                <a:rPr lang="es-ES_tradnl" sz="2000" b="1" cap="all" dirty="0" err="1">
                  <a:solidFill>
                    <a:srgbClr val="474443"/>
                  </a:solidFill>
                  <a:latin typeface="Arial Black" panose="020B0A04020102020204" pitchFamily="34" charset="0"/>
                  <a:ea typeface="Roboto" panose="02000000000000000000" pitchFamily="2" charset="0"/>
                </a:rPr>
                <a:t>Maraming</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Salamat</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Tank</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Iu</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Obrigado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Tagio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Tumas</a:t>
              </a:r>
              <a:endParaRPr lang="es-ES_tradnl" sz="2000" b="1" cap="all" dirty="0">
                <a:solidFill>
                  <a:srgbClr val="474443"/>
                </a:solidFill>
                <a:latin typeface="Arial Black" panose="020B0A04020102020204" pitchFamily="34" charset="0"/>
                <a:ea typeface="Roboto" panose="02000000000000000000" pitchFamily="2" charset="0"/>
              </a:endParaRP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539" y="5313174"/>
            <a:ext cx="1690042" cy="7525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46" y="5351237"/>
            <a:ext cx="1605080" cy="67647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227" y="5356689"/>
            <a:ext cx="671018" cy="671018"/>
          </a:xfrm>
          <a:prstGeom prst="rect">
            <a:avLst/>
          </a:prstGeom>
        </p:spPr>
      </p:pic>
      <p:sp>
        <p:nvSpPr>
          <p:cNvPr id="2" name="TextBox 1"/>
          <p:cNvSpPr txBox="1"/>
          <p:nvPr/>
        </p:nvSpPr>
        <p:spPr>
          <a:xfrm>
            <a:off x="2445843" y="6465009"/>
            <a:ext cx="8588188" cy="246221"/>
          </a:xfrm>
          <a:prstGeom prst="rect">
            <a:avLst/>
          </a:prstGeom>
          <a:noFill/>
        </p:spPr>
        <p:txBody>
          <a:bodyPr wrap="square" rtlCol="0">
            <a:spAutoFit/>
          </a:bodyPr>
          <a:lstStyle/>
          <a:p>
            <a:r>
              <a:rPr lang="en-PH" sz="1000" i="1" dirty="0">
                <a:latin typeface="Open Sans" panose="020B0606030504020204" pitchFamily="34" charset="0"/>
                <a:ea typeface="Open Sans" panose="020B0606030504020204" pitchFamily="34" charset="0"/>
                <a:cs typeface="Open Sans" panose="020B0606030504020204" pitchFamily="34" charset="0"/>
              </a:rPr>
              <a:t>Photo credits: </a:t>
            </a:r>
            <a:r>
              <a:rPr lang="en-PH" sz="1000" i="1" dirty="0" err="1">
                <a:latin typeface="Open Sans" panose="020B0606030504020204" pitchFamily="34" charset="0"/>
                <a:ea typeface="Open Sans" panose="020B0606030504020204" pitchFamily="34" charset="0"/>
                <a:cs typeface="Open Sans" panose="020B0606030504020204" pitchFamily="34" charset="0"/>
              </a:rPr>
              <a:t>Pixabay</a:t>
            </a:r>
            <a:r>
              <a:rPr lang="en-PH" sz="1000" i="1" dirty="0">
                <a:latin typeface="Open Sans" panose="020B0606030504020204" pitchFamily="34" charset="0"/>
                <a:ea typeface="Open Sans" panose="020B0606030504020204" pitchFamily="34" charset="0"/>
                <a:cs typeface="Open Sans" panose="020B0606030504020204" pitchFamily="34" charset="0"/>
              </a:rPr>
              <a:t> &amp; IYOR Bank/</a:t>
            </a:r>
            <a:r>
              <a:rPr lang="en-PH" sz="1000" i="1" dirty="0" err="1">
                <a:latin typeface="Open Sans" panose="020B0606030504020204" pitchFamily="34" charset="0"/>
                <a:ea typeface="Open Sans" panose="020B0606030504020204" pitchFamily="34" charset="0"/>
                <a:cs typeface="Open Sans" panose="020B0606030504020204" pitchFamily="34" charset="0"/>
              </a:rPr>
              <a:t>JayneJenkins</a:t>
            </a:r>
            <a:r>
              <a:rPr lang="en-PH" sz="1000" i="1" dirty="0">
                <a:latin typeface="Open Sans" panose="020B0606030504020204" pitchFamily="34" charset="0"/>
                <a:ea typeface="Open Sans" panose="020B0606030504020204" pitchFamily="34" charset="0"/>
                <a:cs typeface="Open Sans" panose="020B0606030504020204" pitchFamily="34" charset="0"/>
              </a:rPr>
              <a:t>/</a:t>
            </a:r>
            <a:r>
              <a:rPr lang="en-PH" sz="1000" i="1" dirty="0" err="1">
                <a:latin typeface="Open Sans" panose="020B0606030504020204" pitchFamily="34" charset="0"/>
                <a:ea typeface="Open Sans" panose="020B0606030504020204" pitchFamily="34" charset="0"/>
                <a:cs typeface="Open Sans" panose="020B0606030504020204" pitchFamily="34" charset="0"/>
              </a:rPr>
              <a:t>FabriceDudenhofer</a:t>
            </a:r>
            <a:r>
              <a:rPr lang="en-PH" sz="1000" i="1" dirty="0">
                <a:latin typeface="Open Sans" panose="020B0606030504020204" pitchFamily="34" charset="0"/>
                <a:ea typeface="Open Sans" panose="020B0606030504020204" pitchFamily="34" charset="0"/>
                <a:cs typeface="Open Sans" panose="020B0606030504020204" pitchFamily="34" charset="0"/>
              </a:rPr>
              <a:t>/Yen-</a:t>
            </a:r>
            <a:r>
              <a:rPr lang="en-PH" sz="1000" i="1" dirty="0" err="1">
                <a:latin typeface="Open Sans" panose="020B0606030504020204" pitchFamily="34" charset="0"/>
                <a:ea typeface="Open Sans" panose="020B0606030504020204" pitchFamily="34" charset="0"/>
                <a:cs typeface="Open Sans" panose="020B0606030504020204" pitchFamily="34" charset="0"/>
              </a:rPr>
              <a:t>YiLee</a:t>
            </a:r>
            <a:endParaRPr lang="en-PH" sz="10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110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027F-04C5-4A2F-9F3D-CCD65EC464D6}"/>
              </a:ext>
            </a:extLst>
          </p:cNvPr>
          <p:cNvSpPr>
            <a:spLocks noGrp="1"/>
          </p:cNvSpPr>
          <p:nvPr>
            <p:ph type="title"/>
          </p:nvPr>
        </p:nvSpPr>
        <p:spPr>
          <a:xfrm>
            <a:off x="388097" y="322729"/>
            <a:ext cx="10515600" cy="1792381"/>
          </a:xfrm>
        </p:spPr>
        <p:txBody>
          <a:bodyPr/>
          <a:lstStyle/>
          <a:p>
            <a:r>
              <a:rPr lang="en-MY" dirty="0"/>
              <a:t>MEWG Recent Accomplishments</a:t>
            </a:r>
            <a:endParaRPr lang="en-US" dirty="0"/>
          </a:p>
        </p:txBody>
      </p:sp>
      <p:sp>
        <p:nvSpPr>
          <p:cNvPr id="4" name="Text Placeholder 3"/>
          <p:cNvSpPr>
            <a:spLocks noGrp="1"/>
          </p:cNvSpPr>
          <p:nvPr>
            <p:ph type="body" idx="1"/>
          </p:nvPr>
        </p:nvSpPr>
        <p:spPr>
          <a:xfrm>
            <a:off x="603250" y="2612745"/>
            <a:ext cx="10515600" cy="1500187"/>
          </a:xfrm>
        </p:spPr>
        <p:txBody>
          <a:bodyPr>
            <a:noAutofit/>
          </a:bodyPr>
          <a:lstStyle/>
          <a:p>
            <a:pPr marL="342900" indent="-342900">
              <a:buFontTx/>
              <a:buChar char="-"/>
            </a:pPr>
            <a:r>
              <a:rPr lang="en-US" sz="3600" dirty="0">
                <a:solidFill>
                  <a:schemeClr val="tx1"/>
                </a:solidFill>
              </a:rPr>
              <a:t>RPOA Review</a:t>
            </a:r>
          </a:p>
          <a:p>
            <a:pPr marL="342900" indent="-342900">
              <a:buFontTx/>
              <a:buChar char="-"/>
            </a:pPr>
            <a:r>
              <a:rPr lang="en-US" sz="3600" dirty="0">
                <a:solidFill>
                  <a:schemeClr val="tx1"/>
                </a:solidFill>
              </a:rPr>
              <a:t>CT Atlas</a:t>
            </a:r>
          </a:p>
        </p:txBody>
      </p:sp>
    </p:spTree>
    <p:extLst>
      <p:ext uri="{BB962C8B-B14F-4D97-AF65-F5344CB8AC3E}">
        <p14:creationId xmlns:p14="http://schemas.microsoft.com/office/powerpoint/2010/main" val="129232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027F-04C5-4A2F-9F3D-CCD65EC464D6}"/>
              </a:ext>
            </a:extLst>
          </p:cNvPr>
          <p:cNvSpPr>
            <a:spLocks noGrp="1"/>
          </p:cNvSpPr>
          <p:nvPr>
            <p:ph type="title"/>
          </p:nvPr>
        </p:nvSpPr>
        <p:spPr/>
        <p:txBody>
          <a:bodyPr/>
          <a:lstStyle/>
          <a:p>
            <a:r>
              <a:rPr lang="en-MY" dirty="0"/>
              <a:t>CT Atlas</a:t>
            </a:r>
            <a:endParaRPr lang="en-US" dirty="0"/>
          </a:p>
        </p:txBody>
      </p:sp>
      <p:sp>
        <p:nvSpPr>
          <p:cNvPr id="3" name="Text Placeholder 2">
            <a:extLst>
              <a:ext uri="{FF2B5EF4-FFF2-40B4-BE49-F238E27FC236}">
                <a16:creationId xmlns:a16="http://schemas.microsoft.com/office/drawing/2014/main" id="{7F31416B-282C-43E2-877B-2AADC031B2F5}"/>
              </a:ext>
            </a:extLst>
          </p:cNvPr>
          <p:cNvSpPr>
            <a:spLocks noGrp="1"/>
          </p:cNvSpPr>
          <p:nvPr>
            <p:ph type="body" idx="1"/>
          </p:nvPr>
        </p:nvSpPr>
        <p:spPr/>
        <p:txBody>
          <a:bodyPr>
            <a:normAutofit/>
          </a:bodyPr>
          <a:lstStyle/>
          <a:p>
            <a:r>
              <a:rPr lang="en-MY" sz="3000" dirty="0">
                <a:latin typeface="+mj-lt"/>
              </a:rPr>
              <a:t>Concept Note</a:t>
            </a:r>
            <a:endParaRPr lang="en-US" sz="3000" dirty="0">
              <a:latin typeface="+mj-lt"/>
            </a:endParaRPr>
          </a:p>
        </p:txBody>
      </p:sp>
    </p:spTree>
    <p:extLst>
      <p:ext uri="{BB962C8B-B14F-4D97-AF65-F5344CB8AC3E}">
        <p14:creationId xmlns:p14="http://schemas.microsoft.com/office/powerpoint/2010/main" val="1497564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0EA4-2C90-42B9-8B2D-04A130A1BF49}"/>
              </a:ext>
            </a:extLst>
          </p:cNvPr>
          <p:cNvSpPr>
            <a:spLocks noGrp="1"/>
          </p:cNvSpPr>
          <p:nvPr>
            <p:ph type="title"/>
          </p:nvPr>
        </p:nvSpPr>
        <p:spPr/>
        <p:txBody>
          <a:bodyPr/>
          <a:lstStyle/>
          <a:p>
            <a:r>
              <a:rPr lang="en-MY" dirty="0"/>
              <a:t>Expected Output</a:t>
            </a:r>
            <a:endParaRPr lang="en-US" dirty="0"/>
          </a:p>
        </p:txBody>
      </p:sp>
      <p:graphicFrame>
        <p:nvGraphicFramePr>
          <p:cNvPr id="4" name="Diagram 3">
            <a:extLst>
              <a:ext uri="{FF2B5EF4-FFF2-40B4-BE49-F238E27FC236}">
                <a16:creationId xmlns:a16="http://schemas.microsoft.com/office/drawing/2014/main" id="{7DFC8B38-90CD-4D8B-A491-FFB6DA1C83A0}"/>
              </a:ext>
            </a:extLst>
          </p:cNvPr>
          <p:cNvGraphicFramePr/>
          <p:nvPr>
            <p:extLst/>
          </p:nvPr>
        </p:nvGraphicFramePr>
        <p:xfrm>
          <a:off x="936702" y="1784196"/>
          <a:ext cx="10627113" cy="4215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7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graphicEl>
                                              <a:dgm id="{BBBD8375-A18C-466B-9D1E-E1EDD4A7C723}"/>
                                            </p:graphicEl>
                                          </p:spTgt>
                                        </p:tgtEl>
                                        <p:attrNameLst>
                                          <p:attrName>style.color</p:attrName>
                                        </p:attrNameLst>
                                      </p:cBhvr>
                                      <p:by>
                                        <p:hsl h="0" s="-12549" l="-25098"/>
                                      </p:by>
                                    </p:animClr>
                                    <p:animClr clrSpc="hsl" dir="cw">
                                      <p:cBhvr>
                                        <p:cTn id="7" dur="500" fill="hold"/>
                                        <p:tgtEl>
                                          <p:spTgt spid="4">
                                            <p:graphicEl>
                                              <a:dgm id="{BBBD8375-A18C-466B-9D1E-E1EDD4A7C723}"/>
                                            </p:graphicEl>
                                          </p:spTgt>
                                        </p:tgtEl>
                                        <p:attrNameLst>
                                          <p:attrName>fillcolor</p:attrName>
                                        </p:attrNameLst>
                                      </p:cBhvr>
                                      <p:by>
                                        <p:hsl h="0" s="-12549" l="-25098"/>
                                      </p:by>
                                    </p:animClr>
                                    <p:animClr clrSpc="hsl" dir="cw">
                                      <p:cBhvr>
                                        <p:cTn id="8" dur="500" fill="hold"/>
                                        <p:tgtEl>
                                          <p:spTgt spid="4">
                                            <p:graphicEl>
                                              <a:dgm id="{BBBD8375-A18C-466B-9D1E-E1EDD4A7C723}"/>
                                            </p:graphicEl>
                                          </p:spTgt>
                                        </p:tgtEl>
                                        <p:attrNameLst>
                                          <p:attrName>stroke.color</p:attrName>
                                        </p:attrNameLst>
                                      </p:cBhvr>
                                      <p:by>
                                        <p:hsl h="0" s="-12549" l="-25098"/>
                                      </p:by>
                                    </p:animClr>
                                    <p:set>
                                      <p:cBhvr>
                                        <p:cTn id="9" dur="500" fill="hold"/>
                                        <p:tgtEl>
                                          <p:spTgt spid="4">
                                            <p:graphicEl>
                                              <a:dgm id="{BBBD8375-A18C-466B-9D1E-E1EDD4A7C723}"/>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4">
                                            <p:graphicEl>
                                              <a:dgm id="{3454912C-0818-420B-AB96-0FB8A39BE46B}"/>
                                            </p:graphicEl>
                                          </p:spTgt>
                                        </p:tgtEl>
                                        <p:attrNameLst>
                                          <p:attrName>style.color</p:attrName>
                                        </p:attrNameLst>
                                      </p:cBhvr>
                                      <p:by>
                                        <p:hsl h="0" s="-12549" l="-25098"/>
                                      </p:by>
                                    </p:animClr>
                                    <p:animClr clrSpc="hsl" dir="cw">
                                      <p:cBhvr>
                                        <p:cTn id="12" dur="500" fill="hold"/>
                                        <p:tgtEl>
                                          <p:spTgt spid="4">
                                            <p:graphicEl>
                                              <a:dgm id="{3454912C-0818-420B-AB96-0FB8A39BE46B}"/>
                                            </p:graphicEl>
                                          </p:spTgt>
                                        </p:tgtEl>
                                        <p:attrNameLst>
                                          <p:attrName>fillcolor</p:attrName>
                                        </p:attrNameLst>
                                      </p:cBhvr>
                                      <p:by>
                                        <p:hsl h="0" s="-12549" l="-25098"/>
                                      </p:by>
                                    </p:animClr>
                                    <p:animClr clrSpc="hsl" dir="cw">
                                      <p:cBhvr>
                                        <p:cTn id="13" dur="500" fill="hold"/>
                                        <p:tgtEl>
                                          <p:spTgt spid="4">
                                            <p:graphicEl>
                                              <a:dgm id="{3454912C-0818-420B-AB96-0FB8A39BE46B}"/>
                                            </p:graphicEl>
                                          </p:spTgt>
                                        </p:tgtEl>
                                        <p:attrNameLst>
                                          <p:attrName>stroke.color</p:attrName>
                                        </p:attrNameLst>
                                      </p:cBhvr>
                                      <p:by>
                                        <p:hsl h="0" s="-12549" l="-25098"/>
                                      </p:by>
                                    </p:animClr>
                                    <p:set>
                                      <p:cBhvr>
                                        <p:cTn id="14" dur="500" fill="hold"/>
                                        <p:tgtEl>
                                          <p:spTgt spid="4">
                                            <p:graphicEl>
                                              <a:dgm id="{3454912C-0818-420B-AB96-0FB8A39BE46B}"/>
                                            </p:graphicEl>
                                          </p:spTgt>
                                        </p:tgtEl>
                                        <p:attrNameLst>
                                          <p:attrName>fill.type</p:attrName>
                                        </p:attrNameLst>
                                      </p:cBhvr>
                                      <p:to>
                                        <p:strVal val="solid"/>
                                      </p:to>
                                    </p:set>
                                  </p:childTnLst>
                                </p:cTn>
                              </p:par>
                              <p:par>
                                <p:cTn id="15" presetID="24" presetClass="emph" presetSubtype="0" fill="hold" grpId="0" nodeType="withEffect">
                                  <p:stCondLst>
                                    <p:cond delay="0"/>
                                  </p:stCondLst>
                                  <p:childTnLst>
                                    <p:animClr clrSpc="hsl" dir="cw">
                                      <p:cBhvr override="childStyle">
                                        <p:cTn id="16" dur="500" fill="hold"/>
                                        <p:tgtEl>
                                          <p:spTgt spid="4">
                                            <p:graphicEl>
                                              <a:dgm id="{0FB03AA5-FD0F-450F-B011-DF11CC6346CF}"/>
                                            </p:graphicEl>
                                          </p:spTgt>
                                        </p:tgtEl>
                                        <p:attrNameLst>
                                          <p:attrName>style.color</p:attrName>
                                        </p:attrNameLst>
                                      </p:cBhvr>
                                      <p:by>
                                        <p:hsl h="0" s="-12549" l="-25098"/>
                                      </p:by>
                                    </p:animClr>
                                    <p:animClr clrSpc="hsl" dir="cw">
                                      <p:cBhvr>
                                        <p:cTn id="17" dur="500" fill="hold"/>
                                        <p:tgtEl>
                                          <p:spTgt spid="4">
                                            <p:graphicEl>
                                              <a:dgm id="{0FB03AA5-FD0F-450F-B011-DF11CC6346CF}"/>
                                            </p:graphicEl>
                                          </p:spTgt>
                                        </p:tgtEl>
                                        <p:attrNameLst>
                                          <p:attrName>fillcolor</p:attrName>
                                        </p:attrNameLst>
                                      </p:cBhvr>
                                      <p:by>
                                        <p:hsl h="0" s="-12549" l="-25098"/>
                                      </p:by>
                                    </p:animClr>
                                    <p:animClr clrSpc="hsl" dir="cw">
                                      <p:cBhvr>
                                        <p:cTn id="18" dur="500" fill="hold"/>
                                        <p:tgtEl>
                                          <p:spTgt spid="4">
                                            <p:graphicEl>
                                              <a:dgm id="{0FB03AA5-FD0F-450F-B011-DF11CC6346CF}"/>
                                            </p:graphicEl>
                                          </p:spTgt>
                                        </p:tgtEl>
                                        <p:attrNameLst>
                                          <p:attrName>stroke.color</p:attrName>
                                        </p:attrNameLst>
                                      </p:cBhvr>
                                      <p:by>
                                        <p:hsl h="0" s="-12549" l="-25098"/>
                                      </p:by>
                                    </p:animClr>
                                    <p:set>
                                      <p:cBhvr>
                                        <p:cTn id="19" dur="500" fill="hold"/>
                                        <p:tgtEl>
                                          <p:spTgt spid="4">
                                            <p:graphicEl>
                                              <a:dgm id="{0FB03AA5-FD0F-450F-B011-DF11CC6346CF}"/>
                                            </p:graphicEl>
                                          </p:spTgt>
                                        </p:tgtEl>
                                        <p:attrNameLst>
                                          <p:attrName>fill.type</p:attrName>
                                        </p:attrNameLst>
                                      </p:cBhvr>
                                      <p:to>
                                        <p:strVal val="solid"/>
                                      </p:to>
                                    </p:set>
                                  </p:childTnLst>
                                </p:cTn>
                              </p:par>
                              <p:par>
                                <p:cTn id="20" presetID="24" presetClass="emph" presetSubtype="0" fill="hold" grpId="0" nodeType="withEffect">
                                  <p:stCondLst>
                                    <p:cond delay="0"/>
                                  </p:stCondLst>
                                  <p:childTnLst>
                                    <p:animClr clrSpc="hsl" dir="cw">
                                      <p:cBhvr override="childStyle">
                                        <p:cTn id="21" dur="500" fill="hold"/>
                                        <p:tgtEl>
                                          <p:spTgt spid="4">
                                            <p:graphicEl>
                                              <a:dgm id="{F8A8C31B-08A5-4467-A5BD-BB1DB1DA173D}"/>
                                            </p:graphicEl>
                                          </p:spTgt>
                                        </p:tgtEl>
                                        <p:attrNameLst>
                                          <p:attrName>style.color</p:attrName>
                                        </p:attrNameLst>
                                      </p:cBhvr>
                                      <p:by>
                                        <p:hsl h="0" s="-12549" l="-25098"/>
                                      </p:by>
                                    </p:animClr>
                                    <p:animClr clrSpc="hsl" dir="cw">
                                      <p:cBhvr>
                                        <p:cTn id="22" dur="500" fill="hold"/>
                                        <p:tgtEl>
                                          <p:spTgt spid="4">
                                            <p:graphicEl>
                                              <a:dgm id="{F8A8C31B-08A5-4467-A5BD-BB1DB1DA173D}"/>
                                            </p:graphicEl>
                                          </p:spTgt>
                                        </p:tgtEl>
                                        <p:attrNameLst>
                                          <p:attrName>fillcolor</p:attrName>
                                        </p:attrNameLst>
                                      </p:cBhvr>
                                      <p:by>
                                        <p:hsl h="0" s="-12549" l="-25098"/>
                                      </p:by>
                                    </p:animClr>
                                    <p:animClr clrSpc="hsl" dir="cw">
                                      <p:cBhvr>
                                        <p:cTn id="23" dur="500" fill="hold"/>
                                        <p:tgtEl>
                                          <p:spTgt spid="4">
                                            <p:graphicEl>
                                              <a:dgm id="{F8A8C31B-08A5-4467-A5BD-BB1DB1DA173D}"/>
                                            </p:graphicEl>
                                          </p:spTgt>
                                        </p:tgtEl>
                                        <p:attrNameLst>
                                          <p:attrName>stroke.color</p:attrName>
                                        </p:attrNameLst>
                                      </p:cBhvr>
                                      <p:by>
                                        <p:hsl h="0" s="-12549" l="-25098"/>
                                      </p:by>
                                    </p:animClr>
                                    <p:set>
                                      <p:cBhvr>
                                        <p:cTn id="24" dur="500" fill="hold"/>
                                        <p:tgtEl>
                                          <p:spTgt spid="4">
                                            <p:graphicEl>
                                              <a:dgm id="{F8A8C31B-08A5-4467-A5BD-BB1DB1DA173D}"/>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EC43-A1E0-4A21-B4E2-87E4476D2758}"/>
              </a:ext>
            </a:extLst>
          </p:cNvPr>
          <p:cNvSpPr>
            <a:spLocks noGrp="1"/>
          </p:cNvSpPr>
          <p:nvPr>
            <p:ph type="title"/>
          </p:nvPr>
        </p:nvSpPr>
        <p:spPr/>
        <p:txBody>
          <a:bodyPr/>
          <a:lstStyle/>
          <a:p>
            <a:r>
              <a:rPr lang="en-MY" dirty="0"/>
              <a:t>Roles and Responsibilities</a:t>
            </a:r>
            <a:endParaRPr lang="en-US" dirty="0"/>
          </a:p>
        </p:txBody>
      </p:sp>
      <p:sp>
        <p:nvSpPr>
          <p:cNvPr id="3" name="TextBox 2">
            <a:extLst>
              <a:ext uri="{FF2B5EF4-FFF2-40B4-BE49-F238E27FC236}">
                <a16:creationId xmlns:a16="http://schemas.microsoft.com/office/drawing/2014/main" id="{972A210F-C964-4BCE-982C-B8896B718BB0}"/>
              </a:ext>
            </a:extLst>
          </p:cNvPr>
          <p:cNvSpPr txBox="1"/>
          <p:nvPr/>
        </p:nvSpPr>
        <p:spPr>
          <a:xfrm>
            <a:off x="838200" y="1798983"/>
            <a:ext cx="10515600" cy="3787512"/>
          </a:xfrm>
          <a:prstGeom prst="rect">
            <a:avLst/>
          </a:prstGeom>
          <a:noFill/>
        </p:spPr>
        <p:txBody>
          <a:bodyPr wrap="square" rtlCol="0">
            <a:spAutoFit/>
          </a:bodyPr>
          <a:lstStyle/>
          <a:p>
            <a:pPr algn="just">
              <a:lnSpc>
                <a:spcPct val="110000"/>
              </a:lnSpc>
            </a:pPr>
            <a:r>
              <a:rPr lang="en-US" sz="2200" b="1" dirty="0"/>
              <a:t>The CTI Secretariat</a:t>
            </a:r>
            <a:r>
              <a:rPr lang="en-US" sz="2200" dirty="0"/>
              <a:t> will provide strategic vision for the CT Atlas and hire an </a:t>
            </a:r>
            <a:r>
              <a:rPr lang="en-US" sz="2200" b="1" u="sng" dirty="0"/>
              <a:t>IT/GIS Officer </a:t>
            </a:r>
            <a:r>
              <a:rPr lang="en-US" sz="2200" dirty="0"/>
              <a:t>to interact with </a:t>
            </a:r>
            <a:r>
              <a:rPr lang="en-US" sz="2200" dirty="0" err="1"/>
              <a:t>WorldFish</a:t>
            </a:r>
            <a:r>
              <a:rPr lang="en-US" sz="2200" dirty="0"/>
              <a:t> team for technical setup, operate and maintain the newer CT Atlas web site hosted by CTI Secretariat cloud server.</a:t>
            </a:r>
          </a:p>
          <a:p>
            <a:pPr algn="just">
              <a:lnSpc>
                <a:spcPct val="110000"/>
              </a:lnSpc>
            </a:pPr>
            <a:r>
              <a:rPr lang="en-US" sz="2200" b="1" dirty="0"/>
              <a:t> </a:t>
            </a:r>
            <a:endParaRPr lang="en-US" sz="2200" dirty="0"/>
          </a:p>
          <a:p>
            <a:pPr algn="just">
              <a:lnSpc>
                <a:spcPct val="110000"/>
              </a:lnSpc>
            </a:pPr>
            <a:r>
              <a:rPr lang="en-US" sz="2200" b="1" dirty="0" err="1"/>
              <a:t>WorldFish</a:t>
            </a:r>
            <a:r>
              <a:rPr lang="en-US" sz="2200" b="1" dirty="0"/>
              <a:t> </a:t>
            </a:r>
            <a:r>
              <a:rPr lang="en-US" sz="2200" dirty="0"/>
              <a:t>will provide the technical expertise to develop the newer version of CT Atlas. The team will be responsible for redesign, coding, migrate existing data, collate latest data and develop dashboard to visualize the indicators for measuring RPOA/NPOA progress. </a:t>
            </a:r>
            <a:r>
              <a:rPr lang="en-US" sz="2200" dirty="0" err="1"/>
              <a:t>WorldFish</a:t>
            </a:r>
            <a:r>
              <a:rPr lang="en-US" sz="2200" dirty="0"/>
              <a:t> will provide training to relevant partners on updating the online data and IT/GIS Officer in Secretariat on managing the atlas.</a:t>
            </a:r>
          </a:p>
          <a:p>
            <a:pPr algn="just">
              <a:lnSpc>
                <a:spcPct val="110000"/>
              </a:lnSpc>
            </a:pPr>
            <a:endParaRPr lang="en-US" sz="2200" dirty="0"/>
          </a:p>
        </p:txBody>
      </p:sp>
    </p:spTree>
    <p:extLst>
      <p:ext uri="{BB962C8B-B14F-4D97-AF65-F5344CB8AC3E}">
        <p14:creationId xmlns:p14="http://schemas.microsoft.com/office/powerpoint/2010/main" val="125823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7559-8BF7-4623-AAFA-DA84C3D9E732}"/>
              </a:ext>
            </a:extLst>
          </p:cNvPr>
          <p:cNvSpPr>
            <a:spLocks noGrp="1"/>
          </p:cNvSpPr>
          <p:nvPr>
            <p:ph type="title"/>
          </p:nvPr>
        </p:nvSpPr>
        <p:spPr>
          <a:xfrm>
            <a:off x="274982" y="365125"/>
            <a:ext cx="3899453" cy="1325563"/>
          </a:xfrm>
        </p:spPr>
        <p:txBody>
          <a:bodyPr>
            <a:normAutofit/>
          </a:bodyPr>
          <a:lstStyle/>
          <a:p>
            <a:r>
              <a:rPr lang="en-MY" sz="3000" dirty="0"/>
              <a:t>Activities and Timeline</a:t>
            </a:r>
            <a:endParaRPr lang="en-US" sz="3000" dirty="0"/>
          </a:p>
        </p:txBody>
      </p:sp>
      <p:pic>
        <p:nvPicPr>
          <p:cNvPr id="4" name="Picture 3">
            <a:extLst>
              <a:ext uri="{FF2B5EF4-FFF2-40B4-BE49-F238E27FC236}">
                <a16:creationId xmlns:a16="http://schemas.microsoft.com/office/drawing/2014/main" id="{727FAB9C-4860-4C64-B103-0D33EC6E4E8A}"/>
              </a:ext>
            </a:extLst>
          </p:cNvPr>
          <p:cNvPicPr>
            <a:picLocks noChangeAspect="1"/>
          </p:cNvPicPr>
          <p:nvPr/>
        </p:nvPicPr>
        <p:blipFill>
          <a:blip r:embed="rId2"/>
          <a:stretch>
            <a:fillRect/>
          </a:stretch>
        </p:blipFill>
        <p:spPr>
          <a:xfrm>
            <a:off x="4491163" y="204602"/>
            <a:ext cx="7425855" cy="6285408"/>
          </a:xfrm>
          <a:prstGeom prst="rect">
            <a:avLst/>
          </a:prstGeom>
        </p:spPr>
      </p:pic>
      <p:sp>
        <p:nvSpPr>
          <p:cNvPr id="5" name="TextBox 4">
            <a:extLst>
              <a:ext uri="{FF2B5EF4-FFF2-40B4-BE49-F238E27FC236}">
                <a16:creationId xmlns:a16="http://schemas.microsoft.com/office/drawing/2014/main" id="{46FC884A-6D88-46E4-8D0B-220A12C7A47F}"/>
              </a:ext>
            </a:extLst>
          </p:cNvPr>
          <p:cNvSpPr txBox="1"/>
          <p:nvPr/>
        </p:nvSpPr>
        <p:spPr>
          <a:xfrm>
            <a:off x="357809" y="1690688"/>
            <a:ext cx="4005469" cy="1107996"/>
          </a:xfrm>
          <a:prstGeom prst="rect">
            <a:avLst/>
          </a:prstGeom>
          <a:noFill/>
        </p:spPr>
        <p:txBody>
          <a:bodyPr wrap="square" rtlCol="0">
            <a:spAutoFit/>
          </a:bodyPr>
          <a:lstStyle/>
          <a:p>
            <a:r>
              <a:rPr lang="en-MY" sz="2200" dirty="0"/>
              <a:t>The transition shall take over a span of two (2) years                          [2019 and 2020]</a:t>
            </a:r>
            <a:endParaRPr lang="en-US" sz="2200" dirty="0"/>
          </a:p>
        </p:txBody>
      </p:sp>
    </p:spTree>
    <p:extLst>
      <p:ext uri="{BB962C8B-B14F-4D97-AF65-F5344CB8AC3E}">
        <p14:creationId xmlns:p14="http://schemas.microsoft.com/office/powerpoint/2010/main" val="258241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36A0-E48B-472B-851F-67DDD2C5AE7C}"/>
              </a:ext>
            </a:extLst>
          </p:cNvPr>
          <p:cNvSpPr>
            <a:spLocks noGrp="1"/>
          </p:cNvSpPr>
          <p:nvPr>
            <p:ph type="title"/>
          </p:nvPr>
        </p:nvSpPr>
        <p:spPr/>
        <p:txBody>
          <a:bodyPr/>
          <a:lstStyle/>
          <a:p>
            <a:r>
              <a:rPr lang="en-MY" dirty="0"/>
              <a:t>Proposed Budget</a:t>
            </a:r>
            <a:endParaRPr lang="en-US" dirty="0"/>
          </a:p>
        </p:txBody>
      </p:sp>
      <p:pic>
        <p:nvPicPr>
          <p:cNvPr id="3" name="Picture 2">
            <a:extLst>
              <a:ext uri="{FF2B5EF4-FFF2-40B4-BE49-F238E27FC236}">
                <a16:creationId xmlns:a16="http://schemas.microsoft.com/office/drawing/2014/main" id="{DC9AEC5B-4A6E-4F1C-A0AB-22F47DD1EAD6}"/>
              </a:ext>
            </a:extLst>
          </p:cNvPr>
          <p:cNvPicPr>
            <a:picLocks noChangeAspect="1"/>
          </p:cNvPicPr>
          <p:nvPr/>
        </p:nvPicPr>
        <p:blipFill>
          <a:blip r:embed="rId2"/>
          <a:stretch>
            <a:fillRect/>
          </a:stretch>
        </p:blipFill>
        <p:spPr>
          <a:xfrm>
            <a:off x="5372100" y="2019300"/>
            <a:ext cx="5981700" cy="2362200"/>
          </a:xfrm>
          <a:prstGeom prst="rect">
            <a:avLst/>
          </a:prstGeom>
        </p:spPr>
      </p:pic>
      <p:sp>
        <p:nvSpPr>
          <p:cNvPr id="4" name="TextBox 3">
            <a:extLst>
              <a:ext uri="{FF2B5EF4-FFF2-40B4-BE49-F238E27FC236}">
                <a16:creationId xmlns:a16="http://schemas.microsoft.com/office/drawing/2014/main" id="{5438F7AB-6DD1-418A-9A9A-85962A0BAB6B}"/>
              </a:ext>
            </a:extLst>
          </p:cNvPr>
          <p:cNvSpPr txBox="1"/>
          <p:nvPr/>
        </p:nvSpPr>
        <p:spPr>
          <a:xfrm>
            <a:off x="655983" y="1690688"/>
            <a:ext cx="4263887" cy="4708981"/>
          </a:xfrm>
          <a:prstGeom prst="rect">
            <a:avLst/>
          </a:prstGeom>
          <a:noFill/>
        </p:spPr>
        <p:txBody>
          <a:bodyPr wrap="square" rtlCol="0">
            <a:spAutoFit/>
          </a:bodyPr>
          <a:lstStyle/>
          <a:p>
            <a:r>
              <a:rPr lang="en-MY" sz="2000" dirty="0"/>
              <a:t>The total cost of USD85,000 excluding two (2) workshops and an IT/GIS officer, of which cost shall be incurred by the Regional Secretariat.</a:t>
            </a:r>
          </a:p>
          <a:p>
            <a:endParaRPr lang="en-MY" sz="2000" dirty="0"/>
          </a:p>
          <a:p>
            <a:r>
              <a:rPr lang="en-MY" sz="2000" dirty="0"/>
              <a:t>The Regional Secretariat proposed a total budget of USD160,000 for CT Atlas.</a:t>
            </a:r>
          </a:p>
          <a:p>
            <a:endParaRPr lang="en-MY" sz="2000" dirty="0"/>
          </a:p>
          <a:p>
            <a:r>
              <a:rPr lang="en-MY" sz="2000" dirty="0" err="1"/>
              <a:t>WorldFish</a:t>
            </a:r>
            <a:r>
              <a:rPr lang="en-MY" sz="2000" dirty="0"/>
              <a:t> [USD85k] + two workshops + IT/GIS Officer = </a:t>
            </a:r>
            <a:r>
              <a:rPr lang="en-MY" sz="2000" b="1" dirty="0"/>
              <a:t>USD 160,000</a:t>
            </a:r>
          </a:p>
          <a:p>
            <a:endParaRPr lang="en-MY" sz="2000" dirty="0"/>
          </a:p>
          <a:p>
            <a:endParaRPr lang="en-US" sz="2000" dirty="0"/>
          </a:p>
        </p:txBody>
      </p:sp>
    </p:spTree>
    <p:extLst>
      <p:ext uri="{BB962C8B-B14F-4D97-AF65-F5344CB8AC3E}">
        <p14:creationId xmlns:p14="http://schemas.microsoft.com/office/powerpoint/2010/main" val="395605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B570-90CB-4DCA-89DF-E51A18F823C5}"/>
              </a:ext>
            </a:extLst>
          </p:cNvPr>
          <p:cNvSpPr>
            <a:spLocks noGrp="1"/>
          </p:cNvSpPr>
          <p:nvPr>
            <p:ph type="title"/>
          </p:nvPr>
        </p:nvSpPr>
        <p:spPr>
          <a:xfrm>
            <a:off x="831850" y="1709739"/>
            <a:ext cx="10515600" cy="2752932"/>
          </a:xfrm>
        </p:spPr>
        <p:txBody>
          <a:bodyPr/>
          <a:lstStyle/>
          <a:p>
            <a:r>
              <a:rPr lang="en-MY" dirty="0"/>
              <a:t>Other Matters</a:t>
            </a:r>
            <a:endParaRPr lang="en-US" dirty="0"/>
          </a:p>
        </p:txBody>
      </p:sp>
      <p:sp>
        <p:nvSpPr>
          <p:cNvPr id="3" name="Text Placeholder 2">
            <a:extLst>
              <a:ext uri="{FF2B5EF4-FFF2-40B4-BE49-F238E27FC236}">
                <a16:creationId xmlns:a16="http://schemas.microsoft.com/office/drawing/2014/main" id="{2C5AE992-9EA7-45BB-B376-D59FF235E3B8}"/>
              </a:ext>
            </a:extLst>
          </p:cNvPr>
          <p:cNvSpPr>
            <a:spLocks noGrp="1"/>
          </p:cNvSpPr>
          <p:nvPr>
            <p:ph type="body" idx="1"/>
          </p:nvPr>
        </p:nvSpPr>
        <p:spPr/>
        <p:txBody>
          <a:bodyPr>
            <a:normAutofit/>
          </a:bodyPr>
          <a:lstStyle/>
          <a:p>
            <a:pPr marL="571500" indent="-571500">
              <a:spcAft>
                <a:spcPts val="800"/>
              </a:spcAft>
              <a:buFont typeface="+mj-lt"/>
              <a:buAutoNum type="romanLcPeriod"/>
            </a:pPr>
            <a:r>
              <a:rPr lang="en-MY" sz="3000" b="1" dirty="0">
                <a:latin typeface="Calibri" panose="020F0502020204030204" pitchFamily="34" charset="0"/>
                <a:ea typeface="Roboto" panose="02000000000000000000" pitchFamily="2" charset="0"/>
                <a:cs typeface="Calibri" panose="020F0502020204030204" pitchFamily="34" charset="0"/>
              </a:rPr>
              <a:t>CTI-CFF Leaders’ Summit</a:t>
            </a:r>
            <a:endParaRPr lang="en-US" sz="3000" b="1" dirty="0">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58285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65B84-4BA0-47B8-8871-E8AB33BF2FFD}"/>
              </a:ext>
            </a:extLst>
          </p:cNvPr>
          <p:cNvSpPr>
            <a:spLocks noGrp="1"/>
          </p:cNvSpPr>
          <p:nvPr>
            <p:ph type="title"/>
          </p:nvPr>
        </p:nvSpPr>
        <p:spPr>
          <a:xfrm>
            <a:off x="546652" y="365125"/>
            <a:ext cx="10807148" cy="1325563"/>
          </a:xfrm>
        </p:spPr>
        <p:txBody>
          <a:bodyPr/>
          <a:lstStyle/>
          <a:p>
            <a:r>
              <a:rPr lang="en-MY" dirty="0"/>
              <a:t>CTI-CFF Leaders’ Summit 2020</a:t>
            </a:r>
            <a:endParaRPr lang="en-US" dirty="0"/>
          </a:p>
        </p:txBody>
      </p:sp>
      <p:sp>
        <p:nvSpPr>
          <p:cNvPr id="3" name="TextBox 2">
            <a:extLst>
              <a:ext uri="{FF2B5EF4-FFF2-40B4-BE49-F238E27FC236}">
                <a16:creationId xmlns:a16="http://schemas.microsoft.com/office/drawing/2014/main" id="{25EE6332-F116-4BF6-9EA4-56DB76E04566}"/>
              </a:ext>
            </a:extLst>
          </p:cNvPr>
          <p:cNvSpPr txBox="1"/>
          <p:nvPr/>
        </p:nvSpPr>
        <p:spPr>
          <a:xfrm>
            <a:off x="536713" y="1561481"/>
            <a:ext cx="4870173" cy="4144724"/>
          </a:xfrm>
          <a:prstGeom prst="rect">
            <a:avLst/>
          </a:prstGeom>
          <a:noFill/>
        </p:spPr>
        <p:txBody>
          <a:bodyPr wrap="square" rtlCol="0">
            <a:spAutoFit/>
          </a:bodyPr>
          <a:lstStyle/>
          <a:p>
            <a:pPr>
              <a:spcAft>
                <a:spcPts val="800"/>
              </a:spcAft>
            </a:pPr>
            <a:r>
              <a:rPr lang="en-US" sz="2200" b="1" dirty="0"/>
              <a:t>2</a:t>
            </a:r>
            <a:r>
              <a:rPr lang="en-US" sz="2200" b="1" baseline="30000" dirty="0"/>
              <a:t>nd</a:t>
            </a:r>
            <a:r>
              <a:rPr lang="en-US" sz="2200" b="1" dirty="0"/>
              <a:t> CTI-CFF Leaders’ Summit in 2020: </a:t>
            </a:r>
            <a:r>
              <a:rPr lang="en-US" sz="2200" dirty="0"/>
              <a:t> </a:t>
            </a:r>
          </a:p>
          <a:p>
            <a:pPr algn="just">
              <a:spcAft>
                <a:spcPts val="1200"/>
              </a:spcAft>
            </a:pPr>
            <a:r>
              <a:rPr lang="en-US" dirty="0"/>
              <a:t>Reiterate the importance of oceans for food security and livelihoods for CT6 countries and forging</a:t>
            </a:r>
            <a:r>
              <a:rPr lang="en-US" b="1" dirty="0"/>
              <a:t> critical major partnerships</a:t>
            </a:r>
            <a:r>
              <a:rPr lang="en-US" dirty="0"/>
              <a:t> and </a:t>
            </a:r>
            <a:r>
              <a:rPr lang="en-US" b="1" dirty="0"/>
              <a:t>mobilizing resources for ocean conservation</a:t>
            </a:r>
            <a:r>
              <a:rPr lang="en-US" dirty="0"/>
              <a:t> in the CT region. </a:t>
            </a:r>
          </a:p>
          <a:p>
            <a:pPr algn="just">
              <a:spcAft>
                <a:spcPts val="800"/>
              </a:spcAft>
            </a:pPr>
            <a:r>
              <a:rPr lang="en-MY" sz="2000" dirty="0"/>
              <a:t>T</a:t>
            </a:r>
            <a:r>
              <a:rPr lang="en-US" sz="2000" dirty="0"/>
              <a:t>he </a:t>
            </a:r>
            <a:r>
              <a:rPr lang="en-US" sz="2200" b="1" dirty="0"/>
              <a:t>RPOA 2.0:</a:t>
            </a:r>
            <a:r>
              <a:rPr lang="en-US" sz="2000" b="1" dirty="0"/>
              <a:t> </a:t>
            </a:r>
          </a:p>
          <a:p>
            <a:pPr algn="just">
              <a:spcAft>
                <a:spcPts val="1200"/>
              </a:spcAft>
            </a:pPr>
            <a:r>
              <a:rPr lang="en-US" dirty="0"/>
              <a:t>shows the resolve of the CT6 countries, not only for conservation, more importantly economic well-being and food security. </a:t>
            </a:r>
          </a:p>
          <a:p>
            <a:endParaRPr lang="en-US" sz="2000" dirty="0"/>
          </a:p>
        </p:txBody>
      </p:sp>
      <p:pic>
        <p:nvPicPr>
          <p:cNvPr id="4" name="Picture 3">
            <a:extLst>
              <a:ext uri="{FF2B5EF4-FFF2-40B4-BE49-F238E27FC236}">
                <a16:creationId xmlns:a16="http://schemas.microsoft.com/office/drawing/2014/main" id="{50924EBD-DB5E-4F8B-A2FA-EB55002BD9FC}"/>
              </a:ext>
            </a:extLst>
          </p:cNvPr>
          <p:cNvPicPr>
            <a:picLocks noChangeAspect="1"/>
          </p:cNvPicPr>
          <p:nvPr/>
        </p:nvPicPr>
        <p:blipFill>
          <a:blip r:embed="rId3"/>
          <a:stretch>
            <a:fillRect/>
          </a:stretch>
        </p:blipFill>
        <p:spPr>
          <a:xfrm>
            <a:off x="5600700" y="1596472"/>
            <a:ext cx="6591300" cy="4219575"/>
          </a:xfrm>
          <a:prstGeom prst="rect">
            <a:avLst/>
          </a:prstGeom>
        </p:spPr>
      </p:pic>
      <p:sp>
        <p:nvSpPr>
          <p:cNvPr id="5" name="TextBox 4">
            <a:extLst>
              <a:ext uri="{FF2B5EF4-FFF2-40B4-BE49-F238E27FC236}">
                <a16:creationId xmlns:a16="http://schemas.microsoft.com/office/drawing/2014/main" id="{E755499F-4A3F-4C62-AC3A-DC60F777AE03}"/>
              </a:ext>
            </a:extLst>
          </p:cNvPr>
          <p:cNvSpPr txBox="1"/>
          <p:nvPr/>
        </p:nvSpPr>
        <p:spPr>
          <a:xfrm>
            <a:off x="546652" y="5305647"/>
            <a:ext cx="4875953" cy="923330"/>
          </a:xfrm>
          <a:prstGeom prst="rect">
            <a:avLst/>
          </a:prstGeom>
          <a:noFill/>
        </p:spPr>
        <p:txBody>
          <a:bodyPr wrap="square" rtlCol="0">
            <a:spAutoFit/>
          </a:bodyPr>
          <a:lstStyle/>
          <a:p>
            <a:r>
              <a:rPr lang="en-MY" b="1" dirty="0">
                <a:highlight>
                  <a:srgbClr val="00FF00"/>
                </a:highlight>
              </a:rPr>
              <a:t>Appropriately, the next 2</a:t>
            </a:r>
            <a:r>
              <a:rPr lang="en-MY" b="1" baseline="30000" dirty="0">
                <a:highlight>
                  <a:srgbClr val="00FF00"/>
                </a:highlight>
              </a:rPr>
              <a:t>nd</a:t>
            </a:r>
            <a:r>
              <a:rPr lang="en-MY" b="1" dirty="0">
                <a:highlight>
                  <a:srgbClr val="00FF00"/>
                </a:highlight>
              </a:rPr>
              <a:t> Leaders’ Summit to be organized at the birthplace of CTI-CFF.</a:t>
            </a:r>
            <a:endParaRPr lang="en-US" b="1" dirty="0">
              <a:highlight>
                <a:srgbClr val="00FF00"/>
              </a:highlight>
            </a:endParaRPr>
          </a:p>
        </p:txBody>
      </p:sp>
    </p:spTree>
    <p:extLst>
      <p:ext uri="{BB962C8B-B14F-4D97-AF65-F5344CB8AC3E}">
        <p14:creationId xmlns:p14="http://schemas.microsoft.com/office/powerpoint/2010/main" val="330332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934</Words>
  <Application>Microsoft Office PowerPoint</Application>
  <PresentationFormat>Widescreen</PresentationFormat>
  <Paragraphs>63</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Open Sans</vt:lpstr>
      <vt:lpstr>Open Sans Extrabold</vt:lpstr>
      <vt:lpstr>Office Theme</vt:lpstr>
      <vt:lpstr>PowerPoint Presentation</vt:lpstr>
      <vt:lpstr>MEWG Recent Accomplishments</vt:lpstr>
      <vt:lpstr>CT Atlas</vt:lpstr>
      <vt:lpstr>Expected Output</vt:lpstr>
      <vt:lpstr>Roles and Responsibilities</vt:lpstr>
      <vt:lpstr>Activities and Timeline</vt:lpstr>
      <vt:lpstr>Proposed Budget</vt:lpstr>
      <vt:lpstr>Other Matters</vt:lpstr>
      <vt:lpstr>CTI-CFF Leaders’ Summit 2020</vt:lpstr>
      <vt:lpstr>SOM-14 Recommendations</vt:lpstr>
      <vt:lpstr>SOM-14 Recommendations (4)</vt:lpstr>
      <vt:lpstr>SOM-14 Recommendations (4)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janet</dc:creator>
  <cp:lastModifiedBy>Jasmin Saad</cp:lastModifiedBy>
  <cp:revision>48</cp:revision>
  <cp:lastPrinted>2018-12-12T23:28:28Z</cp:lastPrinted>
  <dcterms:created xsi:type="dcterms:W3CDTF">2018-11-08T04:12:31Z</dcterms:created>
  <dcterms:modified xsi:type="dcterms:W3CDTF">2018-12-13T13:29:25Z</dcterms:modified>
</cp:coreProperties>
</file>