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311" r:id="rId4"/>
    <p:sldId id="264" r:id="rId5"/>
    <p:sldId id="300" r:id="rId6"/>
    <p:sldId id="294" r:id="rId7"/>
    <p:sldId id="301" r:id="rId8"/>
    <p:sldId id="302" r:id="rId9"/>
    <p:sldId id="303" r:id="rId10"/>
    <p:sldId id="304" r:id="rId11"/>
    <p:sldId id="322" r:id="rId12"/>
    <p:sldId id="318" r:id="rId13"/>
    <p:sldId id="306" r:id="rId14"/>
    <p:sldId id="307" r:id="rId15"/>
    <p:sldId id="316" r:id="rId16"/>
    <p:sldId id="308" r:id="rId17"/>
    <p:sldId id="319" r:id="rId18"/>
    <p:sldId id="320" r:id="rId19"/>
    <p:sldId id="321" r:id="rId20"/>
    <p:sldId id="314" r:id="rId21"/>
    <p:sldId id="327" r:id="rId22"/>
    <p:sldId id="326" r:id="rId23"/>
    <p:sldId id="324" r:id="rId24"/>
    <p:sldId id="323" r:id="rId25"/>
    <p:sldId id="305" r:id="rId26"/>
    <p:sldId id="332" r:id="rId27"/>
    <p:sldId id="333" r:id="rId28"/>
    <p:sldId id="330" r:id="rId29"/>
    <p:sldId id="313" r:id="rId30"/>
    <p:sldId id="26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17" autoAdjust="0"/>
    <p:restoredTop sz="74423" autoAdjust="0"/>
  </p:normalViewPr>
  <p:slideViewPr>
    <p:cSldViewPr snapToGrid="0">
      <p:cViewPr varScale="1">
        <p:scale>
          <a:sx n="47" d="100"/>
          <a:sy n="47" d="100"/>
        </p:scale>
        <p:origin x="1172"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98987A-875F-4823-8E51-195EF8D00B6B}" type="datetimeFigureOut">
              <a:rPr lang="en-US" smtClean="0"/>
              <a:pPr/>
              <a:t>12/12/2018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00E118-4640-408F-9D54-21904740B367}" type="slidenum">
              <a:rPr lang="en-US" smtClean="0"/>
              <a:pPr/>
              <a:t>‹#›</a:t>
            </a:fld>
            <a:endParaRPr lang="en-US"/>
          </a:p>
        </p:txBody>
      </p:sp>
    </p:spTree>
    <p:extLst>
      <p:ext uri="{BB962C8B-B14F-4D97-AF65-F5344CB8AC3E}">
        <p14:creationId xmlns:p14="http://schemas.microsoft.com/office/powerpoint/2010/main" val="3276168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everyone, it is my honor</a:t>
            </a:r>
            <a:r>
              <a:rPr lang="en-US" baseline="0" dirty="0"/>
              <a:t> to present to you the Chairmanship Report of the Philippines for calendar year 2017 and 2018.</a:t>
            </a:r>
            <a:endParaRPr lang="en-US"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1</a:t>
            </a:fld>
            <a:endParaRPr lang="en-US"/>
          </a:p>
        </p:txBody>
      </p:sp>
    </p:spTree>
    <p:extLst>
      <p:ext uri="{BB962C8B-B14F-4D97-AF65-F5344CB8AC3E}">
        <p14:creationId xmlns:p14="http://schemas.microsoft.com/office/powerpoint/2010/main" val="234334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it was agreed that Regional Secretariat shall find another external auditor,</a:t>
            </a:r>
            <a:r>
              <a:rPr lang="en-US" baseline="0" dirty="0"/>
              <a:t> to</a:t>
            </a:r>
            <a:r>
              <a:rPr lang="en-US" dirty="0"/>
              <a:t> coordinate closely with the CT6 in the process of selection for the new external auditor to conduct the audit for CY 2016</a:t>
            </a:r>
            <a:r>
              <a:rPr lang="en-US" baseline="0" dirty="0"/>
              <a:t> and for the </a:t>
            </a:r>
            <a:r>
              <a:rPr lang="en-US" dirty="0"/>
              <a:t>FRWG to convene a meeting immediately and discuss the result of the series of meetings regarding the audit findings and budget proposal for 2017 for CTI-CFF Regional Secretariat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10</a:t>
            </a:fld>
            <a:endParaRPr lang="en-US"/>
          </a:p>
        </p:txBody>
      </p:sp>
    </p:spTree>
    <p:extLst>
      <p:ext uri="{BB962C8B-B14F-4D97-AF65-F5344CB8AC3E}">
        <p14:creationId xmlns:p14="http://schemas.microsoft.com/office/powerpoint/2010/main" val="3928454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Meetings and Workshops were also hosted by the Philippines under the leadership of the  Chair.</a:t>
            </a:r>
          </a:p>
        </p:txBody>
      </p:sp>
      <p:sp>
        <p:nvSpPr>
          <p:cNvPr id="4" name="Slide Number Placeholder 3"/>
          <p:cNvSpPr>
            <a:spLocks noGrp="1"/>
          </p:cNvSpPr>
          <p:nvPr>
            <p:ph type="sldNum" sz="quarter" idx="10"/>
          </p:nvPr>
        </p:nvSpPr>
        <p:spPr/>
        <p:txBody>
          <a:bodyPr/>
          <a:lstStyle/>
          <a:p>
            <a:fld id="{A600E118-4640-408F-9D54-21904740B367}" type="slidenum">
              <a:rPr lang="en-US" smtClean="0"/>
              <a:pPr/>
              <a:t>11</a:t>
            </a:fld>
            <a:endParaRPr lang="en-US"/>
          </a:p>
        </p:txBody>
      </p:sp>
    </p:spTree>
    <p:extLst>
      <p:ext uri="{BB962C8B-B14F-4D97-AF65-F5344CB8AC3E}">
        <p14:creationId xmlns:p14="http://schemas.microsoft.com/office/powerpoint/2010/main" val="920834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March</a:t>
            </a:r>
            <a:r>
              <a:rPr lang="en-US" baseline="0" dirty="0"/>
              <a:t> 29-31, 2017, the Philippines supported the conduct of the FRWG, Proposed Budget for 2017 and Other Financial Matters Meeting. It was participated by the representatives of the CT6 and the Regional Secretariat. Prior to this meeting, it was emphasized that the representative of the CT6 should be knowledgeable on financial management in order to assist and guide the Regional Secretariat in improving their Financial Management System and come up with a Budget of CTI-CFF RS for 2017. </a:t>
            </a:r>
          </a:p>
          <a:p>
            <a:endParaRPr lang="en-US" baseline="0" dirty="0"/>
          </a:p>
          <a:p>
            <a:r>
              <a:rPr lang="en-US" baseline="0" dirty="0"/>
              <a:t>This meeting resulted to a blanket approval on the budget of the Regional Secretariat and agreed to review the existing policies of the Regional Secretariat such as the Financial Regulations and Staff Regulations.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12</a:t>
            </a:fld>
            <a:endParaRPr lang="en-US"/>
          </a:p>
        </p:txBody>
      </p:sp>
    </p:spTree>
    <p:extLst>
      <p:ext uri="{BB962C8B-B14F-4D97-AF65-F5344CB8AC3E}">
        <p14:creationId xmlns:p14="http://schemas.microsoft.com/office/powerpoint/2010/main" val="920834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July 4-7, 2017, the Philippines</a:t>
            </a:r>
            <a:r>
              <a:rPr lang="en-US" baseline="0" dirty="0"/>
              <a:t> hosted the Fisher’s Forum back to back with Tuna Governance Workshop in Iloilo City. This activity was sponsored by the World Wildlife Fund for Nature (WWF)  and was also supported by the Department of Agriculture-Bureau of Fisheries and Aquatic Resources (DA-BFAR), DENR-Biodiversity Management Bureau an DA-BFAR Region 6.</a:t>
            </a:r>
            <a:endParaRPr lang="en-US"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13</a:t>
            </a:fld>
            <a:endParaRPr lang="en-US"/>
          </a:p>
        </p:txBody>
      </p:sp>
    </p:spTree>
    <p:extLst>
      <p:ext uri="{BB962C8B-B14F-4D97-AF65-F5344CB8AC3E}">
        <p14:creationId xmlns:p14="http://schemas.microsoft.com/office/powerpoint/2010/main" val="920834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August 1-2, 2017, the Philippines hosted the COASTFISH Workshop in</a:t>
            </a:r>
            <a:r>
              <a:rPr lang="en-US" baseline="0" dirty="0"/>
              <a:t> </a:t>
            </a:r>
            <a:r>
              <a:rPr lang="en-US" baseline="0" dirty="0" err="1"/>
              <a:t>Tagaytay</a:t>
            </a:r>
            <a:r>
              <a:rPr lang="en-US" baseline="0" dirty="0"/>
              <a:t> City. This workshop is an activity of the EAFM Working Group as targeted in the Regional Plan of Action</a:t>
            </a:r>
            <a:endParaRPr lang="en-US"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14</a:t>
            </a:fld>
            <a:endParaRPr lang="en-US"/>
          </a:p>
        </p:txBody>
      </p:sp>
    </p:spTree>
    <p:extLst>
      <p:ext uri="{BB962C8B-B14F-4D97-AF65-F5344CB8AC3E}">
        <p14:creationId xmlns:p14="http://schemas.microsoft.com/office/powerpoint/2010/main" val="920834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maximize the presence of the members of the EAFM Working Group Focal</a:t>
            </a:r>
            <a:r>
              <a:rPr lang="en-US" baseline="0" dirty="0"/>
              <a:t> Persons and optimize the resources, the EAFM Working Group Meeting was conducted wherein the Roadmap for COASTFISH was developed by the working group</a:t>
            </a:r>
            <a:endParaRPr lang="en-US"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15</a:t>
            </a:fld>
            <a:endParaRPr lang="en-US"/>
          </a:p>
        </p:txBody>
      </p:sp>
    </p:spTree>
    <p:extLst>
      <p:ext uri="{BB962C8B-B14F-4D97-AF65-F5344CB8AC3E}">
        <p14:creationId xmlns:p14="http://schemas.microsoft.com/office/powerpoint/2010/main" val="920834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August 2017, the Philippines hosted</a:t>
            </a:r>
            <a:r>
              <a:rPr lang="en-US" baseline="0" dirty="0"/>
              <a:t> the Coral Triangle Blue Carbon Workshop in </a:t>
            </a:r>
            <a:r>
              <a:rPr lang="en-US" baseline="0" dirty="0" err="1"/>
              <a:t>Tagaytay</a:t>
            </a:r>
            <a:r>
              <a:rPr lang="en-US" baseline="0" dirty="0"/>
              <a:t> City and </a:t>
            </a:r>
            <a:r>
              <a:rPr lang="en-US" baseline="0" dirty="0" err="1"/>
              <a:t>Calatagan</a:t>
            </a:r>
            <a:r>
              <a:rPr lang="en-US" baseline="0" dirty="0"/>
              <a:t> </a:t>
            </a:r>
            <a:r>
              <a:rPr lang="en-US" baseline="0" dirty="0" err="1"/>
              <a:t>Batangas</a:t>
            </a:r>
            <a:r>
              <a:rPr lang="en-US" baseline="0" dirty="0"/>
              <a:t>. This workshop was sponsored by Australian Government in coordination with CI-Philippines. Further, the DENR-Biodiversity Management Bureau and Climate Change Commission co-sponsored the said activity.</a:t>
            </a:r>
          </a:p>
          <a:p>
            <a:endParaRPr lang="en-US" baseline="0" dirty="0"/>
          </a:p>
          <a:p>
            <a:r>
              <a:rPr lang="en-US" baseline="0" dirty="0"/>
              <a:t>This workshop served as capacity building on the CT6 Countries when it comes to Blue Carbon. Each CT6 Country conducted stock taking activity in order to assess the status of conservation of blue carbon ecosystems such as the mangrove ecosystem and sea grass beds. The participants visited </a:t>
            </a:r>
            <a:r>
              <a:rPr lang="en-US" baseline="0" dirty="0" err="1"/>
              <a:t>Calatagan</a:t>
            </a:r>
            <a:r>
              <a:rPr lang="en-US" baseline="0" dirty="0"/>
              <a:t> </a:t>
            </a:r>
            <a:r>
              <a:rPr lang="en-US" baseline="0" dirty="0" err="1"/>
              <a:t>Batangas</a:t>
            </a:r>
            <a:r>
              <a:rPr lang="en-US" baseline="0" dirty="0"/>
              <a:t> to showcase the said blue carbon ecosystems and the consultants demonstrated the how to measure blue carbon in mangrove ecosystem.</a:t>
            </a:r>
            <a:endParaRPr lang="en-US"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16</a:t>
            </a:fld>
            <a:endParaRPr lang="en-US"/>
          </a:p>
        </p:txBody>
      </p:sp>
    </p:spTree>
    <p:extLst>
      <p:ext uri="{BB962C8B-B14F-4D97-AF65-F5344CB8AC3E}">
        <p14:creationId xmlns:p14="http://schemas.microsoft.com/office/powerpoint/2010/main" val="920834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October 12-13, 2017, the Philippines hosted the conduct of 5</a:t>
            </a:r>
            <a:r>
              <a:rPr lang="en-US" baseline="30000" dirty="0"/>
              <a:t>th</a:t>
            </a:r>
            <a:r>
              <a:rPr lang="en-US" dirty="0"/>
              <a:t> Climate</a:t>
            </a:r>
            <a:r>
              <a:rPr lang="en-US" baseline="0" dirty="0"/>
              <a:t> Change Adaptation TWG Meeting. During this meeting, the Blue Carbon </a:t>
            </a:r>
            <a:r>
              <a:rPr lang="en-US" baseline="0" dirty="0" err="1"/>
              <a:t>Workplan</a:t>
            </a:r>
            <a:r>
              <a:rPr lang="en-US" baseline="0" dirty="0"/>
              <a:t> for CTI CFF was finalized for endorsement on 13</a:t>
            </a:r>
            <a:r>
              <a:rPr lang="en-US" baseline="30000" dirty="0"/>
              <a:t>th</a:t>
            </a:r>
            <a:r>
              <a:rPr lang="en-US" baseline="0" dirty="0"/>
              <a:t> SOM and the Terms of reference for the establishment of Centers of Excellence  for  CCA was drafted.</a:t>
            </a:r>
            <a:endParaRPr lang="en-US"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17</a:t>
            </a:fld>
            <a:endParaRPr lang="en-US"/>
          </a:p>
        </p:txBody>
      </p:sp>
    </p:spTree>
    <p:extLst>
      <p:ext uri="{BB962C8B-B14F-4D97-AF65-F5344CB8AC3E}">
        <p14:creationId xmlns:p14="http://schemas.microsoft.com/office/powerpoint/2010/main" val="920834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The photos show the Philippine NCCC and the Secretariat team (both regional secretariat and Philippine NCCC Secretariat)</a:t>
            </a:r>
          </a:p>
          <a:p>
            <a:endParaRPr lang="en-US" baseline="0" dirty="0"/>
          </a:p>
          <a:p>
            <a:r>
              <a:rPr lang="en-US" baseline="0" dirty="0"/>
              <a:t>The Philippines hosted the 13</a:t>
            </a:r>
            <a:r>
              <a:rPr lang="en-US" baseline="30000" dirty="0"/>
              <a:t>th</a:t>
            </a:r>
            <a:r>
              <a:rPr lang="en-US" baseline="0" dirty="0"/>
              <a:t> SOM. During this meeting, there were extensive discussions on the different Technical Working Groups, Governance Working Groups, Cross Cutting Themes and Financial Concerns of the CTI-CFF Regional Secretariat. Also, during this meeting, the Deputy Executive Director for Program Services was officially introduced to the CT6 Countries and partners. </a:t>
            </a:r>
          </a:p>
          <a:p>
            <a:endParaRPr lang="en-US" baseline="0" dirty="0"/>
          </a:p>
          <a:p>
            <a:r>
              <a:rPr lang="en-US" baseline="0" dirty="0"/>
              <a:t>Further, as the Chair of the Committee of Senior Officials, necessary steps was conducted in order to maintain accountability and transparency with the Regional Secretariat, CT6 Countries, and Development Partners specially on the financial management system.</a:t>
            </a:r>
            <a:endParaRPr lang="en-US"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18</a:t>
            </a:fld>
            <a:endParaRPr lang="en-US"/>
          </a:p>
        </p:txBody>
      </p:sp>
    </p:spTree>
    <p:extLst>
      <p:ext uri="{BB962C8B-B14F-4D97-AF65-F5344CB8AC3E}">
        <p14:creationId xmlns:p14="http://schemas.microsoft.com/office/powerpoint/2010/main" val="920834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1</a:t>
            </a:r>
            <a:r>
              <a:rPr lang="en-US" baseline="30000" dirty="0"/>
              <a:t>st</a:t>
            </a:r>
            <a:r>
              <a:rPr lang="en-US" baseline="0" dirty="0"/>
              <a:t> Threatened Species Working Group Regional Exchange and 2</a:t>
            </a:r>
            <a:r>
              <a:rPr lang="en-US" baseline="30000" dirty="0"/>
              <a:t>nd</a:t>
            </a:r>
            <a:r>
              <a:rPr lang="en-US" baseline="0" dirty="0"/>
              <a:t> TSWG  Meeting on April was also conducted on 24-26 April 2018.</a:t>
            </a:r>
            <a:endParaRPr lang="en-US"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19</a:t>
            </a:fld>
            <a:endParaRPr lang="en-US"/>
          </a:p>
        </p:txBody>
      </p:sp>
    </p:spTree>
    <p:extLst>
      <p:ext uri="{BB962C8B-B14F-4D97-AF65-F5344CB8AC3E}">
        <p14:creationId xmlns:p14="http://schemas.microsoft.com/office/powerpoint/2010/main" val="92083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l-PH" i="1" dirty="0"/>
              <a:t>The outline of the presentation</a:t>
            </a:r>
            <a:r>
              <a:rPr lang="fil-PH" i="1" baseline="0" dirty="0"/>
              <a:t> is as follow:</a:t>
            </a:r>
          </a:p>
          <a:p>
            <a:endParaRPr lang="fil-PH" i="1" baseline="0" dirty="0"/>
          </a:p>
          <a:p>
            <a:pPr marL="571500" indent="-571500">
              <a:buFont typeface="+mj-lt"/>
              <a:buAutoNum type="romanUcPeriod"/>
            </a:pPr>
            <a:r>
              <a:rPr lang="en-PH" sz="1200" dirty="0"/>
              <a:t>Task from the 12</a:t>
            </a:r>
            <a:r>
              <a:rPr lang="en-PH" sz="1200" baseline="30000" dirty="0"/>
              <a:t>th</a:t>
            </a:r>
            <a:r>
              <a:rPr lang="en-PH" sz="1200" dirty="0"/>
              <a:t> SOM and 6</a:t>
            </a:r>
            <a:r>
              <a:rPr lang="en-PH" sz="1200" baseline="30000" dirty="0"/>
              <a:t>th</a:t>
            </a:r>
            <a:r>
              <a:rPr lang="en-PH" sz="1200" dirty="0"/>
              <a:t> MM</a:t>
            </a:r>
          </a:p>
          <a:p>
            <a:pPr marL="571500" indent="-571500">
              <a:buFont typeface="+mj-lt"/>
              <a:buAutoNum type="romanUcPeriod"/>
            </a:pPr>
            <a:r>
              <a:rPr lang="en-PH" sz="1200" dirty="0"/>
              <a:t>Actions taken</a:t>
            </a:r>
          </a:p>
          <a:p>
            <a:pPr marL="571500" indent="-571500">
              <a:buFont typeface="+mj-lt"/>
              <a:buAutoNum type="romanUcPeriod"/>
            </a:pPr>
            <a:r>
              <a:rPr lang="en-PH" sz="1200" dirty="0"/>
              <a:t>Activities hosted and supported </a:t>
            </a:r>
          </a:p>
          <a:p>
            <a:pPr marL="571500" indent="-571500">
              <a:buFont typeface="+mj-lt"/>
              <a:buAutoNum type="romanUcPeriod"/>
            </a:pPr>
            <a:r>
              <a:rPr lang="en-PH" sz="1200" dirty="0"/>
              <a:t>Support to Regional Secretariat</a:t>
            </a:r>
          </a:p>
          <a:p>
            <a:pPr marL="571500" indent="-571500">
              <a:buFont typeface="+mj-lt"/>
              <a:buAutoNum type="romanUcPeriod"/>
            </a:pPr>
            <a:r>
              <a:rPr lang="en-PH" sz="1200" dirty="0"/>
              <a:t>Coordination with CTI-Partners</a:t>
            </a:r>
          </a:p>
          <a:p>
            <a:pPr marL="571500" indent="-571500">
              <a:buFont typeface="+mj-lt"/>
              <a:buAutoNum type="romanUcPeriod"/>
            </a:pPr>
            <a:r>
              <a:rPr lang="en-PH" sz="1200" dirty="0"/>
              <a:t>Review of RPOA</a:t>
            </a:r>
          </a:p>
          <a:p>
            <a:pPr marL="571500" indent="-571500">
              <a:buFont typeface="+mj-lt"/>
              <a:buAutoNum type="romanUcPeriod"/>
            </a:pPr>
            <a:r>
              <a:rPr lang="en-PH" sz="1200" dirty="0"/>
              <a:t>CTI-CFF Roll Out</a:t>
            </a:r>
          </a:p>
          <a:p>
            <a:pPr marL="571500" indent="-571500">
              <a:buFont typeface="+mj-lt"/>
              <a:buAutoNum type="romanUcPeriod"/>
            </a:pPr>
            <a:r>
              <a:rPr lang="en-PH" sz="1200" dirty="0"/>
              <a:t>PH-NCCC Meetings</a:t>
            </a:r>
          </a:p>
          <a:p>
            <a:endParaRPr lang="fil-PH" i="1"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2</a:t>
            </a:fld>
            <a:endParaRPr lang="en-US"/>
          </a:p>
        </p:txBody>
      </p:sp>
    </p:spTree>
    <p:extLst>
      <p:ext uri="{BB962C8B-B14F-4D97-AF65-F5344CB8AC3E}">
        <p14:creationId xmlns:p14="http://schemas.microsoft.com/office/powerpoint/2010/main" val="3654379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a </a:t>
            </a:r>
            <a:r>
              <a:rPr lang="en-GB" sz="1200" b="1" dirty="0"/>
              <a:t>Regional Sulu Sulawesi Convergence Meeting and Sulu Sulawesi Seascape (SSS) Ecosystems Approach to Fisheries Management (EAFM) Plan Review was also conducted on July 2 to 6, 2018 in Cebu City</a:t>
            </a:r>
            <a:br>
              <a:rPr lang="en-GB" sz="1200" b="1" dirty="0"/>
            </a:br>
            <a:endParaRPr lang="en-US"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20</a:t>
            </a:fld>
            <a:endParaRPr lang="en-US"/>
          </a:p>
        </p:txBody>
      </p:sp>
    </p:spTree>
    <p:extLst>
      <p:ext uri="{BB962C8B-B14F-4D97-AF65-F5344CB8AC3E}">
        <p14:creationId xmlns:p14="http://schemas.microsoft.com/office/powerpoint/2010/main" val="1744523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 Special SOM was also convened last July 2018 in order to address the concerns of the Regional Secretariat and to facilitate the approval of the budget for 2018.</a:t>
            </a:r>
          </a:p>
          <a:p>
            <a:endParaRPr lang="en-US" baseline="0" dirty="0"/>
          </a:p>
          <a:p>
            <a:r>
              <a:rPr lang="en-US" baseline="0" dirty="0"/>
              <a:t>In this meeting, the following are the agreements, the Budget of the RS for 2018 was approved, the CSO allowed the RS to hire consultants which were funded by the USAID-DOI, allowed the hiring of temporary finance officer, and allowed the Government of Indonesia to designate an Interim ED to resolve the concerns of the RS on the finance matters and human resources.</a:t>
            </a:r>
            <a:endParaRPr lang="en-US"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21</a:t>
            </a:fld>
            <a:endParaRPr lang="en-US"/>
          </a:p>
        </p:txBody>
      </p:sp>
    </p:spTree>
    <p:extLst>
      <p:ext uri="{BB962C8B-B14F-4D97-AF65-F5344CB8AC3E}">
        <p14:creationId xmlns:p14="http://schemas.microsoft.com/office/powerpoint/2010/main" val="920834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Chair also</a:t>
            </a:r>
            <a:r>
              <a:rPr lang="en-US" baseline="0" dirty="0"/>
              <a:t> supported the operations of the CTI-CFF Regional Secretariat in which the following were provided:</a:t>
            </a:r>
            <a:endParaRPr lang="en-US"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22</a:t>
            </a:fld>
            <a:endParaRPr lang="en-US"/>
          </a:p>
        </p:txBody>
      </p:sp>
    </p:spTree>
    <p:extLst>
      <p:ext uri="{BB962C8B-B14F-4D97-AF65-F5344CB8AC3E}">
        <p14:creationId xmlns:p14="http://schemas.microsoft.com/office/powerpoint/2010/main" val="920834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396875">
              <a:buNone/>
            </a:pPr>
            <a:r>
              <a:rPr lang="en-US" dirty="0"/>
              <a:t>1.</a:t>
            </a:r>
            <a:r>
              <a:rPr lang="en-US" baseline="0" dirty="0"/>
              <a:t> </a:t>
            </a:r>
            <a:r>
              <a:rPr lang="en-US" dirty="0"/>
              <a:t>Constant communication with the RS through Skype, emails, messenger, </a:t>
            </a:r>
            <a:r>
              <a:rPr lang="en-US" dirty="0" err="1"/>
              <a:t>WhatsApp</a:t>
            </a:r>
            <a:r>
              <a:rPr lang="en-US" dirty="0"/>
              <a:t> and in person during meeting;</a:t>
            </a:r>
          </a:p>
          <a:p>
            <a:pPr marL="457200" indent="-396875">
              <a:buNone/>
            </a:pPr>
            <a:r>
              <a:rPr lang="en-US" dirty="0"/>
              <a:t>2. Continued guidance on several decision-making processes;</a:t>
            </a:r>
          </a:p>
          <a:p>
            <a:pPr marL="457200" indent="-396875">
              <a:buNone/>
            </a:pPr>
            <a:r>
              <a:rPr lang="en-US" dirty="0"/>
              <a:t>3. Conducted oversight function and provided  guidance and directions  when the Executive Director resigned due to illness;</a:t>
            </a:r>
          </a:p>
          <a:p>
            <a:pPr marL="457200" indent="-396875">
              <a:buNone/>
            </a:pPr>
            <a:r>
              <a:rPr lang="en-US" dirty="0"/>
              <a:t>4. Appointed the Deputy Executive Director  for Program Services as the Acting ED;</a:t>
            </a:r>
          </a:p>
          <a:p>
            <a:pPr marL="457200" indent="-396875">
              <a:buNone/>
            </a:pPr>
            <a:r>
              <a:rPr lang="en-US" dirty="0"/>
              <a:t>5. Facilitated the process of hiring External Auditor to conduct the regular audit for 2017 and special audit; and</a:t>
            </a:r>
          </a:p>
          <a:p>
            <a:pPr marL="457200" indent="-396875">
              <a:buNone/>
            </a:pPr>
            <a:r>
              <a:rPr lang="en-US" dirty="0"/>
              <a:t>6. Addressed the concerns of the  RS’ staff  regarding their Holiday Pay and other benefits; and</a:t>
            </a:r>
          </a:p>
          <a:p>
            <a:pPr marL="457200" indent="-396875">
              <a:buNone/>
            </a:pPr>
            <a:r>
              <a:rPr lang="en-US" dirty="0"/>
              <a:t>7. Appointed Dr. </a:t>
            </a:r>
            <a:r>
              <a:rPr lang="en-US" dirty="0" err="1"/>
              <a:t>Hendra</a:t>
            </a:r>
            <a:r>
              <a:rPr lang="en-US" dirty="0"/>
              <a:t> </a:t>
            </a:r>
            <a:r>
              <a:rPr lang="en-US" dirty="0" err="1"/>
              <a:t>Yusran</a:t>
            </a:r>
            <a:r>
              <a:rPr lang="en-US" dirty="0"/>
              <a:t> </a:t>
            </a:r>
            <a:r>
              <a:rPr lang="en-US" dirty="0" err="1"/>
              <a:t>Siry</a:t>
            </a:r>
            <a:r>
              <a:rPr lang="en-US" dirty="0"/>
              <a:t> as the Interim Executive  Director from the Government of </a:t>
            </a:r>
            <a:r>
              <a:rPr lang="en-US" dirty="0" err="1"/>
              <a:t>Indnesia</a:t>
            </a:r>
            <a:r>
              <a:rPr lang="en-US" dirty="0"/>
              <a:t>.</a:t>
            </a:r>
          </a:p>
          <a:p>
            <a:endParaRPr lang="en-US"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23</a:t>
            </a:fld>
            <a:endParaRPr lang="en-US"/>
          </a:p>
        </p:txBody>
      </p:sp>
    </p:spTree>
    <p:extLst>
      <p:ext uri="{BB962C8B-B14F-4D97-AF65-F5344CB8AC3E}">
        <p14:creationId xmlns:p14="http://schemas.microsoft.com/office/powerpoint/2010/main" val="3928454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Coordination</a:t>
            </a:r>
            <a:r>
              <a:rPr lang="en-US" baseline="0" dirty="0"/>
              <a:t> with the CTI Development Partners was also provided by the Chair including:</a:t>
            </a:r>
            <a:endParaRPr lang="en-US"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24</a:t>
            </a:fld>
            <a:endParaRPr lang="en-US"/>
          </a:p>
        </p:txBody>
      </p:sp>
    </p:spTree>
    <p:extLst>
      <p:ext uri="{BB962C8B-B14F-4D97-AF65-F5344CB8AC3E}">
        <p14:creationId xmlns:p14="http://schemas.microsoft.com/office/powerpoint/2010/main" val="920834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1638" indent="-341313">
              <a:buNone/>
            </a:pPr>
            <a:r>
              <a:rPr lang="en-US" b="1" dirty="0"/>
              <a:t>1. Partner’s Meeting held last</a:t>
            </a:r>
            <a:r>
              <a:rPr lang="en-US" dirty="0"/>
              <a:t> May 22-23, 2017 in Pasig City;</a:t>
            </a:r>
          </a:p>
          <a:p>
            <a:pPr marL="401638" indent="-341313">
              <a:buNone/>
            </a:pPr>
            <a:endParaRPr lang="en-US" b="1" dirty="0"/>
          </a:p>
          <a:p>
            <a:pPr marL="401638" indent="-341313">
              <a:buNone/>
            </a:pPr>
            <a:r>
              <a:rPr lang="en-US" b="1" dirty="0"/>
              <a:t>2. A Dialogue with Partners during the 13</a:t>
            </a:r>
            <a:r>
              <a:rPr lang="en-US" b="1" baseline="30000" dirty="0"/>
              <a:t>th</a:t>
            </a:r>
            <a:r>
              <a:rPr lang="en-US" b="1" dirty="0"/>
              <a:t> SOM;</a:t>
            </a:r>
          </a:p>
          <a:p>
            <a:pPr marL="401638" indent="-341313">
              <a:buNone/>
            </a:pPr>
            <a:endParaRPr lang="en-US" b="1" dirty="0"/>
          </a:p>
          <a:p>
            <a:pPr marL="401638" indent="-341313">
              <a:buNone/>
            </a:pPr>
            <a:r>
              <a:rPr lang="en-US" b="1" dirty="0"/>
              <a:t>3. Skype calls with the representative of CTI-CFF Development Partners; and</a:t>
            </a:r>
          </a:p>
          <a:p>
            <a:pPr marL="401638" indent="-341313">
              <a:buNone/>
            </a:pPr>
            <a:endParaRPr lang="en-US" b="1" dirty="0"/>
          </a:p>
          <a:p>
            <a:pPr marL="401638" indent="-341313">
              <a:buNone/>
            </a:pPr>
            <a:r>
              <a:rPr lang="en-US" b="1" dirty="0"/>
              <a:t>4. Encourage</a:t>
            </a:r>
            <a:r>
              <a:rPr lang="en-US" b="1" baseline="0" dirty="0"/>
              <a:t>d the </a:t>
            </a:r>
            <a:r>
              <a:rPr lang="en-US" b="1" dirty="0"/>
              <a:t>Participation of Partners during discussions in every meetings</a:t>
            </a:r>
            <a:endParaRPr lang="en-US" dirty="0"/>
          </a:p>
          <a:p>
            <a:endParaRPr lang="en-US"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25</a:t>
            </a:fld>
            <a:endParaRPr lang="en-US"/>
          </a:p>
        </p:txBody>
      </p:sp>
    </p:spTree>
    <p:extLst>
      <p:ext uri="{BB962C8B-B14F-4D97-AF65-F5344CB8AC3E}">
        <p14:creationId xmlns:p14="http://schemas.microsoft.com/office/powerpoint/2010/main" val="920834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current Chair of the Monitoring and Evaluation</a:t>
            </a:r>
            <a:r>
              <a:rPr lang="en-US" baseline="0" dirty="0"/>
              <a:t> Working Group (MEWG), the review of the current Regional Plan of Action was also initiated with the support of Development Partners. From the drafting of the Terms of Reference of the Consultant up to the finalizing the report regarding the review, the Philippines as the Chair of MEWG provided guidance with the help of Deputy Executive Director Nora Ibrahim and the development partners. A team of Consultant lead by Dr. </a:t>
            </a:r>
            <a:r>
              <a:rPr lang="en-US" baseline="0" dirty="0" err="1"/>
              <a:t>Lida</a:t>
            </a:r>
            <a:r>
              <a:rPr lang="en-US" baseline="0" dirty="0"/>
              <a:t> Pet-</a:t>
            </a:r>
            <a:r>
              <a:rPr lang="en-US" baseline="0" dirty="0" err="1"/>
              <a:t>Soede</a:t>
            </a:r>
            <a:r>
              <a:rPr lang="en-US" baseline="0" dirty="0"/>
              <a:t> conducted the review. </a:t>
            </a:r>
            <a:endParaRPr lang="en-US"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26</a:t>
            </a:fld>
            <a:endParaRPr lang="en-US"/>
          </a:p>
        </p:txBody>
      </p:sp>
    </p:spTree>
    <p:extLst>
      <p:ext uri="{BB962C8B-B14F-4D97-AF65-F5344CB8AC3E}">
        <p14:creationId xmlns:p14="http://schemas.microsoft.com/office/powerpoint/2010/main" val="920834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the National CTI Coordinating Committee,</a:t>
            </a:r>
            <a:r>
              <a:rPr lang="en-US" baseline="0" dirty="0"/>
              <a:t> the Chair has also intervened to improve its initiatives and activities which contributes to the Regional goals and targets.</a:t>
            </a:r>
            <a:endParaRPr lang="en-US"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27</a:t>
            </a:fld>
            <a:endParaRPr lang="en-US"/>
          </a:p>
        </p:txBody>
      </p:sp>
    </p:spTree>
    <p:extLst>
      <p:ext uri="{BB962C8B-B14F-4D97-AF65-F5344CB8AC3E}">
        <p14:creationId xmlns:p14="http://schemas.microsoft.com/office/powerpoint/2010/main" val="195500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the Philippines conducted three roll out events regarding</a:t>
            </a:r>
            <a:r>
              <a:rPr lang="en-US" baseline="0" dirty="0"/>
              <a:t> CTI. The clusters are Luzon, </a:t>
            </a:r>
            <a:r>
              <a:rPr lang="en-US" baseline="0" dirty="0" err="1"/>
              <a:t>Visayas</a:t>
            </a:r>
            <a:r>
              <a:rPr lang="en-US" baseline="0" dirty="0"/>
              <a:t> and Mindanao. The participants of this activity were the field personnel. Its goal is to link all the efforts and accomplishments at the local level to the National Plan of Action so that the field personnel can appreciate the CTI and make them realize that what they are doing at the field level contributes to the international commitment of the country.</a:t>
            </a:r>
            <a:endParaRPr lang="en-US"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28</a:t>
            </a:fld>
            <a:endParaRPr lang="en-US"/>
          </a:p>
        </p:txBody>
      </p:sp>
    </p:spTree>
    <p:extLst>
      <p:ext uri="{BB962C8B-B14F-4D97-AF65-F5344CB8AC3E}">
        <p14:creationId xmlns:p14="http://schemas.microsoft.com/office/powerpoint/2010/main" val="920834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NCCC is also conducting regular meetings to address the concerns of the Philippines regarding CTI. Discussions regarding different activities and decision making are made here. It is composed of Department of Environment</a:t>
            </a:r>
            <a:r>
              <a:rPr lang="en-GB" baseline="0" dirty="0"/>
              <a:t> and Natural Resources</a:t>
            </a:r>
            <a:r>
              <a:rPr lang="en-GB" dirty="0"/>
              <a:t>, Department of</a:t>
            </a:r>
            <a:r>
              <a:rPr lang="en-GB" baseline="0" dirty="0"/>
              <a:t> Agriculture - </a:t>
            </a:r>
            <a:r>
              <a:rPr lang="en-GB" dirty="0"/>
              <a:t>Bureau of Fisheries and Aquatic</a:t>
            </a:r>
            <a:r>
              <a:rPr lang="en-GB" baseline="0" dirty="0"/>
              <a:t> Resources</a:t>
            </a:r>
            <a:r>
              <a:rPr lang="en-GB" dirty="0"/>
              <a:t>, Department of Foreig</a:t>
            </a:r>
            <a:r>
              <a:rPr lang="en-GB" baseline="0" dirty="0"/>
              <a:t>n Affairs, Department of Interior and Local Government, the League of Municipalities, the Department of Finance, the University of the Philippines Marine Science Institute, Conservation International – Philippines, World Wildlife Fund for Nature - Philippines</a:t>
            </a:r>
            <a:r>
              <a:rPr lang="en-GB" dirty="0"/>
              <a:t>, Climate</a:t>
            </a:r>
            <a:r>
              <a:rPr lang="en-GB" baseline="0" dirty="0"/>
              <a:t> Change Commission </a:t>
            </a:r>
            <a:r>
              <a:rPr lang="en-GB" dirty="0"/>
              <a:t>and now we will include the Department of Tourism.</a:t>
            </a:r>
          </a:p>
          <a:p>
            <a:endParaRPr lang="en-US" dirty="0"/>
          </a:p>
          <a:p>
            <a:r>
              <a:rPr lang="en-US" dirty="0"/>
              <a:t>Currently, the Philippines is conducting</a:t>
            </a:r>
            <a:r>
              <a:rPr lang="en-US" baseline="0" dirty="0"/>
              <a:t> NPOA Review as one of its agenda during the NCCC Meetings and Workshop.</a:t>
            </a:r>
            <a:endParaRPr lang="en-US"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29</a:t>
            </a:fld>
            <a:endParaRPr lang="en-US"/>
          </a:p>
        </p:txBody>
      </p:sp>
    </p:spTree>
    <p:extLst>
      <p:ext uri="{BB962C8B-B14F-4D97-AF65-F5344CB8AC3E}">
        <p14:creationId xmlns:p14="http://schemas.microsoft.com/office/powerpoint/2010/main" val="3591416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During the 12</a:t>
            </a:r>
            <a:r>
              <a:rPr lang="en-PH" baseline="30000" dirty="0"/>
              <a:t>th</a:t>
            </a:r>
            <a:r>
              <a:rPr lang="en-PH" dirty="0"/>
              <a:t> SOM and 6</a:t>
            </a:r>
            <a:r>
              <a:rPr lang="en-PH" baseline="30000" dirty="0"/>
              <a:t>th</a:t>
            </a:r>
            <a:r>
              <a:rPr lang="en-PH" dirty="0"/>
              <a:t> Minister’s Meeting last November 2016 in Port Moresby, Papua New Guinea, the Chairmanship of the Council of Minister and Committee of Senior Officials of the CTI-CFF was transferred to the Philippines. It was Assistant Secretary </a:t>
            </a:r>
            <a:r>
              <a:rPr lang="en-PH" dirty="0" err="1"/>
              <a:t>Marcial</a:t>
            </a:r>
            <a:r>
              <a:rPr lang="en-PH" dirty="0"/>
              <a:t> </a:t>
            </a:r>
            <a:r>
              <a:rPr lang="en-PH" dirty="0" err="1"/>
              <a:t>Amaro</a:t>
            </a:r>
            <a:r>
              <a:rPr lang="en-PH" baseline="0" dirty="0"/>
              <a:t> </a:t>
            </a:r>
            <a:r>
              <a:rPr lang="en-PH" baseline="0" dirty="0" err="1"/>
              <a:t>Jr</a:t>
            </a:r>
            <a:r>
              <a:rPr lang="en-PH" baseline="0" dirty="0"/>
              <a:t> who received the Chairmanship, as representative of former Secretary Regina Lopez.</a:t>
            </a:r>
            <a:endParaRPr lang="en-PH"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3</a:t>
            </a:fld>
            <a:endParaRPr lang="en-US"/>
          </a:p>
        </p:txBody>
      </p:sp>
    </p:spTree>
    <p:extLst>
      <p:ext uri="{BB962C8B-B14F-4D97-AF65-F5344CB8AC3E}">
        <p14:creationId xmlns:p14="http://schemas.microsoft.com/office/powerpoint/2010/main" val="36543798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Philippines would</a:t>
            </a:r>
            <a:r>
              <a:rPr lang="en-US" baseline="0" dirty="0"/>
              <a:t> like to thank all of the Coral Triangle Countries, Development Partners and the Regional Secretariat for all the support and trust that you gave to the Philippines as the Chair of CTI CSO. We cannot do these accomplishments alone. All of these are the fruit of cooperation and </a:t>
            </a:r>
            <a:r>
              <a:rPr lang="en-US" baseline="0" dirty="0" err="1"/>
              <a:t>hardwork</a:t>
            </a:r>
            <a:r>
              <a:rPr lang="en-US" baseline="0" dirty="0"/>
              <a:t> of everybody. The Philippines is now looking forward for continued partnerships and cooperation towards achieving our Regional Plan of Action (RPOA) and the new RPOA version 2.0</a:t>
            </a:r>
            <a:endParaRPr lang="en-US"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30</a:t>
            </a:fld>
            <a:endParaRPr lang="en-US"/>
          </a:p>
        </p:txBody>
      </p:sp>
    </p:spTree>
    <p:extLst>
      <p:ext uri="{BB962C8B-B14F-4D97-AF65-F5344CB8AC3E}">
        <p14:creationId xmlns:p14="http://schemas.microsoft.com/office/powerpoint/2010/main" val="2701907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12</a:t>
            </a:r>
            <a:r>
              <a:rPr lang="en-US" baseline="30000" dirty="0"/>
              <a:t>th</a:t>
            </a:r>
            <a:r>
              <a:rPr lang="en-US" dirty="0"/>
              <a:t> SOM and 6</a:t>
            </a:r>
            <a:r>
              <a:rPr lang="en-US" baseline="30000" dirty="0"/>
              <a:t>th</a:t>
            </a:r>
            <a:r>
              <a:rPr lang="en-US" dirty="0"/>
              <a:t> MM, the Philippines as the incoming Chair of the Committee of Senior Officials an Council of Minister was tasked to </a:t>
            </a:r>
            <a:r>
              <a:rPr lang="en-US" sz="1200" dirty="0"/>
              <a:t>formulate the 2017 budget taking into consideration the prioritization of activities /programs, including SOM-12 decisions that have financial implications to be included in the 2017 budget for CTI-COM endorsement</a:t>
            </a:r>
            <a:endParaRPr lang="en-US"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4</a:t>
            </a:fld>
            <a:endParaRPr lang="en-US"/>
          </a:p>
        </p:txBody>
      </p:sp>
    </p:spTree>
    <p:extLst>
      <p:ext uri="{BB962C8B-B14F-4D97-AF65-F5344CB8AC3E}">
        <p14:creationId xmlns:p14="http://schemas.microsoft.com/office/powerpoint/2010/main" val="2748865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the Regional</a:t>
            </a:r>
            <a:r>
              <a:rPr lang="en-US" baseline="0" dirty="0"/>
              <a:t> Secretariat</a:t>
            </a:r>
            <a:r>
              <a:rPr lang="en-US" dirty="0"/>
              <a:t> was also tasked to </a:t>
            </a:r>
            <a:r>
              <a:rPr lang="en-US" sz="1200" dirty="0"/>
              <a:t>work closely with Philippines as the next Chair of CTI-CSO and CTI-COM to review and revise criteria on the quantum from the respective CT6 Member Countries with regards to the country contribution.</a:t>
            </a:r>
          </a:p>
          <a:p>
            <a:endParaRPr lang="en-US" sz="1200" dirty="0"/>
          </a:p>
          <a:p>
            <a:r>
              <a:rPr lang="en-US" sz="1200" dirty="0"/>
              <a:t>Relative to those</a:t>
            </a:r>
            <a:r>
              <a:rPr lang="en-US" sz="1200" baseline="0" dirty="0"/>
              <a:t> tasked, the Philippines through the leadership of Director </a:t>
            </a:r>
            <a:r>
              <a:rPr lang="en-US" sz="1200" baseline="0" dirty="0" err="1"/>
              <a:t>Angelito</a:t>
            </a:r>
            <a:r>
              <a:rPr lang="en-US" sz="1200" baseline="0" dirty="0"/>
              <a:t> </a:t>
            </a:r>
            <a:r>
              <a:rPr lang="en-US" sz="1200" baseline="0" dirty="0" err="1"/>
              <a:t>Fontanilla</a:t>
            </a:r>
            <a:r>
              <a:rPr lang="en-US" sz="1200" baseline="0" dirty="0"/>
              <a:t> and the Philippine NCCC immediately reviewed the financial documents</a:t>
            </a:r>
            <a:endParaRPr lang="en-US"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5</a:t>
            </a:fld>
            <a:endParaRPr lang="en-US"/>
          </a:p>
        </p:txBody>
      </p:sp>
    </p:spTree>
    <p:extLst>
      <p:ext uri="{BB962C8B-B14F-4D97-AF65-F5344CB8AC3E}">
        <p14:creationId xmlns:p14="http://schemas.microsoft.com/office/powerpoint/2010/main" val="2748865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Relative to those</a:t>
            </a:r>
            <a:r>
              <a:rPr lang="en-US" sz="1200" baseline="0" dirty="0"/>
              <a:t> tasked, the Philippines, through the diligent effort of Director </a:t>
            </a:r>
            <a:r>
              <a:rPr lang="en-US" sz="1200" baseline="0" dirty="0" err="1"/>
              <a:t>Angelito</a:t>
            </a:r>
            <a:r>
              <a:rPr lang="en-US" sz="1200" baseline="0" dirty="0"/>
              <a:t> </a:t>
            </a:r>
            <a:r>
              <a:rPr lang="en-US" sz="1200" baseline="0" dirty="0" err="1"/>
              <a:t>Fontanilla</a:t>
            </a:r>
            <a:r>
              <a:rPr lang="en-US" sz="1200" baseline="0" dirty="0"/>
              <a:t> and the Philippine NCCC, immediately reviewed the financial documents and other documents related to the operations of the regional secretariat such as the Audit Report and Financial Statements.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On January 5, 2017, the PH NCCC conducted a meeting wherein the 2015 Audit Report of the CTI-CFF Regional Secretariat and the Proposed Budget for 2017 were discussed. As a result, a matrix summarizing the major audit findings with the corresponding comments of the PH NCCC was made. Such matrix were sent to the Regional Secretariat in order for them to answer and justify the findings.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In addition to the matrix, the PH NCCC recommended to the CSO Chair to defer the Budget for 2017 of the Regional Secretariat.</a:t>
            </a:r>
            <a:endParaRPr lang="en-US" dirty="0"/>
          </a:p>
          <a:p>
            <a:endParaRPr lang="en-US"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6</a:t>
            </a:fld>
            <a:endParaRPr lang="en-US"/>
          </a:p>
        </p:txBody>
      </p:sp>
    </p:spTree>
    <p:extLst>
      <p:ext uri="{BB962C8B-B14F-4D97-AF65-F5344CB8AC3E}">
        <p14:creationId xmlns:p14="http://schemas.microsoft.com/office/powerpoint/2010/main" val="3928454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January 17,</a:t>
            </a:r>
            <a:r>
              <a:rPr lang="en-US" baseline="0" dirty="0"/>
              <a:t> 2017, the Regional Secretariat conducted a courtesy call to the Chair of Council of Minister, Former Secretary Regina Lopez wherein the overview and background of CTI-CFF and the role of the CTI-COM Chairmanship were discussed as well as the updates from the Regional Secretariat and challenges in moving forward.</a:t>
            </a:r>
            <a:endParaRPr lang="en-US"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7</a:t>
            </a:fld>
            <a:endParaRPr lang="en-US"/>
          </a:p>
        </p:txBody>
      </p:sp>
    </p:spTree>
    <p:extLst>
      <p:ext uri="{BB962C8B-B14F-4D97-AF65-F5344CB8AC3E}">
        <p14:creationId xmlns:p14="http://schemas.microsoft.com/office/powerpoint/2010/main" val="3928454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maximize the visit of the Regional Secretariat</a:t>
            </a:r>
            <a:r>
              <a:rPr lang="en-US" baseline="0" dirty="0"/>
              <a:t> to the Philippines, former Executive Director </a:t>
            </a:r>
            <a:r>
              <a:rPr lang="en-US" baseline="0" dirty="0" err="1"/>
              <a:t>Pratikto</a:t>
            </a:r>
            <a:r>
              <a:rPr lang="en-US" baseline="0" dirty="0"/>
              <a:t> and his staff attended the PH-NCCC Meeting to strengthen the partnerships, the NCCC, the Technical Working Groups, the Governance Working Groups, the Cross Cutting Themes and solicit support from the Development Partners.</a:t>
            </a:r>
            <a:endParaRPr lang="en-US" dirty="0"/>
          </a:p>
        </p:txBody>
      </p:sp>
      <p:sp>
        <p:nvSpPr>
          <p:cNvPr id="4" name="Slide Number Placeholder 3"/>
          <p:cNvSpPr>
            <a:spLocks noGrp="1"/>
          </p:cNvSpPr>
          <p:nvPr>
            <p:ph type="sldNum" sz="quarter" idx="10"/>
          </p:nvPr>
        </p:nvSpPr>
        <p:spPr/>
        <p:txBody>
          <a:bodyPr/>
          <a:lstStyle/>
          <a:p>
            <a:fld id="{A600E118-4640-408F-9D54-21904740B367}" type="slidenum">
              <a:rPr lang="en-US" smtClean="0"/>
              <a:pPr/>
              <a:t>8</a:t>
            </a:fld>
            <a:endParaRPr lang="en-US"/>
          </a:p>
        </p:txBody>
      </p:sp>
    </p:spTree>
    <p:extLst>
      <p:ext uri="{BB962C8B-B14F-4D97-AF65-F5344CB8AC3E}">
        <p14:creationId xmlns:p14="http://schemas.microsoft.com/office/powerpoint/2010/main" val="3928454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January 19, 2017, the Regional Secretariat team and the DENR-BMB as the Secretariat</a:t>
            </a:r>
            <a:r>
              <a:rPr lang="en-US" baseline="0" dirty="0"/>
              <a:t> of the Philippine NCCC together with Director Fontanilla, as the HOD of the Philippines on the 12</a:t>
            </a:r>
            <a:r>
              <a:rPr lang="en-US" baseline="30000" dirty="0"/>
              <a:t>th</a:t>
            </a:r>
            <a:r>
              <a:rPr lang="en-US" baseline="0" dirty="0"/>
              <a:t> SOM and 6</a:t>
            </a:r>
            <a:r>
              <a:rPr lang="en-US" baseline="30000" dirty="0"/>
              <a:t>th</a:t>
            </a:r>
            <a:r>
              <a:rPr lang="en-US" baseline="0" dirty="0"/>
              <a:t> MM, conducted a meeting in compliance with the SOM and MM instructions.</a:t>
            </a:r>
          </a:p>
          <a:p>
            <a:endParaRPr lang="en-US" baseline="0" dirty="0"/>
          </a:p>
          <a:p>
            <a:r>
              <a:rPr lang="en-US" baseline="0" dirty="0"/>
              <a:t>In this meeting, the 2015 Audit Report was discussed. Among the results were the Regional Secretariat </a:t>
            </a:r>
            <a:r>
              <a:rPr lang="en-US" dirty="0"/>
              <a:t>providing explanations, justifications and supporting documents to the comments on the audit and</a:t>
            </a:r>
            <a:r>
              <a:rPr lang="en-US" baseline="0" dirty="0"/>
              <a:t> </a:t>
            </a:r>
            <a:r>
              <a:rPr lang="en-US" dirty="0"/>
              <a:t>admitted the lapses and irregularities on the audit. </a:t>
            </a:r>
          </a:p>
        </p:txBody>
      </p:sp>
      <p:sp>
        <p:nvSpPr>
          <p:cNvPr id="4" name="Slide Number Placeholder 3"/>
          <p:cNvSpPr>
            <a:spLocks noGrp="1"/>
          </p:cNvSpPr>
          <p:nvPr>
            <p:ph type="sldNum" sz="quarter" idx="10"/>
          </p:nvPr>
        </p:nvSpPr>
        <p:spPr/>
        <p:txBody>
          <a:bodyPr/>
          <a:lstStyle/>
          <a:p>
            <a:fld id="{A600E118-4640-408F-9D54-21904740B367}" type="slidenum">
              <a:rPr lang="en-US" smtClean="0"/>
              <a:pPr/>
              <a:t>9</a:t>
            </a:fld>
            <a:endParaRPr lang="en-US"/>
          </a:p>
        </p:txBody>
      </p:sp>
    </p:spTree>
    <p:extLst>
      <p:ext uri="{BB962C8B-B14F-4D97-AF65-F5344CB8AC3E}">
        <p14:creationId xmlns:p14="http://schemas.microsoft.com/office/powerpoint/2010/main" val="3928454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B716AF-8E40-490E-87B1-D34DE377196E}" type="datetimeFigureOut">
              <a:rPr lang="en-US" smtClean="0"/>
              <a:pPr/>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74909-B410-4DF6-B4E5-8BB8EA7771C9}" type="slidenum">
              <a:rPr lang="en-US" smtClean="0"/>
              <a:pPr/>
              <a:t>‹#›</a:t>
            </a:fld>
            <a:endParaRPr lang="en-US"/>
          </a:p>
        </p:txBody>
      </p:sp>
    </p:spTree>
    <p:extLst>
      <p:ext uri="{BB962C8B-B14F-4D97-AF65-F5344CB8AC3E}">
        <p14:creationId xmlns:p14="http://schemas.microsoft.com/office/powerpoint/2010/main" val="3130003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B716AF-8E40-490E-87B1-D34DE377196E}" type="datetimeFigureOut">
              <a:rPr lang="en-US" smtClean="0"/>
              <a:pPr/>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74909-B410-4DF6-B4E5-8BB8EA7771C9}" type="slidenum">
              <a:rPr lang="en-US" smtClean="0"/>
              <a:pPr/>
              <a:t>‹#›</a:t>
            </a:fld>
            <a:endParaRPr lang="en-US"/>
          </a:p>
        </p:txBody>
      </p:sp>
    </p:spTree>
    <p:extLst>
      <p:ext uri="{BB962C8B-B14F-4D97-AF65-F5344CB8AC3E}">
        <p14:creationId xmlns:p14="http://schemas.microsoft.com/office/powerpoint/2010/main" val="3462777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B716AF-8E40-490E-87B1-D34DE377196E}" type="datetimeFigureOut">
              <a:rPr lang="en-US" smtClean="0"/>
              <a:pPr/>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74909-B410-4DF6-B4E5-8BB8EA7771C9}" type="slidenum">
              <a:rPr lang="en-US" smtClean="0"/>
              <a:pPr/>
              <a:t>‹#›</a:t>
            </a:fld>
            <a:endParaRPr lang="en-US"/>
          </a:p>
        </p:txBody>
      </p:sp>
    </p:spTree>
    <p:extLst>
      <p:ext uri="{BB962C8B-B14F-4D97-AF65-F5344CB8AC3E}">
        <p14:creationId xmlns:p14="http://schemas.microsoft.com/office/powerpoint/2010/main" val="3449903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B716AF-8E40-490E-87B1-D34DE377196E}" type="datetimeFigureOut">
              <a:rPr lang="en-US" smtClean="0"/>
              <a:pPr/>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74909-B410-4DF6-B4E5-8BB8EA7771C9}" type="slidenum">
              <a:rPr lang="en-US" smtClean="0"/>
              <a:pPr/>
              <a:t>‹#›</a:t>
            </a:fld>
            <a:endParaRPr lang="en-US"/>
          </a:p>
        </p:txBody>
      </p:sp>
    </p:spTree>
    <p:extLst>
      <p:ext uri="{BB962C8B-B14F-4D97-AF65-F5344CB8AC3E}">
        <p14:creationId xmlns:p14="http://schemas.microsoft.com/office/powerpoint/2010/main" val="3043215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B716AF-8E40-490E-87B1-D34DE377196E}" type="datetimeFigureOut">
              <a:rPr lang="en-US" smtClean="0"/>
              <a:pPr/>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74909-B410-4DF6-B4E5-8BB8EA7771C9}" type="slidenum">
              <a:rPr lang="en-US" smtClean="0"/>
              <a:pPr/>
              <a:t>‹#›</a:t>
            </a:fld>
            <a:endParaRPr lang="en-US"/>
          </a:p>
        </p:txBody>
      </p:sp>
    </p:spTree>
    <p:extLst>
      <p:ext uri="{BB962C8B-B14F-4D97-AF65-F5344CB8AC3E}">
        <p14:creationId xmlns:p14="http://schemas.microsoft.com/office/powerpoint/2010/main" val="790506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B716AF-8E40-490E-87B1-D34DE377196E}" type="datetimeFigureOut">
              <a:rPr lang="en-US" smtClean="0"/>
              <a:pPr/>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74909-B410-4DF6-B4E5-8BB8EA7771C9}" type="slidenum">
              <a:rPr lang="en-US" smtClean="0"/>
              <a:pPr/>
              <a:t>‹#›</a:t>
            </a:fld>
            <a:endParaRPr lang="en-US"/>
          </a:p>
        </p:txBody>
      </p:sp>
    </p:spTree>
    <p:extLst>
      <p:ext uri="{BB962C8B-B14F-4D97-AF65-F5344CB8AC3E}">
        <p14:creationId xmlns:p14="http://schemas.microsoft.com/office/powerpoint/2010/main" val="899581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B716AF-8E40-490E-87B1-D34DE377196E}" type="datetimeFigureOut">
              <a:rPr lang="en-US" smtClean="0"/>
              <a:pPr/>
              <a:t>12/12/2018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974909-B410-4DF6-B4E5-8BB8EA7771C9}" type="slidenum">
              <a:rPr lang="en-US" smtClean="0"/>
              <a:pPr/>
              <a:t>‹#›</a:t>
            </a:fld>
            <a:endParaRPr lang="en-US"/>
          </a:p>
        </p:txBody>
      </p:sp>
    </p:spTree>
    <p:extLst>
      <p:ext uri="{BB962C8B-B14F-4D97-AF65-F5344CB8AC3E}">
        <p14:creationId xmlns:p14="http://schemas.microsoft.com/office/powerpoint/2010/main" val="1438188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B716AF-8E40-490E-87B1-D34DE377196E}" type="datetimeFigureOut">
              <a:rPr lang="en-US" smtClean="0"/>
              <a:pPr/>
              <a:t>12/12/2018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974909-B410-4DF6-B4E5-8BB8EA7771C9}" type="slidenum">
              <a:rPr lang="en-US" smtClean="0"/>
              <a:pPr/>
              <a:t>‹#›</a:t>
            </a:fld>
            <a:endParaRPr lang="en-US"/>
          </a:p>
        </p:txBody>
      </p:sp>
    </p:spTree>
    <p:extLst>
      <p:ext uri="{BB962C8B-B14F-4D97-AF65-F5344CB8AC3E}">
        <p14:creationId xmlns:p14="http://schemas.microsoft.com/office/powerpoint/2010/main" val="3600535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B716AF-8E40-490E-87B1-D34DE377196E}" type="datetimeFigureOut">
              <a:rPr lang="en-US" smtClean="0"/>
              <a:pPr/>
              <a:t>12/12/2018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974909-B410-4DF6-B4E5-8BB8EA7771C9}" type="slidenum">
              <a:rPr lang="en-US" smtClean="0"/>
              <a:pPr/>
              <a:t>‹#›</a:t>
            </a:fld>
            <a:endParaRPr lang="en-US"/>
          </a:p>
        </p:txBody>
      </p:sp>
    </p:spTree>
    <p:extLst>
      <p:ext uri="{BB962C8B-B14F-4D97-AF65-F5344CB8AC3E}">
        <p14:creationId xmlns:p14="http://schemas.microsoft.com/office/powerpoint/2010/main" val="2791191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B716AF-8E40-490E-87B1-D34DE377196E}" type="datetimeFigureOut">
              <a:rPr lang="en-US" smtClean="0"/>
              <a:pPr/>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74909-B410-4DF6-B4E5-8BB8EA7771C9}" type="slidenum">
              <a:rPr lang="en-US" smtClean="0"/>
              <a:pPr/>
              <a:t>‹#›</a:t>
            </a:fld>
            <a:endParaRPr lang="en-US"/>
          </a:p>
        </p:txBody>
      </p:sp>
    </p:spTree>
    <p:extLst>
      <p:ext uri="{BB962C8B-B14F-4D97-AF65-F5344CB8AC3E}">
        <p14:creationId xmlns:p14="http://schemas.microsoft.com/office/powerpoint/2010/main" val="2724138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B716AF-8E40-490E-87B1-D34DE377196E}" type="datetimeFigureOut">
              <a:rPr lang="en-US" smtClean="0"/>
              <a:pPr/>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74909-B410-4DF6-B4E5-8BB8EA7771C9}" type="slidenum">
              <a:rPr lang="en-US" smtClean="0"/>
              <a:pPr/>
              <a:t>‹#›</a:t>
            </a:fld>
            <a:endParaRPr lang="en-US"/>
          </a:p>
        </p:txBody>
      </p:sp>
    </p:spTree>
    <p:extLst>
      <p:ext uri="{BB962C8B-B14F-4D97-AF65-F5344CB8AC3E}">
        <p14:creationId xmlns:p14="http://schemas.microsoft.com/office/powerpoint/2010/main" val="469707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B716AF-8E40-490E-87B1-D34DE377196E}" type="datetimeFigureOut">
              <a:rPr lang="en-US" smtClean="0"/>
              <a:pPr/>
              <a:t>12/12/2018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74909-B410-4DF6-B4E5-8BB8EA7771C9}" type="slidenum">
              <a:rPr lang="en-US" smtClean="0"/>
              <a:pPr/>
              <a:t>‹#›</a:t>
            </a:fld>
            <a:endParaRPr lang="en-US"/>
          </a:p>
        </p:txBody>
      </p:sp>
    </p:spTree>
    <p:extLst>
      <p:ext uri="{BB962C8B-B14F-4D97-AF65-F5344CB8AC3E}">
        <p14:creationId xmlns:p14="http://schemas.microsoft.com/office/powerpoint/2010/main" val="2359767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gif"/><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11" Type="http://schemas.openxmlformats.org/officeDocument/2006/relationships/image" Target="../media/image9.jpeg"/><Relationship Id="rId5" Type="http://schemas.openxmlformats.org/officeDocument/2006/relationships/image" Target="../media/image3.gif"/><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22888" y="1780032"/>
            <a:ext cx="10596087" cy="3925824"/>
          </a:xfrm>
        </p:spPr>
        <p:txBody>
          <a:bodyPr anchor="ctr">
            <a:noAutofit/>
          </a:bodyPr>
          <a:lstStyle/>
          <a:p>
            <a:r>
              <a:rPr lang="en-US" sz="5400" b="1" dirty="0">
                <a:latin typeface="David" pitchFamily="34" charset="-79"/>
                <a:cs typeface="David" pitchFamily="34" charset="-79"/>
              </a:rPr>
              <a:t>Chair Report</a:t>
            </a:r>
            <a:br>
              <a:rPr lang="en-US" sz="5400" b="1" dirty="0">
                <a:latin typeface="David" pitchFamily="34" charset="-79"/>
                <a:cs typeface="David" pitchFamily="34" charset="-79"/>
              </a:rPr>
            </a:br>
            <a:r>
              <a:rPr lang="en-US" sz="5400" b="1" dirty="0">
                <a:latin typeface="David" pitchFamily="34" charset="-79"/>
                <a:cs typeface="David" pitchFamily="34" charset="-79"/>
              </a:rPr>
              <a:t>CY 2017 and 2018</a:t>
            </a:r>
          </a:p>
        </p:txBody>
      </p:sp>
      <p:pic>
        <p:nvPicPr>
          <p:cNvPr id="4" name="cti_logo.png"/>
          <p:cNvPicPr>
            <a:picLocks noChangeAspect="1"/>
          </p:cNvPicPr>
          <p:nvPr/>
        </p:nvPicPr>
        <p:blipFill>
          <a:blip r:embed="rId4" cstate="print">
            <a:extLst/>
          </a:blip>
          <a:stretch>
            <a:fillRect/>
          </a:stretch>
        </p:blipFill>
        <p:spPr>
          <a:xfrm>
            <a:off x="2566738" y="205680"/>
            <a:ext cx="3946357" cy="969432"/>
          </a:xfrm>
          <a:prstGeom prst="rect">
            <a:avLst/>
          </a:prstGeom>
          <a:ln w="12700">
            <a:miter lim="400000"/>
          </a:ln>
        </p:spPr>
      </p:pic>
      <p:grpSp>
        <p:nvGrpSpPr>
          <p:cNvPr id="3" name="Group 2"/>
          <p:cNvGrpSpPr/>
          <p:nvPr/>
        </p:nvGrpSpPr>
        <p:grpSpPr>
          <a:xfrm>
            <a:off x="6898104" y="251483"/>
            <a:ext cx="4928341" cy="461223"/>
            <a:chOff x="7694867" y="308798"/>
            <a:chExt cx="3661172" cy="383977"/>
          </a:xfrm>
        </p:grpSpPr>
        <p:pic>
          <p:nvPicPr>
            <p:cNvPr id="5" name="indonesia.gif"/>
            <p:cNvPicPr>
              <a:picLocks noChangeAspect="1"/>
            </p:cNvPicPr>
            <p:nvPr/>
          </p:nvPicPr>
          <p:blipFill>
            <a:blip r:embed="rId5" cstate="print">
              <a:extLst/>
            </a:blip>
            <a:stretch>
              <a:fillRect/>
            </a:stretch>
          </p:blipFill>
          <p:spPr>
            <a:xfrm>
              <a:off x="7694867" y="308798"/>
              <a:ext cx="580430" cy="383977"/>
            </a:xfrm>
            <a:prstGeom prst="rect">
              <a:avLst/>
            </a:prstGeom>
            <a:ln w="12700">
              <a:miter lim="400000"/>
            </a:ln>
            <a:effectLst>
              <a:outerShdw blurRad="88900" dist="50800" dir="2700000" rotWithShape="0">
                <a:srgbClr val="000000">
                  <a:alpha val="75000"/>
                </a:srgbClr>
              </a:outerShdw>
            </a:effectLst>
          </p:spPr>
        </p:pic>
        <p:pic>
          <p:nvPicPr>
            <p:cNvPr id="6" name="malaysia-flag.gif"/>
            <p:cNvPicPr>
              <a:picLocks noChangeAspect="1"/>
            </p:cNvPicPr>
            <p:nvPr/>
          </p:nvPicPr>
          <p:blipFill>
            <a:blip r:embed="rId6" cstate="print">
              <a:extLst/>
            </a:blip>
            <a:stretch>
              <a:fillRect/>
            </a:stretch>
          </p:blipFill>
          <p:spPr>
            <a:xfrm>
              <a:off x="8311015" y="308798"/>
              <a:ext cx="580431" cy="383977"/>
            </a:xfrm>
            <a:prstGeom prst="rect">
              <a:avLst/>
            </a:prstGeom>
            <a:ln w="12700">
              <a:miter lim="400000"/>
            </a:ln>
            <a:effectLst>
              <a:outerShdw blurRad="88900" dist="50800" dir="2700000" rotWithShape="0">
                <a:srgbClr val="000000">
                  <a:alpha val="75000"/>
                </a:srgbClr>
              </a:outerShdw>
            </a:effectLst>
          </p:spPr>
        </p:pic>
        <p:pic>
          <p:nvPicPr>
            <p:cNvPr id="7" name="pp-lgflag.gif"/>
            <p:cNvPicPr>
              <a:picLocks noChangeAspect="1"/>
            </p:cNvPicPr>
            <p:nvPr/>
          </p:nvPicPr>
          <p:blipFill>
            <a:blip r:embed="rId7" cstate="print">
              <a:extLst/>
            </a:blip>
            <a:stretch>
              <a:fillRect/>
            </a:stretch>
          </p:blipFill>
          <p:spPr>
            <a:xfrm>
              <a:off x="8927163" y="308798"/>
              <a:ext cx="580431" cy="383977"/>
            </a:xfrm>
            <a:prstGeom prst="rect">
              <a:avLst/>
            </a:prstGeom>
            <a:ln w="12700">
              <a:miter lim="400000"/>
            </a:ln>
            <a:effectLst>
              <a:outerShdw blurRad="88900" dist="50800" dir="2700000" rotWithShape="0">
                <a:srgbClr val="000000">
                  <a:alpha val="75000"/>
                </a:srgbClr>
              </a:outerShdw>
            </a:effectLst>
          </p:spPr>
        </p:pic>
        <p:pic>
          <p:nvPicPr>
            <p:cNvPr id="8" name="flag_philippines.gif"/>
            <p:cNvPicPr>
              <a:picLocks noChangeAspect="1"/>
            </p:cNvPicPr>
            <p:nvPr/>
          </p:nvPicPr>
          <p:blipFill>
            <a:blip r:embed="rId8" cstate="print">
              <a:extLst/>
            </a:blip>
            <a:stretch>
              <a:fillRect/>
            </a:stretch>
          </p:blipFill>
          <p:spPr>
            <a:xfrm>
              <a:off x="9543312" y="308798"/>
              <a:ext cx="580431" cy="383977"/>
            </a:xfrm>
            <a:prstGeom prst="rect">
              <a:avLst/>
            </a:prstGeom>
            <a:ln w="12700">
              <a:miter lim="400000"/>
            </a:ln>
            <a:effectLst>
              <a:outerShdw blurRad="88900" dist="50800" dir="2700000" rotWithShape="0">
                <a:srgbClr val="000000">
                  <a:alpha val="75000"/>
                </a:srgbClr>
              </a:outerShdw>
            </a:effectLst>
          </p:spPr>
        </p:pic>
        <p:pic>
          <p:nvPicPr>
            <p:cNvPr id="9" name="sollarge.gif"/>
            <p:cNvPicPr>
              <a:picLocks noChangeAspect="1"/>
            </p:cNvPicPr>
            <p:nvPr/>
          </p:nvPicPr>
          <p:blipFill>
            <a:blip r:embed="rId9" cstate="print">
              <a:extLst/>
            </a:blip>
            <a:stretch>
              <a:fillRect/>
            </a:stretch>
          </p:blipFill>
          <p:spPr>
            <a:xfrm>
              <a:off x="10159460" y="308798"/>
              <a:ext cx="580431" cy="383977"/>
            </a:xfrm>
            <a:prstGeom prst="rect">
              <a:avLst/>
            </a:prstGeom>
            <a:ln w="12700">
              <a:miter lim="400000"/>
            </a:ln>
            <a:effectLst>
              <a:outerShdw blurRad="88900" dist="50800" dir="2700000" rotWithShape="0">
                <a:srgbClr val="000000">
                  <a:alpha val="75000"/>
                </a:srgbClr>
              </a:outerShdw>
            </a:effectLst>
          </p:spPr>
        </p:pic>
        <p:pic>
          <p:nvPicPr>
            <p:cNvPr id="10" name="timor-leste.png"/>
            <p:cNvPicPr>
              <a:picLocks noChangeAspect="1"/>
            </p:cNvPicPr>
            <p:nvPr/>
          </p:nvPicPr>
          <p:blipFill>
            <a:blip r:embed="rId10" cstate="print">
              <a:extLst/>
            </a:blip>
            <a:stretch>
              <a:fillRect/>
            </a:stretch>
          </p:blipFill>
          <p:spPr>
            <a:xfrm>
              <a:off x="10775609" y="308798"/>
              <a:ext cx="580430" cy="383977"/>
            </a:xfrm>
            <a:prstGeom prst="rect">
              <a:avLst/>
            </a:prstGeom>
            <a:ln w="12700">
              <a:miter lim="400000"/>
            </a:ln>
            <a:effectLst>
              <a:outerShdw blurRad="88900" dist="50800" dir="2700000" rotWithShape="0">
                <a:srgbClr val="000000">
                  <a:alpha val="75000"/>
                </a:srgbClr>
              </a:outerShdw>
            </a:effectLst>
          </p:spPr>
        </p:pic>
      </p:grpSp>
      <p:pic>
        <p:nvPicPr>
          <p:cNvPr id="11" name="Picture 2" descr="C:\Documents and Settings\WWF\My Documents\CTI\LOGOS\denr.JPG"/>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6201" y="4620126"/>
            <a:ext cx="1704474"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C:\Documents and Settings\WWF\My Documents\CTI\LOGOS\da_logo.jpg"/>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89278" y="4543926"/>
            <a:ext cx="15382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501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175"/>
            <a:ext cx="12192000" cy="1325563"/>
          </a:xfrm>
        </p:spPr>
        <p:txBody>
          <a:bodyPr>
            <a:normAutofit/>
          </a:bodyPr>
          <a:lstStyle/>
          <a:p>
            <a:pPr algn="ctr"/>
            <a:r>
              <a:rPr lang="en-US" dirty="0">
                <a:latin typeface="Aharoni" pitchFamily="2" charset="-79"/>
                <a:ea typeface="Gill Sans MT" panose="020B0502020104020203" pitchFamily="34" charset="0"/>
                <a:cs typeface="Aharoni" pitchFamily="2" charset="-79"/>
                <a:sym typeface="Gill Sans MT" panose="020B0502020104020203" pitchFamily="34" charset="0"/>
              </a:rPr>
              <a:t>Actions taken </a:t>
            </a:r>
          </a:p>
        </p:txBody>
      </p:sp>
      <p:sp>
        <p:nvSpPr>
          <p:cNvPr id="6" name="Content Placeholder 5"/>
          <p:cNvSpPr>
            <a:spLocks noGrp="1"/>
          </p:cNvSpPr>
          <p:nvPr>
            <p:ph idx="1"/>
          </p:nvPr>
        </p:nvSpPr>
        <p:spPr>
          <a:xfrm>
            <a:off x="987552" y="1072896"/>
            <a:ext cx="9387840" cy="5785104"/>
          </a:xfrm>
        </p:spPr>
        <p:txBody>
          <a:bodyPr>
            <a:normAutofit/>
          </a:bodyPr>
          <a:lstStyle/>
          <a:p>
            <a:pPr marL="574675" indent="-514350">
              <a:buNone/>
            </a:pPr>
            <a:r>
              <a:rPr lang="en-US" b="1" dirty="0"/>
              <a:t>4. Regional Secretariat Meeting with DENR-BMB and Director </a:t>
            </a:r>
            <a:r>
              <a:rPr lang="en-US" b="1" dirty="0" err="1"/>
              <a:t>Fontanilla</a:t>
            </a:r>
            <a:r>
              <a:rPr lang="en-US" b="1" dirty="0"/>
              <a:t> (as the 12</a:t>
            </a:r>
            <a:r>
              <a:rPr lang="en-US" b="1" baseline="30000" dirty="0"/>
              <a:t>th</a:t>
            </a:r>
            <a:r>
              <a:rPr lang="en-US" b="1" dirty="0"/>
              <a:t> SOM HOD) on January 19, 2017</a:t>
            </a:r>
          </a:p>
          <a:p>
            <a:pPr marL="742950" indent="-461963">
              <a:buFont typeface="Wingdings" pitchFamily="2" charset="2"/>
              <a:buChar char="Ø"/>
            </a:pPr>
            <a:r>
              <a:rPr lang="en-US" dirty="0"/>
              <a:t>Agreements</a:t>
            </a:r>
          </a:p>
          <a:p>
            <a:pPr marL="1146175" indent="-231775"/>
            <a:r>
              <a:rPr lang="en-US" dirty="0"/>
              <a:t>Regional Secretariat to find another external auditor</a:t>
            </a:r>
          </a:p>
          <a:p>
            <a:pPr marL="1146175" indent="-231775"/>
            <a:r>
              <a:rPr lang="en-US" dirty="0"/>
              <a:t>Regional Secretariat should coordinate closely with the CT6 in the process of selection for the new external auditor to conduct the audit for CY 2016</a:t>
            </a:r>
          </a:p>
          <a:p>
            <a:pPr marL="1146175" indent="-231775"/>
            <a:r>
              <a:rPr lang="en-US" dirty="0"/>
              <a:t>FRWG to convene a meeting immediately and discuss the result of the series of meetings regarding the audit findings and budget proposal for 2017 for CTI-CFF Regional Secretariat</a:t>
            </a:r>
          </a:p>
          <a:p>
            <a:pPr marL="914400" indent="-623888">
              <a:buNone/>
            </a:pPr>
            <a:endParaRPr lang="en-US" dirty="0"/>
          </a:p>
        </p:txBody>
      </p:sp>
    </p:spTree>
    <p:extLst>
      <p:ext uri="{BB962C8B-B14F-4D97-AF65-F5344CB8AC3E}">
        <p14:creationId xmlns:p14="http://schemas.microsoft.com/office/powerpoint/2010/main" val="3814931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13487" y="2023333"/>
            <a:ext cx="10515600" cy="4351338"/>
          </a:xfrm>
        </p:spPr>
        <p:txBody>
          <a:bodyPr>
            <a:normAutofit/>
          </a:bodyPr>
          <a:lstStyle/>
          <a:p>
            <a:pPr marL="0" indent="0" algn="ctr">
              <a:buNone/>
            </a:pPr>
            <a:r>
              <a:rPr lang="en-US" sz="5400" b="1" dirty="0"/>
              <a:t>Meetings/Workshops </a:t>
            </a:r>
          </a:p>
          <a:p>
            <a:pPr marL="0" indent="0" algn="ctr">
              <a:buNone/>
            </a:pPr>
            <a:r>
              <a:rPr lang="en-US" sz="5400" b="1" dirty="0"/>
              <a:t>Hosted and Supported</a:t>
            </a:r>
          </a:p>
        </p:txBody>
      </p:sp>
    </p:spTree>
    <p:extLst>
      <p:ext uri="{BB962C8B-B14F-4D97-AF65-F5344CB8AC3E}">
        <p14:creationId xmlns:p14="http://schemas.microsoft.com/office/powerpoint/2010/main" val="2875761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530825" y="400050"/>
            <a:ext cx="11016050" cy="1876992"/>
          </a:xfrm>
        </p:spPr>
        <p:txBody>
          <a:bodyPr>
            <a:normAutofit/>
          </a:bodyPr>
          <a:lstStyle/>
          <a:p>
            <a:pPr marL="0" indent="0">
              <a:buNone/>
            </a:pPr>
            <a:r>
              <a:rPr lang="en-US" dirty="0"/>
              <a:t> </a:t>
            </a:r>
            <a:r>
              <a:rPr lang="en-US" b="1" dirty="0"/>
              <a:t>FRWG, Proposed Budget for 2017 and Other Financial Matters Meeting</a:t>
            </a:r>
          </a:p>
          <a:p>
            <a:pPr marL="401638" indent="-341313">
              <a:buNone/>
            </a:pPr>
            <a:r>
              <a:rPr lang="en-US" dirty="0"/>
              <a:t>Date:   March 29-31, 2017</a:t>
            </a:r>
          </a:p>
          <a:p>
            <a:pPr marL="401638" indent="-341313">
              <a:buNone/>
            </a:pPr>
            <a:r>
              <a:rPr lang="en-US" dirty="0"/>
              <a:t>Venue: Pasig City</a:t>
            </a:r>
            <a:endParaRPr lang="en-US" b="1" dirty="0"/>
          </a:p>
        </p:txBody>
      </p:sp>
      <p:pic>
        <p:nvPicPr>
          <p:cNvPr id="6146" name="Picture 2" descr="C:\Users\User\Downloads\17436264_10154211815256852_2447552459516262078_o.jpg"/>
          <p:cNvPicPr>
            <a:picLocks noChangeAspect="1" noChangeArrowheads="1"/>
          </p:cNvPicPr>
          <p:nvPr/>
        </p:nvPicPr>
        <p:blipFill rotWithShape="1">
          <a:blip r:embed="rId4">
            <a:extLst>
              <a:ext uri="{28A0092B-C50C-407E-A947-70E740481C1C}">
                <a14:useLocalDpi xmlns:a14="http://schemas.microsoft.com/office/drawing/2010/main" val="0"/>
              </a:ext>
            </a:extLst>
          </a:blip>
          <a:srcRect t="15056"/>
          <a:stretch/>
        </p:blipFill>
        <p:spPr bwMode="auto">
          <a:xfrm>
            <a:off x="838200" y="2133600"/>
            <a:ext cx="9067800" cy="4332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503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1046226" y="5422232"/>
            <a:ext cx="6473571" cy="1015398"/>
          </a:xfrm>
        </p:spPr>
        <p:txBody>
          <a:bodyPr>
            <a:normAutofit/>
          </a:bodyPr>
          <a:lstStyle/>
          <a:p>
            <a:pPr marL="401638" indent="-341313">
              <a:buNone/>
            </a:pPr>
            <a:r>
              <a:rPr lang="en-US" dirty="0"/>
              <a:t>Date:   July 4-7, 2017</a:t>
            </a:r>
          </a:p>
          <a:p>
            <a:pPr marL="401638" indent="-341313">
              <a:buNone/>
            </a:pPr>
            <a:r>
              <a:rPr lang="en-US" dirty="0"/>
              <a:t>Venue: Iloilo City</a:t>
            </a:r>
            <a:endParaRPr lang="en-US" b="1" dirty="0"/>
          </a:p>
        </p:txBody>
      </p:sp>
      <p:sp>
        <p:nvSpPr>
          <p:cNvPr id="8" name="Title 1"/>
          <p:cNvSpPr txBox="1">
            <a:spLocks/>
          </p:cNvSpPr>
          <p:nvPr/>
        </p:nvSpPr>
        <p:spPr>
          <a:xfrm>
            <a:off x="874776" y="235625"/>
            <a:ext cx="10515600" cy="1325563"/>
          </a:xfrm>
          <a:prstGeom prst="rect">
            <a:avLst/>
          </a:prstGeom>
        </p:spPr>
        <p:txBody>
          <a:bodyPr vert="horz" lIns="91440" tIns="45720" rIns="91440" bIns="45720" rtlCol="0" anchor="ctr">
            <a:normAutofit/>
          </a:bodyPr>
          <a:lstStyle/>
          <a:p>
            <a:pPr marL="571500" marR="0" lvl="0" indent="-571500" algn="ctr" defTabSz="914400" rtl="0" eaLnBrk="1" fontAlgn="auto" latinLnBrk="0" hangingPunct="1">
              <a:lnSpc>
                <a:spcPct val="90000"/>
              </a:lnSpc>
              <a:spcBef>
                <a:spcPct val="0"/>
              </a:spcBef>
              <a:spcAft>
                <a:spcPts val="0"/>
              </a:spcAft>
              <a:buClrTx/>
              <a:buSzTx/>
              <a:buFontTx/>
              <a:buNone/>
              <a:tabLst/>
              <a:defRPr/>
            </a:pPr>
            <a:endParaRPr kumimoji="0" lang="en-PH" sz="3600" b="1" i="0" u="none" strike="noStrike" kern="1200" cap="none" spc="0" normalizeH="0" baseline="0" noProof="0" dirty="0">
              <a:ln>
                <a:noFill/>
              </a:ln>
              <a:solidFill>
                <a:schemeClr val="tx1"/>
              </a:solidFill>
              <a:effectLst/>
              <a:uLnTx/>
              <a:uFillTx/>
              <a:latin typeface="+mj-lt"/>
              <a:ea typeface="+mj-ea"/>
              <a:cs typeface="+mj-cs"/>
            </a:endParaRPr>
          </a:p>
        </p:txBody>
      </p:sp>
      <p:pic>
        <p:nvPicPr>
          <p:cNvPr id="1026" name="Picture 2" descr="E:\CTI Docs\TUna GOvernance Worksho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7654" y="770110"/>
            <a:ext cx="5907020" cy="35442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950" y="802194"/>
            <a:ext cx="5316318" cy="3544212"/>
          </a:xfrm>
          <a:prstGeom prst="rect">
            <a:avLst/>
          </a:prstGeom>
        </p:spPr>
      </p:pic>
      <p:sp>
        <p:nvSpPr>
          <p:cNvPr id="2" name="Rectangle 1"/>
          <p:cNvSpPr/>
          <p:nvPr/>
        </p:nvSpPr>
        <p:spPr>
          <a:xfrm>
            <a:off x="361950" y="4891533"/>
            <a:ext cx="11401425" cy="535531"/>
          </a:xfrm>
          <a:prstGeom prst="rect">
            <a:avLst/>
          </a:prstGeom>
        </p:spPr>
        <p:txBody>
          <a:bodyPr wrap="square">
            <a:spAutoFit/>
          </a:bodyPr>
          <a:lstStyle/>
          <a:p>
            <a:pPr marL="401638" lvl="0" indent="-341313" algn="ctr">
              <a:lnSpc>
                <a:spcPct val="90000"/>
              </a:lnSpc>
              <a:spcBef>
                <a:spcPts val="1000"/>
              </a:spcBef>
            </a:pPr>
            <a:r>
              <a:rPr lang="en-US" sz="3200" b="1" dirty="0">
                <a:solidFill>
                  <a:prstClr val="black"/>
                </a:solidFill>
              </a:rPr>
              <a:t>Fisher’s Forum back to back with Tuna Governance Workshop</a:t>
            </a:r>
          </a:p>
        </p:txBody>
      </p:sp>
    </p:spTree>
    <p:extLst>
      <p:ext uri="{BB962C8B-B14F-4D97-AF65-F5344CB8AC3E}">
        <p14:creationId xmlns:p14="http://schemas.microsoft.com/office/powerpoint/2010/main" val="3299073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999744" y="1091755"/>
            <a:ext cx="9107424" cy="4828032"/>
          </a:xfrm>
        </p:spPr>
        <p:txBody>
          <a:bodyPr>
            <a:normAutofit/>
          </a:bodyPr>
          <a:lstStyle/>
          <a:p>
            <a:pPr marL="401638" indent="-341313">
              <a:buNone/>
            </a:pPr>
            <a:endParaRPr lang="en-US" b="1" dirty="0"/>
          </a:p>
        </p:txBody>
      </p:sp>
      <p:pic>
        <p:nvPicPr>
          <p:cNvPr id="2050" name="Picture 2" descr="C:\Users\User\Downloads\20690230_1369800453133143_2484161642933376478_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3927" y="269678"/>
            <a:ext cx="9598662" cy="6392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073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999744" y="1091755"/>
            <a:ext cx="9107424" cy="4828032"/>
          </a:xfrm>
        </p:spPr>
        <p:txBody>
          <a:bodyPr>
            <a:normAutofit/>
          </a:bodyPr>
          <a:lstStyle/>
          <a:p>
            <a:pPr marL="401638" indent="-341313">
              <a:buNone/>
            </a:pPr>
            <a:endParaRPr lang="en-US" b="1" dirty="0"/>
          </a:p>
        </p:txBody>
      </p:sp>
      <p:pic>
        <p:nvPicPr>
          <p:cNvPr id="2051" name="Picture 3" descr="C:\Users\User\Downloads\20776639_1369810326465489_2356224975472092621_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 y="149629"/>
            <a:ext cx="9571412" cy="6398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415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 name="Picture 2" descr="E:\CTI Docs\Blue Carbon Workshop\Blue Carbon Workshop Output\Photos\Photos_Group1\GOPR277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7795463" y="607682"/>
            <a:ext cx="4221704" cy="31662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CTI Docs\Blue Carbon Workshop\Blue Carbon Workshop Output\Photos\2017_0830_111227_00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872" y="445552"/>
            <a:ext cx="4145280" cy="310896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759527" y="836403"/>
            <a:ext cx="3181350" cy="1938992"/>
          </a:xfrm>
          <a:prstGeom prst="rect">
            <a:avLst/>
          </a:prstGeom>
        </p:spPr>
        <p:txBody>
          <a:bodyPr wrap="square">
            <a:spAutoFit/>
          </a:bodyPr>
          <a:lstStyle/>
          <a:p>
            <a:pPr marL="401638" indent="-341313">
              <a:buNone/>
            </a:pPr>
            <a:r>
              <a:rPr lang="en-US" sz="2400" b="1" dirty="0"/>
              <a:t>Blue Carbon Workshop</a:t>
            </a:r>
          </a:p>
          <a:p>
            <a:pPr marL="401638" indent="-341313">
              <a:buNone/>
            </a:pPr>
            <a:r>
              <a:rPr lang="en-US" sz="2400" dirty="0"/>
              <a:t>Date:   August , 2017</a:t>
            </a:r>
          </a:p>
          <a:p>
            <a:pPr marL="401638" indent="-341313">
              <a:buNone/>
            </a:pPr>
            <a:r>
              <a:rPr lang="en-US" sz="2400" dirty="0"/>
              <a:t>Venue: </a:t>
            </a:r>
            <a:r>
              <a:rPr lang="en-US" sz="2400" dirty="0" err="1"/>
              <a:t>Tagaytay</a:t>
            </a:r>
            <a:r>
              <a:rPr lang="en-US" sz="2400" dirty="0"/>
              <a:t> City and </a:t>
            </a:r>
            <a:r>
              <a:rPr lang="en-US" sz="2400" dirty="0" err="1"/>
              <a:t>Calatagan</a:t>
            </a:r>
            <a:r>
              <a:rPr lang="en-US" sz="2400" dirty="0"/>
              <a:t> </a:t>
            </a:r>
            <a:r>
              <a:rPr lang="en-US" sz="2400" dirty="0" err="1"/>
              <a:t>Batangas</a:t>
            </a:r>
            <a:endParaRPr lang="en-US" sz="2400" b="1" dirty="0"/>
          </a:p>
        </p:txBody>
      </p:sp>
      <p:pic>
        <p:nvPicPr>
          <p:cNvPr id="5122" name="Picture 2" descr="E:\CTI Docs\Blue Carbon Workshop\Blue Carbon Workshop Output\Photos\IMG_0187.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2082"/>
          <a:stretch/>
        </p:blipFill>
        <p:spPr bwMode="auto">
          <a:xfrm>
            <a:off x="8065945" y="4276711"/>
            <a:ext cx="3423509" cy="225742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User\Downloads\21199389_1705145166194720_5104705680467813094_o.jpg"/>
          <p:cNvPicPr>
            <a:picLocks noChangeAspect="1" noChangeArrowheads="1"/>
          </p:cNvPicPr>
          <p:nvPr/>
        </p:nvPicPr>
        <p:blipFill rotWithShape="1">
          <a:blip r:embed="rId7">
            <a:extLst>
              <a:ext uri="{28A0092B-C50C-407E-A947-70E740481C1C}">
                <a14:useLocalDpi xmlns:a14="http://schemas.microsoft.com/office/drawing/2010/main" val="0"/>
              </a:ext>
            </a:extLst>
          </a:blip>
          <a:srcRect t="22405" b="33333"/>
          <a:stretch/>
        </p:blipFill>
        <p:spPr bwMode="auto">
          <a:xfrm>
            <a:off x="445100" y="3554512"/>
            <a:ext cx="6938051" cy="3070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073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311212" y="851774"/>
            <a:ext cx="10829924" cy="1234201"/>
          </a:xfrm>
        </p:spPr>
        <p:txBody>
          <a:bodyPr>
            <a:normAutofit/>
          </a:bodyPr>
          <a:lstStyle/>
          <a:p>
            <a:pPr marL="401638" indent="-341313">
              <a:buNone/>
            </a:pPr>
            <a:r>
              <a:rPr lang="en-US" b="1" dirty="0">
                <a:latin typeface="Arial Black" pitchFamily="34" charset="0"/>
                <a:ea typeface="Garamond" charset="0"/>
                <a:cs typeface="Garamond" charset="0"/>
              </a:rPr>
              <a:t>5</a:t>
            </a:r>
            <a:r>
              <a:rPr lang="en-US" b="1" baseline="30000" dirty="0">
                <a:latin typeface="Arial Black" pitchFamily="34" charset="0"/>
                <a:ea typeface="Garamond" charset="0"/>
                <a:cs typeface="Garamond" charset="0"/>
              </a:rPr>
              <a:t>th</a:t>
            </a:r>
            <a:r>
              <a:rPr lang="en-US" b="1" dirty="0">
                <a:latin typeface="Arial Black" pitchFamily="34" charset="0"/>
                <a:ea typeface="Garamond" charset="0"/>
                <a:cs typeface="Garamond" charset="0"/>
              </a:rPr>
              <a:t> CCA-TWG Working Group Meeting</a:t>
            </a:r>
            <a:endParaRPr lang="en-US" b="1" dirty="0">
              <a:latin typeface="Arial Black" pitchFamily="34" charset="0"/>
            </a:endParaRPr>
          </a:p>
          <a:p>
            <a:pPr marL="401638" indent="-341313">
              <a:buNone/>
            </a:pPr>
            <a:r>
              <a:rPr lang="en-US" dirty="0">
                <a:latin typeface="Arial Black" pitchFamily="34" charset="0"/>
              </a:rPr>
              <a:t>Date:	   October 12-13, 2017</a:t>
            </a:r>
          </a:p>
          <a:p>
            <a:pPr marL="574675" indent="-514350">
              <a:lnSpc>
                <a:spcPct val="100000"/>
              </a:lnSpc>
              <a:buNone/>
            </a:pPr>
            <a:endParaRPr lang="en-US" dirty="0">
              <a:latin typeface="Arial Black" pitchFamily="34" charset="0"/>
            </a:endParaRPr>
          </a:p>
        </p:txBody>
      </p:sp>
      <p:sp>
        <p:nvSpPr>
          <p:cNvPr id="8" name="Title 1"/>
          <p:cNvSpPr txBox="1">
            <a:spLocks/>
          </p:cNvSpPr>
          <p:nvPr/>
        </p:nvSpPr>
        <p:spPr>
          <a:xfrm>
            <a:off x="874776" y="174665"/>
            <a:ext cx="10515600" cy="1325563"/>
          </a:xfrm>
          <a:prstGeom prst="rect">
            <a:avLst/>
          </a:prstGeom>
        </p:spPr>
        <p:txBody>
          <a:bodyPr vert="horz" lIns="91440" tIns="45720" rIns="91440" bIns="45720" rtlCol="0" anchor="ctr">
            <a:normAutofit/>
          </a:bodyPr>
          <a:lstStyle/>
          <a:p>
            <a:pPr marL="571500" indent="-571500"/>
            <a:endParaRPr lang="en-PH" sz="3600" dirty="0"/>
          </a:p>
        </p:txBody>
      </p:sp>
      <p:pic>
        <p:nvPicPr>
          <p:cNvPr id="4" name="officeArt object" descr="C:\Users\Camille\AppData\Local\Microsoft\Windows\INetCache\Content.Word\IMG_0042(1).jpg"/>
          <p:cNvPicPr/>
          <p:nvPr/>
        </p:nvPicPr>
        <p:blipFill>
          <a:blip r:embed="rId4">
            <a:extLst/>
          </a:blip>
          <a:srcRect t="9121"/>
          <a:stretch>
            <a:fillRect/>
          </a:stretch>
        </p:blipFill>
        <p:spPr>
          <a:xfrm>
            <a:off x="311212" y="2780030"/>
            <a:ext cx="7783513" cy="3369945"/>
          </a:xfrm>
          <a:prstGeom prst="rect">
            <a:avLst/>
          </a:prstGeom>
          <a:ln w="12700" cap="flat">
            <a:noFill/>
            <a:miter lim="400000"/>
          </a:ln>
          <a:effectLst/>
        </p:spPr>
      </p:pic>
      <p:pic>
        <p:nvPicPr>
          <p:cNvPr id="8194" name="officeArt object" descr="Description: C:\Users\Camille\AppData\Local\Microsoft\Windows\INetCache\Content.Word\IMG_995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3324" y="3815788"/>
            <a:ext cx="3506725" cy="23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8193" name="Picture 1" descr="Description: C:\Users\Camille\AppData\Local\Microsoft\Windows\INetCache\Content.Word\IMG_996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3324" y="1071603"/>
            <a:ext cx="3506726" cy="233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 name="Rectangle 4"/>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23810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800100" y="174665"/>
            <a:ext cx="10590276" cy="1325563"/>
          </a:xfrm>
          <a:prstGeom prst="rect">
            <a:avLst/>
          </a:prstGeom>
        </p:spPr>
        <p:txBody>
          <a:bodyPr vert="horz" lIns="91440" tIns="45720" rIns="91440" bIns="45720" rtlCol="0" anchor="ctr">
            <a:normAutofit/>
          </a:bodyPr>
          <a:lstStyle/>
          <a:p>
            <a:pPr marL="571500" indent="-571500"/>
            <a:r>
              <a:rPr lang="en-PH" sz="3600" b="1" dirty="0"/>
              <a:t>13</a:t>
            </a:r>
            <a:r>
              <a:rPr lang="en-PH" sz="3600" b="1" baseline="30000" dirty="0"/>
              <a:t>th</a:t>
            </a:r>
            <a:r>
              <a:rPr lang="en-PH" sz="3600" b="1" dirty="0"/>
              <a:t> Senior Officials Meeting</a:t>
            </a:r>
          </a:p>
        </p:txBody>
      </p:sp>
      <p:sp>
        <p:nvSpPr>
          <p:cNvPr id="2" name="Content Placeholder 1"/>
          <p:cNvSpPr>
            <a:spLocks noGrp="1"/>
          </p:cNvSpPr>
          <p:nvPr>
            <p:ph idx="1"/>
          </p:nvPr>
        </p:nvSpPr>
        <p:spPr/>
        <p:txBody>
          <a:bodyPr/>
          <a:lstStyle/>
          <a:p>
            <a:endParaRPr lang="en-US" dirty="0"/>
          </a:p>
        </p:txBody>
      </p:sp>
      <p:pic>
        <p:nvPicPr>
          <p:cNvPr id="10242" name="Picture 2" descr="C:\Users\User\Downloads\23915891_10213509167536905_6736256748930549556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4" y="1735930"/>
            <a:ext cx="5238749" cy="3929062"/>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User\Downloads\24785021_241074086425925_5759901074753892709_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5468" y="1735930"/>
            <a:ext cx="5895032" cy="3929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591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752475" y="882649"/>
            <a:ext cx="10515600" cy="2232025"/>
          </a:xfrm>
        </p:spPr>
        <p:txBody>
          <a:bodyPr>
            <a:normAutofit/>
          </a:bodyPr>
          <a:lstStyle/>
          <a:p>
            <a:pPr marL="0" lvl="2" indent="0">
              <a:spcBef>
                <a:spcPts val="1000"/>
              </a:spcBef>
              <a:buNone/>
            </a:pPr>
            <a:r>
              <a:rPr lang="en-GB" sz="3200" b="1" dirty="0"/>
              <a:t>Hosted the 1</a:t>
            </a:r>
            <a:r>
              <a:rPr lang="en-GB" sz="3200" b="1" baseline="30000" dirty="0"/>
              <a:t>st</a:t>
            </a:r>
            <a:r>
              <a:rPr lang="en-GB" sz="3200" b="1" dirty="0"/>
              <a:t> Threatened Species Working Group (TSWG) Regional Exchange and Meeting  and TSWG Meeting on April 24-26, 2018 in Quezon City</a:t>
            </a:r>
          </a:p>
          <a:p>
            <a:pPr marL="0" lvl="2" indent="0">
              <a:spcBef>
                <a:spcPts val="1000"/>
              </a:spcBef>
              <a:buNone/>
            </a:pPr>
            <a:endParaRPr lang="en-GB" sz="3200" dirty="0"/>
          </a:p>
          <a:p>
            <a:pPr marL="0" lvl="2" indent="0">
              <a:spcBef>
                <a:spcPts val="1000"/>
              </a:spcBef>
              <a:buNone/>
            </a:pPr>
            <a:endParaRPr lang="en-GB" sz="3200" dirty="0"/>
          </a:p>
          <a:p>
            <a:pPr marL="0" lvl="2" indent="0">
              <a:spcBef>
                <a:spcPts val="1000"/>
              </a:spcBef>
              <a:buNone/>
            </a:pPr>
            <a:endParaRPr lang="en-GB" sz="3200" dirty="0"/>
          </a:p>
          <a:p>
            <a:pPr marL="0" lvl="2" indent="0">
              <a:spcBef>
                <a:spcPts val="1000"/>
              </a:spcBef>
              <a:buNone/>
            </a:pPr>
            <a:endParaRPr lang="en-GB" sz="3200" dirty="0"/>
          </a:p>
          <a:p>
            <a:pPr marL="0" indent="0">
              <a:buNone/>
            </a:pPr>
            <a:endParaRPr lang="en-US" sz="3200" b="1" dirty="0"/>
          </a:p>
        </p:txBody>
      </p:sp>
      <p:sp>
        <p:nvSpPr>
          <p:cNvPr id="9" name="Content Placeholder 2"/>
          <p:cNvSpPr txBox="1">
            <a:spLocks/>
          </p:cNvSpPr>
          <p:nvPr/>
        </p:nvSpPr>
        <p:spPr>
          <a:xfrm>
            <a:off x="447675" y="2854325"/>
            <a:ext cx="4086225" cy="3584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2" indent="-457200">
              <a:spcBef>
                <a:spcPts val="1000"/>
              </a:spcBef>
              <a:buFontTx/>
              <a:buChar char="-"/>
            </a:pPr>
            <a:r>
              <a:rPr lang="en-GB" sz="2800" dirty="0"/>
              <a:t>The list of pool of experts was finalized</a:t>
            </a:r>
          </a:p>
          <a:p>
            <a:pPr marL="457200" lvl="2" indent="-457200">
              <a:spcBef>
                <a:spcPts val="1000"/>
              </a:spcBef>
              <a:buFontTx/>
              <a:buChar char="-"/>
            </a:pPr>
            <a:r>
              <a:rPr lang="en-GB" sz="2800" dirty="0"/>
              <a:t>The Terms of Reference for experts was finalized</a:t>
            </a:r>
          </a:p>
          <a:p>
            <a:pPr marL="457200" lvl="2" indent="-457200">
              <a:spcBef>
                <a:spcPts val="1000"/>
              </a:spcBef>
              <a:buFontTx/>
              <a:buChar char="-"/>
            </a:pPr>
            <a:r>
              <a:rPr lang="en-GB" sz="2800" dirty="0"/>
              <a:t>The indicators for the TSWG was drafted</a:t>
            </a:r>
          </a:p>
          <a:p>
            <a:pPr marL="457200" lvl="2" indent="-457200">
              <a:spcBef>
                <a:spcPts val="1000"/>
              </a:spcBef>
              <a:buFontTx/>
              <a:buChar char="-"/>
            </a:pPr>
            <a:endParaRPr lang="en-GB" sz="2800" b="1" dirty="0"/>
          </a:p>
          <a:p>
            <a:pPr marL="0" lvl="2" indent="0">
              <a:spcBef>
                <a:spcPts val="1000"/>
              </a:spcBef>
              <a:buFont typeface="Arial" panose="020B0604020202020204" pitchFamily="34" charset="0"/>
              <a:buNone/>
            </a:pPr>
            <a:endParaRPr lang="en-GB" sz="2800" dirty="0"/>
          </a:p>
          <a:p>
            <a:pPr marL="0" lvl="2" indent="0">
              <a:spcBef>
                <a:spcPts val="1000"/>
              </a:spcBef>
              <a:buFont typeface="Arial" panose="020B0604020202020204" pitchFamily="34" charset="0"/>
              <a:buNone/>
            </a:pPr>
            <a:endParaRPr lang="en-GB" sz="2800" dirty="0"/>
          </a:p>
          <a:p>
            <a:pPr marL="0" lvl="2" indent="0">
              <a:spcBef>
                <a:spcPts val="1000"/>
              </a:spcBef>
              <a:buFont typeface="Arial" panose="020B0604020202020204" pitchFamily="34" charset="0"/>
              <a:buNone/>
            </a:pPr>
            <a:endParaRPr lang="en-GB" sz="2800" dirty="0"/>
          </a:p>
          <a:p>
            <a:pPr marL="0" lvl="2" indent="0">
              <a:spcBef>
                <a:spcPts val="1000"/>
              </a:spcBef>
              <a:buFont typeface="Arial" panose="020B0604020202020204" pitchFamily="34" charset="0"/>
              <a:buNone/>
            </a:pPr>
            <a:endParaRPr lang="en-GB" sz="2800" dirty="0"/>
          </a:p>
          <a:p>
            <a:pPr marL="0" indent="0">
              <a:buFont typeface="Arial" panose="020B0604020202020204" pitchFamily="34" charset="0"/>
              <a:buNone/>
            </a:pPr>
            <a:endParaRPr lang="en-US" b="1" dirty="0"/>
          </a:p>
        </p:txBody>
      </p:sp>
      <p:pic>
        <p:nvPicPr>
          <p:cNvPr id="1026" name="Picture 2" descr="C:\Users\User\Downloads\48372791_430320797503807_5761452057806503936_n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8180" y="2657474"/>
            <a:ext cx="6722535" cy="3781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436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8472" y="718693"/>
            <a:ext cx="10515600" cy="1325563"/>
          </a:xfrm>
        </p:spPr>
        <p:txBody>
          <a:bodyPr>
            <a:normAutofit/>
          </a:bodyPr>
          <a:lstStyle/>
          <a:p>
            <a:r>
              <a:rPr lang="en-US" dirty="0">
                <a:latin typeface="Times New Roman" panose="02020603050405020304" pitchFamily="18" charset="0"/>
                <a:ea typeface="Gill Sans MT" panose="020B0502020104020203" pitchFamily="34" charset="0"/>
                <a:cs typeface="Times New Roman" panose="02020603050405020304" pitchFamily="18" charset="0"/>
                <a:sym typeface="Gill Sans MT" panose="020B0502020104020203" pitchFamily="34" charset="0"/>
              </a:rPr>
              <a:t>Outline</a:t>
            </a:r>
            <a:endParaRPr lang="en-US"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1217893" y="1853184"/>
            <a:ext cx="8474747" cy="4218433"/>
          </a:xfrm>
        </p:spPr>
        <p:txBody>
          <a:bodyPr>
            <a:normAutofit/>
          </a:bodyPr>
          <a:lstStyle/>
          <a:p>
            <a:pPr marL="571500" indent="-571500">
              <a:buFont typeface="+mj-lt"/>
              <a:buAutoNum type="romanUcPeriod"/>
            </a:pPr>
            <a:r>
              <a:rPr lang="en-PH" sz="3200" dirty="0"/>
              <a:t>Task from the 12</a:t>
            </a:r>
            <a:r>
              <a:rPr lang="en-PH" sz="3200" baseline="30000" dirty="0"/>
              <a:t>th</a:t>
            </a:r>
            <a:r>
              <a:rPr lang="en-PH" sz="3200" dirty="0"/>
              <a:t> SOM and 6</a:t>
            </a:r>
            <a:r>
              <a:rPr lang="en-PH" sz="3200" baseline="30000" dirty="0"/>
              <a:t>th</a:t>
            </a:r>
            <a:r>
              <a:rPr lang="en-PH" sz="3200" dirty="0"/>
              <a:t> MM</a:t>
            </a:r>
          </a:p>
          <a:p>
            <a:pPr marL="571500" indent="-571500">
              <a:buFont typeface="+mj-lt"/>
              <a:buAutoNum type="romanUcPeriod"/>
            </a:pPr>
            <a:r>
              <a:rPr lang="en-PH" sz="3200" dirty="0"/>
              <a:t>Actions taken</a:t>
            </a:r>
          </a:p>
          <a:p>
            <a:pPr marL="571500" indent="-571500">
              <a:buFont typeface="+mj-lt"/>
              <a:buAutoNum type="romanUcPeriod"/>
            </a:pPr>
            <a:r>
              <a:rPr lang="en-PH" sz="3200" dirty="0"/>
              <a:t>Activities hosted and supported </a:t>
            </a:r>
          </a:p>
          <a:p>
            <a:pPr marL="571500" indent="-571500">
              <a:buFont typeface="+mj-lt"/>
              <a:buAutoNum type="romanUcPeriod"/>
            </a:pPr>
            <a:r>
              <a:rPr lang="en-PH" sz="3200" dirty="0"/>
              <a:t>Support to Regional Secretariat</a:t>
            </a:r>
          </a:p>
          <a:p>
            <a:pPr marL="571500" indent="-571500">
              <a:buFont typeface="+mj-lt"/>
              <a:buAutoNum type="romanUcPeriod"/>
            </a:pPr>
            <a:r>
              <a:rPr lang="en-PH" sz="3200" dirty="0"/>
              <a:t>Coordination with CTI-Partners</a:t>
            </a:r>
          </a:p>
          <a:p>
            <a:pPr marL="571500" indent="-571500">
              <a:buFont typeface="+mj-lt"/>
              <a:buAutoNum type="romanUcPeriod"/>
            </a:pPr>
            <a:r>
              <a:rPr lang="en-PH" sz="3200" dirty="0"/>
              <a:t>Review of RPOA</a:t>
            </a:r>
          </a:p>
          <a:p>
            <a:pPr marL="571500" indent="-571500">
              <a:buFont typeface="+mj-lt"/>
              <a:buAutoNum type="romanUcPeriod"/>
            </a:pPr>
            <a:r>
              <a:rPr lang="en-PH" sz="3200" dirty="0"/>
              <a:t>Country </a:t>
            </a:r>
            <a:r>
              <a:rPr lang="en-PH" sz="3200" dirty="0" err="1"/>
              <a:t>LevelInitiative</a:t>
            </a:r>
            <a:endParaRPr lang="en-PH" sz="3200" dirty="0"/>
          </a:p>
        </p:txBody>
      </p:sp>
    </p:spTree>
    <p:extLst>
      <p:ext uri="{BB962C8B-B14F-4D97-AF65-F5344CB8AC3E}">
        <p14:creationId xmlns:p14="http://schemas.microsoft.com/office/powerpoint/2010/main" val="3120708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767386"/>
          </a:xfrm>
        </p:spPr>
        <p:txBody>
          <a:bodyPr>
            <a:noAutofit/>
          </a:bodyPr>
          <a:lstStyle/>
          <a:p>
            <a:pPr lvl="2" algn="l" rtl="0">
              <a:lnSpc>
                <a:spcPct val="90000"/>
              </a:lnSpc>
              <a:spcBef>
                <a:spcPct val="0"/>
              </a:spcBef>
            </a:pPr>
            <a:r>
              <a:rPr lang="en-GB" sz="3200" b="1" dirty="0"/>
              <a:t>Regional Sulu Sulawesi Convergence Meeting and Sulu Sulawesi Seascape (SSS) Ecosystems Approach to Fisheries Management (EAFM) Plan Review on July 2 t0 6, 2018 in Cebu City</a:t>
            </a:r>
            <a:br>
              <a:rPr lang="en-GB" sz="3200" b="1" dirty="0"/>
            </a:br>
            <a:endParaRPr lang="en-US" sz="3200" b="1" dirty="0"/>
          </a:p>
        </p:txBody>
      </p:sp>
      <p:pic>
        <p:nvPicPr>
          <p:cNvPr id="5" name="Picture 4">
            <a:extLst>
              <a:ext uri="{FF2B5EF4-FFF2-40B4-BE49-F238E27FC236}">
                <a16:creationId xmlns:a16="http://schemas.microsoft.com/office/drawing/2014/main" id="{BB4E2677-B1B5-40CA-81A1-D44557E07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3334" y="2551636"/>
            <a:ext cx="4770715" cy="3339500"/>
          </a:xfrm>
          <a:prstGeom prst="rect">
            <a:avLst/>
          </a:prstGeom>
        </p:spPr>
      </p:pic>
      <p:pic>
        <p:nvPicPr>
          <p:cNvPr id="6" name="Picture 5">
            <a:extLst>
              <a:ext uri="{FF2B5EF4-FFF2-40B4-BE49-F238E27FC236}">
                <a16:creationId xmlns:a16="http://schemas.microsoft.com/office/drawing/2014/main" id="{E96CE385-B967-4F2B-97A1-CA0ECC81B92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806"/>
          <a:stretch/>
        </p:blipFill>
        <p:spPr>
          <a:xfrm>
            <a:off x="894080" y="2551636"/>
            <a:ext cx="4882606" cy="3339500"/>
          </a:xfrm>
          <a:prstGeom prst="rect">
            <a:avLst/>
          </a:prstGeom>
        </p:spPr>
      </p:pic>
    </p:spTree>
    <p:extLst>
      <p:ext uri="{BB962C8B-B14F-4D97-AF65-F5344CB8AC3E}">
        <p14:creationId xmlns:p14="http://schemas.microsoft.com/office/powerpoint/2010/main" val="908896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800100" y="174665"/>
            <a:ext cx="10590276" cy="1325563"/>
          </a:xfrm>
          <a:prstGeom prst="rect">
            <a:avLst/>
          </a:prstGeom>
        </p:spPr>
        <p:txBody>
          <a:bodyPr vert="horz" lIns="91440" tIns="45720" rIns="91440" bIns="45720" rtlCol="0" anchor="ctr">
            <a:normAutofit/>
          </a:bodyPr>
          <a:lstStyle/>
          <a:p>
            <a:pPr marL="571500" indent="-571500"/>
            <a:r>
              <a:rPr lang="en-PH" sz="3600" b="1" dirty="0"/>
              <a:t>2018 Special Senior Officials’ Meeting</a:t>
            </a:r>
          </a:p>
        </p:txBody>
      </p:sp>
      <p:sp>
        <p:nvSpPr>
          <p:cNvPr id="2" name="Content Placeholder 1"/>
          <p:cNvSpPr>
            <a:spLocks noGrp="1"/>
          </p:cNvSpPr>
          <p:nvPr>
            <p:ph idx="1"/>
          </p:nvPr>
        </p:nvSpPr>
        <p:spPr/>
        <p:txBody>
          <a:bodyPr/>
          <a:lstStyle/>
          <a:p>
            <a:endParaRPr lang="en-US" dirty="0"/>
          </a:p>
        </p:txBody>
      </p:sp>
      <p:pic>
        <p:nvPicPr>
          <p:cNvPr id="10242" name="Picture 2" descr="C:\Users\User\Downloads\23915891_10213509167536905_6736256748930549556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4" y="1735930"/>
            <a:ext cx="5238749" cy="3929062"/>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User\Downloads\24785021_241074086425925_5759901074753892709_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5468" y="1735930"/>
            <a:ext cx="5895032" cy="3929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656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p:txBody>
          <a:bodyPr>
            <a:normAutofit/>
          </a:bodyPr>
          <a:lstStyle/>
          <a:p>
            <a:pPr marL="0" indent="0" algn="ctr">
              <a:buNone/>
            </a:pPr>
            <a:r>
              <a:rPr lang="en-US" sz="5400" b="1" dirty="0"/>
              <a:t>Support to the </a:t>
            </a:r>
          </a:p>
          <a:p>
            <a:pPr marL="0" indent="0" algn="ctr">
              <a:buNone/>
            </a:pPr>
            <a:r>
              <a:rPr lang="en-US" sz="5400" b="1" dirty="0"/>
              <a:t>CTI-CFF Regional Secretariat</a:t>
            </a:r>
          </a:p>
        </p:txBody>
      </p:sp>
    </p:spTree>
    <p:extLst>
      <p:ext uri="{BB962C8B-B14F-4D97-AF65-F5344CB8AC3E}">
        <p14:creationId xmlns:p14="http://schemas.microsoft.com/office/powerpoint/2010/main" val="396501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558926" y="558546"/>
            <a:ext cx="11099674" cy="5785104"/>
          </a:xfrm>
        </p:spPr>
        <p:txBody>
          <a:bodyPr>
            <a:normAutofit lnSpcReduction="10000"/>
          </a:bodyPr>
          <a:lstStyle/>
          <a:p>
            <a:pPr marL="457200" indent="-396875">
              <a:buNone/>
            </a:pPr>
            <a:r>
              <a:rPr lang="en-US" dirty="0"/>
              <a:t>1. Constant communication with the RS through Skype, emails, messenger, </a:t>
            </a:r>
            <a:r>
              <a:rPr lang="en-US" dirty="0" err="1"/>
              <a:t>WhatsApp</a:t>
            </a:r>
            <a:r>
              <a:rPr lang="en-US" dirty="0"/>
              <a:t> and in person during meeting;</a:t>
            </a:r>
          </a:p>
          <a:p>
            <a:pPr marL="457200" indent="-396875">
              <a:buNone/>
            </a:pPr>
            <a:r>
              <a:rPr lang="en-US" dirty="0"/>
              <a:t>2. Continued guidance on several decision-making processes;</a:t>
            </a:r>
          </a:p>
          <a:p>
            <a:pPr marL="457200" indent="-396875">
              <a:buNone/>
            </a:pPr>
            <a:r>
              <a:rPr lang="en-US" dirty="0"/>
              <a:t>3. Conducted oversight function and provided  guidance and directions  during the transition;</a:t>
            </a:r>
          </a:p>
          <a:p>
            <a:pPr marL="457200" indent="-396875">
              <a:buNone/>
            </a:pPr>
            <a:r>
              <a:rPr lang="en-US" dirty="0"/>
              <a:t>4. Appointed the Deputy Executive Director  for Program Services as the Acting ED;</a:t>
            </a:r>
          </a:p>
          <a:p>
            <a:pPr marL="457200" indent="-396875">
              <a:buNone/>
            </a:pPr>
            <a:r>
              <a:rPr lang="en-US" dirty="0"/>
              <a:t>5. Facilitated the process of hiring External Auditor to conduct the regular audit for 2017 and special audit; and</a:t>
            </a:r>
          </a:p>
          <a:p>
            <a:pPr marL="457200" indent="-396875">
              <a:buNone/>
            </a:pPr>
            <a:r>
              <a:rPr lang="en-US" dirty="0"/>
              <a:t>6. Addressed the concerns of the  RS’ staff  regarding their Holiday Pay and other benefits</a:t>
            </a:r>
          </a:p>
          <a:p>
            <a:pPr marL="457200" indent="-396875">
              <a:buNone/>
            </a:pPr>
            <a:r>
              <a:rPr lang="en-US" dirty="0"/>
              <a:t>7. Appointed Dr. </a:t>
            </a:r>
            <a:r>
              <a:rPr lang="en-US" dirty="0" err="1"/>
              <a:t>Hendra</a:t>
            </a:r>
            <a:r>
              <a:rPr lang="en-US" dirty="0"/>
              <a:t> </a:t>
            </a:r>
            <a:r>
              <a:rPr lang="en-US" dirty="0" err="1"/>
              <a:t>Yusran</a:t>
            </a:r>
            <a:r>
              <a:rPr lang="en-US" dirty="0"/>
              <a:t> </a:t>
            </a:r>
            <a:r>
              <a:rPr lang="en-US" dirty="0" err="1"/>
              <a:t>Siry</a:t>
            </a:r>
            <a:r>
              <a:rPr lang="en-US" dirty="0"/>
              <a:t> as the Interim Executive  Director from the Government of Indonesia.</a:t>
            </a:r>
          </a:p>
          <a:p>
            <a:pPr marL="457200" indent="-396875">
              <a:buNone/>
            </a:pPr>
            <a:endParaRPr lang="en-US" dirty="0"/>
          </a:p>
        </p:txBody>
      </p:sp>
    </p:spTree>
    <p:extLst>
      <p:ext uri="{BB962C8B-B14F-4D97-AF65-F5344CB8AC3E}">
        <p14:creationId xmlns:p14="http://schemas.microsoft.com/office/powerpoint/2010/main" val="4046387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p:txBody>
          <a:bodyPr>
            <a:normAutofit/>
          </a:bodyPr>
          <a:lstStyle/>
          <a:p>
            <a:pPr marL="0" indent="0" algn="ctr">
              <a:buNone/>
            </a:pPr>
            <a:r>
              <a:rPr lang="en-US" sz="5400" b="1" dirty="0"/>
              <a:t>Coordination with the</a:t>
            </a:r>
          </a:p>
          <a:p>
            <a:pPr marL="0" indent="0" algn="ctr">
              <a:buNone/>
            </a:pPr>
            <a:r>
              <a:rPr lang="en-US" sz="5400" b="1" dirty="0"/>
              <a:t>CTI Development Partners</a:t>
            </a:r>
          </a:p>
        </p:txBody>
      </p:sp>
    </p:spTree>
    <p:extLst>
      <p:ext uri="{BB962C8B-B14F-4D97-AF65-F5344CB8AC3E}">
        <p14:creationId xmlns:p14="http://schemas.microsoft.com/office/powerpoint/2010/main" val="3275684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342900" y="0"/>
            <a:ext cx="5143500" cy="6858000"/>
          </a:xfrm>
        </p:spPr>
        <p:txBody>
          <a:bodyPr>
            <a:normAutofit lnSpcReduction="10000"/>
          </a:bodyPr>
          <a:lstStyle/>
          <a:p>
            <a:pPr marL="574675" indent="-514350">
              <a:buNone/>
            </a:pPr>
            <a:endParaRPr lang="en-US" dirty="0"/>
          </a:p>
          <a:p>
            <a:pPr marL="401638" indent="-341313">
              <a:buNone/>
            </a:pPr>
            <a:r>
              <a:rPr lang="en-US" b="1" dirty="0"/>
              <a:t>1. Partner’s Meeting</a:t>
            </a:r>
          </a:p>
          <a:p>
            <a:pPr marL="401638" indent="-341313">
              <a:buNone/>
            </a:pPr>
            <a:r>
              <a:rPr lang="en-US" b="1" dirty="0"/>
              <a:t>		</a:t>
            </a:r>
            <a:r>
              <a:rPr lang="en-US" dirty="0"/>
              <a:t>Date:   May 22-23, 2017</a:t>
            </a:r>
          </a:p>
          <a:p>
            <a:pPr marL="401638" indent="-341313">
              <a:buNone/>
            </a:pPr>
            <a:r>
              <a:rPr lang="en-US" b="1" dirty="0"/>
              <a:t>		</a:t>
            </a:r>
            <a:r>
              <a:rPr lang="en-US" dirty="0"/>
              <a:t>Venue: Pasig City</a:t>
            </a:r>
          </a:p>
          <a:p>
            <a:pPr marL="401638" indent="-341313">
              <a:buNone/>
            </a:pPr>
            <a:endParaRPr lang="en-US" b="1" dirty="0"/>
          </a:p>
          <a:p>
            <a:pPr marL="401638" indent="-341313">
              <a:buNone/>
            </a:pPr>
            <a:r>
              <a:rPr lang="en-US" b="1" dirty="0"/>
              <a:t>2. Dialogue with Partners during the 13</a:t>
            </a:r>
            <a:r>
              <a:rPr lang="en-US" b="1" baseline="30000" dirty="0"/>
              <a:t>th</a:t>
            </a:r>
            <a:r>
              <a:rPr lang="en-US" b="1" dirty="0"/>
              <a:t> SOM</a:t>
            </a:r>
          </a:p>
          <a:p>
            <a:pPr marL="401638" indent="-341313">
              <a:buNone/>
            </a:pPr>
            <a:endParaRPr lang="en-US" b="1" dirty="0"/>
          </a:p>
          <a:p>
            <a:pPr marL="401638" indent="-341313">
              <a:buNone/>
            </a:pPr>
            <a:r>
              <a:rPr lang="en-US" b="1" dirty="0"/>
              <a:t>3. Skype calls with the representative of CTI-CFF Development Partners</a:t>
            </a:r>
          </a:p>
          <a:p>
            <a:pPr marL="401638" indent="-341313">
              <a:buNone/>
            </a:pPr>
            <a:endParaRPr lang="en-US" b="1" dirty="0"/>
          </a:p>
          <a:p>
            <a:pPr marL="401638" indent="-341313">
              <a:buNone/>
            </a:pPr>
            <a:r>
              <a:rPr lang="en-US" b="1" dirty="0"/>
              <a:t>4. Participation of Partners during discussions</a:t>
            </a:r>
          </a:p>
          <a:p>
            <a:pPr marL="401638" indent="-341313">
              <a:buNone/>
            </a:pPr>
            <a:r>
              <a:rPr lang="en-US" b="1" dirty="0"/>
              <a:t>	in every meetings</a:t>
            </a:r>
            <a:endParaRPr lang="en-US" dirty="0"/>
          </a:p>
          <a:p>
            <a:pPr marL="401638" indent="-341313">
              <a:buNone/>
            </a:pPr>
            <a:endParaRPr lang="en-US" b="1" dirty="0"/>
          </a:p>
        </p:txBody>
      </p:sp>
      <p:pic>
        <p:nvPicPr>
          <p:cNvPr id="48130" name="Picture 2" descr="https://scontent.fmnl10-1.fna.fbcdn.net/v/t34.0-12/19970654_1616188708399712_770762722_n.jpg?oh=6c63cfdca147a002b96d3c6b37f56b71&amp;oe=5966FC83"/>
          <p:cNvPicPr>
            <a:picLocks noChangeAspect="1" noChangeArrowheads="1"/>
          </p:cNvPicPr>
          <p:nvPr/>
        </p:nvPicPr>
        <p:blipFill rotWithShape="1">
          <a:blip r:embed="rId4"/>
          <a:srcRect l="13832" r="3714"/>
          <a:stretch/>
        </p:blipFill>
        <p:spPr bwMode="auto">
          <a:xfrm>
            <a:off x="5969673" y="657225"/>
            <a:ext cx="5717502" cy="5200650"/>
          </a:xfrm>
          <a:prstGeom prst="rect">
            <a:avLst/>
          </a:prstGeom>
          <a:noFill/>
        </p:spPr>
      </p:pic>
    </p:spTree>
    <p:extLst>
      <p:ext uri="{BB962C8B-B14F-4D97-AF65-F5344CB8AC3E}">
        <p14:creationId xmlns:p14="http://schemas.microsoft.com/office/powerpoint/2010/main" val="3299073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342900" y="628649"/>
            <a:ext cx="5143500" cy="5372101"/>
          </a:xfrm>
        </p:spPr>
        <p:txBody>
          <a:bodyPr>
            <a:noAutofit/>
          </a:bodyPr>
          <a:lstStyle/>
          <a:p>
            <a:pPr marL="574675" indent="-514350">
              <a:buNone/>
            </a:pPr>
            <a:endParaRPr lang="en-US" sz="3200" dirty="0"/>
          </a:p>
          <a:p>
            <a:pPr marL="517525" indent="-457200">
              <a:buFontTx/>
              <a:buChar char="-"/>
            </a:pPr>
            <a:r>
              <a:rPr lang="en-US" sz="3200" b="1" dirty="0"/>
              <a:t>Philippines is the Monitoring and Evaluation Group Chair</a:t>
            </a:r>
          </a:p>
          <a:p>
            <a:pPr marL="517525" indent="-457200">
              <a:buFontTx/>
              <a:buChar char="-"/>
            </a:pPr>
            <a:r>
              <a:rPr lang="en-US" sz="3200" b="1" dirty="0"/>
              <a:t>The review was funded by the Development Partners</a:t>
            </a:r>
          </a:p>
          <a:p>
            <a:pPr marL="517525" indent="-457200">
              <a:buFontTx/>
              <a:buChar char="-"/>
            </a:pPr>
            <a:r>
              <a:rPr lang="en-US" sz="3200" b="1" dirty="0"/>
              <a:t>The TOR for the RPOA 2.0 was drafted</a:t>
            </a:r>
            <a:endParaRPr lang="en-US" sz="3200" dirty="0"/>
          </a:p>
          <a:p>
            <a:pPr marL="401638" indent="-341313">
              <a:buNone/>
            </a:pPr>
            <a:endParaRPr lang="en-US" sz="3200" b="1" dirty="0"/>
          </a:p>
        </p:txBody>
      </p:sp>
      <p:pic>
        <p:nvPicPr>
          <p:cNvPr id="4" name="Picture 2"/>
          <p:cNvPicPr>
            <a:picLocks noChangeAspect="1" noChangeArrowheads="1"/>
          </p:cNvPicPr>
          <p:nvPr/>
        </p:nvPicPr>
        <p:blipFill>
          <a:blip r:embed="rId4" cstate="print"/>
          <a:srcRect l="38500" t="24222" r="38375" b="20889"/>
          <a:stretch>
            <a:fillRect/>
          </a:stretch>
        </p:blipFill>
        <p:spPr bwMode="auto">
          <a:xfrm>
            <a:off x="6420698" y="457200"/>
            <a:ext cx="4152052" cy="5543550"/>
          </a:xfrm>
          <a:prstGeom prst="rect">
            <a:avLst/>
          </a:prstGeom>
          <a:noFill/>
          <a:ln w="9525">
            <a:noFill/>
            <a:miter lim="800000"/>
            <a:headEnd/>
            <a:tailEnd/>
          </a:ln>
        </p:spPr>
      </p:pic>
    </p:spTree>
    <p:extLst>
      <p:ext uri="{BB962C8B-B14F-4D97-AF65-F5344CB8AC3E}">
        <p14:creationId xmlns:p14="http://schemas.microsoft.com/office/powerpoint/2010/main" val="1368729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p:txBody>
          <a:bodyPr>
            <a:normAutofit/>
          </a:bodyPr>
          <a:lstStyle/>
          <a:p>
            <a:pPr marL="0" indent="0" algn="ctr">
              <a:buNone/>
            </a:pPr>
            <a:r>
              <a:rPr lang="en-US" sz="5400" b="1" dirty="0"/>
              <a:t>Country Level Initiatives</a:t>
            </a:r>
          </a:p>
        </p:txBody>
      </p:sp>
    </p:spTree>
    <p:extLst>
      <p:ext uri="{BB962C8B-B14F-4D97-AF65-F5344CB8AC3E}">
        <p14:creationId xmlns:p14="http://schemas.microsoft.com/office/powerpoint/2010/main" val="3045152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0" y="314325"/>
            <a:ext cx="10515600" cy="4351338"/>
          </a:xfrm>
        </p:spPr>
        <p:txBody>
          <a:bodyPr>
            <a:normAutofit/>
          </a:bodyPr>
          <a:lstStyle/>
          <a:p>
            <a:pPr marL="0" indent="0" algn="ctr">
              <a:buNone/>
            </a:pPr>
            <a:r>
              <a:rPr lang="en-US" sz="5400" b="1" dirty="0"/>
              <a:t>CTI-CFF Roll Out Events</a:t>
            </a:r>
          </a:p>
        </p:txBody>
      </p:sp>
      <p:pic>
        <p:nvPicPr>
          <p:cNvPr id="3" name="Picture 2" descr="C:\Users\User\Downloads\38829164_1759652040814647_7592239725230948352_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333"/>
          <a:stretch/>
        </p:blipFill>
        <p:spPr bwMode="auto">
          <a:xfrm>
            <a:off x="377490" y="1543049"/>
            <a:ext cx="5786437" cy="3343275"/>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C:\Users\User\Downloads\34446804_10212358842542263_6170746897628659712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6816" y="2502943"/>
            <a:ext cx="5194634" cy="389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583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Philippine National CTI Coordinating Committee (PH-NCCC)</a:t>
            </a:r>
          </a:p>
        </p:txBody>
      </p:sp>
      <p:pic>
        <p:nvPicPr>
          <p:cNvPr id="4" name="Content Placeholder 3">
            <a:extLst>
              <a:ext uri="{FF2B5EF4-FFF2-40B4-BE49-F238E27FC236}">
                <a16:creationId xmlns:a16="http://schemas.microsoft.com/office/drawing/2014/main" id="{A5C65238-2A34-49E3-AF14-3F04462DDCB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29076" y="1765300"/>
            <a:ext cx="4834467" cy="3625850"/>
          </a:xfrm>
          <a:prstGeom prst="rect">
            <a:avLst/>
          </a:prstGeom>
        </p:spPr>
      </p:pic>
      <p:pic>
        <p:nvPicPr>
          <p:cNvPr id="11266" name="Picture 2" descr="C:\Users\User\Downloads\22042081_1714299865267994_2698505912244717135_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776" t="23188" b="10145"/>
          <a:stretch/>
        </p:blipFill>
        <p:spPr bwMode="auto">
          <a:xfrm>
            <a:off x="7553325" y="4200525"/>
            <a:ext cx="4638675" cy="26289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User\Downloads\16178533_10154038300081852_1879153239226027872_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49" y="1765300"/>
            <a:ext cx="3743325" cy="24955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9536" y="4545479"/>
            <a:ext cx="4233864" cy="1938992"/>
          </a:xfrm>
          <a:prstGeom prst="rect">
            <a:avLst/>
          </a:prstGeom>
        </p:spPr>
        <p:txBody>
          <a:bodyPr wrap="square">
            <a:spAutoFit/>
          </a:bodyPr>
          <a:lstStyle/>
          <a:p>
            <a:pPr marL="401638" indent="-341313">
              <a:buNone/>
            </a:pPr>
            <a:r>
              <a:rPr lang="en-US" sz="2400" b="1" dirty="0"/>
              <a:t>CY 2017 – 17 NCCC meetings were conducted</a:t>
            </a:r>
          </a:p>
          <a:p>
            <a:pPr marL="401638" indent="-341313">
              <a:buNone/>
            </a:pPr>
            <a:endParaRPr lang="en-US" sz="2400" b="1" dirty="0"/>
          </a:p>
          <a:p>
            <a:pPr marL="401638" indent="-341313">
              <a:buNone/>
            </a:pPr>
            <a:r>
              <a:rPr lang="en-US" sz="2400" b="1" dirty="0"/>
              <a:t>CY 2018 – 10 NCCC meetings were conducted</a:t>
            </a:r>
          </a:p>
        </p:txBody>
      </p:sp>
    </p:spTree>
    <p:extLst>
      <p:ext uri="{BB962C8B-B14F-4D97-AF65-F5344CB8AC3E}">
        <p14:creationId xmlns:p14="http://schemas.microsoft.com/office/powerpoint/2010/main" val="566140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0312" y="341043"/>
            <a:ext cx="10515600" cy="1325563"/>
          </a:xfrm>
        </p:spPr>
        <p:txBody>
          <a:bodyPr>
            <a:normAutofit/>
          </a:bodyPr>
          <a:lstStyle/>
          <a:p>
            <a:r>
              <a:rPr lang="en-US" dirty="0">
                <a:latin typeface="Times New Roman" panose="02020603050405020304" pitchFamily="18" charset="0"/>
                <a:ea typeface="Gill Sans MT" panose="020B0502020104020203" pitchFamily="34" charset="0"/>
                <a:cs typeface="Times New Roman" panose="02020603050405020304" pitchFamily="18" charset="0"/>
                <a:sym typeface="Gill Sans MT" panose="020B0502020104020203" pitchFamily="34" charset="0"/>
              </a:rPr>
              <a:t>Handover of </a:t>
            </a:r>
            <a:r>
              <a:rPr lang="en-US" dirty="0" err="1">
                <a:latin typeface="Times New Roman" panose="02020603050405020304" pitchFamily="18" charset="0"/>
                <a:ea typeface="Gill Sans MT" panose="020B0502020104020203" pitchFamily="34" charset="0"/>
                <a:cs typeface="Times New Roman" panose="02020603050405020304" pitchFamily="18" charset="0"/>
                <a:sym typeface="Gill Sans MT" panose="020B0502020104020203" pitchFamily="34" charset="0"/>
              </a:rPr>
              <a:t>Chairship</a:t>
            </a: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D93178E-10AC-42A4-B739-F30200F4A5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312" y="1666606"/>
            <a:ext cx="6619550" cy="4493562"/>
          </a:xfrm>
          <a:prstGeom prst="rect">
            <a:avLst/>
          </a:prstGeom>
        </p:spPr>
      </p:pic>
      <p:sp>
        <p:nvSpPr>
          <p:cNvPr id="8" name="Content Placeholder 5"/>
          <p:cNvSpPr>
            <a:spLocks noGrp="1"/>
          </p:cNvSpPr>
          <p:nvPr>
            <p:ph idx="1"/>
          </p:nvPr>
        </p:nvSpPr>
        <p:spPr>
          <a:xfrm>
            <a:off x="7732296" y="2799669"/>
            <a:ext cx="3400926" cy="1788374"/>
          </a:xfrm>
        </p:spPr>
        <p:txBody>
          <a:bodyPr>
            <a:normAutofit/>
          </a:bodyPr>
          <a:lstStyle/>
          <a:p>
            <a:pPr marL="0" indent="0">
              <a:buNone/>
            </a:pPr>
            <a:r>
              <a:rPr lang="en-PH" sz="3200" dirty="0"/>
              <a:t>November 2016</a:t>
            </a:r>
          </a:p>
          <a:p>
            <a:pPr marL="0" indent="0">
              <a:buNone/>
            </a:pPr>
            <a:r>
              <a:rPr lang="en-PH" sz="3200" dirty="0"/>
              <a:t>Port Moresby, Papua New Guinea</a:t>
            </a:r>
          </a:p>
          <a:p>
            <a:pPr marL="571500" indent="-571500">
              <a:buFont typeface="+mj-lt"/>
              <a:buAutoNum type="romanUcPeriod"/>
            </a:pPr>
            <a:endParaRPr lang="en-PH" sz="3200" dirty="0"/>
          </a:p>
        </p:txBody>
      </p:sp>
    </p:spTree>
    <p:extLst>
      <p:ext uri="{BB962C8B-B14F-4D97-AF65-F5344CB8AC3E}">
        <p14:creationId xmlns:p14="http://schemas.microsoft.com/office/powerpoint/2010/main" val="421263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847850" y="2686050"/>
            <a:ext cx="8553450" cy="1015663"/>
          </a:xfrm>
          <a:prstGeom prst="rect">
            <a:avLst/>
          </a:prstGeom>
          <a:noFill/>
        </p:spPr>
        <p:txBody>
          <a:bodyPr wrap="square" rtlCol="0">
            <a:spAutoFit/>
          </a:bodyPr>
          <a:lstStyle/>
          <a:p>
            <a:pPr algn="ctr"/>
            <a:r>
              <a:rPr lang="en-US" sz="6000" b="1" dirty="0">
                <a:latin typeface="Constantia" pitchFamily="18" charset="0"/>
                <a:ea typeface="Constantia" pitchFamily="18" charset="0"/>
                <a:cs typeface="Constantia" pitchFamily="18" charset="0"/>
                <a:sym typeface="Constantia" pitchFamily="18" charset="0"/>
              </a:rPr>
              <a:t>Thank you!</a:t>
            </a:r>
            <a:endParaRPr lang="en-PH" sz="6000" b="1" dirty="0"/>
          </a:p>
        </p:txBody>
      </p:sp>
    </p:spTree>
    <p:extLst>
      <p:ext uri="{BB962C8B-B14F-4D97-AF65-F5344CB8AC3E}">
        <p14:creationId xmlns:p14="http://schemas.microsoft.com/office/powerpoint/2010/main" val="1060643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pPr marL="571500" indent="-571500" algn="ctr"/>
            <a:r>
              <a:rPr lang="en-PH" b="1" dirty="0">
                <a:latin typeface="Aharoni" pitchFamily="2" charset="-79"/>
                <a:cs typeface="Aharoni" pitchFamily="2" charset="-79"/>
              </a:rPr>
              <a:t>Task from the 12</a:t>
            </a:r>
            <a:r>
              <a:rPr lang="en-PH" b="1" baseline="30000" dirty="0">
                <a:latin typeface="Aharoni" pitchFamily="2" charset="-79"/>
                <a:cs typeface="Aharoni" pitchFamily="2" charset="-79"/>
              </a:rPr>
              <a:t>th</a:t>
            </a:r>
            <a:r>
              <a:rPr lang="en-PH" b="1" dirty="0">
                <a:latin typeface="Aharoni" pitchFamily="2" charset="-79"/>
                <a:cs typeface="Aharoni" pitchFamily="2" charset="-79"/>
              </a:rPr>
              <a:t> SOM and 6</a:t>
            </a:r>
            <a:r>
              <a:rPr lang="en-PH" b="1" baseline="30000" dirty="0">
                <a:latin typeface="Aharoni" pitchFamily="2" charset="-79"/>
                <a:cs typeface="Aharoni" pitchFamily="2" charset="-79"/>
              </a:rPr>
              <a:t>th</a:t>
            </a:r>
            <a:r>
              <a:rPr lang="en-PH" b="1" dirty="0">
                <a:latin typeface="Aharoni" pitchFamily="2" charset="-79"/>
                <a:cs typeface="Aharoni" pitchFamily="2" charset="-79"/>
              </a:rPr>
              <a:t> MM</a:t>
            </a:r>
          </a:p>
        </p:txBody>
      </p:sp>
      <p:sp>
        <p:nvSpPr>
          <p:cNvPr id="6" name="Content Placeholder 5"/>
          <p:cNvSpPr>
            <a:spLocks noGrp="1"/>
          </p:cNvSpPr>
          <p:nvPr>
            <p:ph idx="1"/>
          </p:nvPr>
        </p:nvSpPr>
        <p:spPr>
          <a:xfrm>
            <a:off x="256032" y="1425280"/>
            <a:ext cx="10999470" cy="4780448"/>
          </a:xfrm>
        </p:spPr>
        <p:txBody>
          <a:bodyPr>
            <a:normAutofit/>
          </a:bodyPr>
          <a:lstStyle/>
          <a:p>
            <a:pPr marL="574675" indent="-514350">
              <a:buNone/>
            </a:pPr>
            <a:r>
              <a:rPr lang="en-US" sz="4000" b="1" dirty="0"/>
              <a:t>Decision 7.3</a:t>
            </a:r>
          </a:p>
          <a:p>
            <a:pPr marL="574675" indent="-514350">
              <a:buNone/>
            </a:pPr>
            <a:endParaRPr lang="en-US" sz="4000" b="1" dirty="0"/>
          </a:p>
          <a:p>
            <a:pPr marL="574675" indent="-514350">
              <a:buNone/>
            </a:pPr>
            <a:r>
              <a:rPr lang="en-US" dirty="0"/>
              <a:t>	</a:t>
            </a:r>
            <a:r>
              <a:rPr lang="en-US" sz="3200" dirty="0"/>
              <a:t>“Tasked the Regional Secretariat to work closely with Philippines as the next Chair of CTI-CSO and CTI-COM to formulate the 2017 budget taking into consideration the prioritization of activities /programs, including SOM-12 decisions that have financial implications to be included in the 2017 budget for CTI-COM endorsement; “</a:t>
            </a:r>
            <a:br>
              <a:rPr lang="en-US" dirty="0"/>
            </a:br>
            <a:endParaRPr lang="en-US" dirty="0"/>
          </a:p>
          <a:p>
            <a:pPr marL="517525" indent="-457200"/>
            <a:endParaRPr lang="en-US" dirty="0"/>
          </a:p>
          <a:p>
            <a:pPr marL="573088" indent="-512763">
              <a:buNone/>
            </a:pPr>
            <a:endParaRPr lang="en-US" dirty="0"/>
          </a:p>
        </p:txBody>
      </p:sp>
    </p:spTree>
    <p:extLst>
      <p:ext uri="{BB962C8B-B14F-4D97-AF65-F5344CB8AC3E}">
        <p14:creationId xmlns:p14="http://schemas.microsoft.com/office/powerpoint/2010/main" val="3309493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pPr marL="571500" indent="-571500" algn="ctr"/>
            <a:r>
              <a:rPr lang="en-PH" b="1" dirty="0">
                <a:latin typeface="Aharoni" pitchFamily="2" charset="-79"/>
                <a:cs typeface="Aharoni" pitchFamily="2" charset="-79"/>
              </a:rPr>
              <a:t>Task from the 12</a:t>
            </a:r>
            <a:r>
              <a:rPr lang="en-PH" b="1" baseline="30000" dirty="0">
                <a:latin typeface="Aharoni" pitchFamily="2" charset="-79"/>
                <a:cs typeface="Aharoni" pitchFamily="2" charset="-79"/>
              </a:rPr>
              <a:t>th</a:t>
            </a:r>
            <a:r>
              <a:rPr lang="en-PH" b="1" dirty="0">
                <a:latin typeface="Aharoni" pitchFamily="2" charset="-79"/>
                <a:cs typeface="Aharoni" pitchFamily="2" charset="-79"/>
              </a:rPr>
              <a:t> SOM and 6</a:t>
            </a:r>
            <a:r>
              <a:rPr lang="en-PH" b="1" baseline="30000" dirty="0">
                <a:latin typeface="Aharoni" pitchFamily="2" charset="-79"/>
                <a:cs typeface="Aharoni" pitchFamily="2" charset="-79"/>
              </a:rPr>
              <a:t>th</a:t>
            </a:r>
            <a:r>
              <a:rPr lang="en-PH" b="1" dirty="0">
                <a:latin typeface="Aharoni" pitchFamily="2" charset="-79"/>
                <a:cs typeface="Aharoni" pitchFamily="2" charset="-79"/>
              </a:rPr>
              <a:t> MM</a:t>
            </a:r>
          </a:p>
        </p:txBody>
      </p:sp>
      <p:sp>
        <p:nvSpPr>
          <p:cNvPr id="6" name="Content Placeholder 5"/>
          <p:cNvSpPr>
            <a:spLocks noGrp="1"/>
          </p:cNvSpPr>
          <p:nvPr>
            <p:ph idx="1"/>
          </p:nvPr>
        </p:nvSpPr>
        <p:spPr>
          <a:xfrm>
            <a:off x="256032" y="1425280"/>
            <a:ext cx="10999470" cy="4780448"/>
          </a:xfrm>
        </p:spPr>
        <p:txBody>
          <a:bodyPr>
            <a:normAutofit/>
          </a:bodyPr>
          <a:lstStyle/>
          <a:p>
            <a:pPr marL="574675" indent="-514350">
              <a:buNone/>
            </a:pPr>
            <a:r>
              <a:rPr lang="en-US" sz="4000" b="1" dirty="0"/>
              <a:t>Decision 7.5</a:t>
            </a:r>
          </a:p>
          <a:p>
            <a:pPr marL="574675" indent="-514350">
              <a:buNone/>
            </a:pPr>
            <a:endParaRPr lang="en-US" sz="4000" b="1" dirty="0"/>
          </a:p>
          <a:p>
            <a:pPr marL="574675" indent="-514350">
              <a:buNone/>
            </a:pPr>
            <a:r>
              <a:rPr lang="en-US" dirty="0"/>
              <a:t>	“</a:t>
            </a:r>
            <a:r>
              <a:rPr lang="en-US" sz="3200" dirty="0"/>
              <a:t>Tasked the Regional Secretariat to work closely with Philippines as the next Chair of CTI-CSO and CTI-COM to review and revise criteria on the quantum from the respective CT6 Member Countries with regards to the country contribution. “</a:t>
            </a:r>
            <a:br>
              <a:rPr lang="en-US" sz="3200" dirty="0"/>
            </a:br>
            <a:br>
              <a:rPr lang="en-US" dirty="0"/>
            </a:br>
            <a:endParaRPr lang="en-US" dirty="0"/>
          </a:p>
          <a:p>
            <a:pPr marL="517525" indent="-457200"/>
            <a:endParaRPr lang="en-US" dirty="0"/>
          </a:p>
          <a:p>
            <a:pPr marL="573088" indent="-512763">
              <a:buNone/>
            </a:pPr>
            <a:endParaRPr lang="en-US" dirty="0"/>
          </a:p>
        </p:txBody>
      </p:sp>
    </p:spTree>
    <p:extLst>
      <p:ext uri="{BB962C8B-B14F-4D97-AF65-F5344CB8AC3E}">
        <p14:creationId xmlns:p14="http://schemas.microsoft.com/office/powerpoint/2010/main" val="3309493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175"/>
            <a:ext cx="12192000" cy="1325563"/>
          </a:xfrm>
        </p:spPr>
        <p:txBody>
          <a:bodyPr>
            <a:normAutofit/>
          </a:bodyPr>
          <a:lstStyle/>
          <a:p>
            <a:pPr algn="ctr"/>
            <a:r>
              <a:rPr lang="en-US" dirty="0">
                <a:latin typeface="Aharoni" pitchFamily="2" charset="-79"/>
                <a:ea typeface="Gill Sans MT" panose="020B0502020104020203" pitchFamily="34" charset="0"/>
                <a:cs typeface="Aharoni" pitchFamily="2" charset="-79"/>
                <a:sym typeface="Gill Sans MT" panose="020B0502020104020203" pitchFamily="34" charset="0"/>
              </a:rPr>
              <a:t>Actions taken</a:t>
            </a:r>
          </a:p>
        </p:txBody>
      </p:sp>
      <p:sp>
        <p:nvSpPr>
          <p:cNvPr id="6" name="Content Placeholder 5"/>
          <p:cNvSpPr>
            <a:spLocks noGrp="1"/>
          </p:cNvSpPr>
          <p:nvPr>
            <p:ph idx="1"/>
          </p:nvPr>
        </p:nvSpPr>
        <p:spPr>
          <a:xfrm>
            <a:off x="182880" y="1572768"/>
            <a:ext cx="10999470" cy="5285232"/>
          </a:xfrm>
        </p:spPr>
        <p:txBody>
          <a:bodyPr>
            <a:normAutofit/>
          </a:bodyPr>
          <a:lstStyle/>
          <a:p>
            <a:pPr marL="574675" indent="-514350">
              <a:buNone/>
            </a:pPr>
            <a:r>
              <a:rPr lang="en-US" dirty="0"/>
              <a:t>1. </a:t>
            </a:r>
            <a:r>
              <a:rPr lang="en-US" b="1" dirty="0"/>
              <a:t>NCCC Meeting on January 5, 2017</a:t>
            </a:r>
          </a:p>
          <a:p>
            <a:pPr marL="1200150" indent="-457200">
              <a:buFont typeface="Wingdings" pitchFamily="2" charset="2"/>
              <a:buChar char="Ø"/>
            </a:pPr>
            <a:r>
              <a:rPr lang="en-US" dirty="0"/>
              <a:t>Agenda</a:t>
            </a:r>
          </a:p>
          <a:p>
            <a:pPr marL="2000250" indent="-403225"/>
            <a:r>
              <a:rPr lang="en-US" dirty="0"/>
              <a:t>2015 Audit Report of CTI-CFF Regional Secretariat</a:t>
            </a:r>
          </a:p>
          <a:p>
            <a:pPr marL="2000250" indent="-403225"/>
            <a:r>
              <a:rPr lang="en-US" dirty="0"/>
              <a:t>Proposed Budget for 2017</a:t>
            </a:r>
          </a:p>
          <a:p>
            <a:pPr marL="1195388" indent="-512763">
              <a:buFont typeface="Wingdings" pitchFamily="2" charset="2"/>
              <a:buChar char="Ø"/>
            </a:pPr>
            <a:r>
              <a:rPr lang="en-US" dirty="0"/>
              <a:t>Results</a:t>
            </a:r>
          </a:p>
          <a:p>
            <a:pPr marL="2000250" indent="-403225"/>
            <a:r>
              <a:rPr lang="en-US" dirty="0"/>
              <a:t>Matrix Summarizing the Major Audit Findings corresponding with the comments form the PH-NCCC</a:t>
            </a:r>
          </a:p>
          <a:p>
            <a:pPr marL="2000250" indent="-403225"/>
            <a:r>
              <a:rPr lang="en-US" dirty="0"/>
              <a:t>Deferment of the Proposed Budget for 2017</a:t>
            </a:r>
          </a:p>
        </p:txBody>
      </p:sp>
    </p:spTree>
    <p:extLst>
      <p:ext uri="{BB962C8B-B14F-4D97-AF65-F5344CB8AC3E}">
        <p14:creationId xmlns:p14="http://schemas.microsoft.com/office/powerpoint/2010/main" val="3814931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175"/>
            <a:ext cx="12192000" cy="1325563"/>
          </a:xfrm>
        </p:spPr>
        <p:txBody>
          <a:bodyPr>
            <a:normAutofit/>
          </a:bodyPr>
          <a:lstStyle/>
          <a:p>
            <a:pPr algn="ctr"/>
            <a:r>
              <a:rPr lang="en-US" dirty="0">
                <a:latin typeface="Aharoni" pitchFamily="2" charset="-79"/>
                <a:ea typeface="Gill Sans MT" panose="020B0502020104020203" pitchFamily="34" charset="0"/>
                <a:cs typeface="Aharoni" pitchFamily="2" charset="-79"/>
                <a:sym typeface="Gill Sans MT" panose="020B0502020104020203" pitchFamily="34" charset="0"/>
              </a:rPr>
              <a:t>Actions taken</a:t>
            </a:r>
          </a:p>
        </p:txBody>
      </p:sp>
      <p:sp>
        <p:nvSpPr>
          <p:cNvPr id="6" name="Content Placeholder 5"/>
          <p:cNvSpPr>
            <a:spLocks noGrp="1"/>
          </p:cNvSpPr>
          <p:nvPr>
            <p:ph idx="1"/>
          </p:nvPr>
        </p:nvSpPr>
        <p:spPr>
          <a:xfrm>
            <a:off x="0" y="914400"/>
            <a:ext cx="10999470" cy="5285232"/>
          </a:xfrm>
        </p:spPr>
        <p:txBody>
          <a:bodyPr>
            <a:normAutofit/>
          </a:bodyPr>
          <a:lstStyle/>
          <a:p>
            <a:pPr marL="574675" indent="-514350">
              <a:buAutoNum type="arabicPeriod" startAt="2"/>
            </a:pPr>
            <a:r>
              <a:rPr lang="en-US" b="1" dirty="0"/>
              <a:t>Courtesy Call of Regional Secretariat to DENR </a:t>
            </a:r>
          </a:p>
          <a:p>
            <a:pPr marL="574675" indent="-514350">
              <a:buNone/>
            </a:pPr>
            <a:r>
              <a:rPr lang="en-US" b="1" dirty="0"/>
              <a:t>	Secretary on January 17, 2017 </a:t>
            </a:r>
          </a:p>
          <a:p>
            <a:pPr marL="1200150" indent="-457200">
              <a:buFont typeface="Wingdings" pitchFamily="2" charset="2"/>
              <a:buChar char="Ø"/>
            </a:pPr>
            <a:r>
              <a:rPr lang="en-US" dirty="0"/>
              <a:t>Agenda</a:t>
            </a:r>
          </a:p>
        </p:txBody>
      </p:sp>
      <p:sp>
        <p:nvSpPr>
          <p:cNvPr id="4" name="Content Placeholder 2"/>
          <p:cNvSpPr txBox="1">
            <a:spLocks/>
          </p:cNvSpPr>
          <p:nvPr/>
        </p:nvSpPr>
        <p:spPr bwMode="auto">
          <a:xfrm>
            <a:off x="511808" y="2723388"/>
            <a:ext cx="4603115" cy="291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nSpc>
                <a:spcPct val="90000"/>
              </a:lnSpc>
              <a:spcBef>
                <a:spcPts val="1000"/>
              </a:spcBef>
              <a:buFont typeface="Arial" charset="0"/>
              <a:buChar char="•"/>
              <a:defRPr sz="2800">
                <a:solidFill>
                  <a:schemeClr val="tx1"/>
                </a:solidFill>
                <a:latin typeface="Calibri" charset="0"/>
              </a:defRPr>
            </a:lvl1pPr>
            <a:lvl2pPr marL="685800" indent="-22860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marL="514350" indent="-514350">
              <a:lnSpc>
                <a:spcPct val="100000"/>
              </a:lnSpc>
              <a:spcBef>
                <a:spcPts val="0"/>
              </a:spcBef>
              <a:spcAft>
                <a:spcPts val="1000"/>
              </a:spcAft>
              <a:buAutoNum type="alphaUcPeriod"/>
            </a:pPr>
            <a:r>
              <a:rPr lang="en-GB" altLang="en-US" sz="2400" dirty="0">
                <a:latin typeface="Leelawadee UI" panose="020B0502040204020203" pitchFamily="34" charset="-34"/>
                <a:cs typeface="Leelawadee UI" panose="020B0502040204020203" pitchFamily="34" charset="-34"/>
              </a:rPr>
              <a:t>The CTI-CFF At Glance</a:t>
            </a:r>
          </a:p>
          <a:p>
            <a:pPr marL="542925" indent="-542925">
              <a:lnSpc>
                <a:spcPct val="100000"/>
              </a:lnSpc>
              <a:spcBef>
                <a:spcPts val="0"/>
              </a:spcBef>
              <a:spcAft>
                <a:spcPts val="1000"/>
              </a:spcAft>
              <a:buAutoNum type="alphaUcPeriod" startAt="2"/>
            </a:pPr>
            <a:r>
              <a:rPr lang="en-GB" altLang="en-US" sz="2400" dirty="0">
                <a:latin typeface="Leelawadee UI" panose="020B0502040204020203" pitchFamily="34" charset="-34"/>
                <a:cs typeface="Leelawadee UI" panose="020B0502040204020203" pitchFamily="34" charset="-34"/>
              </a:rPr>
              <a:t>Role of CTI-COM </a:t>
            </a:r>
            <a:r>
              <a:rPr lang="en-GB" altLang="en-US" sz="2400" dirty="0" err="1">
                <a:latin typeface="Leelawadee UI" panose="020B0502040204020203" pitchFamily="34" charset="-34"/>
                <a:cs typeface="Leelawadee UI" panose="020B0502040204020203" pitchFamily="34" charset="-34"/>
              </a:rPr>
              <a:t>Chairship</a:t>
            </a:r>
            <a:endParaRPr lang="en-GB" altLang="en-US" sz="2400" dirty="0">
              <a:latin typeface="Leelawadee UI" panose="020B0502040204020203" pitchFamily="34" charset="-34"/>
              <a:cs typeface="Leelawadee UI" panose="020B0502040204020203" pitchFamily="34" charset="-34"/>
            </a:endParaRPr>
          </a:p>
          <a:p>
            <a:pPr marL="533400" indent="-533400">
              <a:lnSpc>
                <a:spcPct val="100000"/>
              </a:lnSpc>
              <a:spcBef>
                <a:spcPts val="0"/>
              </a:spcBef>
              <a:spcAft>
                <a:spcPts val="1000"/>
              </a:spcAft>
              <a:buAutoNum type="alphaUcPeriod" startAt="4"/>
            </a:pPr>
            <a:r>
              <a:rPr lang="en-GB" altLang="en-US" sz="2400" dirty="0">
                <a:latin typeface="Leelawadee UI" panose="020B0502040204020203" pitchFamily="34" charset="-34"/>
                <a:cs typeface="Leelawadee UI" panose="020B0502040204020203" pitchFamily="34" charset="-34"/>
              </a:rPr>
              <a:t>Update from the Regional Secretariat</a:t>
            </a:r>
          </a:p>
          <a:p>
            <a:pPr marL="533400" indent="-533400">
              <a:lnSpc>
                <a:spcPct val="100000"/>
              </a:lnSpc>
              <a:spcBef>
                <a:spcPts val="0"/>
              </a:spcBef>
              <a:spcAft>
                <a:spcPts val="1000"/>
              </a:spcAft>
              <a:buAutoNum type="alphaUcPeriod" startAt="4"/>
            </a:pPr>
            <a:r>
              <a:rPr lang="en-GB" altLang="en-US" sz="2400" dirty="0">
                <a:latin typeface="Leelawadee UI" panose="020B0502040204020203" pitchFamily="34" charset="-34"/>
                <a:cs typeface="Leelawadee UI" panose="020B0502040204020203" pitchFamily="34" charset="-34"/>
              </a:rPr>
              <a:t>Challenges Ahead</a:t>
            </a:r>
          </a:p>
          <a:p>
            <a:pPr marL="0" indent="0" algn="just">
              <a:lnSpc>
                <a:spcPct val="100000"/>
              </a:lnSpc>
              <a:spcBef>
                <a:spcPts val="0"/>
              </a:spcBef>
              <a:spcAft>
                <a:spcPts val="1000"/>
              </a:spcAft>
              <a:buNone/>
            </a:pPr>
            <a:endParaRPr lang="en-GB" altLang="en-US" sz="2400" dirty="0">
              <a:latin typeface="Leelawadee UI" panose="020B0502040204020203" pitchFamily="34" charset="-34"/>
              <a:cs typeface="Leelawadee UI" panose="020B0502040204020203" pitchFamily="34" charset="-34"/>
            </a:endParaRPr>
          </a:p>
          <a:p>
            <a:pPr marL="0" indent="0" algn="just">
              <a:lnSpc>
                <a:spcPct val="100000"/>
              </a:lnSpc>
              <a:spcBef>
                <a:spcPts val="0"/>
              </a:spcBef>
              <a:spcAft>
                <a:spcPts val="1000"/>
              </a:spcAft>
              <a:buNone/>
            </a:pPr>
            <a:endParaRPr lang="en-GB" altLang="en-US" sz="2400" dirty="0">
              <a:latin typeface="Leelawadee UI" panose="020B0502040204020203" pitchFamily="34" charset="-34"/>
              <a:cs typeface="Leelawadee UI" panose="020B0502040204020203" pitchFamily="34" charset="-34"/>
            </a:endParaRPr>
          </a:p>
          <a:p>
            <a:pPr marL="0" indent="0" algn="just">
              <a:lnSpc>
                <a:spcPct val="100000"/>
              </a:lnSpc>
              <a:spcBef>
                <a:spcPts val="0"/>
              </a:spcBef>
              <a:spcAft>
                <a:spcPts val="1000"/>
              </a:spcAft>
              <a:buNone/>
            </a:pPr>
            <a:endParaRPr lang="en-GB" altLang="en-US" sz="2400" dirty="0">
              <a:latin typeface="Leelawadee UI" panose="020B0502040204020203" pitchFamily="34" charset="-34"/>
              <a:cs typeface="Leelawadee UI" panose="020B0502040204020203" pitchFamily="34" charset="-34"/>
            </a:endParaRPr>
          </a:p>
        </p:txBody>
      </p:sp>
      <p:pic>
        <p:nvPicPr>
          <p:cNvPr id="7170" name="Picture 2" descr="C:\Users\User\Downloads\21543727_509209092759721_3365357330827013438_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823" r="14819"/>
          <a:stretch/>
        </p:blipFill>
        <p:spPr bwMode="auto">
          <a:xfrm>
            <a:off x="5457823" y="1553765"/>
            <a:ext cx="6429377" cy="4736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931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175"/>
            <a:ext cx="12192000" cy="1325563"/>
          </a:xfrm>
        </p:spPr>
        <p:txBody>
          <a:bodyPr>
            <a:normAutofit/>
          </a:bodyPr>
          <a:lstStyle/>
          <a:p>
            <a:pPr algn="ctr"/>
            <a:r>
              <a:rPr lang="en-US" dirty="0">
                <a:latin typeface="Aharoni" pitchFamily="2" charset="-79"/>
                <a:ea typeface="Gill Sans MT" panose="020B0502020104020203" pitchFamily="34" charset="0"/>
                <a:cs typeface="Aharoni" pitchFamily="2" charset="-79"/>
                <a:sym typeface="Gill Sans MT" panose="020B0502020104020203" pitchFamily="34" charset="0"/>
              </a:rPr>
              <a:t>Actions taken</a:t>
            </a:r>
          </a:p>
        </p:txBody>
      </p:sp>
      <p:sp>
        <p:nvSpPr>
          <p:cNvPr id="6" name="Content Placeholder 5"/>
          <p:cNvSpPr>
            <a:spLocks noGrp="1"/>
          </p:cNvSpPr>
          <p:nvPr>
            <p:ph idx="1"/>
          </p:nvPr>
        </p:nvSpPr>
        <p:spPr>
          <a:xfrm>
            <a:off x="0" y="1072896"/>
            <a:ext cx="6000750" cy="5285232"/>
          </a:xfrm>
        </p:spPr>
        <p:txBody>
          <a:bodyPr>
            <a:normAutofit fontScale="92500" lnSpcReduction="10000"/>
          </a:bodyPr>
          <a:lstStyle/>
          <a:p>
            <a:pPr marL="574675" indent="-514350">
              <a:buNone/>
            </a:pPr>
            <a:r>
              <a:rPr lang="en-US" dirty="0"/>
              <a:t>3.  </a:t>
            </a:r>
            <a:r>
              <a:rPr lang="en-US" b="1" dirty="0"/>
              <a:t>Regional Secretariat Meeting with the PH-NCCC</a:t>
            </a:r>
          </a:p>
          <a:p>
            <a:pPr marL="747713" indent="-457200">
              <a:buFont typeface="Wingdings" pitchFamily="2" charset="2"/>
              <a:buChar char="Ø"/>
            </a:pPr>
            <a:r>
              <a:rPr lang="en-US" dirty="0"/>
              <a:t>Agenda</a:t>
            </a:r>
          </a:p>
          <a:p>
            <a:pPr marL="915988" indent="-514350" algn="just" fontAlgn="auto">
              <a:spcAft>
                <a:spcPts val="0"/>
              </a:spcAft>
              <a:buAutoNum type="alphaLcPeriod"/>
              <a:defRPr/>
            </a:pPr>
            <a:r>
              <a:rPr lang="en-GB" sz="2400" dirty="0">
                <a:latin typeface="Arial" pitchFamily="34" charset="0"/>
                <a:cs typeface="Arial" pitchFamily="34" charset="0"/>
              </a:rPr>
              <a:t>Strengthening CTI-CFF Regional Secretariat</a:t>
            </a:r>
          </a:p>
          <a:p>
            <a:pPr marL="915988" indent="-514350" algn="just" fontAlgn="auto">
              <a:spcAft>
                <a:spcPts val="0"/>
              </a:spcAft>
              <a:buAutoNum type="alphaLcPeriod"/>
              <a:defRPr/>
            </a:pPr>
            <a:r>
              <a:rPr lang="en-GB" sz="2400" dirty="0">
                <a:latin typeface="Arial" pitchFamily="34" charset="0"/>
                <a:cs typeface="Arial" pitchFamily="34" charset="0"/>
              </a:rPr>
              <a:t>Strengthening National Coordination Committee (NCC) of CTI-CFF Member States</a:t>
            </a:r>
          </a:p>
          <a:p>
            <a:pPr marL="915988" indent="-514350" algn="just" fontAlgn="auto">
              <a:spcAft>
                <a:spcPts val="0"/>
              </a:spcAft>
              <a:buAutoNum type="alphaLcPeriod"/>
              <a:defRPr/>
            </a:pPr>
            <a:r>
              <a:rPr lang="en-GB" sz="2400" dirty="0">
                <a:latin typeface="Arial" pitchFamily="34" charset="0"/>
                <a:cs typeface="Arial" pitchFamily="34" charset="0"/>
              </a:rPr>
              <a:t>Engagement of Program Activities</a:t>
            </a:r>
          </a:p>
          <a:p>
            <a:pPr marL="915988" indent="-514350" algn="just" fontAlgn="auto">
              <a:spcAft>
                <a:spcPts val="0"/>
              </a:spcAft>
              <a:buAutoNum type="alphaLcPeriod"/>
              <a:defRPr/>
            </a:pPr>
            <a:r>
              <a:rPr lang="en-GB" sz="2400" dirty="0">
                <a:latin typeface="Arial" pitchFamily="34" charset="0"/>
                <a:cs typeface="Arial" pitchFamily="34" charset="0"/>
              </a:rPr>
              <a:t>Empowering TWG, GWG and Cross Cutting Themes</a:t>
            </a:r>
          </a:p>
          <a:p>
            <a:pPr marL="915988" indent="-514350" algn="just" fontAlgn="auto">
              <a:spcAft>
                <a:spcPts val="0"/>
              </a:spcAft>
              <a:buAutoNum type="alphaLcPeriod"/>
              <a:defRPr/>
            </a:pPr>
            <a:r>
              <a:rPr lang="en-GB" sz="2400" dirty="0">
                <a:latin typeface="Arial" pitchFamily="34" charset="0"/>
                <a:cs typeface="Arial" pitchFamily="34" charset="0"/>
              </a:rPr>
              <a:t>Supports of Development Partners</a:t>
            </a:r>
          </a:p>
          <a:p>
            <a:pPr marL="915988" indent="-514350" algn="just" fontAlgn="auto">
              <a:spcAft>
                <a:spcPts val="0"/>
              </a:spcAft>
              <a:buAutoNum type="alphaLcPeriod"/>
              <a:defRPr/>
            </a:pPr>
            <a:r>
              <a:rPr lang="en-GB" sz="2400" dirty="0">
                <a:latin typeface="Arial" pitchFamily="34" charset="0"/>
                <a:cs typeface="Arial" pitchFamily="34" charset="0"/>
              </a:rPr>
              <a:t>Need Supports from CSO and COM</a:t>
            </a:r>
          </a:p>
          <a:p>
            <a:pPr marL="915988" indent="-514350" algn="just" fontAlgn="auto">
              <a:spcAft>
                <a:spcPts val="0"/>
              </a:spcAft>
              <a:buAutoNum type="alphaLcPeriod"/>
              <a:defRPr/>
            </a:pPr>
            <a:r>
              <a:rPr lang="en-GB" sz="2400" dirty="0">
                <a:latin typeface="Arial" pitchFamily="34" charset="0"/>
                <a:cs typeface="Arial" pitchFamily="34" charset="0"/>
              </a:rPr>
              <a:t>Challenges</a:t>
            </a:r>
          </a:p>
          <a:p>
            <a:pPr marL="1200150" indent="-457200">
              <a:buNone/>
            </a:pPr>
            <a:endParaRPr lang="en-US" dirty="0"/>
          </a:p>
        </p:txBody>
      </p:sp>
      <p:pic>
        <p:nvPicPr>
          <p:cNvPr id="41986" name="Picture 2" descr="https://scontent.fmnl10-1.fna.fbcdn.net/v/t35.0-12/19867183_1616074791744437_220158961_o.jpg?oh=b0886f3860b9e3192b315cc02a5d42b7&amp;oe=5966D444"/>
          <p:cNvPicPr>
            <a:picLocks noChangeAspect="1" noChangeArrowheads="1"/>
          </p:cNvPicPr>
          <p:nvPr/>
        </p:nvPicPr>
        <p:blipFill>
          <a:blip r:embed="rId4"/>
          <a:srcRect/>
          <a:stretch>
            <a:fillRect/>
          </a:stretch>
        </p:blipFill>
        <p:spPr bwMode="auto">
          <a:xfrm>
            <a:off x="6372225" y="1940052"/>
            <a:ext cx="5334000" cy="3717798"/>
          </a:xfrm>
          <a:prstGeom prst="rect">
            <a:avLst/>
          </a:prstGeom>
          <a:noFill/>
        </p:spPr>
      </p:pic>
    </p:spTree>
    <p:extLst>
      <p:ext uri="{BB962C8B-B14F-4D97-AF65-F5344CB8AC3E}">
        <p14:creationId xmlns:p14="http://schemas.microsoft.com/office/powerpoint/2010/main" val="3814931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175"/>
            <a:ext cx="12192000" cy="1325563"/>
          </a:xfrm>
        </p:spPr>
        <p:txBody>
          <a:bodyPr>
            <a:normAutofit/>
          </a:bodyPr>
          <a:lstStyle/>
          <a:p>
            <a:pPr algn="ctr"/>
            <a:r>
              <a:rPr lang="en-US" dirty="0">
                <a:latin typeface="Aharoni" pitchFamily="2" charset="-79"/>
                <a:ea typeface="Gill Sans MT" panose="020B0502020104020203" pitchFamily="34" charset="0"/>
                <a:cs typeface="Aharoni" pitchFamily="2" charset="-79"/>
                <a:sym typeface="Gill Sans MT" panose="020B0502020104020203" pitchFamily="34" charset="0"/>
              </a:rPr>
              <a:t>Actions taken</a:t>
            </a:r>
          </a:p>
        </p:txBody>
      </p:sp>
      <p:sp>
        <p:nvSpPr>
          <p:cNvPr id="6" name="Content Placeholder 5"/>
          <p:cNvSpPr>
            <a:spLocks noGrp="1"/>
          </p:cNvSpPr>
          <p:nvPr>
            <p:ph idx="1"/>
          </p:nvPr>
        </p:nvSpPr>
        <p:spPr>
          <a:xfrm>
            <a:off x="987552" y="1072896"/>
            <a:ext cx="9387840" cy="5230368"/>
          </a:xfrm>
        </p:spPr>
        <p:txBody>
          <a:bodyPr>
            <a:normAutofit/>
          </a:bodyPr>
          <a:lstStyle/>
          <a:p>
            <a:pPr marL="574675" indent="-514350">
              <a:buNone/>
            </a:pPr>
            <a:r>
              <a:rPr lang="en-US" b="1" dirty="0"/>
              <a:t>4. Regional Secretariat Meeting with DENR-BMB and Director </a:t>
            </a:r>
            <a:r>
              <a:rPr lang="en-US" b="1" dirty="0" err="1"/>
              <a:t>Fontanilla</a:t>
            </a:r>
            <a:r>
              <a:rPr lang="en-US" b="1" dirty="0"/>
              <a:t> (as the 12</a:t>
            </a:r>
            <a:r>
              <a:rPr lang="en-US" b="1" baseline="30000" dirty="0"/>
              <a:t>th</a:t>
            </a:r>
            <a:r>
              <a:rPr lang="en-US" b="1" dirty="0"/>
              <a:t> SOM HOD) on January 19, 2017</a:t>
            </a:r>
          </a:p>
          <a:p>
            <a:pPr marL="747713" indent="-457200">
              <a:buFont typeface="Wingdings" pitchFamily="2" charset="2"/>
              <a:buChar char="Ø"/>
            </a:pPr>
            <a:r>
              <a:rPr lang="en-US" dirty="0"/>
              <a:t>Agenda:</a:t>
            </a:r>
          </a:p>
          <a:p>
            <a:pPr marL="1146175" indent="-171450" algn="just">
              <a:defRPr/>
            </a:pPr>
            <a:r>
              <a:rPr lang="en-GB" sz="2400" dirty="0">
                <a:latin typeface="Arial" pitchFamily="34" charset="0"/>
                <a:cs typeface="Arial" pitchFamily="34" charset="0"/>
              </a:rPr>
              <a:t>2015 Audit Report of CTI-CFF Regional Secretariat</a:t>
            </a:r>
          </a:p>
          <a:p>
            <a:pPr marL="747713" indent="-457200">
              <a:buFont typeface="Wingdings" pitchFamily="2" charset="2"/>
              <a:buChar char="Ø"/>
            </a:pPr>
            <a:r>
              <a:rPr lang="en-US" dirty="0"/>
              <a:t>Result:</a:t>
            </a:r>
          </a:p>
          <a:p>
            <a:pPr marL="1146175" indent="-231775"/>
            <a:r>
              <a:rPr lang="en-US" dirty="0"/>
              <a:t>Regional Secretariat provided explanations, justifications and supporting documents to the comments on the audit</a:t>
            </a:r>
          </a:p>
          <a:p>
            <a:pPr marL="1146175" indent="-231775"/>
            <a:r>
              <a:rPr lang="en-US" dirty="0"/>
              <a:t>Regional Secretariat accepted the result of the audit</a:t>
            </a:r>
          </a:p>
        </p:txBody>
      </p:sp>
    </p:spTree>
    <p:extLst>
      <p:ext uri="{BB962C8B-B14F-4D97-AF65-F5344CB8AC3E}">
        <p14:creationId xmlns:p14="http://schemas.microsoft.com/office/powerpoint/2010/main" val="3814931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5972</TotalTime>
  <Words>2702</Words>
  <Application>Microsoft Office PowerPoint</Application>
  <PresentationFormat>Widescreen</PresentationFormat>
  <Paragraphs>222</Paragraphs>
  <Slides>30</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Aharoni</vt:lpstr>
      <vt:lpstr>Arial</vt:lpstr>
      <vt:lpstr>Arial Black</vt:lpstr>
      <vt:lpstr>Calibri</vt:lpstr>
      <vt:lpstr>Calibri Light</vt:lpstr>
      <vt:lpstr>Constantia</vt:lpstr>
      <vt:lpstr>David</vt:lpstr>
      <vt:lpstr>Leelawadee UI</vt:lpstr>
      <vt:lpstr>Times New Roman</vt:lpstr>
      <vt:lpstr>Wingdings</vt:lpstr>
      <vt:lpstr>Office Theme</vt:lpstr>
      <vt:lpstr>Chair Report CY 2017 and 2018</vt:lpstr>
      <vt:lpstr>Outline</vt:lpstr>
      <vt:lpstr>Handover of Chairship</vt:lpstr>
      <vt:lpstr>Task from the 12th SOM and 6th MM</vt:lpstr>
      <vt:lpstr>Task from the 12th SOM and 6th MM</vt:lpstr>
      <vt:lpstr>Actions taken</vt:lpstr>
      <vt:lpstr>Actions taken</vt:lpstr>
      <vt:lpstr>Actions taken</vt:lpstr>
      <vt:lpstr>Actions taken</vt:lpstr>
      <vt:lpstr>Actions taken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Regional Sulu Sulawesi Convergence Meeting and Sulu Sulawesi Seascape (SSS) Ecosystems Approach to Fisheries Management (EAFM) Plan Review on July 2 t0 6, 2018 in Cebu City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Philippine National CTI Coordinating Committee (PH-NCCC)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Coral Triangle Initiative (CTI) Marine Protected Area (MPA) Working Group for the Coral Triangle Marine Protected Areas System (CTMPAS)</dc:title>
  <dc:creator>Jessie-PC</dc:creator>
  <cp:lastModifiedBy>Jasmin Saad</cp:lastModifiedBy>
  <cp:revision>180</cp:revision>
  <cp:lastPrinted>2018-12-12T01:00:44Z</cp:lastPrinted>
  <dcterms:created xsi:type="dcterms:W3CDTF">2016-03-11T03:11:02Z</dcterms:created>
  <dcterms:modified xsi:type="dcterms:W3CDTF">2018-12-12T04:05:04Z</dcterms:modified>
</cp:coreProperties>
</file>