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7"/>
  </p:notesMasterIdLst>
  <p:sldIdLst>
    <p:sldId id="256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7" r:id="rId14"/>
    <p:sldId id="259" r:id="rId15"/>
    <p:sldId id="258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60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41533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1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41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19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5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48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15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57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6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6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75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98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5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90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09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08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39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7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49" y="4589488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07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97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35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53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81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0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40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3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1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82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15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46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70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50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10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69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54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65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7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6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96" y="1681163"/>
            <a:ext cx="5157791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3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93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71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79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65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05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58D8-F134-F04F-AF19-6AFC6DBCD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119F-4C39-3147-ACF7-A30A794702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4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6" y="987426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6" y="987426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78747" y="6400441"/>
            <a:ext cx="27507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02B858D8-F134-F04F-AF19-6AFC6DBCD72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11/21/2017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9042119F-4C39-3147-ACF7-A30A79470279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80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02B858D8-F134-F04F-AF19-6AFC6DBCD72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11/21/2017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9042119F-4C39-3147-ACF7-A30A79470279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7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02B858D8-F134-F04F-AF19-6AFC6DBCD72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11/21/2017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9042119F-4C39-3147-ACF7-A30A79470279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3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02B858D8-F134-F04F-AF19-6AFC6DBCD72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11/21/2017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9042119F-4C39-3147-ACF7-A30A79470279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7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oraltriangle.com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thecoraltriangle.com/inves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thecoraltriangle.com/invest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://wwf.panda.org/what_we_do/where_we_work/coraltriangle/publications/ctpublications/?291972/Investment-Opportunities-for-Sustainable-Nature-based-Tourism-in-the-Coral-Triangle" TargetMode="External"/><Relationship Id="rId5" Type="http://schemas.openxmlformats.org/officeDocument/2006/relationships/hyperlink" Target="http://wwf.panda.org/?260690/Developing-and-Promoting-Sustainable-Nature-based-Tourism-in-the-Coral-Triangle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://wwf.panda.org/what_we_do/where_we_work/coraltriangle/publications/?304232/REPORT-Exploring-the-Benefits-of-Investing-in-Low-Impact-High-Value-Sustainable-Nature-and-Adventure-based-Tourism-Vs-Mass-Tourism" TargetMode="Externa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6553200" y="4298392"/>
            <a:ext cx="6192256" cy="141248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67512">
              <a:defRPr sz="3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br>
              <a:rPr lang="en-US" dirty="0"/>
            </a:br>
            <a:r>
              <a:rPr lang="en-US" b="1" dirty="0"/>
              <a:t>WWF</a:t>
            </a:r>
            <a:br>
              <a:rPr lang="en-US" b="1" dirty="0"/>
            </a:br>
            <a:br>
              <a:rPr lang="en-US" dirty="0"/>
            </a:br>
            <a:r>
              <a:rPr lang="en-US" sz="2200" b="1" dirty="0"/>
              <a:t>Developing &amp; Promoting Sustainable </a:t>
            </a:r>
            <a:br>
              <a:rPr lang="en-US" sz="2200" b="1" dirty="0"/>
            </a:br>
            <a:r>
              <a:rPr lang="en-US" sz="2200" b="1" dirty="0"/>
              <a:t>Nature-based Tourism </a:t>
            </a:r>
            <a:br>
              <a:rPr lang="en-US" sz="2200" b="1" dirty="0"/>
            </a:br>
            <a:r>
              <a:rPr lang="en-US" sz="2200" b="1" dirty="0"/>
              <a:t>in the Coral Triangle</a:t>
            </a:r>
            <a:endParaRPr sz="2200" b="1" dirty="0"/>
          </a:p>
        </p:txBody>
      </p:sp>
      <p:sp>
        <p:nvSpPr>
          <p:cNvPr id="113" name="Shape 113"/>
          <p:cNvSpPr/>
          <p:nvPr/>
        </p:nvSpPr>
        <p:spPr>
          <a:xfrm>
            <a:off x="6788746" y="5305049"/>
            <a:ext cx="5537847" cy="824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algn="ctr">
              <a:lnSpc>
                <a:spcPct val="72000"/>
              </a:lnSpc>
              <a:spcBef>
                <a:spcPts val="1000"/>
              </a:spcBef>
              <a:defRPr sz="2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73" y="274639"/>
            <a:ext cx="11339840" cy="823672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Acknowledgements</a:t>
            </a:r>
          </a:p>
        </p:txBody>
      </p:sp>
      <p:pic>
        <p:nvPicPr>
          <p:cNvPr id="8" name="Picture 7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0" y="6126191"/>
            <a:ext cx="663065" cy="556301"/>
          </a:xfrm>
          <a:prstGeom prst="rect">
            <a:avLst/>
          </a:prstGeom>
        </p:spPr>
      </p:pic>
      <p:pic>
        <p:nvPicPr>
          <p:cNvPr id="10" name="Content Placeholder 4" descr="DMS_Logo_CMYK_MonogramTag_Horizontal-v3 copy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-167"/>
          <a:stretch/>
        </p:blipFill>
        <p:spPr>
          <a:xfrm>
            <a:off x="2349204" y="5725226"/>
            <a:ext cx="2930229" cy="658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300" y="5675090"/>
            <a:ext cx="1676261" cy="691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248" y="5690745"/>
            <a:ext cx="1009165" cy="721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215" y="5740012"/>
            <a:ext cx="1815548" cy="644029"/>
          </a:xfrm>
          <a:prstGeom prst="rect">
            <a:avLst/>
          </a:prstGeom>
        </p:spPr>
      </p:pic>
      <p:sp>
        <p:nvSpPr>
          <p:cNvPr id="16" name="Content Placeholder 8"/>
          <p:cNvSpPr txBox="1">
            <a:spLocks/>
          </p:cNvSpPr>
          <p:nvPr/>
        </p:nvSpPr>
        <p:spPr>
          <a:xfrm>
            <a:off x="445575" y="3218165"/>
            <a:ext cx="11339840" cy="1859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/>
              <a:t>The Consultant Team: </a:t>
            </a:r>
          </a:p>
          <a:p>
            <a:pPr marL="0" indent="0">
              <a:buNone/>
            </a:pPr>
            <a:endParaRPr lang="en-US" sz="1800" b="1" u="sng" dirty="0"/>
          </a:p>
          <a:p>
            <a:pPr marL="0" indent="0">
              <a:buNone/>
            </a:pPr>
            <a:r>
              <a:rPr lang="en-US" sz="1800" b="1" dirty="0"/>
              <a:t>Destination Marketing Store - TRC Tourism - 2iis Consulting - Hatfield Consultants</a:t>
            </a:r>
          </a:p>
          <a:p>
            <a:pPr marL="0" indent="0">
              <a:buNone/>
            </a:pPr>
            <a:r>
              <a:rPr lang="en-US" sz="1800" dirty="0"/>
              <a:t>Global leaders in their fields and specialists in nature-based tourism planning, management, marketing and experience development and providing high-quality environmental services for public and private sector clients throughout the world.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561" y="1663199"/>
            <a:ext cx="3688037" cy="1130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55" y="1745625"/>
            <a:ext cx="4288386" cy="11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004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94900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Coral Triangle Sustainable Nature-based Tourism</a:t>
            </a:r>
          </a:p>
        </p:txBody>
      </p:sp>
      <p:pic>
        <p:nvPicPr>
          <p:cNvPr id="8" name="Picture 7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0" y="6126191"/>
            <a:ext cx="663065" cy="556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60" y="1267235"/>
            <a:ext cx="1003440" cy="1041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5" y="2308635"/>
            <a:ext cx="1793076" cy="8509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95731" y="1417643"/>
            <a:ext cx="8886681" cy="1323439"/>
          </a:xfrm>
          <a:prstGeom prst="rect">
            <a:avLst/>
          </a:prstGeom>
          <a:solidFill>
            <a:srgbClr val="028184"/>
          </a:solidFill>
          <a:ln>
            <a:solidFill>
              <a:srgbClr val="02818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hangingPunct="1">
              <a:defRPr/>
            </a:pPr>
            <a:r>
              <a:rPr lang="en-AU" sz="2000" i="1" kern="1200" dirty="0">
                <a:solidFill>
                  <a:prstClr val="white"/>
                </a:solidFill>
              </a:rPr>
              <a:t>Developing and Promoting Sustainable Nature-based Tourism in the Coral Triangle</a:t>
            </a:r>
            <a:r>
              <a:rPr lang="en-AU" sz="2000" kern="1200" dirty="0">
                <a:solidFill>
                  <a:prstClr val="white"/>
                </a:solidFill>
              </a:rPr>
              <a:t> was a two year Australian Government funded initiative implemented by WWF to assist the six countries of the CTI-CFF develop a long-term approach to more sustainable tourism in the region.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8492" y="3335492"/>
            <a:ext cx="104239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ea typeface="+mn-ea"/>
                <a:cs typeface="+mn-cs"/>
              </a:rPr>
              <a:t>AIMS OF THE INITIATIVE</a:t>
            </a:r>
          </a:p>
          <a:p>
            <a:pPr marL="342900" indent="-34290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a typeface="+mn-ea"/>
                <a:cs typeface="+mn-cs"/>
              </a:rPr>
              <a:t>Promote world class, high quality visitor experiences</a:t>
            </a:r>
          </a:p>
          <a:p>
            <a:pPr marL="342900" indent="-34290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a typeface="+mn-ea"/>
                <a:cs typeface="+mn-cs"/>
              </a:rPr>
              <a:t>Increase the value of tourism to local, regional and national economies</a:t>
            </a:r>
          </a:p>
          <a:p>
            <a:pPr marL="342900" indent="-34290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a typeface="+mn-ea"/>
                <a:cs typeface="+mn-cs"/>
              </a:rPr>
              <a:t>Enhance the role of marine protected areas in local communities and for supporting sustainable livelihoods</a:t>
            </a:r>
          </a:p>
          <a:p>
            <a:pPr marL="342900" indent="-34290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a typeface="+mn-ea"/>
                <a:cs typeface="+mn-cs"/>
              </a:rPr>
              <a:t>Build support for protecting our natural and cultural assets, in particular the marine and coastal resources of the Coral Triangle </a:t>
            </a:r>
            <a:r>
              <a:rPr lang="en-US" sz="2000" kern="1200" dirty="0">
                <a:solidFill>
                  <a:schemeClr val="tx1"/>
                </a:solidFill>
                <a:ea typeface="Helvetica Neue" charset="0"/>
                <a:cs typeface="Helvetica Neue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391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720705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Vision</a:t>
            </a:r>
          </a:p>
        </p:txBody>
      </p:sp>
      <p:pic>
        <p:nvPicPr>
          <p:cNvPr id="4" name="Picture 3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6" y="6126185"/>
            <a:ext cx="663065" cy="556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rgbClr val="0A0A0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28800" y="1009389"/>
            <a:ext cx="8374152" cy="3258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4419600"/>
            <a:ext cx="9831649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1"/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The long-term vision of the nature-based tourism project is that: </a:t>
            </a:r>
          </a:p>
          <a:p>
            <a:pPr algn="ctr" defTabSz="457200" hangingPunct="1"/>
            <a:endParaRPr lang="en-AU" sz="90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pPr algn="ctr" defTabSz="457200" hangingPunct="1"/>
            <a:r>
              <a:rPr lang="en-AU" sz="2000" b="1" i="1" kern="1200" dirty="0">
                <a:solidFill>
                  <a:schemeClr val="tx1"/>
                </a:solidFill>
                <a:ea typeface="+mn-ea"/>
                <a:cs typeface="+mn-cs"/>
              </a:rPr>
              <a:t>The Coral Triangle region is a renowned sustainable tourism destination with economic benefits flowing to communities, governments and private enterprise, providing a strong incentive to protect and sustain the region’s natural environment.</a:t>
            </a:r>
            <a:endParaRPr lang="en-AU" sz="2000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47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7927"/>
            <a:ext cx="10972800" cy="527516"/>
          </a:xfrm>
          <a:solidFill>
            <a:srgbClr val="2C8A8A"/>
          </a:solidFill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Why Sustainable Nature-based Tourism?</a:t>
            </a:r>
          </a:p>
        </p:txBody>
      </p:sp>
      <p:pic>
        <p:nvPicPr>
          <p:cNvPr id="4" name="Picture 3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1" y="6126177"/>
            <a:ext cx="663065" cy="556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970756"/>
            <a:ext cx="109714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Nature and adventure-based tourism is a </a:t>
            </a:r>
            <a:r>
              <a:rPr lang="en-AU" sz="2000" b="1" kern="1200" dirty="0">
                <a:solidFill>
                  <a:schemeClr val="tx1"/>
                </a:solidFill>
                <a:ea typeface="+mn-ea"/>
                <a:cs typeface="+mn-cs"/>
              </a:rPr>
              <a:t>fast growing segment</a:t>
            </a: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. </a:t>
            </a:r>
          </a:p>
          <a:p>
            <a:pPr marL="285750" indent="-28575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Economic value to Coral Triangle of Nature-based &amp; Adventure Tourism – </a:t>
            </a:r>
            <a:r>
              <a:rPr lang="en-AU" sz="2000" b="1" kern="1200" dirty="0">
                <a:solidFill>
                  <a:schemeClr val="tx1"/>
                </a:solidFill>
                <a:ea typeface="+mn-ea"/>
                <a:cs typeface="+mn-cs"/>
              </a:rPr>
              <a:t>15 to 25 Billion USD p.a</a:t>
            </a: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.</a:t>
            </a:r>
          </a:p>
          <a:p>
            <a:pPr marL="285750" indent="-28575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Predicted to be worth </a:t>
            </a:r>
            <a:r>
              <a:rPr lang="en-AU" sz="2000" b="1" kern="1200" dirty="0">
                <a:solidFill>
                  <a:schemeClr val="tx1"/>
                </a:solidFill>
                <a:ea typeface="+mn-ea"/>
                <a:cs typeface="+mn-cs"/>
              </a:rPr>
              <a:t>up to 148 Billion USD p.a</a:t>
            </a: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. to the Coral Triangle by 2035</a:t>
            </a:r>
          </a:p>
          <a:p>
            <a:pPr marL="285750" indent="-285750" defTabSz="457200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It is a </a:t>
            </a:r>
            <a:r>
              <a:rPr lang="en-AU" sz="2000" b="1" kern="1200" dirty="0">
                <a:solidFill>
                  <a:schemeClr val="tx1"/>
                </a:solidFill>
                <a:ea typeface="+mn-ea"/>
                <a:cs typeface="+mn-cs"/>
              </a:rPr>
              <a:t>high yield market </a:t>
            </a: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and is more likely to: </a:t>
            </a:r>
          </a:p>
          <a:p>
            <a:pPr marL="800100" lvl="1" indent="-342900" defTabSz="457200" hangingPunct="1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spend more money on activities, experiences and unique or boutique accommodation</a:t>
            </a:r>
          </a:p>
          <a:p>
            <a:pPr marL="800100" lvl="1" indent="-342900" defTabSz="457200" hangingPunct="1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be interested in genuine interaction with local people and their culture </a:t>
            </a:r>
          </a:p>
          <a:p>
            <a:pPr marL="800100" lvl="1" indent="-342900" defTabSz="457200" hangingPunct="1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AU" sz="2000" kern="1200" dirty="0">
                <a:solidFill>
                  <a:schemeClr val="tx1"/>
                </a:solidFill>
                <a:ea typeface="+mn-ea"/>
                <a:cs typeface="+mn-cs"/>
              </a:rPr>
              <a:t>prefer more adventurous destinations that are ‘off the tourist trail’</a:t>
            </a:r>
            <a:endParaRPr lang="en-US" sz="2000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494961"/>
            <a:ext cx="10335683" cy="1631216"/>
          </a:xfrm>
          <a:prstGeom prst="rect">
            <a:avLst/>
          </a:prstGeom>
          <a:solidFill>
            <a:srgbClr val="02818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hangingPunct="1">
              <a:defRPr/>
            </a:pPr>
            <a:r>
              <a:rPr lang="en-AU" altLang="en-US" sz="2000" kern="1200" dirty="0">
                <a:solidFill>
                  <a:srgbClr val="FFFFFF"/>
                </a:solidFill>
                <a:latin typeface="Calibri"/>
              </a:rPr>
              <a:t>Nature-based and adventure tourism are growing annually by 10-30%, currently accounting for up to 25% of the world’s tourist market (UNWTO). This growing demand provides an incentive to move away from mass-based tourism. However, tourism, if left unchecked, can compromise the sustainability of the Coral Triangle’s finite coastal and marine resources and negatively impact local culture. </a:t>
            </a:r>
            <a:endParaRPr lang="en-US" altLang="en-US" sz="2000" kern="12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5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36910" cy="694631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CTI-CFF Actions on Sustainable Tourism</a:t>
            </a:r>
          </a:p>
        </p:txBody>
      </p:sp>
      <p:pic>
        <p:nvPicPr>
          <p:cNvPr id="6" name="Picture 5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3" y="6126165"/>
            <a:ext cx="663065" cy="556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1" y="1092200"/>
            <a:ext cx="72919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Hosted the </a:t>
            </a:r>
            <a:r>
              <a:rPr lang="en-US" b="1" dirty="0">
                <a:solidFill>
                  <a:schemeClr val="tx1"/>
                </a:solidFill>
              </a:rPr>
              <a:t>4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Regional Business Forum on Sustainable Marine Tourism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SOM 11, 2015 Decision: Encouraging CTI-CFF member countries to adopt the </a:t>
            </a:r>
            <a:r>
              <a:rPr lang="en-US" b="1" dirty="0">
                <a:solidFill>
                  <a:schemeClr val="tx1"/>
                </a:solidFill>
              </a:rPr>
              <a:t>Global Sustainable Tourism Council (GSTC) Criteria </a:t>
            </a:r>
            <a:r>
              <a:rPr lang="en-US" dirty="0">
                <a:solidFill>
                  <a:schemeClr val="tx1"/>
                </a:solidFill>
              </a:rPr>
              <a:t>as baseline standard for sustainability in travel and tourism in marine protected areas in the Coral Triangle and adapt Criteria to fit local conditions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SOM 12, 2016 Decisions Endorsed:  </a:t>
            </a:r>
          </a:p>
        </p:txBody>
      </p:sp>
      <p:sp>
        <p:nvSpPr>
          <p:cNvPr id="9" name="Rectangle 8"/>
          <p:cNvSpPr/>
          <p:nvPr/>
        </p:nvSpPr>
        <p:spPr>
          <a:xfrm>
            <a:off x="7827080" y="4672238"/>
            <a:ext cx="3719430" cy="1477328"/>
          </a:xfrm>
          <a:prstGeom prst="rect">
            <a:avLst/>
          </a:prstGeom>
          <a:solidFill>
            <a:srgbClr val="028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Many achievements, including 6 sites within the Coral Triangle </a:t>
            </a:r>
            <a:r>
              <a:rPr lang="en-US" dirty="0" err="1">
                <a:solidFill>
                  <a:schemeClr val="bg1"/>
                </a:solidFill>
              </a:rPr>
              <a:t>recognised</a:t>
            </a:r>
            <a:r>
              <a:rPr lang="en-US" dirty="0">
                <a:solidFill>
                  <a:schemeClr val="bg1"/>
                </a:solidFill>
              </a:rPr>
              <a:t> in the Top 100 Sustainable Destinations in 2016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(Green Destinations List)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7948" y="3579850"/>
            <a:ext cx="5715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3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Support for the </a:t>
            </a:r>
            <a:r>
              <a:rPr lang="en-US" b="1" dirty="0">
                <a:solidFill>
                  <a:schemeClr val="tx1"/>
                </a:solidFill>
              </a:rPr>
              <a:t>Coral Triangle governance framework for nature-based tourism development</a:t>
            </a:r>
            <a:r>
              <a:rPr lang="en-US" dirty="0">
                <a:solidFill>
                  <a:schemeClr val="tx1"/>
                </a:solidFill>
              </a:rPr>
              <a:t>; 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Development of a </a:t>
            </a:r>
            <a:r>
              <a:rPr lang="en-US" b="1" dirty="0">
                <a:solidFill>
                  <a:schemeClr val="tx1"/>
                </a:solidFill>
              </a:rPr>
              <a:t>regional nature-based brand for sustainable tourism in the Coral Triangle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Establishment of the </a:t>
            </a:r>
            <a:r>
              <a:rPr lang="en-US" b="1" dirty="0">
                <a:solidFill>
                  <a:schemeClr val="tx1"/>
                </a:solidFill>
              </a:rPr>
              <a:t>Sustainable Tourism Taskforce on Marine Tourism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5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Regional Business Forum </a:t>
            </a:r>
            <a:r>
              <a:rPr lang="en-US" dirty="0">
                <a:solidFill>
                  <a:schemeClr val="tx1"/>
                </a:solidFill>
              </a:rPr>
              <a:t>also to be themed on Tourism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66" r="42955"/>
          <a:stretch/>
        </p:blipFill>
        <p:spPr bwMode="auto">
          <a:xfrm>
            <a:off x="9525000" y="1092200"/>
            <a:ext cx="2021510" cy="3503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bject 4"/>
          <p:cNvSpPr txBox="1"/>
          <p:nvPr/>
        </p:nvSpPr>
        <p:spPr>
          <a:xfrm>
            <a:off x="9677400" y="4191000"/>
            <a:ext cx="1869110" cy="3736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85"/>
              </a:lnSpc>
              <a:spcBef>
                <a:spcPts val="44"/>
              </a:spcBef>
            </a:pP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ge</a:t>
            </a:r>
            <a:r>
              <a:rPr sz="900" b="1" spc="49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©</a:t>
            </a:r>
            <a:r>
              <a:rPr sz="900" b="1" spc="4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J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sz="900" b="1" spc="49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|</a:t>
            </a:r>
            <a:r>
              <a:rPr sz="900" b="1" spc="-3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900" b="1" spc="-31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ts val="885"/>
              </a:lnSpc>
              <a:spcBef>
                <a:spcPts val="44"/>
              </a:spcBef>
            </a:pPr>
            <a:r>
              <a:rPr sz="900" b="1" spc="-4" dirty="0" err="1">
                <a:solidFill>
                  <a:schemeClr val="bg1"/>
                </a:solidFill>
                <a:latin typeface="Arial"/>
                <a:cs typeface="Arial"/>
              </a:rPr>
              <a:t>Mi</a:t>
            </a:r>
            <a:r>
              <a:rPr sz="900" b="1" spc="0" dirty="0" err="1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4" dirty="0" err="1">
                <a:solidFill>
                  <a:schemeClr val="bg1"/>
                </a:solidFill>
                <a:latin typeface="Arial"/>
                <a:cs typeface="Arial"/>
              </a:rPr>
              <a:t>oo</a:t>
            </a:r>
            <a:r>
              <a:rPr sz="900" b="1" spc="0" dirty="0" err="1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 E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9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Re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900" b="1" spc="-4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one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sz="9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93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94631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Outcomes of the Nature-based Tourism Project</a:t>
            </a:r>
          </a:p>
        </p:txBody>
      </p:sp>
      <p:pic>
        <p:nvPicPr>
          <p:cNvPr id="6" name="Picture 5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3" y="6126165"/>
            <a:ext cx="663065" cy="556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1004" y="1219200"/>
            <a:ext cx="47529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Developed a regional </a:t>
            </a:r>
            <a:r>
              <a:rPr lang="en-US" b="1" dirty="0"/>
              <a:t>Governance Framework for Nature-based tourism development and site selection criteria</a:t>
            </a:r>
            <a:r>
              <a:rPr lang="en-US" dirty="0"/>
              <a:t> in the Coral Triangle</a:t>
            </a:r>
          </a:p>
          <a:p>
            <a:endParaRPr lang="en-US" dirty="0"/>
          </a:p>
          <a:p>
            <a:r>
              <a:rPr lang="en-US" dirty="0"/>
              <a:t>Demonstrated the case for a </a:t>
            </a:r>
            <a:r>
              <a:rPr lang="en-US" b="1" dirty="0"/>
              <a:t>Coral Triangle Brand</a:t>
            </a:r>
            <a:r>
              <a:rPr lang="en-US" dirty="0"/>
              <a:t> for promoting sustainable marine tourism</a:t>
            </a:r>
          </a:p>
          <a:p>
            <a:endParaRPr lang="en-US" dirty="0"/>
          </a:p>
          <a:p>
            <a:r>
              <a:rPr lang="en-US" dirty="0"/>
              <a:t>Established </a:t>
            </a:r>
            <a:r>
              <a:rPr lang="en-US" b="1" dirty="0"/>
              <a:t>a tourism portal and investment page</a:t>
            </a:r>
            <a:r>
              <a:rPr lang="en-US" dirty="0"/>
              <a:t> on </a:t>
            </a:r>
            <a:r>
              <a:rPr lang="en-US" dirty="0">
                <a:hlinkClick r:id="rId3"/>
              </a:rPr>
              <a:t>www.thecoraltriangle.com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2469" y="3962399"/>
            <a:ext cx="594546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Developed </a:t>
            </a:r>
            <a:r>
              <a:rPr lang="en-US" b="1" dirty="0"/>
              <a:t>Destination Plans </a:t>
            </a:r>
            <a:r>
              <a:rPr lang="en-US" dirty="0"/>
              <a:t>for</a:t>
            </a:r>
          </a:p>
          <a:p>
            <a:r>
              <a:rPr lang="en-US" dirty="0"/>
              <a:t>three sites within the Coral Triangle: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/>
              <a:t>Ataúro</a:t>
            </a:r>
            <a:r>
              <a:rPr lang="en-US" b="1" dirty="0"/>
              <a:t> Island</a:t>
            </a:r>
            <a:r>
              <a:rPr lang="en-US" dirty="0"/>
              <a:t>, Timor-Leste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/>
              <a:t>Kimbe</a:t>
            </a:r>
            <a:r>
              <a:rPr lang="en-US" b="1" dirty="0"/>
              <a:t> Bay &amp; surrounds</a:t>
            </a:r>
            <a:r>
              <a:rPr lang="en-US" dirty="0"/>
              <a:t>, West New Britain,                  Papua New Guinea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Western Province</a:t>
            </a:r>
            <a:r>
              <a:rPr lang="en-US" dirty="0"/>
              <a:t>, Solomon Islands</a:t>
            </a:r>
          </a:p>
          <a:p>
            <a:endParaRPr lang="en-US" sz="800" dirty="0"/>
          </a:p>
          <a:p>
            <a:pPr lvl="1"/>
            <a:r>
              <a:rPr lang="en-US" dirty="0"/>
              <a:t>      </a:t>
            </a:r>
            <a:r>
              <a:rPr lang="en-US" sz="1600" dirty="0"/>
              <a:t>Download documents at </a:t>
            </a:r>
            <a:r>
              <a:rPr lang="en-US" sz="1600" dirty="0">
                <a:hlinkClick r:id="rId4"/>
              </a:rPr>
              <a:t>http://thecoraltriangle.com/invest</a:t>
            </a:r>
            <a:r>
              <a:rPr lang="en-US" sz="1600" dirty="0"/>
              <a:t> </a:t>
            </a:r>
          </a:p>
          <a:p>
            <a:pPr lvl="1"/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2229495" cy="315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53473"/>
            <a:ext cx="2209800" cy="312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967" y="3170894"/>
            <a:ext cx="2286000" cy="323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46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94631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Outcomes of the Nature-based Tourism Project</a:t>
            </a:r>
          </a:p>
        </p:txBody>
      </p:sp>
      <p:pic>
        <p:nvPicPr>
          <p:cNvPr id="6" name="Picture 5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3" y="6126165"/>
            <a:ext cx="663065" cy="556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15000" y="1017827"/>
            <a:ext cx="593461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Investment Prospectus:</a:t>
            </a:r>
          </a:p>
          <a:p>
            <a:r>
              <a:rPr lang="en-US" sz="1600" dirty="0"/>
              <a:t>To attract investment into priorities recommended in the 3 Destination Plans. </a:t>
            </a:r>
            <a:r>
              <a:rPr lang="en-US" sz="1100" dirty="0">
                <a:hlinkClick r:id="rId3"/>
              </a:rPr>
              <a:t>http://thecoraltriangle.com/invest</a:t>
            </a:r>
            <a:r>
              <a:rPr lang="en-US" sz="1100" dirty="0"/>
              <a:t> </a:t>
            </a:r>
          </a:p>
          <a:p>
            <a:endParaRPr lang="en-US" sz="800" dirty="0"/>
          </a:p>
          <a:p>
            <a:r>
              <a:rPr lang="en-US" b="1" dirty="0"/>
              <a:t>Investing in Sustainable Nature and Adventure–based Tourism in the Coral Triangle: </a:t>
            </a:r>
          </a:p>
          <a:p>
            <a:r>
              <a:rPr lang="en-US" sz="1600" dirty="0"/>
              <a:t>Exploring the benefits of investing in low–impact, high–value Sustainable Nature &amp; Adventure–based Tourism vs. Mass Tourism </a:t>
            </a:r>
          </a:p>
          <a:p>
            <a:r>
              <a:rPr lang="en-US" sz="1100" u="sng" dirty="0">
                <a:hlinkClick r:id="rId4"/>
              </a:rPr>
              <a:t>http://wwf.panda.org/what_we_do/where_we_work/coraltriangle/publications/?304232/REPORT-Exploring-the-Benefits-of-Investing-in-Low-Impact-High-Value-Sustainable-Nature-and-Adventure-based-Tourism-Vs-Mass-Tourism</a:t>
            </a:r>
            <a:r>
              <a:rPr lang="en-US" sz="1100" u="sng" dirty="0"/>
              <a:t> </a:t>
            </a:r>
            <a:r>
              <a:rPr lang="en-US" sz="1100" dirty="0"/>
              <a:t> </a:t>
            </a:r>
          </a:p>
          <a:p>
            <a:endParaRPr lang="en-US" sz="800" dirty="0"/>
          </a:p>
          <a:p>
            <a:r>
              <a:rPr lang="en-US" b="1" dirty="0"/>
              <a:t>Nature-based Marine Tourism in the Coral Triangle: </a:t>
            </a:r>
          </a:p>
          <a:p>
            <a:r>
              <a:rPr lang="en-US" sz="1600" dirty="0"/>
              <a:t>Exploring the potential for low-impact, high-value  Nature-based Marine and Coastal Tourism. </a:t>
            </a:r>
            <a:r>
              <a:rPr lang="en-US" sz="1100" u="sng" dirty="0">
                <a:hlinkClick r:id="rId5"/>
              </a:rPr>
              <a:t>http://wwf.panda.org/?260690/Developing-and-Promoting-Sustainable-Nature-based-Tourism-in-the-Coral-Triangle</a:t>
            </a:r>
            <a:endParaRPr lang="en-US" sz="1100" dirty="0"/>
          </a:p>
          <a:p>
            <a:endParaRPr lang="en-US" sz="800" dirty="0"/>
          </a:p>
          <a:p>
            <a:r>
              <a:rPr lang="en-US" b="1" dirty="0"/>
              <a:t>Project Fact Sheet: </a:t>
            </a:r>
            <a:r>
              <a:rPr lang="en-US" sz="1600" dirty="0"/>
              <a:t>Developing and Promoting Sustainable Nature-based Tourism in the Coral Triangle </a:t>
            </a:r>
          </a:p>
          <a:p>
            <a:endParaRPr lang="en-US" sz="800" dirty="0"/>
          </a:p>
          <a:p>
            <a:r>
              <a:rPr lang="en-US" sz="1600" b="1" dirty="0"/>
              <a:t>Investment Opportunities for Sustainable Nature-based Tourism in the Coral Triangle – </a:t>
            </a:r>
            <a:r>
              <a:rPr lang="en-US" sz="1600" dirty="0"/>
              <a:t>A Report on the ADB-WWF Session at the Green Business Forum. </a:t>
            </a:r>
            <a:r>
              <a:rPr lang="en-US" sz="1100" u="sng" dirty="0">
                <a:hlinkClick r:id="rId6"/>
              </a:rPr>
              <a:t>http://wwf.panda.org/what_we_do/where_we_work/coraltriangle/publications/ctpublications/?291972/Investment-Opportunities-for-Sustainable-Nature-based-Tourism-in-the-Coral-Triangle</a:t>
            </a:r>
            <a:endParaRPr lang="en-US" sz="1100" dirty="0"/>
          </a:p>
          <a:p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9" y="1041755"/>
            <a:ext cx="173754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23" y="2107775"/>
            <a:ext cx="1868699" cy="259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61" y="2914875"/>
            <a:ext cx="1828800" cy="270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07164"/>
            <a:ext cx="1748604" cy="237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76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74" y="274641"/>
            <a:ext cx="4166383" cy="1446648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Opportunities – looking towards 2035</a:t>
            </a:r>
          </a:p>
        </p:txBody>
      </p:sp>
      <p:pic>
        <p:nvPicPr>
          <p:cNvPr id="4" name="Picture 3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3" y="6126165"/>
            <a:ext cx="663065" cy="556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034" y="2286000"/>
            <a:ext cx="4332965" cy="3170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AU" altLang="en-US" sz="2000" dirty="0">
                <a:latin typeface="+mn-lt"/>
              </a:rPr>
              <a:t>Sustainable tourism can </a:t>
            </a:r>
            <a:r>
              <a:rPr lang="en-AU" altLang="en-US" sz="2000" b="1" dirty="0">
                <a:latin typeface="+mn-lt"/>
              </a:rPr>
              <a:t>contribute to conserving the Coral Triangle’s coastal and marine resources </a:t>
            </a:r>
            <a:r>
              <a:rPr lang="en-AU" altLang="en-US" sz="2000" dirty="0">
                <a:latin typeface="+mn-lt"/>
              </a:rPr>
              <a:t>and to ensuring </a:t>
            </a:r>
            <a:r>
              <a:rPr lang="en-AU" altLang="en-US" sz="2000" b="1" dirty="0">
                <a:latin typeface="+mn-lt"/>
              </a:rPr>
              <a:t>food security and livelihoods </a:t>
            </a:r>
            <a:r>
              <a:rPr lang="en-AU" altLang="en-US" sz="2000" dirty="0">
                <a:latin typeface="+mn-lt"/>
              </a:rPr>
              <a:t>for millions of people in the region. </a:t>
            </a:r>
          </a:p>
          <a:p>
            <a:pPr>
              <a:defRPr/>
            </a:pPr>
            <a:endParaRPr lang="en-AU" altLang="en-US" sz="2000" dirty="0">
              <a:latin typeface="+mn-lt"/>
            </a:endParaRPr>
          </a:p>
          <a:p>
            <a:pPr>
              <a:defRPr/>
            </a:pPr>
            <a:r>
              <a:rPr lang="en-AU" altLang="en-US" sz="2000" dirty="0">
                <a:latin typeface="+mn-lt"/>
              </a:rPr>
              <a:t>It provides an opportunity to </a:t>
            </a:r>
            <a:r>
              <a:rPr lang="en-AU" altLang="en-US" sz="2000" b="1" dirty="0">
                <a:latin typeface="+mn-lt"/>
              </a:rPr>
              <a:t>harness a dynamic industry</a:t>
            </a:r>
            <a:r>
              <a:rPr lang="en-AU" altLang="en-US" sz="2000" dirty="0">
                <a:latin typeface="+mn-lt"/>
              </a:rPr>
              <a:t> to </a:t>
            </a:r>
            <a:r>
              <a:rPr lang="en-AU" altLang="en-US" sz="2000" b="1" dirty="0">
                <a:latin typeface="+mn-lt"/>
              </a:rPr>
              <a:t>preserve one of the world’s most unique ecosystems </a:t>
            </a:r>
            <a:r>
              <a:rPr lang="en-AU" altLang="en-US" sz="2000" dirty="0">
                <a:latin typeface="+mn-lt"/>
              </a:rPr>
              <a:t>and </a:t>
            </a:r>
            <a:r>
              <a:rPr lang="en-AU" altLang="en-US" sz="2000" b="1" dirty="0">
                <a:latin typeface="+mn-lt"/>
              </a:rPr>
              <a:t>areas of high conservation value</a:t>
            </a:r>
            <a:r>
              <a:rPr lang="en-AU" altLang="en-US" sz="2000" dirty="0">
                <a:latin typeface="+mn-lt"/>
              </a:rPr>
              <a:t>. 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74642"/>
            <a:ext cx="7089069" cy="64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94631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Recommendations:</a:t>
            </a:r>
          </a:p>
        </p:txBody>
      </p:sp>
      <p:pic>
        <p:nvPicPr>
          <p:cNvPr id="6" name="Picture 5" descr="Untitled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3" y="6126165"/>
            <a:ext cx="663065" cy="556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583" y="1150700"/>
            <a:ext cx="4258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838201" y="1066800"/>
            <a:ext cx="10134600" cy="823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CTI-CFF is requested to:</a:t>
            </a:r>
          </a:p>
          <a:p>
            <a:endParaRPr lang="en-US" sz="9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Acknowledge the outcomes of the </a:t>
            </a:r>
            <a:r>
              <a:rPr lang="en-US" sz="1600" i="1" dirty="0"/>
              <a:t>Developing &amp; Promoting Sustainable Nature-based Tourism in the Coral Triangle</a:t>
            </a:r>
            <a:r>
              <a:rPr lang="en-US" sz="1600" dirty="0"/>
              <a:t> project.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Support promotion of the </a:t>
            </a:r>
            <a:r>
              <a:rPr lang="en-US" sz="1600" i="1" dirty="0"/>
              <a:t>Nature-based Tourism in the Coral Triangle Investment Prospectus </a:t>
            </a:r>
            <a:r>
              <a:rPr lang="en-US" sz="1600" dirty="0"/>
              <a:t>to potential development agencies, donors, impact investors, and private sector stakeholders to secure funding and investment for recommendations identified in the Investment Prospectus and Destination Plans;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Encourage a multi-stakeholder, cross agency approach in CT countries to collaborate on implementation of their Nature-based Tourism destination plans and for  development of  sustainable marine tourism destinations in accordance with sustainability principles that meet Global Sustainable Tourism Council (GSTC) criteria;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Encourage appropriate policy development to support sustainable marine tourism at national and regional level;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Work with partners and stakeholders to identify  funding to implement the Coral Triangle Governance Framework for developing Sustainable Nature-based Tourism and for development of a Coral Triangle Brand for promotion of sustainable marine tourism destinations;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Work with partners and stakeholders to identify funding to conduct site selection and destination planning in pilot sites in Indonesia, Philippines and Malaysia.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8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1044</Words>
  <Application>Microsoft Office PowerPoint</Application>
  <PresentationFormat>Widescreen</PresentationFormat>
  <Paragraphs>99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Futura</vt:lpstr>
      <vt:lpstr>Futura Condensed</vt:lpstr>
      <vt:lpstr>Helvetica</vt:lpstr>
      <vt:lpstr>Helvetica Neue</vt:lpstr>
      <vt:lpstr>Wingdings</vt:lpstr>
      <vt:lpstr>Office Theme</vt:lpstr>
      <vt:lpstr>1_Office Theme</vt:lpstr>
      <vt:lpstr>2_Office Theme</vt:lpstr>
      <vt:lpstr>3_Office Theme</vt:lpstr>
      <vt:lpstr>4_Office Theme</vt:lpstr>
      <vt:lpstr> WWF  Developing &amp; Promoting Sustainable  Nature-based Tourism  in the Coral Triangle</vt:lpstr>
      <vt:lpstr>Coral Triangle Sustainable Nature-based Tourism</vt:lpstr>
      <vt:lpstr>Vision</vt:lpstr>
      <vt:lpstr>Why Sustainable Nature-based Tourism?</vt:lpstr>
      <vt:lpstr>CTI-CFF Actions on Sustainable Tourism</vt:lpstr>
      <vt:lpstr>Outcomes of the Nature-based Tourism Project</vt:lpstr>
      <vt:lpstr>Outcomes of the Nature-based Tourism Project</vt:lpstr>
      <vt:lpstr>Opportunities – looking towards 2035</vt:lpstr>
      <vt:lpstr>Recommendations: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Thomas</dc:creator>
  <cp:lastModifiedBy>Jasmin Saad</cp:lastModifiedBy>
  <cp:revision>34</cp:revision>
  <dcterms:modified xsi:type="dcterms:W3CDTF">2017-11-21T00:27:23Z</dcterms:modified>
</cp:coreProperties>
</file>