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13"/>
  </p:notesMasterIdLst>
  <p:sldIdLst>
    <p:sldId id="256" r:id="rId2"/>
    <p:sldId id="601" r:id="rId3"/>
    <p:sldId id="602" r:id="rId4"/>
    <p:sldId id="603" r:id="rId5"/>
    <p:sldId id="641" r:id="rId6"/>
    <p:sldId id="596" r:id="rId7"/>
    <p:sldId id="597" r:id="rId8"/>
    <p:sldId id="598" r:id="rId9"/>
    <p:sldId id="599" r:id="rId10"/>
    <p:sldId id="605" r:id="rId11"/>
    <p:sldId id="60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CD"/>
    <a:srgbClr val="EF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0502" autoAdjust="0"/>
  </p:normalViewPr>
  <p:slideViewPr>
    <p:cSldViewPr snapToGrid="0" snapToObjects="1">
      <p:cViewPr varScale="1">
        <p:scale>
          <a:sx n="81" d="100"/>
          <a:sy n="81" d="100"/>
        </p:scale>
        <p:origin x="1024" y="-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98B97-A580-45A4-A4C4-AA2B77ED3E4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F80BF-2F6D-456E-90EC-6BBC646820AD}">
      <dgm:prSet phldrT="[Text]"/>
      <dgm:spPr/>
      <dgm:t>
        <a:bodyPr/>
        <a:lstStyle/>
        <a:p>
          <a:r>
            <a:rPr lang="en-US" dirty="0"/>
            <a:t>2017-2018</a:t>
          </a:r>
        </a:p>
      </dgm:t>
    </dgm:pt>
    <dgm:pt modelId="{B2A477CB-81C3-4F0C-9E6C-FCAB644245F2}" type="parTrans" cxnId="{1BB75DF7-0880-4AFF-BBC4-847CEDCE782C}">
      <dgm:prSet/>
      <dgm:spPr/>
      <dgm:t>
        <a:bodyPr/>
        <a:lstStyle/>
        <a:p>
          <a:endParaRPr lang="en-US"/>
        </a:p>
      </dgm:t>
    </dgm:pt>
    <dgm:pt modelId="{251156F3-B79A-436F-9340-9C3B757109FA}" type="sibTrans" cxnId="{1BB75DF7-0880-4AFF-BBC4-847CEDCE782C}">
      <dgm:prSet/>
      <dgm:spPr/>
      <dgm:t>
        <a:bodyPr/>
        <a:lstStyle/>
        <a:p>
          <a:endParaRPr lang="en-US"/>
        </a:p>
      </dgm:t>
    </dgm:pt>
    <dgm:pt modelId="{573BCAC9-1BC5-4D7C-91BD-EB557C916C8E}">
      <dgm:prSet phldrT="[Text]"/>
      <dgm:spPr/>
      <dgm:t>
        <a:bodyPr/>
        <a:lstStyle/>
        <a:p>
          <a:r>
            <a:rPr lang="en-US" dirty="0"/>
            <a:t>CDT 101 &amp; 201</a:t>
          </a:r>
        </a:p>
      </dgm:t>
    </dgm:pt>
    <dgm:pt modelId="{1452FCE9-135A-474B-B282-D75AD7AD24CB}" type="parTrans" cxnId="{C28D7419-BFC1-433F-93F3-6A0FC42C9929}">
      <dgm:prSet/>
      <dgm:spPr/>
      <dgm:t>
        <a:bodyPr/>
        <a:lstStyle/>
        <a:p>
          <a:endParaRPr lang="en-US"/>
        </a:p>
      </dgm:t>
    </dgm:pt>
    <dgm:pt modelId="{6499EAC7-3421-4FEC-9B7A-000A9BE6ACBA}" type="sibTrans" cxnId="{C28D7419-BFC1-433F-93F3-6A0FC42C9929}">
      <dgm:prSet/>
      <dgm:spPr/>
      <dgm:t>
        <a:bodyPr/>
        <a:lstStyle/>
        <a:p>
          <a:endParaRPr lang="en-US"/>
        </a:p>
      </dgm:t>
    </dgm:pt>
    <dgm:pt modelId="{C0F8C6FD-643F-40C7-AB8B-3CE5FAFF6A74}">
      <dgm:prSet phldrT="[Text]"/>
      <dgm:spPr/>
      <dgm:t>
        <a:bodyPr/>
        <a:lstStyle/>
        <a:p>
          <a:r>
            <a:rPr lang="en-US" dirty="0"/>
            <a:t>2019</a:t>
          </a:r>
        </a:p>
      </dgm:t>
    </dgm:pt>
    <dgm:pt modelId="{F02467D5-39D3-4602-A390-028FA0E14A6F}" type="parTrans" cxnId="{440EDEC1-F75A-4B28-BB73-75F415CA3589}">
      <dgm:prSet/>
      <dgm:spPr/>
      <dgm:t>
        <a:bodyPr/>
        <a:lstStyle/>
        <a:p>
          <a:endParaRPr lang="en-US"/>
        </a:p>
      </dgm:t>
    </dgm:pt>
    <dgm:pt modelId="{10DBDD8A-B152-4002-B024-F27970C81C2C}" type="sibTrans" cxnId="{440EDEC1-F75A-4B28-BB73-75F415CA3589}">
      <dgm:prSet/>
      <dgm:spPr/>
      <dgm:t>
        <a:bodyPr/>
        <a:lstStyle/>
        <a:p>
          <a:endParaRPr lang="en-US"/>
        </a:p>
      </dgm:t>
    </dgm:pt>
    <dgm:pt modelId="{4C97F720-72B7-43F4-A8E2-469163E012A4}">
      <dgm:prSet phldrT="[Text]"/>
      <dgm:spPr/>
      <dgm:t>
        <a:bodyPr/>
        <a:lstStyle/>
        <a:p>
          <a:r>
            <a:rPr lang="en-US" dirty="0"/>
            <a:t>Regional CDT Guidance Preparation (Jan – Apr)</a:t>
          </a:r>
        </a:p>
      </dgm:t>
    </dgm:pt>
    <dgm:pt modelId="{CAD91613-9992-4A61-8BF4-DD9283D63692}" type="parTrans" cxnId="{DB083BC4-CFDD-475C-9FDC-492DF00CD2DF}">
      <dgm:prSet/>
      <dgm:spPr/>
      <dgm:t>
        <a:bodyPr/>
        <a:lstStyle/>
        <a:p>
          <a:endParaRPr lang="en-US"/>
        </a:p>
      </dgm:t>
    </dgm:pt>
    <dgm:pt modelId="{08AB47C0-F13D-433E-8FDB-1B353E911B69}" type="sibTrans" cxnId="{DB083BC4-CFDD-475C-9FDC-492DF00CD2DF}">
      <dgm:prSet/>
      <dgm:spPr/>
      <dgm:t>
        <a:bodyPr/>
        <a:lstStyle/>
        <a:p>
          <a:endParaRPr lang="en-US"/>
        </a:p>
      </dgm:t>
    </dgm:pt>
    <dgm:pt modelId="{D956D136-EC14-4DD5-900A-CCB1E490DD60}">
      <dgm:prSet phldrT="[Text]"/>
      <dgm:spPr/>
      <dgm:t>
        <a:bodyPr/>
        <a:lstStyle/>
        <a:p>
          <a:r>
            <a:rPr lang="en-US" dirty="0"/>
            <a:t>2019 - 2020</a:t>
          </a:r>
        </a:p>
      </dgm:t>
    </dgm:pt>
    <dgm:pt modelId="{9F84E176-2F89-4993-B0CA-00F2FE6C6B58}" type="parTrans" cxnId="{56FD1973-B7A7-4811-B280-33309366D544}">
      <dgm:prSet/>
      <dgm:spPr/>
      <dgm:t>
        <a:bodyPr/>
        <a:lstStyle/>
        <a:p>
          <a:endParaRPr lang="en-US"/>
        </a:p>
      </dgm:t>
    </dgm:pt>
    <dgm:pt modelId="{457A8524-93A2-40AC-8BC3-9E58D0A8B1B3}" type="sibTrans" cxnId="{56FD1973-B7A7-4811-B280-33309366D544}">
      <dgm:prSet/>
      <dgm:spPr/>
      <dgm:t>
        <a:bodyPr/>
        <a:lstStyle/>
        <a:p>
          <a:endParaRPr lang="en-US"/>
        </a:p>
      </dgm:t>
    </dgm:pt>
    <dgm:pt modelId="{0389ED10-9D50-4140-9C8B-2E7E7F7BA805}">
      <dgm:prSet phldrT="[Text]"/>
      <dgm:spPr/>
      <dgm:t>
        <a:bodyPr/>
        <a:lstStyle/>
        <a:p>
          <a:r>
            <a:rPr lang="en-US" dirty="0"/>
            <a:t>Presentation at SEAFDEC Program Committee Meeting (Nov 2019)</a:t>
          </a:r>
        </a:p>
      </dgm:t>
    </dgm:pt>
    <dgm:pt modelId="{FF1CC21F-3035-4E74-9DE4-F6600D873DC7}" type="parTrans" cxnId="{91F04ABA-ECBA-4097-B81B-EAE7F677DAEC}">
      <dgm:prSet/>
      <dgm:spPr/>
      <dgm:t>
        <a:bodyPr/>
        <a:lstStyle/>
        <a:p>
          <a:endParaRPr lang="en-US"/>
        </a:p>
      </dgm:t>
    </dgm:pt>
    <dgm:pt modelId="{10EEB052-71C5-49EF-876D-578D86B79562}" type="sibTrans" cxnId="{91F04ABA-ECBA-4097-B81B-EAE7F677DAEC}">
      <dgm:prSet/>
      <dgm:spPr/>
      <dgm:t>
        <a:bodyPr/>
        <a:lstStyle/>
        <a:p>
          <a:endParaRPr lang="en-US"/>
        </a:p>
      </dgm:t>
    </dgm:pt>
    <dgm:pt modelId="{28A5CC47-8034-47B9-A96C-99BD45C458DB}">
      <dgm:prSet phldrT="[Text]"/>
      <dgm:spPr/>
      <dgm:t>
        <a:bodyPr/>
        <a:lstStyle/>
        <a:p>
          <a:r>
            <a:rPr lang="en-US" dirty="0"/>
            <a:t>SEAFDEC </a:t>
          </a:r>
          <a:r>
            <a:rPr lang="en-US" dirty="0" err="1"/>
            <a:t>eACDS</a:t>
          </a:r>
          <a:r>
            <a:rPr lang="en-US" dirty="0"/>
            <a:t> development and testing (BN)</a:t>
          </a:r>
        </a:p>
      </dgm:t>
    </dgm:pt>
    <dgm:pt modelId="{14F7C5C3-E410-4C05-AE22-39488FA4F17F}" type="parTrans" cxnId="{4401B18E-AA47-4194-8AE7-30641B59E1DA}">
      <dgm:prSet/>
      <dgm:spPr/>
      <dgm:t>
        <a:bodyPr/>
        <a:lstStyle/>
        <a:p>
          <a:endParaRPr lang="en-US"/>
        </a:p>
      </dgm:t>
    </dgm:pt>
    <dgm:pt modelId="{350F8910-BE40-4630-8CC7-461C551F3CF5}" type="sibTrans" cxnId="{4401B18E-AA47-4194-8AE7-30641B59E1DA}">
      <dgm:prSet/>
      <dgm:spPr/>
      <dgm:t>
        <a:bodyPr/>
        <a:lstStyle/>
        <a:p>
          <a:endParaRPr lang="en-US"/>
        </a:p>
      </dgm:t>
    </dgm:pt>
    <dgm:pt modelId="{FA7BB391-0036-4C14-ACF6-575D2486B12A}">
      <dgm:prSet phldrT="[Text]"/>
      <dgm:spPr/>
      <dgm:t>
        <a:bodyPr/>
        <a:lstStyle/>
        <a:p>
          <a:r>
            <a:rPr lang="en-US" dirty="0"/>
            <a:t>USAID Oceans </a:t>
          </a:r>
          <a:r>
            <a:rPr lang="en-US" dirty="0" err="1"/>
            <a:t>eCDT</a:t>
          </a:r>
          <a:r>
            <a:rPr lang="en-US" dirty="0"/>
            <a:t> Learning Sites (ID, PH) &amp; CDT Gaps Assessments (MY, TH, VN)</a:t>
          </a:r>
        </a:p>
      </dgm:t>
    </dgm:pt>
    <dgm:pt modelId="{609EB3A6-6BB8-44C1-8847-E69A5306B830}" type="parTrans" cxnId="{B093C7EA-C5DE-413A-974D-9BAFFC528F7E}">
      <dgm:prSet/>
      <dgm:spPr/>
      <dgm:t>
        <a:bodyPr/>
        <a:lstStyle/>
        <a:p>
          <a:endParaRPr lang="en-US"/>
        </a:p>
      </dgm:t>
    </dgm:pt>
    <dgm:pt modelId="{5F06EBFB-F4A4-4E56-AFAE-369BCEE91B66}" type="sibTrans" cxnId="{B093C7EA-C5DE-413A-974D-9BAFFC528F7E}">
      <dgm:prSet/>
      <dgm:spPr/>
      <dgm:t>
        <a:bodyPr/>
        <a:lstStyle/>
        <a:p>
          <a:endParaRPr lang="en-US"/>
        </a:p>
      </dgm:t>
    </dgm:pt>
    <dgm:pt modelId="{E0AA0619-DCCE-4BDF-9ACA-5F45C9C95559}">
      <dgm:prSet phldrT="[Text]"/>
      <dgm:spPr/>
      <dgm:t>
        <a:bodyPr/>
        <a:lstStyle/>
        <a:p>
          <a:r>
            <a:rPr lang="en-US" dirty="0"/>
            <a:t>Socialization and review meetings (May – Aug)</a:t>
          </a:r>
        </a:p>
      </dgm:t>
    </dgm:pt>
    <dgm:pt modelId="{E3C2D8D0-4334-4FBB-9578-70DED6027F93}" type="parTrans" cxnId="{406E434D-B80B-4077-A1A6-D640E422CFA2}">
      <dgm:prSet/>
      <dgm:spPr/>
      <dgm:t>
        <a:bodyPr/>
        <a:lstStyle/>
        <a:p>
          <a:endParaRPr lang="en-US"/>
        </a:p>
      </dgm:t>
    </dgm:pt>
    <dgm:pt modelId="{C322066C-1A56-4952-9DF7-E9AAF1798B0A}" type="sibTrans" cxnId="{406E434D-B80B-4077-A1A6-D640E422CFA2}">
      <dgm:prSet/>
      <dgm:spPr/>
      <dgm:t>
        <a:bodyPr/>
        <a:lstStyle/>
        <a:p>
          <a:endParaRPr lang="en-US"/>
        </a:p>
      </dgm:t>
    </dgm:pt>
    <dgm:pt modelId="{AA05CA44-41EA-42DC-82FC-EA2E1A4E5612}">
      <dgm:prSet phldrT="[Text]"/>
      <dgm:spPr/>
      <dgm:t>
        <a:bodyPr/>
        <a:lstStyle/>
        <a:p>
          <a:r>
            <a:rPr lang="en-US" dirty="0"/>
            <a:t>Regional CDT Guidance Finalization (Sept – Nov) </a:t>
          </a:r>
        </a:p>
      </dgm:t>
    </dgm:pt>
    <dgm:pt modelId="{BAA1F247-7D4E-47DB-8C5F-0A3312FA7198}" type="parTrans" cxnId="{21D1F0D5-607D-4DE4-A7BB-806863BD6D9A}">
      <dgm:prSet/>
      <dgm:spPr/>
      <dgm:t>
        <a:bodyPr/>
        <a:lstStyle/>
        <a:p>
          <a:endParaRPr lang="en-US"/>
        </a:p>
      </dgm:t>
    </dgm:pt>
    <dgm:pt modelId="{CAB0EA3F-9B6F-4180-8B66-2ABE739FFD93}" type="sibTrans" cxnId="{21D1F0D5-607D-4DE4-A7BB-806863BD6D9A}">
      <dgm:prSet/>
      <dgm:spPr/>
      <dgm:t>
        <a:bodyPr/>
        <a:lstStyle/>
        <a:p>
          <a:endParaRPr lang="en-US"/>
        </a:p>
      </dgm:t>
    </dgm:pt>
    <dgm:pt modelId="{1257D1DF-9CC4-442A-982A-D4844B11F6C6}">
      <dgm:prSet phldrT="[Text]"/>
      <dgm:spPr/>
      <dgm:t>
        <a:bodyPr/>
        <a:lstStyle/>
        <a:p>
          <a:r>
            <a:rPr lang="en-US" dirty="0"/>
            <a:t>Endorsement at SEAFDEC Council Meeting (Apr 2020)</a:t>
          </a:r>
        </a:p>
      </dgm:t>
    </dgm:pt>
    <dgm:pt modelId="{638B8503-15FD-4534-86B8-8A348A918765}" type="parTrans" cxnId="{2B183086-C7F6-4DEC-8F05-5E3B3769CA6B}">
      <dgm:prSet/>
      <dgm:spPr/>
      <dgm:t>
        <a:bodyPr/>
        <a:lstStyle/>
        <a:p>
          <a:endParaRPr lang="en-US"/>
        </a:p>
      </dgm:t>
    </dgm:pt>
    <dgm:pt modelId="{5D212922-4FCB-4BF5-8A99-9863800D454E}" type="sibTrans" cxnId="{2B183086-C7F6-4DEC-8F05-5E3B3769CA6B}">
      <dgm:prSet/>
      <dgm:spPr/>
      <dgm:t>
        <a:bodyPr/>
        <a:lstStyle/>
        <a:p>
          <a:endParaRPr lang="en-US"/>
        </a:p>
      </dgm:t>
    </dgm:pt>
    <dgm:pt modelId="{1BB737A2-E715-4038-8A5C-C7163F869ED8}">
      <dgm:prSet phldrT="[Text]"/>
      <dgm:spPr/>
      <dgm:t>
        <a:bodyPr/>
        <a:lstStyle/>
        <a:p>
          <a:r>
            <a:rPr lang="en-US" dirty="0"/>
            <a:t>Presentation at CTI CFF SOM 15 (Dec 2019)</a:t>
          </a:r>
        </a:p>
      </dgm:t>
    </dgm:pt>
    <dgm:pt modelId="{39D89732-E187-43DE-B053-29B12FBB8694}" type="parTrans" cxnId="{D857E8E9-55B0-4F6F-A9A4-012F811CF89C}">
      <dgm:prSet/>
      <dgm:spPr/>
      <dgm:t>
        <a:bodyPr/>
        <a:lstStyle/>
        <a:p>
          <a:endParaRPr lang="en-US"/>
        </a:p>
      </dgm:t>
    </dgm:pt>
    <dgm:pt modelId="{FA5D53BA-2BCF-45FD-BECB-E45AACB500B2}" type="sibTrans" cxnId="{D857E8E9-55B0-4F6F-A9A4-012F811CF89C}">
      <dgm:prSet/>
      <dgm:spPr/>
      <dgm:t>
        <a:bodyPr/>
        <a:lstStyle/>
        <a:p>
          <a:endParaRPr lang="en-US"/>
        </a:p>
      </dgm:t>
    </dgm:pt>
    <dgm:pt modelId="{42FD917A-1BB5-450E-AB7E-CED46FC85182}">
      <dgm:prSet phldrT="[Text]"/>
      <dgm:spPr/>
      <dgm:t>
        <a:bodyPr/>
        <a:lstStyle/>
        <a:p>
          <a:r>
            <a:rPr lang="en-US" dirty="0"/>
            <a:t>Submission of review inputs (Sep)</a:t>
          </a:r>
        </a:p>
      </dgm:t>
    </dgm:pt>
    <dgm:pt modelId="{07B6CF67-3F21-4107-8D26-FD4F301733BE}" type="parTrans" cxnId="{989478BB-085E-4A84-8F5B-BDAFD9EF2C92}">
      <dgm:prSet/>
      <dgm:spPr/>
      <dgm:t>
        <a:bodyPr/>
        <a:lstStyle/>
        <a:p>
          <a:endParaRPr lang="en-US"/>
        </a:p>
      </dgm:t>
    </dgm:pt>
    <dgm:pt modelId="{99DA640A-F8E3-4D0A-8F08-B7309E366553}" type="sibTrans" cxnId="{989478BB-085E-4A84-8F5B-BDAFD9EF2C92}">
      <dgm:prSet/>
      <dgm:spPr/>
      <dgm:t>
        <a:bodyPr/>
        <a:lstStyle/>
        <a:p>
          <a:endParaRPr lang="en-US"/>
        </a:p>
      </dgm:t>
    </dgm:pt>
    <dgm:pt modelId="{64D1A7C2-9E05-4372-A78B-341B80147FFC}" type="pres">
      <dgm:prSet presAssocID="{95398B97-A580-45A4-A4C4-AA2B77ED3E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47E28-6251-4E4D-BD8C-D90641D65669}" type="pres">
      <dgm:prSet presAssocID="{27AF80BF-2F6D-456E-90EC-6BBC646820AD}" presName="composite" presStyleCnt="0"/>
      <dgm:spPr/>
    </dgm:pt>
    <dgm:pt modelId="{A42D0615-46F5-46F8-A83E-2B15474192FF}" type="pres">
      <dgm:prSet presAssocID="{27AF80BF-2F6D-456E-90EC-6BBC646820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EC4941-1116-4AF0-B163-8BA997D2539A}" type="pres">
      <dgm:prSet presAssocID="{27AF80BF-2F6D-456E-90EC-6BBC646820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035008-7943-4960-B4A4-5FC3CDD14C12}" type="pres">
      <dgm:prSet presAssocID="{251156F3-B79A-436F-9340-9C3B757109FA}" presName="sp" presStyleCnt="0"/>
      <dgm:spPr/>
    </dgm:pt>
    <dgm:pt modelId="{F9EEB3A6-6AEB-47EA-BA9E-61CDEE78610E}" type="pres">
      <dgm:prSet presAssocID="{C0F8C6FD-643F-40C7-AB8B-3CE5FAFF6A74}" presName="composite" presStyleCnt="0"/>
      <dgm:spPr/>
    </dgm:pt>
    <dgm:pt modelId="{64A567C8-AB68-47BF-860E-CF49A0B421D8}" type="pres">
      <dgm:prSet presAssocID="{C0F8C6FD-643F-40C7-AB8B-3CE5FAFF6A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EF12F-996D-48F4-AB37-AFCAD7D55292}" type="pres">
      <dgm:prSet presAssocID="{C0F8C6FD-643F-40C7-AB8B-3CE5FAFF6A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CFA994-93E7-4E8A-A9BC-9C02B148EEC5}" type="pres">
      <dgm:prSet presAssocID="{10DBDD8A-B152-4002-B024-F27970C81C2C}" presName="sp" presStyleCnt="0"/>
      <dgm:spPr/>
    </dgm:pt>
    <dgm:pt modelId="{54DDE98B-824A-4AA1-BE43-9CDE29C4A80F}" type="pres">
      <dgm:prSet presAssocID="{D956D136-EC14-4DD5-900A-CCB1E490DD60}" presName="composite" presStyleCnt="0"/>
      <dgm:spPr/>
    </dgm:pt>
    <dgm:pt modelId="{79D82077-B3CC-4037-B4B8-DACEF4834CCB}" type="pres">
      <dgm:prSet presAssocID="{D956D136-EC14-4DD5-900A-CCB1E490DD6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A23AF0-00FC-4952-A102-23B130F5C330}" type="pres">
      <dgm:prSet presAssocID="{D956D136-EC14-4DD5-900A-CCB1E490DD6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6E434D-B80B-4077-A1A6-D640E422CFA2}" srcId="{C0F8C6FD-643F-40C7-AB8B-3CE5FAFF6A74}" destId="{E0AA0619-DCCE-4BDF-9ACA-5F45C9C95559}" srcOrd="1" destOrd="0" parTransId="{E3C2D8D0-4334-4FBB-9578-70DED6027F93}" sibTransId="{C322066C-1A56-4952-9DF7-E9AAF1798B0A}"/>
    <dgm:cxn modelId="{56FD1973-B7A7-4811-B280-33309366D544}" srcId="{95398B97-A580-45A4-A4C4-AA2B77ED3E4A}" destId="{D956D136-EC14-4DD5-900A-CCB1E490DD60}" srcOrd="2" destOrd="0" parTransId="{9F84E176-2F89-4993-B0CA-00F2FE6C6B58}" sibTransId="{457A8524-93A2-40AC-8BC3-9E58D0A8B1B3}"/>
    <dgm:cxn modelId="{21D1F0D5-607D-4DE4-A7BB-806863BD6D9A}" srcId="{C0F8C6FD-643F-40C7-AB8B-3CE5FAFF6A74}" destId="{AA05CA44-41EA-42DC-82FC-EA2E1A4E5612}" srcOrd="3" destOrd="0" parTransId="{BAA1F247-7D4E-47DB-8C5F-0A3312FA7198}" sibTransId="{CAB0EA3F-9B6F-4180-8B66-2ABE739FFD93}"/>
    <dgm:cxn modelId="{2B183086-C7F6-4DEC-8F05-5E3B3769CA6B}" srcId="{D956D136-EC14-4DD5-900A-CCB1E490DD60}" destId="{1257D1DF-9CC4-442A-982A-D4844B11F6C6}" srcOrd="2" destOrd="0" parTransId="{638B8503-15FD-4534-86B8-8A348A918765}" sibTransId="{5D212922-4FCB-4BF5-8A99-9863800D454E}"/>
    <dgm:cxn modelId="{B093C7EA-C5DE-413A-974D-9BAFFC528F7E}" srcId="{27AF80BF-2F6D-456E-90EC-6BBC646820AD}" destId="{FA7BB391-0036-4C14-ACF6-575D2486B12A}" srcOrd="2" destOrd="0" parTransId="{609EB3A6-6BB8-44C1-8847-E69A5306B830}" sibTransId="{5F06EBFB-F4A4-4E56-AFAE-369BCEE91B66}"/>
    <dgm:cxn modelId="{C28D7419-BFC1-433F-93F3-6A0FC42C9929}" srcId="{27AF80BF-2F6D-456E-90EC-6BBC646820AD}" destId="{573BCAC9-1BC5-4D7C-91BD-EB557C916C8E}" srcOrd="0" destOrd="0" parTransId="{1452FCE9-135A-474B-B282-D75AD7AD24CB}" sibTransId="{6499EAC7-3421-4FEC-9B7A-000A9BE6ACBA}"/>
    <dgm:cxn modelId="{91F04ABA-ECBA-4097-B81B-EAE7F677DAEC}" srcId="{D956D136-EC14-4DD5-900A-CCB1E490DD60}" destId="{0389ED10-9D50-4140-9C8B-2E7E7F7BA805}" srcOrd="0" destOrd="0" parTransId="{FF1CC21F-3035-4E74-9DE4-F6600D873DC7}" sibTransId="{10EEB052-71C5-49EF-876D-578D86B79562}"/>
    <dgm:cxn modelId="{989478BB-085E-4A84-8F5B-BDAFD9EF2C92}" srcId="{C0F8C6FD-643F-40C7-AB8B-3CE5FAFF6A74}" destId="{42FD917A-1BB5-450E-AB7E-CED46FC85182}" srcOrd="2" destOrd="0" parTransId="{07B6CF67-3F21-4107-8D26-FD4F301733BE}" sibTransId="{99DA640A-F8E3-4D0A-8F08-B7309E366553}"/>
    <dgm:cxn modelId="{540E4E61-B47B-4D4E-BF5D-421C9B8BB21E}" type="presOf" srcId="{95398B97-A580-45A4-A4C4-AA2B77ED3E4A}" destId="{64D1A7C2-9E05-4372-A78B-341B80147FFC}" srcOrd="0" destOrd="0" presId="urn:microsoft.com/office/officeart/2005/8/layout/chevron2"/>
    <dgm:cxn modelId="{1C8109AC-4EA8-40D7-AC75-9FDA576A65D7}" type="presOf" srcId="{28A5CC47-8034-47B9-A96C-99BD45C458DB}" destId="{7DEC4941-1116-4AF0-B163-8BA997D2539A}" srcOrd="0" destOrd="1" presId="urn:microsoft.com/office/officeart/2005/8/layout/chevron2"/>
    <dgm:cxn modelId="{1BB75DF7-0880-4AFF-BBC4-847CEDCE782C}" srcId="{95398B97-A580-45A4-A4C4-AA2B77ED3E4A}" destId="{27AF80BF-2F6D-456E-90EC-6BBC646820AD}" srcOrd="0" destOrd="0" parTransId="{B2A477CB-81C3-4F0C-9E6C-FCAB644245F2}" sibTransId="{251156F3-B79A-436F-9340-9C3B757109FA}"/>
    <dgm:cxn modelId="{F7E98F67-2D8C-4B72-A763-719757C63060}" type="presOf" srcId="{4C97F720-72B7-43F4-A8E2-469163E012A4}" destId="{320EF12F-996D-48F4-AB37-AFCAD7D55292}" srcOrd="0" destOrd="0" presId="urn:microsoft.com/office/officeart/2005/8/layout/chevron2"/>
    <dgm:cxn modelId="{59758691-735B-443A-835E-2BE59BC19126}" type="presOf" srcId="{0389ED10-9D50-4140-9C8B-2E7E7F7BA805}" destId="{83A23AF0-00FC-4952-A102-23B130F5C330}" srcOrd="0" destOrd="0" presId="urn:microsoft.com/office/officeart/2005/8/layout/chevron2"/>
    <dgm:cxn modelId="{F01E3B05-AF37-4278-9064-DE2272E42E0B}" type="presOf" srcId="{AA05CA44-41EA-42DC-82FC-EA2E1A4E5612}" destId="{320EF12F-996D-48F4-AB37-AFCAD7D55292}" srcOrd="0" destOrd="3" presId="urn:microsoft.com/office/officeart/2005/8/layout/chevron2"/>
    <dgm:cxn modelId="{4401B18E-AA47-4194-8AE7-30641B59E1DA}" srcId="{27AF80BF-2F6D-456E-90EC-6BBC646820AD}" destId="{28A5CC47-8034-47B9-A96C-99BD45C458DB}" srcOrd="1" destOrd="0" parTransId="{14F7C5C3-E410-4C05-AE22-39488FA4F17F}" sibTransId="{350F8910-BE40-4630-8CC7-461C551F3CF5}"/>
    <dgm:cxn modelId="{96DE0807-1862-4DE6-819B-089750B25C74}" type="presOf" srcId="{E0AA0619-DCCE-4BDF-9ACA-5F45C9C95559}" destId="{320EF12F-996D-48F4-AB37-AFCAD7D55292}" srcOrd="0" destOrd="1" presId="urn:microsoft.com/office/officeart/2005/8/layout/chevron2"/>
    <dgm:cxn modelId="{D857E8E9-55B0-4F6F-A9A4-012F811CF89C}" srcId="{D956D136-EC14-4DD5-900A-CCB1E490DD60}" destId="{1BB737A2-E715-4038-8A5C-C7163F869ED8}" srcOrd="1" destOrd="0" parTransId="{39D89732-E187-43DE-B053-29B12FBB8694}" sibTransId="{FA5D53BA-2BCF-45FD-BECB-E45AACB500B2}"/>
    <dgm:cxn modelId="{5B586703-82AE-48D8-8B17-5C430938F7F1}" type="presOf" srcId="{FA7BB391-0036-4C14-ACF6-575D2486B12A}" destId="{7DEC4941-1116-4AF0-B163-8BA997D2539A}" srcOrd="0" destOrd="2" presId="urn:microsoft.com/office/officeart/2005/8/layout/chevron2"/>
    <dgm:cxn modelId="{247F8CD8-43E6-4963-AAAB-B13B23DD37DE}" type="presOf" srcId="{1BB737A2-E715-4038-8A5C-C7163F869ED8}" destId="{83A23AF0-00FC-4952-A102-23B130F5C330}" srcOrd="0" destOrd="1" presId="urn:microsoft.com/office/officeart/2005/8/layout/chevron2"/>
    <dgm:cxn modelId="{87EF0AD8-A6D1-46DE-8C75-C4BBD0B5C7A0}" type="presOf" srcId="{573BCAC9-1BC5-4D7C-91BD-EB557C916C8E}" destId="{7DEC4941-1116-4AF0-B163-8BA997D2539A}" srcOrd="0" destOrd="0" presId="urn:microsoft.com/office/officeart/2005/8/layout/chevron2"/>
    <dgm:cxn modelId="{DCFA98E9-A5CD-40D1-A146-B4CE856B0211}" type="presOf" srcId="{D956D136-EC14-4DD5-900A-CCB1E490DD60}" destId="{79D82077-B3CC-4037-B4B8-DACEF4834CCB}" srcOrd="0" destOrd="0" presId="urn:microsoft.com/office/officeart/2005/8/layout/chevron2"/>
    <dgm:cxn modelId="{B6291E35-B683-4597-8B8C-89F8DEDEED9C}" type="presOf" srcId="{1257D1DF-9CC4-442A-982A-D4844B11F6C6}" destId="{83A23AF0-00FC-4952-A102-23B130F5C330}" srcOrd="0" destOrd="2" presId="urn:microsoft.com/office/officeart/2005/8/layout/chevron2"/>
    <dgm:cxn modelId="{440EDEC1-F75A-4B28-BB73-75F415CA3589}" srcId="{95398B97-A580-45A4-A4C4-AA2B77ED3E4A}" destId="{C0F8C6FD-643F-40C7-AB8B-3CE5FAFF6A74}" srcOrd="1" destOrd="0" parTransId="{F02467D5-39D3-4602-A390-028FA0E14A6F}" sibTransId="{10DBDD8A-B152-4002-B024-F27970C81C2C}"/>
    <dgm:cxn modelId="{DB083BC4-CFDD-475C-9FDC-492DF00CD2DF}" srcId="{C0F8C6FD-643F-40C7-AB8B-3CE5FAFF6A74}" destId="{4C97F720-72B7-43F4-A8E2-469163E012A4}" srcOrd="0" destOrd="0" parTransId="{CAD91613-9992-4A61-8BF4-DD9283D63692}" sibTransId="{08AB47C0-F13D-433E-8FDB-1B353E911B69}"/>
    <dgm:cxn modelId="{3610B957-D784-4F41-BD51-C4978BF79D6E}" type="presOf" srcId="{C0F8C6FD-643F-40C7-AB8B-3CE5FAFF6A74}" destId="{64A567C8-AB68-47BF-860E-CF49A0B421D8}" srcOrd="0" destOrd="0" presId="urn:microsoft.com/office/officeart/2005/8/layout/chevron2"/>
    <dgm:cxn modelId="{006F8F61-8D4E-46B1-8E42-12F401B1FF63}" type="presOf" srcId="{42FD917A-1BB5-450E-AB7E-CED46FC85182}" destId="{320EF12F-996D-48F4-AB37-AFCAD7D55292}" srcOrd="0" destOrd="2" presId="urn:microsoft.com/office/officeart/2005/8/layout/chevron2"/>
    <dgm:cxn modelId="{6B2E556D-1EBC-43D0-BE06-8D9B3AFF92F6}" type="presOf" srcId="{27AF80BF-2F6D-456E-90EC-6BBC646820AD}" destId="{A42D0615-46F5-46F8-A83E-2B15474192FF}" srcOrd="0" destOrd="0" presId="urn:microsoft.com/office/officeart/2005/8/layout/chevron2"/>
    <dgm:cxn modelId="{56F2E8EE-0F0A-4E22-8EE6-3FE8ED3F06F8}" type="presParOf" srcId="{64D1A7C2-9E05-4372-A78B-341B80147FFC}" destId="{A7D47E28-6251-4E4D-BD8C-D90641D65669}" srcOrd="0" destOrd="0" presId="urn:microsoft.com/office/officeart/2005/8/layout/chevron2"/>
    <dgm:cxn modelId="{B53F7A7F-E801-48CD-B6A7-C41BE6277835}" type="presParOf" srcId="{A7D47E28-6251-4E4D-BD8C-D90641D65669}" destId="{A42D0615-46F5-46F8-A83E-2B15474192FF}" srcOrd="0" destOrd="0" presId="urn:microsoft.com/office/officeart/2005/8/layout/chevron2"/>
    <dgm:cxn modelId="{4DD65BC1-B34C-4EE8-83E0-68A1B0847453}" type="presParOf" srcId="{A7D47E28-6251-4E4D-BD8C-D90641D65669}" destId="{7DEC4941-1116-4AF0-B163-8BA997D2539A}" srcOrd="1" destOrd="0" presId="urn:microsoft.com/office/officeart/2005/8/layout/chevron2"/>
    <dgm:cxn modelId="{52E158D0-AB5C-4F01-B6BB-D6EF6915ED50}" type="presParOf" srcId="{64D1A7C2-9E05-4372-A78B-341B80147FFC}" destId="{27035008-7943-4960-B4A4-5FC3CDD14C12}" srcOrd="1" destOrd="0" presId="urn:microsoft.com/office/officeart/2005/8/layout/chevron2"/>
    <dgm:cxn modelId="{EADC2846-03CA-409F-852D-06C904F01B9A}" type="presParOf" srcId="{64D1A7C2-9E05-4372-A78B-341B80147FFC}" destId="{F9EEB3A6-6AEB-47EA-BA9E-61CDEE78610E}" srcOrd="2" destOrd="0" presId="urn:microsoft.com/office/officeart/2005/8/layout/chevron2"/>
    <dgm:cxn modelId="{3CB9DA32-6288-4B11-8B89-229AE679EB25}" type="presParOf" srcId="{F9EEB3A6-6AEB-47EA-BA9E-61CDEE78610E}" destId="{64A567C8-AB68-47BF-860E-CF49A0B421D8}" srcOrd="0" destOrd="0" presId="urn:microsoft.com/office/officeart/2005/8/layout/chevron2"/>
    <dgm:cxn modelId="{E3DCDA20-8932-4FB9-919C-AA6498B5556F}" type="presParOf" srcId="{F9EEB3A6-6AEB-47EA-BA9E-61CDEE78610E}" destId="{320EF12F-996D-48F4-AB37-AFCAD7D55292}" srcOrd="1" destOrd="0" presId="urn:microsoft.com/office/officeart/2005/8/layout/chevron2"/>
    <dgm:cxn modelId="{20F22766-CD27-491F-AEFC-3B9210B73500}" type="presParOf" srcId="{64D1A7C2-9E05-4372-A78B-341B80147FFC}" destId="{5ECFA994-93E7-4E8A-A9BC-9C02B148EEC5}" srcOrd="3" destOrd="0" presId="urn:microsoft.com/office/officeart/2005/8/layout/chevron2"/>
    <dgm:cxn modelId="{374FD65C-9241-4196-83DA-9926BC8146D5}" type="presParOf" srcId="{64D1A7C2-9E05-4372-A78B-341B80147FFC}" destId="{54DDE98B-824A-4AA1-BE43-9CDE29C4A80F}" srcOrd="4" destOrd="0" presId="urn:microsoft.com/office/officeart/2005/8/layout/chevron2"/>
    <dgm:cxn modelId="{A995382F-A02E-4A7E-BD4F-CABF7F4CDBA0}" type="presParOf" srcId="{54DDE98B-824A-4AA1-BE43-9CDE29C4A80F}" destId="{79D82077-B3CC-4037-B4B8-DACEF4834CCB}" srcOrd="0" destOrd="0" presId="urn:microsoft.com/office/officeart/2005/8/layout/chevron2"/>
    <dgm:cxn modelId="{D18E1D6A-5489-44C3-9783-429EAA39463B}" type="presParOf" srcId="{54DDE98B-824A-4AA1-BE43-9CDE29C4A80F}" destId="{83A23AF0-00FC-4952-A102-23B130F5C3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D0615-46F5-46F8-A83E-2B15474192FF}">
      <dsp:nvSpPr>
        <dsp:cNvPr id="0" name=""/>
        <dsp:cNvSpPr/>
      </dsp:nvSpPr>
      <dsp:spPr>
        <a:xfrm rot="5400000">
          <a:off x="-268375" y="269535"/>
          <a:ext cx="1789168" cy="1252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2017-2018</a:t>
          </a:r>
        </a:p>
      </dsp:txBody>
      <dsp:txXfrm rot="-5400000">
        <a:off x="1" y="627369"/>
        <a:ext cx="1252417" cy="536751"/>
      </dsp:txXfrm>
    </dsp:sp>
    <dsp:sp modelId="{7DEC4941-1116-4AF0-B163-8BA997D2539A}">
      <dsp:nvSpPr>
        <dsp:cNvPr id="0" name=""/>
        <dsp:cNvSpPr/>
      </dsp:nvSpPr>
      <dsp:spPr>
        <a:xfrm rot="5400000">
          <a:off x="3970348" y="-2716770"/>
          <a:ext cx="1162959" cy="6598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CDT 101 &amp; 201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SEAFDEC </a:t>
          </a:r>
          <a:r>
            <a:rPr lang="en-US" sz="1600" kern="1200" dirty="0" err="1"/>
            <a:t>eACDS</a:t>
          </a:r>
          <a:r>
            <a:rPr lang="en-US" sz="1600" kern="1200" dirty="0"/>
            <a:t> development and testing (BN)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USAID Oceans </a:t>
          </a:r>
          <a:r>
            <a:rPr lang="en-US" sz="1600" kern="1200" dirty="0" err="1"/>
            <a:t>eCDT</a:t>
          </a:r>
          <a:r>
            <a:rPr lang="en-US" sz="1600" kern="1200" dirty="0"/>
            <a:t> Learning Sites (ID, PH) &amp; CDT Gaps Assessments (MY, TH, VN)</a:t>
          </a:r>
        </a:p>
      </dsp:txBody>
      <dsp:txXfrm rot="-5400000">
        <a:off x="1252418" y="57931"/>
        <a:ext cx="6542050" cy="1049417"/>
      </dsp:txXfrm>
    </dsp:sp>
    <dsp:sp modelId="{64A567C8-AB68-47BF-860E-CF49A0B421D8}">
      <dsp:nvSpPr>
        <dsp:cNvPr id="0" name=""/>
        <dsp:cNvSpPr/>
      </dsp:nvSpPr>
      <dsp:spPr>
        <a:xfrm rot="5400000">
          <a:off x="-268375" y="1866455"/>
          <a:ext cx="1789168" cy="1252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2019</a:t>
          </a:r>
        </a:p>
      </dsp:txBody>
      <dsp:txXfrm rot="-5400000">
        <a:off x="1" y="2224289"/>
        <a:ext cx="1252417" cy="536751"/>
      </dsp:txXfrm>
    </dsp:sp>
    <dsp:sp modelId="{320EF12F-996D-48F4-AB37-AFCAD7D55292}">
      <dsp:nvSpPr>
        <dsp:cNvPr id="0" name=""/>
        <dsp:cNvSpPr/>
      </dsp:nvSpPr>
      <dsp:spPr>
        <a:xfrm rot="5400000">
          <a:off x="3970348" y="-1119851"/>
          <a:ext cx="1162959" cy="6598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Regional CDT Guidance Preparation (Jan – Apr)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Socialization and review meetings (May – Aug)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Submission of review inputs (Sep)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Regional CDT Guidance Finalization (Sept – Nov) </a:t>
          </a:r>
        </a:p>
      </dsp:txBody>
      <dsp:txXfrm rot="-5400000">
        <a:off x="1252418" y="1654850"/>
        <a:ext cx="6542050" cy="1049417"/>
      </dsp:txXfrm>
    </dsp:sp>
    <dsp:sp modelId="{79D82077-B3CC-4037-B4B8-DACEF4834CCB}">
      <dsp:nvSpPr>
        <dsp:cNvPr id="0" name=""/>
        <dsp:cNvSpPr/>
      </dsp:nvSpPr>
      <dsp:spPr>
        <a:xfrm rot="5400000">
          <a:off x="-268375" y="3463374"/>
          <a:ext cx="1789168" cy="1252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2019 - 2020</a:t>
          </a:r>
        </a:p>
      </dsp:txBody>
      <dsp:txXfrm rot="-5400000">
        <a:off x="1" y="3821208"/>
        <a:ext cx="1252417" cy="536751"/>
      </dsp:txXfrm>
    </dsp:sp>
    <dsp:sp modelId="{83A23AF0-00FC-4952-A102-23B130F5C330}">
      <dsp:nvSpPr>
        <dsp:cNvPr id="0" name=""/>
        <dsp:cNvSpPr/>
      </dsp:nvSpPr>
      <dsp:spPr>
        <a:xfrm rot="5400000">
          <a:off x="3970348" y="477068"/>
          <a:ext cx="1162959" cy="6598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Presentation at SEAFDEC Program Committee Meeting (Nov 2019)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Presentation at CTI CFF SOM 15 (Dec 2019)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Endorsement at SEAFDEC Council Meeting (Apr 2020)</a:t>
          </a:r>
        </a:p>
      </dsp:txBody>
      <dsp:txXfrm rot="-5400000">
        <a:off x="1252418" y="3251770"/>
        <a:ext cx="6542050" cy="1049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B3E35-0497-154A-9496-DF8FBE9D681D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225B5-9D88-D748-ABC6-23C1D341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1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225B5-9D88-D748-ABC6-23C1D341C6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5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225B5-9D88-D748-ABC6-23C1D341C6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225B5-9D88-D748-ABC6-23C1D341C6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8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225B5-9D88-D748-ABC6-23C1D341C6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225B5-9D88-D748-ABC6-23C1D341C6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225B5-9D88-D748-ABC6-23C1D341C6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225B5-9D88-D748-ABC6-23C1D341C6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225B5-9D88-D748-ABC6-23C1D341C6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225B5-9D88-D748-ABC6-23C1D341C6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225B5-9D88-D748-ABC6-23C1D341C6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9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/Gray 1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2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16" y="152399"/>
            <a:ext cx="8879685" cy="6557913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2475"/>
            <a:ext cx="2895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USAID OCEANS AND FISHERIES PARTNERSHIP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 CAN</a:t>
            </a:r>
            <a:br>
              <a:rPr lang="en-US" dirty="0"/>
            </a:br>
            <a:r>
              <a:rPr lang="en-US" dirty="0"/>
              <a:t>RUN THREE LINES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USAID OCEANS AND FISHERIES PARTNERSHIP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chemeClr val="bg1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VIKTOR JAKOVLEV</a:t>
            </a:r>
          </a:p>
        </p:txBody>
      </p:sp>
      <p:pic>
        <p:nvPicPr>
          <p:cNvPr id="15" name="Picture 14" descr="USAID_Logo_White_v0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685800"/>
            <a:ext cx="18288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69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685800"/>
            <a:ext cx="182880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2475"/>
            <a:ext cx="2895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4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2475"/>
            <a:ext cx="2895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11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6C6463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6C6463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126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600200"/>
            <a:ext cx="25149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974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2475"/>
            <a:ext cx="2895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198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9520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2"/>
            <a:ext cx="3657600" cy="411479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059429"/>
            <a:ext cx="3657296" cy="738664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52398"/>
            <a:ext cx="4421802" cy="65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5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96" y="152401"/>
            <a:ext cx="4413504" cy="6553201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>
                <a:solidFill>
                  <a:srgbClr val="FFFFFF"/>
                </a:solidFill>
              </a:rPr>
              <a:pPr/>
              <a:t>6/26/19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JOHNNY CHEN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67579" y="869723"/>
            <a:ext cx="3885896" cy="738664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67579" y="2061121"/>
            <a:ext cx="3885896" cy="411479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2344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2475"/>
            <a:ext cx="2895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38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6C6463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6C6463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057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600200"/>
            <a:ext cx="25149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340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CFCDC9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2475"/>
            <a:ext cx="2895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198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90184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CFCDC9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2"/>
            <a:ext cx="3657600" cy="411479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059429"/>
            <a:ext cx="3657296" cy="738664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893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CFCDC9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>
                <a:solidFill>
                  <a:srgbClr val="FFFFFF"/>
                </a:solidFill>
              </a:rPr>
              <a:pPr/>
              <a:t>6/26/19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3079523"/>
            <a:ext cx="3885896" cy="738664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6868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1"/>
            <a:ext cx="8839201" cy="655320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NGUYEN LINH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943600"/>
            <a:ext cx="1536970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459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2475"/>
            <a:ext cx="2895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429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/Gray 1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2475"/>
            <a:ext cx="2895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8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7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6C6463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6C6463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2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600200"/>
            <a:ext cx="25149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606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33" y="3429000"/>
            <a:ext cx="8843368" cy="3276601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198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USAID OCEANS/TIM MOORE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2475"/>
            <a:ext cx="2895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117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059429"/>
            <a:ext cx="3657296" cy="738664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43680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>
                <a:solidFill>
                  <a:srgbClr val="FFFFFF"/>
                </a:solidFill>
              </a:rPr>
              <a:pPr/>
              <a:t>6/26/19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3187245"/>
            <a:ext cx="3885896" cy="738664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9034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2475"/>
            <a:ext cx="2895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651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6C6463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6C6463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227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600200"/>
            <a:ext cx="2514904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6505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40" y="3657601"/>
            <a:ext cx="8861060" cy="3048001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603867" y="4834108"/>
            <a:ext cx="2514600" cy="161583"/>
          </a:xfrm>
        </p:spPr>
        <p:txBody>
          <a:bodyPr wrap="square"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2475"/>
            <a:ext cx="2895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956102"/>
            <a:ext cx="7772400" cy="41549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7376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52400"/>
            <a:ext cx="4419600" cy="65405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6/26/19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C6463"/>
                </a:solidFill>
              </a:defRPr>
            </a:lvl1pPr>
            <a:lvl2pPr>
              <a:defRPr sz="1350">
                <a:solidFill>
                  <a:srgbClr val="6C6463"/>
                </a:solidFill>
              </a:defRPr>
            </a:lvl2pPr>
            <a:lvl3pPr>
              <a:defRPr sz="1200">
                <a:solidFill>
                  <a:srgbClr val="6C6463"/>
                </a:solidFill>
              </a:defRPr>
            </a:lvl3pPr>
            <a:lvl4pPr>
              <a:defRPr sz="105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059429"/>
            <a:ext cx="3657296" cy="738664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USAID OCEANS/TIM MOORE</a:t>
            </a:r>
          </a:p>
        </p:txBody>
      </p:sp>
    </p:spTree>
    <p:extLst>
      <p:ext uri="{BB962C8B-B14F-4D97-AF65-F5344CB8AC3E}">
        <p14:creationId xmlns:p14="http://schemas.microsoft.com/office/powerpoint/2010/main" val="47349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9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CFCDC9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>
                <a:solidFill>
                  <a:srgbClr val="FFFFFF"/>
                </a:solidFill>
              </a:rPr>
              <a:pPr/>
              <a:t>6/26/19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2475"/>
            <a:ext cx="21336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3079523"/>
            <a:ext cx="3885896" cy="738664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3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2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3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EFCD-2C4D-0643-920C-22FD72718B6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A003D-A79C-F040-94E6-FBBFC3F1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8.pn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5.jpe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ground, building, tree&#10;&#10;Description generated with very high confidence">
            <a:extLst>
              <a:ext uri="{FF2B5EF4-FFF2-40B4-BE49-F238E27FC236}">
                <a16:creationId xmlns:a16="http://schemas.microsoft.com/office/drawing/2014/main" xmlns="" id="{0C353DA4-B66E-410C-913E-11229CC493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5" y="990600"/>
            <a:ext cx="9144003" cy="690237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3B8B3DB-9742-4B0E-9A2B-5B423399BB5D}"/>
              </a:ext>
            </a:extLst>
          </p:cNvPr>
          <p:cNvSpPr/>
          <p:nvPr/>
        </p:nvSpPr>
        <p:spPr>
          <a:xfrm>
            <a:off x="0" y="5475890"/>
            <a:ext cx="9143998" cy="1305910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C16D680-CD74-4DED-8E41-5D78E047E3DE}"/>
              </a:ext>
            </a:extLst>
          </p:cNvPr>
          <p:cNvSpPr txBox="1">
            <a:spLocks/>
          </p:cNvSpPr>
          <p:nvPr/>
        </p:nvSpPr>
        <p:spPr>
          <a:xfrm>
            <a:off x="-2" y="5197386"/>
            <a:ext cx="9518381" cy="1522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Partnering for Continued Learning</a:t>
            </a:r>
          </a:p>
          <a:p>
            <a:pPr algn="l"/>
            <a:endParaRPr lang="en-US" sz="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l"/>
            <a:endParaRPr lang="en-US" sz="12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June 2019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|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The USAID Oceans and Fisheries Partnership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FA75AF-574D-4B17-BF91-6E8B76DF9C4A}"/>
              </a:ext>
            </a:extLst>
          </p:cNvPr>
          <p:cNvSpPr/>
          <p:nvPr/>
        </p:nvSpPr>
        <p:spPr>
          <a:xfrm>
            <a:off x="0" y="76200"/>
            <a:ext cx="9143998" cy="9144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7D056E-112A-40F4-8D8A-85ED602C5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45831"/>
            <a:ext cx="3178457" cy="12364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BB0C6BC-524C-4F64-B8F3-ED953C4C0543}"/>
              </a:ext>
            </a:extLst>
          </p:cNvPr>
          <p:cNvCxnSpPr>
            <a:cxnSpLocks/>
          </p:cNvCxnSpPr>
          <p:nvPr/>
        </p:nvCxnSpPr>
        <p:spPr>
          <a:xfrm>
            <a:off x="146386" y="6285620"/>
            <a:ext cx="84623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xmlns="" id="{9E96505C-BC5A-49C3-99ED-F5027E8F58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76199"/>
            <a:ext cx="1041003" cy="8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5495" y="6703856"/>
            <a:ext cx="21336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84129"/>
            <a:ext cx="8149542" cy="535531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UPCOMING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B2D8E04-0A23-4307-AA9C-8742D80C75C8}"/>
              </a:ext>
            </a:extLst>
          </p:cNvPr>
          <p:cNvCxnSpPr>
            <a:cxnSpLocks/>
          </p:cNvCxnSpPr>
          <p:nvPr/>
        </p:nvCxnSpPr>
        <p:spPr>
          <a:xfrm>
            <a:off x="381000" y="819660"/>
            <a:ext cx="788332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664E7AC6-4E63-47C6-B1EB-B74F82F4980B}"/>
              </a:ext>
            </a:extLst>
          </p:cNvPr>
          <p:cNvSpPr txBox="1">
            <a:spLocks/>
          </p:cNvSpPr>
          <p:nvPr/>
        </p:nvSpPr>
        <p:spPr>
          <a:xfrm>
            <a:off x="1" y="6353002"/>
            <a:ext cx="9143999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www.seafdec-oceanspartnership.org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EC533D49-3054-4B12-92A6-2571FEF8CDD5}"/>
              </a:ext>
            </a:extLst>
          </p:cNvPr>
          <p:cNvSpPr txBox="1">
            <a:spLocks/>
          </p:cNvSpPr>
          <p:nvPr/>
        </p:nvSpPr>
        <p:spPr>
          <a:xfrm>
            <a:off x="5290784" y="1266068"/>
            <a:ext cx="3687801" cy="543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Partnership Capstone Guide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of eCDT for Fisheries Management Capstone 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Gender in Fisheries Videos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0B2876-7BF2-4296-B0F5-A0DC8A9F6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5585">
            <a:off x="1167979" y="1353820"/>
            <a:ext cx="3404022" cy="487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435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5495" y="6703856"/>
            <a:ext cx="21336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384A5C-0E71-4F25-A010-F192E1F2902E}"/>
              </a:ext>
            </a:extLst>
          </p:cNvPr>
          <p:cNvSpPr/>
          <p:nvPr/>
        </p:nvSpPr>
        <p:spPr>
          <a:xfrm>
            <a:off x="310028" y="314845"/>
            <a:ext cx="6245184" cy="1221008"/>
          </a:xfrm>
          <a:prstGeom prst="rect">
            <a:avLst/>
          </a:prstGeom>
          <a:solidFill>
            <a:srgbClr val="002060">
              <a:alpha val="6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86EA9602-58B2-4351-9257-BD4B7E3569B4}"/>
              </a:ext>
            </a:extLst>
          </p:cNvPr>
          <p:cNvSpPr txBox="1">
            <a:spLocks/>
          </p:cNvSpPr>
          <p:nvPr/>
        </p:nvSpPr>
        <p:spPr>
          <a:xfrm>
            <a:off x="455352" y="464412"/>
            <a:ext cx="7696199" cy="535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CO-BRANDING RESOURCES </a:t>
            </a:r>
          </a:p>
          <a:p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AND PUBLICATIONS</a:t>
            </a: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BBB21D60-10A7-455B-A79F-F3356846C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510" y="3141516"/>
            <a:ext cx="3360528" cy="825521"/>
          </a:xfrm>
          <a:prstGeom prst="rect">
            <a:avLst/>
          </a:prstGeom>
        </p:spPr>
      </p:pic>
      <p:pic>
        <p:nvPicPr>
          <p:cNvPr id="16" name="Picture 15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xmlns="" id="{DCE9A3EC-6442-4944-8652-88D7267EAB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5493"/>
          <a:stretch/>
        </p:blipFill>
        <p:spPr>
          <a:xfrm>
            <a:off x="7262648" y="2902573"/>
            <a:ext cx="1519213" cy="123981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C242CA0E-8AF3-43B3-982C-D0EC35DDAC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028" y="2189122"/>
            <a:ext cx="2416677" cy="20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7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5495" y="6703856"/>
            <a:ext cx="21336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0999" y="368362"/>
            <a:ext cx="9481458" cy="584775"/>
          </a:xfrm>
        </p:spPr>
        <p:txBody>
          <a:bodyPr/>
          <a:lstStyle/>
          <a:p>
            <a:pPr lvl="1"/>
            <a:r>
              <a:rPr lang="en-U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Regional eCDT Guidance Document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67A1A9DB-4078-43F9-B4FA-CBE7B871CFC3}"/>
              </a:ext>
            </a:extLst>
          </p:cNvPr>
          <p:cNvSpPr txBox="1">
            <a:spLocks/>
          </p:cNvSpPr>
          <p:nvPr/>
        </p:nvSpPr>
        <p:spPr>
          <a:xfrm>
            <a:off x="380999" y="1233054"/>
            <a:ext cx="8385629" cy="537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Gill Sans MT" panose="020B0502020104020203" pitchFamily="34" charset="0"/>
              </a:rPr>
              <a:t>Purpose: </a:t>
            </a:r>
            <a:r>
              <a:rPr lang="en-US" sz="2800" dirty="0"/>
              <a:t>To provide a clear and easily comprehensible guidance on how ASEAN and CTI member countries can develop and implement eCDT systems to meet their own fisheries traceability and sustainability needs and is:</a:t>
            </a:r>
            <a:endParaRPr lang="en-US" sz="2400" b="1" dirty="0"/>
          </a:p>
          <a:p>
            <a:pPr lvl="1"/>
            <a:r>
              <a:rPr lang="en-US" sz="2800" dirty="0"/>
              <a:t>dynamic and flexible through time;</a:t>
            </a:r>
          </a:p>
          <a:p>
            <a:pPr lvl="1"/>
            <a:r>
              <a:rPr lang="en-US" sz="2800" dirty="0"/>
              <a:t>allows for multiple types and scales of fishery supply chains, from small-scale to large commercial fishing operations; and </a:t>
            </a:r>
          </a:p>
          <a:p>
            <a:pPr lvl="1"/>
            <a:r>
              <a:rPr lang="en-US" sz="2800" dirty="0"/>
              <a:t>supports the broad range of regional disparity across ASEAN (national fisheries management capacity and private sector engagement).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B2D8E04-0A23-4307-AA9C-8742D80C75C8}"/>
              </a:ext>
            </a:extLst>
          </p:cNvPr>
          <p:cNvCxnSpPr>
            <a:cxnSpLocks/>
          </p:cNvCxnSpPr>
          <p:nvPr/>
        </p:nvCxnSpPr>
        <p:spPr>
          <a:xfrm>
            <a:off x="381000" y="953137"/>
            <a:ext cx="71083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9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xmlns="" id="{BC760E49-B70A-4AE2-B98C-1E4B661F4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857" y="1506668"/>
            <a:ext cx="3415260" cy="192233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5495" y="6703856"/>
            <a:ext cx="21336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5AF0BB75-5F7C-4D6F-BBA5-93BCA7CE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62"/>
            <a:ext cx="9481458" cy="584775"/>
          </a:xfrm>
        </p:spPr>
        <p:txBody>
          <a:bodyPr/>
          <a:lstStyle/>
          <a:p>
            <a:pPr lvl="1"/>
            <a:r>
              <a:rPr lang="en-U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Regional eCDT Guidance Document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67A1A9DB-4078-43F9-B4FA-CBE7B871CFC3}"/>
              </a:ext>
            </a:extLst>
          </p:cNvPr>
          <p:cNvSpPr txBox="1">
            <a:spLocks/>
          </p:cNvSpPr>
          <p:nvPr/>
        </p:nvSpPr>
        <p:spPr>
          <a:xfrm>
            <a:off x="381000" y="1233053"/>
            <a:ext cx="5061857" cy="582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Designed to: </a:t>
            </a:r>
          </a:p>
          <a:p>
            <a:pPr lvl="1"/>
            <a:r>
              <a:rPr lang="en-US" sz="2800" i="1" dirty="0"/>
              <a:t>Guide</a:t>
            </a:r>
            <a:r>
              <a:rPr lang="en-US" sz="2800" dirty="0"/>
              <a:t> transitions from paper-based catch documentation scheme to a transparent and financially sustainable electronic CDT system. </a:t>
            </a:r>
          </a:p>
          <a:p>
            <a:pPr lvl="1"/>
            <a:r>
              <a:rPr lang="en-US" sz="2800" i="1" dirty="0"/>
              <a:t> Support</a:t>
            </a:r>
            <a:r>
              <a:rPr lang="en-US" sz="2800" dirty="0"/>
              <a:t> and complement the ACDS through guidance to establish and implement an electronic catch documentation scheme.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F763968-3569-47AC-B80F-417BF61C368F}"/>
              </a:ext>
            </a:extLst>
          </p:cNvPr>
          <p:cNvCxnSpPr>
            <a:cxnSpLocks/>
          </p:cNvCxnSpPr>
          <p:nvPr/>
        </p:nvCxnSpPr>
        <p:spPr>
          <a:xfrm>
            <a:off x="381000" y="953137"/>
            <a:ext cx="71083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64B14B-5D4A-47A9-B4E5-851A5BA608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857" y="3982530"/>
            <a:ext cx="3415650" cy="2276867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8C376299-F9E4-44D2-9922-B3FA8E198680}"/>
              </a:ext>
            </a:extLst>
          </p:cNvPr>
          <p:cNvSpPr/>
          <p:nvPr/>
        </p:nvSpPr>
        <p:spPr>
          <a:xfrm>
            <a:off x="6506977" y="3309257"/>
            <a:ext cx="1287019" cy="828876"/>
          </a:xfrm>
          <a:prstGeom prst="downArrow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68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5495" y="6703856"/>
            <a:ext cx="21336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2D5400DE-5538-4091-9912-7D86521D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62"/>
            <a:ext cx="9481458" cy="584775"/>
          </a:xfrm>
        </p:spPr>
        <p:txBody>
          <a:bodyPr/>
          <a:lstStyle/>
          <a:p>
            <a:pPr lvl="1"/>
            <a:r>
              <a:rPr lang="en-U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Regional eCDT Guidance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67A1A9DB-4078-43F9-B4FA-CBE7B871CFC3}"/>
              </a:ext>
            </a:extLst>
          </p:cNvPr>
          <p:cNvSpPr txBox="1">
            <a:spLocks/>
          </p:cNvSpPr>
          <p:nvPr/>
        </p:nvSpPr>
        <p:spPr>
          <a:xfrm>
            <a:off x="381000" y="1233054"/>
            <a:ext cx="5468260" cy="5470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To provide:</a:t>
            </a:r>
          </a:p>
          <a:p>
            <a:pPr lvl="0"/>
            <a:r>
              <a:rPr lang="en-US" sz="2200" dirty="0"/>
              <a:t>Technical eCDT guidance that can be adapted to the different country capacities, circumstances and needs (and support regional harmonization);</a:t>
            </a:r>
          </a:p>
          <a:p>
            <a:pPr lvl="0"/>
            <a:r>
              <a:rPr lang="en-US" sz="2200" dirty="0"/>
              <a:t>General principles needed to establish and implement eCDT, including a set of minimum requirements and standards;</a:t>
            </a:r>
          </a:p>
          <a:p>
            <a:pPr lvl="0"/>
            <a:r>
              <a:rPr lang="en-US" sz="2200" dirty="0"/>
              <a:t>A process for eCDT design and implementation; and</a:t>
            </a:r>
          </a:p>
          <a:p>
            <a:pPr lvl="0"/>
            <a:r>
              <a:rPr lang="en-US" sz="2200" dirty="0"/>
              <a:t>Guidance for National eCDT Roadmaps.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8C2AC4-4204-4F1C-9033-62448940EB93}"/>
              </a:ext>
            </a:extLst>
          </p:cNvPr>
          <p:cNvCxnSpPr>
            <a:cxnSpLocks/>
          </p:cNvCxnSpPr>
          <p:nvPr/>
        </p:nvCxnSpPr>
        <p:spPr>
          <a:xfrm>
            <a:off x="381000" y="953137"/>
            <a:ext cx="71083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24DCE3-B8AF-4B38-9242-A7F5223731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4164" y="0"/>
            <a:ext cx="3139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3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5495" y="6703856"/>
            <a:ext cx="21336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7952" y="84263"/>
            <a:ext cx="8608095" cy="1077218"/>
          </a:xfrm>
        </p:spPr>
        <p:txBody>
          <a:bodyPr/>
          <a:lstStyle/>
          <a:p>
            <a:pPr lvl="1"/>
            <a:r>
              <a:rPr lang="en-U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Timeline for Regional Guidance Preparation, Adoption &amp; Implementation </a:t>
            </a:r>
            <a:endParaRPr lang="en-US" sz="36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67A1A9DB-4078-43F9-B4FA-CBE7B871CFC3}"/>
              </a:ext>
            </a:extLst>
          </p:cNvPr>
          <p:cNvSpPr txBox="1">
            <a:spLocks/>
          </p:cNvSpPr>
          <p:nvPr/>
        </p:nvSpPr>
        <p:spPr>
          <a:xfrm>
            <a:off x="424543" y="1507169"/>
            <a:ext cx="8608096" cy="384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B2D8E04-0A23-4307-AA9C-8742D80C75C8}"/>
              </a:ext>
            </a:extLst>
          </p:cNvPr>
          <p:cNvCxnSpPr>
            <a:cxnSpLocks/>
          </p:cNvCxnSpPr>
          <p:nvPr/>
        </p:nvCxnSpPr>
        <p:spPr>
          <a:xfrm>
            <a:off x="424543" y="1161481"/>
            <a:ext cx="78947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E346BA7-E9C4-4BB9-9200-97AD4C943E09}"/>
              </a:ext>
            </a:extLst>
          </p:cNvPr>
          <p:cNvGraphicFramePr/>
          <p:nvPr>
            <p:extLst/>
          </p:nvPr>
        </p:nvGraphicFramePr>
        <p:xfrm>
          <a:off x="424543" y="1396999"/>
          <a:ext cx="7851239" cy="4985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878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E5F751-92AE-4C89-8588-C5544727B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106" y="2113507"/>
            <a:ext cx="2655086" cy="377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D8F490-3715-42E0-8449-49AB21A84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048" y="1839853"/>
            <a:ext cx="2642077" cy="37775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5495" y="6703856"/>
            <a:ext cx="21336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84129"/>
            <a:ext cx="8149542" cy="535531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RESOURCES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67A1A9DB-4078-43F9-B4FA-CBE7B871CFC3}"/>
              </a:ext>
            </a:extLst>
          </p:cNvPr>
          <p:cNvSpPr txBox="1">
            <a:spLocks/>
          </p:cNvSpPr>
          <p:nvPr/>
        </p:nvSpPr>
        <p:spPr>
          <a:xfrm>
            <a:off x="379185" y="977872"/>
            <a:ext cx="8521747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eCDT Concepts, Guidelines, and Standards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B2D8E04-0A23-4307-AA9C-8742D80C75C8}"/>
              </a:ext>
            </a:extLst>
          </p:cNvPr>
          <p:cNvCxnSpPr>
            <a:cxnSpLocks/>
          </p:cNvCxnSpPr>
          <p:nvPr/>
        </p:nvCxnSpPr>
        <p:spPr>
          <a:xfrm>
            <a:off x="381000" y="819660"/>
            <a:ext cx="788332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C404DA-9ACB-43AB-8BCE-1D7FCDF12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83" y="1513392"/>
            <a:ext cx="2655086" cy="378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0EA6E5A4-9381-442F-8B67-D4CBFBE30054}"/>
              </a:ext>
            </a:extLst>
          </p:cNvPr>
          <p:cNvSpPr txBox="1">
            <a:spLocks/>
          </p:cNvSpPr>
          <p:nvPr/>
        </p:nvSpPr>
        <p:spPr>
          <a:xfrm>
            <a:off x="-142077" y="5330393"/>
            <a:ext cx="2655087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CDT “101”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CA0B9C76-B710-424C-8097-6E5971BF4F19}"/>
              </a:ext>
            </a:extLst>
          </p:cNvPr>
          <p:cNvSpPr txBox="1">
            <a:spLocks/>
          </p:cNvSpPr>
          <p:nvPr/>
        </p:nvSpPr>
        <p:spPr>
          <a:xfrm>
            <a:off x="1569981" y="5646163"/>
            <a:ext cx="2655087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CDT “201”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3CE82479-E0B1-494D-9CC6-2E03E1D52A59}"/>
              </a:ext>
            </a:extLst>
          </p:cNvPr>
          <p:cNvSpPr txBox="1">
            <a:spLocks/>
          </p:cNvSpPr>
          <p:nvPr/>
        </p:nvSpPr>
        <p:spPr>
          <a:xfrm>
            <a:off x="3744593" y="5886428"/>
            <a:ext cx="2655087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KDE Guide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xmlns="" id="{045CB8D7-2D12-43D0-B15A-36C7AD2D0F22}"/>
              </a:ext>
            </a:extLst>
          </p:cNvPr>
          <p:cNvSpPr txBox="1">
            <a:spLocks/>
          </p:cNvSpPr>
          <p:nvPr/>
        </p:nvSpPr>
        <p:spPr>
          <a:xfrm>
            <a:off x="1" y="6353002"/>
            <a:ext cx="9143999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www.seafdec-oceanspartnership.org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E709EE-AFD6-48E7-A6E4-B9CF0DFF1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729" y="1651573"/>
            <a:ext cx="3729366" cy="2332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0F3862-9934-462D-BA88-DC23FB808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6545" y="3404221"/>
            <a:ext cx="1352550" cy="571500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xmlns="" id="{48C8E411-5322-4B82-A37E-BAB445504C11}"/>
              </a:ext>
            </a:extLst>
          </p:cNvPr>
          <p:cNvSpPr txBox="1">
            <a:spLocks/>
          </p:cNvSpPr>
          <p:nvPr/>
        </p:nvSpPr>
        <p:spPr>
          <a:xfrm>
            <a:off x="6472744" y="4117994"/>
            <a:ext cx="2655087" cy="874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“From Bait to Plate”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eCDT video</a:t>
            </a:r>
          </a:p>
        </p:txBody>
      </p:sp>
    </p:spTree>
    <p:extLst>
      <p:ext uri="{BB962C8B-B14F-4D97-AF65-F5344CB8AC3E}">
        <p14:creationId xmlns:p14="http://schemas.microsoft.com/office/powerpoint/2010/main" val="4190562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5495" y="6703856"/>
            <a:ext cx="21336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84129"/>
            <a:ext cx="8149542" cy="535531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RESOURCES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67A1A9DB-4078-43F9-B4FA-CBE7B871CFC3}"/>
              </a:ext>
            </a:extLst>
          </p:cNvPr>
          <p:cNvSpPr txBox="1">
            <a:spLocks/>
          </p:cNvSpPr>
          <p:nvPr/>
        </p:nvSpPr>
        <p:spPr>
          <a:xfrm>
            <a:off x="379185" y="977872"/>
            <a:ext cx="8521747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Resource Guides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B2D8E04-0A23-4307-AA9C-8742D80C75C8}"/>
              </a:ext>
            </a:extLst>
          </p:cNvPr>
          <p:cNvCxnSpPr>
            <a:cxnSpLocks/>
          </p:cNvCxnSpPr>
          <p:nvPr/>
        </p:nvCxnSpPr>
        <p:spPr>
          <a:xfrm>
            <a:off x="381000" y="819660"/>
            <a:ext cx="788332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xmlns="" id="{7521B41E-7783-4DC1-81FE-A10DE36404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78685"/>
            <a:ext cx="3411126" cy="460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A445F9-C92B-42B1-B89B-1B4C50E8CE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2338" b="1897"/>
          <a:stretch/>
        </p:blipFill>
        <p:spPr>
          <a:xfrm>
            <a:off x="796259" y="1597474"/>
            <a:ext cx="3350172" cy="477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1F3647CF-010A-409F-9BF3-CC775B0977DB}"/>
              </a:ext>
            </a:extLst>
          </p:cNvPr>
          <p:cNvSpPr txBox="1">
            <a:spLocks/>
          </p:cNvSpPr>
          <p:nvPr/>
        </p:nvSpPr>
        <p:spPr>
          <a:xfrm>
            <a:off x="1" y="6353002"/>
            <a:ext cx="9143999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www.seafdec-oceanspartnership.org</a:t>
            </a:r>
          </a:p>
        </p:txBody>
      </p:sp>
    </p:spTree>
    <p:extLst>
      <p:ext uri="{BB962C8B-B14F-4D97-AF65-F5344CB8AC3E}">
        <p14:creationId xmlns:p14="http://schemas.microsoft.com/office/powerpoint/2010/main" val="1179639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5495" y="6703856"/>
            <a:ext cx="21336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84129"/>
            <a:ext cx="8149542" cy="535531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RESOURCES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67A1A9DB-4078-43F9-B4FA-CBE7B871CFC3}"/>
              </a:ext>
            </a:extLst>
          </p:cNvPr>
          <p:cNvSpPr txBox="1">
            <a:spLocks/>
          </p:cNvSpPr>
          <p:nvPr/>
        </p:nvSpPr>
        <p:spPr>
          <a:xfrm>
            <a:off x="379185" y="977872"/>
            <a:ext cx="8521747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Research and Studies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B2D8E04-0A23-4307-AA9C-8742D80C75C8}"/>
              </a:ext>
            </a:extLst>
          </p:cNvPr>
          <p:cNvCxnSpPr>
            <a:cxnSpLocks/>
          </p:cNvCxnSpPr>
          <p:nvPr/>
        </p:nvCxnSpPr>
        <p:spPr>
          <a:xfrm>
            <a:off x="381000" y="819660"/>
            <a:ext cx="788332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AFB70648-AED8-4E3C-920E-516CE0D1ABFA}"/>
              </a:ext>
            </a:extLst>
          </p:cNvPr>
          <p:cNvSpPr txBox="1">
            <a:spLocks/>
          </p:cNvSpPr>
          <p:nvPr/>
        </p:nvSpPr>
        <p:spPr>
          <a:xfrm>
            <a:off x="5456199" y="1201076"/>
            <a:ext cx="3687801" cy="543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Gender Analyses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Labor Assessments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CDT Gaps Analyses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Partnership Appraisals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eCDT Impact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9A78DC-4F84-4171-860E-843C38ED9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44" y="1667176"/>
            <a:ext cx="3351322" cy="4752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FD9600-57AB-4DDD-9836-D1F61FC60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3209">
            <a:off x="2867593" y="2323633"/>
            <a:ext cx="2681775" cy="362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DFFBCB29-E0A2-4700-BC76-6585695F9012}"/>
              </a:ext>
            </a:extLst>
          </p:cNvPr>
          <p:cNvSpPr txBox="1">
            <a:spLocks/>
          </p:cNvSpPr>
          <p:nvPr/>
        </p:nvSpPr>
        <p:spPr>
          <a:xfrm>
            <a:off x="1" y="6353002"/>
            <a:ext cx="9143999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www.seafdec-oceanspartnership.org</a:t>
            </a:r>
          </a:p>
        </p:txBody>
      </p:sp>
    </p:spTree>
    <p:extLst>
      <p:ext uri="{BB962C8B-B14F-4D97-AF65-F5344CB8AC3E}">
        <p14:creationId xmlns:p14="http://schemas.microsoft.com/office/powerpoint/2010/main" val="716904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5495" y="6703856"/>
            <a:ext cx="21336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84129"/>
            <a:ext cx="8149542" cy="535531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RESOURCES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67A1A9DB-4078-43F9-B4FA-CBE7B871CFC3}"/>
              </a:ext>
            </a:extLst>
          </p:cNvPr>
          <p:cNvSpPr txBox="1">
            <a:spLocks/>
          </p:cNvSpPr>
          <p:nvPr/>
        </p:nvSpPr>
        <p:spPr>
          <a:xfrm>
            <a:off x="379185" y="977872"/>
            <a:ext cx="8521747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Technology Resources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B2D8E04-0A23-4307-AA9C-8742D80C75C8}"/>
              </a:ext>
            </a:extLst>
          </p:cNvPr>
          <p:cNvCxnSpPr>
            <a:cxnSpLocks/>
          </p:cNvCxnSpPr>
          <p:nvPr/>
        </p:nvCxnSpPr>
        <p:spPr>
          <a:xfrm>
            <a:off x="381000" y="819660"/>
            <a:ext cx="788332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16B589-C4E3-4484-8E67-3BEFBFD10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96" y="1671603"/>
            <a:ext cx="2912679" cy="409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8725AC-4E95-4A7B-A973-72835BC74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36756">
            <a:off x="5333992" y="1913330"/>
            <a:ext cx="3385939" cy="446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8A229F-92A7-4BEF-96AC-E8DA40368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910" y="1671603"/>
            <a:ext cx="3306685" cy="457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664E7AC6-4E63-47C6-B1EB-B74F82F4980B}"/>
              </a:ext>
            </a:extLst>
          </p:cNvPr>
          <p:cNvSpPr txBox="1">
            <a:spLocks/>
          </p:cNvSpPr>
          <p:nvPr/>
        </p:nvSpPr>
        <p:spPr>
          <a:xfrm>
            <a:off x="1" y="6353002"/>
            <a:ext cx="9143999" cy="5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www.seafdec-oceanspartnership.org</a:t>
            </a:r>
          </a:p>
        </p:txBody>
      </p:sp>
    </p:spTree>
    <p:extLst>
      <p:ext uri="{BB962C8B-B14F-4D97-AF65-F5344CB8AC3E}">
        <p14:creationId xmlns:p14="http://schemas.microsoft.com/office/powerpoint/2010/main" val="186340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402</Words>
  <Application>Microsoft Macintosh PowerPoint</Application>
  <PresentationFormat>On-screen Show (4:3)</PresentationFormat>
  <Paragraphs>82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Gill Sans MT</vt:lpstr>
      <vt:lpstr>Arial</vt:lpstr>
      <vt:lpstr>Office Theme</vt:lpstr>
      <vt:lpstr>PowerPoint Presentation</vt:lpstr>
      <vt:lpstr>Regional eCDT Guidance Document </vt:lpstr>
      <vt:lpstr>Regional eCDT Guidance Document </vt:lpstr>
      <vt:lpstr>Regional eCDT Guidance</vt:lpstr>
      <vt:lpstr>Timeline for Regional Guidance Preparation, Adoption &amp; Implementation </vt:lpstr>
      <vt:lpstr>RESOURCES</vt:lpstr>
      <vt:lpstr>RESOURCES</vt:lpstr>
      <vt:lpstr>RESOURCES</vt:lpstr>
      <vt:lpstr>RESOURCES</vt:lpstr>
      <vt:lpstr>UPCOMING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Maruf</dc:creator>
  <cp:lastModifiedBy>Microsoft Office User</cp:lastModifiedBy>
  <cp:revision>89</cp:revision>
  <dcterms:created xsi:type="dcterms:W3CDTF">2019-03-26T21:43:13Z</dcterms:created>
  <dcterms:modified xsi:type="dcterms:W3CDTF">2019-06-26T03:53:17Z</dcterms:modified>
</cp:coreProperties>
</file>