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59" r:id="rId4"/>
    <p:sldId id="296" r:id="rId5"/>
    <p:sldId id="299" r:id="rId6"/>
    <p:sldId id="280" r:id="rId7"/>
    <p:sldId id="302" r:id="rId8"/>
    <p:sldId id="306" r:id="rId9"/>
    <p:sldId id="298" r:id="rId10"/>
    <p:sldId id="304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37" autoAdjust="0"/>
  </p:normalViewPr>
  <p:slideViewPr>
    <p:cSldViewPr snapToGrid="0">
      <p:cViewPr varScale="1">
        <p:scale>
          <a:sx n="60" d="100"/>
          <a:sy n="60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2213C-02DB-4381-84CC-AD70863B96A7}" type="datetimeFigureOut">
              <a:rPr lang="en-ID" smtClean="0"/>
              <a:t>13/12/2018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FA969-5F49-4A35-8FF2-89143FF387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3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A969-5F49-4A35-8FF2-89143FF38723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476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PH: Set up a localised a TWG and</a:t>
            </a:r>
            <a:r>
              <a:rPr lang="en-GB" baseline="0" dirty="0"/>
              <a:t> has implemented in </a:t>
            </a:r>
            <a:r>
              <a:rPr lang="en-GB" baseline="0" dirty="0" err="1"/>
              <a:t>Siargoes</a:t>
            </a:r>
            <a:r>
              <a:rPr lang="en-GB" baseline="0" dirty="0"/>
              <a:t> Islands – plan to set up in </a:t>
            </a:r>
            <a:r>
              <a:rPr lang="en-GB" baseline="0" dirty="0" err="1"/>
              <a:t>Camotes</a:t>
            </a:r>
            <a:r>
              <a:rPr lang="en-GB" baseline="0" dirty="0"/>
              <a:t> Island (Del Carmen has adopted the localised WG) as well as </a:t>
            </a:r>
            <a:r>
              <a:rPr lang="en-GB" baseline="0" dirty="0" err="1"/>
              <a:t>Sorsogon</a:t>
            </a:r>
            <a:r>
              <a:rPr lang="en-GB" baseline="0" dirty="0"/>
              <a:t>; in </a:t>
            </a:r>
            <a:r>
              <a:rPr lang="en-GB" baseline="0" dirty="0" err="1"/>
              <a:t>coordinationwith</a:t>
            </a:r>
            <a:r>
              <a:rPr lang="en-GB" baseline="0" dirty="0"/>
              <a:t> local </a:t>
            </a:r>
          </a:p>
          <a:p>
            <a:r>
              <a:rPr lang="en-GB" baseline="0" dirty="0"/>
              <a:t>government </a:t>
            </a:r>
          </a:p>
          <a:p>
            <a:endParaRPr lang="en-GB" baseline="0" dirty="0"/>
          </a:p>
          <a:p>
            <a:r>
              <a:rPr lang="en-GB" baseline="0" dirty="0"/>
              <a:t>Indonesia: establish one </a:t>
            </a:r>
            <a:r>
              <a:rPr lang="en-GB" baseline="0" dirty="0" err="1"/>
              <a:t>Center</a:t>
            </a:r>
            <a:r>
              <a:rPr lang="en-GB" baseline="0" dirty="0"/>
              <a:t> of Excellence (Physical structure)  for all aspects of CTI not only for climate change – (suggestion)</a:t>
            </a:r>
          </a:p>
          <a:p>
            <a:endParaRPr lang="en-GB" baseline="0" dirty="0"/>
          </a:p>
          <a:p>
            <a:r>
              <a:rPr lang="en-GB" baseline="0" dirty="0"/>
              <a:t>PH : to establish a </a:t>
            </a:r>
            <a:r>
              <a:rPr lang="en-GB" baseline="0" dirty="0" err="1"/>
              <a:t>center</a:t>
            </a:r>
            <a:r>
              <a:rPr lang="en-GB" baseline="0" dirty="0"/>
              <a:t> to serve as regional hub. However, to ensure that the impact is felt on the ground, agreed to localise the implementation</a:t>
            </a:r>
          </a:p>
          <a:p>
            <a:endParaRPr lang="en-GB" baseline="0" dirty="0"/>
          </a:p>
          <a:p>
            <a:r>
              <a:rPr lang="en-GB" baseline="0" dirty="0"/>
              <a:t>Chair: establish own localised </a:t>
            </a:r>
            <a:r>
              <a:rPr lang="en-GB" baseline="0" dirty="0" err="1"/>
              <a:t>center</a:t>
            </a:r>
            <a:r>
              <a:rPr lang="en-GB" baseline="0" dirty="0"/>
              <a:t> ad link it to RS and share information</a:t>
            </a:r>
          </a:p>
          <a:p>
            <a:endParaRPr lang="en-GB" baseline="0" dirty="0"/>
          </a:p>
          <a:p>
            <a:r>
              <a:rPr lang="en-GB" baseline="0" dirty="0"/>
              <a:t>Malaysia: Last </a:t>
            </a:r>
            <a:r>
              <a:rPr lang="en-GB" baseline="0" dirty="0" err="1"/>
              <a:t>april</a:t>
            </a:r>
            <a:r>
              <a:rPr lang="en-GB" baseline="0" dirty="0"/>
              <a:t>, virtual network is agreed to be established – progress is very slow; blue carbon is the focus – hope for more collaboration and network among CT6 (2) LEAP – </a:t>
            </a:r>
          </a:p>
          <a:p>
            <a:endParaRPr lang="en-GB" baseline="0" dirty="0"/>
          </a:p>
          <a:p>
            <a:r>
              <a:rPr lang="en-GB" baseline="0" dirty="0"/>
              <a:t>PNG: Have a central </a:t>
            </a:r>
            <a:r>
              <a:rPr lang="en-GB" baseline="0" dirty="0" err="1"/>
              <a:t>cooridnating</a:t>
            </a:r>
            <a:r>
              <a:rPr lang="en-GB" baseline="0" dirty="0"/>
              <a:t> agency;  a university have established a research </a:t>
            </a:r>
            <a:r>
              <a:rPr lang="en-GB" baseline="0" dirty="0" err="1"/>
              <a:t>center</a:t>
            </a:r>
            <a:r>
              <a:rPr lang="en-GB" baseline="0" dirty="0"/>
              <a:t> </a:t>
            </a:r>
          </a:p>
          <a:p>
            <a:endParaRPr lang="en-GB" baseline="0" dirty="0"/>
          </a:p>
          <a:p>
            <a:r>
              <a:rPr lang="en-GB" baseline="0" dirty="0"/>
              <a:t>Chair: Things are happening at the country level</a:t>
            </a:r>
          </a:p>
          <a:p>
            <a:endParaRPr lang="en-GB" baseline="0" dirty="0"/>
          </a:p>
          <a:p>
            <a:r>
              <a:rPr lang="en-GB" baseline="0" dirty="0"/>
              <a:t>TL: has a COE in the university focus on biodiversity and climate change ---</a:t>
            </a:r>
          </a:p>
          <a:p>
            <a:r>
              <a:rPr lang="en-GB" baseline="0" dirty="0"/>
              <a:t>(2)The draft of TOR 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A969-5F49-4A35-8FF2-89143FF38723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00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Blue carbon – 3</a:t>
            </a:r>
            <a:r>
              <a:rPr lang="en-GB" baseline="30000" dirty="0"/>
              <a:t>rd</a:t>
            </a:r>
            <a:r>
              <a:rPr lang="en-GB" dirty="0"/>
              <a:t> annual meeting;</a:t>
            </a:r>
            <a:r>
              <a:rPr lang="en-GB" baseline="0" dirty="0"/>
              <a:t> CCA WG rep funded by Blue Carbon </a:t>
            </a:r>
            <a:r>
              <a:rPr lang="en-GB" baseline="0" dirty="0" err="1"/>
              <a:t>prtners</a:t>
            </a:r>
            <a:r>
              <a:rPr lang="en-GB" baseline="0" dirty="0"/>
              <a:t> </a:t>
            </a:r>
          </a:p>
          <a:p>
            <a:r>
              <a:rPr lang="en-GB" baseline="0" dirty="0"/>
              <a:t>Chair: Capacity building o CEPA? Or do we need CEPA </a:t>
            </a:r>
          </a:p>
          <a:p>
            <a:r>
              <a:rPr lang="en-GB" baseline="0" dirty="0"/>
              <a:t>Malaysia has no firm </a:t>
            </a:r>
            <a:r>
              <a:rPr lang="en-GB" baseline="0" dirty="0" err="1"/>
              <a:t>posiiton</a:t>
            </a:r>
            <a:r>
              <a:rPr lang="en-GB" baseline="0" dirty="0"/>
              <a:t> on blue carbon – what activities to drop</a:t>
            </a:r>
          </a:p>
          <a:p>
            <a:endParaRPr lang="en-GB" baseline="0" dirty="0"/>
          </a:p>
          <a:p>
            <a:r>
              <a:rPr lang="en-GB" baseline="0" dirty="0" err="1"/>
              <a:t>INDonesia</a:t>
            </a:r>
            <a:r>
              <a:rPr lang="en-GB" baseline="0" dirty="0"/>
              <a:t>: Has not happen fully but with the support of CTC – only in the Pilot (TL)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A969-5F49-4A35-8FF2-89143FF38723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52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Regional exchange</a:t>
            </a:r>
            <a:r>
              <a:rPr lang="en-GB" baseline="0" dirty="0"/>
              <a:t> to reflect and prioritise  on what the CCA WG want to be included in the RPOA Revision. </a:t>
            </a:r>
          </a:p>
          <a:p>
            <a:endParaRPr lang="en-GB" baseline="0" dirty="0"/>
          </a:p>
          <a:p>
            <a:r>
              <a:rPr lang="en-GB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A969-5F49-4A35-8FF2-89143FF38723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78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 Important to Note that each TWG has to priorities what activity they would like to see happening in 2019. Please note that RS has only $24000 USD per activity in 2019 budgeted for and only one 1 NCC per country can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FA969-5F49-4A35-8FF2-89143FF38723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050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1503" y="0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8: TECHNICAL WG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427" y="4351634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Nagulendran Kangayatkarasu </a:t>
            </a:r>
          </a:p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CTI-CFF CCA Working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1672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Change Adaptation (CCA) Working Group</a:t>
            </a:r>
            <a:endParaRPr lang="en-P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80" y="847262"/>
            <a:ext cx="10675605" cy="5507371"/>
          </a:xfrm>
        </p:spPr>
        <p:txBody>
          <a:bodyPr>
            <a:no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/>
              <a:t>Appreciate the support provided by Development Partners to the CCA WG;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/>
              <a:t>Reprioritize, revisit and refocus issues affecting CT6 member countries, particularly on CCA what to do in subsequent years for inclusion in the RPOA revision;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/>
              <a:t>Note that a draft has been developed on the Executive Course of CCA – Introductory levels 1 and 2  - and urge other CT6 member countries to give comments by 30</a:t>
            </a:r>
            <a:r>
              <a:rPr lang="en-GB" sz="1800" baseline="30000" dirty="0"/>
              <a:t>th</a:t>
            </a:r>
            <a:r>
              <a:rPr lang="en-GB" sz="1800" dirty="0"/>
              <a:t> March 2019; Task the CTI Regional Secretariat to recirculate the draft to CT6 member countries; 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800" dirty="0"/>
              <a:t>Agree to carry over the implementation of two activities - the capacity building on Blue Carbon and CEPA activity in 2019 subject to availability of funds and acknowledge Indonesia to host the activities;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800" dirty="0"/>
              <a:t>Note that after completing the two activities (mentioned in Item 3), CT6 are encourage to come up with their respective Blue Carbon roadmap/initiatives subject to national circumstances;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800" dirty="0"/>
              <a:t>Agree for virtual regional </a:t>
            </a:r>
            <a:r>
              <a:rPr lang="en-ID" sz="1800" dirty="0" err="1"/>
              <a:t>Center</a:t>
            </a:r>
            <a:r>
              <a:rPr lang="en-ID" sz="1800" dirty="0"/>
              <a:t> of Excellence (COE) hosted by the existing CTI website with inputs from respective national COEs through their respective NCCs;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800" dirty="0"/>
              <a:t>Support the recommendation of the CCA WG to turnover the Chairmanship from Malaysia to Philippines  and the turn-over of the Co-Chairmanship from PH to PNG based on the provisions stipulated in the Rules of Procedure of the CCA WG; and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800" dirty="0"/>
              <a:t>Approve the CCA TWG Work Plan 2019.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800" dirty="0">
              <a:solidFill>
                <a:srgbClr val="FF0000"/>
              </a:solidFill>
            </a:endParaRP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683" y="-3141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dirty="0"/>
              <a:t>Recommendations for SOM14 Consideration</a:t>
            </a:r>
            <a:endParaRPr lang="en-MY" sz="3300" dirty="0"/>
          </a:p>
        </p:txBody>
      </p:sp>
    </p:spTree>
    <p:extLst>
      <p:ext uri="{BB962C8B-B14F-4D97-AF65-F5344CB8AC3E}">
        <p14:creationId xmlns:p14="http://schemas.microsoft.com/office/powerpoint/2010/main" val="14101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IYORBank_Rebecca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Weeks and Yen-Yi Lee</a:t>
            </a: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24065"/>
            <a:ext cx="10515600" cy="47528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Focal Points &amp; Partners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Status on Decisions Endorsed by SOM 1</a:t>
            </a:r>
            <a:r>
              <a:rPr lang="id-ID" dirty="0"/>
              <a:t>3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Highlights of Accomplishments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Status of 2018 workplan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Proposed </a:t>
            </a:r>
            <a:r>
              <a:rPr lang="id-ID" dirty="0"/>
              <a:t>Work Plan for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Recommendations for SOM1</a:t>
            </a:r>
            <a:r>
              <a:rPr lang="id-ID" dirty="0"/>
              <a:t>4</a:t>
            </a:r>
            <a:r>
              <a:rPr lang="en-US" dirty="0"/>
              <a:t> Consideration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985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837" y="-70338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Focal Points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F0F376-3488-4A2C-A2E3-9088EC1EF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34085"/>
              </p:ext>
            </p:extLst>
          </p:nvPr>
        </p:nvGraphicFramePr>
        <p:xfrm>
          <a:off x="649356" y="896605"/>
          <a:ext cx="10280081" cy="543385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72001">
                  <a:extLst>
                    <a:ext uri="{9D8B030D-6E8A-4147-A177-3AD203B41FA5}">
                      <a16:colId xmlns:a16="http://schemas.microsoft.com/office/drawing/2014/main" val="1686585381"/>
                    </a:ext>
                  </a:extLst>
                </a:gridCol>
                <a:gridCol w="7508080">
                  <a:extLst>
                    <a:ext uri="{9D8B030D-6E8A-4147-A177-3AD203B41FA5}">
                      <a16:colId xmlns:a16="http://schemas.microsoft.com/office/drawing/2014/main" val="820926851"/>
                    </a:ext>
                  </a:extLst>
                </a:gridCol>
              </a:tblGrid>
              <a:tr h="292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400">
                          <a:effectLst/>
                        </a:rPr>
                        <a:t>Member Country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400" dirty="0">
                          <a:effectLst/>
                        </a:rPr>
                        <a:t>Focal Point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576156"/>
                  </a:ext>
                </a:extLst>
              </a:tr>
              <a:tr h="560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 dirty="0">
                          <a:effectLst/>
                        </a:rPr>
                        <a:t>Indonesia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Sri </a:t>
                      </a:r>
                      <a:r>
                        <a:rPr lang="en-ID" sz="1800" dirty="0" err="1">
                          <a:effectLst/>
                        </a:rPr>
                        <a:t>Tantri</a:t>
                      </a:r>
                      <a:r>
                        <a:rPr lang="en-ID" sz="1800" dirty="0">
                          <a:effectLst/>
                        </a:rPr>
                        <a:t> Arundhati, Ministry of Environment and Forestry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Supported by </a:t>
                      </a:r>
                      <a:r>
                        <a:rPr lang="en-ID" sz="1800" dirty="0" err="1">
                          <a:effectLst/>
                        </a:rPr>
                        <a:t>Nuraieni</a:t>
                      </a:r>
                      <a:r>
                        <a:rPr lang="en-ID" sz="1800" dirty="0">
                          <a:effectLst/>
                        </a:rPr>
                        <a:t>  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795815"/>
                  </a:ext>
                </a:extLst>
              </a:tr>
              <a:tr h="744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effectLst/>
                        </a:rPr>
                        <a:t>Malaysia (Chair)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Nagulendran Kangayatkarasu  Under Secretary of Strategic Technology Application Division, Ministry of Energy, Science, Technology, Environment and Climate Change (MESTECC)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Supported by: Dr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Ejria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Salleh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892823"/>
                  </a:ext>
                </a:extLst>
              </a:tr>
              <a:tr h="744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effectLst/>
                        </a:rPr>
                        <a:t>Papua New Guinea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Kay </a:t>
                      </a:r>
                      <a:r>
                        <a:rPr lang="en-ID" sz="1800" dirty="0" err="1">
                          <a:effectLst/>
                        </a:rPr>
                        <a:t>Kumaras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Kalim</a:t>
                      </a:r>
                      <a:r>
                        <a:rPr lang="en-ID" sz="1800" dirty="0">
                          <a:effectLst/>
                        </a:rPr>
                        <a:t>, Director, Conservation and Environment Protection Agency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Supported by: </a:t>
                      </a:r>
                      <a:r>
                        <a:rPr lang="en-ID" sz="1800" dirty="0" err="1">
                          <a:effectLst/>
                        </a:rPr>
                        <a:t>Iki</a:t>
                      </a:r>
                      <a:r>
                        <a:rPr lang="en-ID" sz="1800" dirty="0">
                          <a:effectLst/>
                        </a:rPr>
                        <a:t> Peter  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525337"/>
                  </a:ext>
                </a:extLst>
              </a:tr>
              <a:tr h="631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 dirty="0">
                          <a:effectLst/>
                        </a:rPr>
                        <a:t>Philippines  (Co-Chair)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Noel Antonio </a:t>
                      </a:r>
                      <a:r>
                        <a:rPr lang="en-ID" sz="1800" dirty="0" err="1">
                          <a:effectLst/>
                        </a:rPr>
                        <a:t>Gaerlan</a:t>
                      </a:r>
                      <a:r>
                        <a:rPr lang="en-ID" sz="1800" dirty="0">
                          <a:effectLst/>
                        </a:rPr>
                        <a:t>, Undersecretary, Climate Change Commission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Supported by: Alexis </a:t>
                      </a:r>
                      <a:r>
                        <a:rPr lang="en-ID" sz="1800" dirty="0" err="1">
                          <a:effectLst/>
                        </a:rPr>
                        <a:t>Lapiz</a:t>
                      </a:r>
                      <a:r>
                        <a:rPr lang="en-ID" sz="1800" dirty="0">
                          <a:effectLst/>
                        </a:rPr>
                        <a:t>  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220591"/>
                  </a:ext>
                </a:extLst>
              </a:tr>
              <a:tr h="956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effectLst/>
                        </a:rPr>
                        <a:t>Solomon Islands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Agnetha </a:t>
                      </a:r>
                      <a:r>
                        <a:rPr lang="en-ID" sz="1800" dirty="0" err="1">
                          <a:effectLst/>
                        </a:rPr>
                        <a:t>Vave-Karamui</a:t>
                      </a:r>
                      <a:r>
                        <a:rPr lang="en-ID" sz="1800" dirty="0">
                          <a:effectLst/>
                        </a:rPr>
                        <a:t>, Chief Conservation Officer, Ministry of Environment, Climate Change, Disaster Management and Meteorology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Supported by: Nelly </a:t>
                      </a:r>
                      <a:r>
                        <a:rPr lang="en-ID" sz="1800" dirty="0" err="1">
                          <a:effectLst/>
                        </a:rPr>
                        <a:t>Kere</a:t>
                      </a:r>
                      <a:r>
                        <a:rPr lang="en-ID" sz="1800" dirty="0">
                          <a:effectLst/>
                        </a:rPr>
                        <a:t>  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6172747"/>
                  </a:ext>
                </a:extLst>
              </a:tr>
              <a:tr h="517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 dirty="0">
                          <a:effectLst/>
                        </a:rPr>
                        <a:t>Timor-Leste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Rui dos Reis Pires, Ministry of Commerce, Industry and the Environment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12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79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28" y="221689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F0F376-3488-4A2C-A2E3-9088EC1EF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83115"/>
              </p:ext>
            </p:extLst>
          </p:nvPr>
        </p:nvGraphicFramePr>
        <p:xfrm>
          <a:off x="596347" y="1746033"/>
          <a:ext cx="8865705" cy="275970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648810">
                  <a:extLst>
                    <a:ext uri="{9D8B030D-6E8A-4147-A177-3AD203B41FA5}">
                      <a16:colId xmlns:a16="http://schemas.microsoft.com/office/drawing/2014/main" val="1686585381"/>
                    </a:ext>
                  </a:extLst>
                </a:gridCol>
                <a:gridCol w="5216895">
                  <a:extLst>
                    <a:ext uri="{9D8B030D-6E8A-4147-A177-3AD203B41FA5}">
                      <a16:colId xmlns:a16="http://schemas.microsoft.com/office/drawing/2014/main" val="820926851"/>
                    </a:ext>
                  </a:extLst>
                </a:gridCol>
              </a:tblGrid>
              <a:tr h="536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ROLE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PRIMARY PARTNERS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576156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Coordination and Support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CTI-RS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795815"/>
                  </a:ext>
                </a:extLst>
              </a:tr>
              <a:tr h="64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Technical Lead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892823"/>
                  </a:ext>
                </a:extLst>
              </a:tr>
              <a:tr h="107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</a:rPr>
                        <a:t>Technical Support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of Australia, The Nature Conservancy (TNC), Conservation International (CI)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5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97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CCA Accomplishment to date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2011: Joint Communique on Climate Change which was submitted during UNFCC COP19 in Denmark.</a:t>
            </a:r>
            <a:endParaRPr lang="en-ID" sz="2200" dirty="0"/>
          </a:p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2012: Region-wide Early Action Plan (REAP) on CCA.</a:t>
            </a:r>
            <a:endParaRPr lang="en-ID" sz="2200" dirty="0"/>
          </a:p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2013: Local Early Action Planning (LEAP) guide, identification of CCA regional priorities and development of adaptation marketplace. </a:t>
            </a:r>
            <a:endParaRPr lang="en-ID" sz="2200" dirty="0"/>
          </a:p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2014: Statements on CC in World Parks Congress. </a:t>
            </a:r>
            <a:endParaRPr lang="en-ID" sz="2200" dirty="0"/>
          </a:p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2015: Side event during UNFCC “Pathway to CC: Financing for Small Islands Developing States”.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dirty="0"/>
              <a:t>2016: Regional Workshop on Center of Excellence (COE) establishment (National and Regional).</a:t>
            </a:r>
          </a:p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2017: Climate Change Impacts and Coastal Adaptation of Coastal Community within the South China Sea.</a:t>
            </a:r>
          </a:p>
          <a:p>
            <a:pPr marL="571500" lvl="0" indent="-571500">
              <a:buFont typeface="+mj-lt"/>
              <a:buAutoNum type="arabicPeriod"/>
            </a:pPr>
            <a:r>
              <a:rPr lang="en-US" sz="2200" dirty="0"/>
              <a:t>2018: </a:t>
            </a:r>
            <a:r>
              <a:rPr lang="en-GB" sz="2400" dirty="0"/>
              <a:t>5th CTI-CFF Climate Change Adaptation Working Group Regional Exchange and Grant-Writing Workshop</a:t>
            </a:r>
            <a:endParaRPr lang="en-MY" sz="2400" dirty="0">
              <a:solidFill>
                <a:schemeClr val="dk1"/>
              </a:solidFill>
            </a:endParaRPr>
          </a:p>
          <a:p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27949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8" y="0"/>
            <a:ext cx="10515600" cy="942535"/>
          </a:xfrm>
        </p:spPr>
        <p:txBody>
          <a:bodyPr>
            <a:normAutofit/>
          </a:bodyPr>
          <a:lstStyle/>
          <a:p>
            <a:r>
              <a:rPr lang="en-US" sz="3500" dirty="0"/>
              <a:t>Status on Decisions Endorsed by SOM13</a:t>
            </a:r>
            <a:endParaRPr lang="en-MY" sz="35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377C26-5245-4998-92BC-630B4CE63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73169"/>
              </p:ext>
            </p:extLst>
          </p:nvPr>
        </p:nvGraphicFramePr>
        <p:xfrm>
          <a:off x="309282" y="680836"/>
          <a:ext cx="11698942" cy="538724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763205">
                  <a:extLst>
                    <a:ext uri="{9D8B030D-6E8A-4147-A177-3AD203B41FA5}">
                      <a16:colId xmlns:a16="http://schemas.microsoft.com/office/drawing/2014/main" val="2294894204"/>
                    </a:ext>
                  </a:extLst>
                </a:gridCol>
                <a:gridCol w="2935737">
                  <a:extLst>
                    <a:ext uri="{9D8B030D-6E8A-4147-A177-3AD203B41FA5}">
                      <a16:colId xmlns:a16="http://schemas.microsoft.com/office/drawing/2014/main" val="4020576757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400" dirty="0">
                          <a:effectLst/>
                        </a:rPr>
                        <a:t>Decisions Endorsed by SOM 13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400" dirty="0">
                          <a:effectLst/>
                        </a:rPr>
                        <a:t>Status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567778"/>
                  </a:ext>
                </a:extLst>
              </a:tr>
              <a:tr h="964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Noted the progress of the working group on the establishment of </a:t>
                      </a:r>
                      <a:r>
                        <a:rPr lang="en-ID" sz="1400" b="1" dirty="0" err="1">
                          <a:effectLst/>
                          <a:latin typeface="+mn-lt"/>
                        </a:rPr>
                        <a:t>Center</a:t>
                      </a:r>
                      <a:r>
                        <a:rPr lang="en-ID" sz="1400" b="1" dirty="0">
                          <a:effectLst/>
                          <a:latin typeface="+mn-lt"/>
                        </a:rPr>
                        <a:t> of Excellence on climate change adaptation at national and regional level and directed the WG to continue the discussions and pursue actions that will lead towards the attainment of Target 2 of Goal 4 of the RPOA; 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implemented locally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516321"/>
                  </a:ext>
                </a:extLst>
              </a:tr>
              <a:tr h="618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Tasked the working group to develop further the draft Terms of Reference for the establishment of the CTI </a:t>
                      </a:r>
                      <a:r>
                        <a:rPr lang="en-ID" sz="1400" b="1" dirty="0" err="1">
                          <a:effectLst/>
                          <a:latin typeface="+mn-lt"/>
                        </a:rPr>
                        <a:t>Center</a:t>
                      </a:r>
                      <a:r>
                        <a:rPr lang="en-ID" sz="1400" b="1" dirty="0">
                          <a:effectLst/>
                          <a:latin typeface="+mn-lt"/>
                        </a:rPr>
                        <a:t> of Excellence on climate change adaptation;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Ongoing </a:t>
                      </a:r>
                      <a:endParaRPr lang="en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647584"/>
                  </a:ext>
                </a:extLst>
              </a:tr>
              <a:tr h="62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Tasked the Regional Secretariat to allocate funds to implement the feasibility of the operation and maintenance of CT Atlas data according to SOM11 Decision;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Proposal</a:t>
                      </a:r>
                      <a:r>
                        <a:rPr lang="en-ID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CT Atlas has been submitted to CTI RS by WorldFish, subject for approval of CSO</a:t>
                      </a:r>
                      <a:endParaRPr lang="en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153224"/>
                  </a:ext>
                </a:extLst>
              </a:tr>
              <a:tr h="702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Enjoined the partners and collaborators to assist the CT6 in updating the CT Atlas for the Climate Change Adaptation Monitoring and Evaluation Indicators;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Proposal</a:t>
                      </a:r>
                      <a:r>
                        <a:rPr lang="en-ID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from CT Atlas has been submitted to CTI RS by WorldFish, subject for approval of CSO</a:t>
                      </a:r>
                      <a:endParaRPr lang="en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241878"/>
                  </a:ext>
                </a:extLst>
              </a:tr>
              <a:tr h="629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Adopted the regional work plan on Blue Carbon Initiative for carbon storage as a means to maintain healthy marine and coastal ecosystem in the CT region;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on 2019  - to do capacity building and based</a:t>
                      </a:r>
                      <a:r>
                        <a:rPr lang="en-ID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capacity,  urge other CT6 countries to implement their  National Work Plan</a:t>
                      </a:r>
                      <a:endParaRPr lang="en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315395"/>
                  </a:ext>
                </a:extLst>
              </a:tr>
              <a:tr h="62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Called on partners to assist Regional Secretariat in sourcing funds to support the various capacity building activities of the CCA WG; 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02886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>
                          <a:effectLst/>
                          <a:latin typeface="+mn-lt"/>
                        </a:rPr>
                        <a:t>Approved the CCA TWG Work Plan 2018.</a:t>
                      </a:r>
                      <a:endParaRPr lang="en-ID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9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57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838199" y="60274"/>
            <a:ext cx="10515601" cy="113748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ID" dirty="0">
                <a:solidFill>
                  <a:schemeClr val="tx1"/>
                </a:solidFill>
                <a:latin typeface="+mj-lt"/>
              </a:rPr>
              <a:t>Status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dirty="0">
                <a:solidFill>
                  <a:schemeClr val="tx1"/>
                </a:solidFill>
                <a:latin typeface="+mj-lt"/>
              </a:rPr>
              <a:t> of 2018 </a:t>
            </a:r>
            <a:r>
              <a:rPr dirty="0">
                <a:solidFill>
                  <a:schemeClr val="tx1"/>
                </a:solidFill>
                <a:latin typeface="+mj-lt"/>
              </a:rPr>
              <a:t>Work Plan </a:t>
            </a:r>
          </a:p>
        </p:txBody>
      </p:sp>
      <p:graphicFrame>
        <p:nvGraphicFramePr>
          <p:cNvPr id="185" name="Table 185"/>
          <p:cNvGraphicFramePr/>
          <p:nvPr>
            <p:extLst>
              <p:ext uri="{D42A27DB-BD31-4B8C-83A1-F6EECF244321}">
                <p14:modId xmlns:p14="http://schemas.microsoft.com/office/powerpoint/2010/main" val="2341357534"/>
              </p:ext>
            </p:extLst>
          </p:nvPr>
        </p:nvGraphicFramePr>
        <p:xfrm>
          <a:off x="147919" y="1016896"/>
          <a:ext cx="11486064" cy="5538416"/>
        </p:xfrm>
        <a:graphic>
          <a:graphicData uri="http://schemas.openxmlformats.org/drawingml/2006/table">
            <a:tbl>
              <a:tblPr firstCol="1" bandRow="1">
                <a:tableStyleId>{E8B1032C-EA38-4F05-BA0D-38AFFFC7BED3}</a:tableStyleId>
              </a:tblPr>
              <a:tblGrid>
                <a:gridCol w="718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91">
                <a:tc>
                  <a:txBody>
                    <a:bodyPr/>
                    <a:lstStyle/>
                    <a:p>
                      <a:pPr indent="45720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Planned Activities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ID" sz="2400" b="1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17">
                <a:tc>
                  <a:txBody>
                    <a:bodyPr/>
                    <a:lstStyle/>
                    <a:p>
                      <a:pPr marL="93663" indent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Grant-writing  proposal workshop to be hosted by Malaysia </a:t>
                      </a:r>
                      <a:endParaRPr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D" sz="1800" dirty="0">
                          <a:solidFill>
                            <a:schemeClr val="tx1"/>
                          </a:solidFill>
                          <a:latin typeface="+mn-lt"/>
                        </a:rPr>
                        <a:t>Completed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13">
                <a:tc>
                  <a:txBody>
                    <a:bodyPr/>
                    <a:lstStyle/>
                    <a:p>
                      <a:pPr marL="93663" indent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Capacity building activity on Blue Carbon to be hosted by Indonesia </a:t>
                      </a:r>
                      <a:endParaRPr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Partially implemented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– Timor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Leste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Indonesia – with support from Australian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Govt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’ and CTC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150">
                <a:tc>
                  <a:txBody>
                    <a:bodyPr/>
                    <a:lstStyle/>
                    <a:p>
                      <a:pPr marL="93663" indent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Communication, Education and Public Awareness Training on Blue Carbon to be hosted by Solomon Islands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Capacity building on blue carbon and CEPA activity to be hosted by Indonesia, subject to support of donors/funding availability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1" dirty="0">
                          <a:effectLst/>
                          <a:latin typeface="+mn-lt"/>
                        </a:rPr>
                        <a:t>Adopted the regional work plan on Blue Carbon Initiative for carbon storage as a means to maintain healthy marine and coastal ecosystem in the CT region;</a:t>
                      </a:r>
                      <a:endParaRPr lang="en-ID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on 2019  - to do capacity building and based</a:t>
                      </a:r>
                      <a:r>
                        <a:rPr lang="en-ID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capacity,  urge other CT6 countries to implement their  National Work Plan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1465631"/>
                  </a:ext>
                </a:extLst>
              </a:tr>
              <a:tr h="729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1" dirty="0">
                          <a:effectLst/>
                          <a:latin typeface="+mn-lt"/>
                        </a:rPr>
                        <a:t>Called on partners to assist Regional Secretariat in sourcing funds to support the various capacity building activities of the CCA WG; </a:t>
                      </a:r>
                      <a:endParaRPr lang="en-ID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Ongoing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4745587"/>
                  </a:ext>
                </a:extLst>
              </a:tr>
              <a:tr h="729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1" dirty="0">
                          <a:effectLst/>
                          <a:latin typeface="+mn-lt"/>
                        </a:rPr>
                        <a:t>Approved the CCA TWG Work Plan 2018.</a:t>
                      </a:r>
                      <a:endParaRPr lang="en-ID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791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490181"/>
              </p:ext>
            </p:extLst>
          </p:nvPr>
        </p:nvGraphicFramePr>
        <p:xfrm>
          <a:off x="759824" y="493213"/>
          <a:ext cx="9899468" cy="3015290"/>
        </p:xfrm>
        <a:graphic>
          <a:graphicData uri="http://schemas.openxmlformats.org/drawingml/2006/table">
            <a:tbl>
              <a:tblPr firstCol="1" bandRow="1">
                <a:tableStyleId>{E8B1032C-EA38-4F05-BA0D-38AFFFC7BED3}</a:tableStyleId>
              </a:tblPr>
              <a:tblGrid>
                <a:gridCol w="700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579">
                <a:tc>
                  <a:txBody>
                    <a:bodyPr/>
                    <a:lstStyle/>
                    <a:p>
                      <a:pPr indent="45720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Planned Activities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ID" sz="2400" b="1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2000" b="1" dirty="0">
                          <a:solidFill>
                            <a:schemeClr val="tx1"/>
                          </a:solidFill>
                        </a:rPr>
                        <a:t>Conduct 6th CCA TWG meeting back to back with CT Atlas training </a:t>
                      </a:r>
                      <a:endParaRPr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Training on CT Atlas to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be conducted in 2019 (subject to budget approval)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64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2000" b="1" dirty="0">
                          <a:solidFill>
                            <a:schemeClr val="tx1"/>
                          </a:solidFill>
                        </a:rPr>
                        <a:t>Development of the Executive Course on CCA</a:t>
                      </a:r>
                      <a:endParaRPr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Ongoing (reviewing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course outline)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1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2000" b="1" dirty="0">
                          <a:solidFill>
                            <a:schemeClr val="tx1"/>
                          </a:solidFill>
                        </a:rPr>
                        <a:t>Development</a:t>
                      </a:r>
                      <a:r>
                        <a:rPr lang="en-ID" sz="2000" b="1" baseline="0" dirty="0">
                          <a:solidFill>
                            <a:schemeClr val="tx1"/>
                          </a:solidFill>
                        </a:rPr>
                        <a:t> of TOR of CTI on COE of CCA</a:t>
                      </a:r>
                      <a:endParaRPr lang="en-ID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Done  -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Level 1 and 2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81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18" y="987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Proposed Work Plan/Activities for 2019</a:t>
            </a:r>
            <a:endParaRPr lang="en-MY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7CD81C-EF74-4744-9813-A780552C8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37388"/>
              </p:ext>
            </p:extLst>
          </p:nvPr>
        </p:nvGraphicFramePr>
        <p:xfrm>
          <a:off x="413061" y="1211395"/>
          <a:ext cx="11648952" cy="470604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095507">
                  <a:extLst>
                    <a:ext uri="{9D8B030D-6E8A-4147-A177-3AD203B41FA5}">
                      <a16:colId xmlns:a16="http://schemas.microsoft.com/office/drawing/2014/main" val="431130581"/>
                    </a:ext>
                  </a:extLst>
                </a:gridCol>
                <a:gridCol w="1947423">
                  <a:extLst>
                    <a:ext uri="{9D8B030D-6E8A-4147-A177-3AD203B41FA5}">
                      <a16:colId xmlns:a16="http://schemas.microsoft.com/office/drawing/2014/main" val="2913586098"/>
                    </a:ext>
                  </a:extLst>
                </a:gridCol>
                <a:gridCol w="3606022">
                  <a:extLst>
                    <a:ext uri="{9D8B030D-6E8A-4147-A177-3AD203B41FA5}">
                      <a16:colId xmlns:a16="http://schemas.microsoft.com/office/drawing/2014/main" val="3339261324"/>
                    </a:ext>
                  </a:extLst>
                </a:gridCol>
              </a:tblGrid>
              <a:tr h="81185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1800" kern="1200" dirty="0">
                          <a:effectLst/>
                          <a:latin typeface="+mj-lt"/>
                        </a:rPr>
                        <a:t>Activities</a:t>
                      </a:r>
                      <a:endParaRPr lang="en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1800" kern="1200" dirty="0">
                          <a:effectLst/>
                          <a:latin typeface="+mj-lt"/>
                        </a:rPr>
                        <a:t>Time Frame</a:t>
                      </a:r>
                      <a:endParaRPr lang="en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j-lt"/>
                        </a:rPr>
                        <a:t>Budget 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j-lt"/>
                        </a:rPr>
                        <a:t>(including Budget Source)</a:t>
                      </a:r>
                      <a:endParaRPr lang="en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343434"/>
                  </a:ext>
                </a:extLst>
              </a:tr>
              <a:tr h="763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Blue Carbon</a:t>
                      </a: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Capacity Building Workshop to be hosted by Indonesia subject to funding availability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to funding availability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1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CCA TWG</a:t>
                      </a: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Meeting (PH to host- tentative)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buFont typeface="Arial" charset="0"/>
                        <a:buChar char="•"/>
                      </a:pP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inalization</a:t>
                      </a: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of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CCA Executive Course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buFont typeface="Arial" charset="0"/>
                        <a:buChar char="•"/>
                      </a:pP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familiarize and update M&amp;E Indicators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buFont typeface="Arial" charset="0"/>
                        <a:buChar char="•"/>
                      </a:pP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Update on Blue Carbon Capacity Building Workshop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buFont typeface="Arial" charset="0"/>
                        <a:buChar char="•"/>
                      </a:pP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Update on </a:t>
                      </a:r>
                      <a:r>
                        <a:rPr lang="en-ID" sz="14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Center</a:t>
                      </a: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of Excellence (COE)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buFont typeface="Arial" charset="0"/>
                        <a:buChar char="•"/>
                      </a:pP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Q2 - Q3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Secretariat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CT Atlas Inception Workshop taking into account input from CCA (subject to budget approval)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Q1 (tentative)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Secretariat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Update the REAP through open participatory of CT6 countries.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(Note: The</a:t>
                      </a: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Review of the RPOA will have elements of LEAP</a:t>
                      </a:r>
                      <a:r>
                        <a:rPr lang="en-ID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and REAP)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Secretariat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467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8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1544</Words>
  <Application>Microsoft Office PowerPoint</Application>
  <PresentationFormat>Widescreen</PresentationFormat>
  <Paragraphs>160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Open Sans</vt:lpstr>
      <vt:lpstr>Open Sans Extrabold</vt:lpstr>
      <vt:lpstr>Office Theme</vt:lpstr>
      <vt:lpstr>PowerPoint Presentation</vt:lpstr>
      <vt:lpstr>Outline</vt:lpstr>
      <vt:lpstr>Focal Points</vt:lpstr>
      <vt:lpstr>PARTNERS</vt:lpstr>
      <vt:lpstr>CCA Accomplishment to date</vt:lpstr>
      <vt:lpstr>Status on Decisions Endorsed by SOM13</vt:lpstr>
      <vt:lpstr>Status  of 2018 Work Plan </vt:lpstr>
      <vt:lpstr>PowerPoint Presentation</vt:lpstr>
      <vt:lpstr>Proposed Work Plan/Activities for 2019</vt:lpstr>
      <vt:lpstr>Recommendations for SOM14 Consideration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114</cp:revision>
  <dcterms:created xsi:type="dcterms:W3CDTF">2018-11-08T04:12:31Z</dcterms:created>
  <dcterms:modified xsi:type="dcterms:W3CDTF">2018-12-13T05:44:50Z</dcterms:modified>
</cp:coreProperties>
</file>