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59" r:id="rId3"/>
    <p:sldId id="274" r:id="rId4"/>
    <p:sldId id="275" r:id="rId5"/>
    <p:sldId id="283" r:id="rId6"/>
    <p:sldId id="272" r:id="rId7"/>
    <p:sldId id="258" r:id="rId8"/>
  </p:sldIdLst>
  <p:sldSz cx="12192000" cy="6858000"/>
  <p:notesSz cx="6850063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0C42F"/>
    <a:srgbClr val="FFFFFF"/>
    <a:srgbClr val="474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4" autoAdjust="0"/>
    <p:restoredTop sz="94653" autoAdjust="0"/>
  </p:normalViewPr>
  <p:slideViewPr>
    <p:cSldViewPr snapToGrid="0">
      <p:cViewPr varScale="1">
        <p:scale>
          <a:sx n="60" d="100"/>
          <a:sy n="60" d="100"/>
        </p:scale>
        <p:origin x="10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B2CF-EB9C-4E43-8AA1-6708340FBE9B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A78C-33E2-428F-892F-E00CC49CB0C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490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A78C-33E2-428F-892F-E00CC49CB0CE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260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-4388" y="0"/>
            <a:ext cx="12223779" cy="5471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8: TECHNICAL WG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427" y="4351634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Andi Rusandi</a:t>
            </a:r>
          </a:p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CTI-CFF MPA TWG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167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1006526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MARINE PROTECTED AREA TECHNICAL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22082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C5D5-9368-4505-B94C-09586A473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41182" cy="4351338"/>
          </a:xfrm>
        </p:spPr>
        <p:txBody>
          <a:bodyPr/>
          <a:lstStyle/>
          <a:p>
            <a:pPr marL="0" indent="0">
              <a:buNone/>
            </a:pPr>
            <a:br>
              <a:rPr lang="en-PH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01528"/>
              </p:ext>
            </p:extLst>
          </p:nvPr>
        </p:nvGraphicFramePr>
        <p:xfrm>
          <a:off x="512618" y="1263584"/>
          <a:ext cx="11186322" cy="531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52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SOM 13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 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31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dirty="0"/>
                        <a:t>1. 	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the MPA TWG to accomplish all the tasks and decisions made during SOM 12  in Port Moresby, PNG.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1 out of the 11 activities was not accomplished and proposed to continue the implementation in 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(No.5 is “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Endorsed the implementation of the 2017 Work Plan and the Roadmap for the 3rd Round of CTMPAS Nomination Recognition”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92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dirty="0"/>
                        <a:t>2. 	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Called on all Partners to assist the MPA Working Group in accomplishing all tasks and targets in the 2017/18 Work Plan;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Done. The following Partners supported the MPA TWG: NOAA, WWF, CI, CTC, USAID SEA Project – Indonesia.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131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	Recognize the efforts and the progress of the countries on their MPA programs and activities, which are contributing to the regional and global targets;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Accomplished. The CT6 presented the progress report on the MPA programs and activities during the 7th MPA Rex (2018 in Indonesia).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dirty="0"/>
                        <a:t>4. 	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the urgency for RS to resolve the technical issues in accessing the CT Atlas;</a:t>
                      </a:r>
                    </a:p>
                    <a:p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Management of CT Atlas is currently under negotiation to be transferred from </a:t>
                      </a:r>
                      <a:r>
                        <a:rPr lang="en-PH" sz="1600" dirty="0" err="1"/>
                        <a:t>WorldFish</a:t>
                      </a:r>
                      <a:r>
                        <a:rPr lang="en-PH" sz="1600" dirty="0"/>
                        <a:t> to the RS (c/o MEWG)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06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dirty="0"/>
                        <a:t>5. 	</a:t>
                      </a:r>
                      <a:r>
                        <a:rPr lang="en-P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Supported the recommendation of MPA Working Group to turnover the Chairmanship from Philippines to Indonesia and Solomon Islands as the next Co-Chair based on the provisions stipulated in the MPA Working Group TOR.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Done. The MPA TWG Chairmanship was turned over from Philippines to Indonesia, starting 2018.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4252EA9-A178-4080-8098-552F826B81A9}"/>
              </a:ext>
            </a:extLst>
          </p:cNvPr>
          <p:cNvSpPr txBox="1">
            <a:spLocks/>
          </p:cNvSpPr>
          <p:nvPr/>
        </p:nvSpPr>
        <p:spPr>
          <a:xfrm>
            <a:off x="428592" y="538284"/>
            <a:ext cx="10898401" cy="535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3888" indent="-623888"/>
            <a:r>
              <a:rPr lang="en-US" b="1" dirty="0">
                <a:latin typeface="Georgia" panose="02040502050405020303" pitchFamily="18" charset="0"/>
              </a:rPr>
              <a:t>1.	Status on Decisions Endorsed by SOM-13</a:t>
            </a:r>
            <a:endParaRPr lang="en-US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6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FAA6-7186-4C46-AF26-483A62C9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478715"/>
            <a:ext cx="7510550" cy="1059345"/>
          </a:xfrm>
        </p:spPr>
        <p:txBody>
          <a:bodyPr>
            <a:normAutofit/>
          </a:bodyPr>
          <a:lstStyle/>
          <a:p>
            <a:pPr marL="720725" indent="-720725"/>
            <a:r>
              <a:rPr lang="en-US" sz="3200" b="1" dirty="0">
                <a:latin typeface="Georgia" panose="02040502050405020303" pitchFamily="18" charset="0"/>
              </a:rPr>
              <a:t>2.	Highlights of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3315-0CE8-4868-83A4-1D7FF270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6" y="1786412"/>
            <a:ext cx="4907041" cy="4732727"/>
          </a:xfrm>
        </p:spPr>
        <p:txBody>
          <a:bodyPr>
            <a:noAutofit/>
          </a:bodyPr>
          <a:lstStyle/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Developed the CTMPAS Framework 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Conducted 7 REXs and 7 TWG meetings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Conducted regular call meetings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Completed the M&amp;E indicators and have integrated in the CT Atlas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Identified and trained CT Atlas Focal Points who are tasked to update the MPA database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Generated a CT MPA map in 2013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en-US" sz="2000" dirty="0"/>
              <a:t>Developed the regional and national roadmaps to achieve the targets set in Goal 3 of the RPOA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402EF5-E931-4D23-B8AE-521093CCAE38}"/>
              </a:ext>
            </a:extLst>
          </p:cNvPr>
          <p:cNvSpPr txBox="1">
            <a:spLocks/>
          </p:cNvSpPr>
          <p:nvPr/>
        </p:nvSpPr>
        <p:spPr>
          <a:xfrm>
            <a:off x="6096000" y="1786412"/>
            <a:ext cx="5891445" cy="473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lnSpc>
                <a:spcPts val="28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Each country have developed and are implementing their respective management effectiveness tools</a:t>
            </a:r>
          </a:p>
          <a:p>
            <a:pPr marL="538163" indent="-538163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AutoNum type="arabicPeriod" startAt="8"/>
            </a:pPr>
            <a:r>
              <a:rPr lang="en-US" sz="2000" dirty="0"/>
              <a:t>Organized  the SMT-TF and developed their Terms of Reference</a:t>
            </a:r>
          </a:p>
          <a:p>
            <a:pPr marL="538163" indent="-538163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AutoNum type="arabicPeriod" startAt="8"/>
            </a:pPr>
            <a:r>
              <a:rPr lang="en-US" sz="2000" dirty="0"/>
              <a:t>Conducted two rounds of CTMPAS nomination </a:t>
            </a:r>
          </a:p>
          <a:p>
            <a:pPr marL="538163" indent="-538163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AutoNum type="arabicPeriod" startAt="8"/>
            </a:pPr>
            <a:r>
              <a:rPr lang="en-US" sz="2000" dirty="0"/>
              <a:t>Developed the design and program for the  Regional Recognition of best managed MPAs</a:t>
            </a:r>
          </a:p>
          <a:p>
            <a:pPr marL="538163" indent="-538163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AutoNum type="arabicPeriod" startAt="8"/>
            </a:pPr>
            <a:r>
              <a:rPr lang="en-US" sz="2000" dirty="0"/>
              <a:t>Countries have developed their priority MPA capacity needs assessment  </a:t>
            </a:r>
          </a:p>
          <a:p>
            <a:pPr marL="538163" indent="-538163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AutoNum type="arabicPeriod" startAt="8"/>
            </a:pPr>
            <a:r>
              <a:rPr lang="en-US" sz="2000" dirty="0"/>
              <a:t>Have introduced Sustainable Marine Tourism/Nature-based Marine Tourism in 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326388-9EAB-4C0F-A816-BB113F1C8870}"/>
              </a:ext>
            </a:extLst>
          </p:cNvPr>
          <p:cNvCxnSpPr>
            <a:cxnSpLocks/>
          </p:cNvCxnSpPr>
          <p:nvPr/>
        </p:nvCxnSpPr>
        <p:spPr>
          <a:xfrm>
            <a:off x="1679660" y="1581092"/>
            <a:ext cx="9648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B4634D-4DF7-4BF3-99DE-4F23EDCA7A07}"/>
              </a:ext>
            </a:extLst>
          </p:cNvPr>
          <p:cNvCxnSpPr>
            <a:cxnSpLocks/>
          </p:cNvCxnSpPr>
          <p:nvPr/>
        </p:nvCxnSpPr>
        <p:spPr>
          <a:xfrm rot="5400000">
            <a:off x="3350753" y="4101092"/>
            <a:ext cx="5040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53A38-E3E6-4427-94E8-B955E10D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2819" y="1719043"/>
            <a:ext cx="5023129" cy="4533736"/>
          </a:xfrm>
        </p:spPr>
        <p:txBody>
          <a:bodyPr>
            <a:noAutofit/>
          </a:bodyPr>
          <a:lstStyle/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38163" algn="l"/>
              </a:tabLst>
            </a:pPr>
            <a:r>
              <a:rPr lang="en-PH" sz="2000" dirty="0"/>
              <a:t>CT Atlas is not accessible.</a:t>
            </a:r>
          </a:p>
          <a:p>
            <a:pPr marL="538163" lvl="0" indent="-538163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538163" algn="l"/>
              </a:tabLst>
            </a:pPr>
            <a:r>
              <a:rPr lang="en-PH" sz="2000" dirty="0"/>
              <a:t>CT6 need support for the CTMPAS nomination process.</a:t>
            </a:r>
          </a:p>
          <a:p>
            <a:pPr marL="538163" lvl="0" indent="-538163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538163" algn="l"/>
              </a:tabLst>
            </a:pPr>
            <a:r>
              <a:rPr lang="en-PH" sz="2000" dirty="0"/>
              <a:t>Make CTMPAS Nomination as among the priorities in CT6 countries.  </a:t>
            </a:r>
          </a:p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38163" algn="l"/>
              </a:tabLst>
            </a:pPr>
            <a:r>
              <a:rPr lang="en-PH" sz="2000" dirty="0"/>
              <a:t>Lack of financial support  to participate to the  MPA REX in 2019. </a:t>
            </a:r>
          </a:p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38163" algn="l"/>
              </a:tabLst>
            </a:pPr>
            <a:r>
              <a:rPr lang="en-PH" sz="2000" dirty="0"/>
              <a:t>Need support for the continuous engagement of the MPA Coordinator.</a:t>
            </a:r>
          </a:p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38163" algn="l"/>
              </a:tabLst>
            </a:pPr>
            <a:r>
              <a:rPr lang="en-PH" sz="2000" dirty="0"/>
              <a:t>Need support to implement the Regional Recognition/Awards for best managed MPAs.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C141B4-422B-4FC3-B54F-EAD247446AF5}"/>
              </a:ext>
            </a:extLst>
          </p:cNvPr>
          <p:cNvSpPr txBox="1">
            <a:spLocks/>
          </p:cNvSpPr>
          <p:nvPr/>
        </p:nvSpPr>
        <p:spPr>
          <a:xfrm>
            <a:off x="740564" y="601082"/>
            <a:ext cx="10898401" cy="653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 indent="-720725"/>
            <a:r>
              <a:rPr lang="en-US" b="1" dirty="0">
                <a:latin typeface="Georgia" panose="02040502050405020303" pitchFamily="18" charset="0"/>
              </a:rPr>
              <a:t>3.	Challenges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03AD659-1BA0-4A1B-97D2-BFA79BA6A58D}"/>
              </a:ext>
            </a:extLst>
          </p:cNvPr>
          <p:cNvSpPr txBox="1">
            <a:spLocks/>
          </p:cNvSpPr>
          <p:nvPr/>
        </p:nvSpPr>
        <p:spPr>
          <a:xfrm>
            <a:off x="6454589" y="1719043"/>
            <a:ext cx="5346550" cy="5714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tabLst>
                <a:tab pos="538163" algn="l"/>
              </a:tabLst>
            </a:pPr>
            <a:endParaRPr lang="en-PH" sz="2000" dirty="0"/>
          </a:p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 startAt="7"/>
              <a:tabLst>
                <a:tab pos="538163" algn="l"/>
              </a:tabLst>
            </a:pPr>
            <a:r>
              <a:rPr lang="en-PH" sz="2000" dirty="0"/>
              <a:t>Need support to conduct the MPA TWG </a:t>
            </a:r>
            <a:r>
              <a:rPr lang="en-PH" sz="2000" dirty="0" err="1"/>
              <a:t>REx</a:t>
            </a:r>
            <a:r>
              <a:rPr lang="en-PH" sz="2000" dirty="0"/>
              <a:t> in 2019 and onwards.</a:t>
            </a:r>
          </a:p>
          <a:p>
            <a:pPr marL="538163" indent="-538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 startAt="7"/>
              <a:tabLst>
                <a:tab pos="538163" algn="l"/>
              </a:tabLst>
            </a:pPr>
            <a:r>
              <a:rPr lang="en-PH" sz="2000" dirty="0"/>
              <a:t>CT Atlas Focal Points need capacity building to facilitate updating of the MPA database (once the CT Atlas is already working).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8602B3-4F15-4F0D-AB83-4E74C8CBF48F}"/>
              </a:ext>
            </a:extLst>
          </p:cNvPr>
          <p:cNvCxnSpPr>
            <a:cxnSpLocks/>
          </p:cNvCxnSpPr>
          <p:nvPr/>
        </p:nvCxnSpPr>
        <p:spPr>
          <a:xfrm>
            <a:off x="1529050" y="1581092"/>
            <a:ext cx="9648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8E723E-87C1-4716-A3C6-29DE4C18956D}"/>
              </a:ext>
            </a:extLst>
          </p:cNvPr>
          <p:cNvCxnSpPr>
            <a:cxnSpLocks/>
          </p:cNvCxnSpPr>
          <p:nvPr/>
        </p:nvCxnSpPr>
        <p:spPr>
          <a:xfrm rot="5400000">
            <a:off x="3522876" y="4101092"/>
            <a:ext cx="5040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59996"/>
              </p:ext>
            </p:extLst>
          </p:nvPr>
        </p:nvGraphicFramePr>
        <p:xfrm>
          <a:off x="567052" y="945516"/>
          <a:ext cx="11148026" cy="574187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53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673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Planned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Projected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Source of Budget/Support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163">
                <a:tc>
                  <a:txBody>
                    <a:bodyPr/>
                    <a:lstStyle/>
                    <a:p>
                      <a:pPr marL="538163" marR="0" indent="-538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1	Constitute and operationalize the SMT-TF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Jan -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(Through virtual communication)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76357"/>
                  </a:ext>
                </a:extLst>
              </a:tr>
              <a:tr h="804547">
                <a:tc>
                  <a:txBody>
                    <a:bodyPr/>
                    <a:lstStyle/>
                    <a:p>
                      <a:pPr marL="538163" indent="-538163">
                        <a:tabLst>
                          <a:tab pos="538163" algn="l"/>
                        </a:tabLs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2. 	Capacity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building for CT Atlas Focal Points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April -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RS (Concept Note submitted by </a:t>
                      </a:r>
                      <a:r>
                        <a:rPr lang="en-PH" sz="1600" dirty="0" err="1">
                          <a:solidFill>
                            <a:schemeClr val="tx1"/>
                          </a:solidFill>
                        </a:rPr>
                        <a:t>WorldFish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 for the redesign of CT Atlas), including capacity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163">
                <a:tc>
                  <a:txBody>
                    <a:bodyPr/>
                    <a:lstStyle/>
                    <a:p>
                      <a:pPr marL="538163" indent="-538163">
                        <a:tabLst>
                          <a:tab pos="538163" algn="l"/>
                        </a:tabLs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3. 	3</a:t>
                      </a:r>
                      <a:r>
                        <a:rPr lang="en-PH" sz="16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 Round of CTMPAS nomination (roadmap is attached)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Jan –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(Through virtual communication)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547">
                <a:tc>
                  <a:txBody>
                    <a:bodyPr/>
                    <a:lstStyle/>
                    <a:p>
                      <a:pPr marL="538163" indent="-538163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4. 	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</a:rPr>
                        <a:t>CT6 Countries to submit progress report on MPA  management to the MPA TWG chair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Sept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63">
                <a:tc>
                  <a:txBody>
                    <a:bodyPr/>
                    <a:lstStyle/>
                    <a:p>
                      <a:pPr marL="538163" indent="-538163">
                        <a:tabLst>
                          <a:tab pos="538163" algn="l"/>
                        </a:tabLs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5.	8</a:t>
                      </a:r>
                      <a:r>
                        <a:rPr lang="en-PH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 MPA REX and 8</a:t>
                      </a:r>
                      <a:r>
                        <a:rPr lang="en-PH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 MPA TWG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US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55,000.00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RS ($USD24000), Partners, NCCs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547">
                <a:tc>
                  <a:txBody>
                    <a:bodyPr/>
                    <a:lstStyle/>
                    <a:p>
                      <a:pPr marL="538163" indent="-538163">
                        <a:tabLst>
                          <a:tab pos="538163" algn="l"/>
                        </a:tabLs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6. 	SMT-TF to develop/refine  the criteria, indicator and brand for sustainable marine tourism in the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of the Agenda of  8</a:t>
                      </a:r>
                      <a:r>
                        <a:rPr lang="en-PH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MPA REX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163">
                <a:tc>
                  <a:txBody>
                    <a:bodyPr/>
                    <a:lstStyle/>
                    <a:p>
                      <a:pPr marL="538163" indent="-538163">
                        <a:tabLst>
                          <a:tab pos="538163" algn="l"/>
                        </a:tabLs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7. 	Regional Recognition/Awards of best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managed MPAs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October (8</a:t>
                      </a:r>
                      <a:r>
                        <a:rPr lang="en-PH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MPA REX)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US$5,000.00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strike="noStrike" dirty="0">
                          <a:solidFill>
                            <a:schemeClr val="tx1"/>
                          </a:solidFill>
                        </a:rPr>
                        <a:t>RS, 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Partners, NCCs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9709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BC17473-9F3E-4E93-8ABD-692133EF67A8}"/>
              </a:ext>
            </a:extLst>
          </p:cNvPr>
          <p:cNvSpPr txBox="1">
            <a:spLocks/>
          </p:cNvSpPr>
          <p:nvPr/>
        </p:nvSpPr>
        <p:spPr>
          <a:xfrm>
            <a:off x="567052" y="399746"/>
            <a:ext cx="10898401" cy="545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 indent="-720725"/>
            <a:r>
              <a:rPr lang="en-US" sz="3000" b="1" dirty="0">
                <a:latin typeface="Georgia" panose="02040502050405020303" pitchFamily="18" charset="0"/>
              </a:rPr>
              <a:t>4.	MPATWG Workplan for 2019: </a:t>
            </a:r>
            <a:endParaRPr lang="en-US" sz="30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8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53A38-E3E6-4427-94E8-B955E10D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569527"/>
            <a:ext cx="10823944" cy="4960365"/>
          </a:xfrm>
        </p:spPr>
        <p:txBody>
          <a:bodyPr>
            <a:normAutofit/>
          </a:bodyPr>
          <a:lstStyle/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Endorse for implementation the 2019 Workplan;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Urge the Regional Secretariat to prioritize the reactivation of the CT Atlas;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Request RS and/or partners to support and secure funding sources for the engagement of an experienced MPA Coordinator immediately;  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Acknowledge with appreciation the support of USAID SEA Project-Indonesia, CTC, WWF, CI and NOAA in the 7</a:t>
            </a:r>
            <a:r>
              <a:rPr lang="en-US" sz="2100" baseline="30000" dirty="0"/>
              <a:t>th</a:t>
            </a:r>
            <a:r>
              <a:rPr lang="en-US" sz="2100" dirty="0"/>
              <a:t> MPA REX particularly on Sustainable Marine Tourism;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Acknowledge the progress and updates on MPA management of the CT6 Countries;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US" sz="2100" dirty="0"/>
              <a:t>Recognize the need for sustained efforts to strengthen capacity building on MPA management including Sustainable fisheries;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ID" sz="2100" dirty="0"/>
              <a:t>Recognize the need to conduct research and development to generate information, technologies and methodologies to support effective MPA management; and</a:t>
            </a:r>
          </a:p>
          <a:p>
            <a:pPr marL="538163" indent="-5381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538163" algn="l"/>
              </a:tabLst>
            </a:pPr>
            <a:r>
              <a:rPr lang="en-ID" sz="2100" dirty="0"/>
              <a:t>Endorse CTMPAS nominations as among the priorities in CT6 countries.</a:t>
            </a:r>
            <a:endParaRPr lang="en-US" sz="21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6E3010-87F9-48D3-9B7A-FDBE168A7570}"/>
              </a:ext>
            </a:extLst>
          </p:cNvPr>
          <p:cNvSpPr txBox="1">
            <a:spLocks/>
          </p:cNvSpPr>
          <p:nvPr/>
        </p:nvSpPr>
        <p:spPr>
          <a:xfrm>
            <a:off x="663871" y="781019"/>
            <a:ext cx="9900139" cy="545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 indent="-720725"/>
            <a:r>
              <a:rPr lang="en-US" b="1" dirty="0">
                <a:latin typeface="Georgia" panose="02040502050405020303" pitchFamily="18" charset="0"/>
              </a:rPr>
              <a:t>5.	Recommendations for SOM-14 Decisions</a:t>
            </a:r>
          </a:p>
        </p:txBody>
      </p:sp>
    </p:spTree>
    <p:extLst>
      <p:ext uri="{BB962C8B-B14F-4D97-AF65-F5344CB8AC3E}">
        <p14:creationId xmlns:p14="http://schemas.microsoft.com/office/powerpoint/2010/main" val="155721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671</Words>
  <Application>Microsoft Office PowerPoint</Application>
  <PresentationFormat>Widescreen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Georgia</vt:lpstr>
      <vt:lpstr>Open Sans</vt:lpstr>
      <vt:lpstr>Open Sans Extrabold</vt:lpstr>
      <vt:lpstr>Office Theme</vt:lpstr>
      <vt:lpstr>PowerPoint Presentation</vt:lpstr>
      <vt:lpstr>PowerPoint Presentation</vt:lpstr>
      <vt:lpstr>2. Highlights of Accomplishments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197</cp:revision>
  <cp:lastPrinted>2018-12-07T08:01:13Z</cp:lastPrinted>
  <dcterms:created xsi:type="dcterms:W3CDTF">2018-11-08T04:12:31Z</dcterms:created>
  <dcterms:modified xsi:type="dcterms:W3CDTF">2018-12-13T05:44:04Z</dcterms:modified>
</cp:coreProperties>
</file>