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81" r:id="rId3"/>
    <p:sldId id="262" r:id="rId4"/>
    <p:sldId id="277" r:id="rId5"/>
    <p:sldId id="279" r:id="rId6"/>
    <p:sldId id="271" r:id="rId7"/>
    <p:sldId id="275" r:id="rId8"/>
    <p:sldId id="272" r:id="rId9"/>
    <p:sldId id="273" r:id="rId10"/>
    <p:sldId id="276" r:id="rId11"/>
    <p:sldId id="274" r:id="rId12"/>
    <p:sldId id="28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14" autoAdjust="0"/>
    <p:restoredTop sz="71336" autoAdjust="0"/>
  </p:normalViewPr>
  <p:slideViewPr>
    <p:cSldViewPr snapToGrid="0">
      <p:cViewPr varScale="1">
        <p:scale>
          <a:sx n="47" d="100"/>
          <a:sy n="47" d="100"/>
        </p:scale>
        <p:origin x="708" y="4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20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46ED9-3418-4994-8F07-1A88D1DE9B49}" type="datetimeFigureOut">
              <a:rPr lang="en-AU" smtClean="0"/>
              <a:t>2/11/2016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E7054-A1A8-4467-8AB0-1B357F2266AE}" type="slidenum">
              <a:rPr lang="en-AU" smtClean="0"/>
              <a:t>‹#›</a:t>
            </a:fld>
            <a:endParaRPr lang="en-AU"/>
          </a:p>
        </p:txBody>
      </p:sp>
    </p:spTree>
    <p:extLst>
      <p:ext uri="{BB962C8B-B14F-4D97-AF65-F5344CB8AC3E}">
        <p14:creationId xmlns:p14="http://schemas.microsoft.com/office/powerpoint/2010/main" val="334539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The aim of this presentation is to provide a quick snapshot of work TNC</a:t>
            </a:r>
            <a:r>
              <a:rPr lang="en-AU" b="1" baseline="0" dirty="0"/>
              <a:t> is leading under each of the CTI-CFF Goals, as well as at the regional and cross-cutting level. This is not a comprehensive picture of our programs across the three CT countries in which we work. Our regional lead on the CTI-CFF, Laura Whitford, sends her apologies for this meeting and is happy to answer any follow up questions by email. </a:t>
            </a:r>
            <a:endParaRPr lang="en-AU" b="1" dirty="0"/>
          </a:p>
        </p:txBody>
      </p:sp>
      <p:sp>
        <p:nvSpPr>
          <p:cNvPr id="4" name="Slide Number Placeholder 3"/>
          <p:cNvSpPr>
            <a:spLocks noGrp="1"/>
          </p:cNvSpPr>
          <p:nvPr>
            <p:ph type="sldNum" sz="quarter" idx="10"/>
          </p:nvPr>
        </p:nvSpPr>
        <p:spPr/>
        <p:txBody>
          <a:bodyPr/>
          <a:lstStyle/>
          <a:p>
            <a:fld id="{768E7054-A1A8-4467-8AB0-1B357F2266AE}" type="slidenum">
              <a:rPr lang="en-AU" smtClean="0"/>
              <a:t>1</a:t>
            </a:fld>
            <a:endParaRPr lang="en-AU"/>
          </a:p>
        </p:txBody>
      </p:sp>
    </p:spTree>
    <p:extLst>
      <p:ext uri="{BB962C8B-B14F-4D97-AF65-F5344CB8AC3E}">
        <p14:creationId xmlns:p14="http://schemas.microsoft.com/office/powerpoint/2010/main" val="197589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a:t>TNC has supported the </a:t>
            </a:r>
            <a:r>
              <a:rPr lang="en-AU" b="1" dirty="0" err="1"/>
              <a:t>Arnavons</a:t>
            </a:r>
            <a:r>
              <a:rPr lang="en-AU" b="1" dirty="0"/>
              <a:t> Community Marine</a:t>
            </a:r>
            <a:r>
              <a:rPr lang="en-AU" b="1" baseline="0" dirty="0"/>
              <a:t> Conservation Area (ACMCA), which straddles Choiseul and Isabel Provinces, since 1995.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We have worked</a:t>
            </a:r>
            <a:r>
              <a:rPr lang="en-AU" sz="1200" b="0" i="0" kern="1200" baseline="0" dirty="0">
                <a:solidFill>
                  <a:schemeClr val="tx1"/>
                </a:solidFill>
                <a:effectLst/>
                <a:latin typeface="+mn-lt"/>
                <a:ea typeface="+mn-ea"/>
                <a:cs typeface="+mn-cs"/>
              </a:rPr>
              <a:t> with </a:t>
            </a:r>
            <a:r>
              <a:rPr lang="en-AU" sz="1200" b="0" i="0" kern="1200" dirty="0">
                <a:solidFill>
                  <a:schemeClr val="tx1"/>
                </a:solidFill>
                <a:effectLst/>
                <a:latin typeface="+mn-lt"/>
                <a:ea typeface="+mn-ea"/>
                <a:cs typeface="+mn-cs"/>
              </a:rPr>
              <a:t>the ACMCA to put in place new management guidelines like zoning and monitoring protocols to protect and patrol the </a:t>
            </a:r>
            <a:r>
              <a:rPr lang="en-AU" sz="1200" b="0" i="0" kern="1200" dirty="0" err="1">
                <a:solidFill>
                  <a:schemeClr val="tx1"/>
                </a:solidFill>
                <a:effectLst/>
                <a:latin typeface="+mn-lt"/>
                <a:ea typeface="+mn-ea"/>
                <a:cs typeface="+mn-cs"/>
              </a:rPr>
              <a:t>Arnavons</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Since its establishment, there has been</a:t>
            </a:r>
            <a:r>
              <a:rPr lang="en-AU" sz="1200" b="1" i="0" kern="1200" baseline="0" dirty="0">
                <a:solidFill>
                  <a:schemeClr val="tx1"/>
                </a:solidFill>
                <a:effectLst/>
                <a:latin typeface="+mn-lt"/>
                <a:ea typeface="+mn-ea"/>
                <a:cs typeface="+mn-cs"/>
              </a:rPr>
              <a:t> a 200% increase in hawksbill nests in the area</a:t>
            </a:r>
            <a:endParaRPr lang="en-AU"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We have also helped</a:t>
            </a:r>
            <a:r>
              <a:rPr lang="en-AU" sz="1200" b="0" i="0" kern="1200" baseline="0" dirty="0">
                <a:solidFill>
                  <a:schemeClr val="tx1"/>
                </a:solidFill>
                <a:effectLst/>
                <a:latin typeface="+mn-lt"/>
                <a:ea typeface="+mn-ea"/>
                <a:cs typeface="+mn-cs"/>
              </a:rPr>
              <a:t> put systems in place </a:t>
            </a:r>
            <a:r>
              <a:rPr lang="en-AU" sz="1200" b="0" i="0" kern="1200" dirty="0">
                <a:solidFill>
                  <a:schemeClr val="tx1"/>
                </a:solidFill>
                <a:effectLst/>
                <a:latin typeface="+mn-lt"/>
                <a:ea typeface="+mn-ea"/>
                <a:cs typeface="+mn-cs"/>
              </a:rPr>
              <a:t>to replace the income that would be lost from fishing</a:t>
            </a:r>
            <a:r>
              <a:rPr lang="en-AU" sz="1200" b="0" i="0" kern="1200" baseline="0" dirty="0">
                <a:solidFill>
                  <a:schemeClr val="tx1"/>
                </a:solidFill>
                <a:effectLst/>
                <a:latin typeface="+mn-lt"/>
                <a:ea typeface="+mn-ea"/>
                <a:cs typeface="+mn-cs"/>
              </a:rPr>
              <a:t> by establishing </a:t>
            </a:r>
            <a:r>
              <a:rPr lang="en-AU" sz="1200" b="0" i="0" kern="1200" dirty="0">
                <a:solidFill>
                  <a:schemeClr val="tx1"/>
                </a:solidFill>
                <a:effectLst/>
                <a:latin typeface="+mn-lt"/>
                <a:ea typeface="+mn-ea"/>
                <a:cs typeface="+mn-cs"/>
              </a:rPr>
              <a:t>sustainable seaweed</a:t>
            </a:r>
            <a:r>
              <a:rPr lang="en-AU" sz="1200" b="0" i="0" kern="1200" baseline="0" dirty="0">
                <a:solidFill>
                  <a:schemeClr val="tx1"/>
                </a:solidFill>
                <a:effectLst/>
                <a:latin typeface="+mn-lt"/>
                <a:ea typeface="+mn-ea"/>
                <a:cs typeface="+mn-cs"/>
              </a:rPr>
              <a:t> harvesting</a:t>
            </a:r>
            <a:r>
              <a:rPr lang="en-AU" sz="1200" b="0" i="0" kern="1200" dirty="0">
                <a:solidFill>
                  <a:schemeClr val="tx1"/>
                </a:solidFill>
                <a:effectLst/>
                <a:latin typeface="+mn-lt"/>
                <a:ea typeface="+mn-ea"/>
                <a:cs typeface="+mn-cs"/>
              </a:rPr>
              <a:t> and an endowment to help ensure the ACMCA’s long-term financial stability.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Although men from these communities have always been involved in the ACMCA for 20 years as community conservation officers, </a:t>
            </a:r>
            <a:r>
              <a:rPr lang="en-AU" sz="1200" b="1" i="0" kern="1200" dirty="0">
                <a:solidFill>
                  <a:schemeClr val="tx1"/>
                </a:solidFill>
                <a:effectLst/>
                <a:latin typeface="+mn-lt"/>
                <a:ea typeface="+mn-ea"/>
                <a:cs typeface="+mn-cs"/>
              </a:rPr>
              <a:t>women have not had a formal role there until recently.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a:t>
            </a:r>
            <a:r>
              <a:rPr lang="en-AU" sz="1200" b="1" i="0" kern="1200" dirty="0">
                <a:solidFill>
                  <a:schemeClr val="tx1"/>
                </a:solidFill>
                <a:effectLst/>
                <a:latin typeface="+mn-lt"/>
                <a:ea typeface="+mn-ea"/>
                <a:cs typeface="+mn-cs"/>
              </a:rPr>
              <a:t>n April</a:t>
            </a:r>
            <a:r>
              <a:rPr lang="en-AU" sz="1200" b="1" i="0" kern="1200" baseline="0" dirty="0">
                <a:solidFill>
                  <a:schemeClr val="tx1"/>
                </a:solidFill>
                <a:effectLst/>
                <a:latin typeface="+mn-lt"/>
                <a:ea typeface="+mn-ea"/>
                <a:cs typeface="+mn-cs"/>
              </a:rPr>
              <a:t> this year, women from the three tribal areas connected by the </a:t>
            </a:r>
            <a:r>
              <a:rPr lang="en-AU" sz="1200" b="1" i="0" kern="1200" baseline="0" dirty="0" err="1">
                <a:solidFill>
                  <a:schemeClr val="tx1"/>
                </a:solidFill>
                <a:effectLst/>
                <a:latin typeface="+mn-lt"/>
                <a:ea typeface="+mn-ea"/>
                <a:cs typeface="+mn-cs"/>
              </a:rPr>
              <a:t>Arnavons</a:t>
            </a:r>
            <a:r>
              <a:rPr lang="en-AU" sz="1200" b="1" i="0" kern="1200" baseline="0" dirty="0">
                <a:solidFill>
                  <a:schemeClr val="tx1"/>
                </a:solidFill>
                <a:effectLst/>
                <a:latin typeface="+mn-lt"/>
                <a:ea typeface="+mn-ea"/>
                <a:cs typeface="+mn-cs"/>
              </a:rPr>
              <a:t> came together to launch a women’s group, </a:t>
            </a:r>
            <a:r>
              <a:rPr lang="en-AU" sz="1200" b="1" i="0" kern="1200" dirty="0">
                <a:solidFill>
                  <a:schemeClr val="tx1"/>
                </a:solidFill>
                <a:effectLst/>
                <a:latin typeface="+mn-lt"/>
                <a:ea typeface="+mn-ea"/>
                <a:cs typeface="+mn-cs"/>
              </a:rPr>
              <a:t>KAWAKI. The women of KAWAKI are pictured</a:t>
            </a:r>
            <a:r>
              <a:rPr lang="en-AU" sz="1200" b="1" i="0" kern="1200" baseline="0" dirty="0">
                <a:solidFill>
                  <a:schemeClr val="tx1"/>
                </a:solidFill>
                <a:effectLst/>
                <a:latin typeface="+mn-lt"/>
                <a:ea typeface="+mn-ea"/>
                <a:cs typeface="+mn-cs"/>
              </a:rPr>
              <a:t> in the photo here at their inception workshop, which took place in early October. </a:t>
            </a:r>
            <a:endParaRPr lang="en-AU"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1" i="0" kern="1200" dirty="0">
                <a:solidFill>
                  <a:schemeClr val="tx1"/>
                </a:solidFill>
                <a:effectLst/>
                <a:latin typeface="+mn-lt"/>
                <a:ea typeface="+mn-ea"/>
                <a:cs typeface="+mn-cs"/>
              </a:rPr>
              <a:t>KAWAKI has 2 main goals: 1) raise awareness about conservation in their villages, and 2) design an education program to teach children about sea turtles and the ACMCA. </a:t>
            </a:r>
          </a:p>
          <a:p>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10</a:t>
            </a:fld>
            <a:endParaRPr lang="en-AU"/>
          </a:p>
        </p:txBody>
      </p:sp>
    </p:spTree>
    <p:extLst>
      <p:ext uri="{BB962C8B-B14F-4D97-AF65-F5344CB8AC3E}">
        <p14:creationId xmlns:p14="http://schemas.microsoft.com/office/powerpoint/2010/main" val="263941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We feel there is benefit in clearly articulating</a:t>
            </a:r>
            <a:r>
              <a:rPr lang="en-AU" baseline="0" dirty="0"/>
              <a:t> the strategic vision for the CTI-CFF. To this end, </a:t>
            </a:r>
            <a:r>
              <a:rPr lang="en-AU" b="1" baseline="0" dirty="0"/>
              <a:t>we support the idea discussed previously of a review of the Regional Plan of Action in 2017</a:t>
            </a:r>
          </a:p>
          <a:p>
            <a:pPr marL="171450" indent="-171450">
              <a:buFont typeface="Arial" panose="020B0604020202020204" pitchFamily="34" charset="0"/>
              <a:buChar char="•"/>
            </a:pPr>
            <a:r>
              <a:rPr lang="en-AU" baseline="0" dirty="0"/>
              <a:t>We </a:t>
            </a:r>
            <a:r>
              <a:rPr lang="en-AU" b="1" baseline="0" dirty="0"/>
              <a:t>need to better highlight the role of the CTI-CFF in supporting and protecting food security </a:t>
            </a:r>
            <a:r>
              <a:rPr lang="en-AU" baseline="0" dirty="0"/>
              <a:t>for the inhabitants of the Coral Triangle, and strengthening the marine economy of member governments</a:t>
            </a:r>
          </a:p>
          <a:p>
            <a:pPr marL="171450" indent="-171450">
              <a:buFont typeface="Arial" panose="020B0604020202020204" pitchFamily="34" charset="0"/>
              <a:buChar char="•"/>
            </a:pPr>
            <a:r>
              <a:rPr lang="en-AU" b="1" baseline="0" dirty="0"/>
              <a:t>We need</a:t>
            </a:r>
            <a:r>
              <a:rPr lang="en-AU" baseline="0" dirty="0"/>
              <a:t> </a:t>
            </a:r>
            <a:r>
              <a:rPr lang="en-AU" b="1" baseline="0" dirty="0"/>
              <a:t>consistent messages about the regional value add of the CTI </a:t>
            </a:r>
            <a:r>
              <a:rPr lang="en-AU" baseline="0" dirty="0"/>
              <a:t>– why it makes more sense for donors to invest in the initiative that to invest in a single country, and why it makes more sense for countries to work together than work alone. </a:t>
            </a:r>
          </a:p>
          <a:p>
            <a:pPr marL="171450" indent="-171450">
              <a:buFont typeface="Arial" panose="020B0604020202020204" pitchFamily="34" charset="0"/>
              <a:buChar char="•"/>
            </a:pPr>
            <a:r>
              <a:rPr lang="en-AU" baseline="0" dirty="0"/>
              <a:t>We feel the regional secretariat already plays an important role in communications for the initiative, and we feel this function could be strengthened, perhaps with support from Development Partners. </a:t>
            </a:r>
          </a:p>
          <a:p>
            <a:pPr marL="171450" indent="-171450">
              <a:buFont typeface="Arial" panose="020B0604020202020204" pitchFamily="34" charset="0"/>
              <a:buChar char="•"/>
            </a:pPr>
            <a:r>
              <a:rPr lang="en-AU" baseline="0" dirty="0"/>
              <a:t>We recognise there are a number of Technical Working Groups and Cross-Cutting Working Groups, and that in addition to engagement with the NCC, this can create significant obligations for CT officials. </a:t>
            </a:r>
            <a:r>
              <a:rPr lang="en-AU" b="1" baseline="0" dirty="0"/>
              <a:t>Once the strategic vision has been articulated, we suggest considering streamlining the many groups that make up the CTI. </a:t>
            </a:r>
          </a:p>
          <a:p>
            <a:pPr marL="171450" indent="-171450">
              <a:buFont typeface="Arial" panose="020B0604020202020204" pitchFamily="34" charset="0"/>
              <a:buChar char="•"/>
            </a:pPr>
            <a:r>
              <a:rPr lang="en-AU" baseline="0" dirty="0"/>
              <a:t>We think </a:t>
            </a:r>
            <a:r>
              <a:rPr lang="en-AU" b="1" baseline="0" dirty="0"/>
              <a:t>the CTI-CFF could benefit from looking at sustainable finance options</a:t>
            </a:r>
            <a:r>
              <a:rPr lang="en-AU" baseline="0" dirty="0"/>
              <a:t>, and potentially learning from other regional oceans challenges, such as the Micronesia Challenge and the Micronesia Conservation Trust which was establish to manage funding flowing to the MC in a coordinated way. </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11</a:t>
            </a:fld>
            <a:endParaRPr lang="en-AU"/>
          </a:p>
        </p:txBody>
      </p:sp>
    </p:spTree>
    <p:extLst>
      <p:ext uri="{BB962C8B-B14F-4D97-AF65-F5344CB8AC3E}">
        <p14:creationId xmlns:p14="http://schemas.microsoft.com/office/powerpoint/2010/main" val="111850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a:t>I won’t go into detail about our </a:t>
            </a:r>
            <a:r>
              <a:rPr lang="en-AU" b="1" baseline="0" dirty="0" err="1"/>
              <a:t>workplans</a:t>
            </a:r>
            <a:r>
              <a:rPr lang="en-AU" b="1" baseline="0" dirty="0"/>
              <a:t> over the next year or 2, but you’ll see a strong focus on R2R planning and management, sustainable fisheries and sustainable financing. </a:t>
            </a:r>
          </a:p>
        </p:txBody>
      </p:sp>
      <p:sp>
        <p:nvSpPr>
          <p:cNvPr id="4" name="Slide Number Placeholder 3"/>
          <p:cNvSpPr>
            <a:spLocks noGrp="1"/>
          </p:cNvSpPr>
          <p:nvPr>
            <p:ph type="sldNum" sz="quarter" idx="10"/>
          </p:nvPr>
        </p:nvSpPr>
        <p:spPr/>
        <p:txBody>
          <a:bodyPr/>
          <a:lstStyle/>
          <a:p>
            <a:fld id="{768E7054-A1A8-4467-8AB0-1B357F2266AE}" type="slidenum">
              <a:rPr lang="en-AU" smtClean="0"/>
              <a:t>12</a:t>
            </a:fld>
            <a:endParaRPr lang="en-AU"/>
          </a:p>
        </p:txBody>
      </p:sp>
    </p:spTree>
    <p:extLst>
      <p:ext uri="{BB962C8B-B14F-4D97-AF65-F5344CB8AC3E}">
        <p14:creationId xmlns:p14="http://schemas.microsoft.com/office/powerpoint/2010/main" val="426358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68E7054-A1A8-4467-8AB0-1B357F2266AE}" type="slidenum">
              <a:rPr lang="en-AU" smtClean="0"/>
              <a:t>13</a:t>
            </a:fld>
            <a:endParaRPr lang="en-AU"/>
          </a:p>
        </p:txBody>
      </p:sp>
    </p:spTree>
    <p:extLst>
      <p:ext uri="{BB962C8B-B14F-4D97-AF65-F5344CB8AC3E}">
        <p14:creationId xmlns:p14="http://schemas.microsoft.com/office/powerpoint/2010/main" val="258428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2</a:t>
            </a:fld>
            <a:endParaRPr lang="en-AU"/>
          </a:p>
        </p:txBody>
      </p:sp>
    </p:spTree>
    <p:extLst>
      <p:ext uri="{BB962C8B-B14F-4D97-AF65-F5344CB8AC3E}">
        <p14:creationId xmlns:p14="http://schemas.microsoft.com/office/powerpoint/2010/main" val="203323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TNC works in three of the Coral Triangle countries – Papua New Guinea,</a:t>
            </a:r>
            <a:r>
              <a:rPr lang="en-AU" b="1" baseline="0" dirty="0"/>
              <a:t> Solomon Islands and Indonesia</a:t>
            </a:r>
          </a:p>
          <a:p>
            <a:r>
              <a:rPr lang="en-AU" b="1" baseline="0" dirty="0"/>
              <a:t>We also work at the regional level. Here are the staff in the lead on engagement with the CTI-CFF. </a:t>
            </a:r>
            <a:endParaRPr lang="en-AU" b="1" dirty="0"/>
          </a:p>
        </p:txBody>
      </p:sp>
      <p:sp>
        <p:nvSpPr>
          <p:cNvPr id="4" name="Slide Number Placeholder 3"/>
          <p:cNvSpPr>
            <a:spLocks noGrp="1"/>
          </p:cNvSpPr>
          <p:nvPr>
            <p:ph type="sldNum" sz="quarter" idx="10"/>
          </p:nvPr>
        </p:nvSpPr>
        <p:spPr/>
        <p:txBody>
          <a:bodyPr/>
          <a:lstStyle/>
          <a:p>
            <a:fld id="{768E7054-A1A8-4467-8AB0-1B357F2266AE}" type="slidenum">
              <a:rPr lang="en-AU" smtClean="0"/>
              <a:t>3</a:t>
            </a:fld>
            <a:endParaRPr lang="en-AU"/>
          </a:p>
        </p:txBody>
      </p:sp>
    </p:spTree>
    <p:extLst>
      <p:ext uri="{BB962C8B-B14F-4D97-AF65-F5344CB8AC3E}">
        <p14:creationId xmlns:p14="http://schemas.microsoft.com/office/powerpoint/2010/main" val="137641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a:t>Here I will provide some examples</a:t>
            </a:r>
            <a:r>
              <a:rPr lang="en-AU" b="1" baseline="0" dirty="0"/>
              <a:t> of work that TNC is doing at the regional level, and on cross-cutting issues. </a:t>
            </a:r>
          </a:p>
          <a:p>
            <a:pPr marL="171450" indent="-171450">
              <a:buFont typeface="Arial" panose="020B0604020202020204" pitchFamily="34" charset="0"/>
              <a:buChar char="•"/>
            </a:pPr>
            <a:r>
              <a:rPr lang="en-AU" b="1" baseline="0" dirty="0"/>
              <a:t>TNC has been an active supporter of the WLF since before its inception. We have fostered a number of opportunities to profile the WLF in international fora (such as the International Symposium on Capacity Building for Sustainable Oceans in Tokyo in July and the World Conservation Congress in Hawaii in September. </a:t>
            </a:r>
            <a:r>
              <a:rPr lang="en-AU" baseline="0" dirty="0"/>
              <a:t>Through these events, we have also provided women involved at the national level with the WLF (from Malaysia, PNG and Solomon Islands) with capacity building and networking opportunities through participating in these fora. </a:t>
            </a:r>
          </a:p>
          <a:p>
            <a:pPr marL="171450" indent="-171450">
              <a:buFont typeface="Arial" panose="020B0604020202020204" pitchFamily="34" charset="0"/>
              <a:buChar char="•"/>
            </a:pPr>
            <a:r>
              <a:rPr lang="en-AU" baseline="0" dirty="0"/>
              <a:t>TNC also convenes monthly calls of the WLF to help track progress and keep us connected. </a:t>
            </a:r>
          </a:p>
          <a:p>
            <a:pPr marL="171450" indent="-171450">
              <a:buFont typeface="Arial" panose="020B0604020202020204" pitchFamily="34" charset="0"/>
              <a:buChar char="•"/>
            </a:pPr>
            <a:r>
              <a:rPr lang="en-AU" baseline="0" dirty="0"/>
              <a:t>We have also been involved in the Local Government Network</a:t>
            </a:r>
          </a:p>
          <a:p>
            <a:pPr marL="171450" indent="-171450">
              <a:buFont typeface="Arial" panose="020B0604020202020204" pitchFamily="34" charset="0"/>
              <a:buChar char="•"/>
            </a:pPr>
            <a:r>
              <a:rPr lang="en-AU" baseline="0" dirty="0"/>
              <a:t>We are supporting a project funded by the European Union which is looking at different examples of good practice in multi-jurisdictional Marine Spatial Planning. The CTI-CFF is one of the examples being studied. This research will be presented at a UNESCO conference planned for Paris next year. </a:t>
            </a:r>
          </a:p>
          <a:p>
            <a:pPr marL="171450" indent="-171450">
              <a:buFont typeface="Arial" panose="020B0604020202020204" pitchFamily="34" charset="0"/>
              <a:buChar char="•"/>
            </a:pPr>
            <a:r>
              <a:rPr lang="en-AU" b="1" baseline="0" dirty="0"/>
              <a:t>We also work in close collaboration with the partner governments, particularly PNG, Solomon Islands and Indonesia. For example, we worked closely with the PNG Government on preparations for the SOM, and provided support for the side-event/exhibition to profile CTI success stories. </a:t>
            </a:r>
          </a:p>
          <a:p>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4</a:t>
            </a:fld>
            <a:endParaRPr lang="en-AU"/>
          </a:p>
        </p:txBody>
      </p:sp>
    </p:spTree>
    <p:extLst>
      <p:ext uri="{BB962C8B-B14F-4D97-AF65-F5344CB8AC3E}">
        <p14:creationId xmlns:p14="http://schemas.microsoft.com/office/powerpoint/2010/main" val="41453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t>This is an example of efforts we have led at the global</a:t>
            </a:r>
            <a:r>
              <a:rPr lang="en-AU" b="0" baseline="0" dirty="0"/>
              <a:t> level to profile the CTI-CFF. </a:t>
            </a:r>
          </a:p>
          <a:p>
            <a:pPr marL="171450" indent="-171450">
              <a:buFont typeface="Arial" panose="020B0604020202020204" pitchFamily="34" charset="0"/>
              <a:buChar char="•"/>
            </a:pPr>
            <a:r>
              <a:rPr lang="en-AU" b="1" baseline="0" dirty="0"/>
              <a:t>Last year at the Paris Climate Change COP, TNC and the Global Island Partnership (GLISPA) convened a high level event to profile the CTI-CFF in the context of other regional oceans challenges around the world, such as the Micronesia Challenge and the Caribbean Challenge. This was to demonstrate the importance of these regional frameworks for Small Island Developing States in relation to climate change adaptation, and the potential role that sustainable finance mechanisms can play in helping to improve these countries to absorb climate finance. </a:t>
            </a:r>
          </a:p>
          <a:p>
            <a:pPr marL="171450" indent="-171450">
              <a:buFont typeface="Arial" panose="020B0604020202020204" pitchFamily="34" charset="0"/>
              <a:buChar char="•"/>
            </a:pPr>
            <a:r>
              <a:rPr lang="en-AU" b="1" baseline="0" dirty="0"/>
              <a:t>The CTI-CFF was represented in this High Level Event by Permanent Secretary Melchior Mataki of the Solomon Islands </a:t>
            </a:r>
            <a:endParaRPr lang="en-AU" b="1" dirty="0"/>
          </a:p>
        </p:txBody>
      </p:sp>
      <p:sp>
        <p:nvSpPr>
          <p:cNvPr id="4" name="Slide Number Placeholder 3"/>
          <p:cNvSpPr>
            <a:spLocks noGrp="1"/>
          </p:cNvSpPr>
          <p:nvPr>
            <p:ph type="sldNum" sz="quarter" idx="10"/>
          </p:nvPr>
        </p:nvSpPr>
        <p:spPr/>
        <p:txBody>
          <a:bodyPr/>
          <a:lstStyle/>
          <a:p>
            <a:fld id="{768E7054-A1A8-4467-8AB0-1B357F2266AE}" type="slidenum">
              <a:rPr lang="en-AU" smtClean="0"/>
              <a:t>5</a:t>
            </a:fld>
            <a:endParaRPr lang="en-AU"/>
          </a:p>
        </p:txBody>
      </p:sp>
    </p:spTree>
    <p:extLst>
      <p:ext uri="{BB962C8B-B14F-4D97-AF65-F5344CB8AC3E}">
        <p14:creationId xmlns:p14="http://schemas.microsoft.com/office/powerpoint/2010/main" val="42117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We are working to advance seascape-scale management in a range of places, but here I’m going to focus</a:t>
            </a:r>
            <a:r>
              <a:rPr lang="en-AU" baseline="0" dirty="0"/>
              <a:t> on our work in PNG. </a:t>
            </a:r>
          </a:p>
          <a:p>
            <a:pPr marL="171450" indent="-171450">
              <a:buFont typeface="Arial" panose="020B0604020202020204" pitchFamily="34" charset="0"/>
              <a:buChar char="•"/>
            </a:pPr>
            <a:r>
              <a:rPr lang="en-AU" b="1" baseline="0" dirty="0"/>
              <a:t>With support from the Australian Government, we are working closely with both local communities and government to undertake a Ridges to Reefs planning exercise for the province of East New Britain. </a:t>
            </a:r>
          </a:p>
          <a:p>
            <a:pPr marL="171450" indent="-171450">
              <a:buFont typeface="Arial" panose="020B0604020202020204" pitchFamily="34" charset="0"/>
              <a:buChar char="•"/>
            </a:pPr>
            <a:r>
              <a:rPr lang="en-AU" baseline="0" dirty="0"/>
              <a:t>We are working closely with the PNG Government as well as the CSIRO (Commonwealth Scientific and Industrial Research Organisation) on this</a:t>
            </a:r>
          </a:p>
          <a:p>
            <a:pPr marL="171450" indent="-171450">
              <a:buFont typeface="Arial" panose="020B0604020202020204" pitchFamily="34" charset="0"/>
              <a:buChar char="•"/>
            </a:pPr>
            <a:r>
              <a:rPr lang="en-AU" b="1" baseline="0" dirty="0"/>
              <a:t>This complements a R2R project we are managing in neighbouring West New Britain with support from UNDP. Ultimately this will enable the development of an island-wide R2R plan for the whole of New Britain. </a:t>
            </a:r>
          </a:p>
          <a:p>
            <a:pPr marL="171450" indent="-171450">
              <a:buFont typeface="Arial" panose="020B0604020202020204" pitchFamily="34" charset="0"/>
              <a:buChar char="•"/>
            </a:pPr>
            <a:r>
              <a:rPr lang="en-AU" b="1" baseline="0" dirty="0"/>
              <a:t>This was photo taken in April this year in </a:t>
            </a:r>
            <a:r>
              <a:rPr lang="en-AU" b="1" baseline="0" dirty="0" err="1"/>
              <a:t>Vudal</a:t>
            </a:r>
            <a:r>
              <a:rPr lang="en-AU" b="1" baseline="0" dirty="0"/>
              <a:t> at the first District-Level Consultation meeting we held for this project. </a:t>
            </a:r>
            <a:r>
              <a:rPr lang="en-AU" baseline="0" dirty="0"/>
              <a:t>We want to make sure that this project is conducted in a participatory way, so the aim of this meeting was to p</a:t>
            </a:r>
            <a:r>
              <a:rPr lang="en-AU" sz="1200" b="0" i="0" u="none" strike="noStrike" kern="1200" baseline="0" dirty="0">
                <a:solidFill>
                  <a:schemeClr val="tx1"/>
                </a:solidFill>
                <a:latin typeface="+mn-lt"/>
                <a:ea typeface="+mn-ea"/>
                <a:cs typeface="+mn-cs"/>
              </a:rPr>
              <a:t>rovide an introduction to the project for key stakeholders (District, and LLG level leadership and community stakeholders). The project goals and outcomes were presented, with a focus on “informed decision making” tools</a:t>
            </a:r>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6</a:t>
            </a:fld>
            <a:endParaRPr lang="en-AU"/>
          </a:p>
        </p:txBody>
      </p:sp>
    </p:spTree>
    <p:extLst>
      <p:ext uri="{BB962C8B-B14F-4D97-AF65-F5344CB8AC3E}">
        <p14:creationId xmlns:p14="http://schemas.microsoft.com/office/powerpoint/2010/main" val="76445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a:t>In addition to work with government and communities, TNC also has a strong focus on </a:t>
            </a:r>
            <a:r>
              <a:rPr lang="en-AU" b="1" baseline="0" dirty="0"/>
              <a:t>scientific research and innovation. </a:t>
            </a:r>
            <a:endParaRPr lang="en-AU" b="1" dirty="0"/>
          </a:p>
          <a:p>
            <a:pPr marL="171450" indent="-171450">
              <a:buFont typeface="Arial" panose="020B0604020202020204" pitchFamily="34" charset="0"/>
              <a:buChar char="•"/>
            </a:pPr>
            <a:r>
              <a:rPr lang="en-AU" b="1" dirty="0"/>
              <a:t>Each year, the</a:t>
            </a:r>
            <a:r>
              <a:rPr lang="en-AU" b="1" baseline="0" dirty="0"/>
              <a:t> </a:t>
            </a:r>
            <a:r>
              <a:rPr lang="en-AU" sz="1200" b="1" i="0" kern="1200" dirty="0">
                <a:solidFill>
                  <a:schemeClr val="tx1"/>
                </a:solidFill>
                <a:effectLst/>
                <a:latin typeface="+mn-lt"/>
                <a:ea typeface="+mn-ea"/>
                <a:cs typeface="+mn-cs"/>
              </a:rPr>
              <a:t>Google Impact Challenge supports non-profit innovators to use technology to tackle the world's biggest social challenges. </a:t>
            </a:r>
          </a:p>
          <a:p>
            <a:pPr marL="171450" indent="-171450">
              <a:buFont typeface="Arial" panose="020B0604020202020204" pitchFamily="34" charset="0"/>
              <a:buChar char="•"/>
            </a:pPr>
            <a:r>
              <a:rPr lang="en-AU" sz="1200" b="1" i="0" kern="1200" dirty="0">
                <a:solidFill>
                  <a:schemeClr val="tx1"/>
                </a:solidFill>
                <a:effectLst/>
                <a:latin typeface="+mn-lt"/>
                <a:ea typeface="+mn-ea"/>
                <a:cs typeface="+mn-cs"/>
              </a:rPr>
              <a:t>TNC</a:t>
            </a:r>
            <a:r>
              <a:rPr lang="en-AU" sz="1200" b="1" i="0" kern="1200" baseline="0" dirty="0">
                <a:solidFill>
                  <a:schemeClr val="tx1"/>
                </a:solidFill>
                <a:effectLst/>
                <a:latin typeface="+mn-lt"/>
                <a:ea typeface="+mn-ea"/>
                <a:cs typeface="+mn-cs"/>
              </a:rPr>
              <a:t> was recently awarded the </a:t>
            </a:r>
            <a:r>
              <a:rPr lang="en-AU" sz="1200" b="1" i="0" kern="1200" baseline="0" dirty="0" err="1">
                <a:solidFill>
                  <a:schemeClr val="tx1"/>
                </a:solidFill>
                <a:effectLst/>
                <a:latin typeface="+mn-lt"/>
                <a:ea typeface="+mn-ea"/>
                <a:cs typeface="+mn-cs"/>
              </a:rPr>
              <a:t>the</a:t>
            </a:r>
            <a:r>
              <a:rPr lang="en-AU" sz="1200" b="1" i="0" kern="1200" baseline="0" dirty="0">
                <a:solidFill>
                  <a:schemeClr val="tx1"/>
                </a:solidFill>
                <a:effectLst/>
                <a:latin typeface="+mn-lt"/>
                <a:ea typeface="+mn-ea"/>
                <a:cs typeface="+mn-cs"/>
              </a:rPr>
              <a:t> People’s Choice Winners of the 2016 Google Impact Challenge for a technological innovation called </a:t>
            </a:r>
            <a:r>
              <a:rPr lang="en-AU" sz="1200" b="1" i="0" kern="1200" baseline="0" dirty="0" err="1">
                <a:solidFill>
                  <a:schemeClr val="tx1"/>
                </a:solidFill>
                <a:effectLst/>
                <a:latin typeface="+mn-lt"/>
                <a:ea typeface="+mn-ea"/>
                <a:cs typeface="+mn-cs"/>
              </a:rPr>
              <a:t>Fishface</a:t>
            </a:r>
            <a:r>
              <a:rPr lang="en-AU" sz="1200" b="1"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AU" sz="1200" b="1" i="0" kern="1200" baseline="0" dirty="0">
                <a:solidFill>
                  <a:schemeClr val="tx1"/>
                </a:solidFill>
                <a:effectLst/>
                <a:latin typeface="+mn-lt"/>
                <a:ea typeface="+mn-ea"/>
                <a:cs typeface="+mn-cs"/>
              </a:rPr>
              <a:t>With support from Google, we are planning to develop a mobile phone app which can be used by </a:t>
            </a:r>
            <a:r>
              <a:rPr lang="en-AU" sz="1200" b="1" i="0" kern="1200" baseline="0" dirty="0" err="1">
                <a:solidFill>
                  <a:schemeClr val="tx1"/>
                </a:solidFill>
                <a:effectLst/>
                <a:latin typeface="+mn-lt"/>
                <a:ea typeface="+mn-ea"/>
                <a:cs typeface="+mn-cs"/>
              </a:rPr>
              <a:t>fisherfolk</a:t>
            </a:r>
            <a:r>
              <a:rPr lang="en-AU" sz="1200" b="1" i="0" kern="1200" baseline="0" dirty="0">
                <a:solidFill>
                  <a:schemeClr val="tx1"/>
                </a:solidFill>
                <a:effectLst/>
                <a:latin typeface="+mn-lt"/>
                <a:ea typeface="+mn-ea"/>
                <a:cs typeface="+mn-cs"/>
              </a:rPr>
              <a:t> to quickly and accurately identify fish species. </a:t>
            </a:r>
          </a:p>
          <a:p>
            <a:pPr marL="171450" indent="-171450">
              <a:buFont typeface="Arial" panose="020B0604020202020204" pitchFamily="34" charset="0"/>
              <a:buChar char="•"/>
            </a:pPr>
            <a:r>
              <a:rPr lang="en-AU" sz="1200" b="0" i="0" kern="1200" baseline="0" dirty="0">
                <a:solidFill>
                  <a:schemeClr val="tx1"/>
                </a:solidFill>
                <a:effectLst/>
                <a:latin typeface="+mn-lt"/>
                <a:ea typeface="+mn-ea"/>
                <a:cs typeface="+mn-cs"/>
              </a:rPr>
              <a:t>Accurate data is an essential foundation for effective and sustainable management of fisheries, and this application, using what is effectively facial recognition technology, will automate the collection of this information. </a:t>
            </a:r>
          </a:p>
          <a:p>
            <a:pPr marL="171450" indent="-171450">
              <a:buFont typeface="Arial" panose="020B0604020202020204" pitchFamily="34" charset="0"/>
              <a:buChar char="•"/>
            </a:pPr>
            <a:r>
              <a:rPr lang="en-AU" sz="1200" b="1" i="0" kern="1200" baseline="0" dirty="0">
                <a:solidFill>
                  <a:schemeClr val="tx1"/>
                </a:solidFill>
                <a:effectLst/>
                <a:latin typeface="+mn-lt"/>
                <a:ea typeface="+mn-ea"/>
                <a:cs typeface="+mn-cs"/>
              </a:rPr>
              <a:t>It will initially be trialled in Indonesia</a:t>
            </a:r>
            <a:r>
              <a:rPr lang="en-AU" sz="1200" b="0" i="0" kern="1200" baseline="0" dirty="0">
                <a:solidFill>
                  <a:schemeClr val="tx1"/>
                </a:solidFill>
                <a:effectLst/>
                <a:latin typeface="+mn-lt"/>
                <a:ea typeface="+mn-ea"/>
                <a:cs typeface="+mn-cs"/>
              </a:rPr>
              <a:t>’s snapper and grouper fisheries with the goal of ultimately rolling it out for fisheries everywhere. </a:t>
            </a:r>
          </a:p>
        </p:txBody>
      </p:sp>
      <p:sp>
        <p:nvSpPr>
          <p:cNvPr id="4" name="Slide Number Placeholder 3"/>
          <p:cNvSpPr>
            <a:spLocks noGrp="1"/>
          </p:cNvSpPr>
          <p:nvPr>
            <p:ph type="sldNum" sz="quarter" idx="10"/>
          </p:nvPr>
        </p:nvSpPr>
        <p:spPr/>
        <p:txBody>
          <a:bodyPr/>
          <a:lstStyle/>
          <a:p>
            <a:fld id="{768E7054-A1A8-4467-8AB0-1B357F2266AE}" type="slidenum">
              <a:rPr lang="en-AU" smtClean="0"/>
              <a:t>7</a:t>
            </a:fld>
            <a:endParaRPr lang="en-AU"/>
          </a:p>
        </p:txBody>
      </p:sp>
    </p:spTree>
    <p:extLst>
      <p:ext uri="{BB962C8B-B14F-4D97-AF65-F5344CB8AC3E}">
        <p14:creationId xmlns:p14="http://schemas.microsoft.com/office/powerpoint/2010/main" val="257682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a:t>Much of the work that TNC does builds on a foundation of MPAs.</a:t>
            </a:r>
            <a:r>
              <a:rPr lang="en-AU" b="1" baseline="0" dirty="0"/>
              <a:t> You may recall that TNC through Alan White played a major role in </a:t>
            </a:r>
            <a:r>
              <a:rPr lang="en-AU" b="0" baseline="0" dirty="0"/>
              <a:t>supporting the development of the Coral Triangle Marine Protected Area System (CTMPAS). </a:t>
            </a:r>
          </a:p>
          <a:p>
            <a:pPr marL="171450" indent="-171450">
              <a:buFont typeface="Arial" panose="020B0604020202020204" pitchFamily="34" charset="0"/>
              <a:buChar char="•"/>
            </a:pPr>
            <a:r>
              <a:rPr lang="en-AU" b="0" baseline="0" dirty="0"/>
              <a:t>We’re working in Indonesia with support from the German Government to develop an effectively management and resilient network of protected areas in the Lesser </a:t>
            </a:r>
            <a:r>
              <a:rPr lang="en-AU" b="0" baseline="0" dirty="0" err="1"/>
              <a:t>Sunda</a:t>
            </a:r>
            <a:r>
              <a:rPr lang="en-AU" b="0" baseline="0" dirty="0"/>
              <a:t> Ecoregion. </a:t>
            </a:r>
          </a:p>
          <a:p>
            <a:pPr marL="171450" indent="-171450">
              <a:buFont typeface="Arial" panose="020B0604020202020204" pitchFamily="34" charset="0"/>
              <a:buChar char="•"/>
            </a:pPr>
            <a:r>
              <a:rPr lang="en-AU" b="1" baseline="0" dirty="0"/>
              <a:t>This photo was taken at the Declaration of the </a:t>
            </a:r>
            <a:r>
              <a:rPr lang="en-AU" b="1" baseline="0" dirty="0" err="1"/>
              <a:t>Hoholok</a:t>
            </a:r>
            <a:r>
              <a:rPr lang="en-AU" b="1" baseline="0" dirty="0"/>
              <a:t>/</a:t>
            </a:r>
            <a:r>
              <a:rPr lang="en-AU" b="1" baseline="0" dirty="0" err="1"/>
              <a:t>Papadak</a:t>
            </a:r>
            <a:r>
              <a:rPr lang="en-AU" b="1" baseline="0" dirty="0"/>
              <a:t> </a:t>
            </a:r>
            <a:r>
              <a:rPr lang="en-AU" b="1" baseline="0" dirty="0" err="1"/>
              <a:t>Custormary</a:t>
            </a:r>
            <a:r>
              <a:rPr lang="en-AU" b="1" baseline="0" dirty="0"/>
              <a:t> Management Area, which is one component of, and supports the development of, the broader </a:t>
            </a:r>
            <a:r>
              <a:rPr lang="en-AU" b="1" baseline="0" dirty="0" err="1"/>
              <a:t>Savu</a:t>
            </a:r>
            <a:r>
              <a:rPr lang="en-AU" b="1" baseline="0" dirty="0"/>
              <a:t> Sea Marine National Park (which sits within the Lesser </a:t>
            </a:r>
            <a:r>
              <a:rPr lang="en-AU" b="1" baseline="0" dirty="0" err="1"/>
              <a:t>Sunda</a:t>
            </a:r>
            <a:r>
              <a:rPr lang="en-AU" b="1" baseline="0" dirty="0"/>
              <a:t> Ecoregion). </a:t>
            </a:r>
            <a:r>
              <a:rPr lang="en-AU" baseline="0" dirty="0"/>
              <a:t>Here we worked closely with traditional leaders in the demarcation and development of plans for the management of this area. </a:t>
            </a:r>
          </a:p>
          <a:p>
            <a:pPr marL="171450" indent="-171450">
              <a:buFont typeface="Arial" panose="020B0604020202020204" pitchFamily="34" charset="0"/>
              <a:buChar char="•"/>
            </a:pPr>
            <a:r>
              <a:rPr lang="en-AU" baseline="0" dirty="0"/>
              <a:t>As of April this year, we had trained over 90 planners, managers and decision-makers in MPA management, involved over 50 government representatives in a participatory workshop to delineate the boundaries of the </a:t>
            </a:r>
            <a:r>
              <a:rPr lang="en-AU" baseline="0" dirty="0" err="1"/>
              <a:t>Savu</a:t>
            </a:r>
            <a:r>
              <a:rPr lang="en-AU" baseline="0" dirty="0"/>
              <a:t> Sea NMP and supported the establishment of management bodies to enable the roll out of the </a:t>
            </a:r>
            <a:r>
              <a:rPr lang="en-AU" baseline="0" dirty="0" err="1"/>
              <a:t>Savu</a:t>
            </a:r>
            <a:r>
              <a:rPr lang="en-AU" baseline="0" dirty="0"/>
              <a:t> Sea NMP in 2 districts. </a:t>
            </a:r>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8</a:t>
            </a:fld>
            <a:endParaRPr lang="en-AU"/>
          </a:p>
        </p:txBody>
      </p:sp>
    </p:spTree>
    <p:extLst>
      <p:ext uri="{BB962C8B-B14F-4D97-AF65-F5344CB8AC3E}">
        <p14:creationId xmlns:p14="http://schemas.microsoft.com/office/powerpoint/2010/main" val="361845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a:t>Much of TNC’s work in the</a:t>
            </a:r>
            <a:r>
              <a:rPr lang="en-AU" b="1" baseline="0" dirty="0"/>
              <a:t> Pacific and Indonesia focused on integration of climate change adaptation responses into broader sustainable resource management regimes that capture both marine and terrestrial components (i.e. a Ridges to Reefs approach)</a:t>
            </a:r>
          </a:p>
          <a:p>
            <a:pPr marL="171450" indent="-171450">
              <a:buFont typeface="Arial" panose="020B0604020202020204" pitchFamily="34" charset="0"/>
              <a:buChar char="•"/>
            </a:pPr>
            <a:r>
              <a:rPr lang="en-AU" b="1" baseline="0" dirty="0"/>
              <a:t>We are working with the Manus Provincial Government, with support from both the Australian and German Governments, to build resilience to climate change impacts across at 30% of the province. </a:t>
            </a:r>
          </a:p>
          <a:p>
            <a:pPr marL="171450" indent="-171450">
              <a:buFont typeface="Arial" panose="020B0604020202020204" pitchFamily="34" charset="0"/>
              <a:buChar char="•"/>
            </a:pPr>
            <a:r>
              <a:rPr lang="en-AU" b="1" baseline="0" dirty="0"/>
              <a:t>This work supported the recent 2</a:t>
            </a:r>
            <a:r>
              <a:rPr lang="en-AU" b="1" baseline="30000" dirty="0"/>
              <a:t>nd</a:t>
            </a:r>
            <a:r>
              <a:rPr lang="en-AU" b="1" baseline="0" dirty="0"/>
              <a:t> roundtable of the national PNG branch of the CTI WLF</a:t>
            </a:r>
            <a:r>
              <a:rPr lang="en-AU" baseline="0" dirty="0"/>
              <a:t>, which was hosted by the Manus </a:t>
            </a:r>
            <a:r>
              <a:rPr lang="en-AU" baseline="0" dirty="0" err="1"/>
              <a:t>Pihi</a:t>
            </a:r>
            <a:r>
              <a:rPr lang="en-AU" baseline="0" dirty="0"/>
              <a:t> Environment Development Forum (also known as the Manus Women’s Environment Development Forum) in June 2016.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theme of the roundtable was ‘Rights-Based Management is empowering women in food security, sustainable community fisheries and climate adaptation programs in rural communities of PNG’,</a:t>
            </a:r>
            <a:r>
              <a:rPr lang="en-AU" sz="1200" kern="1200" baseline="0" dirty="0">
                <a:solidFill>
                  <a:schemeClr val="tx1"/>
                </a:solidFill>
                <a:effectLst/>
                <a:latin typeface="+mn-lt"/>
                <a:ea typeface="+mn-ea"/>
                <a:cs typeface="+mn-cs"/>
              </a:rPr>
              <a:t> and t</a:t>
            </a:r>
            <a:r>
              <a:rPr lang="en-AU" sz="1200" kern="1200" dirty="0">
                <a:solidFill>
                  <a:schemeClr val="tx1"/>
                </a:solidFill>
                <a:effectLst/>
                <a:latin typeface="+mn-lt"/>
                <a:ea typeface="+mn-ea"/>
                <a:cs typeface="+mn-cs"/>
              </a:rPr>
              <a:t>he roundtable saw over 120 women from across the country come together to reaffirm their commitment to, and leadership role in, the sustainable management of the coastal and marine resources of PNG.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Based on the great enthusiasm and leadership demonstrated at the roundtable, there are plans to hold a 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PNG WLF roundtable in </a:t>
            </a:r>
            <a:r>
              <a:rPr lang="en-AU" sz="1200" kern="1200" dirty="0" err="1">
                <a:solidFill>
                  <a:schemeClr val="tx1"/>
                </a:solidFill>
                <a:effectLst/>
                <a:latin typeface="+mn-lt"/>
                <a:ea typeface="+mn-ea"/>
                <a:cs typeface="+mn-cs"/>
              </a:rPr>
              <a:t>Kimbe</a:t>
            </a:r>
            <a:r>
              <a:rPr lang="en-AU" sz="1200" kern="1200" dirty="0">
                <a:solidFill>
                  <a:schemeClr val="tx1"/>
                </a:solidFill>
                <a:effectLst/>
                <a:latin typeface="+mn-lt"/>
                <a:ea typeface="+mn-ea"/>
                <a:cs typeface="+mn-cs"/>
              </a:rPr>
              <a:t> Bay, West New Britain Province, in 2017.</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768E7054-A1A8-4467-8AB0-1B357F2266AE}" type="slidenum">
              <a:rPr lang="en-AU" smtClean="0"/>
              <a:t>9</a:t>
            </a:fld>
            <a:endParaRPr lang="en-AU"/>
          </a:p>
        </p:txBody>
      </p:sp>
    </p:spTree>
    <p:extLst>
      <p:ext uri="{BB962C8B-B14F-4D97-AF65-F5344CB8AC3E}">
        <p14:creationId xmlns:p14="http://schemas.microsoft.com/office/powerpoint/2010/main" val="113080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15479D-D6E2-49DB-9BB7-0D907BCA738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89986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5479D-D6E2-49DB-9BB7-0D907BCA738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375963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5479D-D6E2-49DB-9BB7-0D907BCA738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03011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5479D-D6E2-49DB-9BB7-0D907BCA738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5704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15479D-D6E2-49DB-9BB7-0D907BCA7389}"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30010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15479D-D6E2-49DB-9BB7-0D907BCA7389}"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98182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15479D-D6E2-49DB-9BB7-0D907BCA7389}"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10772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15479D-D6E2-49DB-9BB7-0D907BCA7389}"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92139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5479D-D6E2-49DB-9BB7-0D907BCA7389}"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0956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15479D-D6E2-49DB-9BB7-0D907BCA7389}"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192182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15479D-D6E2-49DB-9BB7-0D907BCA7389}"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284E6-C3CA-451B-A1DF-2AED335C46B8}" type="slidenum">
              <a:rPr lang="en-US" smtClean="0"/>
              <a:t>‹#›</a:t>
            </a:fld>
            <a:endParaRPr lang="en-US"/>
          </a:p>
        </p:txBody>
      </p:sp>
    </p:spTree>
    <p:extLst>
      <p:ext uri="{BB962C8B-B14F-4D97-AF65-F5344CB8AC3E}">
        <p14:creationId xmlns:p14="http://schemas.microsoft.com/office/powerpoint/2010/main" val="230675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5479D-D6E2-49DB-9BB7-0D907BCA7389}"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284E6-C3CA-451B-A1DF-2AED335C46B8}" type="slidenum">
              <a:rPr lang="en-US" smtClean="0"/>
              <a:t>‹#›</a:t>
            </a:fld>
            <a:endParaRPr lang="en-US"/>
          </a:p>
        </p:txBody>
      </p:sp>
    </p:spTree>
    <p:extLst>
      <p:ext uri="{BB962C8B-B14F-4D97-AF65-F5344CB8AC3E}">
        <p14:creationId xmlns:p14="http://schemas.microsoft.com/office/powerpoint/2010/main" val="422452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080000" y="500043"/>
            <a:ext cx="8255000" cy="923330"/>
          </a:xfrm>
          <a:prstGeom prst="rect">
            <a:avLst/>
          </a:prstGeom>
          <a:noFill/>
        </p:spPr>
        <p:txBody>
          <a:bodyPr wrap="square" rtlCol="0">
            <a:spAutoFit/>
          </a:bodyPr>
          <a:lstStyle/>
          <a:p>
            <a:r>
              <a:rPr lang="en-US" sz="5400" b="1" dirty="0">
                <a:solidFill>
                  <a:srgbClr val="028184"/>
                </a:solidFill>
              </a:rPr>
              <a:t>The Nature Conservancy</a:t>
            </a:r>
            <a:endParaRPr lang="en-US" sz="5400" b="1" dirty="0"/>
          </a:p>
        </p:txBody>
      </p:sp>
      <p:sp>
        <p:nvSpPr>
          <p:cNvPr id="6" name="TextBox 5"/>
          <p:cNvSpPr txBox="1"/>
          <p:nvPr/>
        </p:nvSpPr>
        <p:spPr>
          <a:xfrm>
            <a:off x="6132443" y="2246243"/>
            <a:ext cx="8528406" cy="400110"/>
          </a:xfrm>
          <a:prstGeom prst="rect">
            <a:avLst/>
          </a:prstGeom>
          <a:noFill/>
        </p:spPr>
        <p:txBody>
          <a:bodyPr wrap="square" rtlCol="0">
            <a:spAutoFit/>
          </a:bodyPr>
          <a:lstStyle/>
          <a:p>
            <a:endParaRPr lang="en-US" sz="2000" b="1" dirty="0">
              <a:latin typeface="+mj-lt"/>
            </a:endParaRPr>
          </a:p>
        </p:txBody>
      </p:sp>
      <p:sp>
        <p:nvSpPr>
          <p:cNvPr id="7" name="TextBox 6"/>
          <p:cNvSpPr txBox="1"/>
          <p:nvPr/>
        </p:nvSpPr>
        <p:spPr>
          <a:xfrm>
            <a:off x="8260049" y="1333920"/>
            <a:ext cx="6400800" cy="707886"/>
          </a:xfrm>
          <a:prstGeom prst="rect">
            <a:avLst/>
          </a:prstGeom>
          <a:noFill/>
        </p:spPr>
        <p:txBody>
          <a:bodyPr wrap="square" rtlCol="0">
            <a:spAutoFit/>
          </a:bodyPr>
          <a:lstStyle/>
          <a:p>
            <a:r>
              <a:rPr lang="en-US" sz="4000" b="1" dirty="0">
                <a:solidFill>
                  <a:srgbClr val="028184"/>
                </a:solidFill>
              </a:rPr>
              <a:t>Report to SOM12</a:t>
            </a:r>
          </a:p>
        </p:txBody>
      </p:sp>
      <p:sp>
        <p:nvSpPr>
          <p:cNvPr id="8" name="TextBox 7"/>
          <p:cNvSpPr txBox="1"/>
          <p:nvPr/>
        </p:nvSpPr>
        <p:spPr>
          <a:xfrm>
            <a:off x="7919829" y="2646353"/>
            <a:ext cx="4160520" cy="1300354"/>
          </a:xfrm>
          <a:prstGeom prst="rect">
            <a:avLst/>
          </a:prstGeom>
          <a:noFill/>
        </p:spPr>
        <p:txBody>
          <a:bodyPr wrap="square" lIns="68558" tIns="34289" rIns="68558" bIns="34289" rtlCol="0">
            <a:spAutoFit/>
          </a:bodyPr>
          <a:lstStyle/>
          <a:p>
            <a:pPr algn="r" defTabSz="685545" rtl="0"/>
            <a:r>
              <a:rPr lang="en-US" sz="2000" b="1" dirty="0">
                <a:solidFill>
                  <a:srgbClr val="028184"/>
                </a:solidFill>
              </a:rPr>
              <a:t>Papua New Guinea Program </a:t>
            </a:r>
            <a:endParaRPr lang="en-US" sz="2000" b="1" kern="1200" dirty="0">
              <a:solidFill>
                <a:srgbClr val="028184"/>
              </a:solidFill>
              <a:ea typeface="+mn-ea"/>
              <a:cs typeface="+mn-cs"/>
            </a:endParaRPr>
          </a:p>
          <a:p>
            <a:pPr algn="r" defTabSz="685545" rtl="0"/>
            <a:endParaRPr lang="en-US" sz="2000" b="1" kern="1200" dirty="0">
              <a:solidFill>
                <a:srgbClr val="028184"/>
              </a:solidFill>
              <a:ea typeface="+mn-ea"/>
              <a:cs typeface="+mn-cs"/>
            </a:endParaRPr>
          </a:p>
          <a:p>
            <a:pPr algn="r" defTabSz="685545" rtl="0"/>
            <a:r>
              <a:rPr lang="en-US" sz="2000" b="1" kern="1200" dirty="0">
                <a:solidFill>
                  <a:srgbClr val="028184"/>
                </a:solidFill>
                <a:ea typeface="+mn-ea"/>
                <a:cs typeface="+mn-cs"/>
              </a:rPr>
              <a:t>2</a:t>
            </a:r>
            <a:r>
              <a:rPr lang="en-US" sz="2000" b="1" kern="1200" baseline="30000" dirty="0">
                <a:solidFill>
                  <a:srgbClr val="028184"/>
                </a:solidFill>
                <a:ea typeface="+mn-ea"/>
                <a:cs typeface="+mn-cs"/>
              </a:rPr>
              <a:t>nd</a:t>
            </a:r>
            <a:r>
              <a:rPr lang="en-US" sz="2000" b="1" kern="1200" dirty="0">
                <a:solidFill>
                  <a:srgbClr val="028184"/>
                </a:solidFill>
                <a:ea typeface="+mn-ea"/>
                <a:cs typeface="+mn-cs"/>
              </a:rPr>
              <a:t> November 2016</a:t>
            </a:r>
          </a:p>
          <a:p>
            <a:pPr algn="r" defTabSz="685545" rtl="0"/>
            <a:r>
              <a:rPr lang="en-US" sz="2000" b="1" kern="1200" dirty="0">
                <a:solidFill>
                  <a:srgbClr val="028184"/>
                </a:solidFill>
                <a:ea typeface="+mn-ea"/>
                <a:cs typeface="+mn-cs"/>
              </a:rPr>
              <a:t>Port Moresby, Papua New Guinea</a:t>
            </a:r>
            <a:endParaRPr lang="en-US" sz="2000" b="1" kern="1200" dirty="0">
              <a:solidFill>
                <a:prstClr val="black"/>
              </a:solidFill>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600" y="500043"/>
            <a:ext cx="2885996" cy="833877"/>
          </a:xfrm>
          <a:prstGeom prst="rect">
            <a:avLst/>
          </a:prstGeom>
        </p:spPr>
      </p:pic>
    </p:spTree>
    <p:extLst>
      <p:ext uri="{BB962C8B-B14F-4D97-AF65-F5344CB8AC3E}">
        <p14:creationId xmlns:p14="http://schemas.microsoft.com/office/powerpoint/2010/main" val="1129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Goal 5: Threatened Species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452" y="1441657"/>
            <a:ext cx="8437126" cy="374067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57800415"/>
              </p:ext>
            </p:extLst>
          </p:nvPr>
        </p:nvGraphicFramePr>
        <p:xfrm>
          <a:off x="203240" y="1509737"/>
          <a:ext cx="3162373" cy="2651760"/>
        </p:xfrm>
        <a:graphic>
          <a:graphicData uri="http://schemas.openxmlformats.org/drawingml/2006/table">
            <a:tbl>
              <a:tblPr firstRow="1" bandRow="1">
                <a:tableStyleId>{5C22544A-7EE6-4342-B048-85BDC9FD1C3A}</a:tableStyleId>
              </a:tblPr>
              <a:tblGrid>
                <a:gridCol w="1168473">
                  <a:extLst>
                    <a:ext uri="{9D8B030D-6E8A-4147-A177-3AD203B41FA5}">
                      <a16:colId xmlns:a16="http://schemas.microsoft.com/office/drawing/2014/main" val="1694451949"/>
                    </a:ext>
                  </a:extLst>
                </a:gridCol>
                <a:gridCol w="1993900">
                  <a:extLst>
                    <a:ext uri="{9D8B030D-6E8A-4147-A177-3AD203B41FA5}">
                      <a16:colId xmlns:a16="http://schemas.microsoft.com/office/drawing/2014/main" val="855283228"/>
                    </a:ext>
                  </a:extLst>
                </a:gridCol>
              </a:tblGrid>
              <a:tr h="0">
                <a:tc>
                  <a:txBody>
                    <a:bodyPr/>
                    <a:lstStyle/>
                    <a:p>
                      <a:pPr algn="ctr"/>
                      <a:r>
                        <a:rPr lang="en-AU" dirty="0"/>
                        <a:t>Country </a:t>
                      </a:r>
                    </a:p>
                  </a:txBody>
                  <a:tcPr/>
                </a:tc>
                <a:tc>
                  <a:txBody>
                    <a:bodyPr/>
                    <a:lstStyle/>
                    <a:p>
                      <a:pPr algn="ctr"/>
                      <a:r>
                        <a:rPr lang="en-AU" dirty="0"/>
                        <a:t>Program</a:t>
                      </a:r>
                    </a:p>
                  </a:txBody>
                  <a:tcPr/>
                </a:tc>
                <a:extLst>
                  <a:ext uri="{0D108BD9-81ED-4DB2-BD59-A6C34878D82A}">
                    <a16:rowId xmlns:a16="http://schemas.microsoft.com/office/drawing/2014/main" val="3811007410"/>
                  </a:ext>
                </a:extLst>
              </a:tr>
              <a:tr h="2119630">
                <a:tc>
                  <a:txBody>
                    <a:bodyPr/>
                    <a:lstStyle/>
                    <a:p>
                      <a:pPr algn="ctr"/>
                      <a:r>
                        <a:rPr lang="en-AU" b="1" dirty="0"/>
                        <a:t>Solomon Islands</a:t>
                      </a:r>
                    </a:p>
                  </a:txBody>
                  <a:tcPr/>
                </a:tc>
                <a:tc>
                  <a:txBody>
                    <a:bodyPr/>
                    <a:lstStyle/>
                    <a:p>
                      <a:pPr algn="ctr"/>
                      <a:r>
                        <a:rPr lang="en-AU" b="1" dirty="0"/>
                        <a:t>Turtle</a:t>
                      </a:r>
                      <a:r>
                        <a:rPr lang="en-AU" b="1" baseline="0" dirty="0"/>
                        <a:t> nesting beaches in Isabel and Choiseul: e.g. protection showing a 200% increase in hawksbill nests in Arnavons</a:t>
                      </a:r>
                      <a:endParaRPr lang="en-AU" b="1" dirty="0"/>
                    </a:p>
                  </a:txBody>
                  <a:tcPr/>
                </a:tc>
                <a:extLst>
                  <a:ext uri="{0D108BD9-81ED-4DB2-BD59-A6C34878D82A}">
                    <a16:rowId xmlns:a16="http://schemas.microsoft.com/office/drawing/2014/main" val="862998830"/>
                  </a:ext>
                </a:extLst>
              </a:tr>
            </a:tbl>
          </a:graphicData>
        </a:graphic>
      </p:graphicFrame>
      <p:sp>
        <p:nvSpPr>
          <p:cNvPr id="8" name="TextBox 7"/>
          <p:cNvSpPr txBox="1"/>
          <p:nvPr/>
        </p:nvSpPr>
        <p:spPr>
          <a:xfrm>
            <a:off x="0" y="5044805"/>
            <a:ext cx="12183473" cy="923330"/>
          </a:xfrm>
          <a:prstGeom prst="rect">
            <a:avLst/>
          </a:prstGeom>
          <a:solidFill>
            <a:schemeClr val="bg1"/>
          </a:solidFill>
        </p:spPr>
        <p:txBody>
          <a:bodyPr wrap="square" rtlCol="0">
            <a:spAutoFit/>
          </a:bodyPr>
          <a:lstStyle/>
          <a:p>
            <a:r>
              <a:rPr lang="en-AU" b="1" dirty="0"/>
              <a:t>Photo:</a:t>
            </a:r>
            <a:r>
              <a:rPr lang="en-AU" dirty="0"/>
              <a:t> Inception workshop (Oct 2016) for KAWAKI Women’s Group in the </a:t>
            </a:r>
            <a:r>
              <a:rPr lang="en-AU" dirty="0" err="1"/>
              <a:t>Arnavon</a:t>
            </a:r>
            <a:r>
              <a:rPr lang="en-AU" dirty="0"/>
              <a:t> Islands as part of the </a:t>
            </a:r>
            <a:r>
              <a:rPr lang="en-AU" dirty="0" err="1"/>
              <a:t>Arnavon</a:t>
            </a:r>
            <a:r>
              <a:rPr lang="en-AU" dirty="0"/>
              <a:t> Community Marine Conservation Area. KAWAKI was launched in April and provides an opportunity for women to lead on protection of the largest hawksbill turtle nesting area in the Western Pacific</a:t>
            </a:r>
          </a:p>
        </p:txBody>
      </p:sp>
    </p:spTree>
    <p:extLst>
      <p:ext uri="{BB962C8B-B14F-4D97-AF65-F5344CB8AC3E}">
        <p14:creationId xmlns:p14="http://schemas.microsoft.com/office/powerpoint/2010/main" val="118963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Challenges and recommendations</a:t>
            </a:r>
          </a:p>
        </p:txBody>
      </p:sp>
      <p:sp>
        <p:nvSpPr>
          <p:cNvPr id="6" name="TextBox 5"/>
          <p:cNvSpPr txBox="1"/>
          <p:nvPr/>
        </p:nvSpPr>
        <p:spPr>
          <a:xfrm>
            <a:off x="838200" y="1690688"/>
            <a:ext cx="10045521"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Need for strong strategic vision for CTI-CFF: endorse conducting review of RPOA in 2017</a:t>
            </a:r>
          </a:p>
          <a:p>
            <a:pPr marL="285750" indent="-285750">
              <a:buFont typeface="Arial" panose="020B0604020202020204" pitchFamily="34" charset="0"/>
              <a:buChar char="•"/>
            </a:pPr>
            <a:r>
              <a:rPr lang="en-US" sz="2800" dirty="0"/>
              <a:t>Benefit of consistent messaging across CT members and partners regarding regional value-add of CTI and significance of the initiative for food security and blue economy</a:t>
            </a:r>
          </a:p>
          <a:p>
            <a:pPr marL="285750" indent="-285750">
              <a:buFont typeface="Arial" panose="020B0604020202020204" pitchFamily="34" charset="0"/>
              <a:buChar char="•"/>
            </a:pPr>
            <a:r>
              <a:rPr lang="en-US" sz="2800" dirty="0"/>
              <a:t>Consider streamlining CTI working groups to ease burden in CT members/NCCs</a:t>
            </a:r>
          </a:p>
          <a:p>
            <a:pPr marL="285750" indent="-285750">
              <a:buFont typeface="Arial" panose="020B0604020202020204" pitchFamily="34" charset="0"/>
              <a:buChar char="•"/>
            </a:pPr>
            <a:r>
              <a:rPr lang="en-US" sz="2800" dirty="0"/>
              <a:t>Support increased emphasis on sustainable finance at regional, national and subnational scales</a:t>
            </a:r>
          </a:p>
          <a:p>
            <a:endParaRPr lang="en-US" dirty="0">
              <a:solidFill>
                <a:srgbClr val="028184"/>
              </a:solidFill>
            </a:endParaRPr>
          </a:p>
        </p:txBody>
      </p:sp>
    </p:spTree>
    <p:extLst>
      <p:ext uri="{BB962C8B-B14F-4D97-AF65-F5344CB8AC3E}">
        <p14:creationId xmlns:p14="http://schemas.microsoft.com/office/powerpoint/2010/main" val="411850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028184"/>
                </a:solidFill>
                <a:latin typeface="Bebas Neue Bold" panose="020B0606020202050201" pitchFamily="34" charset="0"/>
              </a:rPr>
              <a:t>Next steps</a:t>
            </a:r>
          </a:p>
        </p:txBody>
      </p:sp>
      <p:sp>
        <p:nvSpPr>
          <p:cNvPr id="6" name="TextBox 5"/>
          <p:cNvSpPr txBox="1"/>
          <p:nvPr/>
        </p:nvSpPr>
        <p:spPr>
          <a:xfrm>
            <a:off x="838200" y="1690688"/>
            <a:ext cx="10045521" cy="369332"/>
          </a:xfrm>
          <a:prstGeom prst="rect">
            <a:avLst/>
          </a:prstGeom>
          <a:noFill/>
        </p:spPr>
        <p:txBody>
          <a:bodyPr wrap="square" rtlCol="0">
            <a:spAutoFit/>
          </a:bodyPr>
          <a:lstStyle/>
          <a:p>
            <a:endParaRPr lang="en-US" dirty="0">
              <a:solidFill>
                <a:srgbClr val="028184"/>
              </a:solidFill>
            </a:endParaRPr>
          </a:p>
        </p:txBody>
      </p:sp>
      <p:sp>
        <p:nvSpPr>
          <p:cNvPr id="2" name="TextBox 1"/>
          <p:cNvSpPr txBox="1"/>
          <p:nvPr/>
        </p:nvSpPr>
        <p:spPr>
          <a:xfrm>
            <a:off x="3" y="948690"/>
            <a:ext cx="12192000" cy="6186309"/>
          </a:xfrm>
          <a:prstGeom prst="rect">
            <a:avLst/>
          </a:prstGeom>
          <a:noFill/>
        </p:spPr>
        <p:txBody>
          <a:bodyPr wrap="square" rtlCol="0">
            <a:spAutoFit/>
          </a:bodyPr>
          <a:lstStyle/>
          <a:p>
            <a:r>
              <a:rPr lang="en-AU" dirty="0"/>
              <a:t>INDONESIA – by 2018</a:t>
            </a:r>
          </a:p>
          <a:p>
            <a:pPr marL="285750" indent="-285750">
              <a:buFont typeface="Arial" panose="020B0604020202020204" pitchFamily="34" charset="0"/>
              <a:buChar char="•"/>
            </a:pPr>
            <a:r>
              <a:rPr lang="en-AU" b="1" dirty="0"/>
              <a:t>Sustainable financing </a:t>
            </a:r>
            <a:r>
              <a:rPr lang="en-AU" dirty="0"/>
              <a:t>for MPA in Raja </a:t>
            </a:r>
            <a:r>
              <a:rPr lang="en-AU" dirty="0" err="1"/>
              <a:t>Ampat</a:t>
            </a:r>
            <a:endParaRPr lang="en-AU" dirty="0"/>
          </a:p>
          <a:p>
            <a:pPr marL="285750" indent="-285750">
              <a:buFont typeface="Arial" panose="020B0604020202020204" pitchFamily="34" charset="0"/>
              <a:buChar char="•"/>
            </a:pPr>
            <a:r>
              <a:rPr lang="en-AU" dirty="0"/>
              <a:t>Model rolled out in at least 5 villages to empower local people in better protection and management of coastal areas and improve livelihoods</a:t>
            </a:r>
          </a:p>
          <a:p>
            <a:pPr marL="285750" indent="-285750">
              <a:buFont typeface="Arial" panose="020B0604020202020204" pitchFamily="34" charset="0"/>
              <a:buChar char="•"/>
            </a:pPr>
            <a:r>
              <a:rPr lang="en-AU" dirty="0"/>
              <a:t>Demonstration model for </a:t>
            </a:r>
            <a:r>
              <a:rPr lang="en-AU" b="1" dirty="0"/>
              <a:t>mariculture </a:t>
            </a:r>
            <a:r>
              <a:rPr lang="en-AU" dirty="0"/>
              <a:t>in </a:t>
            </a:r>
            <a:r>
              <a:rPr lang="en-AU" dirty="0" err="1"/>
              <a:t>Savu</a:t>
            </a:r>
            <a:r>
              <a:rPr lang="en-AU" dirty="0"/>
              <a:t> Sea</a:t>
            </a:r>
          </a:p>
          <a:p>
            <a:pPr marL="285750" indent="-285750">
              <a:buFont typeface="Arial" panose="020B0604020202020204" pitchFamily="34" charset="0"/>
              <a:buChar char="•"/>
            </a:pPr>
            <a:r>
              <a:rPr lang="en-AU" dirty="0"/>
              <a:t>MSP products and MPA Network design for Lesser </a:t>
            </a:r>
            <a:r>
              <a:rPr lang="en-AU" dirty="0" err="1"/>
              <a:t>Sundas</a:t>
            </a:r>
            <a:r>
              <a:rPr lang="en-AU" dirty="0"/>
              <a:t> complete</a:t>
            </a:r>
          </a:p>
          <a:p>
            <a:endParaRPr lang="en-AU" dirty="0"/>
          </a:p>
          <a:p>
            <a:r>
              <a:rPr lang="en-AU" dirty="0"/>
              <a:t>PAPUA NEW GUINEA – by 2020</a:t>
            </a:r>
          </a:p>
          <a:p>
            <a:pPr marL="285750" indent="-285750">
              <a:buFont typeface="Arial" panose="020B0604020202020204" pitchFamily="34" charset="0"/>
              <a:buChar char="•"/>
            </a:pPr>
            <a:r>
              <a:rPr lang="en-AU" b="1" dirty="0"/>
              <a:t>Ridges to Reefs planning </a:t>
            </a:r>
            <a:r>
              <a:rPr lang="en-AU" dirty="0"/>
              <a:t>in at least 4 provinces to ensure that natural and cultural resources are managed sustainably, future developments occur in an informed and inclusive manner and build resilience to climate change</a:t>
            </a:r>
          </a:p>
          <a:p>
            <a:pPr marL="285750" indent="-285750">
              <a:buFont typeface="Arial" panose="020B0604020202020204" pitchFamily="34" charset="0"/>
              <a:buChar char="•"/>
            </a:pPr>
            <a:r>
              <a:rPr lang="en-AU" dirty="0"/>
              <a:t>Supporting our key partner (CEPA) to implement the </a:t>
            </a:r>
            <a:r>
              <a:rPr lang="en-AU" b="1" dirty="0"/>
              <a:t>national protected area policy </a:t>
            </a:r>
            <a:r>
              <a:rPr lang="en-AU" dirty="0"/>
              <a:t>to ensure that community based protected areas are formally gazetted in at least 2 provinces </a:t>
            </a:r>
          </a:p>
          <a:p>
            <a:pPr marL="285750" indent="-285750">
              <a:buFont typeface="Arial" panose="020B0604020202020204" pitchFamily="34" charset="0"/>
              <a:buChar char="•"/>
            </a:pPr>
            <a:r>
              <a:rPr lang="en-AU" dirty="0"/>
              <a:t>TNC will work with at least 8 communities in PNG to effectively </a:t>
            </a:r>
            <a:r>
              <a:rPr lang="en-AU" b="1" dirty="0"/>
              <a:t>manage their high value coastal fisheries </a:t>
            </a:r>
            <a:r>
              <a:rPr lang="en-AU" dirty="0"/>
              <a:t>under customary/ tribal management frameworks </a:t>
            </a:r>
          </a:p>
          <a:p>
            <a:endParaRPr lang="en-AU" dirty="0"/>
          </a:p>
          <a:p>
            <a:r>
              <a:rPr lang="en-AU" dirty="0"/>
              <a:t>SOLOMON ISLANDS – by 2020</a:t>
            </a:r>
          </a:p>
          <a:p>
            <a:pPr marL="285750" indent="-285750">
              <a:buFont typeface="Arial" panose="020B0604020202020204" pitchFamily="34" charset="0"/>
              <a:buChar char="•"/>
            </a:pPr>
            <a:r>
              <a:rPr lang="en-AU" b="1" dirty="0"/>
              <a:t>Ridges to Reefs </a:t>
            </a:r>
            <a:r>
              <a:rPr lang="en-AU" dirty="0"/>
              <a:t>conservation management extends across at least 2 provinces to ensure that natural and cultural resources are managed sustainably, future developments occur in an informed and inclusive manner and build resilience to climate change</a:t>
            </a:r>
          </a:p>
          <a:p>
            <a:pPr marL="285750" indent="-285750">
              <a:buFont typeface="Arial" panose="020B0604020202020204" pitchFamily="34" charset="0"/>
              <a:buChar char="•"/>
            </a:pPr>
            <a:r>
              <a:rPr lang="en-AU" dirty="0"/>
              <a:t>At least 3 high value </a:t>
            </a:r>
            <a:r>
              <a:rPr lang="en-AU" b="1" dirty="0"/>
              <a:t>fisheries in Solomon Islands are under effective management</a:t>
            </a:r>
            <a:r>
              <a:rPr lang="en-AU" dirty="0"/>
              <a:t>, providing improved livelihoods, increased food security and greater integrity of critical marine ecosystems.</a:t>
            </a:r>
          </a:p>
          <a:p>
            <a:endParaRPr lang="en-AU" dirty="0"/>
          </a:p>
        </p:txBody>
      </p:sp>
    </p:spTree>
    <p:extLst>
      <p:ext uri="{BB962C8B-B14F-4D97-AF65-F5344CB8AC3E}">
        <p14:creationId xmlns:p14="http://schemas.microsoft.com/office/powerpoint/2010/main" val="220723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9618"/>
          </a:xfrm>
        </p:spPr>
      </p:pic>
      <p:sp>
        <p:nvSpPr>
          <p:cNvPr id="4" name="TextBox 3"/>
          <p:cNvSpPr txBox="1"/>
          <p:nvPr/>
        </p:nvSpPr>
        <p:spPr>
          <a:xfrm>
            <a:off x="687513" y="365125"/>
            <a:ext cx="7189694" cy="2162128"/>
          </a:xfrm>
          <a:prstGeom prst="rect">
            <a:avLst/>
          </a:prstGeom>
          <a:noFill/>
        </p:spPr>
        <p:txBody>
          <a:bodyPr wrap="square" lIns="68558" tIns="34289" rIns="68558" bIns="34289" rtlCol="0">
            <a:spAutoFit/>
          </a:bodyPr>
          <a:lstStyle/>
          <a:p>
            <a:pPr algn="l" defTabSz="685545" rtl="0"/>
            <a:r>
              <a:rPr lang="en-US" sz="4000" b="1" dirty="0">
                <a:solidFill>
                  <a:srgbClr val="028184"/>
                </a:solidFill>
              </a:rPr>
              <a:t>For more information </a:t>
            </a:r>
          </a:p>
          <a:p>
            <a:pPr algn="l" defTabSz="685545" rtl="0"/>
            <a:r>
              <a:rPr lang="en-US" sz="4000" b="1" dirty="0">
                <a:solidFill>
                  <a:srgbClr val="028184"/>
                </a:solidFill>
              </a:rPr>
              <a:t>please contact: </a:t>
            </a:r>
          </a:p>
          <a:p>
            <a:pPr algn="l" defTabSz="685545" rtl="0"/>
            <a:endParaRPr lang="en-US" sz="2800" b="1" kern="1200" dirty="0">
              <a:solidFill>
                <a:srgbClr val="028184"/>
              </a:solidFill>
            </a:endParaRPr>
          </a:p>
          <a:p>
            <a:pPr algn="l" defTabSz="685545" rtl="0"/>
            <a:r>
              <a:rPr lang="en-US" sz="2800" b="1" dirty="0">
                <a:solidFill>
                  <a:srgbClr val="028184"/>
                </a:solidFill>
              </a:rPr>
              <a:t>Laura Whitford – lwhitford@tnc.org</a:t>
            </a:r>
            <a:endParaRPr lang="en-US" sz="2800" b="1" kern="1200" dirty="0">
              <a:solidFill>
                <a:prstClr val="black"/>
              </a:solidFill>
            </a:endParaRPr>
          </a:p>
        </p:txBody>
      </p:sp>
    </p:spTree>
    <p:extLst>
      <p:ext uri="{BB962C8B-B14F-4D97-AF65-F5344CB8AC3E}">
        <p14:creationId xmlns:p14="http://schemas.microsoft.com/office/powerpoint/2010/main" val="91288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Outline</a:t>
            </a:r>
          </a:p>
        </p:txBody>
      </p:sp>
      <p:sp>
        <p:nvSpPr>
          <p:cNvPr id="6" name="TextBox 5"/>
          <p:cNvSpPr txBox="1"/>
          <p:nvPr/>
        </p:nvSpPr>
        <p:spPr>
          <a:xfrm>
            <a:off x="838200" y="1690688"/>
            <a:ext cx="10045521" cy="369332"/>
          </a:xfrm>
          <a:prstGeom prst="rect">
            <a:avLst/>
          </a:prstGeom>
          <a:noFill/>
        </p:spPr>
        <p:txBody>
          <a:bodyPr wrap="square" rtlCol="0">
            <a:spAutoFit/>
          </a:bodyPr>
          <a:lstStyle/>
          <a:p>
            <a:endParaRPr lang="en-US" dirty="0">
              <a:solidFill>
                <a:srgbClr val="028184"/>
              </a:solidFill>
            </a:endParaRPr>
          </a:p>
        </p:txBody>
      </p:sp>
      <p:sp>
        <p:nvSpPr>
          <p:cNvPr id="4" name="TextBox 3"/>
          <p:cNvSpPr txBox="1"/>
          <p:nvPr/>
        </p:nvSpPr>
        <p:spPr>
          <a:xfrm>
            <a:off x="838200" y="1690688"/>
            <a:ext cx="10693403" cy="3970318"/>
          </a:xfrm>
          <a:prstGeom prst="rect">
            <a:avLst/>
          </a:prstGeom>
          <a:noFill/>
        </p:spPr>
        <p:txBody>
          <a:bodyPr wrap="square" rtlCol="0">
            <a:spAutoFit/>
          </a:bodyPr>
          <a:lstStyle/>
          <a:p>
            <a:pPr marL="457200" indent="-457200">
              <a:buFont typeface="Arial" panose="020B0604020202020204" pitchFamily="34" charset="0"/>
              <a:buChar char="•"/>
            </a:pPr>
            <a:r>
              <a:rPr lang="en-AU" sz="2800" dirty="0"/>
              <a:t>TNC Focal Points</a:t>
            </a:r>
          </a:p>
          <a:p>
            <a:pPr marL="457200" indent="-457200">
              <a:buFont typeface="Arial" panose="020B0604020202020204" pitchFamily="34" charset="0"/>
              <a:buChar char="•"/>
            </a:pPr>
            <a:r>
              <a:rPr lang="en-AU" sz="2800" dirty="0"/>
              <a:t>Regional and Cross-Cutting Work</a:t>
            </a:r>
          </a:p>
          <a:p>
            <a:pPr marL="457200" indent="-457200">
              <a:buFont typeface="Arial" panose="020B0604020202020204" pitchFamily="34" charset="0"/>
              <a:buChar char="•"/>
            </a:pPr>
            <a:r>
              <a:rPr lang="en-AU" sz="2800" dirty="0"/>
              <a:t>Goal 1 – Seascapes (example – PNG)</a:t>
            </a:r>
          </a:p>
          <a:p>
            <a:pPr marL="457200" indent="-457200">
              <a:buFont typeface="Arial" panose="020B0604020202020204" pitchFamily="34" charset="0"/>
              <a:buChar char="•"/>
            </a:pPr>
            <a:r>
              <a:rPr lang="en-AU" sz="2800" dirty="0"/>
              <a:t>Goal 2 – Fisheries (example – Indonesia)</a:t>
            </a:r>
          </a:p>
          <a:p>
            <a:pPr marL="457200" indent="-457200">
              <a:buFont typeface="Arial" panose="020B0604020202020204" pitchFamily="34" charset="0"/>
              <a:buChar char="•"/>
            </a:pPr>
            <a:r>
              <a:rPr lang="en-AU" sz="2800" dirty="0"/>
              <a:t>Goal 3 – Marine Protected Areas (example – Indonesia)</a:t>
            </a:r>
          </a:p>
          <a:p>
            <a:pPr marL="457200" indent="-457200">
              <a:buFont typeface="Arial" panose="020B0604020202020204" pitchFamily="34" charset="0"/>
              <a:buChar char="•"/>
            </a:pPr>
            <a:r>
              <a:rPr lang="en-AU" sz="2800" dirty="0"/>
              <a:t>Goal 4 – Climate Change Adaptation (example – PNG)</a:t>
            </a:r>
          </a:p>
          <a:p>
            <a:pPr marL="457200" indent="-457200">
              <a:buFont typeface="Arial" panose="020B0604020202020204" pitchFamily="34" charset="0"/>
              <a:buChar char="•"/>
            </a:pPr>
            <a:r>
              <a:rPr lang="en-AU" sz="2800" dirty="0"/>
              <a:t>Goal 5 – Threatened Species (example – Solomon Islands)</a:t>
            </a:r>
          </a:p>
          <a:p>
            <a:pPr marL="457200" indent="-457200">
              <a:buFont typeface="Arial" panose="020B0604020202020204" pitchFamily="34" charset="0"/>
              <a:buChar char="•"/>
            </a:pPr>
            <a:r>
              <a:rPr lang="en-AU" sz="2800" dirty="0"/>
              <a:t>Challenges and Recommendations</a:t>
            </a:r>
          </a:p>
          <a:p>
            <a:pPr marL="457200" indent="-457200">
              <a:buFont typeface="Arial" panose="020B0604020202020204" pitchFamily="34" charset="0"/>
              <a:buChar char="•"/>
            </a:pPr>
            <a:r>
              <a:rPr lang="en-AU" sz="2800" dirty="0"/>
              <a:t>Next Steps</a:t>
            </a:r>
          </a:p>
        </p:txBody>
      </p:sp>
    </p:spTree>
    <p:extLst>
      <p:ext uri="{BB962C8B-B14F-4D97-AF65-F5344CB8AC3E}">
        <p14:creationId xmlns:p14="http://schemas.microsoft.com/office/powerpoint/2010/main" val="178028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TNC Focal Points</a:t>
            </a:r>
          </a:p>
        </p:txBody>
      </p:sp>
      <p:sp>
        <p:nvSpPr>
          <p:cNvPr id="6" name="TextBox 5"/>
          <p:cNvSpPr txBox="1"/>
          <p:nvPr/>
        </p:nvSpPr>
        <p:spPr>
          <a:xfrm>
            <a:off x="838200" y="1690688"/>
            <a:ext cx="10045521" cy="369332"/>
          </a:xfrm>
          <a:prstGeom prst="rect">
            <a:avLst/>
          </a:prstGeom>
          <a:noFill/>
        </p:spPr>
        <p:txBody>
          <a:bodyPr wrap="square" rtlCol="0">
            <a:spAutoFit/>
          </a:bodyPr>
          <a:lstStyle/>
          <a:p>
            <a:endParaRPr lang="en-US" dirty="0">
              <a:solidFill>
                <a:srgbClr val="02818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9051088"/>
              </p:ext>
            </p:extLst>
          </p:nvPr>
        </p:nvGraphicFramePr>
        <p:xfrm>
          <a:off x="2032003" y="1539142"/>
          <a:ext cx="8128000" cy="3662680"/>
        </p:xfrm>
        <a:graphic>
          <a:graphicData uri="http://schemas.openxmlformats.org/drawingml/2006/table">
            <a:tbl>
              <a:tblPr firstRow="1" bandRow="1">
                <a:tableStyleId>{5C22544A-7EE6-4342-B048-85BDC9FD1C3A}</a:tableStyleId>
              </a:tblPr>
              <a:tblGrid>
                <a:gridCol w="2170471">
                  <a:extLst>
                    <a:ext uri="{9D8B030D-6E8A-4147-A177-3AD203B41FA5}">
                      <a16:colId xmlns:a16="http://schemas.microsoft.com/office/drawing/2014/main" val="3605629959"/>
                    </a:ext>
                  </a:extLst>
                </a:gridCol>
                <a:gridCol w="5957529">
                  <a:extLst>
                    <a:ext uri="{9D8B030D-6E8A-4147-A177-3AD203B41FA5}">
                      <a16:colId xmlns:a16="http://schemas.microsoft.com/office/drawing/2014/main" val="1543828673"/>
                    </a:ext>
                  </a:extLst>
                </a:gridCol>
              </a:tblGrid>
              <a:tr h="370840">
                <a:tc>
                  <a:txBody>
                    <a:bodyPr/>
                    <a:lstStyle/>
                    <a:p>
                      <a:r>
                        <a:rPr lang="en-AU" dirty="0"/>
                        <a:t>Member Country</a:t>
                      </a:r>
                    </a:p>
                  </a:txBody>
                  <a:tcPr/>
                </a:tc>
                <a:tc>
                  <a:txBody>
                    <a:bodyPr/>
                    <a:lstStyle/>
                    <a:p>
                      <a:r>
                        <a:rPr lang="en-AU" dirty="0"/>
                        <a:t>TNC Focal Point</a:t>
                      </a:r>
                    </a:p>
                  </a:txBody>
                  <a:tcPr/>
                </a:tc>
                <a:extLst>
                  <a:ext uri="{0D108BD9-81ED-4DB2-BD59-A6C34878D82A}">
                    <a16:rowId xmlns:a16="http://schemas.microsoft.com/office/drawing/2014/main" val="3084397797"/>
                  </a:ext>
                </a:extLst>
              </a:tr>
              <a:tr h="370840">
                <a:tc>
                  <a:txBody>
                    <a:bodyPr/>
                    <a:lstStyle/>
                    <a:p>
                      <a:r>
                        <a:rPr lang="en-AU" sz="2400" dirty="0"/>
                        <a:t>Regional </a:t>
                      </a:r>
                    </a:p>
                  </a:txBody>
                  <a:tcPr/>
                </a:tc>
                <a:tc>
                  <a:txBody>
                    <a:bodyPr/>
                    <a:lstStyle/>
                    <a:p>
                      <a:r>
                        <a:rPr lang="en-AU" sz="2400" dirty="0"/>
                        <a:t>Laura Whitford, Director of Development Policy and Partnerships, Asia</a:t>
                      </a:r>
                      <a:r>
                        <a:rPr lang="en-AU" sz="2400" baseline="0" dirty="0"/>
                        <a:t> Pacific</a:t>
                      </a:r>
                      <a:endParaRPr lang="en-AU" sz="2400" dirty="0"/>
                    </a:p>
                  </a:txBody>
                  <a:tcPr/>
                </a:tc>
                <a:extLst>
                  <a:ext uri="{0D108BD9-81ED-4DB2-BD59-A6C34878D82A}">
                    <a16:rowId xmlns:a16="http://schemas.microsoft.com/office/drawing/2014/main" val="1149412918"/>
                  </a:ext>
                </a:extLst>
              </a:tr>
              <a:tr h="370840">
                <a:tc>
                  <a:txBody>
                    <a:bodyPr/>
                    <a:lstStyle/>
                    <a:p>
                      <a:r>
                        <a:rPr lang="en-AU" sz="2400" dirty="0"/>
                        <a:t>Papua New Guinea</a:t>
                      </a:r>
                    </a:p>
                  </a:txBody>
                  <a:tcPr/>
                </a:tc>
                <a:tc>
                  <a:txBody>
                    <a:bodyPr/>
                    <a:lstStyle/>
                    <a:p>
                      <a:r>
                        <a:rPr lang="en-AU" sz="2400" dirty="0"/>
                        <a:t>Kelly Kalit, Director of External Affairs,</a:t>
                      </a:r>
                      <a:r>
                        <a:rPr lang="en-AU" sz="2400" baseline="0" dirty="0"/>
                        <a:t> Papua New Guinea Program</a:t>
                      </a:r>
                      <a:endParaRPr lang="en-AU" sz="2400" dirty="0"/>
                    </a:p>
                  </a:txBody>
                  <a:tcPr/>
                </a:tc>
                <a:extLst>
                  <a:ext uri="{0D108BD9-81ED-4DB2-BD59-A6C34878D82A}">
                    <a16:rowId xmlns:a16="http://schemas.microsoft.com/office/drawing/2014/main" val="3070728322"/>
                  </a:ext>
                </a:extLst>
              </a:tr>
              <a:tr h="370840">
                <a:tc>
                  <a:txBody>
                    <a:bodyPr/>
                    <a:lstStyle/>
                    <a:p>
                      <a:r>
                        <a:rPr lang="en-AU" sz="2400" dirty="0"/>
                        <a:t>Solomon Islands</a:t>
                      </a:r>
                    </a:p>
                  </a:txBody>
                  <a:tcPr/>
                </a:tc>
                <a:tc>
                  <a:txBody>
                    <a:bodyPr/>
                    <a:lstStyle/>
                    <a:p>
                      <a:r>
                        <a:rPr lang="en-AU" sz="2400" dirty="0"/>
                        <a:t>Willie Atu, Director, Solomon Islands Program</a:t>
                      </a:r>
                    </a:p>
                  </a:txBody>
                  <a:tcPr/>
                </a:tc>
                <a:extLst>
                  <a:ext uri="{0D108BD9-81ED-4DB2-BD59-A6C34878D82A}">
                    <a16:rowId xmlns:a16="http://schemas.microsoft.com/office/drawing/2014/main" val="71134779"/>
                  </a:ext>
                </a:extLst>
              </a:tr>
              <a:tr h="370840">
                <a:tc>
                  <a:txBody>
                    <a:bodyPr/>
                    <a:lstStyle/>
                    <a:p>
                      <a:r>
                        <a:rPr lang="en-AU" sz="2400" dirty="0"/>
                        <a:t>Indonesia</a:t>
                      </a:r>
                    </a:p>
                  </a:txBody>
                  <a:tcPr/>
                </a:tc>
                <a:tc>
                  <a:txBody>
                    <a:bodyPr/>
                    <a:lstStyle/>
                    <a:p>
                      <a:r>
                        <a:rPr lang="en-AU" sz="2400" dirty="0"/>
                        <a:t>Imran Amin, Deputy Director, Marine</a:t>
                      </a:r>
                      <a:r>
                        <a:rPr lang="en-AU" sz="2400" baseline="0" dirty="0"/>
                        <a:t> Program, Indonesia Program</a:t>
                      </a:r>
                      <a:endParaRPr lang="en-AU" sz="2400" dirty="0"/>
                    </a:p>
                  </a:txBody>
                  <a:tcPr/>
                </a:tc>
                <a:extLst>
                  <a:ext uri="{0D108BD9-81ED-4DB2-BD59-A6C34878D82A}">
                    <a16:rowId xmlns:a16="http://schemas.microsoft.com/office/drawing/2014/main" val="3278875757"/>
                  </a:ext>
                </a:extLst>
              </a:tr>
            </a:tbl>
          </a:graphicData>
        </a:graphic>
      </p:graphicFrame>
    </p:spTree>
    <p:extLst>
      <p:ext uri="{BB962C8B-B14F-4D97-AF65-F5344CB8AC3E}">
        <p14:creationId xmlns:p14="http://schemas.microsoft.com/office/powerpoint/2010/main" val="71988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827" y="1365694"/>
            <a:ext cx="5911148" cy="3938365"/>
          </a:xfrm>
          <a:prstGeom prst="rect">
            <a:avLst/>
          </a:prstGeom>
        </p:spPr>
      </p:pic>
      <p:sp>
        <p:nvSpPr>
          <p:cNvPr id="6" name="TextBox 5"/>
          <p:cNvSpPr txBox="1"/>
          <p:nvPr/>
        </p:nvSpPr>
        <p:spPr>
          <a:xfrm>
            <a:off x="331304" y="1235109"/>
            <a:ext cx="5850835"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a:t>Women Leaders’ Forum</a:t>
            </a:r>
          </a:p>
          <a:p>
            <a:pPr marL="742950" lvl="1" indent="-285750">
              <a:buFont typeface="Calibri" panose="020F0502020204030204" pitchFamily="34" charset="0"/>
              <a:buChar char="⁻"/>
            </a:pPr>
            <a:r>
              <a:rPr lang="en-US" sz="2000" dirty="0"/>
              <a:t>Profiling the WLF and providing capacity building opportunities in global fora e.g. International Symposium on Capacity Building for Sustainable Oceans (July 2016), World Conservation Congress (Sept 2016) </a:t>
            </a:r>
          </a:p>
          <a:p>
            <a:pPr marL="742950" lvl="1" indent="-285750">
              <a:buFont typeface="Calibri" panose="020F0502020204030204" pitchFamily="34" charset="0"/>
              <a:buChar char="⁻"/>
            </a:pPr>
            <a:r>
              <a:rPr lang="en-US" sz="2000" dirty="0"/>
              <a:t>Convening monthly calls to track progress</a:t>
            </a:r>
          </a:p>
          <a:p>
            <a:pPr marL="285750" indent="-285750">
              <a:buFont typeface="Arial" panose="020B0604020202020204" pitchFamily="34" charset="0"/>
              <a:buChar char="•"/>
            </a:pPr>
            <a:r>
              <a:rPr lang="en-US" sz="2000" dirty="0"/>
              <a:t>Local Government Network</a:t>
            </a:r>
          </a:p>
          <a:p>
            <a:pPr marL="285750" indent="-285750">
              <a:buFont typeface="Arial" panose="020B0604020202020204" pitchFamily="34" charset="0"/>
              <a:buChar char="•"/>
            </a:pPr>
            <a:r>
              <a:rPr lang="en-US" sz="2000" dirty="0"/>
              <a:t>EU-funded study on examples of good practice in Marine Spatial Planning – CTI-CFF Case Study, to be presented at UNESCO conference (Mar 2017)</a:t>
            </a:r>
          </a:p>
          <a:p>
            <a:pPr marL="285750" indent="-285750">
              <a:buFont typeface="Arial" panose="020B0604020202020204" pitchFamily="34" charset="0"/>
              <a:buChar char="•"/>
            </a:pPr>
            <a:r>
              <a:rPr lang="en-US" sz="2000" dirty="0"/>
              <a:t>Close collaboration with Governments of PNG, Indonesia, Solomon Islands through NCCs</a:t>
            </a:r>
          </a:p>
          <a:p>
            <a:pPr marL="742950" lvl="1" indent="-285750">
              <a:buFont typeface="Calibri" panose="020F0502020204030204" pitchFamily="34" charset="0"/>
              <a:buChar char="⁻"/>
            </a:pPr>
            <a:r>
              <a:rPr lang="en-US" sz="2000" dirty="0"/>
              <a:t>e.g. Support on preparations for SOM12 including side-event to profile CTI success stories</a:t>
            </a:r>
          </a:p>
          <a:p>
            <a:endParaRPr lang="en-US" dirty="0">
              <a:solidFill>
                <a:srgbClr val="028184"/>
              </a:solidFill>
            </a:endParaRPr>
          </a:p>
        </p:txBody>
      </p:sp>
      <p:sp>
        <p:nvSpPr>
          <p:cNvPr id="5" name="Title 1"/>
          <p:cNvSpPr txBox="1">
            <a:spLocks/>
          </p:cNvSpPr>
          <p:nvPr/>
        </p:nvSpPr>
        <p:spPr>
          <a:xfrm>
            <a:off x="345323" y="157226"/>
            <a:ext cx="5752504" cy="111128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Regional and Cross-cutting</a:t>
            </a:r>
          </a:p>
        </p:txBody>
      </p:sp>
      <p:sp>
        <p:nvSpPr>
          <p:cNvPr id="4" name="TextBox 3"/>
          <p:cNvSpPr txBox="1"/>
          <p:nvPr/>
        </p:nvSpPr>
        <p:spPr>
          <a:xfrm>
            <a:off x="6083808" y="5498432"/>
            <a:ext cx="5839487" cy="923330"/>
          </a:xfrm>
          <a:prstGeom prst="rect">
            <a:avLst/>
          </a:prstGeom>
          <a:solidFill>
            <a:schemeClr val="bg1"/>
          </a:solidFill>
        </p:spPr>
        <p:txBody>
          <a:bodyPr wrap="square" rtlCol="0">
            <a:spAutoFit/>
          </a:bodyPr>
          <a:lstStyle/>
          <a:p>
            <a:r>
              <a:rPr lang="en-AU" b="1" dirty="0"/>
              <a:t>Photo:</a:t>
            </a:r>
            <a:r>
              <a:rPr lang="en-AU" dirty="0"/>
              <a:t> Women Leaders’ Learning Exchange to participate in the World Conservation Congress in Hawaii, including women connected to the WLF in PNG and Solomon Islands</a:t>
            </a:r>
          </a:p>
        </p:txBody>
      </p:sp>
    </p:spTree>
    <p:extLst>
      <p:ext uri="{BB962C8B-B14F-4D97-AF65-F5344CB8AC3E}">
        <p14:creationId xmlns:p14="http://schemas.microsoft.com/office/powerpoint/2010/main" val="179011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3"/>
          <a:stretch>
            <a:fillRect/>
          </a:stretch>
        </p:blipFill>
        <p:spPr>
          <a:xfrm>
            <a:off x="79513" y="158921"/>
            <a:ext cx="12014951" cy="5788572"/>
          </a:xfrm>
          <a:prstGeom prst="rect">
            <a:avLst/>
          </a:prstGeom>
        </p:spPr>
      </p:pic>
      <p:sp>
        <p:nvSpPr>
          <p:cNvPr id="3" name="Content Placeholder 2"/>
          <p:cNvSpPr>
            <a:spLocks noGrp="1"/>
          </p:cNvSpPr>
          <p:nvPr>
            <p:ph idx="1"/>
          </p:nvPr>
        </p:nvSpPr>
        <p:spPr>
          <a:xfrm>
            <a:off x="1243584" y="158921"/>
            <a:ext cx="10680192" cy="1377696"/>
          </a:xfrm>
          <a:solidFill>
            <a:schemeClr val="bg1"/>
          </a:solidFill>
        </p:spPr>
        <p:txBody>
          <a:bodyPr>
            <a:normAutofit/>
          </a:bodyPr>
          <a:lstStyle/>
          <a:p>
            <a:pPr marL="0" indent="0" algn="ctr">
              <a:buNone/>
            </a:pPr>
            <a:r>
              <a:rPr lang="en-US" sz="3200" dirty="0">
                <a:solidFill>
                  <a:srgbClr val="028184"/>
                </a:solidFill>
              </a:rPr>
              <a:t>High Level Event to profile CTI-CFF in context of other regional oceans challenges at UNFCCC in Paris (Dec 2016)</a:t>
            </a:r>
            <a:endParaRPr lang="en-AU" sz="3200" dirty="0"/>
          </a:p>
        </p:txBody>
      </p:sp>
      <p:sp>
        <p:nvSpPr>
          <p:cNvPr id="5" name="Rectangle 4"/>
          <p:cNvSpPr/>
          <p:nvPr/>
        </p:nvSpPr>
        <p:spPr>
          <a:xfrm>
            <a:off x="182880" y="6041212"/>
            <a:ext cx="11618976" cy="646331"/>
          </a:xfrm>
          <a:prstGeom prst="rect">
            <a:avLst/>
          </a:prstGeom>
        </p:spPr>
        <p:txBody>
          <a:bodyPr wrap="square">
            <a:spAutoFit/>
          </a:bodyPr>
          <a:lstStyle/>
          <a:p>
            <a:r>
              <a:rPr lang="en-AU" dirty="0" err="1">
                <a:solidFill>
                  <a:srgbClr val="000000"/>
                </a:solidFill>
                <a:latin typeface="Calibri" panose="020F0502020204030204" pitchFamily="34" charset="0"/>
              </a:rPr>
              <a:t>Panelists</a:t>
            </a:r>
            <a:r>
              <a:rPr lang="en-AU" dirty="0">
                <a:solidFill>
                  <a:srgbClr val="000000"/>
                </a:solidFill>
                <a:latin typeface="Calibri" panose="020F0502020204030204" pitchFamily="34" charset="0"/>
              </a:rPr>
              <a:t> (left to right): Dr Naoko Ishii, GEF; Minister Greg Hunt, Australia; Permanent Secretary Melchior Mataki, Solomon Islands; Ambassador Ronny </a:t>
            </a:r>
            <a:r>
              <a:rPr lang="en-AU" dirty="0" err="1">
                <a:solidFill>
                  <a:srgbClr val="000000"/>
                </a:solidFill>
                <a:latin typeface="Calibri" panose="020F0502020204030204" pitchFamily="34" charset="0"/>
              </a:rPr>
              <a:t>Jumeau</a:t>
            </a:r>
            <a:r>
              <a:rPr lang="en-AU" dirty="0">
                <a:solidFill>
                  <a:srgbClr val="000000"/>
                </a:solidFill>
                <a:latin typeface="Calibri" panose="020F0502020204030204" pitchFamily="34" charset="0"/>
              </a:rPr>
              <a:t>, Seychelles, Ambassador Spencer Thomas, Grenada </a:t>
            </a:r>
            <a:endParaRPr lang="en-AU" dirty="0"/>
          </a:p>
        </p:txBody>
      </p:sp>
    </p:spTree>
    <p:extLst>
      <p:ext uri="{BB962C8B-B14F-4D97-AF65-F5344CB8AC3E}">
        <p14:creationId xmlns:p14="http://schemas.microsoft.com/office/powerpoint/2010/main" val="31953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Goal 1: Seascapes</a:t>
            </a:r>
          </a:p>
        </p:txBody>
      </p:sp>
      <p:graphicFrame>
        <p:nvGraphicFramePr>
          <p:cNvPr id="2" name="Table 1"/>
          <p:cNvGraphicFramePr>
            <a:graphicFrameLocks noGrp="1"/>
          </p:cNvGraphicFramePr>
          <p:nvPr>
            <p:extLst>
              <p:ext uri="{D42A27DB-BD31-4B8C-83A1-F6EECF244321}">
                <p14:modId xmlns:p14="http://schemas.microsoft.com/office/powerpoint/2010/main" val="1140631017"/>
              </p:ext>
            </p:extLst>
          </p:nvPr>
        </p:nvGraphicFramePr>
        <p:xfrm>
          <a:off x="7741374" y="1393773"/>
          <a:ext cx="4323979" cy="1852681"/>
        </p:xfrm>
        <a:graphic>
          <a:graphicData uri="http://schemas.openxmlformats.org/drawingml/2006/table">
            <a:tbl>
              <a:tblPr firstRow="1" bandRow="1">
                <a:tableStyleId>{5C22544A-7EE6-4342-B048-85BDC9FD1C3A}</a:tableStyleId>
              </a:tblPr>
              <a:tblGrid>
                <a:gridCol w="1110635">
                  <a:extLst>
                    <a:ext uri="{9D8B030D-6E8A-4147-A177-3AD203B41FA5}">
                      <a16:colId xmlns:a16="http://schemas.microsoft.com/office/drawing/2014/main" val="1694451949"/>
                    </a:ext>
                  </a:extLst>
                </a:gridCol>
                <a:gridCol w="3213344">
                  <a:extLst>
                    <a:ext uri="{9D8B030D-6E8A-4147-A177-3AD203B41FA5}">
                      <a16:colId xmlns:a16="http://schemas.microsoft.com/office/drawing/2014/main" val="855283228"/>
                    </a:ext>
                  </a:extLst>
                </a:gridCol>
              </a:tblGrid>
              <a:tr h="447727">
                <a:tc>
                  <a:txBody>
                    <a:bodyPr/>
                    <a:lstStyle/>
                    <a:p>
                      <a:pPr algn="ctr"/>
                      <a:r>
                        <a:rPr lang="en-AU" dirty="0"/>
                        <a:t>Country </a:t>
                      </a:r>
                    </a:p>
                  </a:txBody>
                  <a:tcPr/>
                </a:tc>
                <a:tc>
                  <a:txBody>
                    <a:bodyPr/>
                    <a:lstStyle/>
                    <a:p>
                      <a:pPr algn="ctr"/>
                      <a:r>
                        <a:rPr lang="en-AU" dirty="0"/>
                        <a:t>Program</a:t>
                      </a:r>
                    </a:p>
                  </a:txBody>
                  <a:tcPr/>
                </a:tc>
                <a:extLst>
                  <a:ext uri="{0D108BD9-81ED-4DB2-BD59-A6C34878D82A}">
                    <a16:rowId xmlns:a16="http://schemas.microsoft.com/office/drawing/2014/main" val="3811007410"/>
                  </a:ext>
                </a:extLst>
              </a:tr>
              <a:tr h="1404954">
                <a:tc>
                  <a:txBody>
                    <a:bodyPr/>
                    <a:lstStyle/>
                    <a:p>
                      <a:pPr algn="ctr"/>
                      <a:r>
                        <a:rPr lang="en-AU" b="1" dirty="0"/>
                        <a:t>PNG</a:t>
                      </a:r>
                    </a:p>
                  </a:txBody>
                  <a:tcPr/>
                </a:tc>
                <a:tc>
                  <a:txBody>
                    <a:bodyPr/>
                    <a:lstStyle/>
                    <a:p>
                      <a:pPr algn="ctr"/>
                      <a:r>
                        <a:rPr lang="en-AU" b="1" dirty="0"/>
                        <a:t>Ridges to Reef Planning</a:t>
                      </a:r>
                      <a:r>
                        <a:rPr lang="en-AU" b="1" baseline="0" dirty="0"/>
                        <a:t> in West New Britain and in East New Britain with support from Australian Government</a:t>
                      </a:r>
                      <a:endParaRPr lang="en-AU" b="1" dirty="0"/>
                    </a:p>
                  </a:txBody>
                  <a:tcPr/>
                </a:tc>
                <a:extLst>
                  <a:ext uri="{0D108BD9-81ED-4DB2-BD59-A6C34878D82A}">
                    <a16:rowId xmlns:a16="http://schemas.microsoft.com/office/drawing/2014/main" val="2919079384"/>
                  </a:ext>
                </a:extLst>
              </a:tr>
            </a:tbl>
          </a:graphicData>
        </a:graphic>
      </p:graphicFrame>
      <p:pic>
        <p:nvPicPr>
          <p:cNvPr id="4" name="Picture 3"/>
          <p:cNvPicPr>
            <a:picLocks noChangeAspect="1"/>
          </p:cNvPicPr>
          <p:nvPr/>
        </p:nvPicPr>
        <p:blipFill>
          <a:blip r:embed="rId4"/>
          <a:stretch>
            <a:fillRect/>
          </a:stretch>
        </p:blipFill>
        <p:spPr>
          <a:xfrm>
            <a:off x="250096" y="1393773"/>
            <a:ext cx="7360976" cy="3676704"/>
          </a:xfrm>
          <a:prstGeom prst="rect">
            <a:avLst/>
          </a:prstGeom>
        </p:spPr>
      </p:pic>
      <p:sp>
        <p:nvSpPr>
          <p:cNvPr id="6" name="TextBox 5"/>
          <p:cNvSpPr txBox="1"/>
          <p:nvPr/>
        </p:nvSpPr>
        <p:spPr>
          <a:xfrm>
            <a:off x="190199" y="5189367"/>
            <a:ext cx="7360976" cy="923330"/>
          </a:xfrm>
          <a:prstGeom prst="rect">
            <a:avLst/>
          </a:prstGeom>
          <a:noFill/>
        </p:spPr>
        <p:txBody>
          <a:bodyPr wrap="square" rtlCol="0">
            <a:spAutoFit/>
          </a:bodyPr>
          <a:lstStyle/>
          <a:p>
            <a:r>
              <a:rPr lang="en-AU" b="1" dirty="0"/>
              <a:t>Photo: </a:t>
            </a:r>
            <a:r>
              <a:rPr lang="en-AU" dirty="0"/>
              <a:t>First District-Level Consultation for ‘Building Capacity for Sustainable and Responsible Development in the Bismarck Sea’ project, </a:t>
            </a:r>
            <a:r>
              <a:rPr lang="en-AU" dirty="0" err="1"/>
              <a:t>Vudal</a:t>
            </a:r>
            <a:r>
              <a:rPr lang="en-AU" dirty="0"/>
              <a:t>, East New Britain (April 2016)</a:t>
            </a:r>
          </a:p>
        </p:txBody>
      </p:sp>
      <p:sp>
        <p:nvSpPr>
          <p:cNvPr id="8" name="TextBox 7"/>
          <p:cNvSpPr txBox="1"/>
          <p:nvPr/>
        </p:nvSpPr>
        <p:spPr>
          <a:xfrm>
            <a:off x="7741374" y="4129548"/>
            <a:ext cx="4323979" cy="1477328"/>
          </a:xfrm>
          <a:prstGeom prst="rect">
            <a:avLst/>
          </a:prstGeom>
          <a:solidFill>
            <a:schemeClr val="bg1"/>
          </a:solidFill>
        </p:spPr>
        <p:txBody>
          <a:bodyPr wrap="square" rtlCol="0">
            <a:spAutoFit/>
          </a:bodyPr>
          <a:lstStyle/>
          <a:p>
            <a:r>
              <a:rPr lang="en-AU" dirty="0"/>
              <a:t>This investment leverages support from UNDP to undertake Ridges to Reefs planning in neighbouring West New Britain, enabling the creation of an island-wide plan as the basis for sustainable management </a:t>
            </a:r>
          </a:p>
        </p:txBody>
      </p:sp>
    </p:spTree>
    <p:extLst>
      <p:ext uri="{BB962C8B-B14F-4D97-AF65-F5344CB8AC3E}">
        <p14:creationId xmlns:p14="http://schemas.microsoft.com/office/powerpoint/2010/main" val="219009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Goal 2: Fisheries</a:t>
            </a:r>
          </a:p>
        </p:txBody>
      </p:sp>
      <p:graphicFrame>
        <p:nvGraphicFramePr>
          <p:cNvPr id="7" name="Table 6"/>
          <p:cNvGraphicFramePr>
            <a:graphicFrameLocks noGrp="1"/>
          </p:cNvGraphicFramePr>
          <p:nvPr>
            <p:extLst>
              <p:ext uri="{D42A27DB-BD31-4B8C-83A1-F6EECF244321}">
                <p14:modId xmlns:p14="http://schemas.microsoft.com/office/powerpoint/2010/main" val="4236045834"/>
              </p:ext>
            </p:extLst>
          </p:nvPr>
        </p:nvGraphicFramePr>
        <p:xfrm>
          <a:off x="311878" y="5122774"/>
          <a:ext cx="8882921" cy="741680"/>
        </p:xfrm>
        <a:graphic>
          <a:graphicData uri="http://schemas.openxmlformats.org/drawingml/2006/table">
            <a:tbl>
              <a:tblPr firstRow="1" bandRow="1">
                <a:tableStyleId>{5C22544A-7EE6-4342-B048-85BDC9FD1C3A}</a:tableStyleId>
              </a:tblPr>
              <a:tblGrid>
                <a:gridCol w="1654083">
                  <a:extLst>
                    <a:ext uri="{9D8B030D-6E8A-4147-A177-3AD203B41FA5}">
                      <a16:colId xmlns:a16="http://schemas.microsoft.com/office/drawing/2014/main" val="1694451949"/>
                    </a:ext>
                  </a:extLst>
                </a:gridCol>
                <a:gridCol w="7228838">
                  <a:extLst>
                    <a:ext uri="{9D8B030D-6E8A-4147-A177-3AD203B41FA5}">
                      <a16:colId xmlns:a16="http://schemas.microsoft.com/office/drawing/2014/main" val="855283228"/>
                    </a:ext>
                  </a:extLst>
                </a:gridCol>
              </a:tblGrid>
              <a:tr h="370840">
                <a:tc>
                  <a:txBody>
                    <a:bodyPr/>
                    <a:lstStyle/>
                    <a:p>
                      <a:pPr algn="ctr"/>
                      <a:r>
                        <a:rPr lang="en-AU" dirty="0"/>
                        <a:t>Country </a:t>
                      </a:r>
                    </a:p>
                  </a:txBody>
                  <a:tcPr/>
                </a:tc>
                <a:tc>
                  <a:txBody>
                    <a:bodyPr/>
                    <a:lstStyle/>
                    <a:p>
                      <a:pPr algn="ctr"/>
                      <a:r>
                        <a:rPr lang="en-AU" dirty="0"/>
                        <a:t>Program</a:t>
                      </a:r>
                    </a:p>
                  </a:txBody>
                  <a:tcPr/>
                </a:tc>
                <a:extLst>
                  <a:ext uri="{0D108BD9-81ED-4DB2-BD59-A6C34878D82A}">
                    <a16:rowId xmlns:a16="http://schemas.microsoft.com/office/drawing/2014/main" val="3811007410"/>
                  </a:ext>
                </a:extLst>
              </a:tr>
              <a:tr h="370840">
                <a:tc>
                  <a:txBody>
                    <a:bodyPr/>
                    <a:lstStyle/>
                    <a:p>
                      <a:pPr algn="ctr"/>
                      <a:r>
                        <a:rPr lang="en-AU" b="1" dirty="0">
                          <a:solidFill>
                            <a:schemeClr val="tx1"/>
                          </a:solidFill>
                        </a:rPr>
                        <a:t>Indonesia</a:t>
                      </a:r>
                    </a:p>
                  </a:txBody>
                  <a:tcPr/>
                </a:tc>
                <a:tc>
                  <a:txBody>
                    <a:bodyPr/>
                    <a:lstStyle/>
                    <a:p>
                      <a:pPr algn="ctr"/>
                      <a:r>
                        <a:rPr lang="en-AU" b="1" dirty="0">
                          <a:solidFill>
                            <a:schemeClr val="tx1"/>
                          </a:solidFill>
                        </a:rPr>
                        <a:t>Indonesia’s snapper</a:t>
                      </a:r>
                      <a:r>
                        <a:rPr lang="en-AU" b="1" baseline="0" dirty="0">
                          <a:solidFill>
                            <a:schemeClr val="tx1"/>
                          </a:solidFill>
                        </a:rPr>
                        <a:t> and </a:t>
                      </a:r>
                      <a:r>
                        <a:rPr lang="en-AU" b="1" dirty="0">
                          <a:solidFill>
                            <a:schemeClr val="tx1"/>
                          </a:solidFill>
                        </a:rPr>
                        <a:t>grouper fisheries</a:t>
                      </a:r>
                    </a:p>
                  </a:txBody>
                  <a:tcPr/>
                </a:tc>
                <a:extLst>
                  <a:ext uri="{0D108BD9-81ED-4DB2-BD59-A6C34878D82A}">
                    <a16:rowId xmlns:a16="http://schemas.microsoft.com/office/drawing/2014/main" val="3060846883"/>
                  </a:ext>
                </a:extLst>
              </a:tr>
            </a:tbl>
          </a:graphicData>
        </a:graphic>
      </p:graphicFrame>
      <p:sp>
        <p:nvSpPr>
          <p:cNvPr id="2" name="TextBox 1"/>
          <p:cNvSpPr txBox="1"/>
          <p:nvPr/>
        </p:nvSpPr>
        <p:spPr>
          <a:xfrm>
            <a:off x="6326578" y="3128752"/>
            <a:ext cx="5865422" cy="1754326"/>
          </a:xfrm>
          <a:prstGeom prst="rect">
            <a:avLst/>
          </a:prstGeom>
          <a:noFill/>
        </p:spPr>
        <p:txBody>
          <a:bodyPr wrap="square" rtlCol="0">
            <a:spAutoFit/>
          </a:bodyPr>
          <a:lstStyle/>
          <a:p>
            <a:r>
              <a:rPr lang="en-AU" dirty="0" err="1"/>
              <a:t>FishFace</a:t>
            </a:r>
            <a:r>
              <a:rPr lang="en-AU" dirty="0"/>
              <a:t> will use </a:t>
            </a:r>
            <a:r>
              <a:rPr lang="en-AU" b="1" dirty="0"/>
              <a:t>facial recognition technology</a:t>
            </a:r>
            <a:r>
              <a:rPr lang="en-AU" dirty="0"/>
              <a:t> to automate the collation, at sea, of information on the species and numbers of fish caught, and use this data to inform management decisions. </a:t>
            </a:r>
            <a:r>
              <a:rPr lang="en-AU" dirty="0" err="1"/>
              <a:t>FishFace</a:t>
            </a:r>
            <a:r>
              <a:rPr lang="en-AU" dirty="0"/>
              <a:t> will be trialled initially in Indonesia’s deep-water snapper and grouper fisheries with the potential to be rolled out for fisheries everywhere</a:t>
            </a:r>
          </a:p>
        </p:txBody>
      </p:sp>
      <p:sp>
        <p:nvSpPr>
          <p:cNvPr id="4" name="TextBox 3"/>
          <p:cNvSpPr txBox="1"/>
          <p:nvPr/>
        </p:nvSpPr>
        <p:spPr>
          <a:xfrm>
            <a:off x="6326578" y="1097427"/>
            <a:ext cx="5595566" cy="2031325"/>
          </a:xfrm>
          <a:prstGeom prst="rect">
            <a:avLst/>
          </a:prstGeom>
          <a:noFill/>
        </p:spPr>
        <p:txBody>
          <a:bodyPr wrap="square" rtlCol="0">
            <a:spAutoFit/>
          </a:bodyPr>
          <a:lstStyle/>
          <a:p>
            <a:r>
              <a:rPr lang="en-AU" b="1" dirty="0"/>
              <a:t>Photo: </a:t>
            </a:r>
            <a:r>
              <a:rPr lang="en-AU" dirty="0"/>
              <a:t>With over 250,000 votes, TNC was the People’s Choice winner of this year’s Google Impact Challenge and won $750k to develop technology we call </a:t>
            </a:r>
            <a:r>
              <a:rPr lang="en-AU" dirty="0" err="1"/>
              <a:t>FishFace</a:t>
            </a:r>
            <a:r>
              <a:rPr lang="en-AU" dirty="0"/>
              <a:t> to collect, organise, share and utilise the data essential for sustainable fisheries management. It will reduce overfishing and sustain the livelihoods of coastal communities all around the world.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37" y="1726670"/>
            <a:ext cx="5565063" cy="2693916"/>
          </a:xfrm>
          <a:prstGeom prst="rect">
            <a:avLst/>
          </a:prstGeom>
        </p:spPr>
      </p:pic>
    </p:spTree>
    <p:extLst>
      <p:ext uri="{BB962C8B-B14F-4D97-AF65-F5344CB8AC3E}">
        <p14:creationId xmlns:p14="http://schemas.microsoft.com/office/powerpoint/2010/main" val="336306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Goal 3: MPAs</a:t>
            </a:r>
          </a:p>
        </p:txBody>
      </p:sp>
      <p:graphicFrame>
        <p:nvGraphicFramePr>
          <p:cNvPr id="7" name="Table 6"/>
          <p:cNvGraphicFramePr>
            <a:graphicFrameLocks noGrp="1"/>
          </p:cNvGraphicFramePr>
          <p:nvPr>
            <p:extLst>
              <p:ext uri="{D42A27DB-BD31-4B8C-83A1-F6EECF244321}">
                <p14:modId xmlns:p14="http://schemas.microsoft.com/office/powerpoint/2010/main" val="1150338312"/>
              </p:ext>
            </p:extLst>
          </p:nvPr>
        </p:nvGraphicFramePr>
        <p:xfrm>
          <a:off x="658721" y="1690691"/>
          <a:ext cx="3590768" cy="2114658"/>
        </p:xfrm>
        <a:graphic>
          <a:graphicData uri="http://schemas.openxmlformats.org/drawingml/2006/table">
            <a:tbl>
              <a:tblPr firstRow="1" bandRow="1">
                <a:tableStyleId>{5C22544A-7EE6-4342-B048-85BDC9FD1C3A}</a:tableStyleId>
              </a:tblPr>
              <a:tblGrid>
                <a:gridCol w="1582330">
                  <a:extLst>
                    <a:ext uri="{9D8B030D-6E8A-4147-A177-3AD203B41FA5}">
                      <a16:colId xmlns:a16="http://schemas.microsoft.com/office/drawing/2014/main" val="1694451949"/>
                    </a:ext>
                  </a:extLst>
                </a:gridCol>
                <a:gridCol w="2008438">
                  <a:extLst>
                    <a:ext uri="{9D8B030D-6E8A-4147-A177-3AD203B41FA5}">
                      <a16:colId xmlns:a16="http://schemas.microsoft.com/office/drawing/2014/main" val="855283228"/>
                    </a:ext>
                  </a:extLst>
                </a:gridCol>
              </a:tblGrid>
              <a:tr h="702077">
                <a:tc>
                  <a:txBody>
                    <a:bodyPr/>
                    <a:lstStyle/>
                    <a:p>
                      <a:pPr algn="ctr"/>
                      <a:r>
                        <a:rPr lang="en-AU" dirty="0"/>
                        <a:t>Country</a:t>
                      </a:r>
                    </a:p>
                  </a:txBody>
                  <a:tcPr/>
                </a:tc>
                <a:tc>
                  <a:txBody>
                    <a:bodyPr/>
                    <a:lstStyle/>
                    <a:p>
                      <a:pPr algn="ctr"/>
                      <a:r>
                        <a:rPr lang="en-AU" dirty="0"/>
                        <a:t>Program</a:t>
                      </a:r>
                    </a:p>
                  </a:txBody>
                  <a:tcPr/>
                </a:tc>
                <a:extLst>
                  <a:ext uri="{0D108BD9-81ED-4DB2-BD59-A6C34878D82A}">
                    <a16:rowId xmlns:a16="http://schemas.microsoft.com/office/drawing/2014/main" val="3811007410"/>
                  </a:ext>
                </a:extLst>
              </a:tr>
              <a:tr h="1412581">
                <a:tc>
                  <a:txBody>
                    <a:bodyPr/>
                    <a:lstStyle/>
                    <a:p>
                      <a:pPr algn="ctr"/>
                      <a:r>
                        <a:rPr lang="en-AU" b="1" dirty="0">
                          <a:solidFill>
                            <a:schemeClr val="tx1"/>
                          </a:solidFill>
                        </a:rPr>
                        <a:t>Indonesia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Developing</a:t>
                      </a:r>
                      <a:r>
                        <a:rPr lang="en-US" b="1" baseline="0" dirty="0">
                          <a:solidFill>
                            <a:schemeClr val="tx1"/>
                          </a:solidFill>
                        </a:rPr>
                        <a:t> </a:t>
                      </a:r>
                      <a:r>
                        <a:rPr lang="en-US" b="1" dirty="0">
                          <a:solidFill>
                            <a:schemeClr val="tx1"/>
                          </a:solidFill>
                        </a:rPr>
                        <a:t>Network of MPAs across Lesser </a:t>
                      </a:r>
                      <a:r>
                        <a:rPr lang="en-US" b="1" dirty="0" err="1">
                          <a:solidFill>
                            <a:schemeClr val="tx1"/>
                          </a:solidFill>
                        </a:rPr>
                        <a:t>Sunda</a:t>
                      </a:r>
                      <a:r>
                        <a:rPr lang="en-US" b="1" dirty="0">
                          <a:solidFill>
                            <a:schemeClr val="tx1"/>
                          </a:solidFill>
                        </a:rPr>
                        <a:t> Ecoregion</a:t>
                      </a:r>
                      <a:endParaRPr lang="en-AU" b="1" dirty="0">
                        <a:solidFill>
                          <a:schemeClr val="tx1"/>
                        </a:solidFill>
                      </a:endParaRPr>
                    </a:p>
                  </a:txBody>
                  <a:tcPr/>
                </a:tc>
                <a:extLst>
                  <a:ext uri="{0D108BD9-81ED-4DB2-BD59-A6C34878D82A}">
                    <a16:rowId xmlns:a16="http://schemas.microsoft.com/office/drawing/2014/main" val="3060846883"/>
                  </a:ext>
                </a:extLst>
              </a:tr>
            </a:tbl>
          </a:graphicData>
        </a:graphic>
      </p:graphicFrame>
      <p:sp>
        <p:nvSpPr>
          <p:cNvPr id="4" name="Rectangle 3"/>
          <p:cNvSpPr/>
          <p:nvPr/>
        </p:nvSpPr>
        <p:spPr>
          <a:xfrm>
            <a:off x="4908210" y="440873"/>
            <a:ext cx="6621426" cy="2585323"/>
          </a:xfrm>
          <a:prstGeom prst="rect">
            <a:avLst/>
          </a:prstGeom>
        </p:spPr>
        <p:txBody>
          <a:bodyPr wrap="square">
            <a:spAutoFit/>
          </a:bodyPr>
          <a:lstStyle/>
          <a:p>
            <a:pPr marL="285750" indent="-285750">
              <a:spcAft>
                <a:spcPts val="0"/>
              </a:spcAft>
              <a:buFont typeface="Arial" panose="020B0604020202020204" pitchFamily="34" charset="0"/>
              <a:buChar char="•"/>
            </a:pPr>
            <a:r>
              <a:rPr lang="en-AU" dirty="0"/>
              <a:t>German Government funded: ‘Developing an effectively managed and resilient network of protected areas in Lesser </a:t>
            </a:r>
            <a:r>
              <a:rPr lang="en-AU" dirty="0" err="1"/>
              <a:t>Sunda</a:t>
            </a:r>
            <a:r>
              <a:rPr lang="en-AU" dirty="0"/>
              <a:t> Ecoregion’, including the </a:t>
            </a:r>
            <a:r>
              <a:rPr lang="en-AU" dirty="0" err="1"/>
              <a:t>Savu</a:t>
            </a:r>
            <a:r>
              <a:rPr lang="en-AU" dirty="0"/>
              <a:t> Sea Marine National Park (MNP)</a:t>
            </a:r>
            <a:endParaRPr lang="en-AU" dirty="0">
              <a:solidFill>
                <a:srgbClr val="000000"/>
              </a:solidFill>
              <a:ea typeface="Calibri" panose="020F0502020204030204" pitchFamily="34" charset="0"/>
              <a:cs typeface="Arial,Italic"/>
            </a:endParaRPr>
          </a:p>
          <a:p>
            <a:pPr marL="285750" indent="-285750">
              <a:spcAft>
                <a:spcPts val="0"/>
              </a:spcAft>
              <a:buFont typeface="Arial" panose="020B0604020202020204" pitchFamily="34" charset="0"/>
              <a:buChar char="•"/>
            </a:pPr>
            <a:r>
              <a:rPr lang="en-AU" dirty="0">
                <a:solidFill>
                  <a:srgbClr val="000000"/>
                </a:solidFill>
                <a:ea typeface="Calibri" panose="020F0502020204030204" pitchFamily="34" charset="0"/>
                <a:cs typeface="Arial,Italic"/>
              </a:rPr>
              <a:t>As of April 2016, 90+ planners, managers and decision-makers were involved in trainings on MPA management and sustainable</a:t>
            </a:r>
            <a:endParaRPr lang="en-AU" sz="24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AU" dirty="0">
                <a:solidFill>
                  <a:srgbClr val="000000"/>
                </a:solidFill>
                <a:ea typeface="Calibri" panose="020F0502020204030204" pitchFamily="34" charset="0"/>
                <a:cs typeface="Arial,Italic"/>
              </a:rPr>
              <a:t>55 government representatives participated in workshop on boundary delineation of </a:t>
            </a:r>
            <a:r>
              <a:rPr lang="en-AU" dirty="0" err="1">
                <a:solidFill>
                  <a:srgbClr val="000000"/>
                </a:solidFill>
                <a:ea typeface="Calibri" panose="020F0502020204030204" pitchFamily="34" charset="0"/>
                <a:cs typeface="Arial,Italic"/>
              </a:rPr>
              <a:t>Savu</a:t>
            </a:r>
            <a:r>
              <a:rPr lang="en-AU" dirty="0">
                <a:solidFill>
                  <a:srgbClr val="000000"/>
                </a:solidFill>
                <a:ea typeface="Calibri" panose="020F0502020204030204" pitchFamily="34" charset="0"/>
                <a:cs typeface="Arial,Italic"/>
              </a:rPr>
              <a:t> Sea NMP zoning plan</a:t>
            </a:r>
            <a:endParaRPr lang="en-AU" sz="24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AU" dirty="0">
                <a:solidFill>
                  <a:srgbClr val="000000"/>
                </a:solidFill>
                <a:ea typeface="Calibri" panose="020F0502020204030204" pitchFamily="34" charset="0"/>
                <a:cs typeface="Arial,Italic"/>
              </a:rPr>
              <a:t>Collaborative management bodies to support the management of </a:t>
            </a:r>
            <a:r>
              <a:rPr lang="en-AU" dirty="0" err="1">
                <a:solidFill>
                  <a:srgbClr val="000000"/>
                </a:solidFill>
                <a:ea typeface="Calibri" panose="020F0502020204030204" pitchFamily="34" charset="0"/>
                <a:cs typeface="Arial,Italic"/>
              </a:rPr>
              <a:t>Savu</a:t>
            </a:r>
            <a:r>
              <a:rPr lang="en-AU" dirty="0">
                <a:solidFill>
                  <a:srgbClr val="000000"/>
                </a:solidFill>
                <a:ea typeface="Calibri" panose="020F0502020204030204" pitchFamily="34" charset="0"/>
                <a:cs typeface="Arial,Italic"/>
              </a:rPr>
              <a:t> Sea MNP established in 2 districts</a:t>
            </a:r>
            <a:endParaRPr lang="en-AU" sz="2400" dirty="0">
              <a:effectLst/>
              <a:ea typeface="Calibri" panose="020F0502020204030204" pitchFamily="34" charset="0"/>
              <a:cs typeface="Times New Roman" panose="02020603050405020304" pitchFamily="18" charset="0"/>
            </a:endParaRPr>
          </a:p>
        </p:txBody>
      </p:sp>
      <p:sp>
        <p:nvSpPr>
          <p:cNvPr id="2" name="TextBox 1"/>
          <p:cNvSpPr txBox="1"/>
          <p:nvPr/>
        </p:nvSpPr>
        <p:spPr>
          <a:xfrm>
            <a:off x="68827" y="4059460"/>
            <a:ext cx="5211096" cy="2031325"/>
          </a:xfrm>
          <a:prstGeom prst="rect">
            <a:avLst/>
          </a:prstGeom>
          <a:solidFill>
            <a:schemeClr val="bg1"/>
          </a:solidFill>
        </p:spPr>
        <p:txBody>
          <a:bodyPr wrap="square" rtlCol="0">
            <a:spAutoFit/>
          </a:bodyPr>
          <a:lstStyle/>
          <a:p>
            <a:r>
              <a:rPr lang="en-AU" b="1" dirty="0"/>
              <a:t>Photo: </a:t>
            </a:r>
            <a:r>
              <a:rPr lang="en-AU" dirty="0"/>
              <a:t>Declaration of </a:t>
            </a:r>
            <a:r>
              <a:rPr lang="en-AU" dirty="0" err="1"/>
              <a:t>Hoholok</a:t>
            </a:r>
            <a:r>
              <a:rPr lang="en-AU" dirty="0"/>
              <a:t>/</a:t>
            </a:r>
            <a:r>
              <a:rPr lang="en-AU" dirty="0" err="1"/>
              <a:t>Papadak</a:t>
            </a:r>
            <a:r>
              <a:rPr lang="en-AU" dirty="0"/>
              <a:t> Customary Management Area in support of the development of the </a:t>
            </a:r>
            <a:r>
              <a:rPr lang="en-AU" dirty="0" err="1"/>
              <a:t>Savu</a:t>
            </a:r>
            <a:r>
              <a:rPr lang="en-AU" dirty="0"/>
              <a:t> Sea Marine National Park. The traditional acceptance ceremony involved Rote </a:t>
            </a:r>
            <a:r>
              <a:rPr lang="en-AU" dirty="0" err="1"/>
              <a:t>Ndao</a:t>
            </a:r>
            <a:r>
              <a:rPr lang="en-AU" dirty="0"/>
              <a:t> </a:t>
            </a:r>
            <a:r>
              <a:rPr lang="en-AU" dirty="0" err="1"/>
              <a:t>Bupati</a:t>
            </a:r>
            <a:r>
              <a:rPr lang="en-AU" dirty="0"/>
              <a:t> as the Supreme Customary Leader of Rote </a:t>
            </a:r>
            <a:r>
              <a:rPr lang="en-AU" dirty="0" err="1"/>
              <a:t>Ndao</a:t>
            </a:r>
            <a:r>
              <a:rPr lang="en-AU" dirty="0"/>
              <a:t> as the guest of honour. </a:t>
            </a:r>
          </a:p>
          <a:p>
            <a:endParaRPr lang="en-AU" dirty="0"/>
          </a:p>
        </p:txBody>
      </p:sp>
      <p:pic>
        <p:nvPicPr>
          <p:cNvPr id="10" name="Picture 9"/>
          <p:cNvPicPr>
            <a:picLocks noChangeAspect="1"/>
          </p:cNvPicPr>
          <p:nvPr/>
        </p:nvPicPr>
        <p:blipFill>
          <a:blip r:embed="rId4"/>
          <a:stretch>
            <a:fillRect/>
          </a:stretch>
        </p:blipFill>
        <p:spPr>
          <a:xfrm>
            <a:off x="5348750" y="3203687"/>
            <a:ext cx="6204152" cy="3476822"/>
          </a:xfrm>
          <a:prstGeom prst="rect">
            <a:avLst/>
          </a:prstGeom>
        </p:spPr>
      </p:pic>
    </p:spTree>
    <p:extLst>
      <p:ext uri="{BB962C8B-B14F-4D97-AF65-F5344CB8AC3E}">
        <p14:creationId xmlns:p14="http://schemas.microsoft.com/office/powerpoint/2010/main" val="26254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5655" cy="6858000"/>
          </a:xfrm>
        </p:spPr>
      </p:pic>
      <p:sp>
        <p:nvSpPr>
          <p:cNvPr id="5" name="Title 1"/>
          <p:cNvSpPr txBox="1">
            <a:spLocks/>
          </p:cNvSpPr>
          <p:nvPr/>
        </p:nvSpPr>
        <p:spPr>
          <a:xfrm>
            <a:off x="838203"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8184"/>
                </a:solidFill>
                <a:latin typeface="Bebas Neue Bold" panose="020B0606020202050201" pitchFamily="34" charset="0"/>
              </a:rPr>
              <a:t>Goal 4: Climate Change Adaptation</a:t>
            </a:r>
          </a:p>
        </p:txBody>
      </p:sp>
      <p:graphicFrame>
        <p:nvGraphicFramePr>
          <p:cNvPr id="7" name="Table 6"/>
          <p:cNvGraphicFramePr>
            <a:graphicFrameLocks noGrp="1"/>
          </p:cNvGraphicFramePr>
          <p:nvPr>
            <p:extLst>
              <p:ext uri="{D42A27DB-BD31-4B8C-83A1-F6EECF244321}">
                <p14:modId xmlns:p14="http://schemas.microsoft.com/office/powerpoint/2010/main" val="1436005887"/>
              </p:ext>
            </p:extLst>
          </p:nvPr>
        </p:nvGraphicFramePr>
        <p:xfrm>
          <a:off x="721929" y="1432639"/>
          <a:ext cx="10492504" cy="1010920"/>
        </p:xfrm>
        <a:graphic>
          <a:graphicData uri="http://schemas.openxmlformats.org/drawingml/2006/table">
            <a:tbl>
              <a:tblPr firstRow="1" bandRow="1">
                <a:tableStyleId>{5C22544A-7EE6-4342-B048-85BDC9FD1C3A}</a:tableStyleId>
              </a:tblPr>
              <a:tblGrid>
                <a:gridCol w="984433">
                  <a:extLst>
                    <a:ext uri="{9D8B030D-6E8A-4147-A177-3AD203B41FA5}">
                      <a16:colId xmlns:a16="http://schemas.microsoft.com/office/drawing/2014/main" val="1694451949"/>
                    </a:ext>
                  </a:extLst>
                </a:gridCol>
                <a:gridCol w="9508071">
                  <a:extLst>
                    <a:ext uri="{9D8B030D-6E8A-4147-A177-3AD203B41FA5}">
                      <a16:colId xmlns:a16="http://schemas.microsoft.com/office/drawing/2014/main" val="855283228"/>
                    </a:ext>
                  </a:extLst>
                </a:gridCol>
              </a:tblGrid>
              <a:tr h="370840">
                <a:tc>
                  <a:txBody>
                    <a:bodyPr/>
                    <a:lstStyle/>
                    <a:p>
                      <a:pPr algn="ctr"/>
                      <a:r>
                        <a:rPr lang="en-AU" dirty="0"/>
                        <a:t>Country </a:t>
                      </a:r>
                    </a:p>
                  </a:txBody>
                  <a:tcPr/>
                </a:tc>
                <a:tc>
                  <a:txBody>
                    <a:bodyPr/>
                    <a:lstStyle/>
                    <a:p>
                      <a:pPr algn="ctr"/>
                      <a:r>
                        <a:rPr lang="en-AU" dirty="0"/>
                        <a:t>Program</a:t>
                      </a:r>
                    </a:p>
                  </a:txBody>
                  <a:tcPr/>
                </a:tc>
                <a:extLst>
                  <a:ext uri="{0D108BD9-81ED-4DB2-BD59-A6C34878D82A}">
                    <a16:rowId xmlns:a16="http://schemas.microsoft.com/office/drawing/2014/main" val="3811007410"/>
                  </a:ext>
                </a:extLst>
              </a:tr>
              <a:tr h="370840">
                <a:tc>
                  <a:txBody>
                    <a:bodyPr/>
                    <a:lstStyle/>
                    <a:p>
                      <a:pPr algn="ctr"/>
                      <a:r>
                        <a:rPr lang="en-AU" b="1" dirty="0"/>
                        <a:t>PNG</a:t>
                      </a:r>
                    </a:p>
                  </a:txBody>
                  <a:tcPr/>
                </a:tc>
                <a:tc>
                  <a:txBody>
                    <a:bodyPr/>
                    <a:lstStyle/>
                    <a:p>
                      <a:pPr algn="ctr"/>
                      <a:r>
                        <a:rPr lang="en-AU" b="1" dirty="0"/>
                        <a:t>Building community resilience</a:t>
                      </a:r>
                      <a:r>
                        <a:rPr lang="en-AU" b="1" baseline="0" dirty="0"/>
                        <a:t> across 30% of Manus with support from German Government and Australian Government</a:t>
                      </a:r>
                      <a:endParaRPr lang="en-AU" b="1" dirty="0"/>
                    </a:p>
                  </a:txBody>
                  <a:tcPr/>
                </a:tc>
                <a:extLst>
                  <a:ext uri="{0D108BD9-81ED-4DB2-BD59-A6C34878D82A}">
                    <a16:rowId xmlns:a16="http://schemas.microsoft.com/office/drawing/2014/main" val="2919079384"/>
                  </a:ext>
                </a:extLst>
              </a:tr>
            </a:tbl>
          </a:graphicData>
        </a:graphic>
      </p:graphicFrame>
      <p:sp>
        <p:nvSpPr>
          <p:cNvPr id="6" name="TextBox 5"/>
          <p:cNvSpPr txBox="1"/>
          <p:nvPr/>
        </p:nvSpPr>
        <p:spPr>
          <a:xfrm>
            <a:off x="277096" y="2603092"/>
            <a:ext cx="10459730" cy="923330"/>
          </a:xfrm>
          <a:prstGeom prst="rect">
            <a:avLst/>
          </a:prstGeom>
          <a:noFill/>
        </p:spPr>
        <p:txBody>
          <a:bodyPr wrap="square" rtlCol="0">
            <a:spAutoFit/>
          </a:bodyPr>
          <a:lstStyle/>
          <a:p>
            <a:r>
              <a:rPr lang="en-AU" dirty="0"/>
              <a:t>The project involves close collaboration with Manus Provincial Government on integrating climate adaptation and sustainable resource management into government and community development plans as well as strengthening tribal governance across the province. </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968181" y="3393924"/>
            <a:ext cx="6223820" cy="3464076"/>
          </a:xfrm>
          <a:prstGeom prst="rect">
            <a:avLst/>
          </a:prstGeom>
          <a:noFill/>
          <a:ln>
            <a:noFill/>
          </a:ln>
        </p:spPr>
      </p:pic>
      <p:sp>
        <p:nvSpPr>
          <p:cNvPr id="10" name="TextBox 9"/>
          <p:cNvSpPr txBox="1"/>
          <p:nvPr/>
        </p:nvSpPr>
        <p:spPr>
          <a:xfrm>
            <a:off x="249932" y="3876197"/>
            <a:ext cx="5896491" cy="2585323"/>
          </a:xfrm>
          <a:prstGeom prst="rect">
            <a:avLst/>
          </a:prstGeom>
          <a:noFill/>
        </p:spPr>
        <p:txBody>
          <a:bodyPr wrap="square" rtlCol="0">
            <a:spAutoFit/>
          </a:bodyPr>
          <a:lstStyle/>
          <a:p>
            <a:r>
              <a:rPr lang="en-AU" b="1" dirty="0"/>
              <a:t>Photo:</a:t>
            </a:r>
            <a:r>
              <a:rPr lang="en-AU" dirty="0"/>
              <a:t> The 2nd Coral Triangle Initiative (CTI) Women’s Leaders Forum was hosted by Manus </a:t>
            </a:r>
            <a:r>
              <a:rPr lang="en-AU" dirty="0" err="1"/>
              <a:t>Pihi</a:t>
            </a:r>
            <a:r>
              <a:rPr lang="en-AU" dirty="0"/>
              <a:t> Environment Development Forum (PEDF also referred to as the Manus Women Environment Development Forum) in </a:t>
            </a:r>
            <a:r>
              <a:rPr lang="en-AU" dirty="0" err="1"/>
              <a:t>Lorengau</a:t>
            </a:r>
            <a:r>
              <a:rPr lang="en-AU" dirty="0"/>
              <a:t>, Manus Province. Women representatives from Maritime provinces gathered in </a:t>
            </a:r>
            <a:r>
              <a:rPr lang="en-AU" dirty="0" err="1"/>
              <a:t>Lorengau</a:t>
            </a:r>
            <a:r>
              <a:rPr lang="en-AU" dirty="0"/>
              <a:t> sharing lessons learnt and discussing way forward in empowering women in food security, fisheries and climate change. (June 2016)</a:t>
            </a:r>
          </a:p>
          <a:p>
            <a:endParaRPr lang="en-AU" dirty="0"/>
          </a:p>
        </p:txBody>
      </p:sp>
    </p:spTree>
    <p:extLst>
      <p:ext uri="{BB962C8B-B14F-4D97-AF65-F5344CB8AC3E}">
        <p14:creationId xmlns:p14="http://schemas.microsoft.com/office/powerpoint/2010/main" val="343145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3616</TotalTime>
  <Words>2723</Words>
  <Application>Microsoft Office PowerPoint</Application>
  <PresentationFormat>Widescreen</PresentationFormat>
  <Paragraphs>157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Arial,Italic</vt:lpstr>
      <vt:lpstr>Bebas Neue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reihan raisuli</dc:creator>
  <cp:lastModifiedBy>Kilyali Kelly Kalit</cp:lastModifiedBy>
  <cp:revision>110</cp:revision>
  <dcterms:created xsi:type="dcterms:W3CDTF">2016-09-05T19:41:43Z</dcterms:created>
  <dcterms:modified xsi:type="dcterms:W3CDTF">2016-11-01T21:09:42Z</dcterms:modified>
</cp:coreProperties>
</file>