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1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246264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3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29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4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91681" y="500043"/>
            <a:ext cx="7847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28184"/>
                </a:solidFill>
              </a:rPr>
              <a:t>COUNTRY REPORT OF PHILIPPINES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22124" y="4036143"/>
            <a:ext cx="4351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2200" b="1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 smtClean="0"/>
              <a:t>Theresa </a:t>
            </a:r>
            <a:r>
              <a:rPr lang="en-US" sz="2000" dirty="0" err="1"/>
              <a:t>Mundita</a:t>
            </a:r>
            <a:r>
              <a:rPr lang="en-US" sz="2000" dirty="0"/>
              <a:t> </a:t>
            </a:r>
            <a:r>
              <a:rPr lang="en-US" sz="2000" dirty="0" smtClean="0"/>
              <a:t>S. Lim</a:t>
            </a:r>
            <a:endParaRPr lang="en-US" sz="2000" dirty="0"/>
          </a:p>
          <a:p>
            <a:pPr>
              <a:defRPr sz="1600" b="1" i="1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dirty="0"/>
              <a:t>Chair, MPA Working Group</a:t>
            </a:r>
          </a:p>
          <a:p>
            <a:pPr>
              <a:defRPr sz="1600" b="1" i="1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dirty="0"/>
              <a:t>Philippines</a:t>
            </a:r>
          </a:p>
          <a:p>
            <a:endParaRPr lang="en-US" sz="2000" b="1" dirty="0">
              <a:latin typeface="+mj-lt"/>
            </a:endParaRPr>
          </a:p>
        </p:txBody>
      </p:sp>
      <p:pic>
        <p:nvPicPr>
          <p:cNvPr id="9" name="Picture 8" descr="filip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97661" y="500043"/>
            <a:ext cx="1676400" cy="103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47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Progress Towards NPOA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8783" y="4495382"/>
            <a:ext cx="15675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Source: NPOA Costing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950585"/>
              </p:ext>
            </p:extLst>
          </p:nvPr>
        </p:nvGraphicFramePr>
        <p:xfrm>
          <a:off x="152399" y="1499559"/>
          <a:ext cx="11904133" cy="5308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2593"/>
                <a:gridCol w="2969698"/>
                <a:gridCol w="2990181"/>
                <a:gridCol w="2851661"/>
              </a:tblGrid>
              <a:tr h="5390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Goal 5: Threatened Species Status Improving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0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Total Actions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Completed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On-Going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Not Started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04319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8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2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5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1*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0232">
                <a:tc gridSpan="4">
                  <a:txBody>
                    <a:bodyPr/>
                    <a:lstStyle/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Information Campaign </a:t>
                      </a:r>
                      <a:r>
                        <a:rPr lang="en-US" sz="1800" b="0" baseline="0" dirty="0" smtClean="0">
                          <a:latin typeface="Tw Cen MT" pitchFamily="34" charset="0"/>
                        </a:rPr>
                        <a:t>on protected Philippine Aquatic Wildlife</a:t>
                      </a:r>
                      <a:endParaRPr lang="en-PH" altLang="en-US" sz="1800" b="1" dirty="0" smtClean="0">
                        <a:latin typeface="Tw Cen MT" pitchFamily="34" charset="0"/>
                      </a:endParaRPr>
                    </a:p>
                    <a:p>
                      <a:pPr marL="233363" marR="0" lvl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1" dirty="0" smtClean="0">
                          <a:latin typeface="Tw Cen MT" pitchFamily="34" charset="0"/>
                        </a:rPr>
                        <a:t>Science-based expansion of the Tri-national Sea Turtle Corridor</a:t>
                      </a:r>
                      <a:r>
                        <a:rPr lang="en-PH" altLang="en-US" sz="1800" b="0" dirty="0" smtClean="0">
                          <a:latin typeface="Tw Cen MT" pitchFamily="34" charset="0"/>
                        </a:rPr>
                        <a:t>, Marine Research Foundation</a:t>
                      </a:r>
                    </a:p>
                    <a:p>
                      <a:pPr marL="233363" marR="0" lvl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dirty="0" smtClean="0">
                          <a:latin typeface="Tw Cen MT" pitchFamily="34" charset="0"/>
                        </a:rPr>
                        <a:t>Country assessment of sharks, rays,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n-PH" altLang="en-US" sz="1800" b="0" dirty="0" err="1" smtClean="0">
                          <a:latin typeface="Tw Cen MT" pitchFamily="34" charset="0"/>
                        </a:rPr>
                        <a:t>batoids</a:t>
                      </a:r>
                      <a:r>
                        <a:rPr lang="en-PH" altLang="en-US" sz="1800" b="0" dirty="0" smtClean="0">
                          <a:latin typeface="Tw Cen MT" pitchFamily="34" charset="0"/>
                        </a:rPr>
                        <a:t>,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and chimaeras – on-going (BFAR)</a:t>
                      </a:r>
                    </a:p>
                    <a:p>
                      <a:pPr marL="233363" marR="0" lvl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Country assessment of napoleon wrasse – on-going (BFAR)</a:t>
                      </a:r>
                    </a:p>
                    <a:p>
                      <a:pPr marL="233363" marR="0" lvl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dirty="0" smtClean="0">
                          <a:latin typeface="Tw Cen MT" pitchFamily="34" charset="0"/>
                        </a:rPr>
                        <a:t>Baseline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assessment of napoleon wrasse in </a:t>
                      </a:r>
                      <a:r>
                        <a:rPr lang="en-PH" altLang="en-US" sz="1800" b="0" baseline="0" dirty="0" err="1" smtClean="0">
                          <a:latin typeface="Tw Cen MT" pitchFamily="34" charset="0"/>
                        </a:rPr>
                        <a:t>Tubbataha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Reefs Natural Park – </a:t>
                      </a:r>
                      <a:r>
                        <a:rPr lang="en-PH" altLang="en-US" sz="1800" b="0" baseline="0" dirty="0" err="1" smtClean="0">
                          <a:latin typeface="Tw Cen MT" pitchFamily="34" charset="0"/>
                        </a:rPr>
                        <a:t>Tubbataha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Management Office</a:t>
                      </a:r>
                      <a:endParaRPr lang="en-PH" altLang="en-US" sz="1800" b="0" dirty="0" smtClean="0">
                        <a:latin typeface="Tw Cen MT" pitchFamily="34" charset="0"/>
                      </a:endParaRP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PH" altLang="en-US" sz="1800" dirty="0" smtClean="0">
                          <a:latin typeface="Tw Cen MT" pitchFamily="34" charset="0"/>
                        </a:rPr>
                        <a:t>Publication</a:t>
                      </a:r>
                      <a:r>
                        <a:rPr lang="en-PH" altLang="en-US" sz="1800" baseline="0" dirty="0" smtClean="0">
                          <a:latin typeface="Tw Cen MT" pitchFamily="34" charset="0"/>
                        </a:rPr>
                        <a:t> and dissemination 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of r</a:t>
                      </a:r>
                      <a:r>
                        <a:rPr lang="en-PH" altLang="en-US" sz="1800" b="0" dirty="0" smtClean="0">
                          <a:latin typeface="Tw Cen MT" pitchFamily="34" charset="0"/>
                        </a:rPr>
                        <a:t>elevant knowledge products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1" dirty="0" smtClean="0">
                          <a:latin typeface="Tw Cen MT" pitchFamily="34" charset="0"/>
                        </a:rPr>
                        <a:t>Local</a:t>
                      </a:r>
                      <a:r>
                        <a:rPr lang="en-PH" altLang="en-US" sz="1800" b="1" baseline="0" dirty="0" smtClean="0">
                          <a:latin typeface="Tw Cen MT" pitchFamily="34" charset="0"/>
                        </a:rPr>
                        <a:t> government training 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for the proper handling of large marine mammals and marine turtles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On-going review of marine turtles database 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On-going monitoring of sea birds in </a:t>
                      </a:r>
                      <a:r>
                        <a:rPr lang="en-PH" altLang="en-US" sz="1800" b="0" baseline="0" dirty="0" err="1" smtClean="0">
                          <a:latin typeface="Tw Cen MT" pitchFamily="34" charset="0"/>
                        </a:rPr>
                        <a:t>Ramsar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 and UNESCO Heritage Sites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Elevate the conservation status of Thresher Shark, </a:t>
                      </a:r>
                      <a:r>
                        <a:rPr lang="en-PH" altLang="en-US" sz="1800" b="0" baseline="0" dirty="0" err="1" smtClean="0">
                          <a:latin typeface="Tw Cen MT" pitchFamily="34" charset="0"/>
                        </a:rPr>
                        <a:t>Panggolin</a:t>
                      </a: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, Nautilus to CITES Appendix_____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PH" altLang="en-US" sz="1800" b="0" baseline="0" dirty="0" smtClean="0">
                          <a:latin typeface="Tw Cen MT" pitchFamily="34" charset="0"/>
                        </a:rPr>
                        <a:t>On-going development of action plan on invasive alien species</a:t>
                      </a:r>
                      <a:endParaRPr lang="en-PH" altLang="en-US" sz="1800" b="0" dirty="0" smtClean="0">
                        <a:latin typeface="Tw Cen MT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8638">
                <a:tc gridSpan="4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0" i="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*Red list assessment of priority marine species in the Philippines</a:t>
                      </a:r>
                      <a:endParaRPr lang="en-US" sz="1800" b="0" i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  <a:sym typeface="Tw Cen M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Progress Towards NPOA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62247"/>
              </p:ext>
            </p:extLst>
          </p:nvPr>
        </p:nvGraphicFramePr>
        <p:xfrm>
          <a:off x="177799" y="1410180"/>
          <a:ext cx="11624733" cy="384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581"/>
                <a:gridCol w="8024152"/>
              </a:tblGrid>
              <a:tr h="44280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w Cen MT" pitchFamily="34" charset="0"/>
                        </a:rPr>
                        <a:t>Goals</a:t>
                      </a:r>
                      <a:endParaRPr lang="en-US" sz="1800" b="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Accomplishments</a:t>
                      </a:r>
                      <a:endParaRPr lang="en-US" sz="1800" b="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177120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kern="12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</a:rPr>
                        <a:t>Cross Cutting Activities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1. Communication Campaigns conducted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0" i="1" u="none" dirty="0" smtClean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  <a:p>
                      <a:pPr marL="228600" marR="0" lvl="0" indent="-2286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Month of the Ocean 2016</a:t>
                      </a:r>
                    </a:p>
                    <a:p>
                      <a:pPr marL="228600" marR="0" lvl="0" indent="-2286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International Coastal Clean-Up </a:t>
                      </a:r>
                    </a:p>
                    <a:p>
                      <a:pPr marL="228600" marR="0" lvl="0" indent="-2286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CT Day Celebration (Science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Camp for coastal High School students in El-</a:t>
                      </a:r>
                      <a:r>
                        <a:rPr lang="en-US" altLang="en-US" sz="1800" b="0" baseline="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Nido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-</a:t>
                      </a:r>
                      <a:r>
                        <a:rPr lang="en-US" altLang="en-US" sz="1800" b="0" baseline="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Taytay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and National Science Camp in Oriental Mindoro</a:t>
                      </a:r>
                      <a:endParaRPr lang="en-US" altLang="en-US" sz="1800" b="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  <a:p>
                      <a:pPr marL="228600" marR="0" lvl="0" indent="-22860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Developed AV material for sardines management</a:t>
                      </a:r>
                      <a:endParaRPr lang="en-US" altLang="en-US" sz="180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  <a:tr h="44280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u="none" dirty="0" smtClean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Completed and published Costing of the CTI National Plan of Action</a:t>
                      </a:r>
                    </a:p>
                  </a:txBody>
                  <a:tcPr/>
                </a:tc>
              </a:tr>
              <a:tr h="774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0" i="1" u="none" dirty="0" smtClean="0">
                          <a:latin typeface="Tw Cen MT" pitchFamily="34" charset="0"/>
                        </a:rPr>
                        <a:t>2.</a:t>
                      </a:r>
                      <a:r>
                        <a:rPr lang="en-US" sz="1800" b="0" i="1" u="none" baseline="0" dirty="0" smtClean="0">
                          <a:latin typeface="Tw Cen MT" pitchFamily="34" charset="0"/>
                        </a:rPr>
                        <a:t> Capacity Building</a:t>
                      </a:r>
                      <a:endParaRPr lang="en-US" sz="1800" b="0" i="1" u="none" dirty="0" smtClean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Proposed capacity building on the assessment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and </a:t>
                      </a: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strengthening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of the NCCC</a:t>
                      </a:r>
                    </a:p>
                    <a:p>
                      <a:pPr marL="285750" lvl="1" indent="-285750" algn="l">
                        <a:buClr>
                          <a:schemeClr val="accent1"/>
                        </a:buClr>
                        <a:buFont typeface="Arial" pitchFamily="34" charset="0"/>
                        <a:buChar char="•"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Strengthening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of the coastal and marine sector of the DENR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Program on recognizing Women</a:t>
                      </a:r>
                      <a:r>
                        <a:rPr lang="en-US" altLang="en-US" sz="1800" b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</a:rPr>
                        <a:t> Leaders from various sectors in environmental management</a:t>
                      </a:r>
                      <a:endParaRPr lang="en-US" altLang="en-US" sz="1800" b="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838203" y="683739"/>
            <a:ext cx="10515601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39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Progress of NPOA and CTI M&amp;E Indicators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08505"/>
              </p:ext>
            </p:extLst>
          </p:nvPr>
        </p:nvGraphicFramePr>
        <p:xfrm>
          <a:off x="185056" y="1372081"/>
          <a:ext cx="11843659" cy="464772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610259"/>
                <a:gridCol w="1732390"/>
                <a:gridCol w="2245803"/>
                <a:gridCol w="2245803"/>
                <a:gridCol w="2009404"/>
              </a:tblGrid>
              <a:tr h="1053972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 dirty="0">
                          <a:latin typeface="Tw Cen MT" pitchFamily="34" charset="0"/>
                        </a:rPr>
                        <a:t>Goal </a:t>
                      </a:r>
                      <a:endParaRPr lang="en-US" sz="1800" b="1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Total Actions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Completed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Ongoing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Not Started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157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1 Seascapes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9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3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3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3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157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>
                          <a:latin typeface="Tw Cen MT" pitchFamily="34" charset="0"/>
                        </a:rPr>
                        <a:t>2 EAFM</a:t>
                      </a:r>
                      <a:endParaRPr lang="en-US" sz="1800" b="1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24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6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18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157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 dirty="0">
                          <a:latin typeface="Tw Cen MT" pitchFamily="34" charset="0"/>
                        </a:rPr>
                        <a:t>3 MPA</a:t>
                      </a:r>
                      <a:endParaRPr lang="en-US" sz="1800" b="1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0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7964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 dirty="0" smtClean="0">
                          <a:latin typeface="Tw Cen MT" pitchFamily="34" charset="0"/>
                        </a:rPr>
                        <a:t>4</a:t>
                      </a:r>
                      <a:r>
                        <a:rPr lang="en-PH" sz="1800" baseline="0" dirty="0" smtClean="0">
                          <a:latin typeface="Tw Cen MT" pitchFamily="34" charset="0"/>
                        </a:rPr>
                        <a:t> </a:t>
                      </a:r>
                      <a:r>
                        <a:rPr lang="en-PH" sz="1800" dirty="0" smtClean="0">
                          <a:latin typeface="Tw Cen MT" pitchFamily="34" charset="0"/>
                        </a:rPr>
                        <a:t>Climate </a:t>
                      </a:r>
                      <a:r>
                        <a:rPr lang="en-PH" sz="1800" dirty="0">
                          <a:latin typeface="Tw Cen MT" pitchFamily="34" charset="0"/>
                        </a:rPr>
                        <a:t>Change</a:t>
                      </a:r>
                      <a:endParaRPr lang="en-US" sz="1800" b="1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11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2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9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157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 dirty="0">
                          <a:latin typeface="Tw Cen MT" pitchFamily="34" charset="0"/>
                        </a:rPr>
                        <a:t>5 Species</a:t>
                      </a:r>
                      <a:endParaRPr lang="en-US" sz="1800" b="1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2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5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+mn-ea"/>
                        </a:rPr>
                        <a:t>1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157">
                <a:tc>
                  <a:txBody>
                    <a:bodyPr/>
                    <a:lstStyle/>
                    <a:p>
                      <a:pPr marL="0" marR="0" algn="just">
                        <a:spcAft>
                          <a:spcPts val="600"/>
                        </a:spcAft>
                      </a:pPr>
                      <a:r>
                        <a:rPr lang="en-PH" sz="1800" dirty="0">
                          <a:latin typeface="Tw Cen MT" pitchFamily="34" charset="0"/>
                        </a:rPr>
                        <a:t>Total</a:t>
                      </a:r>
                      <a:endParaRPr lang="en-US" sz="1800" b="1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60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12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39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9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0371" y="6003670"/>
            <a:ext cx="15675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Source: NPOA Costing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Lessons Learned</a:t>
            </a:r>
          </a:p>
        </p:txBody>
      </p:sp>
      <p:sp>
        <p:nvSpPr>
          <p:cNvPr id="4" name="Shape 92"/>
          <p:cNvSpPr>
            <a:spLocks noGrp="1"/>
          </p:cNvSpPr>
          <p:nvPr>
            <p:ph type="body" idx="1"/>
          </p:nvPr>
        </p:nvSpPr>
        <p:spPr>
          <a:xfrm>
            <a:off x="656734" y="1713053"/>
            <a:ext cx="10697070" cy="434838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lvl="0" indent="-228600">
              <a:buSzTx/>
              <a:buFont typeface="Wingdings" pitchFamily="2" charset="2"/>
              <a:buChar char="§"/>
            </a:pPr>
            <a:r>
              <a:rPr lang="en-US" sz="3200" b="1" dirty="0" smtClean="0"/>
              <a:t>Greater impact and appreciation</a:t>
            </a:r>
            <a:r>
              <a:rPr lang="en-US" sz="3200" dirty="0" smtClean="0"/>
              <a:t> on the significance of CTI-CFF can be attained if grounded at the </a:t>
            </a:r>
            <a:r>
              <a:rPr lang="en-US" sz="3200" dirty="0" err="1" smtClean="0"/>
              <a:t>grassroot</a:t>
            </a:r>
            <a:r>
              <a:rPr lang="en-US" sz="3200" dirty="0" smtClean="0"/>
              <a:t> and local government levels</a:t>
            </a:r>
          </a:p>
          <a:p>
            <a:pPr marL="0" lvl="0" indent="0">
              <a:buSzTx/>
              <a:buNone/>
            </a:pPr>
            <a:endParaRPr lang="en-US" sz="3200" dirty="0" smtClean="0"/>
          </a:p>
          <a:p>
            <a:pPr marL="228600" lvl="0" indent="-228600">
              <a:buSzTx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Formal Inter-</a:t>
            </a:r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en-US" sz="3200" dirty="0" smtClean="0">
                <a:solidFill>
                  <a:schemeClr val="tx1"/>
                </a:solidFill>
              </a:rPr>
              <a:t>gency collaboration at national and local level enhances environmental law enforcement  and other national policy implementation across various levels of governance </a:t>
            </a:r>
          </a:p>
          <a:p>
            <a:pPr marL="228600" lvl="0" indent="-228600">
              <a:buSzTx/>
              <a:buFont typeface="Wingdings" pitchFamily="2" charset="2"/>
              <a:buChar char="§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228600" lvl="0" indent="-228600">
              <a:buSzTx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Experiences  from the projects are lessons learned itself</a:t>
            </a:r>
          </a:p>
          <a:p>
            <a:pPr marL="228600" lvl="0" indent="-228600">
              <a:buSzTx/>
              <a:buFont typeface="Wingdings" pitchFamily="2" charset="2"/>
              <a:buChar char="§"/>
            </a:pPr>
            <a:endParaRPr lang="en-US" sz="3200" dirty="0" smtClean="0"/>
          </a:p>
          <a:p>
            <a:pPr marL="228600" lvl="0" indent="-228600">
              <a:buSzTx/>
              <a:buFont typeface="Wingdings" pitchFamily="2" charset="2"/>
              <a:buChar char="§"/>
            </a:pPr>
            <a:endParaRPr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1097280" y="2218041"/>
            <a:ext cx="10027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Wingdings" pitchFamily="2" charset="2"/>
              <a:buChar char="§"/>
            </a:pPr>
            <a:r>
              <a:rPr lang="en-US" sz="2800" b="1" dirty="0"/>
              <a:t>Close coordination with the NCCC is a necessity </a:t>
            </a:r>
            <a:r>
              <a:rPr lang="en-US" sz="2800" dirty="0"/>
              <a:t>in the planning, implementation and reporting of the projects/programs on </a:t>
            </a:r>
            <a:r>
              <a:rPr lang="en-US" sz="2800" dirty="0" smtClean="0"/>
              <a:t>CTI-CFF</a:t>
            </a:r>
          </a:p>
          <a:p>
            <a:pPr lvl="0"/>
            <a:endParaRPr lang="en-US" sz="2800" dirty="0" smtClean="0"/>
          </a:p>
          <a:p>
            <a:pPr marL="228600" indent="-228600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The NCCC acknowledges the need to be responsive to </a:t>
            </a:r>
            <a:r>
              <a:rPr lang="en-US" sz="2800" dirty="0" err="1">
                <a:solidFill>
                  <a:schemeClr val="tx1"/>
                </a:solidFill>
              </a:rPr>
              <a:t>emaerging</a:t>
            </a:r>
            <a:r>
              <a:rPr lang="en-US" sz="2800" dirty="0">
                <a:solidFill>
                  <a:schemeClr val="tx1"/>
                </a:solidFill>
              </a:rPr>
              <a:t> challenges and changing conditions through expanding partnerships and networking</a:t>
            </a:r>
          </a:p>
          <a:p>
            <a:pPr marL="228600" lvl="0" indent="-228600"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Shape 16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Lessons Learned</a:t>
            </a:r>
          </a:p>
        </p:txBody>
      </p:sp>
      <p:sp>
        <p:nvSpPr>
          <p:cNvPr id="8" name="Shape 92"/>
          <p:cNvSpPr txBox="1">
            <a:spLocks/>
          </p:cNvSpPr>
          <p:nvPr/>
        </p:nvSpPr>
        <p:spPr>
          <a:xfrm>
            <a:off x="656734" y="1731191"/>
            <a:ext cx="10697070" cy="4330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buSzTx/>
              <a:buFont typeface="Wingdings" pitchFamily="2" charset="2"/>
              <a:buChar char="§"/>
            </a:pPr>
            <a:endParaRPr lang="en-US" dirty="0" smtClean="0"/>
          </a:p>
          <a:p>
            <a:pPr hangingPunct="1">
              <a:buSzTx/>
              <a:buFont typeface="Wingdings" pitchFamily="2" charset="2"/>
              <a:buChar char="§"/>
            </a:pPr>
            <a:endParaRPr lang="en-US" dirty="0" smtClean="0"/>
          </a:p>
          <a:p>
            <a:pPr hangingPunct="1">
              <a:buSzTx/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6408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-546309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836371" y="-123135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Challenges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1" y="867917"/>
            <a:ext cx="11094720" cy="54784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sz="2800" dirty="0" smtClean="0">
                <a:solidFill>
                  <a:schemeClr val="tx1"/>
                </a:solidFill>
              </a:rPr>
              <a:t>On-going adjustments with the new administrations new national policies and priorities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en-US" sz="28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Institutionalization </a:t>
            </a:r>
            <a:r>
              <a:rPr lang="en-US" sz="2800" dirty="0"/>
              <a:t>of the goals </a:t>
            </a:r>
            <a:r>
              <a:rPr lang="en-US" sz="2800" dirty="0" smtClean="0"/>
              <a:t>and </a:t>
            </a:r>
            <a:r>
              <a:rPr lang="en-US" sz="2800" dirty="0"/>
              <a:t>actions of the CTI-NPOA to the local government </a:t>
            </a:r>
            <a:r>
              <a:rPr lang="en-US" sz="2800" dirty="0" smtClean="0"/>
              <a:t>plans</a:t>
            </a:r>
          </a:p>
          <a:p>
            <a:pPr lvl="0"/>
            <a:r>
              <a:rPr lang="en-US" sz="2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Vulnerability of the country to natural and anthropogenic hazards/disturbances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Integration among goals of the RPOA should be </a:t>
            </a:r>
            <a:r>
              <a:rPr lang="en-US" sz="2800" dirty="0" smtClean="0">
                <a:solidFill>
                  <a:schemeClr val="tx1"/>
                </a:solidFill>
              </a:rPr>
              <a:t>strengthen</a:t>
            </a: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Next Steps</a:t>
            </a:r>
          </a:p>
        </p:txBody>
      </p:sp>
      <p:sp>
        <p:nvSpPr>
          <p:cNvPr id="4" name="Shape 96"/>
          <p:cNvSpPr>
            <a:spLocks noGrp="1"/>
          </p:cNvSpPr>
          <p:nvPr>
            <p:ph type="body" idx="1"/>
          </p:nvPr>
        </p:nvSpPr>
        <p:spPr>
          <a:xfrm>
            <a:off x="647306" y="1714500"/>
            <a:ext cx="11311013" cy="3429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buSzTx/>
              <a:buFont typeface="Wingdings" pitchFamily="2" charset="2"/>
              <a:buChar char="§"/>
            </a:pPr>
            <a:r>
              <a:rPr lang="en-PH" dirty="0" smtClean="0"/>
              <a:t>Pilot various modalities for sustainable finance and ensure policy support for sustainable financing</a:t>
            </a:r>
          </a:p>
          <a:p>
            <a:pPr marL="0" indent="0">
              <a:buSzTx/>
              <a:buNone/>
            </a:pPr>
            <a:r>
              <a:rPr lang="en-PH" dirty="0" smtClean="0"/>
              <a:t> </a:t>
            </a:r>
            <a:endParaRPr lang="en-PH" dirty="0" smtClean="0">
              <a:solidFill>
                <a:schemeClr val="tx1"/>
              </a:solidFill>
            </a:endParaRPr>
          </a:p>
          <a:p>
            <a:pPr marL="228600" indent="-228600">
              <a:buSzTx/>
              <a:buFont typeface="Wingdings" pitchFamily="2" charset="2"/>
              <a:buChar char="§"/>
            </a:pPr>
            <a:r>
              <a:rPr lang="en-PH" dirty="0" smtClean="0">
                <a:solidFill>
                  <a:schemeClr val="tx1"/>
                </a:solidFill>
              </a:rPr>
              <a:t>Review of the National Plan of Action and the NCCC</a:t>
            </a:r>
          </a:p>
          <a:p>
            <a:pPr marL="228600" indent="-228600">
              <a:buSzTx/>
              <a:buFont typeface="Wingdings" pitchFamily="2" charset="2"/>
              <a:buChar char="§"/>
            </a:pPr>
            <a:endParaRPr lang="en-US" dirty="0" smtClean="0"/>
          </a:p>
          <a:p>
            <a:pPr marL="228600" indent="-228600">
              <a:buSzTx/>
              <a:buFont typeface="Wingdings" pitchFamily="2" charset="2"/>
              <a:buChar char="§"/>
            </a:pPr>
            <a:r>
              <a:rPr lang="en-US" dirty="0" smtClean="0"/>
              <a:t>Finalize the M&amp;E indicators for the NPOA</a:t>
            </a:r>
          </a:p>
          <a:p>
            <a:pPr marL="228600" indent="-228600">
              <a:buSzTx/>
              <a:buFont typeface="Wingdings" pitchFamily="2" charset="2"/>
              <a:buChar char="§"/>
            </a:pPr>
            <a:endParaRPr lang="en-US" dirty="0" smtClean="0"/>
          </a:p>
          <a:p>
            <a:pPr marL="228600" indent="-228600">
              <a:buSzTx/>
              <a:buFont typeface="Wingdings" pitchFamily="2" charset="2"/>
              <a:buChar char="§"/>
            </a:pPr>
            <a:r>
              <a:rPr lang="en-US" dirty="0" smtClean="0"/>
              <a:t>Ensure the  alignment of the goals and actions of the NPOA to both National and local government plans</a:t>
            </a:r>
            <a:endParaRPr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6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96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655" y="-94268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Topic Outline</a:t>
            </a:r>
          </a:p>
        </p:txBody>
      </p:sp>
      <p:sp>
        <p:nvSpPr>
          <p:cNvPr id="128" name="Shape 128"/>
          <p:cNvSpPr/>
          <p:nvPr/>
        </p:nvSpPr>
        <p:spPr>
          <a:xfrm>
            <a:off x="838200" y="1690688"/>
            <a:ext cx="10045521" cy="4470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28184"/>
                </a:solidFill>
              </a:defRPr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934999" y="1626573"/>
            <a:ext cx="5858934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Country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TWG Focal Point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en-US" sz="2400" baseline="0" dirty="0" smtClean="0"/>
              <a:t>Partners and Status of Partnership</a:t>
            </a:r>
          </a:p>
          <a:p>
            <a:pPr marL="342900" marR="0" indent="-3429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Progress Towards NPOA</a:t>
            </a:r>
          </a:p>
          <a:p>
            <a:pPr marL="342900" indent="-342900">
              <a:buAutoNum type="arabicPeriod" startAt="4"/>
            </a:pPr>
            <a:r>
              <a:rPr lang="en-US" sz="2400" dirty="0" smtClean="0"/>
              <a:t>Progress </a:t>
            </a:r>
            <a:r>
              <a:rPr lang="en-US" sz="2400" dirty="0"/>
              <a:t>of NPOA and CTI M&amp;E </a:t>
            </a:r>
            <a:r>
              <a:rPr lang="en-US" sz="2400" dirty="0" smtClean="0"/>
              <a:t>Indicators</a:t>
            </a:r>
          </a:p>
          <a:p>
            <a:pPr marL="342900" indent="-342900">
              <a:buAutoNum type="arabicPeriod" startAt="4"/>
            </a:pPr>
            <a:r>
              <a:rPr lang="en-US" sz="2400" dirty="0" smtClean="0"/>
              <a:t>Lessons Learned</a:t>
            </a:r>
          </a:p>
          <a:p>
            <a:pPr marL="342900" indent="-342900">
              <a:buAutoNum type="arabicPeriod" startAt="4"/>
            </a:pPr>
            <a:r>
              <a:rPr lang="en-US" sz="2400" dirty="0" smtClean="0"/>
              <a:t>Challenges</a:t>
            </a:r>
          </a:p>
          <a:p>
            <a:pPr marL="342900" indent="-342900">
              <a:buAutoNum type="arabicPeriod" startAt="4"/>
            </a:pPr>
            <a:r>
              <a:rPr lang="en-US" sz="2400" dirty="0" smtClean="0"/>
              <a:t>Next Steps</a:t>
            </a:r>
          </a:p>
          <a:p>
            <a:pPr marL="342900" indent="-342900">
              <a:buAutoNum type="arabicPeriod" startAt="4"/>
            </a:pPr>
            <a:endParaRPr lang="en-US" sz="2400" dirty="0" smtClean="0"/>
          </a:p>
          <a:p>
            <a:pPr marL="342900" indent="-342900">
              <a:buAutoNum type="arabicPeriod" startAt="4"/>
            </a:pP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Country TWG Focal Points</a:t>
            </a:r>
          </a:p>
        </p:txBody>
      </p:sp>
      <p:graphicFrame>
        <p:nvGraphicFramePr>
          <p:cNvPr id="132" name="Table 132"/>
          <p:cNvGraphicFramePr/>
          <p:nvPr>
            <p:extLst>
              <p:ext uri="{D42A27DB-BD31-4B8C-83A1-F6EECF244321}">
                <p14:modId xmlns:p14="http://schemas.microsoft.com/office/powerpoint/2010/main" val="3847924004"/>
              </p:ext>
            </p:extLst>
          </p:nvPr>
        </p:nvGraphicFramePr>
        <p:xfrm>
          <a:off x="958304" y="1586976"/>
          <a:ext cx="10269020" cy="448696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603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65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639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200" dirty="0"/>
                        <a:t>TWG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2200" dirty="0" smtClean="0"/>
                        <a:t>FOCAL</a:t>
                      </a:r>
                      <a:r>
                        <a:rPr lang="en-US" sz="2200" baseline="0" dirty="0" smtClean="0"/>
                        <a:t> POINT</a:t>
                      </a:r>
                      <a:endParaRPr sz="2200"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8802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dirty="0"/>
                        <a:t>Seascapes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Theresa Mundita S. Lim</a:t>
                      </a: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Director, Biodiversity Management Bureau – DENR</a:t>
                      </a:r>
                      <a:endParaRPr lang="pt-BR" sz="1800" b="0" i="0" dirty="0" smtClean="0">
                        <a:latin typeface="Tw Cen MT" pitchFamily="34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8802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dirty="0"/>
                        <a:t>EAFM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indent="0" algn="l">
                        <a:defRPr sz="1800"/>
                      </a:pPr>
                      <a:r>
                        <a:rPr lang="en-US" dirty="0" smtClean="0"/>
                        <a:t>BFAR</a:t>
                      </a:r>
                    </a:p>
                    <a:p>
                      <a:pPr marL="169863" indent="0" algn="l">
                        <a:defRPr sz="18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8802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dirty="0"/>
                        <a:t>MPA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Theresa Mundita S. Lim</a:t>
                      </a:r>
                    </a:p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Director, Biodiversity Management Bureau - DENR </a:t>
                      </a:r>
                      <a:endParaRPr lang="pt-BR" sz="1800" b="0" i="0" dirty="0" smtClean="0">
                        <a:latin typeface="Tw Cen MT" pitchFamily="34" charset="0"/>
                      </a:endParaRPr>
                    </a:p>
                    <a:p>
                      <a:pPr lvl="0" algn="l">
                        <a:defRPr sz="1800"/>
                      </a:pPr>
                      <a:endParaRPr lang="pt-BR" sz="1800" b="0" dirty="0">
                        <a:latin typeface="Tw Cen MT" pitchFamily="34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802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dirty="0"/>
                        <a:t>CCA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indent="0" algn="l">
                        <a:defRPr sz="1800"/>
                      </a:pPr>
                      <a:r>
                        <a:rPr lang="en-US" baseline="0" dirty="0" smtClean="0"/>
                        <a:t>Noel Antonio V. </a:t>
                      </a:r>
                      <a:r>
                        <a:rPr lang="en-US" baseline="0" dirty="0" err="1" smtClean="0"/>
                        <a:t>Gaerlan</a:t>
                      </a:r>
                      <a:endParaRPr lang="en-US" baseline="0" dirty="0" smtClean="0"/>
                    </a:p>
                    <a:p>
                      <a:pPr marL="169863" indent="0" algn="l">
                        <a:defRPr sz="1800"/>
                      </a:pPr>
                      <a:r>
                        <a:rPr lang="en-US" baseline="0" dirty="0" smtClean="0"/>
                        <a:t>Undersecretary, Climate Change Commission</a:t>
                      </a:r>
                      <a:endParaRPr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dirty="0"/>
                        <a:t>Threatened Species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Theresa Mundita S. Lim</a:t>
                      </a:r>
                      <a:endParaRPr lang="pt-BR" sz="1800" b="0" i="0" dirty="0" smtClean="0">
                        <a:latin typeface="Tw Cen MT" pitchFamily="34" charset="0"/>
                      </a:endParaRPr>
                    </a:p>
                    <a:p>
                      <a:pPr marL="169863" indent="0" algn="l">
                        <a:defRPr sz="1800"/>
                      </a:pPr>
                      <a:r>
                        <a:rPr lang="pt-BR" sz="18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Director, Biodiversity Management Bureau - DENR</a:t>
                      </a:r>
                      <a:endParaRPr dirty="0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marL="227013" indent="0" algn="l">
                        <a:defRPr sz="1800"/>
                      </a:pPr>
                      <a:r>
                        <a:rPr lang="en-US" smtClean="0"/>
                        <a:t>M&amp;E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(cross cutting)</a:t>
                      </a:r>
                      <a:endParaRPr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169863" indent="0" algn="l">
                        <a:defRPr sz="1800"/>
                      </a:pPr>
                      <a:r>
                        <a:rPr lang="en-US" dirty="0" smtClean="0"/>
                        <a:t>WWF-P</a:t>
                      </a:r>
                      <a:endParaRPr dirty="0"/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Partners and Status of Partnership</a:t>
            </a:r>
          </a:p>
        </p:txBody>
      </p:sp>
      <p:graphicFrame>
        <p:nvGraphicFramePr>
          <p:cNvPr id="136" name="Table 136"/>
          <p:cNvGraphicFramePr/>
          <p:nvPr>
            <p:extLst>
              <p:ext uri="{D42A27DB-BD31-4B8C-83A1-F6EECF244321}">
                <p14:modId xmlns:p14="http://schemas.microsoft.com/office/powerpoint/2010/main" val="2776327198"/>
              </p:ext>
            </p:extLst>
          </p:nvPr>
        </p:nvGraphicFramePr>
        <p:xfrm>
          <a:off x="152400" y="1410181"/>
          <a:ext cx="11898086" cy="479388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61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1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7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944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Partners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Status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Projects and Programs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154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UNDP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MKBA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32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ADB</a:t>
                      </a:r>
                      <a:r>
                        <a:rPr lang="en-US" sz="1600" b="0" i="0" baseline="0" dirty="0" smtClean="0"/>
                        <a:t> RETA 7813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CTI-SEA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265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GIZ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Sulu</a:t>
                      </a:r>
                      <a:r>
                        <a:rPr lang="en-US" sz="1600" b="0" i="0" baseline="0" dirty="0" smtClean="0"/>
                        <a:t> Sulawesi Seascape Project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IFAD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err="1" smtClean="0"/>
                        <a:t>FishCORAL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92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USAID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ECOFISH, PROTECT Wildlife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0946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UPMSI</a:t>
                      </a:r>
                      <a:endParaRPr sz="16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err="1" smtClean="0"/>
                        <a:t>CoRVA</a:t>
                      </a:r>
                      <a:r>
                        <a:rPr lang="en-US" sz="1600" b="0" i="0" dirty="0" smtClean="0"/>
                        <a:t>, MPA Support Network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60432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CIP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Seascapes, MPAs</a:t>
                      </a:r>
                      <a:r>
                        <a:rPr lang="en-US" sz="1600" b="0" i="0" baseline="0" dirty="0" smtClean="0"/>
                        <a:t> and Networks, EAFM, CCA, Threatened Species,</a:t>
                      </a:r>
                      <a:r>
                        <a:rPr lang="en-US" sz="1600" b="0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</a:rPr>
                        <a:t>MKBA</a:t>
                      </a:r>
                      <a:endParaRPr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39124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US</a:t>
                      </a:r>
                      <a:r>
                        <a:rPr lang="en-US" sz="1600" b="0" i="0" baseline="0" dirty="0" smtClean="0"/>
                        <a:t> NOAA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NIPAS MPA Capacity Building Program, ARMS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47706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UNEP-Reef</a:t>
                      </a:r>
                      <a:r>
                        <a:rPr lang="en-US" sz="1600" b="0" i="0" baseline="0" dirty="0" smtClean="0"/>
                        <a:t> World Foundation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Green Fins Code</a:t>
                      </a:r>
                      <a:r>
                        <a:rPr lang="en-US" sz="1600" b="0" i="0" baseline="0" dirty="0" smtClean="0"/>
                        <a:t> of Conduct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Partners and Status of Partnership</a:t>
            </a:r>
          </a:p>
        </p:txBody>
      </p:sp>
      <p:graphicFrame>
        <p:nvGraphicFramePr>
          <p:cNvPr id="136" name="Table 136"/>
          <p:cNvGraphicFramePr/>
          <p:nvPr>
            <p:extLst>
              <p:ext uri="{D42A27DB-BD31-4B8C-83A1-F6EECF244321}">
                <p14:modId xmlns:p14="http://schemas.microsoft.com/office/powerpoint/2010/main" val="4100151394"/>
              </p:ext>
            </p:extLst>
          </p:nvPr>
        </p:nvGraphicFramePr>
        <p:xfrm>
          <a:off x="152400" y="1410180"/>
          <a:ext cx="11898086" cy="4436491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61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1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87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62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Partners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Status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Projects and Programs</a:t>
                      </a:r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79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WWF-P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MKBA as Responsible</a:t>
                      </a:r>
                      <a:r>
                        <a:rPr lang="en-US" sz="1600" b="0" i="0" baseline="0" dirty="0" smtClean="0"/>
                        <a:t> Partner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339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ECOFISH/</a:t>
                      </a:r>
                      <a:r>
                        <a:rPr lang="en-US" sz="1600" b="0" i="0" dirty="0" err="1" smtClean="0"/>
                        <a:t>WorldFish</a:t>
                      </a:r>
                      <a:r>
                        <a:rPr lang="en-US" sz="1600" b="0" i="0" dirty="0" smtClean="0"/>
                        <a:t> Center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Coastal Fisheries and Poverty Reduction (COASTFISH)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624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BFAR-NFRDI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Tuna Genetics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3641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RARE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On-going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en-US" sz="1600" b="0" i="0" dirty="0" smtClean="0"/>
                        <a:t>MKBA as</a:t>
                      </a:r>
                      <a:r>
                        <a:rPr lang="en-US" sz="1600" b="0" i="0" baseline="0" dirty="0" smtClean="0"/>
                        <a:t> Responsible Partner</a:t>
                      </a: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D4E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293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2689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436662"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 i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sz="1600" b="0" i="0" dirty="0"/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33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27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Progress Towards NPOA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35567"/>
              </p:ext>
            </p:extLst>
          </p:nvPr>
        </p:nvGraphicFramePr>
        <p:xfrm>
          <a:off x="414870" y="1410179"/>
          <a:ext cx="11472330" cy="4753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414"/>
                <a:gridCol w="2861977"/>
                <a:gridCol w="2881717"/>
                <a:gridCol w="2748222"/>
              </a:tblGrid>
              <a:tr h="58205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Goal 1: Priority Seascapes Designated and Effectively Managed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20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Total Actions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Completed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On-Going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Not Started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582051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9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3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4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  <a:ea typeface="Times New Roman"/>
                        </a:rPr>
                        <a:t>2*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3700">
                <a:tc gridSpan="4">
                  <a:txBody>
                    <a:bodyPr/>
                    <a:lstStyle/>
                    <a:p>
                      <a:pPr marL="233363" marR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1" dirty="0" smtClean="0">
                          <a:latin typeface="Tw Cen MT" pitchFamily="34" charset="0"/>
                        </a:rPr>
                        <a:t>Sustained</a:t>
                      </a:r>
                      <a:r>
                        <a:rPr lang="en-US" altLang="en-US" sz="1800" b="1" baseline="0" dirty="0" smtClean="0">
                          <a:latin typeface="Tw Cen MT" pitchFamily="34" charset="0"/>
                        </a:rPr>
                        <a:t>  the implementation of the management and initiative of Sulu Sulawesi Seascape</a:t>
                      </a:r>
                    </a:p>
                    <a:p>
                      <a:pPr marL="233363" marR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1" baseline="0" dirty="0" smtClean="0">
                          <a:latin typeface="Tw Cen MT" pitchFamily="34" charset="0"/>
                        </a:rPr>
                        <a:t>Development of the 2</a:t>
                      </a:r>
                      <a:r>
                        <a:rPr lang="en-US" altLang="en-US" sz="1800" b="1" baseline="30000" dirty="0" smtClean="0">
                          <a:latin typeface="Tw Cen MT" pitchFamily="34" charset="0"/>
                        </a:rPr>
                        <a:t>nd</a:t>
                      </a:r>
                      <a:r>
                        <a:rPr lang="en-US" altLang="en-US" sz="1800" b="1" baseline="0" dirty="0" smtClean="0">
                          <a:latin typeface="Tw Cen MT" pitchFamily="34" charset="0"/>
                        </a:rPr>
                        <a:t> Priority Seascape – West Philippine Sea MPA Network (under deliberation)</a:t>
                      </a:r>
                    </a:p>
                    <a:p>
                      <a:pPr marL="457200" marR="0" indent="-223838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Tw Cen MT" pitchFamily="34" charset="0"/>
                        <a:buChar char="-"/>
                        <a:tabLst/>
                        <a:defRPr/>
                      </a:pPr>
                      <a:r>
                        <a:rPr lang="en-US" altLang="en-US" sz="1800" b="0" dirty="0" smtClean="0">
                          <a:latin typeface="Tw Cen MT" pitchFamily="34" charset="0"/>
                        </a:rPr>
                        <a:t>Drafted the Strategic Plan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3700">
                <a:tc gridSpan="4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Tw Cen MT" pitchFamily="34" charset="0"/>
                        <a:buNone/>
                        <a:tabLst/>
                        <a:defRPr/>
                      </a:pPr>
                      <a:r>
                        <a:rPr lang="en-US" altLang="en-US" sz="1800" b="0" dirty="0" smtClean="0">
                          <a:latin typeface="Tw Cen MT" pitchFamily="34" charset="0"/>
                        </a:rPr>
                        <a:t>*Aligning Seascapes models with policy and legal framework</a:t>
                      </a:r>
                      <a:r>
                        <a:rPr lang="en-US" altLang="en-US" sz="1800" b="0" baseline="0" dirty="0" smtClean="0">
                          <a:latin typeface="Tw Cen MT" pitchFamily="34" charset="0"/>
                        </a:rPr>
                        <a:t> 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Tw Cen MT" pitchFamily="34" charset="0"/>
                        <a:buNone/>
                        <a:tabLst/>
                        <a:defRPr/>
                      </a:pPr>
                      <a:r>
                        <a:rPr lang="en-US" altLang="en-US" sz="1800" b="0" baseline="0" dirty="0" smtClean="0">
                          <a:latin typeface="Tw Cen MT" pitchFamily="34" charset="0"/>
                        </a:rPr>
                        <a:t>*Promote and market seascape plans</a:t>
                      </a:r>
                      <a:endParaRPr lang="en-US" altLang="en-US" sz="1800" b="0" dirty="0" smtClean="0">
                        <a:latin typeface="Tw Cen MT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Progress Towards NPOA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4198" y="6163926"/>
            <a:ext cx="15675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Source: NPOA Costing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015000"/>
              </p:ext>
            </p:extLst>
          </p:nvPr>
        </p:nvGraphicFramePr>
        <p:xfrm>
          <a:off x="440266" y="1410180"/>
          <a:ext cx="11446933" cy="475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816"/>
                <a:gridCol w="2855642"/>
                <a:gridCol w="2875337"/>
                <a:gridCol w="2742138"/>
              </a:tblGrid>
              <a:tr h="89005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Goal 2: Ecosystem approach to management of fisheries and  other  marine  resources  is  fully  applied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9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Total Actions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Completed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On-Going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Not Started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524988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24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US" sz="1800" b="0" dirty="0" smtClean="0">
                          <a:latin typeface="Tw Cen MT" pitchFamily="34" charset="0"/>
                        </a:rPr>
                        <a:t>6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18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US" sz="1800" b="0" dirty="0" smtClean="0">
                          <a:latin typeface="Tw Cen MT" pitchFamily="34" charset="0"/>
                          <a:ea typeface="Times New Roman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88722">
                <a:tc gridSpan="4"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Approved/passed RA 10654 – An Act to Prevent, Deter and Eliminate Illegal, Unreported and Unregulated Fishing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, amending RA 8550 (The Philippine Fisheries Code of 1998) 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Mainstreaming of EAFM to national and regional programs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EAFM training </a:t>
                      </a:r>
                      <a:r>
                        <a:rPr lang="en-US" sz="1800" b="0" baseline="0" dirty="0" smtClean="0">
                          <a:latin typeface="Tw Cen MT" pitchFamily="34" charset="0"/>
                        </a:rPr>
                        <a:t>for Local Government Units and National Government Agencies</a:t>
                      </a:r>
                      <a:endParaRPr lang="en-US" sz="1800" b="0" dirty="0" smtClean="0">
                        <a:latin typeface="Tw Cen MT" pitchFamily="34" charset="0"/>
                      </a:endParaRP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Seasonal fisheries closure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in selected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parts of the country expanded (</a:t>
                      </a:r>
                      <a:r>
                        <a:rPr lang="en-US" sz="1800" b="0" i="0" baseline="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Batangas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, </a:t>
                      </a:r>
                      <a:r>
                        <a:rPr lang="en-US" sz="1800" b="0" i="0" baseline="0" dirty="0" err="1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Zamboanga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and Northern Palawan)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Capacity Building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 on law enforcement and Monitoring, Control, and Surveillance (MCS) on - going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Research and management measures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for tuna fisheries (held Tuna Congress, 2016)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4988">
                <a:tc gridSpan="4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Tw Cen MT" pitchFamily="34" charset="0"/>
                        <a:buNone/>
                        <a:tabLst/>
                        <a:defRPr/>
                      </a:pPr>
                      <a:endParaRPr lang="en-US" altLang="en-US" sz="1800" b="0" dirty="0" smtClean="0">
                        <a:latin typeface="Tw Cen MT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838203" y="6456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t>Progress Towards NPOA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371" y="6003670"/>
            <a:ext cx="15675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Source: NPOA Costing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695140"/>
              </p:ext>
            </p:extLst>
          </p:nvPr>
        </p:nvGraphicFramePr>
        <p:xfrm>
          <a:off x="250370" y="1410180"/>
          <a:ext cx="11738429" cy="514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544"/>
                <a:gridCol w="2928361"/>
                <a:gridCol w="2948558"/>
                <a:gridCol w="2811966"/>
              </a:tblGrid>
              <a:tr h="46175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Goal 3: Marine Protected Areas (MPAs) established and Effectively Managed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07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Total Actions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Completed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On-Going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Not Started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512074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0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8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57115">
                <a:tc gridSpan="4">
                  <a:txBody>
                    <a:bodyPr/>
                    <a:lstStyle/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i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Refiled Expanded National Integrated Protected Areas System Act at</a:t>
                      </a:r>
                      <a:r>
                        <a:rPr lang="en-US" sz="1800" b="1" i="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the 17</a:t>
                      </a:r>
                      <a:r>
                        <a:rPr lang="en-US" sz="1800" b="1" i="0" baseline="3000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th</a:t>
                      </a:r>
                      <a:r>
                        <a:rPr lang="en-US" sz="1800" b="1" i="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Congress </a:t>
                      </a:r>
                      <a:r>
                        <a:rPr lang="en-US" sz="1800" b="1" i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(</a:t>
                      </a:r>
                      <a:r>
                        <a:rPr lang="en-US" sz="1800" b="1" i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Housebill</a:t>
                      </a:r>
                      <a:r>
                        <a:rPr lang="en-US" sz="1800" b="1" i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133, </a:t>
                      </a:r>
                      <a:r>
                        <a:rPr lang="en-US" sz="1800" b="1" i="0" dirty="0" err="1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Housebill</a:t>
                      </a:r>
                      <a:r>
                        <a:rPr lang="en-US" sz="1800" b="1" i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 177 and Senate Bill No. 32)</a:t>
                      </a:r>
                      <a:endParaRPr lang="en-US" sz="1800" b="0" i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  <a:sym typeface="Tw Cen MT"/>
                      </a:endParaRP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Tw Cen MT" pitchFamily="34" charset="0"/>
                        </a:rPr>
                        <a:t>Capacity Building</a:t>
                      </a:r>
                      <a:r>
                        <a:rPr lang="en-US" sz="1800" b="1" baseline="0" dirty="0" smtClean="0">
                          <a:latin typeface="Tw Cen MT" pitchFamily="34" charset="0"/>
                        </a:rPr>
                        <a:t> on Coral Reef and Associated Habitat Assessment; MPA Management; and Vulnerability Assessment for coastal habitats on-going</a:t>
                      </a:r>
                    </a:p>
                    <a:p>
                      <a:pPr marL="233363" marR="0" lvl="0" indent="-233363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Outstanding MPA and MPA Networks: selection process of nomination for Para El Mar 2017 is on-going and National PA Awards</a:t>
                      </a:r>
                      <a:endParaRPr lang="en-US" sz="1800" b="1" dirty="0" smtClean="0">
                        <a:latin typeface="Tw Cen MT" pitchFamily="34" charset="0"/>
                      </a:endParaRP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Implementation of Management Effectiveness Assessment using MEAT and METT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MPA Database (regular updating encoding of data)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altLang="en-US" sz="1800" b="1" dirty="0" smtClean="0">
                          <a:latin typeface="Tw Cen MT" pitchFamily="34" charset="0"/>
                        </a:rPr>
                        <a:t>Capacity</a:t>
                      </a:r>
                      <a:r>
                        <a:rPr lang="en-US" altLang="en-US" sz="1800" b="1" baseline="0" dirty="0" smtClean="0">
                          <a:latin typeface="Tw Cen MT" pitchFamily="34" charset="0"/>
                        </a:rPr>
                        <a:t> Building through </a:t>
                      </a:r>
                      <a:r>
                        <a:rPr lang="en-US" altLang="en-US" sz="1800" b="1" baseline="0" dirty="0" err="1" smtClean="0">
                          <a:latin typeface="Tw Cen MT" pitchFamily="34" charset="0"/>
                        </a:rPr>
                        <a:t>Masteral</a:t>
                      </a:r>
                      <a:r>
                        <a:rPr lang="en-US" altLang="en-US" sz="1800" b="1" baseline="0" dirty="0" smtClean="0">
                          <a:latin typeface="Tw Cen MT" pitchFamily="34" charset="0"/>
                        </a:rPr>
                        <a:t> Program on coastal and marine</a:t>
                      </a:r>
                      <a:endParaRPr lang="en-US" altLang="en-US" sz="1800" b="1" dirty="0" smtClean="0">
                        <a:latin typeface="Tw Cen MT" pitchFamily="34" charset="0"/>
                      </a:endParaRP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Rehabilitation and Protection of Coastal and Marine Ecosystems through national program (CMEMP)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>
                          <a:latin typeface="Tw Cen MT" pitchFamily="34" charset="0"/>
                        </a:rPr>
                        <a:t>Updating of MPA management plans and establishment of MPAs and MPA Networks </a:t>
                      </a:r>
                      <a:r>
                        <a:rPr lang="en-US" sz="1800" b="0" baseline="0" dirty="0" smtClean="0">
                          <a:latin typeface="Tw Cen MT" pitchFamily="34" charset="0"/>
                        </a:rPr>
                        <a:t>(e.g., Sea Turtle MPA Network)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1" i="0" baseline="0" dirty="0" smtClean="0">
                          <a:solidFill>
                            <a:schemeClr val="dk1"/>
                          </a:solidFill>
                          <a:latin typeface="Tw Cen MT" pitchFamily="34" charset="0"/>
                          <a:ea typeface="+mn-ea"/>
                          <a:cs typeface="+mn-cs"/>
                          <a:sym typeface="Tw Cen MT"/>
                        </a:rPr>
                        <a:t>Implementation of SSME work plan on the establishment of MPA network example on marine turtles and its habitats</a:t>
                      </a:r>
                      <a:endParaRPr lang="en-US" sz="1800" b="1" i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  <a:sym typeface="Tw Cen M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565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840026" y="86839"/>
            <a:ext cx="10515601" cy="76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4400">
                <a:solidFill>
                  <a:srgbClr val="028184"/>
                </a:solidFill>
                <a:latin typeface="Bebas Neue Bold"/>
                <a:ea typeface="Bebas Neue Bold"/>
                <a:cs typeface="Bebas Neue Bold"/>
                <a:sym typeface="Bebas Neue Bold"/>
              </a:defRPr>
            </a:lvl1pPr>
          </a:lstStyle>
          <a:p>
            <a:r>
              <a:rPr dirty="0"/>
              <a:t>Progress Towards NPOA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5089" y="5918829"/>
            <a:ext cx="15675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</a:rPr>
              <a:t>Source: NPOA Costing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465054"/>
              </p:ext>
            </p:extLst>
          </p:nvPr>
        </p:nvGraphicFramePr>
        <p:xfrm>
          <a:off x="152400" y="875031"/>
          <a:ext cx="11785600" cy="6982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799"/>
                <a:gridCol w="2940128"/>
                <a:gridCol w="2960407"/>
                <a:gridCol w="2823266"/>
              </a:tblGrid>
              <a:tr h="50588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Goal 4: Climate Change Adaptation Measures Achieved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8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Total Actions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Completed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On-Going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w Cen MT" pitchFamily="34" charset="0"/>
                        </a:rPr>
                        <a:t>Not Started</a:t>
                      </a:r>
                      <a:endParaRPr lang="en-US" sz="1800" dirty="0">
                        <a:latin typeface="Tw Cen MT" pitchFamily="34" charset="0"/>
                      </a:endParaRPr>
                    </a:p>
                  </a:txBody>
                  <a:tcPr/>
                </a:tc>
              </a:tr>
              <a:tr h="379411"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>
                          <a:latin typeface="Tw Cen MT" pitchFamily="34" charset="0"/>
                        </a:rPr>
                        <a:t>11</a:t>
                      </a:r>
                      <a:endParaRPr lang="en-US" sz="1800" b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3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>
                          <a:latin typeface="Tw Cen MT" pitchFamily="34" charset="0"/>
                        </a:rPr>
                        <a:t>8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r>
                        <a:rPr lang="en-PH" sz="1800" b="0" dirty="0" smtClean="0">
                          <a:latin typeface="Tw Cen MT" pitchFamily="34" charset="0"/>
                        </a:rPr>
                        <a:t>0</a:t>
                      </a: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5867">
                <a:tc gridSpan="4">
                  <a:txBody>
                    <a:bodyPr/>
                    <a:lstStyle/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Establishment of Climate Change Academy</a:t>
                      </a:r>
                      <a:r>
                        <a:rPr lang="en-US" sz="1800" b="0" i="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 by the Provincial Government of Bicol, Philippines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Establishment of National Panel of Technical Experts (NPTE) by the Climate Change Commission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“National Disaster Risk Reduction and Management Plan”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Expansion and climate-smarting of the MPA network </a:t>
                      </a: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="0" baseline="0" dirty="0" smtClean="0">
                          <a:latin typeface="Arial Narrow" panose="020B0606020202030204" pitchFamily="34" charset="0"/>
                        </a:rPr>
                        <a:t>Community-based adaptation measures in terrestrial, coastal and marine regions</a:t>
                      </a:r>
                      <a:endParaRPr lang="en-US" sz="1800" b="0" i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Tw Cen MT"/>
                      </a:endParaRPr>
                    </a:p>
                    <a:p>
                      <a:pPr marL="233363" indent="-233363" algn="l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Biophysical and Socio-Economic Vulnerability Assessments in selected coastal communities and national marine protected areas – </a:t>
                      </a:r>
                      <a:r>
                        <a:rPr lang="en-US" sz="1800" b="0" baseline="0" dirty="0" smtClean="0">
                          <a:latin typeface="Arial Narrow" panose="020B0606020202030204" pitchFamily="34" charset="0"/>
                        </a:rPr>
                        <a:t>continuing activity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latin typeface="Arial Narrow" panose="020B0606020202030204" pitchFamily="34" charset="0"/>
                        </a:rPr>
                        <a:t>Climate-smart rice varieties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latin typeface="Arial Narrow" panose="020B0606020202030204" pitchFamily="34" charset="0"/>
                        </a:rPr>
                        <a:t>Capacity Building for various sectors on CCA and disaster preparedness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Grey-Green Infrastructure in partnership with LGUs and national governments to improve coastal protection in small island communities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Income diversification of vulnerable coastal communities 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Build capacities on disaster risk reduction and climate change adaptation in small island communities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Conduct Participatory Capacities and Vulnerabilities Assessments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Availability of 1 billion pesos People’s Survival Fund (PSF) from National Government to finance adaptation measures at the local community level.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Mobilization</a:t>
                      </a:r>
                      <a:r>
                        <a:rPr lang="en-US" sz="1800" b="0" i="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 of</a:t>
                      </a:r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Tw Cen MT"/>
                        </a:rPr>
                        <a:t> financial and technical resources to support the national center of excellence</a:t>
                      </a:r>
                    </a:p>
                    <a:p>
                      <a:pPr marL="233363" marR="0" lvl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baseline="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baseline="0" dirty="0" smtClean="0">
                        <a:solidFill>
                          <a:schemeClr val="tx1"/>
                        </a:solidFill>
                        <a:latin typeface="Tw Cen MT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aseline="0" dirty="0" smtClean="0">
                        <a:latin typeface="Tw Cen MT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Aft>
                          <a:spcPts val="600"/>
                        </a:spcAft>
                      </a:pPr>
                      <a:endParaRPr lang="en-US" sz="1800" b="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9411">
                <a:tc gridSpan="4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i="0" dirty="0" smtClean="0">
                        <a:solidFill>
                          <a:schemeClr val="dk1"/>
                        </a:solidFill>
                        <a:latin typeface="Tw Cen MT" pitchFamily="34" charset="0"/>
                        <a:ea typeface="+mn-ea"/>
                        <a:cs typeface="+mn-cs"/>
                        <a:sym typeface="Tw Cen MT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1279</Words>
  <Application>Microsoft Office PowerPoint</Application>
  <PresentationFormat>Widescreen</PresentationFormat>
  <Paragraphs>259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Bebas Neue Bold</vt:lpstr>
      <vt:lpstr>Calibri</vt:lpstr>
      <vt:lpstr>Calibri Light</vt:lpstr>
      <vt:lpstr>Helvetica</vt:lpstr>
      <vt:lpstr>Times New Roman</vt:lpstr>
      <vt:lpstr>Tw Cen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</dc:creator>
  <cp:lastModifiedBy>Ogie de los Reyes</cp:lastModifiedBy>
  <cp:revision>121</cp:revision>
  <dcterms:modified xsi:type="dcterms:W3CDTF">2016-10-31T23:47:45Z</dcterms:modified>
</cp:coreProperties>
</file>