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10" r:id="rId2"/>
    <p:sldId id="277" r:id="rId3"/>
    <p:sldId id="282" r:id="rId4"/>
    <p:sldId id="304" r:id="rId5"/>
    <p:sldId id="305" r:id="rId6"/>
    <p:sldId id="308" r:id="rId7"/>
    <p:sldId id="306" r:id="rId8"/>
    <p:sldId id="307" r:id="rId9"/>
    <p:sldId id="311"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443"/>
    <a:srgbClr val="90C42F"/>
    <a:srgbClr val="FFFF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817" autoAdjust="0"/>
  </p:normalViewPr>
  <p:slideViewPr>
    <p:cSldViewPr snapToGrid="0">
      <p:cViewPr>
        <p:scale>
          <a:sx n="70" d="100"/>
          <a:sy n="70" d="100"/>
        </p:scale>
        <p:origin x="468" y="-1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8876D-3738-495E-BDEE-2FA1B9434665}" type="datetimeFigureOut">
              <a:rPr lang="en-US" smtClean="0"/>
              <a:t>12/13/2018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8EC08-0792-4D0C-B532-D6F76BBD2939}" type="slidenum">
              <a:rPr lang="en-US" smtClean="0"/>
              <a:t>‹#›</a:t>
            </a:fld>
            <a:endParaRPr lang="en-US"/>
          </a:p>
        </p:txBody>
      </p:sp>
    </p:spTree>
    <p:extLst>
      <p:ext uri="{BB962C8B-B14F-4D97-AF65-F5344CB8AC3E}">
        <p14:creationId xmlns:p14="http://schemas.microsoft.com/office/powerpoint/2010/main" val="9597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sngStrike" dirty="0">
                <a:cs typeface="Segoe UI Semibold" panose="020B0702040204020203" pitchFamily="34" charset="0"/>
              </a:rPr>
              <a:t>Endorse the </a:t>
            </a:r>
            <a:r>
              <a:rPr lang="en-US" sz="1200" b="1" strike="sngStrike" dirty="0">
                <a:cs typeface="Segoe UI Semibold" panose="020B0702040204020203" pitchFamily="34" charset="0"/>
              </a:rPr>
              <a:t>proposed Maritime Local Government Network’s Work Plan 2019 </a:t>
            </a:r>
            <a:r>
              <a:rPr lang="en-US" sz="1200" strike="sngStrike" dirty="0">
                <a:cs typeface="Segoe UI Semibold" panose="020B0702040204020203" pitchFamily="34" charset="0"/>
              </a:rPr>
              <a:t>supported by USAID-USDOI and Others (LGN Members &amp; Partners): </a:t>
            </a:r>
            <a:br>
              <a:rPr lang="en-US" sz="1200" strike="sngStrike" dirty="0">
                <a:cs typeface="Segoe UI Semibold" panose="020B0702040204020203" pitchFamily="34" charset="0"/>
              </a:rPr>
            </a:br>
            <a:r>
              <a:rPr lang="en-US" sz="1200" strike="sngStrike" dirty="0">
                <a:cs typeface="Segoe UI Semibold" panose="020B0702040204020203" pitchFamily="34" charset="0"/>
              </a:rPr>
              <a:t>    	TOTAL EXPENSES/BUDGET ESTIMATION		:  US$ </a:t>
            </a:r>
            <a:r>
              <a:rPr lang="en-US" sz="1200" strike="sngStrike" dirty="0"/>
              <a:t>86,644</a:t>
            </a:r>
            <a:br>
              <a:rPr lang="en-US" sz="1200" strike="sngStrike" dirty="0"/>
            </a:br>
            <a:r>
              <a:rPr lang="en-US" sz="1200" strike="sngStrike" dirty="0"/>
              <a:t>    	AVAILABLE BUDGET				:  US$ 28,032</a:t>
            </a:r>
            <a:br>
              <a:rPr lang="en-US" sz="1200" strike="sngStrike" dirty="0"/>
            </a:br>
            <a:r>
              <a:rPr lang="en-US" sz="1200" strike="sngStrike" dirty="0"/>
              <a:t>    	PENDING AVAILABLE BUDGET			:  US$ 58,612 </a:t>
            </a:r>
            <a:r>
              <a:rPr lang="en-US" sz="1200" strike="sngStrike" dirty="0">
                <a:cs typeface="Segoe UI Semibold" panose="020B0702040204020203" pitchFamily="34" charset="0"/>
              </a:rPr>
              <a:t> </a:t>
            </a:r>
          </a:p>
          <a:p>
            <a:endParaRPr lang="en-US" dirty="0"/>
          </a:p>
        </p:txBody>
      </p:sp>
      <p:sp>
        <p:nvSpPr>
          <p:cNvPr id="4" name="Slide Number Placeholder 3"/>
          <p:cNvSpPr>
            <a:spLocks noGrp="1"/>
          </p:cNvSpPr>
          <p:nvPr>
            <p:ph type="sldNum" sz="quarter" idx="5"/>
          </p:nvPr>
        </p:nvSpPr>
        <p:spPr/>
        <p:txBody>
          <a:bodyPr/>
          <a:lstStyle/>
          <a:p>
            <a:fld id="{8E58EC08-0792-4D0C-B532-D6F76BBD2939}" type="slidenum">
              <a:rPr lang="en-US" smtClean="0"/>
              <a:t>8</a:t>
            </a:fld>
            <a:endParaRPr lang="en-US"/>
          </a:p>
        </p:txBody>
      </p:sp>
    </p:spTree>
    <p:extLst>
      <p:ext uri="{BB962C8B-B14F-4D97-AF65-F5344CB8AC3E}">
        <p14:creationId xmlns:p14="http://schemas.microsoft.com/office/powerpoint/2010/main" val="2093113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82976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2437000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78760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pic>
        <p:nvPicPr>
          <p:cNvPr id="7" name="Picture 6">
            <a:extLst>
              <a:ext uri="{FF2B5EF4-FFF2-40B4-BE49-F238E27FC236}">
                <a16:creationId xmlns:a16="http://schemas.microsoft.com/office/drawing/2014/main" id="{7A07EE5D-454A-4B0F-9265-FFE8A556E41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Tree>
    <p:extLst>
      <p:ext uri="{BB962C8B-B14F-4D97-AF65-F5344CB8AC3E}">
        <p14:creationId xmlns:p14="http://schemas.microsoft.com/office/powerpoint/2010/main" val="273556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248754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p:txBody>
          <a:bodyPr/>
          <a:lstStyle/>
          <a:p>
            <a:fld id="{49979BF7-5BE7-4D6C-A296-2834D83179B3}" type="datetimeFigureOut">
              <a:rPr lang="en-PH" smtClean="0"/>
              <a:t>13/12/2018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43469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49979BF7-5BE7-4D6C-A296-2834D83179B3}" type="datetimeFigureOut">
              <a:rPr lang="en-PH" smtClean="0"/>
              <a:t>13/12/2018</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7771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49979BF7-5BE7-4D6C-A296-2834D83179B3}" type="datetimeFigureOut">
              <a:rPr lang="en-PH" smtClean="0"/>
              <a:t>13/12/2018</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1801028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79BF7-5BE7-4D6C-A296-2834D83179B3}" type="datetimeFigureOut">
              <a:rPr lang="en-PH" smtClean="0"/>
              <a:t>13/12/2018</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14647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79BF7-5BE7-4D6C-A296-2834D83179B3}" type="datetimeFigureOut">
              <a:rPr lang="en-PH" smtClean="0"/>
              <a:t>13/12/2018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106191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79BF7-5BE7-4D6C-A296-2834D83179B3}" type="datetimeFigureOut">
              <a:rPr lang="en-PH" smtClean="0"/>
              <a:t>13/12/2018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60118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79BF7-5BE7-4D6C-A296-2834D83179B3}" type="datetimeFigureOut">
              <a:rPr lang="en-PH" smtClean="0"/>
              <a:t>13/12/2018</a:t>
            </a:fld>
            <a:endParaRPr lang="en-P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AEBB7-597A-4881-AA7D-95292C3E0706}" type="slidenum">
              <a:rPr lang="en-PH" smtClean="0"/>
              <a:t>‹#›</a:t>
            </a:fld>
            <a:endParaRPr lang="en-PH"/>
          </a:p>
        </p:txBody>
      </p:sp>
      <p:pic>
        <p:nvPicPr>
          <p:cNvPr id="8" name="Picture 7">
            <a:extLst>
              <a:ext uri="{FF2B5EF4-FFF2-40B4-BE49-F238E27FC236}">
                <a16:creationId xmlns:a16="http://schemas.microsoft.com/office/drawing/2014/main" id="{7E593045-CD0D-4401-A7BF-ED91C462822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2109" y="365125"/>
            <a:ext cx="1276350" cy="1181100"/>
          </a:xfrm>
          <a:prstGeom prst="rect">
            <a:avLst/>
          </a:prstGeom>
        </p:spPr>
      </p:pic>
      <p:pic>
        <p:nvPicPr>
          <p:cNvPr id="9" name="Picture 8">
            <a:extLst>
              <a:ext uri="{FF2B5EF4-FFF2-40B4-BE49-F238E27FC236}">
                <a16:creationId xmlns:a16="http://schemas.microsoft.com/office/drawing/2014/main" id="{EA4E5EDA-C3FD-46D9-A2C8-ADD330F1DFE7}"/>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Tree>
    <p:extLst>
      <p:ext uri="{BB962C8B-B14F-4D97-AF65-F5344CB8AC3E}">
        <p14:creationId xmlns:p14="http://schemas.microsoft.com/office/powerpoint/2010/main" val="774533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089A6FE-30E2-4676-8B01-42866E9406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0" t="26818" r="19927" b="19583"/>
          <a:stretch/>
        </p:blipFill>
        <p:spPr>
          <a:xfrm>
            <a:off x="1" y="-41901"/>
            <a:ext cx="12215004" cy="5467995"/>
          </a:xfrm>
          <a:prstGeom prst="rect">
            <a:avLst/>
          </a:prstGeom>
        </p:spPr>
      </p:pic>
      <p:sp>
        <p:nvSpPr>
          <p:cNvPr id="9" name="TextBox 8"/>
          <p:cNvSpPr txBox="1"/>
          <p:nvPr/>
        </p:nvSpPr>
        <p:spPr>
          <a:xfrm>
            <a:off x="318621" y="400176"/>
            <a:ext cx="2643672" cy="861774"/>
          </a:xfrm>
          <a:prstGeom prst="rect">
            <a:avLst/>
          </a:prstGeom>
          <a:noFill/>
        </p:spPr>
        <p:txBody>
          <a:bodyPr wrap="none" rtlCol="0">
            <a:spAutoFit/>
          </a:bodyPr>
          <a:lstStyle/>
          <a:p>
            <a:r>
              <a:rPr lang="en-PH" sz="5000" dirty="0">
                <a:solidFill>
                  <a:schemeClr val="bg1"/>
                </a:solidFill>
                <a:effectLst>
                  <a:outerShdw blurRad="38100" dist="38100" dir="2700000" algn="tl">
                    <a:srgbClr val="000000">
                      <a:alpha val="43137"/>
                    </a:srgbClr>
                  </a:outerShdw>
                </a:effectLst>
                <a:latin typeface="Arial Black" panose="020B0A04020102020204" pitchFamily="34" charset="0"/>
              </a:rPr>
              <a:t>SOM14</a:t>
            </a:r>
          </a:p>
        </p:txBody>
      </p:sp>
      <p:sp>
        <p:nvSpPr>
          <p:cNvPr id="6" name="TextBox 5"/>
          <p:cNvSpPr txBox="1"/>
          <p:nvPr/>
        </p:nvSpPr>
        <p:spPr>
          <a:xfrm>
            <a:off x="353550" y="1114039"/>
            <a:ext cx="3599062" cy="923330"/>
          </a:xfrm>
          <a:prstGeom prst="rect">
            <a:avLst/>
          </a:prstGeom>
          <a:noFill/>
        </p:spPr>
        <p:txBody>
          <a:bodyPr wrap="none" rtlCol="0">
            <a:spAutoFit/>
          </a:bodyPr>
          <a:lstStyle/>
          <a:p>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14</a:t>
            </a:r>
            <a:r>
              <a:rPr lang="en-PH" b="1" baseline="30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th</a:t>
            </a:r>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 Senior Officials’ Meeting</a:t>
            </a:r>
          </a:p>
          <a:p>
            <a:r>
              <a:rPr lang="en-PH" b="1">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12 - 13 </a:t>
            </a:r>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December 2018</a:t>
            </a:r>
          </a:p>
          <a:p>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Manila, Philippines</a:t>
            </a:r>
          </a:p>
        </p:txBody>
      </p:sp>
      <p:sp>
        <p:nvSpPr>
          <p:cNvPr id="4" name="Title 1"/>
          <p:cNvSpPr txBox="1">
            <a:spLocks/>
          </p:cNvSpPr>
          <p:nvPr/>
        </p:nvSpPr>
        <p:spPr>
          <a:xfrm>
            <a:off x="0" y="2270901"/>
            <a:ext cx="12191999" cy="1390744"/>
          </a:xfrm>
          <a:prstGeom prst="rect">
            <a:avLst/>
          </a:prstGeom>
          <a:solidFill>
            <a:srgbClr val="90C42F">
              <a:alpha val="60000"/>
            </a:srgbClr>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57188" indent="-357188" algn="l"/>
            <a:r>
              <a:rPr lang="en-PH" sz="4300" b="1" dirty="0">
                <a:solidFill>
                  <a:schemeClr val="bg1"/>
                </a:solidFill>
                <a:effectLst>
                  <a:outerShdw blurRad="38100" dist="38100" dir="2700000" algn="tl">
                    <a:srgbClr val="000000">
                      <a:alpha val="43137"/>
                    </a:srgbClr>
                  </a:outerShdw>
                </a:effectLst>
                <a:latin typeface="Arial Black" panose="020B0A04020102020204" pitchFamily="34" charset="0"/>
              </a:rPr>
              <a:t>  </a:t>
            </a:r>
            <a:r>
              <a:rPr lang="en-PH" sz="4200" b="1" dirty="0">
                <a:solidFill>
                  <a:schemeClr val="bg1"/>
                </a:solidFill>
                <a:effectLst>
                  <a:outerShdw blurRad="38100" dist="38100" dir="2700000" algn="tl">
                    <a:srgbClr val="000000">
                      <a:alpha val="43137"/>
                    </a:srgbClr>
                  </a:outerShdw>
                </a:effectLst>
                <a:latin typeface="Arial Black" panose="020B0A04020102020204" pitchFamily="34" charset="0"/>
              </a:rPr>
              <a:t>SESSION 11.2: </a:t>
            </a:r>
            <a:r>
              <a:rPr lang="en-PH" sz="4400"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MARITIME LOCAL GOVERNMENT NETWORK</a:t>
            </a:r>
            <a:endParaRPr lang="en-PH" sz="42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ubtitle 2"/>
          <p:cNvSpPr txBox="1">
            <a:spLocks/>
          </p:cNvSpPr>
          <p:nvPr/>
        </p:nvSpPr>
        <p:spPr>
          <a:xfrm>
            <a:off x="353549" y="3888267"/>
            <a:ext cx="7490135" cy="7167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PH" sz="20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Presented by Chair of MARITIME LGN</a:t>
            </a:r>
          </a:p>
        </p:txBody>
      </p:sp>
      <p:sp>
        <p:nvSpPr>
          <p:cNvPr id="7" name="TextBox 6"/>
          <p:cNvSpPr txBox="1"/>
          <p:nvPr/>
        </p:nvSpPr>
        <p:spPr>
          <a:xfrm>
            <a:off x="6217155" y="5831652"/>
            <a:ext cx="2263636" cy="307777"/>
          </a:xfrm>
          <a:prstGeom prst="rect">
            <a:avLst/>
          </a:prstGeom>
          <a:noFill/>
        </p:spPr>
        <p:txBody>
          <a:bodyPr wrap="square" rtlCol="0">
            <a:spAutoFit/>
          </a:bodyPr>
          <a:lstStyle/>
          <a:p>
            <a:pPr algn="ctr"/>
            <a:r>
              <a:rPr lang="en-PH" sz="1400" dirty="0">
                <a:latin typeface="Arial" panose="020B0604020202020204" pitchFamily="34" charset="0"/>
                <a:cs typeface="Arial" panose="020B0604020202020204" pitchFamily="34" charset="0"/>
              </a:rPr>
              <a:t>Place here Country Logo</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271" y="5494077"/>
            <a:ext cx="977676" cy="98292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8053" y="5471923"/>
            <a:ext cx="2601779" cy="1102426"/>
          </a:xfrm>
          <a:prstGeom prst="rect">
            <a:avLst/>
          </a:prstGeom>
        </p:spPr>
      </p:pic>
      <p:pic>
        <p:nvPicPr>
          <p:cNvPr id="18" name="Picture 17" descr="A close up of a sign&#10;&#10;Description automatically generated">
            <a:extLst>
              <a:ext uri="{FF2B5EF4-FFF2-40B4-BE49-F238E27FC236}">
                <a16:creationId xmlns:a16="http://schemas.microsoft.com/office/drawing/2014/main" id="{A73824A2-69A7-4DFE-9A65-5F9EED9A93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401" y="5577175"/>
            <a:ext cx="2844315" cy="928985"/>
          </a:xfrm>
          <a:prstGeom prst="rect">
            <a:avLst/>
          </a:prstGeom>
        </p:spPr>
      </p:pic>
      <p:sp>
        <p:nvSpPr>
          <p:cNvPr id="12" name="Subtitle 2">
            <a:extLst>
              <a:ext uri="{FF2B5EF4-FFF2-40B4-BE49-F238E27FC236}">
                <a16:creationId xmlns:a16="http://schemas.microsoft.com/office/drawing/2014/main" id="{EA54EE3B-3FA6-42E3-83FA-5A635BA249AA}"/>
              </a:ext>
            </a:extLst>
          </p:cNvPr>
          <p:cNvSpPr txBox="1">
            <a:spLocks/>
          </p:cNvSpPr>
          <p:nvPr/>
        </p:nvSpPr>
        <p:spPr>
          <a:xfrm>
            <a:off x="353549" y="3814169"/>
            <a:ext cx="7490135" cy="7167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PH" sz="3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Subtitle 2">
            <a:extLst>
              <a:ext uri="{FF2B5EF4-FFF2-40B4-BE49-F238E27FC236}">
                <a16:creationId xmlns:a16="http://schemas.microsoft.com/office/drawing/2014/main" id="{80AF4C3F-EA2D-41BB-A6FB-1EFFDD80F466}"/>
              </a:ext>
            </a:extLst>
          </p:cNvPr>
          <p:cNvSpPr txBox="1">
            <a:spLocks/>
          </p:cNvSpPr>
          <p:nvPr/>
        </p:nvSpPr>
        <p:spPr>
          <a:xfrm>
            <a:off x="353549" y="3812726"/>
            <a:ext cx="10430408" cy="716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PH" sz="3000"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787440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628" t="8505" b="15428"/>
          <a:stretch/>
        </p:blipFill>
        <p:spPr>
          <a:xfrm>
            <a:off x="-32658" y="-16329"/>
            <a:ext cx="12224657" cy="6858000"/>
          </a:xfrm>
        </p:spPr>
      </p:pic>
      <p:grpSp>
        <p:nvGrpSpPr>
          <p:cNvPr id="28" name="Group 27"/>
          <p:cNvGrpSpPr/>
          <p:nvPr/>
        </p:nvGrpSpPr>
        <p:grpSpPr>
          <a:xfrm>
            <a:off x="2070914" y="2655776"/>
            <a:ext cx="7805149" cy="4383657"/>
            <a:chOff x="2070914" y="2655776"/>
            <a:chExt cx="7805149" cy="4383657"/>
          </a:xfrm>
        </p:grpSpPr>
        <p:sp>
          <p:nvSpPr>
            <p:cNvPr id="26" name="Rectangle 25"/>
            <p:cNvSpPr/>
            <p:nvPr/>
          </p:nvSpPr>
          <p:spPr>
            <a:xfrm>
              <a:off x="2070914" y="2655776"/>
              <a:ext cx="7805149" cy="423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Rectangle 23"/>
            <p:cNvSpPr/>
            <p:nvPr/>
          </p:nvSpPr>
          <p:spPr>
            <a:xfrm>
              <a:off x="2188029" y="2792186"/>
              <a:ext cx="7527471" cy="4094847"/>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Rectangle 26"/>
            <p:cNvSpPr/>
            <p:nvPr/>
          </p:nvSpPr>
          <p:spPr>
            <a:xfrm>
              <a:off x="2351314" y="2922814"/>
              <a:ext cx="7200900" cy="4116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Marcador de texto 3">
              <a:extLst>
                <a:ext uri="{FF2B5EF4-FFF2-40B4-BE49-F238E27FC236}">
                  <a16:creationId xmlns:a16="http://schemas.microsoft.com/office/drawing/2014/main" id="{004C226F-34B3-464F-A049-9BFE43705FB1}"/>
                </a:ext>
              </a:extLst>
            </p:cNvPr>
            <p:cNvSpPr txBox="1">
              <a:spLocks/>
            </p:cNvSpPr>
            <p:nvPr/>
          </p:nvSpPr>
          <p:spPr>
            <a:xfrm>
              <a:off x="2445844" y="3254865"/>
              <a:ext cx="7106370" cy="172625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2000" b="1" cap="all" dirty="0" err="1">
                  <a:solidFill>
                    <a:srgbClr val="474443"/>
                  </a:solidFill>
                  <a:latin typeface="Arial Black" panose="020B0A04020102020204" pitchFamily="34" charset="0"/>
                  <a:ea typeface="Roboto" panose="02000000000000000000" pitchFamily="2" charset="0"/>
                </a:rPr>
                <a:t>Terima</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Kasih</a:t>
              </a:r>
              <a:r>
                <a:rPr lang="es-ES_tradnl" sz="2000" b="1" cap="all" dirty="0">
                  <a:solidFill>
                    <a:srgbClr val="474443"/>
                  </a:solidFill>
                  <a:latin typeface="Arial Black" panose="020B0A04020102020204" pitchFamily="34" charset="0"/>
                  <a:ea typeface="Roboto" panose="02000000000000000000" pitchFamily="2" charset="0"/>
                </a:rPr>
                <a:t> -  </a:t>
              </a:r>
              <a:r>
                <a:rPr lang="es-ES_tradnl" sz="2000" b="1" cap="all" dirty="0" err="1">
                  <a:solidFill>
                    <a:srgbClr val="474443"/>
                  </a:solidFill>
                  <a:latin typeface="Arial Black" panose="020B0A04020102020204" pitchFamily="34" charset="0"/>
                  <a:ea typeface="Roboto" panose="02000000000000000000" pitchFamily="2" charset="0"/>
                </a:rPr>
                <a:t>Maraming</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Salamat</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Tank</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Iu</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Obrigado</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Tagio</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Tumas</a:t>
              </a:r>
              <a:endParaRPr lang="es-ES_tradnl" sz="2000" b="1" cap="all" dirty="0">
                <a:solidFill>
                  <a:srgbClr val="474443"/>
                </a:solidFill>
                <a:latin typeface="Arial Black" panose="020B0A04020102020204" pitchFamily="34" charset="0"/>
                <a:ea typeface="Roboto" panose="02000000000000000000" pitchFamily="2" charset="0"/>
              </a:endParaRPr>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7539" y="5313174"/>
            <a:ext cx="1690042" cy="75259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346" y="5351237"/>
            <a:ext cx="1605080" cy="67647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2227" y="5356689"/>
            <a:ext cx="671018" cy="671018"/>
          </a:xfrm>
          <a:prstGeom prst="rect">
            <a:avLst/>
          </a:prstGeom>
        </p:spPr>
      </p:pic>
      <p:sp>
        <p:nvSpPr>
          <p:cNvPr id="2" name="TextBox 1"/>
          <p:cNvSpPr txBox="1"/>
          <p:nvPr/>
        </p:nvSpPr>
        <p:spPr>
          <a:xfrm>
            <a:off x="2445843" y="6465009"/>
            <a:ext cx="8588188" cy="246221"/>
          </a:xfrm>
          <a:prstGeom prst="rect">
            <a:avLst/>
          </a:prstGeom>
          <a:noFill/>
        </p:spPr>
        <p:txBody>
          <a:bodyPr wrap="square" rtlCol="0">
            <a:spAutoFit/>
          </a:bodyPr>
          <a:lstStyle/>
          <a:p>
            <a:r>
              <a:rPr lang="en-PH" sz="1000" i="1" dirty="0">
                <a:latin typeface="Open Sans" panose="020B0606030504020204" pitchFamily="34" charset="0"/>
                <a:ea typeface="Open Sans" panose="020B0606030504020204" pitchFamily="34" charset="0"/>
                <a:cs typeface="Open Sans" panose="020B0606030504020204" pitchFamily="34" charset="0"/>
              </a:rPr>
              <a:t>Photo credits: </a:t>
            </a:r>
            <a:r>
              <a:rPr lang="en-PH" sz="1000" i="1" dirty="0" err="1">
                <a:latin typeface="Open Sans" panose="020B0606030504020204" pitchFamily="34" charset="0"/>
                <a:ea typeface="Open Sans" panose="020B0606030504020204" pitchFamily="34" charset="0"/>
                <a:cs typeface="Open Sans" panose="020B0606030504020204" pitchFamily="34" charset="0"/>
              </a:rPr>
              <a:t>Pixabay</a:t>
            </a:r>
            <a:r>
              <a:rPr lang="en-PH" sz="1000" i="1" dirty="0">
                <a:latin typeface="Open Sans" panose="020B0606030504020204" pitchFamily="34" charset="0"/>
                <a:ea typeface="Open Sans" panose="020B0606030504020204" pitchFamily="34" charset="0"/>
                <a:cs typeface="Open Sans" panose="020B0606030504020204" pitchFamily="34" charset="0"/>
              </a:rPr>
              <a:t> &amp; IYOR Bank/</a:t>
            </a:r>
            <a:r>
              <a:rPr lang="en-PH" sz="1000" i="1" dirty="0" err="1">
                <a:latin typeface="Open Sans" panose="020B0606030504020204" pitchFamily="34" charset="0"/>
                <a:ea typeface="Open Sans" panose="020B0606030504020204" pitchFamily="34" charset="0"/>
                <a:cs typeface="Open Sans" panose="020B0606030504020204" pitchFamily="34" charset="0"/>
              </a:rPr>
              <a:t>JayneJenkins</a:t>
            </a:r>
            <a:r>
              <a:rPr lang="en-PH" sz="1000" i="1" dirty="0">
                <a:latin typeface="Open Sans" panose="020B0606030504020204" pitchFamily="34" charset="0"/>
                <a:ea typeface="Open Sans" panose="020B0606030504020204" pitchFamily="34" charset="0"/>
                <a:cs typeface="Open Sans" panose="020B0606030504020204" pitchFamily="34" charset="0"/>
              </a:rPr>
              <a:t>/</a:t>
            </a:r>
            <a:r>
              <a:rPr lang="en-PH" sz="1000" i="1" dirty="0" err="1">
                <a:latin typeface="Open Sans" panose="020B0606030504020204" pitchFamily="34" charset="0"/>
                <a:ea typeface="Open Sans" panose="020B0606030504020204" pitchFamily="34" charset="0"/>
                <a:cs typeface="Open Sans" panose="020B0606030504020204" pitchFamily="34" charset="0"/>
              </a:rPr>
              <a:t>FabriceDudenhofer</a:t>
            </a:r>
            <a:r>
              <a:rPr lang="en-PH" sz="1000" i="1" dirty="0">
                <a:latin typeface="Open Sans" panose="020B0606030504020204" pitchFamily="34" charset="0"/>
                <a:ea typeface="Open Sans" panose="020B0606030504020204" pitchFamily="34" charset="0"/>
                <a:cs typeface="Open Sans" panose="020B0606030504020204" pitchFamily="34" charset="0"/>
              </a:rPr>
              <a:t>/Yen-</a:t>
            </a:r>
            <a:r>
              <a:rPr lang="en-PH" sz="1000" i="1" dirty="0" err="1">
                <a:latin typeface="Open Sans" panose="020B0606030504020204" pitchFamily="34" charset="0"/>
                <a:ea typeface="Open Sans" panose="020B0606030504020204" pitchFamily="34" charset="0"/>
                <a:cs typeface="Open Sans" panose="020B0606030504020204" pitchFamily="34" charset="0"/>
              </a:rPr>
              <a:t>YiLee</a:t>
            </a:r>
            <a:endParaRPr lang="en-PH" sz="100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1107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6639-A86D-44A1-9FCC-97FBAB7F7568}"/>
              </a:ext>
            </a:extLst>
          </p:cNvPr>
          <p:cNvSpPr>
            <a:spLocks noGrp="1"/>
          </p:cNvSpPr>
          <p:nvPr>
            <p:ph type="title"/>
          </p:nvPr>
        </p:nvSpPr>
        <p:spPr>
          <a:xfrm>
            <a:off x="655092" y="462489"/>
            <a:ext cx="10515600" cy="831347"/>
          </a:xfrm>
        </p:spPr>
        <p:txBody>
          <a:bodyPr>
            <a:normAutofit/>
          </a:bodyPr>
          <a:lstStyle/>
          <a:p>
            <a:r>
              <a:rPr lang="en-MY" sz="3200" dirty="0">
                <a:effectLst>
                  <a:outerShdw blurRad="38100" dist="38100" dir="2700000" algn="tl">
                    <a:srgbClr val="000000">
                      <a:alpha val="43137"/>
                    </a:srgbClr>
                  </a:outerShdw>
                </a:effectLst>
              </a:rPr>
              <a:t>Outline</a:t>
            </a:r>
            <a:endParaRPr lang="en-US" sz="3200" dirty="0">
              <a:effectLst>
                <a:outerShdw blurRad="38100" dist="38100" dir="2700000" algn="tl">
                  <a:srgbClr val="000000">
                    <a:alpha val="43137"/>
                  </a:srgbClr>
                </a:outerShdw>
              </a:effectLst>
            </a:endParaRPr>
          </a:p>
        </p:txBody>
      </p:sp>
      <p:sp>
        <p:nvSpPr>
          <p:cNvPr id="3" name="TextBox 2"/>
          <p:cNvSpPr txBox="1"/>
          <p:nvPr/>
        </p:nvSpPr>
        <p:spPr>
          <a:xfrm>
            <a:off x="655093" y="1293836"/>
            <a:ext cx="8633346" cy="1015663"/>
          </a:xfrm>
          <a:prstGeom prst="rect">
            <a:avLst/>
          </a:prstGeom>
          <a:noFill/>
        </p:spPr>
        <p:txBody>
          <a:bodyPr wrap="square" rtlCol="0">
            <a:spAutoFit/>
          </a:bodyPr>
          <a:lstStyle/>
          <a:p>
            <a:r>
              <a:rPr lang="en-ID" sz="20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SOM13 RECOMMENDATIONS:</a:t>
            </a:r>
            <a:br>
              <a:rPr lang="en-ID" sz="20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br>
            <a:r>
              <a:rPr lang="en-ID" sz="2000"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a:t>
            </a:r>
            <a:r>
              <a:rPr lang="en-ID" sz="2000" dirty="0">
                <a:effectLst>
                  <a:outerShdw blurRad="38100" dist="38100" dir="2700000" algn="tl">
                    <a:srgbClr val="000000">
                      <a:alpha val="43137"/>
                    </a:srgbClr>
                  </a:outerShdw>
                </a:effectLst>
                <a:latin typeface="Lucida Sans" panose="020B0602030504020204" pitchFamily="34" charset="0"/>
                <a:cs typeface="Lucida Sans Unicode" panose="020B0602030504020204" pitchFamily="34" charset="0"/>
              </a:rPr>
              <a:t>1. </a:t>
            </a:r>
            <a:r>
              <a:rPr lang="en-ID" sz="2000" dirty="0">
                <a:effectLst>
                  <a:outerShdw blurRad="38100" dist="38100" dir="2700000" algn="tl">
                    <a:srgbClr val="000000">
                      <a:alpha val="43137"/>
                    </a:srgbClr>
                  </a:outerShdw>
                </a:effectLst>
                <a:latin typeface="Lucida Sans" panose="020B0602030504020204" pitchFamily="34" charset="0"/>
                <a:cs typeface="Segoe UI Semibold" panose="020B0702040204020203" pitchFamily="34" charset="0"/>
              </a:rPr>
              <a:t>ACTIVITIES IMPLEMENTED </a:t>
            </a:r>
            <a:br>
              <a:rPr lang="en-ID" sz="20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r>
              <a:rPr lang="en-ID" sz="20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r>
              <a:rPr lang="en-ID" sz="2000" dirty="0">
                <a:effectLst>
                  <a:outerShdw blurRad="38100" dist="38100" dir="2700000" algn="tl">
                    <a:srgbClr val="000000">
                      <a:alpha val="43137"/>
                    </a:srgbClr>
                  </a:outerShdw>
                </a:effectLst>
                <a:latin typeface="Lucida Sans" panose="020B0602030504020204" pitchFamily="34" charset="0"/>
                <a:cs typeface="Segoe UI Semibold" panose="020B0702040204020203" pitchFamily="34" charset="0"/>
              </a:rPr>
              <a:t>2. CTI-CFF ALIGNMENT</a:t>
            </a:r>
          </a:p>
        </p:txBody>
      </p:sp>
      <p:sp>
        <p:nvSpPr>
          <p:cNvPr id="6" name="TextBox 5"/>
          <p:cNvSpPr txBox="1"/>
          <p:nvPr/>
        </p:nvSpPr>
        <p:spPr>
          <a:xfrm>
            <a:off x="655093" y="2370211"/>
            <a:ext cx="8756015" cy="400110"/>
          </a:xfrm>
          <a:prstGeom prst="rect">
            <a:avLst/>
          </a:prstGeom>
          <a:noFill/>
        </p:spPr>
        <p:txBody>
          <a:bodyPr wrap="square" rtlCol="0">
            <a:spAutoFit/>
          </a:bodyPr>
          <a:lstStyle/>
          <a:p>
            <a:r>
              <a:rPr lang="en-ID" sz="20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a:t>
            </a:r>
            <a:r>
              <a:rPr lang="en-ID" sz="2000" dirty="0">
                <a:effectLst>
                  <a:outerShdw blurRad="38100" dist="38100" dir="2700000" algn="tl">
                    <a:srgbClr val="000000">
                      <a:alpha val="43137"/>
                    </a:srgbClr>
                  </a:outerShdw>
                </a:effectLst>
                <a:latin typeface="Lucida Sans" panose="020B0602030504020204" pitchFamily="34" charset="0"/>
                <a:cs typeface="Segoe UI Semibold" panose="020B0702040204020203" pitchFamily="34" charset="0"/>
              </a:rPr>
              <a:t>WORKPLAN AND PROPOSED BUDGET 2019  </a:t>
            </a:r>
          </a:p>
        </p:txBody>
      </p:sp>
      <p:sp>
        <p:nvSpPr>
          <p:cNvPr id="7" name="TextBox 6"/>
          <p:cNvSpPr txBox="1"/>
          <p:nvPr/>
        </p:nvSpPr>
        <p:spPr>
          <a:xfrm>
            <a:off x="655092" y="2831033"/>
            <a:ext cx="8756015" cy="400110"/>
          </a:xfrm>
          <a:prstGeom prst="rect">
            <a:avLst/>
          </a:prstGeom>
          <a:noFill/>
        </p:spPr>
        <p:txBody>
          <a:bodyPr wrap="square" rtlCol="0">
            <a:spAutoFit/>
          </a:bodyPr>
          <a:lstStyle/>
          <a:p>
            <a:r>
              <a:rPr lang="en-ID" sz="20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a:t>
            </a:r>
            <a:r>
              <a:rPr lang="en-ID" sz="2000" dirty="0">
                <a:effectLst>
                  <a:outerShdw blurRad="38100" dist="38100" dir="2700000" algn="tl">
                    <a:srgbClr val="000000">
                      <a:alpha val="43137"/>
                    </a:srgbClr>
                  </a:outerShdw>
                </a:effectLst>
                <a:latin typeface="Lucida Sans" panose="020B0602030504020204" pitchFamily="34" charset="0"/>
                <a:cs typeface="Segoe UI Semibold" panose="020B0702040204020203" pitchFamily="34" charset="0"/>
              </a:rPr>
              <a:t>AGREEMENT ON SOM-14 RECOMMENDATIONS</a:t>
            </a:r>
          </a:p>
        </p:txBody>
      </p:sp>
      <p:sp>
        <p:nvSpPr>
          <p:cNvPr id="9" name="TextBox 8"/>
          <p:cNvSpPr txBox="1"/>
          <p:nvPr/>
        </p:nvSpPr>
        <p:spPr>
          <a:xfrm>
            <a:off x="475847" y="3902519"/>
            <a:ext cx="6439908" cy="1092607"/>
          </a:xfrm>
          <a:prstGeom prst="rect">
            <a:avLst/>
          </a:prstGeom>
          <a:noFill/>
        </p:spPr>
        <p:txBody>
          <a:bodyPr wrap="square" rtlCol="0">
            <a:spAutoFit/>
          </a:bodyPr>
          <a:lstStyle/>
          <a:p>
            <a:pPr algn="ctr"/>
            <a:r>
              <a:rPr lang="en-ID" sz="1300" b="1" dirty="0">
                <a:solidFill>
                  <a:srgbClr val="002060"/>
                </a:solidFill>
                <a:effectLst>
                  <a:outerShdw blurRad="38100" dist="38100" dir="2700000" algn="tl">
                    <a:srgbClr val="000000">
                      <a:alpha val="43137"/>
                    </a:srgbClr>
                  </a:outerShdw>
                </a:effectLst>
                <a:latin typeface="Lucida Sans" panose="020B0602030504020204" pitchFamily="34" charset="0"/>
              </a:rPr>
              <a:t>MARITIME LGN VISION:</a:t>
            </a:r>
            <a:br>
              <a:rPr lang="en-ID" sz="1300" b="1" dirty="0">
                <a:solidFill>
                  <a:srgbClr val="002060"/>
                </a:solidFill>
                <a:effectLst>
                  <a:outerShdw blurRad="38100" dist="38100" dir="2700000" algn="tl">
                    <a:srgbClr val="000000">
                      <a:alpha val="43137"/>
                    </a:srgbClr>
                  </a:outerShdw>
                </a:effectLst>
                <a:latin typeface="Lucida Sans" panose="020B0602030504020204" pitchFamily="34" charset="0"/>
              </a:rPr>
            </a:br>
            <a:r>
              <a:rPr lang="en-ID" sz="1300" dirty="0">
                <a:solidFill>
                  <a:srgbClr val="002060"/>
                </a:solidFill>
                <a:latin typeface="Lucida Sans" panose="020B0602030504020204" pitchFamily="34" charset="0"/>
              </a:rPr>
              <a:t>By 2020, we see ourselves as </a:t>
            </a:r>
            <a:r>
              <a:rPr lang="en-ID" sz="1300" b="1" dirty="0">
                <a:solidFill>
                  <a:srgbClr val="002060"/>
                </a:solidFill>
                <a:effectLst>
                  <a:outerShdw blurRad="38100" dist="38100" dir="2700000" algn="tl">
                    <a:srgbClr val="000000">
                      <a:alpha val="43137"/>
                    </a:srgbClr>
                  </a:outerShdw>
                </a:effectLst>
                <a:latin typeface="Lucida Sans" panose="020B0602030504020204" pitchFamily="34" charset="0"/>
              </a:rPr>
              <a:t>resourced, innovative, informed, and effective local governments </a:t>
            </a:r>
            <a:r>
              <a:rPr lang="en-ID" sz="1300" dirty="0">
                <a:solidFill>
                  <a:srgbClr val="002060"/>
                </a:solidFill>
                <a:latin typeface="Lucida Sans" panose="020B0602030504020204" pitchFamily="34" charset="0"/>
              </a:rPr>
              <a:t>collaborating, sharing information, experience, and expertise, and advocating policies </a:t>
            </a:r>
            <a:r>
              <a:rPr lang="en-ID" sz="1300" b="1" dirty="0">
                <a:solidFill>
                  <a:srgbClr val="002060"/>
                </a:solidFill>
                <a:effectLst>
                  <a:outerShdw blurRad="38100" dist="38100" dir="2700000" algn="tl">
                    <a:srgbClr val="000000">
                      <a:alpha val="43137"/>
                    </a:srgbClr>
                  </a:outerShdw>
                </a:effectLst>
                <a:latin typeface="Lucida Sans" panose="020B0602030504020204" pitchFamily="34" charset="0"/>
              </a:rPr>
              <a:t>to achieve the goals of the Coral Triangle Initiative on Coral Reefs, Fisheries and Food Security</a:t>
            </a:r>
            <a:r>
              <a:rPr lang="en-ID" sz="1300" dirty="0">
                <a:solidFill>
                  <a:srgbClr val="002060"/>
                </a:solidFill>
                <a:latin typeface="Lucida Sans" panose="020B0602030504020204" pitchFamily="34" charset="0"/>
              </a:rPr>
              <a:t>.   </a:t>
            </a:r>
          </a:p>
        </p:txBody>
      </p:sp>
      <p:sp>
        <p:nvSpPr>
          <p:cNvPr id="10" name="TextBox 9"/>
          <p:cNvSpPr txBox="1"/>
          <p:nvPr/>
        </p:nvSpPr>
        <p:spPr>
          <a:xfrm>
            <a:off x="7175063" y="3902519"/>
            <a:ext cx="4725785" cy="1092607"/>
          </a:xfrm>
          <a:prstGeom prst="rect">
            <a:avLst/>
          </a:prstGeom>
          <a:noFill/>
        </p:spPr>
        <p:txBody>
          <a:bodyPr wrap="square" rtlCol="0">
            <a:spAutoFit/>
          </a:bodyPr>
          <a:lstStyle/>
          <a:p>
            <a:pPr algn="ctr"/>
            <a:r>
              <a:rPr lang="en-ID" sz="1300" b="1" dirty="0">
                <a:solidFill>
                  <a:srgbClr val="002060"/>
                </a:solidFill>
                <a:effectLst>
                  <a:outerShdw blurRad="38100" dist="38100" dir="2700000" algn="tl">
                    <a:srgbClr val="000000">
                      <a:alpha val="43137"/>
                    </a:srgbClr>
                  </a:outerShdw>
                </a:effectLst>
                <a:latin typeface="Lucida Sans" panose="020B0602030504020204" pitchFamily="34" charset="0"/>
              </a:rPr>
              <a:t>MARITIME LGN MISSION:</a:t>
            </a:r>
            <a:br>
              <a:rPr lang="en-ID" sz="1300" b="1" dirty="0">
                <a:solidFill>
                  <a:srgbClr val="002060"/>
                </a:solidFill>
                <a:effectLst>
                  <a:outerShdw blurRad="38100" dist="38100" dir="2700000" algn="tl">
                    <a:srgbClr val="000000">
                      <a:alpha val="43137"/>
                    </a:srgbClr>
                  </a:outerShdw>
                </a:effectLst>
                <a:latin typeface="Lucida Sans" panose="020B0602030504020204" pitchFamily="34" charset="0"/>
              </a:rPr>
            </a:br>
            <a:r>
              <a:rPr lang="en-ID" sz="1300" dirty="0">
                <a:solidFill>
                  <a:srgbClr val="002060"/>
                </a:solidFill>
                <a:latin typeface="Lucida Sans" panose="020B0602030504020204" pitchFamily="34" charset="0"/>
              </a:rPr>
              <a:t>A </a:t>
            </a:r>
            <a:r>
              <a:rPr lang="en-ID" sz="1300" b="1" dirty="0">
                <a:solidFill>
                  <a:srgbClr val="002060"/>
                </a:solidFill>
                <a:effectLst>
                  <a:outerShdw blurRad="38100" dist="38100" dir="2700000" algn="tl">
                    <a:srgbClr val="000000">
                      <a:alpha val="43137"/>
                    </a:srgbClr>
                  </a:outerShdw>
                </a:effectLst>
                <a:latin typeface="Lucida Sans" panose="020B0602030504020204" pitchFamily="34" charset="0"/>
              </a:rPr>
              <a:t>network of local government champions </a:t>
            </a:r>
            <a:r>
              <a:rPr lang="en-ID" sz="1300" dirty="0">
                <a:solidFill>
                  <a:srgbClr val="002060"/>
                </a:solidFill>
                <a:latin typeface="Lucida Sans" panose="020B0602030504020204" pitchFamily="34" charset="0"/>
              </a:rPr>
              <a:t>identified and empowered </a:t>
            </a:r>
            <a:r>
              <a:rPr lang="en-ID" sz="1300" b="1" dirty="0">
                <a:solidFill>
                  <a:srgbClr val="002060"/>
                </a:solidFill>
                <a:effectLst>
                  <a:outerShdw blurRad="38100" dist="38100" dir="2700000" algn="tl">
                    <a:srgbClr val="000000">
                      <a:alpha val="43137"/>
                    </a:srgbClr>
                  </a:outerShdw>
                </a:effectLst>
                <a:latin typeface="Lucida Sans" panose="020B0602030504020204" pitchFamily="34" charset="0"/>
              </a:rPr>
              <a:t>who promote and implement the goals of the CTI-CFF at the community level through collaboration and partnership</a:t>
            </a:r>
            <a:r>
              <a:rPr lang="en-ID" sz="1300" dirty="0">
                <a:solidFill>
                  <a:srgbClr val="002060"/>
                </a:solidFill>
                <a:latin typeface="Lucida Sans" panose="020B0602030504020204" pitchFamily="34" charset="0"/>
              </a:rPr>
              <a:t>.</a:t>
            </a:r>
          </a:p>
        </p:txBody>
      </p:sp>
    </p:spTree>
    <p:extLst>
      <p:ext uri="{BB962C8B-B14F-4D97-AF65-F5344CB8AC3E}">
        <p14:creationId xmlns:p14="http://schemas.microsoft.com/office/powerpoint/2010/main" val="984410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9116704" y="4443019"/>
            <a:ext cx="2852384" cy="1853354"/>
          </a:xfrm>
          <a:prstGeom prst="rect">
            <a:avLst/>
          </a:prstGeom>
        </p:spPr>
      </p:pic>
      <p:sp>
        <p:nvSpPr>
          <p:cNvPr id="5" name="TextBox 4"/>
          <p:cNvSpPr txBox="1"/>
          <p:nvPr/>
        </p:nvSpPr>
        <p:spPr>
          <a:xfrm>
            <a:off x="424916" y="628426"/>
            <a:ext cx="11021897" cy="2185214"/>
          </a:xfrm>
          <a:prstGeom prst="rect">
            <a:avLst/>
          </a:prstGeom>
          <a:noFill/>
        </p:spPr>
        <p:txBody>
          <a:bodyPr wrap="square" rtlCol="0">
            <a:spAutoFit/>
          </a:bodyPr>
          <a:lstStyle/>
          <a:p>
            <a:r>
              <a:rPr lang="en-ID" sz="1600" b="1" dirty="0">
                <a:effectLst>
                  <a:outerShdw blurRad="38100" dist="38100" dir="2700000" algn="tl">
                    <a:srgbClr val="000000">
                      <a:alpha val="43137"/>
                    </a:srgbClr>
                  </a:outerShdw>
                </a:effectLst>
                <a:latin typeface="Lucida Sans" panose="020B0602030504020204" pitchFamily="34" charset="0"/>
                <a:cs typeface="Segoe UI Semibold" panose="020B0702040204020203" pitchFamily="34" charset="0"/>
              </a:rPr>
              <a:t>SOM-13 Recommendations</a:t>
            </a:r>
            <a:endParaRPr lang="en-US" sz="1600" b="1" dirty="0">
              <a:effectLst>
                <a:outerShdw blurRad="38100" dist="38100" dir="2700000" algn="tl">
                  <a:srgbClr val="000000">
                    <a:alpha val="43137"/>
                  </a:srgbClr>
                </a:outerShdw>
              </a:effectLst>
              <a:latin typeface="Lucida Sans" panose="020B0602030504020204" pitchFamily="34" charset="0"/>
              <a:cs typeface="Segoe UI Semibold" panose="020B0702040204020203" pitchFamily="34" charset="0"/>
            </a:endParaRPr>
          </a:p>
          <a:p>
            <a:pPr lvl="1"/>
            <a:r>
              <a:rPr lang="en-US" sz="1500" dirty="0">
                <a:latin typeface="Lucida Sans" panose="020B0602030504020204" pitchFamily="34" charset="0"/>
                <a:cs typeface="Segoe UI Semibold" panose="020B0702040204020203" pitchFamily="34" charset="0"/>
              </a:rPr>
              <a:t>⇒ Endorsed the Maritime Local Government Network’s </a:t>
            </a:r>
            <a:r>
              <a:rPr lang="en-US" sz="1500" dirty="0" err="1">
                <a:latin typeface="Lucida Sans" panose="020B0602030504020204" pitchFamily="34" charset="0"/>
                <a:cs typeface="Segoe UI Semibold" panose="020B0702040204020203" pitchFamily="34" charset="0"/>
              </a:rPr>
              <a:t>Workplan</a:t>
            </a:r>
            <a:r>
              <a:rPr lang="en-US" sz="1500" dirty="0">
                <a:latin typeface="Lucida Sans" panose="020B0602030504020204" pitchFamily="34" charset="0"/>
                <a:cs typeface="Segoe UI Semibold" panose="020B0702040204020203" pitchFamily="34" charset="0"/>
              </a:rPr>
              <a:t> 2018 funded by USAID-DOI</a:t>
            </a:r>
            <a:br>
              <a:rPr lang="en-US" sz="1500" dirty="0">
                <a:latin typeface="Lucida Sans" panose="020B0602030504020204" pitchFamily="34" charset="0"/>
                <a:cs typeface="Segoe UI Semibold" panose="020B0702040204020203" pitchFamily="34" charset="0"/>
              </a:rPr>
            </a:br>
            <a:r>
              <a:rPr lang="en-US" sz="1500" dirty="0">
                <a:latin typeface="Lucida Sans" panose="020B0602030504020204" pitchFamily="34" charset="0"/>
                <a:cs typeface="Segoe UI Semibold" panose="020B0702040204020203" pitchFamily="34" charset="0"/>
              </a:rPr>
              <a:t>⇒ Endorsed the LGN to increase the membership from LG members (as full member) and partners (as associate member)</a:t>
            </a:r>
            <a:br>
              <a:rPr lang="en-US" sz="1500" dirty="0">
                <a:latin typeface="Lucida Sans" panose="020B0602030504020204" pitchFamily="34" charset="0"/>
                <a:cs typeface="Segoe UI Semibold" panose="020B0702040204020203" pitchFamily="34" charset="0"/>
              </a:rPr>
            </a:br>
            <a:r>
              <a:rPr lang="en-US" sz="1500" dirty="0">
                <a:latin typeface="Lucida Sans" panose="020B0602030504020204" pitchFamily="34" charset="0"/>
                <a:cs typeface="Segoe UI Semibold" panose="020B0702040204020203" pitchFamily="34" charset="0"/>
              </a:rPr>
              <a:t>⇒ Agreed to include LGN as part of the review of the RPOA process</a:t>
            </a:r>
            <a:br>
              <a:rPr lang="en-US" sz="1500" dirty="0">
                <a:latin typeface="Lucida Sans" panose="020B0602030504020204" pitchFamily="34" charset="0"/>
                <a:cs typeface="Segoe UI Semibold" panose="020B0702040204020203" pitchFamily="34" charset="0"/>
              </a:rPr>
            </a:br>
            <a:r>
              <a:rPr lang="en-US" sz="1500" dirty="0">
                <a:latin typeface="Lucida Sans" panose="020B0602030504020204" pitchFamily="34" charset="0"/>
                <a:cs typeface="Segoe UI Semibold" panose="020B0702040204020203" pitchFamily="34" charset="0"/>
              </a:rPr>
              <a:t>⇒ Regional Secretariat to provide support in strengthening the position of LGN in relevant events in CT6 countries</a:t>
            </a:r>
            <a:br>
              <a:rPr lang="en-US" sz="1500" dirty="0">
                <a:latin typeface="Lucida Sans" panose="020B0602030504020204" pitchFamily="34" charset="0"/>
                <a:cs typeface="Segoe UI Semibold" panose="020B0702040204020203" pitchFamily="34" charset="0"/>
              </a:rPr>
            </a:br>
            <a:r>
              <a:rPr lang="en-US" sz="1500" dirty="0">
                <a:latin typeface="Lucida Sans" panose="020B0602030504020204" pitchFamily="34" charset="0"/>
                <a:cs typeface="Segoe UI Semibold" panose="020B0702040204020203" pitchFamily="34" charset="0"/>
              </a:rPr>
              <a:t>⇒ The NCCs recommend local government champions to promote LGN in CT6 countries</a:t>
            </a:r>
            <a:br>
              <a:rPr lang="en-US" sz="1500" dirty="0">
                <a:latin typeface="Lucida Sans" panose="020B0602030504020204" pitchFamily="34" charset="0"/>
                <a:cs typeface="Segoe UI Semibold" panose="020B0702040204020203" pitchFamily="34" charset="0"/>
              </a:rPr>
            </a:br>
            <a:r>
              <a:rPr lang="en-US" sz="1500" dirty="0">
                <a:latin typeface="Lucida Sans" panose="020B0602030504020204" pitchFamily="34" charset="0"/>
                <a:cs typeface="Segoe UI Semibold" panose="020B0702040204020203" pitchFamily="34" charset="0"/>
              </a:rPr>
              <a:t>⇒ Recommend TWGs to involve LGN in program development and activities</a:t>
            </a:r>
            <a:r>
              <a:rPr lang="en-US" sz="1500" dirty="0">
                <a:latin typeface="Lucida Sans" panose="020B0602030504020204" pitchFamily="34" charset="0"/>
              </a:rPr>
              <a:t>  </a:t>
            </a:r>
            <a:endParaRPr lang="en-US" sz="1500" dirty="0">
              <a:solidFill>
                <a:srgbClr val="000000"/>
              </a:solidFill>
              <a:latin typeface="Lucida Sans" panose="020B0602030504020204" pitchFamily="34" charset="0"/>
            </a:endParaRPr>
          </a:p>
        </p:txBody>
      </p:sp>
      <p:sp>
        <p:nvSpPr>
          <p:cNvPr id="3" name="TextBox 2"/>
          <p:cNvSpPr txBox="1"/>
          <p:nvPr/>
        </p:nvSpPr>
        <p:spPr>
          <a:xfrm>
            <a:off x="424916" y="3119163"/>
            <a:ext cx="10750779" cy="323165"/>
          </a:xfrm>
          <a:prstGeom prst="rect">
            <a:avLst/>
          </a:prstGeom>
          <a:noFill/>
        </p:spPr>
        <p:txBody>
          <a:bodyPr wrap="square" rtlCol="0">
            <a:spAutoFit/>
          </a:bodyPr>
          <a:lstStyle/>
          <a:p>
            <a:r>
              <a:rPr lang="en-ID" sz="1500" b="1" dirty="0">
                <a:effectLst>
                  <a:outerShdw blurRad="38100" dist="38100" dir="2700000" algn="tl">
                    <a:srgbClr val="000000">
                      <a:alpha val="43137"/>
                    </a:srgbClr>
                  </a:outerShdw>
                </a:effectLst>
                <a:latin typeface="Lucida Sans" panose="020B0602030504020204" pitchFamily="34" charset="0"/>
                <a:cs typeface="Segoe UI Semibold" panose="020B0702040204020203" pitchFamily="34" charset="0"/>
              </a:rPr>
              <a:t>1. ACTIVITIES IMPLEMENTED</a:t>
            </a:r>
            <a:endParaRPr lang="en-ID" sz="1500" b="1" dirty="0">
              <a:effectLst>
                <a:outerShdw blurRad="38100" dist="38100" dir="2700000" algn="tl">
                  <a:srgbClr val="000000">
                    <a:alpha val="43137"/>
                  </a:srgbClr>
                </a:outerShdw>
              </a:effectLst>
              <a:latin typeface="Lucida Sans" panose="020B0602030504020204" pitchFamily="34" charset="0"/>
            </a:endParaRPr>
          </a:p>
        </p:txBody>
      </p:sp>
      <p:sp>
        <p:nvSpPr>
          <p:cNvPr id="6" name="Rectangle 5"/>
          <p:cNvSpPr/>
          <p:nvPr/>
        </p:nvSpPr>
        <p:spPr>
          <a:xfrm>
            <a:off x="659641" y="3487331"/>
            <a:ext cx="8457063" cy="323165"/>
          </a:xfrm>
          <a:prstGeom prst="rect">
            <a:avLst/>
          </a:prstGeom>
        </p:spPr>
        <p:txBody>
          <a:bodyPr wrap="square">
            <a:spAutoFit/>
          </a:bodyPr>
          <a:lstStyle/>
          <a:p>
            <a:r>
              <a:rPr lang="en-US" sz="1500" b="1" dirty="0">
                <a:latin typeface="Lucida Sans" panose="020B0602030504020204" pitchFamily="34" charset="0"/>
              </a:rPr>
              <a:t>▪ </a:t>
            </a:r>
            <a:r>
              <a:rPr lang="en-US" sz="1500" dirty="0">
                <a:latin typeface="Lucida Sans" panose="020B0602030504020204" pitchFamily="34" charset="0"/>
                <a:cs typeface="Segoe UI Semibold" panose="020B0702040204020203" pitchFamily="34" charset="0"/>
              </a:rPr>
              <a:t>Establish</a:t>
            </a:r>
            <a:r>
              <a:rPr lang="en-ID" sz="1500" dirty="0" err="1">
                <a:latin typeface="Lucida Sans" panose="020B0602030504020204" pitchFamily="34" charset="0"/>
                <a:cs typeface="Segoe UI Semibold" panose="020B0702040204020203" pitchFamily="34" charset="0"/>
              </a:rPr>
              <a:t>ed</a:t>
            </a:r>
            <a:r>
              <a:rPr lang="en-ID" sz="1500" dirty="0">
                <a:latin typeface="Lucida Sans" panose="020B0602030504020204" pitchFamily="34" charset="0"/>
                <a:cs typeface="Segoe UI Semibold" panose="020B0702040204020203" pitchFamily="34" charset="0"/>
              </a:rPr>
              <a:t> the</a:t>
            </a:r>
            <a:r>
              <a:rPr lang="en-US" sz="1500" dirty="0">
                <a:latin typeface="Lucida Sans" panose="020B0602030504020204" pitchFamily="34" charset="0"/>
                <a:cs typeface="Segoe UI Semibold" panose="020B0702040204020203" pitchFamily="34" charset="0"/>
              </a:rPr>
              <a:t> Maritime Local Government Network Secretariat Office</a:t>
            </a:r>
            <a:endParaRPr lang="en-ID" sz="1500" dirty="0">
              <a:latin typeface="Lucida Sans" panose="020B0602030504020204" pitchFamily="34" charset="0"/>
            </a:endParaRPr>
          </a:p>
        </p:txBody>
      </p:sp>
      <p:sp>
        <p:nvSpPr>
          <p:cNvPr id="7" name="Rectangle 6"/>
          <p:cNvSpPr/>
          <p:nvPr/>
        </p:nvSpPr>
        <p:spPr>
          <a:xfrm>
            <a:off x="659640" y="4106548"/>
            <a:ext cx="7242413" cy="784830"/>
          </a:xfrm>
          <a:prstGeom prst="rect">
            <a:avLst/>
          </a:prstGeom>
        </p:spPr>
        <p:txBody>
          <a:bodyPr wrap="square">
            <a:spAutoFit/>
          </a:bodyPr>
          <a:lstStyle/>
          <a:p>
            <a:r>
              <a:rPr lang="en-US" sz="1500" dirty="0">
                <a:latin typeface="Lucida Sans" panose="020B0602030504020204" pitchFamily="34" charset="0"/>
                <a:cs typeface="Segoe UI Semibold" panose="020B0702040204020203" pitchFamily="34" charset="0"/>
              </a:rPr>
              <a:t>▪ Registration of Legal Entity of Maritime LGN</a:t>
            </a:r>
            <a:br>
              <a:rPr lang="en-US" sz="1500" dirty="0">
                <a:latin typeface="Lucida Sans" panose="020B0602030504020204" pitchFamily="34" charset="0"/>
                <a:cs typeface="Segoe UI Semibold" panose="020B0702040204020203" pitchFamily="34" charset="0"/>
              </a:rPr>
            </a:br>
            <a:r>
              <a:rPr lang="en-US" sz="1500" dirty="0">
                <a:latin typeface="Lucida Sans" panose="020B0602030504020204" pitchFamily="34" charset="0"/>
                <a:cs typeface="Segoe UI Semibold" panose="020B0702040204020203" pitchFamily="34" charset="0"/>
              </a:rPr>
              <a:t>  </a:t>
            </a:r>
            <a:r>
              <a:rPr lang="en-US" sz="1500" b="1" dirty="0">
                <a:latin typeface="Lucida Sans" panose="020B0602030504020204" pitchFamily="34" charset="0"/>
                <a:cs typeface="Segoe UI Semibold" panose="020B0702040204020203" pitchFamily="34" charset="0"/>
              </a:rPr>
              <a:t>Purpose:</a:t>
            </a:r>
            <a:r>
              <a:rPr lang="en-US" sz="1500" dirty="0">
                <a:latin typeface="Lucida Sans" panose="020B0602030504020204" pitchFamily="34" charset="0"/>
                <a:cs typeface="Segoe UI Semibold" panose="020B0702040204020203" pitchFamily="34" charset="0"/>
              </a:rPr>
              <a:t> </a:t>
            </a:r>
            <a:r>
              <a:rPr lang="en-US" sz="1500" b="1" dirty="0">
                <a:latin typeface="Lucida Sans" panose="020B0602030504020204" pitchFamily="34" charset="0"/>
                <a:cs typeface="Segoe UI Semibold" panose="020B0702040204020203" pitchFamily="34" charset="0"/>
              </a:rPr>
              <a:t>To be able to access external funding (i.e. funding agencies, partners and LGN members   </a:t>
            </a:r>
            <a:endParaRPr lang="en-ID" sz="1500" b="1" dirty="0">
              <a:latin typeface="Lucida Sans" panose="020B0602030504020204" pitchFamily="34" charset="0"/>
            </a:endParaRPr>
          </a:p>
        </p:txBody>
      </p:sp>
      <p:sp>
        <p:nvSpPr>
          <p:cNvPr id="9" name="Rectangle 8"/>
          <p:cNvSpPr/>
          <p:nvPr/>
        </p:nvSpPr>
        <p:spPr>
          <a:xfrm>
            <a:off x="659641" y="3806539"/>
            <a:ext cx="10691640" cy="323165"/>
          </a:xfrm>
          <a:prstGeom prst="rect">
            <a:avLst/>
          </a:prstGeom>
        </p:spPr>
        <p:txBody>
          <a:bodyPr wrap="square">
            <a:spAutoFit/>
          </a:bodyPr>
          <a:lstStyle/>
          <a:p>
            <a:r>
              <a:rPr lang="en-US" sz="1500" b="1" dirty="0">
                <a:latin typeface="Lucida Sans" panose="020B0602030504020204" pitchFamily="34" charset="0"/>
              </a:rPr>
              <a:t>▪ </a:t>
            </a:r>
            <a:r>
              <a:rPr lang="en-US" sz="1500" dirty="0">
                <a:latin typeface="Lucida Sans" panose="020B0602030504020204" pitchFamily="34" charset="0"/>
                <a:cs typeface="Segoe UI Semibold" panose="020B0702040204020203" pitchFamily="34" charset="0"/>
              </a:rPr>
              <a:t>Hired the secretariat staff </a:t>
            </a:r>
            <a:r>
              <a:rPr lang="en-ID" sz="1500" dirty="0">
                <a:latin typeface="Lucida Sans" panose="020B0602030504020204" pitchFamily="34" charset="0"/>
                <a:cs typeface="Segoe UI Semibold" panose="020B0702040204020203" pitchFamily="34" charset="0"/>
              </a:rPr>
              <a:t>(Program Development Specialist, Coordinator, Assistant for Admin and Logistics)</a:t>
            </a:r>
            <a:r>
              <a:rPr lang="en-US" sz="1500" dirty="0">
                <a:latin typeface="Lucida Sans" panose="020B0602030504020204" pitchFamily="34" charset="0"/>
                <a:cs typeface="Segoe UI Semibold" panose="020B0702040204020203" pitchFamily="34" charset="0"/>
              </a:rPr>
              <a:t> </a:t>
            </a:r>
            <a:endParaRPr lang="en-ID" sz="1500" dirty="0">
              <a:latin typeface="Lucida Sans" panose="020B0602030504020204" pitchFamily="34" charset="0"/>
            </a:endParaRPr>
          </a:p>
        </p:txBody>
      </p:sp>
      <p:sp>
        <p:nvSpPr>
          <p:cNvPr id="10" name="Rectangle 9"/>
          <p:cNvSpPr/>
          <p:nvPr/>
        </p:nvSpPr>
        <p:spPr>
          <a:xfrm>
            <a:off x="646909" y="4872930"/>
            <a:ext cx="10691640" cy="323165"/>
          </a:xfrm>
          <a:prstGeom prst="rect">
            <a:avLst/>
          </a:prstGeom>
        </p:spPr>
        <p:txBody>
          <a:bodyPr wrap="square">
            <a:spAutoFit/>
          </a:bodyPr>
          <a:lstStyle/>
          <a:p>
            <a:r>
              <a:rPr lang="en-US" sz="1500" dirty="0">
                <a:latin typeface="Lucida Sans" panose="020B0602030504020204" pitchFamily="34" charset="0"/>
                <a:cs typeface="Segoe UI Semibold" panose="020B0702040204020203" pitchFamily="34" charset="0"/>
              </a:rPr>
              <a:t>▪ </a:t>
            </a:r>
            <a:r>
              <a:rPr lang="en-ID" sz="1500" dirty="0">
                <a:latin typeface="Lucida Sans" panose="020B0602030504020204" pitchFamily="34" charset="0"/>
                <a:cs typeface="Segoe UI Semibold" panose="020B0702040204020203" pitchFamily="34" charset="0"/>
              </a:rPr>
              <a:t>Received membership applications from Indonesia and Philippines local governments </a:t>
            </a:r>
          </a:p>
        </p:txBody>
      </p:sp>
      <p:sp>
        <p:nvSpPr>
          <p:cNvPr id="11" name="TextBox 10"/>
          <p:cNvSpPr txBox="1"/>
          <p:nvPr/>
        </p:nvSpPr>
        <p:spPr>
          <a:xfrm>
            <a:off x="880278" y="5115081"/>
            <a:ext cx="5656999" cy="1015663"/>
          </a:xfrm>
          <a:prstGeom prst="rect">
            <a:avLst/>
          </a:prstGeom>
          <a:noFill/>
        </p:spPr>
        <p:txBody>
          <a:bodyPr wrap="square" rtlCol="0">
            <a:spAutoFit/>
          </a:bodyPr>
          <a:lstStyle/>
          <a:p>
            <a:r>
              <a:rPr lang="en-US" sz="1500" dirty="0">
                <a:latin typeface="Lucida Sans" panose="020B0602030504020204" pitchFamily="34" charset="0"/>
                <a:cs typeface="Segoe UI Semibold" panose="020B0702040204020203" pitchFamily="34" charset="0"/>
              </a:rPr>
              <a:t>a. Karangasem Regency, BALI - INDONESIA</a:t>
            </a:r>
            <a:br>
              <a:rPr lang="en-US" sz="1500" dirty="0">
                <a:latin typeface="Lucida Sans" panose="020B0602030504020204" pitchFamily="34" charset="0"/>
                <a:cs typeface="Segoe UI Semibold" panose="020B0702040204020203" pitchFamily="34" charset="0"/>
              </a:rPr>
            </a:br>
            <a:r>
              <a:rPr lang="en-US" sz="1500" dirty="0">
                <a:latin typeface="Lucida Sans" panose="020B0602030504020204" pitchFamily="34" charset="0"/>
                <a:cs typeface="Segoe UI Semibold" panose="020B0702040204020203" pitchFamily="34" charset="0"/>
              </a:rPr>
              <a:t>b. </a:t>
            </a:r>
            <a:r>
              <a:rPr lang="en-US" sz="1500" dirty="0" err="1">
                <a:latin typeface="Lucida Sans" panose="020B0602030504020204" pitchFamily="34" charset="0"/>
                <a:cs typeface="Segoe UI Semibold" panose="020B0702040204020203" pitchFamily="34" charset="0"/>
              </a:rPr>
              <a:t>Klungkung</a:t>
            </a:r>
            <a:r>
              <a:rPr lang="en-US" sz="1500" dirty="0">
                <a:latin typeface="Lucida Sans" panose="020B0602030504020204" pitchFamily="34" charset="0"/>
                <a:cs typeface="Segoe UI Semibold" panose="020B0702040204020203" pitchFamily="34" charset="0"/>
              </a:rPr>
              <a:t> Regency, BALI -  INDONESIA</a:t>
            </a:r>
            <a:br>
              <a:rPr lang="en-US" sz="1500" dirty="0">
                <a:latin typeface="Lucida Sans" panose="020B0602030504020204" pitchFamily="34" charset="0"/>
                <a:cs typeface="Segoe UI Semibold" panose="020B0702040204020203" pitchFamily="34" charset="0"/>
              </a:rPr>
            </a:br>
            <a:r>
              <a:rPr lang="en-US" sz="1500" dirty="0">
                <a:latin typeface="Lucida Sans" panose="020B0602030504020204" pitchFamily="34" charset="0"/>
                <a:cs typeface="Segoe UI Semibold" panose="020B0702040204020203" pitchFamily="34" charset="0"/>
              </a:rPr>
              <a:t>c. </a:t>
            </a:r>
            <a:r>
              <a:rPr lang="en-US" sz="1500" dirty="0" err="1">
                <a:latin typeface="Lucida Sans" panose="020B0602030504020204" pitchFamily="34" charset="0"/>
                <a:cs typeface="Segoe UI Semibold" panose="020B0702040204020203" pitchFamily="34" charset="0"/>
              </a:rPr>
              <a:t>Kupang</a:t>
            </a:r>
            <a:r>
              <a:rPr lang="en-US" sz="1500" dirty="0">
                <a:latin typeface="Lucida Sans" panose="020B0602030504020204" pitchFamily="34" charset="0"/>
                <a:cs typeface="Segoe UI Semibold" panose="020B0702040204020203" pitchFamily="34" charset="0"/>
              </a:rPr>
              <a:t> City, EAST NUSA TENGGARA (NTT) INDONESIA </a:t>
            </a:r>
            <a:br>
              <a:rPr lang="en-US" sz="1500" dirty="0">
                <a:latin typeface="Lucida Sans" panose="020B0602030504020204" pitchFamily="34" charset="0"/>
                <a:cs typeface="Segoe UI Semibold" panose="020B0702040204020203" pitchFamily="34" charset="0"/>
              </a:rPr>
            </a:br>
            <a:r>
              <a:rPr lang="en-US" sz="1500" dirty="0">
                <a:latin typeface="Lucida Sans" panose="020B0602030504020204" pitchFamily="34" charset="0"/>
                <a:cs typeface="Segoe UI Semibold" panose="020B0702040204020203" pitchFamily="34" charset="0"/>
              </a:rPr>
              <a:t>d. </a:t>
            </a:r>
            <a:r>
              <a:rPr lang="en-US" sz="1500" dirty="0" err="1">
                <a:latin typeface="Lucida Sans" panose="020B0602030504020204" pitchFamily="34" charset="0"/>
                <a:cs typeface="Segoe UI Semibold" panose="020B0702040204020203" pitchFamily="34" charset="0"/>
              </a:rPr>
              <a:t>Corcuera</a:t>
            </a:r>
            <a:r>
              <a:rPr lang="en-US" sz="1500" dirty="0">
                <a:latin typeface="Lucida Sans" panose="020B0602030504020204" pitchFamily="34" charset="0"/>
                <a:cs typeface="Segoe UI Semibold" panose="020B0702040204020203" pitchFamily="34" charset="0"/>
              </a:rPr>
              <a:t> Municipality, ROMBLON - PHILIPPINES</a:t>
            </a:r>
            <a:endParaRPr lang="en-ID" sz="1500" dirty="0">
              <a:latin typeface="Lucida Sans" panose="020B0602030504020204" pitchFamily="34" charset="0"/>
              <a:cs typeface="Segoe UI Semibold" panose="020B0702040204020203" pitchFamily="34" charset="0"/>
            </a:endParaRPr>
          </a:p>
        </p:txBody>
      </p:sp>
    </p:spTree>
    <p:extLst>
      <p:ext uri="{BB962C8B-B14F-4D97-AF65-F5344CB8AC3E}">
        <p14:creationId xmlns:p14="http://schemas.microsoft.com/office/powerpoint/2010/main" val="1271321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150" y="257310"/>
            <a:ext cx="10122091" cy="369332"/>
          </a:xfrm>
          <a:prstGeom prst="rect">
            <a:avLst/>
          </a:prstGeom>
        </p:spPr>
        <p:txBody>
          <a:bodyPr wrap="square">
            <a:spAutoFit/>
          </a:bodyPr>
          <a:lstStyle/>
          <a:p>
            <a:r>
              <a:rPr lang="en-US" b="1" dirty="0"/>
              <a:t>▪ </a:t>
            </a:r>
            <a:r>
              <a:rPr lang="en-US" sz="1500" dirty="0">
                <a:latin typeface="Lucida Sans" panose="020B0602030504020204" pitchFamily="34" charset="0"/>
                <a:cs typeface="Segoe UI Semibold" panose="020B0702040204020203" pitchFamily="34" charset="0"/>
              </a:rPr>
              <a:t>Capacity Development of Local Governments in aligning the local program and CTI-CFF Goals and Plans</a:t>
            </a:r>
            <a:endParaRPr lang="en-ID" sz="1500" dirty="0">
              <a:latin typeface="Lucida Sans" panose="020B0602030504020204" pitchFamily="34" charset="0"/>
            </a:endParaRPr>
          </a:p>
        </p:txBody>
      </p:sp>
      <p:sp>
        <p:nvSpPr>
          <p:cNvPr id="7" name="Rectangle 6"/>
          <p:cNvSpPr/>
          <p:nvPr/>
        </p:nvSpPr>
        <p:spPr>
          <a:xfrm>
            <a:off x="291149" y="3471824"/>
            <a:ext cx="2403453" cy="3046988"/>
          </a:xfrm>
          <a:prstGeom prst="rect">
            <a:avLst/>
          </a:prstGeom>
        </p:spPr>
        <p:txBody>
          <a:bodyPr wrap="square">
            <a:spAutoFit/>
          </a:bodyPr>
          <a:lstStyle/>
          <a:p>
            <a:r>
              <a:rPr lang="en-US" sz="1200" dirty="0">
                <a:latin typeface="Lucida Sans" panose="020B0602030504020204" pitchFamily="34" charset="0"/>
                <a:cs typeface="Segoe UI Semibold" panose="020B0702040204020203" pitchFamily="34" charset="0"/>
              </a:rPr>
              <a:t>Side Meeting of Maritime LGN to align Local Government and their programs in accordance to the RPOA and respective NPOAs during the CTI-CFF SOM-13, 28 November 2017, Manila, Philippines</a:t>
            </a:r>
            <a:br>
              <a:rPr lang="en-US" sz="1200" dirty="0">
                <a:latin typeface="Lucida Sans" panose="020B0602030504020204" pitchFamily="34" charset="0"/>
                <a:cs typeface="Segoe UI Semibold" panose="020B0702040204020203" pitchFamily="34" charset="0"/>
              </a:rPr>
            </a:br>
            <a:r>
              <a:rPr lang="en-US" sz="1200" b="1" dirty="0">
                <a:latin typeface="Lucida Sans" panose="020B0602030504020204" pitchFamily="34" charset="0"/>
                <a:cs typeface="Lucida Sans Unicode" panose="020B0602030504020204" pitchFamily="34" charset="0"/>
              </a:rPr>
              <a:t>Supporting Institutions/</a:t>
            </a:r>
            <a:br>
              <a:rPr lang="en-US" sz="1200" b="1" dirty="0">
                <a:latin typeface="Lucida Sans" panose="020B0602030504020204" pitchFamily="34" charset="0"/>
                <a:cs typeface="Lucida Sans Unicode" panose="020B0602030504020204" pitchFamily="34" charset="0"/>
              </a:rPr>
            </a:br>
            <a:r>
              <a:rPr lang="en-US" sz="1200" b="1" dirty="0">
                <a:latin typeface="Lucida Sans" panose="020B0602030504020204" pitchFamily="34" charset="0"/>
                <a:cs typeface="Lucida Sans Unicode" panose="020B0602030504020204" pitchFamily="34" charset="0"/>
              </a:rPr>
              <a:t>Organizations:</a:t>
            </a:r>
            <a:br>
              <a:rPr lang="en-US" sz="1200" b="1" dirty="0">
                <a:latin typeface="Lucida Sans" panose="020B0602030504020204" pitchFamily="34" charset="0"/>
                <a:cs typeface="Lucida Sans Unicode" panose="020B0602030504020204" pitchFamily="34" charset="0"/>
              </a:rPr>
            </a:br>
            <a:r>
              <a:rPr lang="en-US" sz="1200" dirty="0">
                <a:latin typeface="Lucida Sans" panose="020B0602030504020204" pitchFamily="34" charset="0"/>
                <a:cs typeface="Lucida Sans Unicode" panose="020B0602030504020204" pitchFamily="34" charset="0"/>
              </a:rPr>
              <a:t>  </a:t>
            </a:r>
            <a:r>
              <a:rPr lang="en-US" sz="1200" dirty="0">
                <a:latin typeface="Lucida Sans Unicode" panose="020B0602030504020204" pitchFamily="34" charset="0"/>
                <a:cs typeface="Lucida Sans Unicode" panose="020B0602030504020204" pitchFamily="34" charset="0"/>
              </a:rPr>
              <a:t>∙</a:t>
            </a:r>
            <a:r>
              <a:rPr lang="en-US" sz="1200" dirty="0">
                <a:latin typeface="Lucida Sans" panose="020B0602030504020204" pitchFamily="34" charset="0"/>
                <a:cs typeface="Lucida Sans Unicode" panose="020B0602030504020204" pitchFamily="34" charset="0"/>
              </a:rPr>
              <a:t> CTI-CFF Regional Secretariat </a:t>
            </a:r>
            <a:br>
              <a:rPr lang="en-US" sz="1200" dirty="0">
                <a:latin typeface="Lucida Sans" panose="020B0602030504020204" pitchFamily="34" charset="0"/>
                <a:cs typeface="Lucida Sans Unicode" panose="020B0602030504020204" pitchFamily="34" charset="0"/>
              </a:rPr>
            </a:br>
            <a:r>
              <a:rPr lang="en-US" sz="1200" dirty="0">
                <a:latin typeface="Lucida Sans" panose="020B0602030504020204" pitchFamily="34" charset="0"/>
                <a:cs typeface="Lucida Sans Unicode" panose="020B0602030504020204" pitchFamily="34" charset="0"/>
              </a:rPr>
              <a:t> </a:t>
            </a:r>
            <a:r>
              <a:rPr lang="en-US" sz="1200" dirty="0">
                <a:latin typeface="Lucida Sans Unicode" panose="020B0602030504020204" pitchFamily="34" charset="0"/>
                <a:cs typeface="Lucida Sans Unicode" panose="020B0602030504020204" pitchFamily="34" charset="0"/>
              </a:rPr>
              <a:t> ∙</a:t>
            </a:r>
            <a:r>
              <a:rPr lang="en-US" sz="1200" dirty="0">
                <a:latin typeface="Lucida Sans" panose="020B0602030504020204" pitchFamily="34" charset="0"/>
                <a:cs typeface="Lucida Sans Unicode" panose="020B0602030504020204" pitchFamily="34" charset="0"/>
              </a:rPr>
              <a:t> USAID-RDMA</a:t>
            </a:r>
            <a:br>
              <a:rPr lang="en-US" sz="1200" dirty="0">
                <a:latin typeface="Lucida Sans" panose="020B0602030504020204" pitchFamily="34" charset="0"/>
                <a:cs typeface="Lucida Sans Unicode" panose="020B0602030504020204" pitchFamily="34" charset="0"/>
              </a:rPr>
            </a:br>
            <a:r>
              <a:rPr lang="en-US" sz="1200" dirty="0">
                <a:latin typeface="Lucida Sans" panose="020B0602030504020204" pitchFamily="34" charset="0"/>
                <a:cs typeface="Lucida Sans Unicode" panose="020B0602030504020204" pitchFamily="34" charset="0"/>
              </a:rPr>
              <a:t>  </a:t>
            </a:r>
            <a:r>
              <a:rPr lang="en-US" sz="1200" dirty="0">
                <a:latin typeface="Lucida Sans Unicode" panose="020B0602030504020204" pitchFamily="34" charset="0"/>
                <a:cs typeface="Lucida Sans Unicode" panose="020B0602030504020204" pitchFamily="34" charset="0"/>
              </a:rPr>
              <a:t>∙</a:t>
            </a:r>
            <a:r>
              <a:rPr lang="en-US" sz="1200" dirty="0">
                <a:latin typeface="Lucida Sans" panose="020B0602030504020204" pitchFamily="34" charset="0"/>
                <a:cs typeface="Lucida Sans Unicode" panose="020B0602030504020204" pitchFamily="34" charset="0"/>
              </a:rPr>
              <a:t> USDOI</a:t>
            </a:r>
            <a:br>
              <a:rPr lang="en-US" sz="1200" dirty="0">
                <a:latin typeface="Lucida Sans" panose="020B0602030504020204" pitchFamily="34" charset="0"/>
                <a:cs typeface="Lucida Sans Unicode" panose="020B0602030504020204" pitchFamily="34" charset="0"/>
              </a:rPr>
            </a:br>
            <a:r>
              <a:rPr lang="en-US" sz="1200" dirty="0">
                <a:latin typeface="Lucida Sans" panose="020B0602030504020204" pitchFamily="34" charset="0"/>
                <a:cs typeface="Lucida Sans Unicode" panose="020B0602030504020204" pitchFamily="34" charset="0"/>
              </a:rPr>
              <a:t>  </a:t>
            </a:r>
            <a:r>
              <a:rPr lang="en-US" sz="1200" dirty="0">
                <a:latin typeface="Lucida Sans Unicode" panose="020B0602030504020204" pitchFamily="34" charset="0"/>
                <a:cs typeface="Lucida Sans Unicode" panose="020B0602030504020204" pitchFamily="34" charset="0"/>
              </a:rPr>
              <a:t>∙</a:t>
            </a:r>
            <a:r>
              <a:rPr lang="en-US" sz="1200" dirty="0">
                <a:latin typeface="Lucida Sans" panose="020B0602030504020204" pitchFamily="34" charset="0"/>
                <a:cs typeface="Lucida Sans Unicode" panose="020B0602030504020204" pitchFamily="34" charset="0"/>
              </a:rPr>
              <a:t> Coral Triangle Center (CTC)</a:t>
            </a:r>
            <a:endParaRPr lang="en-ID" sz="1200" dirty="0">
              <a:latin typeface="Lucida Sans" panose="020B0602030504020204" pitchFamily="34" charset="0"/>
            </a:endParaRPr>
          </a:p>
        </p:txBody>
      </p:sp>
      <p:sp>
        <p:nvSpPr>
          <p:cNvPr id="8" name="Rectangle 7"/>
          <p:cNvSpPr/>
          <p:nvPr/>
        </p:nvSpPr>
        <p:spPr>
          <a:xfrm>
            <a:off x="2769978" y="4062306"/>
            <a:ext cx="5678411" cy="2677656"/>
          </a:xfrm>
          <a:prstGeom prst="rect">
            <a:avLst/>
          </a:prstGeom>
        </p:spPr>
        <p:txBody>
          <a:bodyPr wrap="square">
            <a:spAutoFit/>
          </a:bodyPr>
          <a:lstStyle/>
          <a:p>
            <a:r>
              <a:rPr lang="en-ID" sz="1200" dirty="0">
                <a:latin typeface="Lucida Sans" panose="020B0602030504020204" pitchFamily="34" charset="0"/>
                <a:cs typeface="Segoe UI Semibold" panose="020B0702040204020203" pitchFamily="34" charset="0"/>
              </a:rPr>
              <a:t>The </a:t>
            </a:r>
            <a:r>
              <a:rPr lang="en-US" sz="1200" dirty="0">
                <a:latin typeface="Lucida Sans" panose="020B0602030504020204" pitchFamily="34" charset="0"/>
                <a:cs typeface="Segoe UI Semibold" panose="020B0702040204020203" pitchFamily="34" charset="0"/>
              </a:rPr>
              <a:t>Maritime Local Government Network Workshop on The Role of Local Governments in Sustainable Fisheries Management in Coral Triangle Region, 8 May 2018, Jakarta, Indonesia</a:t>
            </a:r>
            <a:br>
              <a:rPr lang="en-US" sz="1200" dirty="0">
                <a:latin typeface="Lucida Sans" panose="020B0602030504020204" pitchFamily="34" charset="0"/>
                <a:cs typeface="Segoe UI Semibold" panose="020B0702040204020203" pitchFamily="34" charset="0"/>
              </a:rPr>
            </a:br>
            <a:r>
              <a:rPr lang="en-US" sz="1200" b="1" dirty="0">
                <a:latin typeface="Lucida Sans" panose="020B0602030504020204" pitchFamily="34" charset="0"/>
                <a:cs typeface="Segoe UI Semibold" panose="020B0702040204020203" pitchFamily="34" charset="0"/>
              </a:rPr>
              <a:t>RESULT: </a:t>
            </a:r>
            <a:br>
              <a:rPr lang="en-US" sz="1200" b="1" dirty="0">
                <a:latin typeface="Lucida Sans" panose="020B0602030504020204" pitchFamily="34" charset="0"/>
                <a:cs typeface="Segoe UI Semibold" panose="020B0702040204020203" pitchFamily="34" charset="0"/>
              </a:rPr>
            </a:br>
            <a:r>
              <a:rPr lang="en-US" sz="1200" dirty="0">
                <a:latin typeface="Lucida Sans" panose="020B0602030504020204" pitchFamily="34" charset="0"/>
                <a:cs typeface="Segoe UI Semibold" panose="020B0702040204020203" pitchFamily="34" charset="0"/>
              </a:rPr>
              <a:t>  </a:t>
            </a:r>
            <a:r>
              <a:rPr lang="en-US" sz="1200" dirty="0">
                <a:latin typeface="Lucida Sans Unicode" panose="020B0602030504020204" pitchFamily="34" charset="0"/>
                <a:cs typeface="Lucida Sans Unicode" panose="020B0602030504020204" pitchFamily="34" charset="0"/>
              </a:rPr>
              <a:t>∙ </a:t>
            </a:r>
            <a:r>
              <a:rPr lang="en-US" sz="1200" dirty="0">
                <a:latin typeface="Lucida Sans" panose="020B0602030504020204" pitchFamily="34" charset="0"/>
                <a:cs typeface="Segoe UI Semibold" panose="020B0702040204020203" pitchFamily="34" charset="0"/>
              </a:rPr>
              <a:t>JAKARTA JOINT STATEMENT </a:t>
            </a:r>
            <a:br>
              <a:rPr lang="en-US" sz="1200" dirty="0">
                <a:latin typeface="Lucida Sans" panose="020B0602030504020204" pitchFamily="34" charset="0"/>
                <a:cs typeface="Segoe UI Semibold" panose="020B0702040204020203" pitchFamily="34" charset="0"/>
              </a:rPr>
            </a:br>
            <a:r>
              <a:rPr lang="en-US" sz="1200" dirty="0">
                <a:latin typeface="Lucida Sans" panose="020B0602030504020204" pitchFamily="34" charset="0"/>
                <a:cs typeface="Segoe UI Semibold" panose="020B0702040204020203" pitchFamily="34" charset="0"/>
              </a:rPr>
              <a:t>  </a:t>
            </a:r>
            <a:r>
              <a:rPr lang="en-US" sz="1200" dirty="0">
                <a:latin typeface="Lucida Sans Unicode" panose="020B0602030504020204" pitchFamily="34" charset="0"/>
                <a:cs typeface="Lucida Sans Unicode" panose="020B0602030504020204" pitchFamily="34" charset="0"/>
              </a:rPr>
              <a:t>∙ </a:t>
            </a:r>
            <a:r>
              <a:rPr lang="en-US" sz="1200" dirty="0">
                <a:latin typeface="Lucida Sans" panose="020B0602030504020204" pitchFamily="34" charset="0"/>
                <a:cs typeface="Lucida Sans Unicode" panose="020B0602030504020204" pitchFamily="34" charset="0"/>
              </a:rPr>
              <a:t>DRAFT LOCAL GOVERNMENT PLAN OF ACTION (</a:t>
            </a:r>
            <a:r>
              <a:rPr lang="en-US" sz="1200" dirty="0" err="1">
                <a:latin typeface="Lucida Sans" panose="020B0602030504020204" pitchFamily="34" charset="0"/>
                <a:cs typeface="Lucida Sans Unicode" panose="020B0602030504020204" pitchFamily="34" charset="0"/>
              </a:rPr>
              <a:t>LgPOA</a:t>
            </a:r>
            <a:r>
              <a:rPr lang="en-US" sz="1200" dirty="0">
                <a:latin typeface="Lucida Sans" panose="020B0602030504020204" pitchFamily="34" charset="0"/>
                <a:cs typeface="Lucida Sans Unicode" panose="020B0602030504020204" pitchFamily="34" charset="0"/>
              </a:rPr>
              <a:t>)</a:t>
            </a:r>
            <a:br>
              <a:rPr lang="en-US" sz="1200" dirty="0">
                <a:latin typeface="Lucida Sans" panose="020B0602030504020204" pitchFamily="34" charset="0"/>
                <a:cs typeface="Lucida Sans Unicode" panose="020B0602030504020204" pitchFamily="34" charset="0"/>
              </a:rPr>
            </a:br>
            <a:r>
              <a:rPr lang="en-US" sz="1200" b="1" dirty="0">
                <a:latin typeface="Lucida Sans" panose="020B0602030504020204" pitchFamily="34" charset="0"/>
                <a:cs typeface="Lucida Sans Unicode" panose="020B0602030504020204" pitchFamily="34" charset="0"/>
              </a:rPr>
              <a:t>Supporting Institutions/Organizations:</a:t>
            </a:r>
            <a:br>
              <a:rPr lang="en-US" sz="1200" b="1" dirty="0">
                <a:latin typeface="Lucida Sans" panose="020B0602030504020204" pitchFamily="34" charset="0"/>
                <a:cs typeface="Lucida Sans Unicode" panose="020B0602030504020204" pitchFamily="34" charset="0"/>
              </a:rPr>
            </a:br>
            <a:r>
              <a:rPr lang="en-US" sz="1200" dirty="0">
                <a:latin typeface="Lucida Sans" panose="020B0602030504020204" pitchFamily="34" charset="0"/>
                <a:cs typeface="Lucida Sans Unicode" panose="020B0602030504020204" pitchFamily="34" charset="0"/>
              </a:rPr>
              <a:t>  </a:t>
            </a:r>
            <a:r>
              <a:rPr lang="en-US" sz="1200" dirty="0">
                <a:latin typeface="Lucida Sans Unicode" panose="020B0602030504020204" pitchFamily="34" charset="0"/>
                <a:cs typeface="Lucida Sans Unicode" panose="020B0602030504020204" pitchFamily="34" charset="0"/>
              </a:rPr>
              <a:t>∙ </a:t>
            </a:r>
            <a:r>
              <a:rPr lang="en-US" sz="1200" dirty="0">
                <a:latin typeface="Lucida Sans" panose="020B0602030504020204" pitchFamily="34" charset="0"/>
                <a:cs typeface="Lucida Sans Unicode" panose="020B0602030504020204" pitchFamily="34" charset="0"/>
              </a:rPr>
              <a:t>The Coordinating Ministry for Maritime Affairs, Indonesia</a:t>
            </a:r>
            <a:br>
              <a:rPr lang="en-US" sz="1200" dirty="0">
                <a:latin typeface="Lucida Sans" panose="020B0602030504020204" pitchFamily="34" charset="0"/>
                <a:cs typeface="Lucida Sans Unicode" panose="020B0602030504020204" pitchFamily="34" charset="0"/>
              </a:rPr>
            </a:br>
            <a:r>
              <a:rPr lang="en-US" sz="1200" dirty="0">
                <a:latin typeface="Lucida Sans" panose="020B0602030504020204" pitchFamily="34" charset="0"/>
                <a:cs typeface="Lucida Sans Unicode" panose="020B0602030504020204" pitchFamily="34" charset="0"/>
              </a:rPr>
              <a:t> </a:t>
            </a:r>
            <a:r>
              <a:rPr lang="en-US" sz="1200" dirty="0">
                <a:latin typeface="Lucida Sans Unicode" panose="020B0602030504020204" pitchFamily="34" charset="0"/>
                <a:cs typeface="Lucida Sans Unicode" panose="020B0602030504020204" pitchFamily="34" charset="0"/>
              </a:rPr>
              <a:t> ∙</a:t>
            </a:r>
            <a:r>
              <a:rPr lang="en-US" sz="1200" dirty="0">
                <a:latin typeface="Lucida Sans" panose="020B0602030504020204" pitchFamily="34" charset="0"/>
                <a:cs typeface="Lucida Sans Unicode" panose="020B0602030504020204" pitchFamily="34" charset="0"/>
              </a:rPr>
              <a:t> The Ministry of Marine Affairs and Fisheries, Indonesia </a:t>
            </a:r>
            <a:br>
              <a:rPr lang="en-US" sz="1200" dirty="0">
                <a:latin typeface="Lucida Sans" panose="020B0602030504020204" pitchFamily="34" charset="0"/>
                <a:cs typeface="Lucida Sans Unicode" panose="020B0602030504020204" pitchFamily="34" charset="0"/>
              </a:rPr>
            </a:br>
            <a:r>
              <a:rPr lang="en-US" sz="1200" dirty="0">
                <a:latin typeface="Lucida Sans" panose="020B0602030504020204" pitchFamily="34" charset="0"/>
                <a:cs typeface="Lucida Sans Unicode" panose="020B0602030504020204" pitchFamily="34" charset="0"/>
              </a:rPr>
              <a:t>  </a:t>
            </a:r>
            <a:r>
              <a:rPr lang="en-US" sz="1200" dirty="0">
                <a:latin typeface="Lucida Sans Unicode" panose="020B0602030504020204" pitchFamily="34" charset="0"/>
                <a:cs typeface="Lucida Sans Unicode" panose="020B0602030504020204" pitchFamily="34" charset="0"/>
              </a:rPr>
              <a:t>∙</a:t>
            </a:r>
            <a:r>
              <a:rPr lang="en-US" sz="1200" dirty="0">
                <a:latin typeface="Lucida Sans" panose="020B0602030504020204" pitchFamily="34" charset="0"/>
                <a:cs typeface="Lucida Sans Unicode" panose="020B0602030504020204" pitchFamily="34" charset="0"/>
              </a:rPr>
              <a:t> CTI-CFF Regional Secretariat </a:t>
            </a:r>
            <a:br>
              <a:rPr lang="en-US" sz="1200" dirty="0">
                <a:latin typeface="Lucida Sans" panose="020B0602030504020204" pitchFamily="34" charset="0"/>
                <a:cs typeface="Lucida Sans Unicode" panose="020B0602030504020204" pitchFamily="34" charset="0"/>
              </a:rPr>
            </a:br>
            <a:r>
              <a:rPr lang="en-US" sz="1200" dirty="0">
                <a:latin typeface="Lucida Sans" panose="020B0602030504020204" pitchFamily="34" charset="0"/>
                <a:cs typeface="Lucida Sans Unicode" panose="020B0602030504020204" pitchFamily="34" charset="0"/>
              </a:rPr>
              <a:t> </a:t>
            </a:r>
            <a:r>
              <a:rPr lang="en-US" sz="1200" dirty="0">
                <a:latin typeface="Lucida Sans Unicode" panose="020B0602030504020204" pitchFamily="34" charset="0"/>
                <a:cs typeface="Lucida Sans Unicode" panose="020B0602030504020204" pitchFamily="34" charset="0"/>
              </a:rPr>
              <a:t> ∙</a:t>
            </a:r>
            <a:r>
              <a:rPr lang="en-US" sz="1200" dirty="0">
                <a:latin typeface="Lucida Sans" panose="020B0602030504020204" pitchFamily="34" charset="0"/>
                <a:cs typeface="Lucida Sans Unicode" panose="020B0602030504020204" pitchFamily="34" charset="0"/>
              </a:rPr>
              <a:t> USAID-RDMA</a:t>
            </a:r>
            <a:br>
              <a:rPr lang="en-US" sz="1200" dirty="0">
                <a:latin typeface="Lucida Sans" panose="020B0602030504020204" pitchFamily="34" charset="0"/>
                <a:cs typeface="Lucida Sans Unicode" panose="020B0602030504020204" pitchFamily="34" charset="0"/>
              </a:rPr>
            </a:br>
            <a:r>
              <a:rPr lang="en-US" sz="1200" dirty="0">
                <a:latin typeface="Lucida Sans" panose="020B0602030504020204" pitchFamily="34" charset="0"/>
                <a:cs typeface="Lucida Sans Unicode" panose="020B0602030504020204" pitchFamily="34" charset="0"/>
              </a:rPr>
              <a:t>  </a:t>
            </a:r>
            <a:r>
              <a:rPr lang="en-US" sz="1200" dirty="0">
                <a:latin typeface="Lucida Sans Unicode" panose="020B0602030504020204" pitchFamily="34" charset="0"/>
                <a:cs typeface="Lucida Sans Unicode" panose="020B0602030504020204" pitchFamily="34" charset="0"/>
              </a:rPr>
              <a:t>∙</a:t>
            </a:r>
            <a:r>
              <a:rPr lang="en-US" sz="1200" dirty="0">
                <a:latin typeface="Lucida Sans" panose="020B0602030504020204" pitchFamily="34" charset="0"/>
                <a:cs typeface="Lucida Sans Unicode" panose="020B0602030504020204" pitchFamily="34" charset="0"/>
              </a:rPr>
              <a:t> USDOI</a:t>
            </a:r>
            <a:br>
              <a:rPr lang="en-US" sz="1200" dirty="0">
                <a:latin typeface="Lucida Sans" panose="020B0602030504020204" pitchFamily="34" charset="0"/>
                <a:cs typeface="Lucida Sans Unicode" panose="020B0602030504020204" pitchFamily="34" charset="0"/>
              </a:rPr>
            </a:br>
            <a:r>
              <a:rPr lang="en-US" sz="1200" dirty="0">
                <a:latin typeface="Lucida Sans" panose="020B0602030504020204" pitchFamily="34" charset="0"/>
                <a:cs typeface="Lucida Sans Unicode" panose="020B0602030504020204" pitchFamily="34" charset="0"/>
              </a:rPr>
              <a:t>  </a:t>
            </a:r>
            <a:r>
              <a:rPr lang="en-US" sz="1200" dirty="0">
                <a:latin typeface="Lucida Sans Unicode" panose="020B0602030504020204" pitchFamily="34" charset="0"/>
                <a:cs typeface="Lucida Sans Unicode" panose="020B0602030504020204" pitchFamily="34" charset="0"/>
              </a:rPr>
              <a:t>∙</a:t>
            </a:r>
            <a:r>
              <a:rPr lang="en-US" sz="1200" dirty="0">
                <a:latin typeface="Lucida Sans" panose="020B0602030504020204" pitchFamily="34" charset="0"/>
                <a:cs typeface="Lucida Sans Unicode" panose="020B0602030504020204" pitchFamily="34" charset="0"/>
              </a:rPr>
              <a:t> Coral Triangle Center (CTC)</a:t>
            </a:r>
          </a:p>
          <a:p>
            <a:r>
              <a:rPr lang="en-US" sz="1200" dirty="0">
                <a:latin typeface="Lucida Sans" panose="020B0602030504020204" pitchFamily="34" charset="0"/>
                <a:cs typeface="Lucida Sans Unicode" panose="020B0602030504020204" pitchFamily="34" charset="0"/>
              </a:rPr>
              <a:t>  </a:t>
            </a:r>
            <a:r>
              <a:rPr lang="en-US" sz="1200" dirty="0">
                <a:latin typeface="Lucida Sans Unicode" panose="020B0602030504020204" pitchFamily="34" charset="0"/>
                <a:cs typeface="Lucida Sans Unicode" panose="020B0602030504020204" pitchFamily="34" charset="0"/>
              </a:rPr>
              <a:t>∙</a:t>
            </a:r>
            <a:r>
              <a:rPr lang="en-US" sz="1200" dirty="0">
                <a:latin typeface="Lucida Sans" panose="020B0602030504020204" pitchFamily="34" charset="0"/>
                <a:cs typeface="Lucida Sans Unicode" panose="020B0602030504020204" pitchFamily="34" charset="0"/>
              </a:rPr>
              <a:t> WWF Indonesia  </a:t>
            </a:r>
            <a:r>
              <a:rPr lang="en-US" sz="1200" dirty="0">
                <a:latin typeface="Lucida Sans Unicode" panose="020B0602030504020204" pitchFamily="34" charset="0"/>
                <a:cs typeface="Lucida Sans Unicode" panose="020B0602030504020204" pitchFamily="34" charset="0"/>
              </a:rPr>
              <a:t>∙</a:t>
            </a:r>
            <a:r>
              <a:rPr lang="en-US" sz="1200" dirty="0">
                <a:latin typeface="Lucida Sans" panose="020B0602030504020204" pitchFamily="34" charset="0"/>
                <a:cs typeface="Lucida Sans Unicode" panose="020B0602030504020204" pitchFamily="34" charset="0"/>
              </a:rPr>
              <a:t> TNC Indonesia  </a:t>
            </a:r>
            <a:r>
              <a:rPr lang="en-US" sz="1200" dirty="0">
                <a:latin typeface="Lucida Sans Unicode" panose="020B0602030504020204" pitchFamily="34" charset="0"/>
                <a:cs typeface="Lucida Sans Unicode" panose="020B0602030504020204" pitchFamily="34" charset="0"/>
              </a:rPr>
              <a:t>∙</a:t>
            </a:r>
            <a:r>
              <a:rPr lang="en-US" sz="1200" dirty="0">
                <a:latin typeface="Lucida Sans" panose="020B0602030504020204" pitchFamily="34" charset="0"/>
                <a:cs typeface="Lucida Sans Unicode" panose="020B0602030504020204" pitchFamily="34" charset="0"/>
              </a:rPr>
              <a:t> RARE Indonesia   </a:t>
            </a:r>
            <a:endParaRPr lang="en-ID" sz="1200" dirty="0">
              <a:latin typeface="Lucida Sans" panose="020B0602030504020204" pitchFamily="34" charset="0"/>
            </a:endParaRPr>
          </a:p>
        </p:txBody>
      </p:sp>
      <p:sp>
        <p:nvSpPr>
          <p:cNvPr id="11" name="Rectangle 10"/>
          <p:cNvSpPr/>
          <p:nvPr/>
        </p:nvSpPr>
        <p:spPr>
          <a:xfrm>
            <a:off x="8657120" y="3794077"/>
            <a:ext cx="3395779" cy="2477601"/>
          </a:xfrm>
          <a:prstGeom prst="rect">
            <a:avLst/>
          </a:prstGeom>
        </p:spPr>
        <p:txBody>
          <a:bodyPr wrap="square">
            <a:spAutoFit/>
          </a:bodyPr>
          <a:lstStyle/>
          <a:p>
            <a:r>
              <a:rPr lang="en-ID" sz="1200" dirty="0">
                <a:latin typeface="Lucida Sans" panose="020B0602030504020204" pitchFamily="34" charset="0"/>
                <a:cs typeface="Segoe UI Semibold" panose="020B0702040204020203" pitchFamily="34" charset="0"/>
              </a:rPr>
              <a:t>The </a:t>
            </a:r>
            <a:r>
              <a:rPr lang="en-US" sz="1200" dirty="0">
                <a:latin typeface="Lucida Sans" panose="020B0602030504020204" pitchFamily="34" charset="0"/>
                <a:cs typeface="Segoe UI Semibold" panose="020B0702040204020203" pitchFamily="34" charset="0"/>
              </a:rPr>
              <a:t>Maritime Local Government Network Workshop on Human Resource Capacity Development for Organizational Effectiveness, 1-3 October 2018, Jakarta, Indonesia </a:t>
            </a:r>
            <a:br>
              <a:rPr lang="en-US" sz="1200" dirty="0">
                <a:latin typeface="Lucida Sans" panose="020B0602030504020204" pitchFamily="34" charset="0"/>
                <a:cs typeface="Segoe UI Semibold" panose="020B0702040204020203" pitchFamily="34" charset="0"/>
              </a:rPr>
            </a:br>
            <a:r>
              <a:rPr lang="en-US" sz="1200" b="1" dirty="0">
                <a:latin typeface="Lucida Sans" panose="020B0602030504020204" pitchFamily="34" charset="0"/>
                <a:cs typeface="Lucida Sans Unicode" panose="020B0602030504020204" pitchFamily="34" charset="0"/>
              </a:rPr>
              <a:t>Supporting Institutions/Organizations:</a:t>
            </a:r>
            <a:br>
              <a:rPr lang="en-US" sz="1200" b="1" dirty="0">
                <a:latin typeface="Lucida Sans" panose="020B0602030504020204" pitchFamily="34" charset="0"/>
                <a:cs typeface="Lucida Sans Unicode" panose="020B0602030504020204" pitchFamily="34" charset="0"/>
              </a:rPr>
            </a:br>
            <a:r>
              <a:rPr lang="en-US" sz="1200" dirty="0">
                <a:latin typeface="Lucida Sans" panose="020B0602030504020204" pitchFamily="34" charset="0"/>
                <a:cs typeface="Lucida Sans Unicode" panose="020B0602030504020204" pitchFamily="34" charset="0"/>
              </a:rPr>
              <a:t>    </a:t>
            </a:r>
            <a:r>
              <a:rPr lang="en-US" sz="1200" dirty="0">
                <a:latin typeface="Lucida Sans Unicode" panose="020B0602030504020204" pitchFamily="34" charset="0"/>
                <a:cs typeface="Lucida Sans Unicode" panose="020B0602030504020204" pitchFamily="34" charset="0"/>
              </a:rPr>
              <a:t>∙</a:t>
            </a:r>
            <a:r>
              <a:rPr lang="en-US" sz="1200" dirty="0">
                <a:latin typeface="Lucida Sans" panose="020B0602030504020204" pitchFamily="34" charset="0"/>
                <a:cs typeface="Lucida Sans Unicode" panose="020B0602030504020204" pitchFamily="34" charset="0"/>
              </a:rPr>
              <a:t> USAID-RDMA</a:t>
            </a:r>
            <a:br>
              <a:rPr lang="en-US" sz="1200" dirty="0">
                <a:latin typeface="Lucida Sans" panose="020B0602030504020204" pitchFamily="34" charset="0"/>
                <a:cs typeface="Lucida Sans Unicode" panose="020B0602030504020204" pitchFamily="34" charset="0"/>
              </a:rPr>
            </a:br>
            <a:r>
              <a:rPr lang="en-US" sz="1200" dirty="0">
                <a:latin typeface="Lucida Sans" panose="020B0602030504020204" pitchFamily="34" charset="0"/>
                <a:cs typeface="Lucida Sans Unicode" panose="020B0602030504020204" pitchFamily="34" charset="0"/>
              </a:rPr>
              <a:t>    </a:t>
            </a:r>
            <a:r>
              <a:rPr lang="en-US" sz="1200" dirty="0">
                <a:latin typeface="Lucida Sans Unicode" panose="020B0602030504020204" pitchFamily="34" charset="0"/>
                <a:cs typeface="Lucida Sans Unicode" panose="020B0602030504020204" pitchFamily="34" charset="0"/>
              </a:rPr>
              <a:t>∙ </a:t>
            </a:r>
            <a:r>
              <a:rPr lang="en-US" sz="1200" dirty="0">
                <a:latin typeface="Lucida Sans" panose="020B0602030504020204" pitchFamily="34" charset="0"/>
                <a:cs typeface="Lucida Sans Unicode" panose="020B0602030504020204" pitchFamily="34" charset="0"/>
              </a:rPr>
              <a:t>USDOI</a:t>
            </a:r>
            <a:br>
              <a:rPr lang="en-US" sz="1200" dirty="0">
                <a:latin typeface="Lucida Sans" panose="020B0602030504020204" pitchFamily="34" charset="0"/>
                <a:cs typeface="Lucida Sans Unicode" panose="020B0602030504020204" pitchFamily="34" charset="0"/>
              </a:rPr>
            </a:br>
            <a:r>
              <a:rPr lang="en-US" sz="1200" dirty="0">
                <a:latin typeface="Lucida Sans" panose="020B0602030504020204" pitchFamily="34" charset="0"/>
                <a:cs typeface="Lucida Sans Unicode" panose="020B0602030504020204" pitchFamily="34" charset="0"/>
              </a:rPr>
              <a:t>    </a:t>
            </a:r>
            <a:r>
              <a:rPr lang="en-US" sz="1200" dirty="0">
                <a:latin typeface="Lucida Sans Unicode" panose="020B0602030504020204" pitchFamily="34" charset="0"/>
                <a:cs typeface="Lucida Sans Unicode" panose="020B0602030504020204" pitchFamily="34" charset="0"/>
              </a:rPr>
              <a:t>∙ </a:t>
            </a:r>
            <a:r>
              <a:rPr lang="en-US" sz="1200" dirty="0">
                <a:latin typeface="Lucida Sans" panose="020B0602030504020204" pitchFamily="34" charset="0"/>
                <a:cs typeface="Lucida Sans Unicode" panose="020B0602030504020204" pitchFamily="34" charset="0"/>
              </a:rPr>
              <a:t>The Ministry of Marine Affairs and Fisheries, Indonesia</a:t>
            </a:r>
            <a:br>
              <a:rPr lang="en-US" sz="1200" dirty="0">
                <a:latin typeface="Lucida Sans" panose="020B0602030504020204" pitchFamily="34" charset="0"/>
                <a:cs typeface="Lucida Sans Unicode" panose="020B0602030504020204" pitchFamily="34" charset="0"/>
              </a:rPr>
            </a:br>
            <a:r>
              <a:rPr lang="en-US" sz="1200" dirty="0">
                <a:latin typeface="Lucida Sans" panose="020B0602030504020204" pitchFamily="34" charset="0"/>
                <a:cs typeface="Lucida Sans Unicode" panose="020B0602030504020204" pitchFamily="34" charset="0"/>
              </a:rPr>
              <a:t>    </a:t>
            </a:r>
            <a:r>
              <a:rPr lang="en-US" sz="1200" dirty="0">
                <a:latin typeface="Lucida Sans Unicode" panose="020B0602030504020204" pitchFamily="34" charset="0"/>
                <a:cs typeface="Lucida Sans Unicode" panose="020B0602030504020204" pitchFamily="34" charset="0"/>
              </a:rPr>
              <a:t>∙ </a:t>
            </a:r>
            <a:r>
              <a:rPr lang="en-US" sz="1200" dirty="0">
                <a:latin typeface="Lucida Sans" panose="020B0602030504020204" pitchFamily="34" charset="0"/>
                <a:cs typeface="Lucida Sans Unicode" panose="020B0602030504020204" pitchFamily="34" charset="0"/>
              </a:rPr>
              <a:t>NCC CTI-CFF Indonesia</a:t>
            </a:r>
            <a:br>
              <a:rPr lang="en-US" sz="1200" dirty="0">
                <a:latin typeface="Lucida Sans" panose="020B0602030504020204" pitchFamily="34" charset="0"/>
                <a:cs typeface="Lucida Sans Unicode" panose="020B0602030504020204" pitchFamily="34" charset="0"/>
              </a:rPr>
            </a:br>
            <a:r>
              <a:rPr lang="en-US" sz="1200" dirty="0">
                <a:latin typeface="Lucida Sans" panose="020B0602030504020204" pitchFamily="34" charset="0"/>
                <a:cs typeface="Lucida Sans Unicode" panose="020B0602030504020204" pitchFamily="34" charset="0"/>
              </a:rPr>
              <a:t>    </a:t>
            </a:r>
            <a:r>
              <a:rPr lang="en-US" sz="1200" dirty="0">
                <a:latin typeface="Lucida Sans Unicode" panose="020B0602030504020204" pitchFamily="34" charset="0"/>
                <a:cs typeface="Lucida Sans Unicode" panose="020B0602030504020204" pitchFamily="34" charset="0"/>
              </a:rPr>
              <a:t>∙</a:t>
            </a:r>
            <a:r>
              <a:rPr lang="en-US" sz="1200" dirty="0">
                <a:latin typeface="Lucida Sans" panose="020B0602030504020204" pitchFamily="34" charset="0"/>
                <a:cs typeface="Lucida Sans Unicode" panose="020B0602030504020204" pitchFamily="34" charset="0"/>
              </a:rPr>
              <a:t> Coral Triangle Center (CTC)</a:t>
            </a:r>
            <a:br>
              <a:rPr lang="en-US" sz="1200" dirty="0">
                <a:latin typeface="Lucida Sans" panose="020B0602030504020204" pitchFamily="34" charset="0"/>
                <a:cs typeface="Lucida Sans Unicode" panose="020B0602030504020204" pitchFamily="34" charset="0"/>
              </a:rPr>
            </a:br>
            <a:r>
              <a:rPr lang="en-US" sz="1100" dirty="0">
                <a:latin typeface="Lucida Sans Unicode" panose="020B0602030504020204" pitchFamily="34" charset="0"/>
                <a:cs typeface="Lucida Sans Unicode" panose="020B0602030504020204" pitchFamily="34" charset="0"/>
              </a:rPr>
              <a:t>   </a:t>
            </a:r>
            <a:endParaRPr lang="en-ID" sz="1100" dirty="0"/>
          </a:p>
        </p:txBody>
      </p:sp>
      <p:pic>
        <p:nvPicPr>
          <p:cNvPr id="2" name="Picture 1"/>
          <p:cNvPicPr>
            <a:picLocks noChangeAspect="1"/>
          </p:cNvPicPr>
          <p:nvPr/>
        </p:nvPicPr>
        <p:blipFill>
          <a:blip r:embed="rId2"/>
          <a:stretch>
            <a:fillRect/>
          </a:stretch>
        </p:blipFill>
        <p:spPr>
          <a:xfrm>
            <a:off x="2819259" y="626642"/>
            <a:ext cx="5579850" cy="3435664"/>
          </a:xfrm>
          <a:prstGeom prst="rect">
            <a:avLst/>
          </a:prstGeom>
        </p:spPr>
      </p:pic>
      <p:pic>
        <p:nvPicPr>
          <p:cNvPr id="6" name="Picture 5"/>
          <p:cNvPicPr>
            <a:picLocks noChangeAspect="1"/>
          </p:cNvPicPr>
          <p:nvPr/>
        </p:nvPicPr>
        <p:blipFill>
          <a:blip r:embed="rId3"/>
          <a:stretch>
            <a:fillRect/>
          </a:stretch>
        </p:blipFill>
        <p:spPr>
          <a:xfrm>
            <a:off x="8732497" y="1365980"/>
            <a:ext cx="3245027" cy="2428097"/>
          </a:xfrm>
          <a:prstGeom prst="rect">
            <a:avLst/>
          </a:prstGeom>
        </p:spPr>
      </p:pic>
      <p:pic>
        <p:nvPicPr>
          <p:cNvPr id="10" name="Picture 9"/>
          <p:cNvPicPr>
            <a:picLocks noChangeAspect="1"/>
          </p:cNvPicPr>
          <p:nvPr/>
        </p:nvPicPr>
        <p:blipFill>
          <a:blip r:embed="rId4"/>
          <a:stretch>
            <a:fillRect/>
          </a:stretch>
        </p:blipFill>
        <p:spPr>
          <a:xfrm>
            <a:off x="414103" y="1194920"/>
            <a:ext cx="2254927" cy="2312562"/>
          </a:xfrm>
          <a:prstGeom prst="rect">
            <a:avLst/>
          </a:prstGeom>
        </p:spPr>
      </p:pic>
    </p:spTree>
    <p:extLst>
      <p:ext uri="{BB962C8B-B14F-4D97-AF65-F5344CB8AC3E}">
        <p14:creationId xmlns:p14="http://schemas.microsoft.com/office/powerpoint/2010/main" val="305092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2221" y="2921779"/>
            <a:ext cx="9985612" cy="369332"/>
          </a:xfrm>
          <a:prstGeom prst="rect">
            <a:avLst/>
          </a:prstGeom>
        </p:spPr>
        <p:txBody>
          <a:bodyPr wrap="square">
            <a:spAutoFit/>
          </a:bodyPr>
          <a:lstStyle/>
          <a:p>
            <a:r>
              <a:rPr lang="en-US" b="1" dirty="0"/>
              <a:t>▪ </a:t>
            </a:r>
            <a:r>
              <a:rPr lang="en-US" sz="1500" dirty="0">
                <a:latin typeface="Lucida Sans" panose="020B0602030504020204" pitchFamily="34" charset="0"/>
                <a:cs typeface="Segoe UI Semibold" panose="020B0702040204020203" pitchFamily="34" charset="0"/>
              </a:rPr>
              <a:t>Participation and Representation at partners’ events/meetings </a:t>
            </a:r>
            <a:endParaRPr lang="en-ID" sz="1500" dirty="0">
              <a:latin typeface="Lucida Sans" panose="020B0602030504020204" pitchFamily="34" charset="0"/>
            </a:endParaRPr>
          </a:p>
        </p:txBody>
      </p:sp>
      <p:sp>
        <p:nvSpPr>
          <p:cNvPr id="9" name="Rectangle 8"/>
          <p:cNvSpPr/>
          <p:nvPr/>
        </p:nvSpPr>
        <p:spPr>
          <a:xfrm>
            <a:off x="629318" y="5576884"/>
            <a:ext cx="2645630" cy="1015663"/>
          </a:xfrm>
          <a:prstGeom prst="rect">
            <a:avLst/>
          </a:prstGeom>
        </p:spPr>
        <p:txBody>
          <a:bodyPr wrap="square">
            <a:spAutoFit/>
          </a:bodyPr>
          <a:lstStyle/>
          <a:p>
            <a:r>
              <a:rPr lang="en-GB" sz="1200" dirty="0">
                <a:latin typeface="Lucida Sans" panose="020B0602030504020204" pitchFamily="34" charset="0"/>
                <a:cs typeface="Segoe UI Semibold" panose="020B0702040204020203" pitchFamily="34" charset="0"/>
              </a:rPr>
              <a:t>UNESCO’s Regional Strategic Coordination Meeting “Science to Enable and Empower Asia and the Pacific for SDGs”, 30 July-1 August 2018, Jakarta, Indonesia</a:t>
            </a:r>
            <a:endParaRPr lang="en-ID" sz="1200" dirty="0">
              <a:latin typeface="Lucida Sans" panose="020B0602030504020204" pitchFamily="34" charset="0"/>
            </a:endParaRPr>
          </a:p>
        </p:txBody>
      </p:sp>
      <p:sp>
        <p:nvSpPr>
          <p:cNvPr id="10" name="Rectangle 9"/>
          <p:cNvSpPr/>
          <p:nvPr/>
        </p:nvSpPr>
        <p:spPr>
          <a:xfrm>
            <a:off x="3463131" y="5552475"/>
            <a:ext cx="2933387" cy="1200329"/>
          </a:xfrm>
          <a:prstGeom prst="rect">
            <a:avLst/>
          </a:prstGeom>
        </p:spPr>
        <p:txBody>
          <a:bodyPr wrap="square">
            <a:spAutoFit/>
          </a:bodyPr>
          <a:lstStyle/>
          <a:p>
            <a:r>
              <a:rPr lang="en-GB" sz="1200" dirty="0">
                <a:latin typeface="Lucida Sans" panose="020B0602030504020204" pitchFamily="34" charset="0"/>
                <a:cs typeface="Segoe UI Semibold" panose="020B0702040204020203" pitchFamily="34" charset="0"/>
              </a:rPr>
              <a:t>National Workshop on Management of Coastal and Marine Biodiversity, 30 July 2018, Jakarta, Indonesia, organised by the Coordinating Ministry for Maritime Affairs of the Republic of Indonesia</a:t>
            </a:r>
            <a:endParaRPr lang="en-ID" sz="1200" dirty="0">
              <a:latin typeface="Lucida Sans" panose="020B0602030504020204" pitchFamily="34" charset="0"/>
              <a:cs typeface="Segoe UI Semibold" panose="020B0702040204020203" pitchFamily="34" charset="0"/>
            </a:endParaRPr>
          </a:p>
        </p:txBody>
      </p:sp>
      <p:sp>
        <p:nvSpPr>
          <p:cNvPr id="11" name="Rectangle 10"/>
          <p:cNvSpPr/>
          <p:nvPr/>
        </p:nvSpPr>
        <p:spPr>
          <a:xfrm>
            <a:off x="6486013" y="5485050"/>
            <a:ext cx="5017443" cy="830997"/>
          </a:xfrm>
          <a:prstGeom prst="rect">
            <a:avLst/>
          </a:prstGeom>
        </p:spPr>
        <p:txBody>
          <a:bodyPr wrap="square">
            <a:spAutoFit/>
          </a:bodyPr>
          <a:lstStyle/>
          <a:p>
            <a:r>
              <a:rPr lang="en-US" sz="1200" dirty="0">
                <a:latin typeface="Lucida Sans" panose="020B0602030504020204" pitchFamily="34" charset="0"/>
                <a:cs typeface="Segoe UI Semibold" panose="020B0702040204020203" pitchFamily="34" charset="0"/>
              </a:rPr>
              <a:t>UNESCO’s </a:t>
            </a:r>
            <a:r>
              <a:rPr lang="en-GB" sz="1200" dirty="0">
                <a:latin typeface="Lucida Sans" panose="020B0602030504020204" pitchFamily="34" charset="0"/>
                <a:cs typeface="Segoe UI Semibold" panose="020B0702040204020203" pitchFamily="34" charset="0"/>
              </a:rPr>
              <a:t>Expert Meeting on Establishment of the Regional Platform on the Member State’s SETI Capacity for the Implementation of SDGs in UNESCO Site, 17-18 October 2018, Jakarta, Indonesia</a:t>
            </a:r>
            <a:endParaRPr lang="en-ID" sz="1200" dirty="0">
              <a:latin typeface="Lucida Sans" panose="020B0602030504020204" pitchFamily="34" charset="0"/>
              <a:cs typeface="Segoe UI Semibold" panose="020B0702040204020203" pitchFamily="34" charset="0"/>
            </a:endParaRPr>
          </a:p>
        </p:txBody>
      </p:sp>
      <p:sp>
        <p:nvSpPr>
          <p:cNvPr id="12" name="Rectangle 11"/>
          <p:cNvSpPr/>
          <p:nvPr/>
        </p:nvSpPr>
        <p:spPr>
          <a:xfrm>
            <a:off x="482221" y="317326"/>
            <a:ext cx="9985612" cy="323165"/>
          </a:xfrm>
          <a:prstGeom prst="rect">
            <a:avLst/>
          </a:prstGeom>
        </p:spPr>
        <p:txBody>
          <a:bodyPr wrap="square">
            <a:spAutoFit/>
          </a:bodyPr>
          <a:lstStyle/>
          <a:p>
            <a:r>
              <a:rPr lang="en-US" sz="1500" dirty="0">
                <a:latin typeface="Lucida Sans" panose="020B0602030504020204" pitchFamily="34" charset="0"/>
              </a:rPr>
              <a:t>▪ Membership Strengthening</a:t>
            </a:r>
            <a:r>
              <a:rPr lang="en-US" sz="1500" dirty="0">
                <a:latin typeface="Lucida Sans" panose="020B0602030504020204" pitchFamily="34" charset="0"/>
                <a:cs typeface="Segoe UI Semibold" panose="020B0702040204020203" pitchFamily="34" charset="0"/>
              </a:rPr>
              <a:t> </a:t>
            </a:r>
            <a:endParaRPr lang="en-ID" sz="1500" dirty="0">
              <a:latin typeface="Lucida Sans" panose="020B0602030504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248075092"/>
              </p:ext>
            </p:extLst>
          </p:nvPr>
        </p:nvGraphicFramePr>
        <p:xfrm>
          <a:off x="724856" y="936967"/>
          <a:ext cx="9838514" cy="1989031"/>
        </p:xfrm>
        <a:graphic>
          <a:graphicData uri="http://schemas.openxmlformats.org/drawingml/2006/table">
            <a:tbl>
              <a:tblPr firstRow="1" firstCol="1" bandRow="1"/>
              <a:tblGrid>
                <a:gridCol w="1895516">
                  <a:extLst>
                    <a:ext uri="{9D8B030D-6E8A-4147-A177-3AD203B41FA5}">
                      <a16:colId xmlns:a16="http://schemas.microsoft.com/office/drawing/2014/main" val="3656103301"/>
                    </a:ext>
                  </a:extLst>
                </a:gridCol>
                <a:gridCol w="1364776">
                  <a:extLst>
                    <a:ext uri="{9D8B030D-6E8A-4147-A177-3AD203B41FA5}">
                      <a16:colId xmlns:a16="http://schemas.microsoft.com/office/drawing/2014/main" val="2687510202"/>
                    </a:ext>
                  </a:extLst>
                </a:gridCol>
                <a:gridCol w="1787857">
                  <a:extLst>
                    <a:ext uri="{9D8B030D-6E8A-4147-A177-3AD203B41FA5}">
                      <a16:colId xmlns:a16="http://schemas.microsoft.com/office/drawing/2014/main" val="3305907864"/>
                    </a:ext>
                  </a:extLst>
                </a:gridCol>
                <a:gridCol w="1637731">
                  <a:extLst>
                    <a:ext uri="{9D8B030D-6E8A-4147-A177-3AD203B41FA5}">
                      <a16:colId xmlns:a16="http://schemas.microsoft.com/office/drawing/2014/main" val="3703272187"/>
                    </a:ext>
                  </a:extLst>
                </a:gridCol>
                <a:gridCol w="1672105">
                  <a:extLst>
                    <a:ext uri="{9D8B030D-6E8A-4147-A177-3AD203B41FA5}">
                      <a16:colId xmlns:a16="http://schemas.microsoft.com/office/drawing/2014/main" val="3968611105"/>
                    </a:ext>
                  </a:extLst>
                </a:gridCol>
                <a:gridCol w="1480529">
                  <a:extLst>
                    <a:ext uri="{9D8B030D-6E8A-4147-A177-3AD203B41FA5}">
                      <a16:colId xmlns:a16="http://schemas.microsoft.com/office/drawing/2014/main" val="2647923575"/>
                    </a:ext>
                  </a:extLst>
                </a:gridCol>
              </a:tblGrid>
              <a:tr h="160231">
                <a:tc>
                  <a:txBody>
                    <a:bodyPr/>
                    <a:lstStyle/>
                    <a:p>
                      <a:pPr marR="107315" algn="ctr">
                        <a:spcAft>
                          <a:spcPts val="0"/>
                        </a:spcAft>
                      </a:pPr>
                      <a:r>
                        <a:rPr lang="en-US" sz="1000" b="1" kern="1400" dirty="0">
                          <a:solidFill>
                            <a:srgbClr val="FFFFFF"/>
                          </a:solidFill>
                          <a:effectLst/>
                          <a:latin typeface="Microsoft PhagsPa" panose="020B0502040204020203" pitchFamily="34" charset="0"/>
                          <a:ea typeface="Times New Roman" panose="02020603050405020304" pitchFamily="18" charset="0"/>
                          <a:cs typeface="Microsoft PhagsPa,Bold"/>
                        </a:rPr>
                        <a:t>INDONESIA</a:t>
                      </a:r>
                      <a:endParaRPr lang="en-US" sz="1000" kern="1400" dirty="0">
                        <a:solidFill>
                          <a:srgbClr val="21212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22A35"/>
                    </a:solidFill>
                  </a:tcPr>
                </a:tc>
                <a:tc>
                  <a:txBody>
                    <a:bodyPr/>
                    <a:lstStyle/>
                    <a:p>
                      <a:pPr marR="107315" algn="ctr">
                        <a:spcAft>
                          <a:spcPts val="0"/>
                        </a:spcAft>
                      </a:pPr>
                      <a:r>
                        <a:rPr lang="en-US" sz="1000" b="1" kern="1400">
                          <a:solidFill>
                            <a:srgbClr val="FFFFFF"/>
                          </a:solidFill>
                          <a:effectLst/>
                          <a:latin typeface="Microsoft PhagsPa" panose="020B0502040204020203" pitchFamily="34" charset="0"/>
                          <a:ea typeface="Times New Roman" panose="02020603050405020304" pitchFamily="18" charset="0"/>
                          <a:cs typeface="Microsoft PhagsPa,Bold"/>
                        </a:rPr>
                        <a:t>MALAYSIA</a:t>
                      </a:r>
                      <a:endParaRPr lang="en-US" sz="1000" kern="1400">
                        <a:solidFill>
                          <a:srgbClr val="21212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22A35"/>
                    </a:solidFill>
                  </a:tcPr>
                </a:tc>
                <a:tc>
                  <a:txBody>
                    <a:bodyPr/>
                    <a:lstStyle/>
                    <a:p>
                      <a:pPr marR="107315" algn="ctr">
                        <a:spcAft>
                          <a:spcPts val="0"/>
                        </a:spcAft>
                      </a:pPr>
                      <a:r>
                        <a:rPr lang="en-US" sz="1000" b="1" kern="1400" dirty="0">
                          <a:solidFill>
                            <a:srgbClr val="FFFFFF"/>
                          </a:solidFill>
                          <a:effectLst/>
                          <a:latin typeface="Microsoft PhagsPa" panose="020B0502040204020203" pitchFamily="34" charset="0"/>
                          <a:ea typeface="Times New Roman" panose="02020603050405020304" pitchFamily="18" charset="0"/>
                          <a:cs typeface="Microsoft PhagsPa,Bold"/>
                        </a:rPr>
                        <a:t>PAPUA NEW GUINEA</a:t>
                      </a:r>
                      <a:endParaRPr lang="en-US" sz="1000" kern="1400" dirty="0">
                        <a:solidFill>
                          <a:srgbClr val="21212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22A35"/>
                    </a:solidFill>
                  </a:tcPr>
                </a:tc>
                <a:tc>
                  <a:txBody>
                    <a:bodyPr/>
                    <a:lstStyle/>
                    <a:p>
                      <a:pPr marR="107315" algn="ctr">
                        <a:spcAft>
                          <a:spcPts val="0"/>
                        </a:spcAft>
                      </a:pPr>
                      <a:r>
                        <a:rPr lang="en-US" sz="1000" b="1" kern="1400">
                          <a:solidFill>
                            <a:srgbClr val="FFFFFF"/>
                          </a:solidFill>
                          <a:effectLst/>
                          <a:latin typeface="Microsoft PhagsPa" panose="020B0502040204020203" pitchFamily="34" charset="0"/>
                          <a:ea typeface="Times New Roman" panose="02020603050405020304" pitchFamily="18" charset="0"/>
                          <a:cs typeface="Microsoft PhagsPa,Bold"/>
                        </a:rPr>
                        <a:t>PHILIPPINES</a:t>
                      </a:r>
                      <a:endParaRPr lang="en-US" sz="1000" kern="1400">
                        <a:solidFill>
                          <a:srgbClr val="21212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22A35"/>
                    </a:solidFill>
                  </a:tcPr>
                </a:tc>
                <a:tc>
                  <a:txBody>
                    <a:bodyPr/>
                    <a:lstStyle/>
                    <a:p>
                      <a:pPr marR="107315" algn="ctr">
                        <a:spcAft>
                          <a:spcPts val="0"/>
                        </a:spcAft>
                      </a:pPr>
                      <a:r>
                        <a:rPr lang="en-US" sz="1000" b="1" kern="1400">
                          <a:solidFill>
                            <a:srgbClr val="FFFFFF"/>
                          </a:solidFill>
                          <a:effectLst/>
                          <a:latin typeface="Microsoft PhagsPa" panose="020B0502040204020203" pitchFamily="34" charset="0"/>
                          <a:ea typeface="Times New Roman" panose="02020603050405020304" pitchFamily="18" charset="0"/>
                          <a:cs typeface="Microsoft PhagsPa,Bold"/>
                        </a:rPr>
                        <a:t>SOLOMON ISLANDS</a:t>
                      </a:r>
                      <a:endParaRPr lang="en-US" sz="1000" kern="1400">
                        <a:solidFill>
                          <a:srgbClr val="21212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22A35"/>
                    </a:solidFill>
                  </a:tcPr>
                </a:tc>
                <a:tc>
                  <a:txBody>
                    <a:bodyPr/>
                    <a:lstStyle/>
                    <a:p>
                      <a:pPr marR="107315" algn="ctr">
                        <a:spcAft>
                          <a:spcPts val="0"/>
                        </a:spcAft>
                      </a:pPr>
                      <a:r>
                        <a:rPr lang="en-US" sz="1000" b="1" kern="1400">
                          <a:solidFill>
                            <a:srgbClr val="FFFFFF"/>
                          </a:solidFill>
                          <a:effectLst/>
                          <a:latin typeface="Microsoft PhagsPa" panose="020B0502040204020203" pitchFamily="34" charset="0"/>
                          <a:ea typeface="Times New Roman" panose="02020603050405020304" pitchFamily="18" charset="0"/>
                          <a:cs typeface="Microsoft PhagsPa,Bold"/>
                        </a:rPr>
                        <a:t>TIMOR LESTE</a:t>
                      </a:r>
                      <a:endParaRPr lang="en-US" sz="1000" kern="1400">
                        <a:solidFill>
                          <a:srgbClr val="21212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22A35"/>
                    </a:solidFill>
                  </a:tcPr>
                </a:tc>
                <a:extLst>
                  <a:ext uri="{0D108BD9-81ED-4DB2-BD59-A6C34878D82A}">
                    <a16:rowId xmlns:a16="http://schemas.microsoft.com/office/drawing/2014/main" val="931642932"/>
                  </a:ext>
                </a:extLst>
              </a:tr>
              <a:tr h="1666141">
                <a:tc>
                  <a:txBody>
                    <a:bodyPr/>
                    <a:lstStyle/>
                    <a:p>
                      <a:pPr marR="107315">
                        <a:spcAft>
                          <a:spcPts val="0"/>
                        </a:spcAft>
                      </a:pP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1. Ambon City</a:t>
                      </a: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2. </a:t>
                      </a:r>
                      <a:r>
                        <a:rPr lang="en-US" sz="1000" b="1" kern="1400" dirty="0" err="1">
                          <a:solidFill>
                            <a:srgbClr val="222A35"/>
                          </a:solidFill>
                          <a:effectLst/>
                          <a:latin typeface="Microsoft PhagsPa" panose="020B0502040204020203" pitchFamily="34" charset="0"/>
                          <a:ea typeface="Times New Roman" panose="02020603050405020304" pitchFamily="18" charset="0"/>
                          <a:cs typeface="Microsoft PhagsPa,Bold"/>
                        </a:rPr>
                        <a:t>Buleleng</a:t>
                      </a: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 Regency</a:t>
                      </a: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3. </a:t>
                      </a:r>
                      <a:r>
                        <a:rPr lang="en-US" sz="1000" b="1" kern="1400" dirty="0" err="1">
                          <a:solidFill>
                            <a:srgbClr val="222A35"/>
                          </a:solidFill>
                          <a:effectLst/>
                          <a:latin typeface="Microsoft PhagsPa" panose="020B0502040204020203" pitchFamily="34" charset="0"/>
                          <a:ea typeface="Times New Roman" panose="02020603050405020304" pitchFamily="18" charset="0"/>
                          <a:cs typeface="Microsoft PhagsPa,Bold"/>
                        </a:rPr>
                        <a:t>Wakatobi</a:t>
                      </a: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 Regency</a:t>
                      </a: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4. Southeast Sulawesi </a:t>
                      </a: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Province</a:t>
                      </a: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5. </a:t>
                      </a:r>
                      <a:r>
                        <a:rPr lang="en-US" sz="1000" b="1" kern="1400" dirty="0" err="1">
                          <a:solidFill>
                            <a:srgbClr val="222A35"/>
                          </a:solidFill>
                          <a:effectLst/>
                          <a:latin typeface="Microsoft PhagsPa" panose="020B0502040204020203" pitchFamily="34" charset="0"/>
                          <a:ea typeface="Times New Roman" panose="02020603050405020304" pitchFamily="18" charset="0"/>
                          <a:cs typeface="Microsoft PhagsPa,Bold"/>
                        </a:rPr>
                        <a:t>Gianyar</a:t>
                      </a: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 Province</a:t>
                      </a: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6. </a:t>
                      </a:r>
                      <a:r>
                        <a:rPr lang="en-US" sz="1000" b="1" kern="1400" dirty="0" err="1">
                          <a:solidFill>
                            <a:srgbClr val="222A35"/>
                          </a:solidFill>
                          <a:effectLst/>
                          <a:latin typeface="Microsoft PhagsPa" panose="020B0502040204020203" pitchFamily="34" charset="0"/>
                          <a:ea typeface="Times New Roman" panose="02020603050405020304" pitchFamily="18" charset="0"/>
                          <a:cs typeface="Microsoft PhagsPa,Bold"/>
                        </a:rPr>
                        <a:t>Fakfak</a:t>
                      </a: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 Regency</a:t>
                      </a:r>
                      <a:endParaRPr lang="en-US" sz="1000" kern="1400" dirty="0">
                        <a:solidFill>
                          <a:srgbClr val="21212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R="107315">
                        <a:spcAft>
                          <a:spcPts val="0"/>
                        </a:spcAft>
                      </a:pP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1. Sabah</a:t>
                      </a:r>
                      <a:endParaRPr lang="en-US" sz="1000" kern="1400" dirty="0">
                        <a:solidFill>
                          <a:srgbClr val="212120"/>
                        </a:solidFill>
                        <a:effectLst/>
                        <a:latin typeface="Times New Roman" panose="02020603050405020304" pitchFamily="18" charset="0"/>
                        <a:ea typeface="Times New Roman" panose="02020603050405020304" pitchFamily="18" charset="0"/>
                      </a:endParaRPr>
                    </a:p>
                    <a:p>
                      <a:pPr marR="107315">
                        <a:spcAft>
                          <a:spcPts val="0"/>
                        </a:spcAft>
                      </a:pP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 </a:t>
                      </a:r>
                      <a:endParaRPr lang="en-US" sz="1000" kern="1400" dirty="0">
                        <a:solidFill>
                          <a:srgbClr val="21212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R="107315">
                        <a:spcAft>
                          <a:spcPts val="0"/>
                        </a:spcAft>
                      </a:pP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1. Manus Province</a:t>
                      </a: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2.</a:t>
                      </a:r>
                      <a: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t> </a:t>
                      </a:r>
                      <a:r>
                        <a:rPr lang="en-US" sz="1000" b="1" kern="1400" baseline="0" dirty="0" err="1">
                          <a:solidFill>
                            <a:srgbClr val="222A35"/>
                          </a:solidFill>
                          <a:effectLst/>
                          <a:latin typeface="Microsoft PhagsPa" panose="020B0502040204020203" pitchFamily="34" charset="0"/>
                          <a:ea typeface="Times New Roman" panose="02020603050405020304" pitchFamily="18" charset="0"/>
                          <a:cs typeface="Microsoft PhagsPa,Bold"/>
                        </a:rPr>
                        <a:t>Balopa</a:t>
                      </a:r>
                      <a: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t> LLG</a:t>
                      </a:r>
                      <a:b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br>
                      <a:b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br>
                      <a: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t>3. </a:t>
                      </a:r>
                      <a:r>
                        <a:rPr lang="en-US" sz="1000" b="1" kern="1400" baseline="0" dirty="0" err="1">
                          <a:solidFill>
                            <a:srgbClr val="222A35"/>
                          </a:solidFill>
                          <a:effectLst/>
                          <a:latin typeface="Microsoft PhagsPa" panose="020B0502040204020203" pitchFamily="34" charset="0"/>
                          <a:ea typeface="Times New Roman" panose="02020603050405020304" pitchFamily="18" charset="0"/>
                          <a:cs typeface="Microsoft PhagsPa,Bold"/>
                        </a:rPr>
                        <a:t>Nali</a:t>
                      </a:r>
                      <a: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t> </a:t>
                      </a:r>
                      <a:r>
                        <a:rPr lang="en-US" sz="1000" b="1" kern="1400" baseline="0" dirty="0" err="1">
                          <a:solidFill>
                            <a:srgbClr val="222A35"/>
                          </a:solidFill>
                          <a:effectLst/>
                          <a:latin typeface="Microsoft PhagsPa" panose="020B0502040204020203" pitchFamily="34" charset="0"/>
                          <a:ea typeface="Times New Roman" panose="02020603050405020304" pitchFamily="18" charset="0"/>
                          <a:cs typeface="Microsoft PhagsPa,Bold"/>
                        </a:rPr>
                        <a:t>Sopat</a:t>
                      </a:r>
                      <a: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t> </a:t>
                      </a:r>
                      <a:r>
                        <a:rPr lang="en-US" sz="1000" b="1" kern="1400" baseline="0" dirty="0" err="1">
                          <a:solidFill>
                            <a:srgbClr val="222A35"/>
                          </a:solidFill>
                          <a:effectLst/>
                          <a:latin typeface="Microsoft PhagsPa" panose="020B0502040204020203" pitchFamily="34" charset="0"/>
                          <a:ea typeface="Times New Roman" panose="02020603050405020304" pitchFamily="18" charset="0"/>
                          <a:cs typeface="Microsoft PhagsPa,Bold"/>
                        </a:rPr>
                        <a:t>Penabu</a:t>
                      </a:r>
                      <a: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t> LLG</a:t>
                      </a:r>
                      <a:b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br>
                      <a:b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br>
                      <a: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t>4. </a:t>
                      </a:r>
                      <a:r>
                        <a:rPr lang="en-US" sz="1000" b="1" kern="1400" baseline="0" dirty="0" err="1">
                          <a:solidFill>
                            <a:srgbClr val="222A35"/>
                          </a:solidFill>
                          <a:effectLst/>
                          <a:latin typeface="Microsoft PhagsPa" panose="020B0502040204020203" pitchFamily="34" charset="0"/>
                          <a:ea typeface="Times New Roman" panose="02020603050405020304" pitchFamily="18" charset="0"/>
                          <a:cs typeface="Microsoft PhagsPa,Bold"/>
                        </a:rPr>
                        <a:t>Bialla</a:t>
                      </a:r>
                      <a: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t> LLG</a:t>
                      </a:r>
                      <a:b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br>
                      <a:b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br>
                      <a: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t>5. </a:t>
                      </a:r>
                      <a:r>
                        <a:rPr lang="en-US" sz="1000" b="1" kern="1400" baseline="0" dirty="0" err="1">
                          <a:solidFill>
                            <a:srgbClr val="222A35"/>
                          </a:solidFill>
                          <a:effectLst/>
                          <a:latin typeface="Microsoft PhagsPa" panose="020B0502040204020203" pitchFamily="34" charset="0"/>
                          <a:ea typeface="Times New Roman" panose="02020603050405020304" pitchFamily="18" charset="0"/>
                          <a:cs typeface="Microsoft PhagsPa,Bold"/>
                        </a:rPr>
                        <a:t>Alotau</a:t>
                      </a:r>
                      <a: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t> Urban Local Level Government</a:t>
                      </a:r>
                      <a:b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br>
                      <a:b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br>
                      <a: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t>6. Milne Bay Province</a:t>
                      </a:r>
                      <a:endParaRPr lang="en-US" sz="1000" kern="1400" dirty="0">
                        <a:solidFill>
                          <a:srgbClr val="21212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R="107315">
                        <a:spcAft>
                          <a:spcPts val="0"/>
                        </a:spcAft>
                      </a:pP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1. </a:t>
                      </a:r>
                      <a:r>
                        <a:rPr lang="en-US" sz="1000" b="1" kern="1400" dirty="0" err="1">
                          <a:solidFill>
                            <a:srgbClr val="222A35"/>
                          </a:solidFill>
                          <a:effectLst/>
                          <a:latin typeface="Microsoft PhagsPa" panose="020B0502040204020203" pitchFamily="34" charset="0"/>
                          <a:ea typeface="Times New Roman" panose="02020603050405020304" pitchFamily="18" charset="0"/>
                          <a:cs typeface="Microsoft PhagsPa,Bold"/>
                        </a:rPr>
                        <a:t>Calbiga</a:t>
                      </a: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 Municipality</a:t>
                      </a: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2. Cortes Municipality</a:t>
                      </a: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3. </a:t>
                      </a:r>
                      <a:r>
                        <a:rPr lang="en-US" sz="1000" b="1" kern="1400" dirty="0" err="1">
                          <a:solidFill>
                            <a:srgbClr val="222A35"/>
                          </a:solidFill>
                          <a:effectLst/>
                          <a:latin typeface="Microsoft PhagsPa" panose="020B0502040204020203" pitchFamily="34" charset="0"/>
                          <a:ea typeface="Times New Roman" panose="02020603050405020304" pitchFamily="18" charset="0"/>
                          <a:cs typeface="Microsoft PhagsPa,Bold"/>
                        </a:rPr>
                        <a:t>Lubang</a:t>
                      </a: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 Municipality</a:t>
                      </a: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4. </a:t>
                      </a:r>
                      <a:r>
                        <a:rPr lang="en-US" sz="1000" b="1" kern="1400" dirty="0" err="1">
                          <a:solidFill>
                            <a:srgbClr val="222A35"/>
                          </a:solidFill>
                          <a:effectLst/>
                          <a:latin typeface="Microsoft PhagsPa" panose="020B0502040204020203" pitchFamily="34" charset="0"/>
                          <a:ea typeface="Times New Roman" panose="02020603050405020304" pitchFamily="18" charset="0"/>
                          <a:cs typeface="Microsoft PhagsPa,Bold"/>
                        </a:rPr>
                        <a:t>Ubay</a:t>
                      </a: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 Municipality</a:t>
                      </a: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5. Municipality of </a:t>
                      </a:r>
                      <a:r>
                        <a:rPr lang="en-US" sz="1000" b="1" kern="1400" dirty="0" err="1">
                          <a:solidFill>
                            <a:srgbClr val="222A35"/>
                          </a:solidFill>
                          <a:effectLst/>
                          <a:latin typeface="Microsoft PhagsPa" panose="020B0502040204020203" pitchFamily="34" charset="0"/>
                          <a:ea typeface="Times New Roman" panose="02020603050405020304" pitchFamily="18" charset="0"/>
                          <a:cs typeface="Microsoft PhagsPa,Bold"/>
                        </a:rPr>
                        <a:t>Mabini</a:t>
                      </a: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 </a:t>
                      </a:r>
                      <a:r>
                        <a:rPr lang="en-US" sz="1000" b="1" kern="1400" dirty="0" err="1">
                          <a:solidFill>
                            <a:srgbClr val="222A35"/>
                          </a:solidFill>
                          <a:effectLst/>
                          <a:latin typeface="Microsoft PhagsPa" panose="020B0502040204020203" pitchFamily="34" charset="0"/>
                          <a:ea typeface="Times New Roman" panose="02020603050405020304" pitchFamily="18" charset="0"/>
                          <a:cs typeface="Microsoft PhagsPa,Bold"/>
                        </a:rPr>
                        <a:t>Batangas</a:t>
                      </a:r>
                      <a:endParaRPr lang="en-US" sz="1000" kern="1400" dirty="0">
                        <a:solidFill>
                          <a:srgbClr val="21212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R="107315">
                        <a:spcAft>
                          <a:spcPts val="0"/>
                        </a:spcAft>
                      </a:pP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1. Central Islands Province</a:t>
                      </a: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2. Western Province</a:t>
                      </a: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3. Choiseul Province</a:t>
                      </a: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4.</a:t>
                      </a:r>
                      <a: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t> Isabel Province</a:t>
                      </a:r>
                      <a:endParaRPr lang="en-US" sz="1000" kern="1400" dirty="0">
                        <a:solidFill>
                          <a:srgbClr val="21212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R="107315">
                        <a:spcAft>
                          <a:spcPts val="0"/>
                        </a:spcAft>
                      </a:pP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1. </a:t>
                      </a:r>
                      <a:r>
                        <a:rPr lang="en-US" sz="1000" b="1" kern="1400" dirty="0" err="1">
                          <a:solidFill>
                            <a:srgbClr val="222A35"/>
                          </a:solidFill>
                          <a:effectLst/>
                          <a:latin typeface="Microsoft PhagsPa" panose="020B0502040204020203" pitchFamily="34" charset="0"/>
                          <a:ea typeface="Times New Roman" panose="02020603050405020304" pitchFamily="18" charset="0"/>
                          <a:cs typeface="Microsoft PhagsPa,Bold"/>
                        </a:rPr>
                        <a:t>Atauro</a:t>
                      </a: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 Sub-district</a:t>
                      </a: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b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b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2. </a:t>
                      </a:r>
                      <a:r>
                        <a:rPr lang="en-US" sz="1000" b="1" kern="1400" dirty="0" err="1">
                          <a:solidFill>
                            <a:srgbClr val="222A35"/>
                          </a:solidFill>
                          <a:effectLst/>
                          <a:latin typeface="Microsoft PhagsPa" panose="020B0502040204020203" pitchFamily="34" charset="0"/>
                          <a:ea typeface="Times New Roman" panose="02020603050405020304" pitchFamily="18" charset="0"/>
                          <a:cs typeface="Microsoft PhagsPa,Bold"/>
                        </a:rPr>
                        <a:t>Bobonaro</a:t>
                      </a:r>
                      <a: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t> District</a:t>
                      </a:r>
                      <a:b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br>
                      <a:b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br>
                      <a: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t>3. </a:t>
                      </a:r>
                      <a:r>
                        <a:rPr lang="en-US" sz="1000" b="1" kern="1400" baseline="0" dirty="0" err="1">
                          <a:solidFill>
                            <a:srgbClr val="222A35"/>
                          </a:solidFill>
                          <a:effectLst/>
                          <a:latin typeface="Microsoft PhagsPa" panose="020B0502040204020203" pitchFamily="34" charset="0"/>
                          <a:ea typeface="Times New Roman" panose="02020603050405020304" pitchFamily="18" charset="0"/>
                          <a:cs typeface="Microsoft PhagsPa,Bold"/>
                        </a:rPr>
                        <a:t>Lautem</a:t>
                      </a:r>
                      <a:r>
                        <a:rPr lang="en-US" sz="1000" b="1" kern="1400" baseline="0" dirty="0">
                          <a:solidFill>
                            <a:srgbClr val="222A35"/>
                          </a:solidFill>
                          <a:effectLst/>
                          <a:latin typeface="Microsoft PhagsPa" panose="020B0502040204020203" pitchFamily="34" charset="0"/>
                          <a:ea typeface="Times New Roman" panose="02020603050405020304" pitchFamily="18" charset="0"/>
                          <a:cs typeface="Microsoft PhagsPa,Bold"/>
                        </a:rPr>
                        <a:t> District</a:t>
                      </a:r>
                      <a:endParaRPr lang="en-US" sz="1000" kern="1400" dirty="0">
                        <a:solidFill>
                          <a:srgbClr val="212120"/>
                        </a:solidFill>
                        <a:effectLst/>
                        <a:latin typeface="Times New Roman" panose="02020603050405020304" pitchFamily="18" charset="0"/>
                        <a:ea typeface="Times New Roman" panose="02020603050405020304" pitchFamily="18" charset="0"/>
                      </a:endParaRPr>
                    </a:p>
                    <a:p>
                      <a:pPr marR="107315">
                        <a:spcAft>
                          <a:spcPts val="0"/>
                        </a:spcAft>
                      </a:pPr>
                      <a:r>
                        <a:rPr lang="en-US" sz="1000" b="1" kern="1400" dirty="0">
                          <a:solidFill>
                            <a:srgbClr val="222A35"/>
                          </a:solidFill>
                          <a:effectLst/>
                          <a:latin typeface="Microsoft PhagsPa" panose="020B0502040204020203" pitchFamily="34" charset="0"/>
                          <a:ea typeface="Times New Roman" panose="02020603050405020304" pitchFamily="18" charset="0"/>
                          <a:cs typeface="Microsoft PhagsPa,Bold"/>
                        </a:rPr>
                        <a:t> </a:t>
                      </a:r>
                      <a:endParaRPr lang="en-US" sz="1000" kern="1400" dirty="0">
                        <a:solidFill>
                          <a:srgbClr val="21212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593683324"/>
                  </a:ext>
                </a:extLst>
              </a:tr>
            </a:tbl>
          </a:graphicData>
        </a:graphic>
      </p:graphicFrame>
      <p:sp>
        <p:nvSpPr>
          <p:cNvPr id="2" name="TextBox 1"/>
          <p:cNvSpPr txBox="1"/>
          <p:nvPr/>
        </p:nvSpPr>
        <p:spPr>
          <a:xfrm>
            <a:off x="629318" y="665991"/>
            <a:ext cx="3152636" cy="261610"/>
          </a:xfrm>
          <a:prstGeom prst="rect">
            <a:avLst/>
          </a:prstGeom>
          <a:noFill/>
        </p:spPr>
        <p:txBody>
          <a:bodyPr wrap="square" rtlCol="0">
            <a:spAutoFit/>
          </a:bodyPr>
          <a:lstStyle/>
          <a:p>
            <a:r>
              <a:rPr lang="en-ID" sz="1100" b="1" dirty="0">
                <a:latin typeface="Lucida Sans" panose="020B0602030504020204" pitchFamily="34" charset="0"/>
              </a:rPr>
              <a:t>EXISTING MEMBERS OF MARITIME LGN :</a:t>
            </a:r>
          </a:p>
        </p:txBody>
      </p:sp>
      <p:pic>
        <p:nvPicPr>
          <p:cNvPr id="4" name="Picture 3"/>
          <p:cNvPicPr>
            <a:picLocks noChangeAspect="1"/>
          </p:cNvPicPr>
          <p:nvPr/>
        </p:nvPicPr>
        <p:blipFill>
          <a:blip r:embed="rId2"/>
          <a:stretch>
            <a:fillRect/>
          </a:stretch>
        </p:blipFill>
        <p:spPr>
          <a:xfrm>
            <a:off x="706923" y="3247074"/>
            <a:ext cx="2346179" cy="2346179"/>
          </a:xfrm>
          <a:prstGeom prst="rect">
            <a:avLst/>
          </a:prstGeom>
        </p:spPr>
      </p:pic>
      <p:pic>
        <p:nvPicPr>
          <p:cNvPr id="5" name="Picture 4"/>
          <p:cNvPicPr>
            <a:picLocks noChangeAspect="1"/>
          </p:cNvPicPr>
          <p:nvPr/>
        </p:nvPicPr>
        <p:blipFill>
          <a:blip r:embed="rId3"/>
          <a:stretch>
            <a:fillRect/>
          </a:stretch>
        </p:blipFill>
        <p:spPr>
          <a:xfrm>
            <a:off x="3499791" y="3288224"/>
            <a:ext cx="2539533" cy="2264251"/>
          </a:xfrm>
          <a:prstGeom prst="rect">
            <a:avLst/>
          </a:prstGeom>
        </p:spPr>
      </p:pic>
      <p:pic>
        <p:nvPicPr>
          <p:cNvPr id="6" name="Picture 5"/>
          <p:cNvPicPr>
            <a:picLocks noChangeAspect="1"/>
          </p:cNvPicPr>
          <p:nvPr/>
        </p:nvPicPr>
        <p:blipFill>
          <a:blip r:embed="rId4"/>
          <a:stretch>
            <a:fillRect/>
          </a:stretch>
        </p:blipFill>
        <p:spPr>
          <a:xfrm>
            <a:off x="6486013" y="3355276"/>
            <a:ext cx="5494682" cy="2129774"/>
          </a:xfrm>
          <a:prstGeom prst="rect">
            <a:avLst/>
          </a:prstGeom>
        </p:spPr>
      </p:pic>
    </p:spTree>
    <p:extLst>
      <p:ext uri="{BB962C8B-B14F-4D97-AF65-F5344CB8AC3E}">
        <p14:creationId xmlns:p14="http://schemas.microsoft.com/office/powerpoint/2010/main" val="1140167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7821" y="4363465"/>
            <a:ext cx="2404826" cy="323165"/>
          </a:xfrm>
          <a:prstGeom prst="rect">
            <a:avLst/>
          </a:prstGeom>
        </p:spPr>
        <p:txBody>
          <a:bodyPr wrap="none">
            <a:spAutoFit/>
          </a:bodyPr>
          <a:lstStyle/>
          <a:p>
            <a:r>
              <a:rPr lang="en-ID" sz="1500" b="1" dirty="0">
                <a:effectLst>
                  <a:outerShdw blurRad="38100" dist="38100" dir="2700000" algn="tl">
                    <a:srgbClr val="000000">
                      <a:alpha val="43137"/>
                    </a:srgbClr>
                  </a:outerShdw>
                </a:effectLst>
                <a:latin typeface="Lucida Sans" panose="020B0602030504020204" pitchFamily="34" charset="0"/>
                <a:cs typeface="Segoe UI Semibold" panose="020B0702040204020203" pitchFamily="34" charset="0"/>
              </a:rPr>
              <a:t>2. CTI-CFF ALIGNMENT</a:t>
            </a:r>
            <a:endParaRPr lang="en-ID" sz="1500" b="1" dirty="0">
              <a:effectLst>
                <a:outerShdw blurRad="38100" dist="38100" dir="2700000" algn="tl">
                  <a:srgbClr val="000000">
                    <a:alpha val="43137"/>
                  </a:srgbClr>
                </a:outerShdw>
              </a:effectLst>
              <a:latin typeface="Lucida Sans" panose="020B0602030504020204" pitchFamily="34" charset="0"/>
            </a:endParaRPr>
          </a:p>
        </p:txBody>
      </p:sp>
      <p:sp>
        <p:nvSpPr>
          <p:cNvPr id="4" name="Rectangle 3"/>
          <p:cNvSpPr/>
          <p:nvPr/>
        </p:nvSpPr>
        <p:spPr>
          <a:xfrm>
            <a:off x="878006" y="4817380"/>
            <a:ext cx="9753600" cy="1708160"/>
          </a:xfrm>
          <a:prstGeom prst="rect">
            <a:avLst/>
          </a:prstGeom>
        </p:spPr>
        <p:txBody>
          <a:bodyPr wrap="square">
            <a:spAutoFit/>
          </a:bodyPr>
          <a:lstStyle/>
          <a:p>
            <a:r>
              <a:rPr lang="en-ID" sz="1500" kern="14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(1) Regional Secretariat to provide support in strengthening the position of Maritime LGN in relevant events in CT6 countries </a:t>
            </a:r>
            <a:br>
              <a:rPr lang="en-ID" sz="1500" kern="14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br>
            <a:br>
              <a:rPr lang="en-ID" sz="1500" kern="14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br>
            <a:r>
              <a:rPr lang="en-ID" sz="1500" kern="14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(2) The NCCs to recommend local government champions for promotion of the Network in CT6 countries</a:t>
            </a:r>
            <a:br>
              <a:rPr lang="en-ID" sz="1500" kern="14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br>
            <a:br>
              <a:rPr lang="en-ID" sz="1500" kern="14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br>
            <a:r>
              <a:rPr lang="en-ID" sz="1500" kern="14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(3) </a:t>
            </a:r>
            <a:r>
              <a:rPr lang="en-US" sz="1500" dirty="0">
                <a:latin typeface="Lucida Sans" panose="020B0602030504020204" pitchFamily="34" charset="0"/>
                <a:cs typeface="Segoe UI Semibold" panose="020B0702040204020203" pitchFamily="34" charset="0"/>
              </a:rPr>
              <a:t>TWGs to involve LGN in program development and activities</a:t>
            </a:r>
            <a:endParaRPr lang="en-ID" sz="1500" dirty="0">
              <a:latin typeface="Lucida Sans" panose="020B0602030504020204" pitchFamily="34" charset="0"/>
            </a:endParaRPr>
          </a:p>
        </p:txBody>
      </p:sp>
      <p:sp>
        <p:nvSpPr>
          <p:cNvPr id="5" name="Rectangle 4"/>
          <p:cNvSpPr/>
          <p:nvPr/>
        </p:nvSpPr>
        <p:spPr>
          <a:xfrm>
            <a:off x="454925" y="838978"/>
            <a:ext cx="8880143" cy="369332"/>
          </a:xfrm>
          <a:prstGeom prst="rect">
            <a:avLst/>
          </a:prstGeom>
        </p:spPr>
        <p:txBody>
          <a:bodyPr wrap="square">
            <a:spAutoFit/>
          </a:bodyPr>
          <a:lstStyle/>
          <a:p>
            <a:r>
              <a:rPr lang="en-US" b="1" dirty="0"/>
              <a:t>▪ </a:t>
            </a:r>
            <a:r>
              <a:rPr lang="en-US" sz="1500" dirty="0">
                <a:latin typeface="Lucida Sans" panose="020B0602030504020204" pitchFamily="34" charset="0"/>
                <a:cs typeface="Segoe UI Semibold" panose="020B0702040204020203" pitchFamily="34" charset="0"/>
              </a:rPr>
              <a:t>Partnership Strengthening </a:t>
            </a:r>
            <a:endParaRPr lang="en-ID" sz="1500" dirty="0">
              <a:latin typeface="Lucida Sans" panose="020B0602030504020204" pitchFamily="34" charset="0"/>
            </a:endParaRPr>
          </a:p>
        </p:txBody>
      </p:sp>
      <p:sp>
        <p:nvSpPr>
          <p:cNvPr id="10" name="Rectangle 9"/>
          <p:cNvSpPr/>
          <p:nvPr/>
        </p:nvSpPr>
        <p:spPr>
          <a:xfrm>
            <a:off x="533866" y="3418508"/>
            <a:ext cx="3048000" cy="646331"/>
          </a:xfrm>
          <a:prstGeom prst="rect">
            <a:avLst/>
          </a:prstGeom>
        </p:spPr>
        <p:txBody>
          <a:bodyPr wrap="square">
            <a:spAutoFit/>
          </a:bodyPr>
          <a:lstStyle/>
          <a:p>
            <a:r>
              <a:rPr lang="en-US" sz="1200" dirty="0">
                <a:latin typeface="Lucida Sans" panose="020B0602030504020204" pitchFamily="34" charset="0"/>
                <a:cs typeface="Segoe UI Semibold" panose="020B0702040204020203" pitchFamily="34" charset="0"/>
              </a:rPr>
              <a:t>The Coordinating Ministry for Maritime Affairs of the Republic of Indonesia (4 April 2018)</a:t>
            </a:r>
            <a:endParaRPr lang="en-ID" sz="1200" dirty="0">
              <a:latin typeface="Lucida Sans" panose="020B0602030504020204" pitchFamily="34" charset="0"/>
              <a:cs typeface="Segoe UI Semibold" panose="020B0702040204020203" pitchFamily="34" charset="0"/>
            </a:endParaRPr>
          </a:p>
        </p:txBody>
      </p:sp>
      <p:sp>
        <p:nvSpPr>
          <p:cNvPr id="11" name="Rectangle 10"/>
          <p:cNvSpPr/>
          <p:nvPr/>
        </p:nvSpPr>
        <p:spPr>
          <a:xfrm>
            <a:off x="3838951" y="3680116"/>
            <a:ext cx="1876865" cy="461665"/>
          </a:xfrm>
          <a:prstGeom prst="rect">
            <a:avLst/>
          </a:prstGeom>
        </p:spPr>
        <p:txBody>
          <a:bodyPr wrap="square">
            <a:spAutoFit/>
          </a:bodyPr>
          <a:lstStyle/>
          <a:p>
            <a:r>
              <a:rPr lang="en-US" sz="1200" dirty="0">
                <a:latin typeface="Lucida Sans" panose="020B0602030504020204" pitchFamily="34" charset="0"/>
                <a:cs typeface="Segoe UI Semibold" panose="020B0702040204020203" pitchFamily="34" charset="0"/>
              </a:rPr>
              <a:t>UNESCO Jakarta (30 May 2018)</a:t>
            </a:r>
            <a:endParaRPr lang="en-ID" sz="1200" dirty="0">
              <a:latin typeface="Lucida Sans" panose="020B0602030504020204" pitchFamily="34" charset="0"/>
              <a:cs typeface="Segoe UI Semibold" panose="020B0702040204020203" pitchFamily="34" charset="0"/>
            </a:endParaRPr>
          </a:p>
        </p:txBody>
      </p:sp>
      <p:sp>
        <p:nvSpPr>
          <p:cNvPr id="12" name="Rectangle 11"/>
          <p:cNvSpPr/>
          <p:nvPr/>
        </p:nvSpPr>
        <p:spPr>
          <a:xfrm>
            <a:off x="6006582" y="3264619"/>
            <a:ext cx="3126947" cy="461665"/>
          </a:xfrm>
          <a:prstGeom prst="rect">
            <a:avLst/>
          </a:prstGeom>
        </p:spPr>
        <p:txBody>
          <a:bodyPr wrap="square">
            <a:spAutoFit/>
          </a:bodyPr>
          <a:lstStyle/>
          <a:p>
            <a:r>
              <a:rPr lang="en-GB" sz="1200" dirty="0">
                <a:latin typeface="Lucida Sans" panose="020B0602030504020204" pitchFamily="34" charset="0"/>
                <a:cs typeface="Segoe UI Semibold" panose="020B0702040204020203" pitchFamily="34" charset="0"/>
              </a:rPr>
              <a:t>Indonesia Climate Change Trust Fund/ICCTF (31 July 2018) </a:t>
            </a:r>
            <a:endParaRPr lang="en-ID" sz="1200" dirty="0">
              <a:latin typeface="Lucida Sans" panose="020B0602030504020204" pitchFamily="34" charset="0"/>
              <a:cs typeface="Segoe UI Semibold" panose="020B0702040204020203" pitchFamily="34" charset="0"/>
            </a:endParaRPr>
          </a:p>
        </p:txBody>
      </p:sp>
      <p:sp>
        <p:nvSpPr>
          <p:cNvPr id="13" name="Rectangle 12"/>
          <p:cNvSpPr/>
          <p:nvPr/>
        </p:nvSpPr>
        <p:spPr>
          <a:xfrm>
            <a:off x="9189838" y="3495450"/>
            <a:ext cx="3066197" cy="646331"/>
          </a:xfrm>
          <a:prstGeom prst="rect">
            <a:avLst/>
          </a:prstGeom>
        </p:spPr>
        <p:txBody>
          <a:bodyPr wrap="square">
            <a:spAutoFit/>
          </a:bodyPr>
          <a:lstStyle/>
          <a:p>
            <a:r>
              <a:rPr lang="en-US" sz="1200" dirty="0">
                <a:latin typeface="Lucida Sans" panose="020B0602030504020204" pitchFamily="34" charset="0"/>
                <a:cs typeface="Segoe UI Semibold" panose="020B0702040204020203" pitchFamily="34" charset="0"/>
              </a:rPr>
              <a:t>The Ministry of Foreign Affairs of the Republic of Indonesia (5 October 2018)</a:t>
            </a:r>
            <a:endParaRPr lang="en-ID" sz="1200" dirty="0">
              <a:latin typeface="Lucida Sans" panose="020B0602030504020204" pitchFamily="34" charset="0"/>
              <a:cs typeface="Segoe UI Semibold" panose="020B0702040204020203" pitchFamily="34" charset="0"/>
            </a:endParaRPr>
          </a:p>
        </p:txBody>
      </p:sp>
      <p:pic>
        <p:nvPicPr>
          <p:cNvPr id="2" name="Picture 1"/>
          <p:cNvPicPr>
            <a:picLocks noChangeAspect="1"/>
          </p:cNvPicPr>
          <p:nvPr/>
        </p:nvPicPr>
        <p:blipFill>
          <a:blip r:embed="rId2"/>
          <a:stretch>
            <a:fillRect/>
          </a:stretch>
        </p:blipFill>
        <p:spPr>
          <a:xfrm>
            <a:off x="612189" y="1277293"/>
            <a:ext cx="2969009" cy="2133785"/>
          </a:xfrm>
          <a:prstGeom prst="rect">
            <a:avLst/>
          </a:prstGeom>
        </p:spPr>
      </p:pic>
      <p:pic>
        <p:nvPicPr>
          <p:cNvPr id="14" name="Picture 13"/>
          <p:cNvPicPr>
            <a:picLocks noChangeAspect="1"/>
          </p:cNvPicPr>
          <p:nvPr/>
        </p:nvPicPr>
        <p:blipFill>
          <a:blip r:embed="rId3"/>
          <a:stretch>
            <a:fillRect/>
          </a:stretch>
        </p:blipFill>
        <p:spPr>
          <a:xfrm>
            <a:off x="3928947" y="1161221"/>
            <a:ext cx="1888540" cy="2515852"/>
          </a:xfrm>
          <a:prstGeom prst="rect">
            <a:avLst/>
          </a:prstGeom>
        </p:spPr>
      </p:pic>
      <p:pic>
        <p:nvPicPr>
          <p:cNvPr id="15" name="Picture 14"/>
          <p:cNvPicPr>
            <a:picLocks noChangeAspect="1"/>
          </p:cNvPicPr>
          <p:nvPr/>
        </p:nvPicPr>
        <p:blipFill>
          <a:blip r:embed="rId4"/>
          <a:stretch>
            <a:fillRect/>
          </a:stretch>
        </p:blipFill>
        <p:spPr>
          <a:xfrm>
            <a:off x="6105681" y="1677802"/>
            <a:ext cx="2962580" cy="1586817"/>
          </a:xfrm>
          <a:prstGeom prst="rect">
            <a:avLst/>
          </a:prstGeom>
        </p:spPr>
      </p:pic>
      <p:pic>
        <p:nvPicPr>
          <p:cNvPr id="16" name="Picture 15"/>
          <p:cNvPicPr>
            <a:picLocks noChangeAspect="1"/>
          </p:cNvPicPr>
          <p:nvPr/>
        </p:nvPicPr>
        <p:blipFill>
          <a:blip r:embed="rId5"/>
          <a:stretch>
            <a:fillRect/>
          </a:stretch>
        </p:blipFill>
        <p:spPr>
          <a:xfrm>
            <a:off x="9291509" y="1471136"/>
            <a:ext cx="2718521" cy="2042173"/>
          </a:xfrm>
          <a:prstGeom prst="rect">
            <a:avLst/>
          </a:prstGeom>
        </p:spPr>
      </p:pic>
    </p:spTree>
    <p:extLst>
      <p:ext uri="{BB962C8B-B14F-4D97-AF65-F5344CB8AC3E}">
        <p14:creationId xmlns:p14="http://schemas.microsoft.com/office/powerpoint/2010/main" val="4185370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842" y="692966"/>
            <a:ext cx="5807122" cy="369332"/>
          </a:xfrm>
          <a:prstGeom prst="rect">
            <a:avLst/>
          </a:prstGeom>
          <a:noFill/>
        </p:spPr>
        <p:txBody>
          <a:bodyPr wrap="square" rtlCol="0">
            <a:spAutoFit/>
          </a:bodyPr>
          <a:lstStyle/>
          <a:p>
            <a:pPr lvl="0"/>
            <a:r>
              <a:rPr lang="en-US"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WORKPLAN AND PROPOSED BUDGET 2019 </a:t>
            </a:r>
            <a:endPar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47332993"/>
              </p:ext>
            </p:extLst>
          </p:nvPr>
        </p:nvGraphicFramePr>
        <p:xfrm>
          <a:off x="354842" y="1391693"/>
          <a:ext cx="11614245" cy="4706511"/>
        </p:xfrm>
        <a:graphic>
          <a:graphicData uri="http://schemas.openxmlformats.org/drawingml/2006/table">
            <a:tbl>
              <a:tblPr bandRow="1">
                <a:tableStyleId>{5C22544A-7EE6-4342-B048-85BDC9FD1C3A}</a:tableStyleId>
              </a:tblPr>
              <a:tblGrid>
                <a:gridCol w="9389659">
                  <a:extLst>
                    <a:ext uri="{9D8B030D-6E8A-4147-A177-3AD203B41FA5}">
                      <a16:colId xmlns:a16="http://schemas.microsoft.com/office/drawing/2014/main" val="20539086"/>
                    </a:ext>
                  </a:extLst>
                </a:gridCol>
                <a:gridCol w="2224586">
                  <a:extLst>
                    <a:ext uri="{9D8B030D-6E8A-4147-A177-3AD203B41FA5}">
                      <a16:colId xmlns:a16="http://schemas.microsoft.com/office/drawing/2014/main" val="2985148575"/>
                    </a:ext>
                  </a:extLst>
                </a:gridCol>
              </a:tblGrid>
              <a:tr h="585309">
                <a:tc>
                  <a:txBody>
                    <a:bodyPr/>
                    <a:lstStyle/>
                    <a:p>
                      <a:pPr algn="ctr">
                        <a:lnSpc>
                          <a:spcPct val="107000"/>
                        </a:lnSpc>
                        <a:spcBef>
                          <a:spcPts val="55"/>
                        </a:spcBef>
                        <a:spcAft>
                          <a:spcPts val="800"/>
                        </a:spcAft>
                      </a:pPr>
                      <a:r>
                        <a:rPr lang="en-US" sz="1600" b="1" dirty="0">
                          <a:effectLst/>
                          <a:latin typeface="Lucida Sans" panose="020B0602030504020204" pitchFamily="34" charset="0"/>
                        </a:rPr>
                        <a:t>Proposed Activities</a:t>
                      </a:r>
                      <a:endParaRPr lang="en-US" sz="16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55"/>
                        </a:spcBef>
                        <a:spcAft>
                          <a:spcPts val="800"/>
                        </a:spcAft>
                      </a:pPr>
                      <a:r>
                        <a:rPr lang="en-US" sz="1600" b="1" dirty="0">
                          <a:effectLst/>
                          <a:latin typeface="Lucida Sans" panose="020B0602030504020204" pitchFamily="34" charset="0"/>
                          <a:ea typeface="Calibri" panose="020F0502020204030204" pitchFamily="34" charset="0"/>
                          <a:cs typeface="Times New Roman" panose="02020603050405020304" pitchFamily="18" charset="0"/>
                        </a:rPr>
                        <a:t>Expense/</a:t>
                      </a:r>
                      <a:br>
                        <a:rPr lang="en-US" sz="1600" b="1" dirty="0">
                          <a:effectLst/>
                          <a:latin typeface="Lucida Sans" panose="020B0602030504020204" pitchFamily="34" charset="0"/>
                          <a:ea typeface="Calibri" panose="020F0502020204030204" pitchFamily="34" charset="0"/>
                          <a:cs typeface="Times New Roman" panose="02020603050405020304" pitchFamily="18" charset="0"/>
                        </a:rPr>
                      </a:br>
                      <a:r>
                        <a:rPr lang="en-US" sz="1600" b="1" dirty="0">
                          <a:effectLst/>
                          <a:latin typeface="Lucida Sans" panose="020B0602030504020204" pitchFamily="34" charset="0"/>
                          <a:ea typeface="Calibri" panose="020F0502020204030204" pitchFamily="34" charset="0"/>
                          <a:cs typeface="Times New Roman" panose="02020603050405020304" pitchFamily="18" charset="0"/>
                        </a:rPr>
                        <a:t>Budget Estimation</a:t>
                      </a:r>
                    </a:p>
                  </a:txBody>
                  <a:tcPr marL="68580" marR="68580" marT="0" marB="0"/>
                </a:tc>
                <a:extLst>
                  <a:ext uri="{0D108BD9-81ED-4DB2-BD59-A6C34878D82A}">
                    <a16:rowId xmlns:a16="http://schemas.microsoft.com/office/drawing/2014/main" val="2541165199"/>
                  </a:ext>
                </a:extLst>
              </a:tr>
              <a:tr h="260158">
                <a:tc gridSpan="2">
                  <a:txBody>
                    <a:bodyPr/>
                    <a:lstStyle/>
                    <a:p>
                      <a:pPr>
                        <a:lnSpc>
                          <a:spcPct val="107000"/>
                        </a:lnSpc>
                        <a:spcBef>
                          <a:spcPts val="55"/>
                        </a:spcBef>
                        <a:spcAft>
                          <a:spcPts val="800"/>
                        </a:spcAft>
                      </a:pPr>
                      <a:r>
                        <a:rPr lang="en-US" sz="1600" b="1" dirty="0">
                          <a:effectLst/>
                          <a:latin typeface="Lucida Sans" panose="020B0602030504020204" pitchFamily="34" charset="0"/>
                        </a:rPr>
                        <a:t>Activity 1. Institutional Framework Development of Maritime Local Government Network Secretariat</a:t>
                      </a:r>
                      <a:endParaRPr lang="en-US" sz="16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D"/>
                    </a:p>
                  </a:txBody>
                  <a:tcPr/>
                </a:tc>
                <a:extLst>
                  <a:ext uri="{0D108BD9-81ED-4DB2-BD59-A6C34878D82A}">
                    <a16:rowId xmlns:a16="http://schemas.microsoft.com/office/drawing/2014/main" val="1917713911"/>
                  </a:ext>
                </a:extLst>
              </a:tr>
              <a:tr h="286239">
                <a:tc>
                  <a:txBody>
                    <a:bodyPr/>
                    <a:lstStyle/>
                    <a:p>
                      <a:pPr marL="0" lvl="1" indent="0">
                        <a:lnSpc>
                          <a:spcPct val="107000"/>
                        </a:lnSpc>
                        <a:spcBef>
                          <a:spcPts val="55"/>
                        </a:spcBef>
                        <a:spcAft>
                          <a:spcPts val="0"/>
                        </a:spcAft>
                        <a:buFont typeface="+mj-lt"/>
                        <a:buNone/>
                      </a:pPr>
                      <a:r>
                        <a:rPr lang="en-US" sz="1600" dirty="0">
                          <a:effectLst/>
                          <a:latin typeface="Lucida Sans" panose="020B0602030504020204" pitchFamily="34" charset="0"/>
                        </a:rPr>
                        <a:t>1.1. Establishment of Maritime LGN Secretariat Office</a:t>
                      </a:r>
                      <a:endParaRPr lang="en-US" sz="1600"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55"/>
                        </a:spcBef>
                        <a:spcAft>
                          <a:spcPts val="800"/>
                        </a:spcAft>
                      </a:pPr>
                      <a:r>
                        <a:rPr lang="en-US" sz="1600">
                          <a:effectLst/>
                          <a:latin typeface="Lucida Sans" panose="020B0602030504020204" pitchFamily="34" charset="0"/>
                        </a:rPr>
                        <a:t>38,144</a:t>
                      </a:r>
                      <a:endParaRPr lang="en-US" sz="160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6738801"/>
                  </a:ext>
                </a:extLst>
              </a:tr>
              <a:tr h="286239">
                <a:tc>
                  <a:txBody>
                    <a:bodyPr/>
                    <a:lstStyle/>
                    <a:p>
                      <a:pPr marL="0" lvl="1" indent="0">
                        <a:lnSpc>
                          <a:spcPct val="107000"/>
                        </a:lnSpc>
                        <a:spcBef>
                          <a:spcPts val="55"/>
                        </a:spcBef>
                        <a:spcAft>
                          <a:spcPts val="0"/>
                        </a:spcAft>
                        <a:buFont typeface="+mj-lt"/>
                        <a:buNone/>
                      </a:pPr>
                      <a:r>
                        <a:rPr lang="en-US" sz="1600" dirty="0">
                          <a:effectLst/>
                          <a:latin typeface="Lucida Sans" panose="020B0602030504020204" pitchFamily="34" charset="0"/>
                        </a:rPr>
                        <a:t>1.2. Expert Consultancy for institutional strengthening of the Maritime LGN*</a:t>
                      </a:r>
                      <a:endParaRPr lang="en-US" sz="1600"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55"/>
                        </a:spcBef>
                        <a:spcAft>
                          <a:spcPts val="800"/>
                        </a:spcAft>
                      </a:pPr>
                      <a:r>
                        <a:rPr lang="en-US" sz="1600" dirty="0">
                          <a:effectLst/>
                          <a:latin typeface="Lucida Sans" panose="020B0602030504020204" pitchFamily="34" charset="0"/>
                        </a:rPr>
                        <a:t>0</a:t>
                      </a:r>
                      <a:endParaRPr lang="en-US" sz="1600"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3539331"/>
                  </a:ext>
                </a:extLst>
              </a:tr>
              <a:tr h="286239">
                <a:tc>
                  <a:txBody>
                    <a:bodyPr/>
                    <a:lstStyle/>
                    <a:p>
                      <a:pPr marL="0" lvl="1" indent="0">
                        <a:lnSpc>
                          <a:spcPct val="107000"/>
                        </a:lnSpc>
                        <a:spcBef>
                          <a:spcPts val="55"/>
                        </a:spcBef>
                        <a:spcAft>
                          <a:spcPts val="0"/>
                        </a:spcAft>
                        <a:buFont typeface="+mj-lt"/>
                        <a:buNone/>
                      </a:pPr>
                      <a:r>
                        <a:rPr lang="en-US" sz="1600" dirty="0">
                          <a:effectLst/>
                          <a:latin typeface="Lucida Sans" panose="020B0602030504020204" pitchFamily="34" charset="0"/>
                        </a:rPr>
                        <a:t>1.3. 2</a:t>
                      </a:r>
                      <a:r>
                        <a:rPr lang="en-US" sz="1600" baseline="30000" dirty="0">
                          <a:effectLst/>
                          <a:latin typeface="Lucida Sans" panose="020B0602030504020204" pitchFamily="34" charset="0"/>
                        </a:rPr>
                        <a:t>nd</a:t>
                      </a:r>
                      <a:r>
                        <a:rPr lang="en-US" sz="1600" dirty="0">
                          <a:effectLst/>
                          <a:latin typeface="Lucida Sans" panose="020B0602030504020204" pitchFamily="34" charset="0"/>
                        </a:rPr>
                        <a:t> General Assembly </a:t>
                      </a:r>
                      <a:endParaRPr lang="en-US" sz="1600"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55"/>
                        </a:spcBef>
                        <a:spcAft>
                          <a:spcPts val="800"/>
                        </a:spcAft>
                      </a:pPr>
                      <a:r>
                        <a:rPr lang="en-US" sz="1600" dirty="0">
                          <a:effectLst/>
                          <a:latin typeface="Lucida Sans" panose="020B0602030504020204" pitchFamily="34" charset="0"/>
                        </a:rPr>
                        <a:t>18,500</a:t>
                      </a:r>
                      <a:endParaRPr lang="en-US" sz="1600"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1202434"/>
                  </a:ext>
                </a:extLst>
              </a:tr>
              <a:tr h="260158">
                <a:tc gridSpan="2">
                  <a:txBody>
                    <a:bodyPr/>
                    <a:lstStyle/>
                    <a:p>
                      <a:pPr>
                        <a:lnSpc>
                          <a:spcPct val="107000"/>
                        </a:lnSpc>
                        <a:spcBef>
                          <a:spcPts val="55"/>
                        </a:spcBef>
                        <a:spcAft>
                          <a:spcPts val="800"/>
                        </a:spcAft>
                      </a:pPr>
                      <a:r>
                        <a:rPr lang="en-US" sz="1600" b="1" dirty="0">
                          <a:effectLst/>
                          <a:latin typeface="Lucida Sans" panose="020B0602030504020204" pitchFamily="34" charset="0"/>
                        </a:rPr>
                        <a:t>Activity 2. Development of Partnership Program among Local Governments</a:t>
                      </a:r>
                      <a:endParaRPr lang="en-US" sz="16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D"/>
                    </a:p>
                  </a:txBody>
                  <a:tcPr/>
                </a:tc>
                <a:extLst>
                  <a:ext uri="{0D108BD9-81ED-4DB2-BD59-A6C34878D82A}">
                    <a16:rowId xmlns:a16="http://schemas.microsoft.com/office/drawing/2014/main" val="322941038"/>
                  </a:ext>
                </a:extLst>
              </a:tr>
              <a:tr h="286239">
                <a:tc>
                  <a:txBody>
                    <a:bodyPr/>
                    <a:lstStyle/>
                    <a:p>
                      <a:pPr>
                        <a:lnSpc>
                          <a:spcPct val="107000"/>
                        </a:lnSpc>
                        <a:spcBef>
                          <a:spcPts val="55"/>
                        </a:spcBef>
                        <a:spcAft>
                          <a:spcPts val="800"/>
                        </a:spcAft>
                      </a:pPr>
                      <a:r>
                        <a:rPr lang="en-US" sz="1600" dirty="0">
                          <a:effectLst/>
                          <a:latin typeface="Lucida Sans" panose="020B0602030504020204" pitchFamily="34" charset="0"/>
                        </a:rPr>
                        <a:t>2.1. 3</a:t>
                      </a:r>
                      <a:r>
                        <a:rPr lang="en-US" sz="1600" baseline="30000" dirty="0">
                          <a:effectLst/>
                          <a:latin typeface="Lucida Sans" panose="020B0602030504020204" pitchFamily="34" charset="0"/>
                        </a:rPr>
                        <a:t>rd</a:t>
                      </a:r>
                      <a:r>
                        <a:rPr lang="en-US" sz="1600" dirty="0">
                          <a:effectLst/>
                          <a:latin typeface="Lucida Sans" panose="020B0602030504020204" pitchFamily="34" charset="0"/>
                        </a:rPr>
                        <a:t> Executive Committee Meeting** </a:t>
                      </a:r>
                      <a:endParaRPr lang="en-US" sz="1600"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55"/>
                        </a:spcBef>
                        <a:spcAft>
                          <a:spcPts val="800"/>
                        </a:spcAft>
                      </a:pPr>
                      <a:r>
                        <a:rPr lang="en-US" sz="1600" dirty="0">
                          <a:effectLst/>
                          <a:latin typeface="Lucida Sans" panose="020B0602030504020204" pitchFamily="34" charset="0"/>
                        </a:rPr>
                        <a:t>8,500</a:t>
                      </a:r>
                      <a:endParaRPr lang="en-US" sz="1600"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4035047"/>
                  </a:ext>
                </a:extLst>
              </a:tr>
              <a:tr h="260158">
                <a:tc gridSpan="2">
                  <a:txBody>
                    <a:bodyPr/>
                    <a:lstStyle/>
                    <a:p>
                      <a:pPr>
                        <a:lnSpc>
                          <a:spcPct val="107000"/>
                        </a:lnSpc>
                        <a:spcBef>
                          <a:spcPts val="55"/>
                        </a:spcBef>
                        <a:spcAft>
                          <a:spcPts val="800"/>
                        </a:spcAft>
                      </a:pPr>
                      <a:r>
                        <a:rPr lang="en-US" sz="1600" b="1" dirty="0">
                          <a:effectLst/>
                          <a:latin typeface="Lucida Sans" panose="020B0602030504020204" pitchFamily="34" charset="0"/>
                        </a:rPr>
                        <a:t>Activity 3. Capacity Development of Local Government in aligning the local program and CTI-CFF goals </a:t>
                      </a:r>
                      <a:endParaRPr lang="en-US" sz="16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D"/>
                    </a:p>
                  </a:txBody>
                  <a:tcPr/>
                </a:tc>
                <a:extLst>
                  <a:ext uri="{0D108BD9-81ED-4DB2-BD59-A6C34878D82A}">
                    <a16:rowId xmlns:a16="http://schemas.microsoft.com/office/drawing/2014/main" val="3466857796"/>
                  </a:ext>
                </a:extLst>
              </a:tr>
              <a:tr h="804650">
                <a:tc>
                  <a:txBody>
                    <a:bodyPr/>
                    <a:lstStyle/>
                    <a:p>
                      <a:pPr>
                        <a:lnSpc>
                          <a:spcPct val="107000"/>
                        </a:lnSpc>
                        <a:spcBef>
                          <a:spcPts val="55"/>
                        </a:spcBef>
                        <a:spcAft>
                          <a:spcPts val="800"/>
                        </a:spcAft>
                      </a:pPr>
                      <a:r>
                        <a:rPr lang="en-US" sz="1600" dirty="0">
                          <a:effectLst/>
                          <a:latin typeface="Lucida Sans" panose="020B0602030504020204" pitchFamily="34" charset="0"/>
                        </a:rPr>
                        <a:t>3.1. SEA-Local Government Network Meeting: Strengthening the Leadership Role and Capacity of Local Governments to Promote Marine Conservation and Sustainable Fishing (Focused Area: Indonesia FMA-715 – Maluku, North Maluku &amp; West Papua)***</a:t>
                      </a:r>
                      <a:endParaRPr lang="en-US" sz="1600"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55"/>
                        </a:spcBef>
                        <a:spcAft>
                          <a:spcPts val="800"/>
                        </a:spcAft>
                      </a:pPr>
                      <a:r>
                        <a:rPr lang="en-US" sz="1600" dirty="0">
                          <a:effectLst/>
                          <a:latin typeface="Lucida Sans" panose="020B0602030504020204" pitchFamily="34" charset="0"/>
                        </a:rPr>
                        <a:t>0</a:t>
                      </a:r>
                      <a:endParaRPr lang="en-US" sz="1600"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3982592"/>
                  </a:ext>
                </a:extLst>
              </a:tr>
              <a:tr h="532405">
                <a:tc>
                  <a:txBody>
                    <a:bodyPr/>
                    <a:lstStyle/>
                    <a:p>
                      <a:pPr>
                        <a:lnSpc>
                          <a:spcPct val="107000"/>
                        </a:lnSpc>
                        <a:spcBef>
                          <a:spcPts val="55"/>
                        </a:spcBef>
                        <a:spcAft>
                          <a:spcPts val="800"/>
                        </a:spcAft>
                      </a:pPr>
                      <a:r>
                        <a:rPr lang="en-US" sz="1600" dirty="0">
                          <a:effectLst/>
                          <a:latin typeface="Lucida Sans" panose="020B0602030504020204" pitchFamily="34" charset="0"/>
                        </a:rPr>
                        <a:t>3.2. Regional Workshop on Measuring the Responsiveness of local program/project to Sustainable Development Goals (SDGs)</a:t>
                      </a:r>
                      <a:endParaRPr lang="en-US" sz="1600"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55"/>
                        </a:spcBef>
                        <a:spcAft>
                          <a:spcPts val="800"/>
                        </a:spcAft>
                      </a:pPr>
                      <a:r>
                        <a:rPr lang="en-US" sz="1600" dirty="0">
                          <a:effectLst/>
                          <a:latin typeface="Lucida Sans" panose="020B0602030504020204" pitchFamily="34" charset="0"/>
                        </a:rPr>
                        <a:t>21,500</a:t>
                      </a:r>
                      <a:endParaRPr lang="en-US" sz="1600"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0299597"/>
                  </a:ext>
                </a:extLst>
              </a:tr>
              <a:tr h="286239">
                <a:tc>
                  <a:txBody>
                    <a:bodyPr/>
                    <a:lstStyle/>
                    <a:p>
                      <a:pPr>
                        <a:lnSpc>
                          <a:spcPct val="107000"/>
                        </a:lnSpc>
                        <a:spcBef>
                          <a:spcPts val="55"/>
                        </a:spcBef>
                        <a:spcAft>
                          <a:spcPts val="800"/>
                        </a:spcAft>
                      </a:pPr>
                      <a:r>
                        <a:rPr lang="en-US" sz="1600" b="1" dirty="0">
                          <a:effectLst/>
                          <a:latin typeface="Lucida Sans" panose="020B0602030504020204" pitchFamily="34" charset="0"/>
                        </a:rPr>
                        <a:t>A. TOTAL EXPENSES </a:t>
                      </a:r>
                      <a:endParaRPr lang="en-US" sz="16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55"/>
                        </a:spcBef>
                        <a:spcAft>
                          <a:spcPts val="800"/>
                        </a:spcAft>
                      </a:pPr>
                      <a:r>
                        <a:rPr lang="en-US" sz="1600" dirty="0">
                          <a:effectLst/>
                          <a:latin typeface="Lucida Sans" panose="020B0602030504020204" pitchFamily="34" charset="0"/>
                        </a:rPr>
                        <a:t>US$ 86,644</a:t>
                      </a:r>
                      <a:endParaRPr lang="en-US" sz="1600"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3130274"/>
                  </a:ext>
                </a:extLst>
              </a:tr>
              <a:tr h="286239">
                <a:tc>
                  <a:txBody>
                    <a:bodyPr/>
                    <a:lstStyle/>
                    <a:p>
                      <a:pPr>
                        <a:lnSpc>
                          <a:spcPct val="107000"/>
                        </a:lnSpc>
                        <a:spcBef>
                          <a:spcPts val="55"/>
                        </a:spcBef>
                        <a:spcAft>
                          <a:spcPts val="800"/>
                        </a:spcAft>
                      </a:pPr>
                      <a:r>
                        <a:rPr lang="en-US" sz="1600" b="1" dirty="0">
                          <a:effectLst/>
                          <a:latin typeface="Lucida Sans" panose="020B0602030504020204" pitchFamily="34" charset="0"/>
                        </a:rPr>
                        <a:t>B. AVAILABLE BUDGET/Grant Funds Remaining (USDOI-ITAP Project)</a:t>
                      </a:r>
                      <a:endParaRPr lang="en-US" sz="16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55"/>
                        </a:spcBef>
                        <a:spcAft>
                          <a:spcPts val="800"/>
                        </a:spcAft>
                      </a:pPr>
                      <a:r>
                        <a:rPr lang="en-US" sz="1600" dirty="0">
                          <a:effectLst/>
                          <a:latin typeface="Lucida Sans" panose="020B0602030504020204" pitchFamily="34" charset="0"/>
                        </a:rPr>
                        <a:t>US$ 28,032  </a:t>
                      </a:r>
                      <a:endParaRPr lang="en-US" sz="1600"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1791564"/>
                  </a:ext>
                </a:extLst>
              </a:tr>
              <a:tr h="286239">
                <a:tc>
                  <a:txBody>
                    <a:bodyPr/>
                    <a:lstStyle/>
                    <a:p>
                      <a:pPr>
                        <a:lnSpc>
                          <a:spcPct val="107000"/>
                        </a:lnSpc>
                        <a:spcBef>
                          <a:spcPts val="55"/>
                        </a:spcBef>
                        <a:spcAft>
                          <a:spcPts val="800"/>
                        </a:spcAft>
                      </a:pPr>
                      <a:r>
                        <a:rPr lang="en-US" sz="1600" b="1" dirty="0">
                          <a:effectLst/>
                          <a:latin typeface="Lucida Sans" panose="020B0602030504020204" pitchFamily="34" charset="0"/>
                        </a:rPr>
                        <a:t>C. PENDING AVAILABLE BUDGET  (A – B)</a:t>
                      </a:r>
                      <a:endParaRPr lang="en-US" sz="1600" b="1"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55"/>
                        </a:spcBef>
                        <a:spcAft>
                          <a:spcPts val="800"/>
                        </a:spcAft>
                      </a:pPr>
                      <a:r>
                        <a:rPr lang="en-US" sz="1600" dirty="0">
                          <a:effectLst/>
                          <a:latin typeface="Lucida Sans" panose="020B0602030504020204" pitchFamily="34" charset="0"/>
                        </a:rPr>
                        <a:t>US$ 58,612</a:t>
                      </a:r>
                      <a:endParaRPr lang="en-US" sz="1600" dirty="0">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2947442"/>
                  </a:ext>
                </a:extLst>
              </a:tr>
            </a:tbl>
          </a:graphicData>
        </a:graphic>
      </p:graphicFrame>
    </p:spTree>
    <p:extLst>
      <p:ext uri="{BB962C8B-B14F-4D97-AF65-F5344CB8AC3E}">
        <p14:creationId xmlns:p14="http://schemas.microsoft.com/office/powerpoint/2010/main" val="4234238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023" y="1124308"/>
            <a:ext cx="10298212" cy="5078313"/>
          </a:xfrm>
          <a:prstGeom prst="rect">
            <a:avLst/>
          </a:prstGeom>
          <a:noFill/>
        </p:spPr>
        <p:txBody>
          <a:bodyPr wrap="square" rtlCol="0">
            <a:spAutoFit/>
          </a:bodyPr>
          <a:lstStyle/>
          <a:p>
            <a:pPr marL="342900" indent="-342900" defTabSz="984250">
              <a:spcAft>
                <a:spcPts val="600"/>
              </a:spcAft>
              <a:buFont typeface="+mj-lt"/>
              <a:buAutoNum type="arabicPeriod"/>
            </a:pPr>
            <a:r>
              <a:rPr lang="en-US" sz="1700" b="1" dirty="0">
                <a:cs typeface="Segoe UI Semibold" panose="020B0702040204020203" pitchFamily="34" charset="0"/>
              </a:rPr>
              <a:t>Acknowledge the following:</a:t>
            </a:r>
          </a:p>
          <a:p>
            <a:pPr marL="800100" lvl="1" indent="-342900" defTabSz="984250">
              <a:spcAft>
                <a:spcPts val="600"/>
              </a:spcAft>
              <a:buFont typeface="+mj-lt"/>
              <a:buAutoNum type="alphaLcPeriod"/>
            </a:pPr>
            <a:r>
              <a:rPr lang="en-US" sz="1700" dirty="0">
                <a:cs typeface="Segoe UI Semibold" panose="020B0702040204020203" pitchFamily="34" charset="0"/>
              </a:rPr>
              <a:t>Financial support from USAID-USDOI will end in August 2019. The Maritime LGN needs to explore potential external funding (e.g. joint project proposal with partners) </a:t>
            </a:r>
          </a:p>
          <a:p>
            <a:pPr marL="800100" lvl="1" indent="-342900" defTabSz="984250">
              <a:spcAft>
                <a:spcPts val="600"/>
              </a:spcAft>
              <a:buFont typeface="+mj-lt"/>
              <a:buAutoNum type="alphaLcPeriod"/>
            </a:pPr>
            <a:r>
              <a:rPr lang="en-US" sz="1700" dirty="0">
                <a:cs typeface="Segoe UI Semibold" panose="020B0702040204020203" pitchFamily="34" charset="0"/>
              </a:rPr>
              <a:t>Maritime LGN to continue to advocate for support of local governments in the goals and objectives of CTI members and partners and seeking voluntary budget from members, partners, and supporting countries.</a:t>
            </a:r>
          </a:p>
          <a:p>
            <a:pPr marL="800100" lvl="1" indent="-342900" defTabSz="984250">
              <a:spcAft>
                <a:spcPts val="600"/>
              </a:spcAft>
              <a:buFont typeface="+mj-lt"/>
              <a:buAutoNum type="alphaLcPeriod"/>
            </a:pPr>
            <a:r>
              <a:rPr lang="en-US" sz="1700" dirty="0">
                <a:cs typeface="Segoe UI Semibold" panose="020B0702040204020203" pitchFamily="34" charset="0"/>
              </a:rPr>
              <a:t>The conduct of election for new chairmanship of Maritime LGN (2019-2022) to take place in 2019</a:t>
            </a:r>
            <a:br>
              <a:rPr lang="en-US" sz="1700" dirty="0">
                <a:cs typeface="Segoe UI Semibold" panose="020B0702040204020203" pitchFamily="34" charset="0"/>
              </a:rPr>
            </a:br>
            <a:r>
              <a:rPr lang="en-US" sz="1700" dirty="0">
                <a:cs typeface="Segoe UI Semibold" panose="020B0702040204020203" pitchFamily="34" charset="0"/>
              </a:rPr>
              <a:t>Approval of new members of Maritime LGN  </a:t>
            </a:r>
          </a:p>
          <a:p>
            <a:pPr marL="342900" indent="-342900" defTabSz="984250">
              <a:spcAft>
                <a:spcPts val="600"/>
              </a:spcAft>
              <a:buFont typeface="+mj-lt"/>
              <a:buAutoNum type="arabicPeriod"/>
            </a:pPr>
            <a:r>
              <a:rPr lang="en-US" sz="1700" b="1" dirty="0">
                <a:cs typeface="Segoe UI Semibold" panose="020B0702040204020203" pitchFamily="34" charset="0"/>
              </a:rPr>
              <a:t>Endorse the Local Government Plan of Action (</a:t>
            </a:r>
            <a:r>
              <a:rPr lang="en-US" sz="1700" b="1" dirty="0" err="1">
                <a:cs typeface="Segoe UI Semibold" panose="020B0702040204020203" pitchFamily="34" charset="0"/>
              </a:rPr>
              <a:t>LgPOA</a:t>
            </a:r>
            <a:r>
              <a:rPr lang="en-US" sz="1700" b="1" dirty="0">
                <a:cs typeface="Segoe UI Semibold" panose="020B0702040204020203" pitchFamily="34" charset="0"/>
              </a:rPr>
              <a:t>)</a:t>
            </a:r>
            <a:r>
              <a:rPr lang="en-US" sz="1700" dirty="0">
                <a:cs typeface="Segoe UI Semibold" panose="020B0702040204020203" pitchFamily="34" charset="0"/>
              </a:rPr>
              <a:t> for e</a:t>
            </a:r>
            <a:r>
              <a:rPr lang="id-ID" sz="1700" dirty="0">
                <a:cs typeface="Segoe UI Semibold" panose="020B0702040204020203" pitchFamily="34" charset="0"/>
              </a:rPr>
              <a:t>ffective </a:t>
            </a:r>
            <a:r>
              <a:rPr lang="en-US" sz="1700" dirty="0">
                <a:cs typeface="Segoe UI Semibold" panose="020B0702040204020203" pitchFamily="34" charset="0"/>
              </a:rPr>
              <a:t>implementation of CTI-CFF Goals and Plans at local level</a:t>
            </a:r>
          </a:p>
          <a:p>
            <a:pPr marL="342900" indent="-342900" defTabSz="984250">
              <a:spcAft>
                <a:spcPts val="600"/>
              </a:spcAft>
              <a:buFont typeface="+mj-lt"/>
              <a:buAutoNum type="arabicPeriod"/>
            </a:pPr>
            <a:r>
              <a:rPr lang="en-US" sz="1700" dirty="0">
                <a:cs typeface="Segoe UI Semibold" panose="020B0702040204020203" pitchFamily="34" charset="0"/>
              </a:rPr>
              <a:t>Encourage NCCs to recommend local government champions for promotion of Maritime LGN in CT6 countries and to support the activities/programs of Maritime LGN;</a:t>
            </a:r>
          </a:p>
          <a:p>
            <a:pPr marL="342900" indent="-342900" defTabSz="984250">
              <a:spcAft>
                <a:spcPts val="600"/>
              </a:spcAft>
              <a:buFont typeface="+mj-lt"/>
              <a:buAutoNum type="arabicPeriod"/>
            </a:pPr>
            <a:r>
              <a:rPr lang="en-US" sz="1700" dirty="0">
                <a:cs typeface="Segoe UI Semibold" panose="020B0702040204020203" pitchFamily="34" charset="0"/>
              </a:rPr>
              <a:t>Encourage CTI-CFF Regional Secretariat to support the activities and programs planned by Maritime Local Government Network for the year 2019 and to strengthen the position of Maritime LGN in relevant events in CT6 countries; </a:t>
            </a:r>
          </a:p>
          <a:p>
            <a:pPr marL="342900" indent="-342900" defTabSz="984250">
              <a:spcAft>
                <a:spcPts val="600"/>
              </a:spcAft>
              <a:buFont typeface="+mj-lt"/>
              <a:buAutoNum type="arabicPeriod"/>
            </a:pPr>
            <a:r>
              <a:rPr lang="en-US" sz="1700" dirty="0">
                <a:cs typeface="Segoe UI Semibold" panose="020B0702040204020203" pitchFamily="34" charset="0"/>
              </a:rPr>
              <a:t>Endorse CTI-CFF Regional Secretariat to involve Maritime LGN in TWG’s program development and activities as recommended in SOM13.</a:t>
            </a:r>
            <a:endParaRPr lang="en-US" sz="1700" strike="sngStrike" dirty="0">
              <a:cs typeface="Segoe UI Semibold" panose="020B0702040204020203" pitchFamily="34" charset="0"/>
            </a:endParaRPr>
          </a:p>
        </p:txBody>
      </p:sp>
      <p:sp>
        <p:nvSpPr>
          <p:cNvPr id="4" name="Title 1">
            <a:extLst>
              <a:ext uri="{FF2B5EF4-FFF2-40B4-BE49-F238E27FC236}">
                <a16:creationId xmlns:a16="http://schemas.microsoft.com/office/drawing/2014/main" id="{40536DB0-95BF-400B-B5F5-D7C610D249AD}"/>
              </a:ext>
            </a:extLst>
          </p:cNvPr>
          <p:cNvSpPr>
            <a:spLocks noGrp="1"/>
          </p:cNvSpPr>
          <p:nvPr>
            <p:ph type="title"/>
          </p:nvPr>
        </p:nvSpPr>
        <p:spPr>
          <a:xfrm>
            <a:off x="464023" y="438557"/>
            <a:ext cx="7298438" cy="685751"/>
          </a:xfrm>
        </p:spPr>
        <p:txBody>
          <a:bodyPr>
            <a:noAutofit/>
          </a:bodyPr>
          <a:lstStyle/>
          <a:p>
            <a:r>
              <a:rPr lang="en-MY" sz="3500" b="1" dirty="0"/>
              <a:t>SOM-14 Recommendations</a:t>
            </a:r>
            <a:endParaRPr lang="en-US" sz="3500" b="1" dirty="0"/>
          </a:p>
        </p:txBody>
      </p:sp>
    </p:spTree>
    <p:extLst>
      <p:ext uri="{BB962C8B-B14F-4D97-AF65-F5344CB8AC3E}">
        <p14:creationId xmlns:p14="http://schemas.microsoft.com/office/powerpoint/2010/main" val="1214059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023" y="1521874"/>
            <a:ext cx="10298212" cy="1862048"/>
          </a:xfrm>
          <a:prstGeom prst="rect">
            <a:avLst/>
          </a:prstGeom>
          <a:noFill/>
        </p:spPr>
        <p:txBody>
          <a:bodyPr wrap="square" rtlCol="0">
            <a:spAutoFit/>
          </a:bodyPr>
          <a:lstStyle/>
          <a:p>
            <a:pPr marL="457200" indent="-457200" defTabSz="984250">
              <a:spcAft>
                <a:spcPts val="1200"/>
              </a:spcAft>
              <a:buFont typeface="+mj-lt"/>
              <a:buAutoNum type="arabicPeriod" startAt="7"/>
            </a:pPr>
            <a:r>
              <a:rPr lang="en-MY" sz="2000" dirty="0">
                <a:cs typeface="Segoe UI Semibold" panose="020B0702040204020203" pitchFamily="34" charset="0"/>
              </a:rPr>
              <a:t>Task the Maritime LGN to develop proposal and establish linkages with the Development Partners to assist in implementing its 2019 program;</a:t>
            </a:r>
          </a:p>
          <a:p>
            <a:pPr marL="457200" indent="-457200" defTabSz="984250">
              <a:spcAft>
                <a:spcPts val="600"/>
              </a:spcAft>
              <a:buFont typeface="+mj-lt"/>
              <a:buAutoNum type="arabicPeriod" startAt="7"/>
            </a:pPr>
            <a:r>
              <a:rPr lang="en-MY" sz="2000" dirty="0">
                <a:cs typeface="Segoe UI Semibold" panose="020B0702040204020203" pitchFamily="34" charset="0"/>
              </a:rPr>
              <a:t>Encourage the Maritime LGN to expand its linkages to other LGUs /local governments;</a:t>
            </a:r>
          </a:p>
          <a:p>
            <a:pPr marL="457200" indent="-457200" defTabSz="984250">
              <a:spcAft>
                <a:spcPts val="600"/>
              </a:spcAft>
              <a:buFont typeface="+mj-lt"/>
              <a:buAutoNum type="arabicPeriod" startAt="7"/>
            </a:pPr>
            <a:r>
              <a:rPr lang="en-MY" sz="2000" dirty="0">
                <a:cs typeface="Segoe UI Semibold" panose="020B0702040204020203" pitchFamily="34" charset="0"/>
              </a:rPr>
              <a:t>Encourage the Maritime LGN to expedite all of its legal documents. </a:t>
            </a:r>
            <a:endParaRPr lang="en-US" sz="2000" dirty="0">
              <a:cs typeface="Segoe UI Semibold" panose="020B0702040204020203" pitchFamily="34" charset="0"/>
            </a:endParaRPr>
          </a:p>
        </p:txBody>
      </p:sp>
      <p:sp>
        <p:nvSpPr>
          <p:cNvPr id="4" name="Title 1">
            <a:extLst>
              <a:ext uri="{FF2B5EF4-FFF2-40B4-BE49-F238E27FC236}">
                <a16:creationId xmlns:a16="http://schemas.microsoft.com/office/drawing/2014/main" id="{40536DB0-95BF-400B-B5F5-D7C610D249AD}"/>
              </a:ext>
            </a:extLst>
          </p:cNvPr>
          <p:cNvSpPr>
            <a:spLocks noGrp="1"/>
          </p:cNvSpPr>
          <p:nvPr>
            <p:ph type="title"/>
          </p:nvPr>
        </p:nvSpPr>
        <p:spPr>
          <a:xfrm>
            <a:off x="464023" y="617461"/>
            <a:ext cx="7298438" cy="685751"/>
          </a:xfrm>
        </p:spPr>
        <p:txBody>
          <a:bodyPr>
            <a:noAutofit/>
          </a:bodyPr>
          <a:lstStyle/>
          <a:p>
            <a:r>
              <a:rPr lang="en-MY" sz="3500" b="1" dirty="0"/>
              <a:t>SOM-14 Recommendations</a:t>
            </a:r>
            <a:endParaRPr lang="en-US" sz="3500" b="1" dirty="0"/>
          </a:p>
        </p:txBody>
      </p:sp>
    </p:spTree>
    <p:extLst>
      <p:ext uri="{BB962C8B-B14F-4D97-AF65-F5344CB8AC3E}">
        <p14:creationId xmlns:p14="http://schemas.microsoft.com/office/powerpoint/2010/main" val="2959469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2342</TotalTime>
  <Words>807</Words>
  <Application>Microsoft Office PowerPoint</Application>
  <PresentationFormat>Widescreen</PresentationFormat>
  <Paragraphs>94</Paragraphs>
  <Slides>10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Arial Black</vt:lpstr>
      <vt:lpstr>Calibri</vt:lpstr>
      <vt:lpstr>Lucida Sans</vt:lpstr>
      <vt:lpstr>Lucida Sans Unicode</vt:lpstr>
      <vt:lpstr>Microsoft PhagsPa</vt:lpstr>
      <vt:lpstr>Open Sans</vt:lpstr>
      <vt:lpstr>Open Sans Extrabold</vt:lpstr>
      <vt:lpstr>Segoe UI Semibold</vt:lpstr>
      <vt:lpstr>Times New Roman</vt:lpstr>
      <vt:lpstr>Office Theme</vt:lpstr>
      <vt:lpstr>PowerPoint Presentation</vt:lpstr>
      <vt:lpstr>Outline</vt:lpstr>
      <vt:lpstr>PowerPoint Presentation</vt:lpstr>
      <vt:lpstr>PowerPoint Presentation</vt:lpstr>
      <vt:lpstr>PowerPoint Presentation</vt:lpstr>
      <vt:lpstr>PowerPoint Presentation</vt:lpstr>
      <vt:lpstr>PowerPoint Presentation</vt:lpstr>
      <vt:lpstr>SOM-14 Recommendations</vt:lpstr>
      <vt:lpstr>SOM-14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janet</dc:creator>
  <cp:lastModifiedBy>Jasmin Saad</cp:lastModifiedBy>
  <cp:revision>349</cp:revision>
  <dcterms:created xsi:type="dcterms:W3CDTF">2018-11-08T04:12:31Z</dcterms:created>
  <dcterms:modified xsi:type="dcterms:W3CDTF">2018-12-13T07:10:07Z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1175675</vt:lpwstr>
  </property>
  <property fmtid="{D5CDD505-2E9C-101B-9397-08002B2CF9AE}" pid="3" name="NXPowerLiteSettings">
    <vt:lpwstr>C7000400038000</vt:lpwstr>
  </property>
  <property fmtid="{D5CDD505-2E9C-101B-9397-08002B2CF9AE}" pid="4" name="NXPowerLiteVersion">
    <vt:lpwstr>S8.2.2</vt:lpwstr>
  </property>
</Properties>
</file>