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4.xml" ContentType="application/vnd.openxmlformats-officedocument.theme+xml"/>
  <Override PartName="/ppt/slideLayouts/slideLayout2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0" saveSubsetFonts="1">
  <p:sldMasterIdLst>
    <p:sldMasterId id="2147483881" r:id="rId1"/>
    <p:sldMasterId id="2147483919" r:id="rId2"/>
    <p:sldMasterId id="2147483900" r:id="rId3"/>
    <p:sldMasterId id="2147483913" r:id="rId4"/>
    <p:sldMasterId id="2147483918" r:id="rId5"/>
    <p:sldMasterId id="2147483921" r:id="rId6"/>
    <p:sldMasterId id="2147483923" r:id="rId7"/>
    <p:sldMasterId id="2147483925" r:id="rId8"/>
    <p:sldMasterId id="2147483927" r:id="rId9"/>
    <p:sldMasterId id="2147483929" r:id="rId10"/>
    <p:sldMasterId id="2147483931" r:id="rId11"/>
    <p:sldMasterId id="2147483948" r:id="rId12"/>
    <p:sldMasterId id="2147483951" r:id="rId13"/>
    <p:sldMasterId id="2147483963" r:id="rId14"/>
    <p:sldMasterId id="2147483966" r:id="rId15"/>
  </p:sldMasterIdLst>
  <p:notesMasterIdLst>
    <p:notesMasterId r:id="rId55"/>
  </p:notesMasterIdLst>
  <p:sldIdLst>
    <p:sldId id="257" r:id="rId16"/>
    <p:sldId id="268" r:id="rId17"/>
    <p:sldId id="269" r:id="rId18"/>
    <p:sldId id="271" r:id="rId19"/>
    <p:sldId id="264" r:id="rId20"/>
    <p:sldId id="270" r:id="rId21"/>
    <p:sldId id="2141411353" r:id="rId22"/>
    <p:sldId id="272" r:id="rId23"/>
    <p:sldId id="306" r:id="rId24"/>
    <p:sldId id="307" r:id="rId25"/>
    <p:sldId id="308" r:id="rId26"/>
    <p:sldId id="2141411359" r:id="rId27"/>
    <p:sldId id="300" r:id="rId28"/>
    <p:sldId id="299" r:id="rId29"/>
    <p:sldId id="301" r:id="rId30"/>
    <p:sldId id="281" r:id="rId31"/>
    <p:sldId id="2141411350" r:id="rId32"/>
    <p:sldId id="2141411355" r:id="rId33"/>
    <p:sldId id="2141411358" r:id="rId34"/>
    <p:sldId id="2141411348" r:id="rId35"/>
    <p:sldId id="280" r:id="rId36"/>
    <p:sldId id="302" r:id="rId37"/>
    <p:sldId id="2141411361" r:id="rId38"/>
    <p:sldId id="282" r:id="rId39"/>
    <p:sldId id="2141411351" r:id="rId40"/>
    <p:sldId id="2141411357" r:id="rId41"/>
    <p:sldId id="289" r:id="rId42"/>
    <p:sldId id="303" r:id="rId43"/>
    <p:sldId id="2141411360" r:id="rId44"/>
    <p:sldId id="293" r:id="rId45"/>
    <p:sldId id="278" r:id="rId46"/>
    <p:sldId id="304" r:id="rId47"/>
    <p:sldId id="294" r:id="rId48"/>
    <p:sldId id="295" r:id="rId49"/>
    <p:sldId id="2141411352" r:id="rId50"/>
    <p:sldId id="2141411349" r:id="rId51"/>
    <p:sldId id="305" r:id="rId52"/>
    <p:sldId id="296" r:id="rId53"/>
    <p:sldId id="266"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DDFD7C-113C-449B-A212-B6A52EFCB10C}">
          <p14:sldIdLst>
            <p14:sldId id="257"/>
            <p14:sldId id="268"/>
            <p14:sldId id="269"/>
            <p14:sldId id="271"/>
            <p14:sldId id="264"/>
            <p14:sldId id="270"/>
            <p14:sldId id="2141411353"/>
            <p14:sldId id="272"/>
            <p14:sldId id="306"/>
            <p14:sldId id="307"/>
            <p14:sldId id="308"/>
            <p14:sldId id="2141411359"/>
            <p14:sldId id="300"/>
            <p14:sldId id="299"/>
            <p14:sldId id="301"/>
            <p14:sldId id="281"/>
            <p14:sldId id="2141411350"/>
            <p14:sldId id="2141411355"/>
            <p14:sldId id="2141411358"/>
            <p14:sldId id="2141411348"/>
            <p14:sldId id="280"/>
            <p14:sldId id="302"/>
            <p14:sldId id="2141411361"/>
            <p14:sldId id="282"/>
            <p14:sldId id="2141411351"/>
            <p14:sldId id="2141411357"/>
            <p14:sldId id="289"/>
            <p14:sldId id="303"/>
            <p14:sldId id="2141411360"/>
            <p14:sldId id="293"/>
            <p14:sldId id="278"/>
            <p14:sldId id="304"/>
            <p14:sldId id="294"/>
            <p14:sldId id="295"/>
            <p14:sldId id="2141411352"/>
            <p14:sldId id="2141411349"/>
            <p14:sldId id="305"/>
            <p14:sldId id="296"/>
            <p14:sldId id="266"/>
          </p14:sldIdLst>
        </p14:section>
        <p14:section name="Untitled Section" id="{E04F33EB-C633-4E00-A0D0-B5370E455FC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7F95"/>
    <a:srgbClr val="90C42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0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ID"/>
              <a:t>MPA Extention</a:t>
            </a:r>
            <a:r>
              <a:rPr lang="en-ID" baseline="0"/>
              <a:t> </a:t>
            </a:r>
            <a:r>
              <a:rPr lang="en-ID"/>
              <a:t>Progress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F97C-43FD-AFBC-4F6460A8CAA8}"/>
                </c:ext>
              </c:extLst>
            </c:dLbl>
            <c:dLbl>
              <c:idx val="1"/>
              <c:tx>
                <c:rich>
                  <a:bodyPr/>
                  <a:lstStyle/>
                  <a:p>
                    <a:fld id="{FE53BEEC-C9FE-4180-8D90-1AAD222768D3}" type="VALUE">
                      <a:rPr lang="en-US" b="1"/>
                      <a:pPr/>
                      <a:t>[VALUE]</a:t>
                    </a:fld>
                    <a:endParaRPr lang="en-ID"/>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97C-43FD-AFBC-4F6460A8CA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Sheet1!$I$10:$J$10</c:f>
              <c:numCache>
                <c:formatCode>General</c:formatCode>
                <c:ptCount val="2"/>
                <c:pt idx="0">
                  <c:v>2022</c:v>
                </c:pt>
                <c:pt idx="1">
                  <c:v>2030</c:v>
                </c:pt>
              </c:numCache>
            </c:numRef>
          </c:cat>
          <c:val>
            <c:numRef>
              <c:f>Sheet1!$I$11:$J$11</c:f>
              <c:numCache>
                <c:formatCode>General</c:formatCode>
                <c:ptCount val="2"/>
                <c:pt idx="0">
                  <c:v>28.4</c:v>
                </c:pt>
                <c:pt idx="1">
                  <c:v>32.5</c:v>
                </c:pt>
              </c:numCache>
            </c:numRef>
          </c:val>
          <c:extLst>
            <c:ext xmlns:c16="http://schemas.microsoft.com/office/drawing/2014/chart" uri="{C3380CC4-5D6E-409C-BE32-E72D297353CC}">
              <c16:uniqueId val="{00000002-F97C-43FD-AFBC-4F6460A8CAA8}"/>
            </c:ext>
          </c:extLst>
        </c:ser>
        <c:dLbls>
          <c:dLblPos val="inEnd"/>
          <c:showLegendKey val="0"/>
          <c:showVal val="1"/>
          <c:showCatName val="0"/>
          <c:showSerName val="0"/>
          <c:showPercent val="0"/>
          <c:showBubbleSize val="0"/>
        </c:dLbls>
        <c:gapWidth val="100"/>
        <c:overlap val="-24"/>
        <c:axId val="-182103136"/>
        <c:axId val="-182097152"/>
      </c:barChart>
      <c:catAx>
        <c:axId val="-182103136"/>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ID"/>
                  <a:t>YEAR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82097152"/>
        <c:crosses val="autoZero"/>
        <c:auto val="1"/>
        <c:lblAlgn val="ctr"/>
        <c:lblOffset val="100"/>
        <c:noMultiLvlLbl val="0"/>
      </c:catAx>
      <c:valAx>
        <c:axId val="-1820971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ID"/>
                  <a:t>MPA Extent (Ha)</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82103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578E83-1083-4DEA-AC58-F3C1499E8DD6}" type="doc">
      <dgm:prSet loTypeId="urn:microsoft.com/office/officeart/2005/8/layout/chevron2" loCatId="process" qsTypeId="urn:microsoft.com/office/officeart/2005/8/quickstyle/simple1" qsCatId="simple" csTypeId="urn:microsoft.com/office/officeart/2005/8/colors/accent0_1" csCatId="mainScheme" phldr="1"/>
      <dgm:spPr/>
      <dgm:t>
        <a:bodyPr/>
        <a:lstStyle/>
        <a:p>
          <a:endParaRPr lang="en-US"/>
        </a:p>
      </dgm:t>
    </dgm:pt>
    <dgm:pt modelId="{85DED0FB-99E7-4C46-9076-98B12A3F8C8E}">
      <dgm:prSet phldrT="[Text]" custT="1"/>
      <dgm:spPr/>
      <dgm:t>
        <a:bodyPr/>
        <a:lstStyle/>
        <a:p>
          <a:r>
            <a:rPr lang="en-US" sz="1600" dirty="0">
              <a:latin typeface="Arial Narrow" panose="020B0606020202030204" pitchFamily="34" charset="0"/>
            </a:rPr>
            <a:t>2020</a:t>
          </a:r>
          <a:endParaRPr lang="en-US" sz="1600" dirty="0">
            <a:latin typeface="Arial Narrow" panose="020B0606020202030204" pitchFamily="34" charset="0"/>
            <a:cs typeface="Tahoma" pitchFamily="34" charset="0"/>
          </a:endParaRPr>
        </a:p>
      </dgm:t>
    </dgm:pt>
    <dgm:pt modelId="{37BB062E-1376-4D4A-8611-CADA914DBAF7}" type="parTrans" cxnId="{E9971C5D-088C-4735-9D8F-A0B0C60211B8}">
      <dgm:prSet/>
      <dgm:spPr/>
      <dgm:t>
        <a:bodyPr/>
        <a:lstStyle/>
        <a:p>
          <a:endParaRPr lang="en-US" sz="1600">
            <a:latin typeface="Arial Narrow" panose="020B0606020202030204" pitchFamily="34" charset="0"/>
          </a:endParaRPr>
        </a:p>
      </dgm:t>
    </dgm:pt>
    <dgm:pt modelId="{7D17D7BC-6D6D-4194-9803-2E80C763E76C}" type="sibTrans" cxnId="{E9971C5D-088C-4735-9D8F-A0B0C60211B8}">
      <dgm:prSet/>
      <dgm:spPr/>
      <dgm:t>
        <a:bodyPr/>
        <a:lstStyle/>
        <a:p>
          <a:endParaRPr lang="en-US" sz="1600">
            <a:latin typeface="Arial Narrow" panose="020B0606020202030204" pitchFamily="34" charset="0"/>
          </a:endParaRPr>
        </a:p>
      </dgm:t>
    </dgm:pt>
    <dgm:pt modelId="{06AC7DC6-AC7F-4EB6-9A0C-690248E71C54}">
      <dgm:prSet phldrT="[Text]" custT="1"/>
      <dgm:spPr/>
      <dgm:t>
        <a:bodyPr/>
        <a:lstStyle/>
        <a:p>
          <a:r>
            <a:rPr lang="en-US" sz="1600" dirty="0">
              <a:latin typeface="Arial Narrow" panose="020B0606020202030204" pitchFamily="34" charset="0"/>
            </a:rPr>
            <a:t>Develop </a:t>
          </a:r>
          <a:r>
            <a:rPr lang="en-US" sz="1600" dirty="0" err="1">
              <a:latin typeface="Arial Narrow" panose="020B0606020202030204" pitchFamily="34" charset="0"/>
            </a:rPr>
            <a:t>modul</a:t>
          </a:r>
          <a:r>
            <a:rPr lang="en-US" sz="1600" dirty="0">
              <a:latin typeface="Arial Narrow" panose="020B0606020202030204" pitchFamily="34" charset="0"/>
            </a:rPr>
            <a:t> EAFM for training</a:t>
          </a:r>
        </a:p>
      </dgm:t>
    </dgm:pt>
    <dgm:pt modelId="{AA820A77-BBE1-4E5C-A597-4746BCF2F527}" type="parTrans" cxnId="{136B0AB2-2440-4415-901D-9AA3EA6FC17B}">
      <dgm:prSet/>
      <dgm:spPr/>
      <dgm:t>
        <a:bodyPr/>
        <a:lstStyle/>
        <a:p>
          <a:endParaRPr lang="en-US" sz="1600">
            <a:latin typeface="Arial Narrow" panose="020B0606020202030204" pitchFamily="34" charset="0"/>
          </a:endParaRPr>
        </a:p>
      </dgm:t>
    </dgm:pt>
    <dgm:pt modelId="{9D3CFD90-2B57-40D2-94B9-7C9CE6D46750}" type="sibTrans" cxnId="{136B0AB2-2440-4415-901D-9AA3EA6FC17B}">
      <dgm:prSet/>
      <dgm:spPr/>
      <dgm:t>
        <a:bodyPr/>
        <a:lstStyle/>
        <a:p>
          <a:endParaRPr lang="en-US" sz="1600">
            <a:latin typeface="Arial Narrow" panose="020B0606020202030204" pitchFamily="34" charset="0"/>
          </a:endParaRPr>
        </a:p>
      </dgm:t>
    </dgm:pt>
    <dgm:pt modelId="{E55D762A-A311-40F5-AA16-B4081C447A28}">
      <dgm:prSet phldrT="[Text]" custT="1"/>
      <dgm:spPr/>
      <dgm:t>
        <a:bodyPr/>
        <a:lstStyle/>
        <a:p>
          <a:r>
            <a:rPr lang="en-US" sz="1600" dirty="0">
              <a:latin typeface="Arial Narrow" panose="020B0606020202030204" pitchFamily="34" charset="0"/>
            </a:rPr>
            <a:t>2021</a:t>
          </a:r>
        </a:p>
      </dgm:t>
    </dgm:pt>
    <dgm:pt modelId="{4BEF253E-C411-469B-A5DF-BAEBB8B83CC2}" type="parTrans" cxnId="{994F6295-8E94-40E2-9B71-12E02CDD9E8C}">
      <dgm:prSet/>
      <dgm:spPr/>
      <dgm:t>
        <a:bodyPr/>
        <a:lstStyle/>
        <a:p>
          <a:endParaRPr lang="en-US" sz="1600">
            <a:latin typeface="Arial Narrow" panose="020B0606020202030204" pitchFamily="34" charset="0"/>
          </a:endParaRPr>
        </a:p>
      </dgm:t>
    </dgm:pt>
    <dgm:pt modelId="{E7E8BAF1-E831-4C91-A6EB-42EB5C1CAD27}" type="sibTrans" cxnId="{994F6295-8E94-40E2-9B71-12E02CDD9E8C}">
      <dgm:prSet/>
      <dgm:spPr/>
      <dgm:t>
        <a:bodyPr/>
        <a:lstStyle/>
        <a:p>
          <a:endParaRPr lang="en-US" sz="1600">
            <a:latin typeface="Arial Narrow" panose="020B0606020202030204" pitchFamily="34" charset="0"/>
          </a:endParaRPr>
        </a:p>
      </dgm:t>
    </dgm:pt>
    <dgm:pt modelId="{3EA70B6D-E2F4-4F2D-9E38-CC494933FAC8}">
      <dgm:prSet phldrT="[Text]" custT="1"/>
      <dgm:spPr/>
      <dgm:t>
        <a:bodyPr/>
        <a:lstStyle/>
        <a:p>
          <a:r>
            <a:rPr lang="en-US" sz="1600" dirty="0">
              <a:latin typeface="Arial Narrow" panose="020B0606020202030204" pitchFamily="34" charset="0"/>
            </a:rPr>
            <a:t>Develop </a:t>
          </a:r>
          <a:r>
            <a:rPr lang="en-US" sz="1600" dirty="0" err="1">
              <a:latin typeface="Arial Narrow" panose="020B0606020202030204" pitchFamily="34" charset="0"/>
            </a:rPr>
            <a:t>modul</a:t>
          </a:r>
          <a:r>
            <a:rPr lang="en-US" sz="1600" dirty="0">
              <a:latin typeface="Arial Narrow" panose="020B0606020202030204" pitchFamily="34" charset="0"/>
            </a:rPr>
            <a:t> EAFM for planner and evaluator</a:t>
          </a:r>
        </a:p>
      </dgm:t>
    </dgm:pt>
    <dgm:pt modelId="{772E3FA9-E57B-4DFE-80E5-E03C8BFF749E}" type="parTrans" cxnId="{F34A0043-1873-47C2-8111-6236B10BE137}">
      <dgm:prSet/>
      <dgm:spPr/>
      <dgm:t>
        <a:bodyPr/>
        <a:lstStyle/>
        <a:p>
          <a:endParaRPr lang="en-US" sz="1600">
            <a:latin typeface="Arial Narrow" panose="020B0606020202030204" pitchFamily="34" charset="0"/>
          </a:endParaRPr>
        </a:p>
      </dgm:t>
    </dgm:pt>
    <dgm:pt modelId="{094308CC-D51B-4B32-B889-751DC8FC3124}" type="sibTrans" cxnId="{F34A0043-1873-47C2-8111-6236B10BE137}">
      <dgm:prSet/>
      <dgm:spPr/>
      <dgm:t>
        <a:bodyPr/>
        <a:lstStyle/>
        <a:p>
          <a:endParaRPr lang="en-US" sz="1600">
            <a:latin typeface="Arial Narrow" panose="020B0606020202030204" pitchFamily="34" charset="0"/>
          </a:endParaRPr>
        </a:p>
      </dgm:t>
    </dgm:pt>
    <dgm:pt modelId="{A243DDB1-C695-4DA1-9C4D-27F81FCC571B}">
      <dgm:prSet phldrT="[Text]" custT="1"/>
      <dgm:spPr/>
      <dgm:t>
        <a:bodyPr/>
        <a:lstStyle/>
        <a:p>
          <a:r>
            <a:rPr lang="en-US" sz="1600" dirty="0">
              <a:latin typeface="Arial Narrow" panose="020B0606020202030204" pitchFamily="34" charset="0"/>
            </a:rPr>
            <a:t>2022</a:t>
          </a:r>
        </a:p>
      </dgm:t>
    </dgm:pt>
    <dgm:pt modelId="{F8A3FED3-807D-46C2-A71C-27A3788EDC99}" type="parTrans" cxnId="{B94CD3A5-C5D5-418D-8BFF-1EC232EAFFD4}">
      <dgm:prSet/>
      <dgm:spPr/>
      <dgm:t>
        <a:bodyPr/>
        <a:lstStyle/>
        <a:p>
          <a:endParaRPr lang="en-US" sz="1600">
            <a:latin typeface="Arial Narrow" panose="020B0606020202030204" pitchFamily="34" charset="0"/>
          </a:endParaRPr>
        </a:p>
      </dgm:t>
    </dgm:pt>
    <dgm:pt modelId="{F94F38EF-5DE6-4173-BC65-B349E21751EF}" type="sibTrans" cxnId="{B94CD3A5-C5D5-418D-8BFF-1EC232EAFFD4}">
      <dgm:prSet/>
      <dgm:spPr/>
      <dgm:t>
        <a:bodyPr/>
        <a:lstStyle/>
        <a:p>
          <a:endParaRPr lang="en-US" sz="1600">
            <a:latin typeface="Arial Narrow" panose="020B0606020202030204" pitchFamily="34" charset="0"/>
          </a:endParaRPr>
        </a:p>
      </dgm:t>
    </dgm:pt>
    <dgm:pt modelId="{6956FAE8-9FC4-4454-A46A-4A7CB7B92661}">
      <dgm:prSet phldrT="[Text]" custT="1"/>
      <dgm:spPr/>
      <dgm:t>
        <a:bodyPr/>
        <a:lstStyle/>
        <a:p>
          <a:r>
            <a:rPr lang="en-US" sz="1600" dirty="0">
              <a:latin typeface="Arial Narrow" panose="020B0606020202030204" pitchFamily="34" charset="0"/>
              <a:cs typeface="Arial" pitchFamily="34" charset="0"/>
            </a:rPr>
            <a:t>Training EAFM for evaluator and planner</a:t>
          </a:r>
        </a:p>
      </dgm:t>
    </dgm:pt>
    <dgm:pt modelId="{0CBA20EF-2213-4CE5-B83D-7B0E5ACE7CC0}" type="parTrans" cxnId="{F95D03FB-925C-4722-9318-0F96901C52F5}">
      <dgm:prSet/>
      <dgm:spPr/>
      <dgm:t>
        <a:bodyPr/>
        <a:lstStyle/>
        <a:p>
          <a:endParaRPr lang="en-US" sz="1600">
            <a:latin typeface="Arial Narrow" panose="020B0606020202030204" pitchFamily="34" charset="0"/>
          </a:endParaRPr>
        </a:p>
      </dgm:t>
    </dgm:pt>
    <dgm:pt modelId="{3D19C7B8-DD6D-4F41-8BB6-EC43E559EF9E}" type="sibTrans" cxnId="{F95D03FB-925C-4722-9318-0F96901C52F5}">
      <dgm:prSet/>
      <dgm:spPr/>
      <dgm:t>
        <a:bodyPr/>
        <a:lstStyle/>
        <a:p>
          <a:endParaRPr lang="en-US" sz="1600">
            <a:latin typeface="Arial Narrow" panose="020B0606020202030204" pitchFamily="34" charset="0"/>
          </a:endParaRPr>
        </a:p>
      </dgm:t>
    </dgm:pt>
    <dgm:pt modelId="{05959BBB-4321-443E-98E2-EFFFC9873187}">
      <dgm:prSet custT="1"/>
      <dgm:spPr/>
      <dgm:t>
        <a:bodyPr/>
        <a:lstStyle/>
        <a:p>
          <a:r>
            <a:rPr lang="en-US" sz="1600" dirty="0">
              <a:latin typeface="Arial Narrow" panose="020B0606020202030204" pitchFamily="34" charset="0"/>
            </a:rPr>
            <a:t>2023</a:t>
          </a:r>
        </a:p>
      </dgm:t>
    </dgm:pt>
    <dgm:pt modelId="{1B9C25DA-1892-4A52-A694-5EAA5C4234E6}" type="parTrans" cxnId="{5C14420B-A133-4902-9D19-4E5C42E8DAA8}">
      <dgm:prSet/>
      <dgm:spPr/>
      <dgm:t>
        <a:bodyPr/>
        <a:lstStyle/>
        <a:p>
          <a:endParaRPr lang="en-US" sz="1600">
            <a:latin typeface="Arial Narrow" panose="020B0606020202030204" pitchFamily="34" charset="0"/>
          </a:endParaRPr>
        </a:p>
      </dgm:t>
    </dgm:pt>
    <dgm:pt modelId="{FC3241DC-EC9A-455D-A21B-C501C67E79BB}" type="sibTrans" cxnId="{5C14420B-A133-4902-9D19-4E5C42E8DAA8}">
      <dgm:prSet/>
      <dgm:spPr/>
      <dgm:t>
        <a:bodyPr/>
        <a:lstStyle/>
        <a:p>
          <a:endParaRPr lang="en-US" sz="1600">
            <a:latin typeface="Arial Narrow" panose="020B0606020202030204" pitchFamily="34" charset="0"/>
          </a:endParaRPr>
        </a:p>
      </dgm:t>
    </dgm:pt>
    <dgm:pt modelId="{2CD872CD-725A-4E85-A56A-B623C31AA959}">
      <dgm:prSet custT="1"/>
      <dgm:spPr/>
      <dgm:t>
        <a:bodyPr/>
        <a:lstStyle/>
        <a:p>
          <a:r>
            <a:rPr lang="en-US" sz="1600" dirty="0">
              <a:latin typeface="Arial Narrow" panose="020B0606020202030204" pitchFamily="34" charset="0"/>
            </a:rPr>
            <a:t>Training EAFM for leader and senator</a:t>
          </a:r>
          <a:endParaRPr lang="en-US" sz="1600" dirty="0">
            <a:latin typeface="Arial Narrow" panose="020B0606020202030204" pitchFamily="34" charset="0"/>
            <a:cs typeface="Tahoma" pitchFamily="34" charset="0"/>
          </a:endParaRPr>
        </a:p>
      </dgm:t>
    </dgm:pt>
    <dgm:pt modelId="{75C912C9-32DD-4F32-A93A-128FBFD179B1}" type="parTrans" cxnId="{0439367B-BF52-4591-A718-E7411DEC1F82}">
      <dgm:prSet/>
      <dgm:spPr/>
      <dgm:t>
        <a:bodyPr/>
        <a:lstStyle/>
        <a:p>
          <a:endParaRPr lang="en-US" sz="1600">
            <a:latin typeface="Arial Narrow" panose="020B0606020202030204" pitchFamily="34" charset="0"/>
          </a:endParaRPr>
        </a:p>
      </dgm:t>
    </dgm:pt>
    <dgm:pt modelId="{B0CDD183-2874-45BC-A4BB-73AF13E6DCB9}" type="sibTrans" cxnId="{0439367B-BF52-4591-A718-E7411DEC1F82}">
      <dgm:prSet/>
      <dgm:spPr/>
      <dgm:t>
        <a:bodyPr/>
        <a:lstStyle/>
        <a:p>
          <a:endParaRPr lang="en-US" sz="1600">
            <a:latin typeface="Arial Narrow" panose="020B0606020202030204" pitchFamily="34" charset="0"/>
          </a:endParaRPr>
        </a:p>
      </dgm:t>
    </dgm:pt>
    <dgm:pt modelId="{D885DBCE-C88B-4DB5-88FA-42776C3EE3E1}">
      <dgm:prSet custT="1"/>
      <dgm:spPr/>
      <dgm:t>
        <a:bodyPr/>
        <a:lstStyle/>
        <a:p>
          <a:r>
            <a:rPr lang="en-US" sz="1600" dirty="0">
              <a:latin typeface="Arial Narrow" panose="020B0606020202030204" pitchFamily="34" charset="0"/>
            </a:rPr>
            <a:t>2024</a:t>
          </a:r>
        </a:p>
      </dgm:t>
    </dgm:pt>
    <dgm:pt modelId="{9151F767-6FD0-4557-AD6C-C9E7B98BC023}" type="parTrans" cxnId="{72306EF9-D378-4160-A661-07ACE81B2B20}">
      <dgm:prSet/>
      <dgm:spPr/>
      <dgm:t>
        <a:bodyPr/>
        <a:lstStyle/>
        <a:p>
          <a:endParaRPr lang="en-US" sz="1600">
            <a:latin typeface="Arial Narrow" panose="020B0606020202030204" pitchFamily="34" charset="0"/>
          </a:endParaRPr>
        </a:p>
      </dgm:t>
    </dgm:pt>
    <dgm:pt modelId="{3FD68F17-1DFE-4AAB-82F1-596BD96DA6BC}" type="sibTrans" cxnId="{72306EF9-D378-4160-A661-07ACE81B2B20}">
      <dgm:prSet/>
      <dgm:spPr/>
      <dgm:t>
        <a:bodyPr/>
        <a:lstStyle/>
        <a:p>
          <a:endParaRPr lang="en-US" sz="1600">
            <a:latin typeface="Arial Narrow" panose="020B0606020202030204" pitchFamily="34" charset="0"/>
          </a:endParaRPr>
        </a:p>
      </dgm:t>
    </dgm:pt>
    <dgm:pt modelId="{278504C3-C3DF-49E2-A41F-FB31708ED1D6}">
      <dgm:prSet custT="1"/>
      <dgm:spPr/>
      <dgm:t>
        <a:bodyPr/>
        <a:lstStyle/>
        <a:p>
          <a:endParaRPr lang="en-US" sz="1600" dirty="0">
            <a:latin typeface="Arial Narrow" panose="020B0606020202030204" pitchFamily="34" charset="0"/>
            <a:cs typeface="Tahoma" pitchFamily="34" charset="0"/>
          </a:endParaRPr>
        </a:p>
      </dgm:t>
    </dgm:pt>
    <dgm:pt modelId="{9181E14A-760C-477A-8605-147312BE2514}" type="parTrans" cxnId="{FB00866B-1EFB-4FB4-9B53-1980CAB52BFF}">
      <dgm:prSet/>
      <dgm:spPr/>
      <dgm:t>
        <a:bodyPr/>
        <a:lstStyle/>
        <a:p>
          <a:endParaRPr lang="en-US" sz="1600">
            <a:latin typeface="Arial Narrow" panose="020B0606020202030204" pitchFamily="34" charset="0"/>
          </a:endParaRPr>
        </a:p>
      </dgm:t>
    </dgm:pt>
    <dgm:pt modelId="{17F2501E-50B4-4F80-A447-3432720C6DD7}" type="sibTrans" cxnId="{FB00866B-1EFB-4FB4-9B53-1980CAB52BFF}">
      <dgm:prSet/>
      <dgm:spPr/>
      <dgm:t>
        <a:bodyPr/>
        <a:lstStyle/>
        <a:p>
          <a:endParaRPr lang="en-US" sz="1600">
            <a:latin typeface="Arial Narrow" panose="020B0606020202030204" pitchFamily="34" charset="0"/>
          </a:endParaRPr>
        </a:p>
      </dgm:t>
    </dgm:pt>
    <dgm:pt modelId="{D315ED1C-3F97-4B33-B451-841F4C9993A6}">
      <dgm:prSet custT="1"/>
      <dgm:spPr/>
      <dgm:t>
        <a:bodyPr/>
        <a:lstStyle/>
        <a:p>
          <a:r>
            <a:rPr lang="en-US" sz="1600" dirty="0">
              <a:latin typeface="Arial Narrow" panose="020B0606020202030204" pitchFamily="34" charset="0"/>
              <a:cs typeface="Tahoma" pitchFamily="34" charset="0"/>
            </a:rPr>
            <a:t>EAFM assessment</a:t>
          </a:r>
        </a:p>
      </dgm:t>
    </dgm:pt>
    <dgm:pt modelId="{EEA9F803-4ACF-4B5D-A5BF-87D4A0DDD699}" type="parTrans" cxnId="{69AD42D4-18BA-420A-9AC5-F5C5B430A391}">
      <dgm:prSet/>
      <dgm:spPr/>
      <dgm:t>
        <a:bodyPr/>
        <a:lstStyle/>
        <a:p>
          <a:endParaRPr lang="en-ID"/>
        </a:p>
      </dgm:t>
    </dgm:pt>
    <dgm:pt modelId="{8FAD1091-410A-479C-AC9A-A577E8B3E3DF}" type="sibTrans" cxnId="{69AD42D4-18BA-420A-9AC5-F5C5B430A391}">
      <dgm:prSet/>
      <dgm:spPr/>
      <dgm:t>
        <a:bodyPr/>
        <a:lstStyle/>
        <a:p>
          <a:endParaRPr lang="en-ID"/>
        </a:p>
      </dgm:t>
    </dgm:pt>
    <dgm:pt modelId="{84D145FF-29A3-468E-BD38-26D606291109}">
      <dgm:prSet custT="1"/>
      <dgm:spPr/>
      <dgm:t>
        <a:bodyPr/>
        <a:lstStyle/>
        <a:p>
          <a:r>
            <a:rPr lang="en-US" sz="1600" dirty="0">
              <a:latin typeface="Arial Narrow" panose="020B0606020202030204" pitchFamily="34" charset="0"/>
              <a:cs typeface="Tahoma" pitchFamily="34" charset="0"/>
            </a:rPr>
            <a:t>Develop website EAFM</a:t>
          </a:r>
        </a:p>
      </dgm:t>
    </dgm:pt>
    <dgm:pt modelId="{29E45B16-ED7D-440E-9E61-69DB6D0A2183}" type="parTrans" cxnId="{AB362658-D128-4830-89F9-9A6DCA29AF4C}">
      <dgm:prSet/>
      <dgm:spPr/>
      <dgm:t>
        <a:bodyPr/>
        <a:lstStyle/>
        <a:p>
          <a:endParaRPr lang="en-ID"/>
        </a:p>
      </dgm:t>
    </dgm:pt>
    <dgm:pt modelId="{08147198-8CAD-4CA9-8288-D5A9E628E286}" type="sibTrans" cxnId="{AB362658-D128-4830-89F9-9A6DCA29AF4C}">
      <dgm:prSet/>
      <dgm:spPr/>
      <dgm:t>
        <a:bodyPr/>
        <a:lstStyle/>
        <a:p>
          <a:endParaRPr lang="en-ID"/>
        </a:p>
      </dgm:t>
    </dgm:pt>
    <dgm:pt modelId="{9364F9D7-EDDC-405F-98E1-4B75E33CBB28}">
      <dgm:prSet custT="1"/>
      <dgm:spPr/>
      <dgm:t>
        <a:bodyPr/>
        <a:lstStyle/>
        <a:p>
          <a:r>
            <a:rPr lang="en-US" sz="2000" dirty="0">
              <a:latin typeface="Arial Narrow" panose="020B0606020202030204" pitchFamily="34" charset="0"/>
            </a:rPr>
            <a:t>Training EAFM for leader and senator</a:t>
          </a:r>
          <a:endParaRPr lang="en-US" sz="2000" dirty="0">
            <a:latin typeface="Arial Narrow" panose="020B0606020202030204" pitchFamily="34" charset="0"/>
            <a:cs typeface="Tahoma" pitchFamily="34" charset="0"/>
          </a:endParaRPr>
        </a:p>
      </dgm:t>
    </dgm:pt>
    <dgm:pt modelId="{2E4401E8-B47B-4951-9F62-0654900CE0F2}" type="parTrans" cxnId="{CEEC1048-0589-426F-A59E-DE5532E1E9F9}">
      <dgm:prSet/>
      <dgm:spPr/>
      <dgm:t>
        <a:bodyPr/>
        <a:lstStyle/>
        <a:p>
          <a:endParaRPr lang="en-ID"/>
        </a:p>
      </dgm:t>
    </dgm:pt>
    <dgm:pt modelId="{66165EDE-79A4-4A02-8D0C-0D93F3092252}" type="sibTrans" cxnId="{CEEC1048-0589-426F-A59E-DE5532E1E9F9}">
      <dgm:prSet/>
      <dgm:spPr/>
      <dgm:t>
        <a:bodyPr/>
        <a:lstStyle/>
        <a:p>
          <a:endParaRPr lang="en-ID"/>
        </a:p>
      </dgm:t>
    </dgm:pt>
    <dgm:pt modelId="{2647B811-AA66-48CA-8723-EF512E7E664C}">
      <dgm:prSet custT="1"/>
      <dgm:spPr/>
      <dgm:t>
        <a:bodyPr/>
        <a:lstStyle/>
        <a:p>
          <a:r>
            <a:rPr lang="en-US" sz="2000" dirty="0">
              <a:latin typeface="Arial Narrow" panose="020B0606020202030204" pitchFamily="34" charset="0"/>
              <a:cs typeface="Tahoma" pitchFamily="34" charset="0"/>
            </a:rPr>
            <a:t>EAFM assessment</a:t>
          </a:r>
        </a:p>
      </dgm:t>
    </dgm:pt>
    <dgm:pt modelId="{A7F35AE7-8233-4A98-B5D2-63565B4F4503}" type="parTrans" cxnId="{08524DEB-402C-44BD-8957-1E9FD7EFF772}">
      <dgm:prSet/>
      <dgm:spPr/>
      <dgm:t>
        <a:bodyPr/>
        <a:lstStyle/>
        <a:p>
          <a:endParaRPr lang="en-ID"/>
        </a:p>
      </dgm:t>
    </dgm:pt>
    <dgm:pt modelId="{70917400-BA1D-4A4B-A0A8-127974DCC26B}" type="sibTrans" cxnId="{08524DEB-402C-44BD-8957-1E9FD7EFF772}">
      <dgm:prSet/>
      <dgm:spPr/>
      <dgm:t>
        <a:bodyPr/>
        <a:lstStyle/>
        <a:p>
          <a:endParaRPr lang="en-ID"/>
        </a:p>
      </dgm:t>
    </dgm:pt>
    <dgm:pt modelId="{5EE51B07-FA12-42CA-81F2-B0C5194F42D8}">
      <dgm:prSet custT="1"/>
      <dgm:spPr/>
      <dgm:t>
        <a:bodyPr/>
        <a:lstStyle/>
        <a:p>
          <a:r>
            <a:rPr lang="en-US" sz="2000" dirty="0" err="1">
              <a:latin typeface="Arial Narrow" panose="020B0606020202030204" pitchFamily="34" charset="0"/>
              <a:cs typeface="Tahoma" pitchFamily="34" charset="0"/>
            </a:rPr>
            <a:t>Sensus</a:t>
          </a:r>
          <a:r>
            <a:rPr lang="en-US" sz="2000" dirty="0">
              <a:latin typeface="Arial Narrow" panose="020B0606020202030204" pitchFamily="34" charset="0"/>
              <a:cs typeface="Tahoma" pitchFamily="34" charset="0"/>
            </a:rPr>
            <a:t>/collecting fishing vessel data</a:t>
          </a:r>
        </a:p>
      </dgm:t>
    </dgm:pt>
    <dgm:pt modelId="{57B54CD6-702C-4D80-A427-2215ED5A4C1F}" type="parTrans" cxnId="{9A7CD8B0-7C37-455D-BA81-4E9A35D6E332}">
      <dgm:prSet/>
      <dgm:spPr/>
      <dgm:t>
        <a:bodyPr/>
        <a:lstStyle/>
        <a:p>
          <a:endParaRPr lang="en-ID"/>
        </a:p>
      </dgm:t>
    </dgm:pt>
    <dgm:pt modelId="{C0565E34-4624-4224-82E6-4106952A97C9}" type="sibTrans" cxnId="{9A7CD8B0-7C37-455D-BA81-4E9A35D6E332}">
      <dgm:prSet/>
      <dgm:spPr/>
      <dgm:t>
        <a:bodyPr/>
        <a:lstStyle/>
        <a:p>
          <a:endParaRPr lang="en-ID"/>
        </a:p>
      </dgm:t>
    </dgm:pt>
    <dgm:pt modelId="{9F2995B7-45D8-480B-BFB4-02445777935D}" type="pres">
      <dgm:prSet presAssocID="{29578E83-1083-4DEA-AC58-F3C1499E8DD6}" presName="linearFlow" presStyleCnt="0">
        <dgm:presLayoutVars>
          <dgm:dir/>
          <dgm:animLvl val="lvl"/>
          <dgm:resizeHandles val="exact"/>
        </dgm:presLayoutVars>
      </dgm:prSet>
      <dgm:spPr/>
    </dgm:pt>
    <dgm:pt modelId="{ED293EA6-056F-4CE9-AC91-FAF55468B5C4}" type="pres">
      <dgm:prSet presAssocID="{85DED0FB-99E7-4C46-9076-98B12A3F8C8E}" presName="composite" presStyleCnt="0"/>
      <dgm:spPr/>
    </dgm:pt>
    <dgm:pt modelId="{9007913A-D49F-4C0D-98BE-8915AC1D2CAF}" type="pres">
      <dgm:prSet presAssocID="{85DED0FB-99E7-4C46-9076-98B12A3F8C8E}" presName="parentText" presStyleLbl="alignNode1" presStyleIdx="0" presStyleCnt="5">
        <dgm:presLayoutVars>
          <dgm:chMax val="1"/>
          <dgm:bulletEnabled val="1"/>
        </dgm:presLayoutVars>
      </dgm:prSet>
      <dgm:spPr/>
    </dgm:pt>
    <dgm:pt modelId="{CC1F5075-285C-4E18-8600-D676DA3E671E}" type="pres">
      <dgm:prSet presAssocID="{85DED0FB-99E7-4C46-9076-98B12A3F8C8E}" presName="descendantText" presStyleLbl="alignAcc1" presStyleIdx="0" presStyleCnt="5">
        <dgm:presLayoutVars>
          <dgm:bulletEnabled val="1"/>
        </dgm:presLayoutVars>
      </dgm:prSet>
      <dgm:spPr/>
    </dgm:pt>
    <dgm:pt modelId="{92A244BF-F861-4F92-965E-9D56606B10E2}" type="pres">
      <dgm:prSet presAssocID="{7D17D7BC-6D6D-4194-9803-2E80C763E76C}" presName="sp" presStyleCnt="0"/>
      <dgm:spPr/>
    </dgm:pt>
    <dgm:pt modelId="{5DEBC306-552D-4672-9632-CC64B89A1531}" type="pres">
      <dgm:prSet presAssocID="{E55D762A-A311-40F5-AA16-B4081C447A28}" presName="composite" presStyleCnt="0"/>
      <dgm:spPr/>
    </dgm:pt>
    <dgm:pt modelId="{724CE933-FDBE-4A82-A740-239F75FA5AFE}" type="pres">
      <dgm:prSet presAssocID="{E55D762A-A311-40F5-AA16-B4081C447A28}" presName="parentText" presStyleLbl="alignNode1" presStyleIdx="1" presStyleCnt="5">
        <dgm:presLayoutVars>
          <dgm:chMax val="1"/>
          <dgm:bulletEnabled val="1"/>
        </dgm:presLayoutVars>
      </dgm:prSet>
      <dgm:spPr/>
    </dgm:pt>
    <dgm:pt modelId="{8C9CB93E-1B58-4F6A-83F9-978C44403343}" type="pres">
      <dgm:prSet presAssocID="{E55D762A-A311-40F5-AA16-B4081C447A28}" presName="descendantText" presStyleLbl="alignAcc1" presStyleIdx="1" presStyleCnt="5">
        <dgm:presLayoutVars>
          <dgm:bulletEnabled val="1"/>
        </dgm:presLayoutVars>
      </dgm:prSet>
      <dgm:spPr/>
    </dgm:pt>
    <dgm:pt modelId="{D483E824-CBCF-4475-9A4B-3A5C7AC31B19}" type="pres">
      <dgm:prSet presAssocID="{E7E8BAF1-E831-4C91-A6EB-42EB5C1CAD27}" presName="sp" presStyleCnt="0"/>
      <dgm:spPr/>
    </dgm:pt>
    <dgm:pt modelId="{D9DE9788-5EEE-419C-A733-BF45C1664489}" type="pres">
      <dgm:prSet presAssocID="{A243DDB1-C695-4DA1-9C4D-27F81FCC571B}" presName="composite" presStyleCnt="0"/>
      <dgm:spPr/>
    </dgm:pt>
    <dgm:pt modelId="{2FA3CBF0-0F27-4868-8D9A-06CC1409FA68}" type="pres">
      <dgm:prSet presAssocID="{A243DDB1-C695-4DA1-9C4D-27F81FCC571B}" presName="parentText" presStyleLbl="alignNode1" presStyleIdx="2" presStyleCnt="5" custLinFactNeighborX="0" custLinFactNeighborY="115">
        <dgm:presLayoutVars>
          <dgm:chMax val="1"/>
          <dgm:bulletEnabled val="1"/>
        </dgm:presLayoutVars>
      </dgm:prSet>
      <dgm:spPr/>
    </dgm:pt>
    <dgm:pt modelId="{5EAB87CB-E42A-48EC-8AFB-9CD25AE9E349}" type="pres">
      <dgm:prSet presAssocID="{A243DDB1-C695-4DA1-9C4D-27F81FCC571B}" presName="descendantText" presStyleLbl="alignAcc1" presStyleIdx="2" presStyleCnt="5">
        <dgm:presLayoutVars>
          <dgm:bulletEnabled val="1"/>
        </dgm:presLayoutVars>
      </dgm:prSet>
      <dgm:spPr/>
    </dgm:pt>
    <dgm:pt modelId="{B8C439B5-9263-4029-A7A6-B4640B71ED41}" type="pres">
      <dgm:prSet presAssocID="{F94F38EF-5DE6-4173-BC65-B349E21751EF}" presName="sp" presStyleCnt="0"/>
      <dgm:spPr/>
    </dgm:pt>
    <dgm:pt modelId="{5426508F-46DD-4258-BFAB-1AE12BB18ACF}" type="pres">
      <dgm:prSet presAssocID="{05959BBB-4321-443E-98E2-EFFFC9873187}" presName="composite" presStyleCnt="0"/>
      <dgm:spPr/>
    </dgm:pt>
    <dgm:pt modelId="{AB17E3C9-6D3F-47B2-AD44-021FBB348844}" type="pres">
      <dgm:prSet presAssocID="{05959BBB-4321-443E-98E2-EFFFC9873187}" presName="parentText" presStyleLbl="alignNode1" presStyleIdx="3" presStyleCnt="5">
        <dgm:presLayoutVars>
          <dgm:chMax val="1"/>
          <dgm:bulletEnabled val="1"/>
        </dgm:presLayoutVars>
      </dgm:prSet>
      <dgm:spPr/>
    </dgm:pt>
    <dgm:pt modelId="{5585CA8F-3863-4004-937C-698B94A4D8B8}" type="pres">
      <dgm:prSet presAssocID="{05959BBB-4321-443E-98E2-EFFFC9873187}" presName="descendantText" presStyleLbl="alignAcc1" presStyleIdx="3" presStyleCnt="5">
        <dgm:presLayoutVars>
          <dgm:bulletEnabled val="1"/>
        </dgm:presLayoutVars>
      </dgm:prSet>
      <dgm:spPr/>
    </dgm:pt>
    <dgm:pt modelId="{26CC8371-985F-414B-B088-DDE1DC44E805}" type="pres">
      <dgm:prSet presAssocID="{FC3241DC-EC9A-455D-A21B-C501C67E79BB}" presName="sp" presStyleCnt="0"/>
      <dgm:spPr/>
    </dgm:pt>
    <dgm:pt modelId="{B7805ABE-DD03-43CD-96F6-96DEFC03070C}" type="pres">
      <dgm:prSet presAssocID="{D885DBCE-C88B-4DB5-88FA-42776C3EE3E1}" presName="composite" presStyleCnt="0"/>
      <dgm:spPr/>
    </dgm:pt>
    <dgm:pt modelId="{F60C0F92-EAE7-4E37-8B99-26FBDB16ACC3}" type="pres">
      <dgm:prSet presAssocID="{D885DBCE-C88B-4DB5-88FA-42776C3EE3E1}" presName="parentText" presStyleLbl="alignNode1" presStyleIdx="4" presStyleCnt="5">
        <dgm:presLayoutVars>
          <dgm:chMax val="1"/>
          <dgm:bulletEnabled val="1"/>
        </dgm:presLayoutVars>
      </dgm:prSet>
      <dgm:spPr/>
    </dgm:pt>
    <dgm:pt modelId="{8743977B-113C-4EB8-8701-E997F08CA35E}" type="pres">
      <dgm:prSet presAssocID="{D885DBCE-C88B-4DB5-88FA-42776C3EE3E1}" presName="descendantText" presStyleLbl="alignAcc1" presStyleIdx="4" presStyleCnt="5" custScaleY="196109">
        <dgm:presLayoutVars>
          <dgm:bulletEnabled val="1"/>
        </dgm:presLayoutVars>
      </dgm:prSet>
      <dgm:spPr/>
    </dgm:pt>
  </dgm:ptLst>
  <dgm:cxnLst>
    <dgm:cxn modelId="{9550A006-F80F-467B-92DB-5D63264C3DCA}" type="presOf" srcId="{D315ED1C-3F97-4B33-B451-841F4C9993A6}" destId="{5585CA8F-3863-4004-937C-698B94A4D8B8}" srcOrd="0" destOrd="1" presId="urn:microsoft.com/office/officeart/2005/8/layout/chevron2"/>
    <dgm:cxn modelId="{5C14420B-A133-4902-9D19-4E5C42E8DAA8}" srcId="{29578E83-1083-4DEA-AC58-F3C1499E8DD6}" destId="{05959BBB-4321-443E-98E2-EFFFC9873187}" srcOrd="3" destOrd="0" parTransId="{1B9C25DA-1892-4A52-A694-5EAA5C4234E6}" sibTransId="{FC3241DC-EC9A-455D-A21B-C501C67E79BB}"/>
    <dgm:cxn modelId="{CFC57A0F-4E04-47F0-86A9-C6AD780FA824}" type="presOf" srcId="{2CD872CD-725A-4E85-A56A-B623C31AA959}" destId="{5585CA8F-3863-4004-937C-698B94A4D8B8}" srcOrd="0" destOrd="0" presId="urn:microsoft.com/office/officeart/2005/8/layout/chevron2"/>
    <dgm:cxn modelId="{003E0919-F2CB-4EA0-A317-FB7312F4EFE1}" type="presOf" srcId="{5EE51B07-FA12-42CA-81F2-B0C5194F42D8}" destId="{8743977B-113C-4EB8-8701-E997F08CA35E}" srcOrd="0" destOrd="3" presId="urn:microsoft.com/office/officeart/2005/8/layout/chevron2"/>
    <dgm:cxn modelId="{21752B2D-B24F-4AE1-AC6D-97CF3B41C0F2}" type="presOf" srcId="{3EA70B6D-E2F4-4F2D-9E38-CC494933FAC8}" destId="{8C9CB93E-1B58-4F6A-83F9-978C44403343}" srcOrd="0" destOrd="0" presId="urn:microsoft.com/office/officeart/2005/8/layout/chevron2"/>
    <dgm:cxn modelId="{A2155B31-C57C-4421-A598-0BC772743073}" type="presOf" srcId="{85DED0FB-99E7-4C46-9076-98B12A3F8C8E}" destId="{9007913A-D49F-4C0D-98BE-8915AC1D2CAF}" srcOrd="0" destOrd="0" presId="urn:microsoft.com/office/officeart/2005/8/layout/chevron2"/>
    <dgm:cxn modelId="{6EC1023A-4FDD-4706-9EB0-BA3AA4BB1B39}" type="presOf" srcId="{06AC7DC6-AC7F-4EB6-9A0C-690248E71C54}" destId="{CC1F5075-285C-4E18-8600-D676DA3E671E}" srcOrd="0" destOrd="0" presId="urn:microsoft.com/office/officeart/2005/8/layout/chevron2"/>
    <dgm:cxn modelId="{E9971C5D-088C-4735-9D8F-A0B0C60211B8}" srcId="{29578E83-1083-4DEA-AC58-F3C1499E8DD6}" destId="{85DED0FB-99E7-4C46-9076-98B12A3F8C8E}" srcOrd="0" destOrd="0" parTransId="{37BB062E-1376-4D4A-8611-CADA914DBAF7}" sibTransId="{7D17D7BC-6D6D-4194-9803-2E80C763E76C}"/>
    <dgm:cxn modelId="{2808CA60-E417-4E4D-8B46-93E045F9F916}" type="presOf" srcId="{05959BBB-4321-443E-98E2-EFFFC9873187}" destId="{AB17E3C9-6D3F-47B2-AD44-021FBB348844}" srcOrd="0" destOrd="0" presId="urn:microsoft.com/office/officeart/2005/8/layout/chevron2"/>
    <dgm:cxn modelId="{F34A0043-1873-47C2-8111-6236B10BE137}" srcId="{E55D762A-A311-40F5-AA16-B4081C447A28}" destId="{3EA70B6D-E2F4-4F2D-9E38-CC494933FAC8}" srcOrd="0" destOrd="0" parTransId="{772E3FA9-E57B-4DFE-80E5-E03C8BFF749E}" sibTransId="{094308CC-D51B-4B32-B889-751DC8FC3124}"/>
    <dgm:cxn modelId="{9B66CD66-C748-4DE0-ABD3-9E91EABA683A}" type="presOf" srcId="{D885DBCE-C88B-4DB5-88FA-42776C3EE3E1}" destId="{F60C0F92-EAE7-4E37-8B99-26FBDB16ACC3}" srcOrd="0" destOrd="0" presId="urn:microsoft.com/office/officeart/2005/8/layout/chevron2"/>
    <dgm:cxn modelId="{CEEC1048-0589-426F-A59E-DE5532E1E9F9}" srcId="{D885DBCE-C88B-4DB5-88FA-42776C3EE3E1}" destId="{9364F9D7-EDDC-405F-98E1-4B75E33CBB28}" srcOrd="1" destOrd="0" parTransId="{2E4401E8-B47B-4951-9F62-0654900CE0F2}" sibTransId="{66165EDE-79A4-4A02-8D0C-0D93F3092252}"/>
    <dgm:cxn modelId="{FB00866B-1EFB-4FB4-9B53-1980CAB52BFF}" srcId="{D885DBCE-C88B-4DB5-88FA-42776C3EE3E1}" destId="{278504C3-C3DF-49E2-A41F-FB31708ED1D6}" srcOrd="0" destOrd="0" parTransId="{9181E14A-760C-477A-8605-147312BE2514}" sibTransId="{17F2501E-50B4-4F80-A447-3432720C6DD7}"/>
    <dgm:cxn modelId="{24F70F70-E824-41FD-A9FE-6DE807F102EE}" type="presOf" srcId="{6956FAE8-9FC4-4454-A46A-4A7CB7B92661}" destId="{5EAB87CB-E42A-48EC-8AFB-9CD25AE9E349}" srcOrd="0" destOrd="0" presId="urn:microsoft.com/office/officeart/2005/8/layout/chevron2"/>
    <dgm:cxn modelId="{92429452-B9DB-41CC-9D23-50601242EA7D}" type="presOf" srcId="{29578E83-1083-4DEA-AC58-F3C1499E8DD6}" destId="{9F2995B7-45D8-480B-BFB4-02445777935D}" srcOrd="0" destOrd="0" presId="urn:microsoft.com/office/officeart/2005/8/layout/chevron2"/>
    <dgm:cxn modelId="{AB362658-D128-4830-89F9-9A6DCA29AF4C}" srcId="{05959BBB-4321-443E-98E2-EFFFC9873187}" destId="{84D145FF-29A3-468E-BD38-26D606291109}" srcOrd="2" destOrd="0" parTransId="{29E45B16-ED7D-440E-9E61-69DB6D0A2183}" sibTransId="{08147198-8CAD-4CA9-8288-D5A9E628E286}"/>
    <dgm:cxn modelId="{0439367B-BF52-4591-A718-E7411DEC1F82}" srcId="{05959BBB-4321-443E-98E2-EFFFC9873187}" destId="{2CD872CD-725A-4E85-A56A-B623C31AA959}" srcOrd="0" destOrd="0" parTransId="{75C912C9-32DD-4F32-A93A-128FBFD179B1}" sibTransId="{B0CDD183-2874-45BC-A4BB-73AF13E6DCB9}"/>
    <dgm:cxn modelId="{D588A290-A2C6-4EFF-A084-7F64C6B6EB98}" type="presOf" srcId="{278504C3-C3DF-49E2-A41F-FB31708ED1D6}" destId="{8743977B-113C-4EB8-8701-E997F08CA35E}" srcOrd="0" destOrd="0" presId="urn:microsoft.com/office/officeart/2005/8/layout/chevron2"/>
    <dgm:cxn modelId="{994F6295-8E94-40E2-9B71-12E02CDD9E8C}" srcId="{29578E83-1083-4DEA-AC58-F3C1499E8DD6}" destId="{E55D762A-A311-40F5-AA16-B4081C447A28}" srcOrd="1" destOrd="0" parTransId="{4BEF253E-C411-469B-A5DF-BAEBB8B83CC2}" sibTransId="{E7E8BAF1-E831-4C91-A6EB-42EB5C1CAD27}"/>
    <dgm:cxn modelId="{B94CD3A5-C5D5-418D-8BFF-1EC232EAFFD4}" srcId="{29578E83-1083-4DEA-AC58-F3C1499E8DD6}" destId="{A243DDB1-C695-4DA1-9C4D-27F81FCC571B}" srcOrd="2" destOrd="0" parTransId="{F8A3FED3-807D-46C2-A71C-27A3788EDC99}" sibTransId="{F94F38EF-5DE6-4173-BC65-B349E21751EF}"/>
    <dgm:cxn modelId="{9A7CD8B0-7C37-455D-BA81-4E9A35D6E332}" srcId="{D885DBCE-C88B-4DB5-88FA-42776C3EE3E1}" destId="{5EE51B07-FA12-42CA-81F2-B0C5194F42D8}" srcOrd="3" destOrd="0" parTransId="{57B54CD6-702C-4D80-A427-2215ED5A4C1F}" sibTransId="{C0565E34-4624-4224-82E6-4106952A97C9}"/>
    <dgm:cxn modelId="{136B0AB2-2440-4415-901D-9AA3EA6FC17B}" srcId="{85DED0FB-99E7-4C46-9076-98B12A3F8C8E}" destId="{06AC7DC6-AC7F-4EB6-9A0C-690248E71C54}" srcOrd="0" destOrd="0" parTransId="{AA820A77-BBE1-4E5C-A597-4746BCF2F527}" sibTransId="{9D3CFD90-2B57-40D2-94B9-7C9CE6D46750}"/>
    <dgm:cxn modelId="{822CD0BE-D39E-4A81-9F2E-C527A1D32CBA}" type="presOf" srcId="{E55D762A-A311-40F5-AA16-B4081C447A28}" destId="{724CE933-FDBE-4A82-A740-239F75FA5AFE}" srcOrd="0" destOrd="0" presId="urn:microsoft.com/office/officeart/2005/8/layout/chevron2"/>
    <dgm:cxn modelId="{186F99CB-98E2-455C-AE1B-80BDA48F8547}" type="presOf" srcId="{2647B811-AA66-48CA-8723-EF512E7E664C}" destId="{8743977B-113C-4EB8-8701-E997F08CA35E}" srcOrd="0" destOrd="2" presId="urn:microsoft.com/office/officeart/2005/8/layout/chevron2"/>
    <dgm:cxn modelId="{69AD42D4-18BA-420A-9AC5-F5C5B430A391}" srcId="{05959BBB-4321-443E-98E2-EFFFC9873187}" destId="{D315ED1C-3F97-4B33-B451-841F4C9993A6}" srcOrd="1" destOrd="0" parTransId="{EEA9F803-4ACF-4B5D-A5BF-87D4A0DDD699}" sibTransId="{8FAD1091-410A-479C-AC9A-A577E8B3E3DF}"/>
    <dgm:cxn modelId="{BC782CD9-45E2-445B-AA20-C4A2205A445F}" type="presOf" srcId="{9364F9D7-EDDC-405F-98E1-4B75E33CBB28}" destId="{8743977B-113C-4EB8-8701-E997F08CA35E}" srcOrd="0" destOrd="1" presId="urn:microsoft.com/office/officeart/2005/8/layout/chevron2"/>
    <dgm:cxn modelId="{6C023FE6-4305-4E3C-B2E2-9DB8CF6B261C}" type="presOf" srcId="{84D145FF-29A3-468E-BD38-26D606291109}" destId="{5585CA8F-3863-4004-937C-698B94A4D8B8}" srcOrd="0" destOrd="2" presId="urn:microsoft.com/office/officeart/2005/8/layout/chevron2"/>
    <dgm:cxn modelId="{E1F025E8-C9D5-44E8-AC74-3895C03FCE8E}" type="presOf" srcId="{A243DDB1-C695-4DA1-9C4D-27F81FCC571B}" destId="{2FA3CBF0-0F27-4868-8D9A-06CC1409FA68}" srcOrd="0" destOrd="0" presId="urn:microsoft.com/office/officeart/2005/8/layout/chevron2"/>
    <dgm:cxn modelId="{08524DEB-402C-44BD-8957-1E9FD7EFF772}" srcId="{D885DBCE-C88B-4DB5-88FA-42776C3EE3E1}" destId="{2647B811-AA66-48CA-8723-EF512E7E664C}" srcOrd="2" destOrd="0" parTransId="{A7F35AE7-8233-4A98-B5D2-63565B4F4503}" sibTransId="{70917400-BA1D-4A4B-A0A8-127974DCC26B}"/>
    <dgm:cxn modelId="{72306EF9-D378-4160-A661-07ACE81B2B20}" srcId="{29578E83-1083-4DEA-AC58-F3C1499E8DD6}" destId="{D885DBCE-C88B-4DB5-88FA-42776C3EE3E1}" srcOrd="4" destOrd="0" parTransId="{9151F767-6FD0-4557-AD6C-C9E7B98BC023}" sibTransId="{3FD68F17-1DFE-4AAB-82F1-596BD96DA6BC}"/>
    <dgm:cxn modelId="{F95D03FB-925C-4722-9318-0F96901C52F5}" srcId="{A243DDB1-C695-4DA1-9C4D-27F81FCC571B}" destId="{6956FAE8-9FC4-4454-A46A-4A7CB7B92661}" srcOrd="0" destOrd="0" parTransId="{0CBA20EF-2213-4CE5-B83D-7B0E5ACE7CC0}" sibTransId="{3D19C7B8-DD6D-4F41-8BB6-EC43E559EF9E}"/>
    <dgm:cxn modelId="{C44E81E6-F91D-4105-8BD0-2E5379321674}" type="presParOf" srcId="{9F2995B7-45D8-480B-BFB4-02445777935D}" destId="{ED293EA6-056F-4CE9-AC91-FAF55468B5C4}" srcOrd="0" destOrd="0" presId="urn:microsoft.com/office/officeart/2005/8/layout/chevron2"/>
    <dgm:cxn modelId="{1730AA1D-1281-4ABD-B77C-A59F4CA8651D}" type="presParOf" srcId="{ED293EA6-056F-4CE9-AC91-FAF55468B5C4}" destId="{9007913A-D49F-4C0D-98BE-8915AC1D2CAF}" srcOrd="0" destOrd="0" presId="urn:microsoft.com/office/officeart/2005/8/layout/chevron2"/>
    <dgm:cxn modelId="{9D0A471F-64C6-4305-9BBF-FE67D2D34F78}" type="presParOf" srcId="{ED293EA6-056F-4CE9-AC91-FAF55468B5C4}" destId="{CC1F5075-285C-4E18-8600-D676DA3E671E}" srcOrd="1" destOrd="0" presId="urn:microsoft.com/office/officeart/2005/8/layout/chevron2"/>
    <dgm:cxn modelId="{7327E19C-8FE1-41F6-872F-C3E4C1C8B599}" type="presParOf" srcId="{9F2995B7-45D8-480B-BFB4-02445777935D}" destId="{92A244BF-F861-4F92-965E-9D56606B10E2}" srcOrd="1" destOrd="0" presId="urn:microsoft.com/office/officeart/2005/8/layout/chevron2"/>
    <dgm:cxn modelId="{A36C7481-EAA6-429B-A1CB-1AC221A7F76B}" type="presParOf" srcId="{9F2995B7-45D8-480B-BFB4-02445777935D}" destId="{5DEBC306-552D-4672-9632-CC64B89A1531}" srcOrd="2" destOrd="0" presId="urn:microsoft.com/office/officeart/2005/8/layout/chevron2"/>
    <dgm:cxn modelId="{D9ADA0A8-3E95-4209-ABF1-CCE6D5B29CDA}" type="presParOf" srcId="{5DEBC306-552D-4672-9632-CC64B89A1531}" destId="{724CE933-FDBE-4A82-A740-239F75FA5AFE}" srcOrd="0" destOrd="0" presId="urn:microsoft.com/office/officeart/2005/8/layout/chevron2"/>
    <dgm:cxn modelId="{D9D2FAA5-D72D-41FA-A53C-D9DA64C3DB6C}" type="presParOf" srcId="{5DEBC306-552D-4672-9632-CC64B89A1531}" destId="{8C9CB93E-1B58-4F6A-83F9-978C44403343}" srcOrd="1" destOrd="0" presId="urn:microsoft.com/office/officeart/2005/8/layout/chevron2"/>
    <dgm:cxn modelId="{F3307B73-5FC5-498F-A52D-CF2AFAF2E06A}" type="presParOf" srcId="{9F2995B7-45D8-480B-BFB4-02445777935D}" destId="{D483E824-CBCF-4475-9A4B-3A5C7AC31B19}" srcOrd="3" destOrd="0" presId="urn:microsoft.com/office/officeart/2005/8/layout/chevron2"/>
    <dgm:cxn modelId="{F8E53A9C-7B58-4308-8F13-FB3590DE2222}" type="presParOf" srcId="{9F2995B7-45D8-480B-BFB4-02445777935D}" destId="{D9DE9788-5EEE-419C-A733-BF45C1664489}" srcOrd="4" destOrd="0" presId="urn:microsoft.com/office/officeart/2005/8/layout/chevron2"/>
    <dgm:cxn modelId="{E26B0D52-3CFD-408C-8ACB-F9FDCD76E60A}" type="presParOf" srcId="{D9DE9788-5EEE-419C-A733-BF45C1664489}" destId="{2FA3CBF0-0F27-4868-8D9A-06CC1409FA68}" srcOrd="0" destOrd="0" presId="urn:microsoft.com/office/officeart/2005/8/layout/chevron2"/>
    <dgm:cxn modelId="{7340C0CC-20BD-43AC-A002-DF65F8DC0AB7}" type="presParOf" srcId="{D9DE9788-5EEE-419C-A733-BF45C1664489}" destId="{5EAB87CB-E42A-48EC-8AFB-9CD25AE9E349}" srcOrd="1" destOrd="0" presId="urn:microsoft.com/office/officeart/2005/8/layout/chevron2"/>
    <dgm:cxn modelId="{5CDDD6AA-259E-4525-AA0C-54CB3063401D}" type="presParOf" srcId="{9F2995B7-45D8-480B-BFB4-02445777935D}" destId="{B8C439B5-9263-4029-A7A6-B4640B71ED41}" srcOrd="5" destOrd="0" presId="urn:microsoft.com/office/officeart/2005/8/layout/chevron2"/>
    <dgm:cxn modelId="{4CF60DBD-DEB8-48F5-B4CF-55C3CA48C0C9}" type="presParOf" srcId="{9F2995B7-45D8-480B-BFB4-02445777935D}" destId="{5426508F-46DD-4258-BFAB-1AE12BB18ACF}" srcOrd="6" destOrd="0" presId="urn:microsoft.com/office/officeart/2005/8/layout/chevron2"/>
    <dgm:cxn modelId="{A2D283D7-BAD0-4BC2-899C-FAF90CBDFE7B}" type="presParOf" srcId="{5426508F-46DD-4258-BFAB-1AE12BB18ACF}" destId="{AB17E3C9-6D3F-47B2-AD44-021FBB348844}" srcOrd="0" destOrd="0" presId="urn:microsoft.com/office/officeart/2005/8/layout/chevron2"/>
    <dgm:cxn modelId="{52AF36EC-52E3-442A-97BB-57E24743E024}" type="presParOf" srcId="{5426508F-46DD-4258-BFAB-1AE12BB18ACF}" destId="{5585CA8F-3863-4004-937C-698B94A4D8B8}" srcOrd="1" destOrd="0" presId="urn:microsoft.com/office/officeart/2005/8/layout/chevron2"/>
    <dgm:cxn modelId="{FBC41D74-0F7A-4881-B8DD-372E8F2D586E}" type="presParOf" srcId="{9F2995B7-45D8-480B-BFB4-02445777935D}" destId="{26CC8371-985F-414B-B088-DDE1DC44E805}" srcOrd="7" destOrd="0" presId="urn:microsoft.com/office/officeart/2005/8/layout/chevron2"/>
    <dgm:cxn modelId="{CD13AAA8-C098-4A8C-A15B-3E7A7C250F6D}" type="presParOf" srcId="{9F2995B7-45D8-480B-BFB4-02445777935D}" destId="{B7805ABE-DD03-43CD-96F6-96DEFC03070C}" srcOrd="8" destOrd="0" presId="urn:microsoft.com/office/officeart/2005/8/layout/chevron2"/>
    <dgm:cxn modelId="{3D13A892-3DAA-4714-ACA2-A71D39DA4507}" type="presParOf" srcId="{B7805ABE-DD03-43CD-96F6-96DEFC03070C}" destId="{F60C0F92-EAE7-4E37-8B99-26FBDB16ACC3}" srcOrd="0" destOrd="0" presId="urn:microsoft.com/office/officeart/2005/8/layout/chevron2"/>
    <dgm:cxn modelId="{1A4224DF-E6F9-4948-AC84-FF924D20FBB6}" type="presParOf" srcId="{B7805ABE-DD03-43CD-96F6-96DEFC03070C}" destId="{8743977B-113C-4EB8-8701-E997F08CA35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7913A-D49F-4C0D-98BE-8915AC1D2CAF}">
      <dsp:nvSpPr>
        <dsp:cNvPr id="0" name=""/>
        <dsp:cNvSpPr/>
      </dsp:nvSpPr>
      <dsp:spPr>
        <a:xfrm rot="5400000">
          <a:off x="-153916" y="163020"/>
          <a:ext cx="1026111" cy="718278"/>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Narrow" panose="020B0606020202030204" pitchFamily="34" charset="0"/>
            </a:rPr>
            <a:t>2020</a:t>
          </a:r>
          <a:endParaRPr lang="en-US" sz="1600" kern="1200" dirty="0">
            <a:latin typeface="Arial Narrow" panose="020B0606020202030204" pitchFamily="34" charset="0"/>
            <a:cs typeface="Tahoma" pitchFamily="34" charset="0"/>
          </a:endParaRPr>
        </a:p>
      </dsp:txBody>
      <dsp:txXfrm rot="-5400000">
        <a:off x="1" y="368242"/>
        <a:ext cx="718278" cy="307833"/>
      </dsp:txXfrm>
    </dsp:sp>
    <dsp:sp modelId="{CC1F5075-285C-4E18-8600-D676DA3E671E}">
      <dsp:nvSpPr>
        <dsp:cNvPr id="0" name=""/>
        <dsp:cNvSpPr/>
      </dsp:nvSpPr>
      <dsp:spPr>
        <a:xfrm rot="5400000">
          <a:off x="4216652" y="-3489270"/>
          <a:ext cx="666972" cy="7663721"/>
        </a:xfrm>
        <a:prstGeom prst="round2Same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Narrow" panose="020B0606020202030204" pitchFamily="34" charset="0"/>
            </a:rPr>
            <a:t>Develop </a:t>
          </a:r>
          <a:r>
            <a:rPr lang="en-US" sz="1600" kern="1200" dirty="0" err="1">
              <a:latin typeface="Arial Narrow" panose="020B0606020202030204" pitchFamily="34" charset="0"/>
            </a:rPr>
            <a:t>modul</a:t>
          </a:r>
          <a:r>
            <a:rPr lang="en-US" sz="1600" kern="1200" dirty="0">
              <a:latin typeface="Arial Narrow" panose="020B0606020202030204" pitchFamily="34" charset="0"/>
            </a:rPr>
            <a:t> EAFM for training</a:t>
          </a:r>
        </a:p>
      </dsp:txBody>
      <dsp:txXfrm rot="-5400000">
        <a:off x="718278" y="41663"/>
        <a:ext cx="7631162" cy="601854"/>
      </dsp:txXfrm>
    </dsp:sp>
    <dsp:sp modelId="{724CE933-FDBE-4A82-A740-239F75FA5AFE}">
      <dsp:nvSpPr>
        <dsp:cNvPr id="0" name=""/>
        <dsp:cNvSpPr/>
      </dsp:nvSpPr>
      <dsp:spPr>
        <a:xfrm rot="5400000">
          <a:off x="-153916" y="1079906"/>
          <a:ext cx="1026111" cy="718278"/>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Narrow" panose="020B0606020202030204" pitchFamily="34" charset="0"/>
            </a:rPr>
            <a:t>2021</a:t>
          </a:r>
        </a:p>
      </dsp:txBody>
      <dsp:txXfrm rot="-5400000">
        <a:off x="1" y="1285128"/>
        <a:ext cx="718278" cy="307833"/>
      </dsp:txXfrm>
    </dsp:sp>
    <dsp:sp modelId="{8C9CB93E-1B58-4F6A-83F9-978C44403343}">
      <dsp:nvSpPr>
        <dsp:cNvPr id="0" name=""/>
        <dsp:cNvSpPr/>
      </dsp:nvSpPr>
      <dsp:spPr>
        <a:xfrm rot="5400000">
          <a:off x="4216652" y="-2572385"/>
          <a:ext cx="666972" cy="7663721"/>
        </a:xfrm>
        <a:prstGeom prst="round2Same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Narrow" panose="020B0606020202030204" pitchFamily="34" charset="0"/>
            </a:rPr>
            <a:t>Develop </a:t>
          </a:r>
          <a:r>
            <a:rPr lang="en-US" sz="1600" kern="1200" dirty="0" err="1">
              <a:latin typeface="Arial Narrow" panose="020B0606020202030204" pitchFamily="34" charset="0"/>
            </a:rPr>
            <a:t>modul</a:t>
          </a:r>
          <a:r>
            <a:rPr lang="en-US" sz="1600" kern="1200" dirty="0">
              <a:latin typeface="Arial Narrow" panose="020B0606020202030204" pitchFamily="34" charset="0"/>
            </a:rPr>
            <a:t> EAFM for planner and evaluator</a:t>
          </a:r>
        </a:p>
      </dsp:txBody>
      <dsp:txXfrm rot="-5400000">
        <a:off x="718278" y="958548"/>
        <a:ext cx="7631162" cy="601854"/>
      </dsp:txXfrm>
    </dsp:sp>
    <dsp:sp modelId="{2FA3CBF0-0F27-4868-8D9A-06CC1409FA68}">
      <dsp:nvSpPr>
        <dsp:cNvPr id="0" name=""/>
        <dsp:cNvSpPr/>
      </dsp:nvSpPr>
      <dsp:spPr>
        <a:xfrm rot="5400000">
          <a:off x="-153916" y="1997971"/>
          <a:ext cx="1026111" cy="718278"/>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Narrow" panose="020B0606020202030204" pitchFamily="34" charset="0"/>
            </a:rPr>
            <a:t>2022</a:t>
          </a:r>
        </a:p>
      </dsp:txBody>
      <dsp:txXfrm rot="-5400000">
        <a:off x="1" y="2203193"/>
        <a:ext cx="718278" cy="307833"/>
      </dsp:txXfrm>
    </dsp:sp>
    <dsp:sp modelId="{5EAB87CB-E42A-48EC-8AFB-9CD25AE9E349}">
      <dsp:nvSpPr>
        <dsp:cNvPr id="0" name=""/>
        <dsp:cNvSpPr/>
      </dsp:nvSpPr>
      <dsp:spPr>
        <a:xfrm rot="5400000">
          <a:off x="4216652" y="-1655499"/>
          <a:ext cx="666972" cy="7663721"/>
        </a:xfrm>
        <a:prstGeom prst="round2Same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Narrow" panose="020B0606020202030204" pitchFamily="34" charset="0"/>
              <a:cs typeface="Arial" pitchFamily="34" charset="0"/>
            </a:rPr>
            <a:t>Training EAFM for evaluator and planner</a:t>
          </a:r>
        </a:p>
      </dsp:txBody>
      <dsp:txXfrm rot="-5400000">
        <a:off x="718278" y="1875434"/>
        <a:ext cx="7631162" cy="601854"/>
      </dsp:txXfrm>
    </dsp:sp>
    <dsp:sp modelId="{AB17E3C9-6D3F-47B2-AD44-021FBB348844}">
      <dsp:nvSpPr>
        <dsp:cNvPr id="0" name=""/>
        <dsp:cNvSpPr/>
      </dsp:nvSpPr>
      <dsp:spPr>
        <a:xfrm rot="5400000">
          <a:off x="-153916" y="2913677"/>
          <a:ext cx="1026111" cy="718278"/>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Narrow" panose="020B0606020202030204" pitchFamily="34" charset="0"/>
            </a:rPr>
            <a:t>2023</a:t>
          </a:r>
        </a:p>
      </dsp:txBody>
      <dsp:txXfrm rot="-5400000">
        <a:off x="1" y="3118899"/>
        <a:ext cx="718278" cy="307833"/>
      </dsp:txXfrm>
    </dsp:sp>
    <dsp:sp modelId="{5585CA8F-3863-4004-937C-698B94A4D8B8}">
      <dsp:nvSpPr>
        <dsp:cNvPr id="0" name=""/>
        <dsp:cNvSpPr/>
      </dsp:nvSpPr>
      <dsp:spPr>
        <a:xfrm rot="5400000">
          <a:off x="4216652" y="-738614"/>
          <a:ext cx="666972" cy="7663721"/>
        </a:xfrm>
        <a:prstGeom prst="round2Same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Narrow" panose="020B0606020202030204" pitchFamily="34" charset="0"/>
            </a:rPr>
            <a:t>Training EAFM for leader and senator</a:t>
          </a:r>
          <a:endParaRPr lang="en-US" sz="1600" kern="1200" dirty="0">
            <a:latin typeface="Arial Narrow" panose="020B0606020202030204" pitchFamily="34" charset="0"/>
            <a:cs typeface="Tahoma" pitchFamily="34" charset="0"/>
          </a:endParaRPr>
        </a:p>
        <a:p>
          <a:pPr marL="171450" lvl="1" indent="-171450" algn="l" defTabSz="711200">
            <a:lnSpc>
              <a:spcPct val="90000"/>
            </a:lnSpc>
            <a:spcBef>
              <a:spcPct val="0"/>
            </a:spcBef>
            <a:spcAft>
              <a:spcPct val="15000"/>
            </a:spcAft>
            <a:buChar char="•"/>
          </a:pPr>
          <a:r>
            <a:rPr lang="en-US" sz="1600" kern="1200" dirty="0">
              <a:latin typeface="Arial Narrow" panose="020B0606020202030204" pitchFamily="34" charset="0"/>
              <a:cs typeface="Tahoma" pitchFamily="34" charset="0"/>
            </a:rPr>
            <a:t>EAFM assessment</a:t>
          </a:r>
        </a:p>
        <a:p>
          <a:pPr marL="171450" lvl="1" indent="-171450" algn="l" defTabSz="711200">
            <a:lnSpc>
              <a:spcPct val="90000"/>
            </a:lnSpc>
            <a:spcBef>
              <a:spcPct val="0"/>
            </a:spcBef>
            <a:spcAft>
              <a:spcPct val="15000"/>
            </a:spcAft>
            <a:buChar char="•"/>
          </a:pPr>
          <a:r>
            <a:rPr lang="en-US" sz="1600" kern="1200" dirty="0">
              <a:latin typeface="Arial Narrow" panose="020B0606020202030204" pitchFamily="34" charset="0"/>
              <a:cs typeface="Tahoma" pitchFamily="34" charset="0"/>
            </a:rPr>
            <a:t>Develop website EAFM</a:t>
          </a:r>
        </a:p>
      </dsp:txBody>
      <dsp:txXfrm rot="-5400000">
        <a:off x="718278" y="2792319"/>
        <a:ext cx="7631162" cy="601854"/>
      </dsp:txXfrm>
    </dsp:sp>
    <dsp:sp modelId="{F60C0F92-EAE7-4E37-8B99-26FBDB16ACC3}">
      <dsp:nvSpPr>
        <dsp:cNvPr id="0" name=""/>
        <dsp:cNvSpPr/>
      </dsp:nvSpPr>
      <dsp:spPr>
        <a:xfrm rot="5400000">
          <a:off x="-153916" y="4151073"/>
          <a:ext cx="1026111" cy="718278"/>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Narrow" panose="020B0606020202030204" pitchFamily="34" charset="0"/>
            </a:rPr>
            <a:t>2024</a:t>
          </a:r>
        </a:p>
      </dsp:txBody>
      <dsp:txXfrm rot="-5400000">
        <a:off x="1" y="4356295"/>
        <a:ext cx="718278" cy="307833"/>
      </dsp:txXfrm>
    </dsp:sp>
    <dsp:sp modelId="{8743977B-113C-4EB8-8701-E997F08CA35E}">
      <dsp:nvSpPr>
        <dsp:cNvPr id="0" name=""/>
        <dsp:cNvSpPr/>
      </dsp:nvSpPr>
      <dsp:spPr>
        <a:xfrm rot="5400000">
          <a:off x="3896142" y="498781"/>
          <a:ext cx="1307993" cy="7663721"/>
        </a:xfrm>
        <a:prstGeom prst="round2Same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latin typeface="Arial Narrow" panose="020B0606020202030204" pitchFamily="34" charset="0"/>
            <a:cs typeface="Tahoma" pitchFamily="34" charset="0"/>
          </a:endParaRPr>
        </a:p>
        <a:p>
          <a:pPr marL="228600" lvl="1" indent="-228600" algn="l" defTabSz="889000">
            <a:lnSpc>
              <a:spcPct val="90000"/>
            </a:lnSpc>
            <a:spcBef>
              <a:spcPct val="0"/>
            </a:spcBef>
            <a:spcAft>
              <a:spcPct val="15000"/>
            </a:spcAft>
            <a:buChar char="•"/>
          </a:pPr>
          <a:r>
            <a:rPr lang="en-US" sz="2000" kern="1200" dirty="0">
              <a:latin typeface="Arial Narrow" panose="020B0606020202030204" pitchFamily="34" charset="0"/>
            </a:rPr>
            <a:t>Training EAFM for leader and senator</a:t>
          </a:r>
          <a:endParaRPr lang="en-US" sz="2000" kern="1200" dirty="0">
            <a:latin typeface="Arial Narrow" panose="020B0606020202030204" pitchFamily="34" charset="0"/>
            <a:cs typeface="Tahoma" pitchFamily="34" charset="0"/>
          </a:endParaRPr>
        </a:p>
        <a:p>
          <a:pPr marL="228600" lvl="1" indent="-228600" algn="l" defTabSz="889000">
            <a:lnSpc>
              <a:spcPct val="90000"/>
            </a:lnSpc>
            <a:spcBef>
              <a:spcPct val="0"/>
            </a:spcBef>
            <a:spcAft>
              <a:spcPct val="15000"/>
            </a:spcAft>
            <a:buChar char="•"/>
          </a:pPr>
          <a:r>
            <a:rPr lang="en-US" sz="2000" kern="1200" dirty="0">
              <a:latin typeface="Arial Narrow" panose="020B0606020202030204" pitchFamily="34" charset="0"/>
              <a:cs typeface="Tahoma" pitchFamily="34" charset="0"/>
            </a:rPr>
            <a:t>EAFM assessment</a:t>
          </a:r>
        </a:p>
        <a:p>
          <a:pPr marL="228600" lvl="1" indent="-228600" algn="l" defTabSz="889000">
            <a:lnSpc>
              <a:spcPct val="90000"/>
            </a:lnSpc>
            <a:spcBef>
              <a:spcPct val="0"/>
            </a:spcBef>
            <a:spcAft>
              <a:spcPct val="15000"/>
            </a:spcAft>
            <a:buChar char="•"/>
          </a:pPr>
          <a:r>
            <a:rPr lang="en-US" sz="2000" kern="1200" dirty="0" err="1">
              <a:latin typeface="Arial Narrow" panose="020B0606020202030204" pitchFamily="34" charset="0"/>
              <a:cs typeface="Tahoma" pitchFamily="34" charset="0"/>
            </a:rPr>
            <a:t>Sensus</a:t>
          </a:r>
          <a:r>
            <a:rPr lang="en-US" sz="2000" kern="1200" dirty="0">
              <a:latin typeface="Arial Narrow" panose="020B0606020202030204" pitchFamily="34" charset="0"/>
              <a:cs typeface="Tahoma" pitchFamily="34" charset="0"/>
            </a:rPr>
            <a:t>/collecting fishing vessel data</a:t>
          </a:r>
        </a:p>
      </dsp:txBody>
      <dsp:txXfrm rot="-5400000">
        <a:off x="718279" y="3740496"/>
        <a:ext cx="7599870" cy="118029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E200C-156F-4BC2-8200-805B07AF2475}" type="datetimeFigureOut">
              <a:rPr lang="en-ID" smtClean="0"/>
              <a:t>23/11/2022</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9166DC-3406-4B9B-B606-808135E49382}" type="slidenum">
              <a:rPr lang="en-ID" smtClean="0"/>
              <a:t>‹#›</a:t>
            </a:fld>
            <a:endParaRPr lang="en-ID"/>
          </a:p>
        </p:txBody>
      </p:sp>
    </p:spTree>
    <p:extLst>
      <p:ext uri="{BB962C8B-B14F-4D97-AF65-F5344CB8AC3E}">
        <p14:creationId xmlns:p14="http://schemas.microsoft.com/office/powerpoint/2010/main" val="1949465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166DC-3406-4B9B-B606-808135E4938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13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DA29C5-6413-4D43-B7BF-4A246E059F7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pPr defTabSz="457200"/>
            <a:r>
              <a:rPr lang="id-ID" dirty="0"/>
              <a:t>SK3 = Standar Kompetensi Kerja Khusus = Special Worker</a:t>
            </a:r>
            <a:r>
              <a:rPr lang="id-ID" baseline="0" dirty="0"/>
              <a:t> Competency Standard</a:t>
            </a:r>
            <a:endParaRPr lang="en-US" dirty="0"/>
          </a:p>
        </p:txBody>
      </p:sp>
    </p:spTree>
    <p:extLst>
      <p:ext uri="{BB962C8B-B14F-4D97-AF65-F5344CB8AC3E}">
        <p14:creationId xmlns:p14="http://schemas.microsoft.com/office/powerpoint/2010/main" val="2748233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166DC-3406-4B9B-B606-808135E4938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801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166DC-3406-4B9B-B606-808135E4938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986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21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84A6-C20C-1741-1845-C99FAFFB4FA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C293E05B-A2F7-EC5A-F183-6C86A0A87C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4314313C-A067-C41A-2423-D9E9A9E5EA6E}"/>
              </a:ext>
            </a:extLst>
          </p:cNvPr>
          <p:cNvSpPr>
            <a:spLocks noGrp="1"/>
          </p:cNvSpPr>
          <p:nvPr>
            <p:ph type="dt" sz="half" idx="10"/>
          </p:nvPr>
        </p:nvSpPr>
        <p:spPr>
          <a:xfrm>
            <a:off x="838200" y="6356350"/>
            <a:ext cx="2743200" cy="365125"/>
          </a:xfrm>
          <a:prstGeom prst="rect">
            <a:avLst/>
          </a:prstGeom>
        </p:spPr>
        <p:txBody>
          <a:bodyPr/>
          <a:lstStyle/>
          <a:p>
            <a:fld id="{9BBF096A-8F50-4A85-A4BE-F82BE863FE3D}" type="datetimeFigureOut">
              <a:rPr lang="en-ID" smtClean="0"/>
              <a:t>23/11/2022</a:t>
            </a:fld>
            <a:endParaRPr lang="en-ID"/>
          </a:p>
        </p:txBody>
      </p:sp>
      <p:sp>
        <p:nvSpPr>
          <p:cNvPr id="5" name="Footer Placeholder 4">
            <a:extLst>
              <a:ext uri="{FF2B5EF4-FFF2-40B4-BE49-F238E27FC236}">
                <a16:creationId xmlns:a16="http://schemas.microsoft.com/office/drawing/2014/main" id="{080C0CD5-E264-496E-4977-FC41DE9D9AE6}"/>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6" name="Slide Number Placeholder 5">
            <a:extLst>
              <a:ext uri="{FF2B5EF4-FFF2-40B4-BE49-F238E27FC236}">
                <a16:creationId xmlns:a16="http://schemas.microsoft.com/office/drawing/2014/main" id="{223ED55A-BE6B-BB50-44FC-9816E37F9F11}"/>
              </a:ext>
            </a:extLst>
          </p:cNvPr>
          <p:cNvSpPr>
            <a:spLocks noGrp="1"/>
          </p:cNvSpPr>
          <p:nvPr>
            <p:ph type="sldNum" sz="quarter" idx="12"/>
          </p:nvPr>
        </p:nvSpPr>
        <p:spPr>
          <a:xfrm>
            <a:off x="8610600" y="6356350"/>
            <a:ext cx="2743200" cy="365125"/>
          </a:xfrm>
          <a:prstGeom prst="rect">
            <a:avLst/>
          </a:prstGeom>
        </p:spPr>
        <p:txBody>
          <a:bodyPr/>
          <a:lstStyle/>
          <a:p>
            <a:fld id="{2EB31876-06E2-4CE0-9DD3-8DD3B2670D68}" type="slidenum">
              <a:rPr lang="en-ID" smtClean="0"/>
              <a:t>‹#›</a:t>
            </a:fld>
            <a:endParaRPr lang="en-ID"/>
          </a:p>
        </p:txBody>
      </p:sp>
    </p:spTree>
    <p:extLst>
      <p:ext uri="{BB962C8B-B14F-4D97-AF65-F5344CB8AC3E}">
        <p14:creationId xmlns:p14="http://schemas.microsoft.com/office/powerpoint/2010/main" val="168801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84A6-C20C-1741-1845-C99FAFFB4FA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C293E05B-A2F7-EC5A-F183-6C86A0A87C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4314313C-A067-C41A-2423-D9E9A9E5EA6E}"/>
              </a:ext>
            </a:extLst>
          </p:cNvPr>
          <p:cNvSpPr>
            <a:spLocks noGrp="1"/>
          </p:cNvSpPr>
          <p:nvPr>
            <p:ph type="dt" sz="half" idx="10"/>
          </p:nvPr>
        </p:nvSpPr>
        <p:spPr>
          <a:xfrm>
            <a:off x="838200" y="6356350"/>
            <a:ext cx="2743200" cy="365125"/>
          </a:xfrm>
          <a:prstGeom prst="rect">
            <a:avLst/>
          </a:prstGeom>
        </p:spPr>
        <p:txBody>
          <a:bodyPr/>
          <a:lstStyle/>
          <a:p>
            <a:fld id="{9BBF096A-8F50-4A85-A4BE-F82BE863FE3D}" type="datetimeFigureOut">
              <a:rPr lang="en-ID" smtClean="0"/>
              <a:t>23/11/2022</a:t>
            </a:fld>
            <a:endParaRPr lang="en-ID"/>
          </a:p>
        </p:txBody>
      </p:sp>
      <p:sp>
        <p:nvSpPr>
          <p:cNvPr id="5" name="Footer Placeholder 4">
            <a:extLst>
              <a:ext uri="{FF2B5EF4-FFF2-40B4-BE49-F238E27FC236}">
                <a16:creationId xmlns:a16="http://schemas.microsoft.com/office/drawing/2014/main" id="{080C0CD5-E264-496E-4977-FC41DE9D9AE6}"/>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6" name="Slide Number Placeholder 5">
            <a:extLst>
              <a:ext uri="{FF2B5EF4-FFF2-40B4-BE49-F238E27FC236}">
                <a16:creationId xmlns:a16="http://schemas.microsoft.com/office/drawing/2014/main" id="{223ED55A-BE6B-BB50-44FC-9816E37F9F11}"/>
              </a:ext>
            </a:extLst>
          </p:cNvPr>
          <p:cNvSpPr>
            <a:spLocks noGrp="1"/>
          </p:cNvSpPr>
          <p:nvPr>
            <p:ph type="sldNum" sz="quarter" idx="12"/>
          </p:nvPr>
        </p:nvSpPr>
        <p:spPr>
          <a:xfrm>
            <a:off x="8610600" y="6356350"/>
            <a:ext cx="2743200" cy="365125"/>
          </a:xfrm>
          <a:prstGeom prst="rect">
            <a:avLst/>
          </a:prstGeom>
        </p:spPr>
        <p:txBody>
          <a:bodyPr/>
          <a:lstStyle/>
          <a:p>
            <a:fld id="{2EB31876-06E2-4CE0-9DD3-8DD3B2670D68}" type="slidenum">
              <a:rPr lang="en-ID" smtClean="0"/>
              <a:t>‹#›</a:t>
            </a:fld>
            <a:endParaRPr lang="en-ID"/>
          </a:p>
        </p:txBody>
      </p:sp>
    </p:spTree>
    <p:extLst>
      <p:ext uri="{BB962C8B-B14F-4D97-AF65-F5344CB8AC3E}">
        <p14:creationId xmlns:p14="http://schemas.microsoft.com/office/powerpoint/2010/main" val="327126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84A6-C20C-1741-1845-C99FAFFB4FA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C293E05B-A2F7-EC5A-F183-6C86A0A87C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4314313C-A067-C41A-2423-D9E9A9E5EA6E}"/>
              </a:ext>
            </a:extLst>
          </p:cNvPr>
          <p:cNvSpPr>
            <a:spLocks noGrp="1"/>
          </p:cNvSpPr>
          <p:nvPr>
            <p:ph type="dt" sz="half" idx="10"/>
          </p:nvPr>
        </p:nvSpPr>
        <p:spPr>
          <a:xfrm>
            <a:off x="838200" y="6356350"/>
            <a:ext cx="2743200" cy="365125"/>
          </a:xfrm>
          <a:prstGeom prst="rect">
            <a:avLst/>
          </a:prstGeom>
        </p:spPr>
        <p:txBody>
          <a:bodyPr/>
          <a:lstStyle/>
          <a:p>
            <a:fld id="{9BBF096A-8F50-4A85-A4BE-F82BE863FE3D}" type="datetimeFigureOut">
              <a:rPr lang="en-ID" smtClean="0"/>
              <a:t>23/11/2022</a:t>
            </a:fld>
            <a:endParaRPr lang="en-ID"/>
          </a:p>
        </p:txBody>
      </p:sp>
      <p:sp>
        <p:nvSpPr>
          <p:cNvPr id="5" name="Footer Placeholder 4">
            <a:extLst>
              <a:ext uri="{FF2B5EF4-FFF2-40B4-BE49-F238E27FC236}">
                <a16:creationId xmlns:a16="http://schemas.microsoft.com/office/drawing/2014/main" id="{080C0CD5-E264-496E-4977-FC41DE9D9AE6}"/>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6" name="Slide Number Placeholder 5">
            <a:extLst>
              <a:ext uri="{FF2B5EF4-FFF2-40B4-BE49-F238E27FC236}">
                <a16:creationId xmlns:a16="http://schemas.microsoft.com/office/drawing/2014/main" id="{223ED55A-BE6B-BB50-44FC-9816E37F9F11}"/>
              </a:ext>
            </a:extLst>
          </p:cNvPr>
          <p:cNvSpPr>
            <a:spLocks noGrp="1"/>
          </p:cNvSpPr>
          <p:nvPr>
            <p:ph type="sldNum" sz="quarter" idx="12"/>
          </p:nvPr>
        </p:nvSpPr>
        <p:spPr>
          <a:xfrm>
            <a:off x="8610600" y="6356350"/>
            <a:ext cx="2743200" cy="365125"/>
          </a:xfrm>
          <a:prstGeom prst="rect">
            <a:avLst/>
          </a:prstGeom>
        </p:spPr>
        <p:txBody>
          <a:bodyPr/>
          <a:lstStyle/>
          <a:p>
            <a:fld id="{2EB31876-06E2-4CE0-9DD3-8DD3B2670D68}" type="slidenum">
              <a:rPr lang="en-ID" smtClean="0"/>
              <a:t>‹#›</a:t>
            </a:fld>
            <a:endParaRPr lang="en-ID"/>
          </a:p>
        </p:txBody>
      </p:sp>
    </p:spTree>
    <p:extLst>
      <p:ext uri="{BB962C8B-B14F-4D97-AF65-F5344CB8AC3E}">
        <p14:creationId xmlns:p14="http://schemas.microsoft.com/office/powerpoint/2010/main" val="4026435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331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D3AC-947F-55E3-0B7F-BF1013558D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A19EBE1B-0ECF-8139-3468-63BA9473B8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78FB8B2F-88AA-2DC4-8138-CCA36C1EB0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F1DB88-22D6-4E71-894B-7B8AFA98B664}" type="datetimeFigureOut">
              <a:rPr kumimoji="0" lang="en-ID" sz="1800" b="0" i="0" u="none" strike="noStrike" kern="1200" cap="none" spc="0" normalizeH="0" baseline="0" noProof="0" smtClean="0">
                <a:ln>
                  <a:noFill/>
                </a:ln>
                <a:solidFill>
                  <a:srgbClr val="404040"/>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23/11/2022</a:t>
            </a:fld>
            <a:endParaRPr kumimoji="0" lang="en-ID" sz="1800" b="0" i="0" u="none" strike="noStrike" kern="1200" cap="none" spc="0" normalizeH="0" baseline="0" noProof="0">
              <a:ln>
                <a:noFill/>
              </a:ln>
              <a:solidFill>
                <a:srgbClr val="404040"/>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A2F81E84-81BB-A2A3-8BBC-0B81F67B2A1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404040"/>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A717446E-278A-AE8D-114D-45F0E088FEA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486BC8-4425-4440-916A-1EEE8B97AE34}" type="slidenum">
              <a:rPr kumimoji="0" lang="en-ID" sz="1800" b="0" i="0" u="none" strike="noStrike" kern="1200" cap="none" spc="0" normalizeH="0" baseline="0" noProof="0" smtClean="0">
                <a:ln>
                  <a:noFill/>
                </a:ln>
                <a:solidFill>
                  <a:srgbClr val="404040"/>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ID" sz="1800" b="0" i="0" u="none" strike="noStrike" kern="1200" cap="none" spc="0" normalizeH="0" baseline="0" noProof="0">
              <a:ln>
                <a:noFill/>
              </a:ln>
              <a:solidFill>
                <a:srgbClr val="40404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67682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68EB-81ED-C202-2C02-691BF18D95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5D837166-D2CF-3FAC-B2EA-D497AAE714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5F268659-6762-6AC0-7A1C-4897771545A1}"/>
              </a:ext>
            </a:extLst>
          </p:cNvPr>
          <p:cNvSpPr>
            <a:spLocks noGrp="1"/>
          </p:cNvSpPr>
          <p:nvPr>
            <p:ph type="dt" sz="half" idx="10"/>
          </p:nvPr>
        </p:nvSpPr>
        <p:spPr/>
        <p:txBody>
          <a:bodyPr/>
          <a:lstStyle/>
          <a:p>
            <a:fld id="{60D01C59-53F7-4B15-8E4F-2389C6B1FEBE}" type="datetimeFigureOut">
              <a:rPr lang="en-ID" smtClean="0"/>
              <a:t>23/11/2022</a:t>
            </a:fld>
            <a:endParaRPr lang="en-ID"/>
          </a:p>
        </p:txBody>
      </p:sp>
      <p:sp>
        <p:nvSpPr>
          <p:cNvPr id="5" name="Footer Placeholder 4">
            <a:extLst>
              <a:ext uri="{FF2B5EF4-FFF2-40B4-BE49-F238E27FC236}">
                <a16:creationId xmlns:a16="http://schemas.microsoft.com/office/drawing/2014/main" id="{8A9F4E1E-0969-E6FE-7ADF-0F1157E34B26}"/>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2AA0EB5F-B9DF-F767-AA23-77939F64B5A3}"/>
              </a:ext>
            </a:extLst>
          </p:cNvPr>
          <p:cNvSpPr>
            <a:spLocks noGrp="1"/>
          </p:cNvSpPr>
          <p:nvPr>
            <p:ph type="sldNum" sz="quarter" idx="12"/>
          </p:nvPr>
        </p:nvSpPr>
        <p:spPr/>
        <p:txBody>
          <a:bodyPr/>
          <a:lstStyle/>
          <a:p>
            <a:fld id="{4E140215-3197-44DE-B7F7-7F5A887BA693}" type="slidenum">
              <a:rPr lang="en-ID" smtClean="0"/>
              <a:t>‹#›</a:t>
            </a:fld>
            <a:endParaRPr lang="en-ID"/>
          </a:p>
        </p:txBody>
      </p:sp>
    </p:spTree>
    <p:extLst>
      <p:ext uri="{BB962C8B-B14F-4D97-AF65-F5344CB8AC3E}">
        <p14:creationId xmlns:p14="http://schemas.microsoft.com/office/powerpoint/2010/main" val="2431480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0412-CE9C-C8A0-23D3-2AA2FEE5473D}"/>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12088CA3-443E-F1A7-F296-C7E94F4DA3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C714E5C8-7626-3500-D2BA-9030C23C5A6F}"/>
              </a:ext>
            </a:extLst>
          </p:cNvPr>
          <p:cNvSpPr>
            <a:spLocks noGrp="1"/>
          </p:cNvSpPr>
          <p:nvPr>
            <p:ph type="dt" sz="half" idx="10"/>
          </p:nvPr>
        </p:nvSpPr>
        <p:spPr/>
        <p:txBody>
          <a:bodyPr/>
          <a:lstStyle/>
          <a:p>
            <a:fld id="{60D01C59-53F7-4B15-8E4F-2389C6B1FEBE}" type="datetimeFigureOut">
              <a:rPr lang="en-ID" smtClean="0"/>
              <a:t>23/11/2022</a:t>
            </a:fld>
            <a:endParaRPr lang="en-ID"/>
          </a:p>
        </p:txBody>
      </p:sp>
      <p:sp>
        <p:nvSpPr>
          <p:cNvPr id="5" name="Footer Placeholder 4">
            <a:extLst>
              <a:ext uri="{FF2B5EF4-FFF2-40B4-BE49-F238E27FC236}">
                <a16:creationId xmlns:a16="http://schemas.microsoft.com/office/drawing/2014/main" id="{FB3D5BE4-92E8-868A-1288-3B8238FA4CE1}"/>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CCC97FE7-D35B-DEDE-109A-D593CE1D4EA2}"/>
              </a:ext>
            </a:extLst>
          </p:cNvPr>
          <p:cNvSpPr>
            <a:spLocks noGrp="1"/>
          </p:cNvSpPr>
          <p:nvPr>
            <p:ph type="sldNum" sz="quarter" idx="12"/>
          </p:nvPr>
        </p:nvSpPr>
        <p:spPr/>
        <p:txBody>
          <a:bodyPr/>
          <a:lstStyle/>
          <a:p>
            <a:fld id="{4E140215-3197-44DE-B7F7-7F5A887BA693}" type="slidenum">
              <a:rPr lang="en-ID" smtClean="0"/>
              <a:t>‹#›</a:t>
            </a:fld>
            <a:endParaRPr lang="en-ID"/>
          </a:p>
        </p:txBody>
      </p:sp>
    </p:spTree>
    <p:extLst>
      <p:ext uri="{BB962C8B-B14F-4D97-AF65-F5344CB8AC3E}">
        <p14:creationId xmlns:p14="http://schemas.microsoft.com/office/powerpoint/2010/main" val="306864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587F-3D3E-6EA2-DF81-DE0566BFA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7F277BFD-E415-AFB9-B35E-2ED994D575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B4E0C4-E977-C37B-840D-EF2673632D9B}"/>
              </a:ext>
            </a:extLst>
          </p:cNvPr>
          <p:cNvSpPr>
            <a:spLocks noGrp="1"/>
          </p:cNvSpPr>
          <p:nvPr>
            <p:ph type="dt" sz="half" idx="10"/>
          </p:nvPr>
        </p:nvSpPr>
        <p:spPr/>
        <p:txBody>
          <a:bodyPr/>
          <a:lstStyle/>
          <a:p>
            <a:fld id="{60D01C59-53F7-4B15-8E4F-2389C6B1FEBE}" type="datetimeFigureOut">
              <a:rPr lang="en-ID" smtClean="0"/>
              <a:t>23/11/2022</a:t>
            </a:fld>
            <a:endParaRPr lang="en-ID"/>
          </a:p>
        </p:txBody>
      </p:sp>
      <p:sp>
        <p:nvSpPr>
          <p:cNvPr id="5" name="Footer Placeholder 4">
            <a:extLst>
              <a:ext uri="{FF2B5EF4-FFF2-40B4-BE49-F238E27FC236}">
                <a16:creationId xmlns:a16="http://schemas.microsoft.com/office/drawing/2014/main" id="{A70DB177-3317-CBEF-EB74-26B1694A2A8B}"/>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BBC0CAF9-97FC-9C26-BA96-A7565615C9CE}"/>
              </a:ext>
            </a:extLst>
          </p:cNvPr>
          <p:cNvSpPr>
            <a:spLocks noGrp="1"/>
          </p:cNvSpPr>
          <p:nvPr>
            <p:ph type="sldNum" sz="quarter" idx="12"/>
          </p:nvPr>
        </p:nvSpPr>
        <p:spPr/>
        <p:txBody>
          <a:bodyPr/>
          <a:lstStyle/>
          <a:p>
            <a:fld id="{4E140215-3197-44DE-B7F7-7F5A887BA693}" type="slidenum">
              <a:rPr lang="en-ID" smtClean="0"/>
              <a:t>‹#›</a:t>
            </a:fld>
            <a:endParaRPr lang="en-ID"/>
          </a:p>
        </p:txBody>
      </p:sp>
    </p:spTree>
    <p:extLst>
      <p:ext uri="{BB962C8B-B14F-4D97-AF65-F5344CB8AC3E}">
        <p14:creationId xmlns:p14="http://schemas.microsoft.com/office/powerpoint/2010/main" val="3901521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E5D5-755B-E592-6F41-D537BDEEC273}"/>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3E362212-6974-03D4-80D9-41DA8BA1AD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A5249527-1F8F-60FF-C498-49CF0AB3BA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431E6D81-0C0F-E949-2226-22E8520F2BFB}"/>
              </a:ext>
            </a:extLst>
          </p:cNvPr>
          <p:cNvSpPr>
            <a:spLocks noGrp="1"/>
          </p:cNvSpPr>
          <p:nvPr>
            <p:ph type="dt" sz="half" idx="10"/>
          </p:nvPr>
        </p:nvSpPr>
        <p:spPr/>
        <p:txBody>
          <a:bodyPr/>
          <a:lstStyle/>
          <a:p>
            <a:fld id="{60D01C59-53F7-4B15-8E4F-2389C6B1FEBE}" type="datetimeFigureOut">
              <a:rPr lang="en-ID" smtClean="0"/>
              <a:t>23/11/2022</a:t>
            </a:fld>
            <a:endParaRPr lang="en-ID"/>
          </a:p>
        </p:txBody>
      </p:sp>
      <p:sp>
        <p:nvSpPr>
          <p:cNvPr id="6" name="Footer Placeholder 5">
            <a:extLst>
              <a:ext uri="{FF2B5EF4-FFF2-40B4-BE49-F238E27FC236}">
                <a16:creationId xmlns:a16="http://schemas.microsoft.com/office/drawing/2014/main" id="{A8E11251-DB9C-9D4D-4D4F-374CBA05AF02}"/>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4F4B7549-B5DC-859E-4C87-B9F2C59A6947}"/>
              </a:ext>
            </a:extLst>
          </p:cNvPr>
          <p:cNvSpPr>
            <a:spLocks noGrp="1"/>
          </p:cNvSpPr>
          <p:nvPr>
            <p:ph type="sldNum" sz="quarter" idx="12"/>
          </p:nvPr>
        </p:nvSpPr>
        <p:spPr/>
        <p:txBody>
          <a:bodyPr/>
          <a:lstStyle/>
          <a:p>
            <a:fld id="{4E140215-3197-44DE-B7F7-7F5A887BA693}" type="slidenum">
              <a:rPr lang="en-ID" smtClean="0"/>
              <a:t>‹#›</a:t>
            </a:fld>
            <a:endParaRPr lang="en-ID"/>
          </a:p>
        </p:txBody>
      </p:sp>
    </p:spTree>
    <p:extLst>
      <p:ext uri="{BB962C8B-B14F-4D97-AF65-F5344CB8AC3E}">
        <p14:creationId xmlns:p14="http://schemas.microsoft.com/office/powerpoint/2010/main" val="2315133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7BED2-C99A-4C94-5AA0-0DA56D0064FC}"/>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FA096087-C0A4-434B-3A54-4DC581CCCD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9604F8-9B60-B4CC-7F04-9071F118F0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DA7C4CCC-EAB7-D64F-DF60-3D254E84B6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C2F8AB-5E3C-319B-FD18-87E63782A4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9EC03B26-FDDF-84CE-DA5D-0BB129256868}"/>
              </a:ext>
            </a:extLst>
          </p:cNvPr>
          <p:cNvSpPr>
            <a:spLocks noGrp="1"/>
          </p:cNvSpPr>
          <p:nvPr>
            <p:ph type="dt" sz="half" idx="10"/>
          </p:nvPr>
        </p:nvSpPr>
        <p:spPr/>
        <p:txBody>
          <a:bodyPr/>
          <a:lstStyle/>
          <a:p>
            <a:fld id="{60D01C59-53F7-4B15-8E4F-2389C6B1FEBE}" type="datetimeFigureOut">
              <a:rPr lang="en-ID" smtClean="0"/>
              <a:t>23/11/2022</a:t>
            </a:fld>
            <a:endParaRPr lang="en-ID"/>
          </a:p>
        </p:txBody>
      </p:sp>
      <p:sp>
        <p:nvSpPr>
          <p:cNvPr id="8" name="Footer Placeholder 7">
            <a:extLst>
              <a:ext uri="{FF2B5EF4-FFF2-40B4-BE49-F238E27FC236}">
                <a16:creationId xmlns:a16="http://schemas.microsoft.com/office/drawing/2014/main" id="{F6AA1876-92FB-D0F6-EDFB-5F0068F52F76}"/>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3239C2E1-9830-ECCC-2A5A-CF10C350751E}"/>
              </a:ext>
            </a:extLst>
          </p:cNvPr>
          <p:cNvSpPr>
            <a:spLocks noGrp="1"/>
          </p:cNvSpPr>
          <p:nvPr>
            <p:ph type="sldNum" sz="quarter" idx="12"/>
          </p:nvPr>
        </p:nvSpPr>
        <p:spPr/>
        <p:txBody>
          <a:bodyPr/>
          <a:lstStyle/>
          <a:p>
            <a:fld id="{4E140215-3197-44DE-B7F7-7F5A887BA693}" type="slidenum">
              <a:rPr lang="en-ID" smtClean="0"/>
              <a:t>‹#›</a:t>
            </a:fld>
            <a:endParaRPr lang="en-ID"/>
          </a:p>
        </p:txBody>
      </p:sp>
    </p:spTree>
    <p:extLst>
      <p:ext uri="{BB962C8B-B14F-4D97-AF65-F5344CB8AC3E}">
        <p14:creationId xmlns:p14="http://schemas.microsoft.com/office/powerpoint/2010/main" val="1198821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844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E226-0776-DA6E-1B5C-F99A01250017}"/>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BB70CAC5-6018-6130-0FF3-03A1C35C8A5E}"/>
              </a:ext>
            </a:extLst>
          </p:cNvPr>
          <p:cNvSpPr>
            <a:spLocks noGrp="1"/>
          </p:cNvSpPr>
          <p:nvPr>
            <p:ph type="dt" sz="half" idx="10"/>
          </p:nvPr>
        </p:nvSpPr>
        <p:spPr/>
        <p:txBody>
          <a:bodyPr/>
          <a:lstStyle/>
          <a:p>
            <a:fld id="{60D01C59-53F7-4B15-8E4F-2389C6B1FEBE}" type="datetimeFigureOut">
              <a:rPr lang="en-ID" smtClean="0"/>
              <a:t>23/11/2022</a:t>
            </a:fld>
            <a:endParaRPr lang="en-ID"/>
          </a:p>
        </p:txBody>
      </p:sp>
      <p:sp>
        <p:nvSpPr>
          <p:cNvPr id="4" name="Footer Placeholder 3">
            <a:extLst>
              <a:ext uri="{FF2B5EF4-FFF2-40B4-BE49-F238E27FC236}">
                <a16:creationId xmlns:a16="http://schemas.microsoft.com/office/drawing/2014/main" id="{AA3C87EA-830F-97DA-5289-C8A48684C0CF}"/>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34E81225-3851-3325-6DEF-EACE55EA6179}"/>
              </a:ext>
            </a:extLst>
          </p:cNvPr>
          <p:cNvSpPr>
            <a:spLocks noGrp="1"/>
          </p:cNvSpPr>
          <p:nvPr>
            <p:ph type="sldNum" sz="quarter" idx="12"/>
          </p:nvPr>
        </p:nvSpPr>
        <p:spPr/>
        <p:txBody>
          <a:bodyPr/>
          <a:lstStyle/>
          <a:p>
            <a:fld id="{4E140215-3197-44DE-B7F7-7F5A887BA693}" type="slidenum">
              <a:rPr lang="en-ID" smtClean="0"/>
              <a:t>‹#›</a:t>
            </a:fld>
            <a:endParaRPr lang="en-ID"/>
          </a:p>
        </p:txBody>
      </p:sp>
    </p:spTree>
    <p:extLst>
      <p:ext uri="{BB962C8B-B14F-4D97-AF65-F5344CB8AC3E}">
        <p14:creationId xmlns:p14="http://schemas.microsoft.com/office/powerpoint/2010/main" val="473259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0FD17-E0BF-939D-268C-A12E44F39854}"/>
              </a:ext>
            </a:extLst>
          </p:cNvPr>
          <p:cNvSpPr>
            <a:spLocks noGrp="1"/>
          </p:cNvSpPr>
          <p:nvPr>
            <p:ph type="dt" sz="half" idx="10"/>
          </p:nvPr>
        </p:nvSpPr>
        <p:spPr/>
        <p:txBody>
          <a:bodyPr/>
          <a:lstStyle/>
          <a:p>
            <a:fld id="{60D01C59-53F7-4B15-8E4F-2389C6B1FEBE}" type="datetimeFigureOut">
              <a:rPr lang="en-ID" smtClean="0"/>
              <a:t>23/11/2022</a:t>
            </a:fld>
            <a:endParaRPr lang="en-ID"/>
          </a:p>
        </p:txBody>
      </p:sp>
      <p:sp>
        <p:nvSpPr>
          <p:cNvPr id="3" name="Footer Placeholder 2">
            <a:extLst>
              <a:ext uri="{FF2B5EF4-FFF2-40B4-BE49-F238E27FC236}">
                <a16:creationId xmlns:a16="http://schemas.microsoft.com/office/drawing/2014/main" id="{7CC54674-E869-101A-5291-1BDEB610C464}"/>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B22FEB14-4975-5EC2-5831-F9991B197463}"/>
              </a:ext>
            </a:extLst>
          </p:cNvPr>
          <p:cNvSpPr>
            <a:spLocks noGrp="1"/>
          </p:cNvSpPr>
          <p:nvPr>
            <p:ph type="sldNum" sz="quarter" idx="12"/>
          </p:nvPr>
        </p:nvSpPr>
        <p:spPr/>
        <p:txBody>
          <a:bodyPr/>
          <a:lstStyle/>
          <a:p>
            <a:fld id="{4E140215-3197-44DE-B7F7-7F5A887BA693}" type="slidenum">
              <a:rPr lang="en-ID" smtClean="0"/>
              <a:t>‹#›</a:t>
            </a:fld>
            <a:endParaRPr lang="en-ID"/>
          </a:p>
        </p:txBody>
      </p:sp>
    </p:spTree>
    <p:extLst>
      <p:ext uri="{BB962C8B-B14F-4D97-AF65-F5344CB8AC3E}">
        <p14:creationId xmlns:p14="http://schemas.microsoft.com/office/powerpoint/2010/main" val="848766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ED03-9B80-8B3E-C54F-E9AA9D9487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0612659A-15EF-D134-865E-2A54DEDB51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86B7D184-6F17-59FF-9AC5-05421B0D0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7D846-7A9C-1F25-484F-775A1740DD56}"/>
              </a:ext>
            </a:extLst>
          </p:cNvPr>
          <p:cNvSpPr>
            <a:spLocks noGrp="1"/>
          </p:cNvSpPr>
          <p:nvPr>
            <p:ph type="dt" sz="half" idx="10"/>
          </p:nvPr>
        </p:nvSpPr>
        <p:spPr/>
        <p:txBody>
          <a:bodyPr/>
          <a:lstStyle/>
          <a:p>
            <a:fld id="{60D01C59-53F7-4B15-8E4F-2389C6B1FEBE}" type="datetimeFigureOut">
              <a:rPr lang="en-ID" smtClean="0"/>
              <a:t>23/11/2022</a:t>
            </a:fld>
            <a:endParaRPr lang="en-ID"/>
          </a:p>
        </p:txBody>
      </p:sp>
      <p:sp>
        <p:nvSpPr>
          <p:cNvPr id="6" name="Footer Placeholder 5">
            <a:extLst>
              <a:ext uri="{FF2B5EF4-FFF2-40B4-BE49-F238E27FC236}">
                <a16:creationId xmlns:a16="http://schemas.microsoft.com/office/drawing/2014/main" id="{D029BD25-2CF1-C41F-2ED2-6352AA6771AA}"/>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A57F03D5-4E9F-DBEA-220A-1A6BC419B6AD}"/>
              </a:ext>
            </a:extLst>
          </p:cNvPr>
          <p:cNvSpPr>
            <a:spLocks noGrp="1"/>
          </p:cNvSpPr>
          <p:nvPr>
            <p:ph type="sldNum" sz="quarter" idx="12"/>
          </p:nvPr>
        </p:nvSpPr>
        <p:spPr/>
        <p:txBody>
          <a:bodyPr/>
          <a:lstStyle/>
          <a:p>
            <a:fld id="{4E140215-3197-44DE-B7F7-7F5A887BA693}" type="slidenum">
              <a:rPr lang="en-ID" smtClean="0"/>
              <a:t>‹#›</a:t>
            </a:fld>
            <a:endParaRPr lang="en-ID"/>
          </a:p>
        </p:txBody>
      </p:sp>
    </p:spTree>
    <p:extLst>
      <p:ext uri="{BB962C8B-B14F-4D97-AF65-F5344CB8AC3E}">
        <p14:creationId xmlns:p14="http://schemas.microsoft.com/office/powerpoint/2010/main" val="1300121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63671-A21C-02B0-C91F-5A8719F59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0D5CFA2B-75F0-879A-28F9-18C86DDBEA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0956D50E-9701-BC94-06E4-6ED9112F70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F9F89F-894A-FEEB-F9E4-8BAA8DF0D20B}"/>
              </a:ext>
            </a:extLst>
          </p:cNvPr>
          <p:cNvSpPr>
            <a:spLocks noGrp="1"/>
          </p:cNvSpPr>
          <p:nvPr>
            <p:ph type="dt" sz="half" idx="10"/>
          </p:nvPr>
        </p:nvSpPr>
        <p:spPr/>
        <p:txBody>
          <a:bodyPr/>
          <a:lstStyle/>
          <a:p>
            <a:fld id="{60D01C59-53F7-4B15-8E4F-2389C6B1FEBE}" type="datetimeFigureOut">
              <a:rPr lang="en-ID" smtClean="0"/>
              <a:t>23/11/2022</a:t>
            </a:fld>
            <a:endParaRPr lang="en-ID"/>
          </a:p>
        </p:txBody>
      </p:sp>
      <p:sp>
        <p:nvSpPr>
          <p:cNvPr id="6" name="Footer Placeholder 5">
            <a:extLst>
              <a:ext uri="{FF2B5EF4-FFF2-40B4-BE49-F238E27FC236}">
                <a16:creationId xmlns:a16="http://schemas.microsoft.com/office/drawing/2014/main" id="{06BAE8FC-996B-FAE0-9421-7B6DD7A28DD2}"/>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1CA416E6-C78F-A297-5F70-2DB5739DFE10}"/>
              </a:ext>
            </a:extLst>
          </p:cNvPr>
          <p:cNvSpPr>
            <a:spLocks noGrp="1"/>
          </p:cNvSpPr>
          <p:nvPr>
            <p:ph type="sldNum" sz="quarter" idx="12"/>
          </p:nvPr>
        </p:nvSpPr>
        <p:spPr/>
        <p:txBody>
          <a:bodyPr/>
          <a:lstStyle/>
          <a:p>
            <a:fld id="{4E140215-3197-44DE-B7F7-7F5A887BA693}" type="slidenum">
              <a:rPr lang="en-ID" smtClean="0"/>
              <a:t>‹#›</a:t>
            </a:fld>
            <a:endParaRPr lang="en-ID"/>
          </a:p>
        </p:txBody>
      </p:sp>
    </p:spTree>
    <p:extLst>
      <p:ext uri="{BB962C8B-B14F-4D97-AF65-F5344CB8AC3E}">
        <p14:creationId xmlns:p14="http://schemas.microsoft.com/office/powerpoint/2010/main" val="589943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4ECF-315B-7CD6-01B9-6AD1746154D4}"/>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57EFC7F5-2A48-494A-F063-70D48800C8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78B4E880-888F-2822-9B72-7D4886EA9F7E}"/>
              </a:ext>
            </a:extLst>
          </p:cNvPr>
          <p:cNvSpPr>
            <a:spLocks noGrp="1"/>
          </p:cNvSpPr>
          <p:nvPr>
            <p:ph type="dt" sz="half" idx="10"/>
          </p:nvPr>
        </p:nvSpPr>
        <p:spPr/>
        <p:txBody>
          <a:bodyPr/>
          <a:lstStyle/>
          <a:p>
            <a:fld id="{60D01C59-53F7-4B15-8E4F-2389C6B1FEBE}" type="datetimeFigureOut">
              <a:rPr lang="en-ID" smtClean="0"/>
              <a:t>23/11/2022</a:t>
            </a:fld>
            <a:endParaRPr lang="en-ID"/>
          </a:p>
        </p:txBody>
      </p:sp>
      <p:sp>
        <p:nvSpPr>
          <p:cNvPr id="5" name="Footer Placeholder 4">
            <a:extLst>
              <a:ext uri="{FF2B5EF4-FFF2-40B4-BE49-F238E27FC236}">
                <a16:creationId xmlns:a16="http://schemas.microsoft.com/office/drawing/2014/main" id="{4AA38904-2A1B-3CBD-E4C1-382FC4D51881}"/>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A0138367-5244-28F5-B221-043C90B0FECD}"/>
              </a:ext>
            </a:extLst>
          </p:cNvPr>
          <p:cNvSpPr>
            <a:spLocks noGrp="1"/>
          </p:cNvSpPr>
          <p:nvPr>
            <p:ph type="sldNum" sz="quarter" idx="12"/>
          </p:nvPr>
        </p:nvSpPr>
        <p:spPr/>
        <p:txBody>
          <a:bodyPr/>
          <a:lstStyle/>
          <a:p>
            <a:fld id="{4E140215-3197-44DE-B7F7-7F5A887BA693}" type="slidenum">
              <a:rPr lang="en-ID" smtClean="0"/>
              <a:t>‹#›</a:t>
            </a:fld>
            <a:endParaRPr lang="en-ID"/>
          </a:p>
        </p:txBody>
      </p:sp>
    </p:spTree>
    <p:extLst>
      <p:ext uri="{BB962C8B-B14F-4D97-AF65-F5344CB8AC3E}">
        <p14:creationId xmlns:p14="http://schemas.microsoft.com/office/powerpoint/2010/main" val="1146798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4CD289-80E1-FBB2-262D-0DE7E62963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F3C2CB19-9D03-0035-B692-FD60822A3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EF3F3540-90EA-7E1F-B2C3-18E27DFF20FD}"/>
              </a:ext>
            </a:extLst>
          </p:cNvPr>
          <p:cNvSpPr>
            <a:spLocks noGrp="1"/>
          </p:cNvSpPr>
          <p:nvPr>
            <p:ph type="dt" sz="half" idx="10"/>
          </p:nvPr>
        </p:nvSpPr>
        <p:spPr/>
        <p:txBody>
          <a:bodyPr/>
          <a:lstStyle/>
          <a:p>
            <a:fld id="{60D01C59-53F7-4B15-8E4F-2389C6B1FEBE}" type="datetimeFigureOut">
              <a:rPr lang="en-ID" smtClean="0"/>
              <a:t>23/11/2022</a:t>
            </a:fld>
            <a:endParaRPr lang="en-ID"/>
          </a:p>
        </p:txBody>
      </p:sp>
      <p:sp>
        <p:nvSpPr>
          <p:cNvPr id="5" name="Footer Placeholder 4">
            <a:extLst>
              <a:ext uri="{FF2B5EF4-FFF2-40B4-BE49-F238E27FC236}">
                <a16:creationId xmlns:a16="http://schemas.microsoft.com/office/drawing/2014/main" id="{BA8E6067-4992-8CE0-E9F6-3E633F8A4D89}"/>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3A2AD1B8-9A6D-1C01-1132-21B47A63F926}"/>
              </a:ext>
            </a:extLst>
          </p:cNvPr>
          <p:cNvSpPr>
            <a:spLocks noGrp="1"/>
          </p:cNvSpPr>
          <p:nvPr>
            <p:ph type="sldNum" sz="quarter" idx="12"/>
          </p:nvPr>
        </p:nvSpPr>
        <p:spPr/>
        <p:txBody>
          <a:bodyPr/>
          <a:lstStyle/>
          <a:p>
            <a:fld id="{4E140215-3197-44DE-B7F7-7F5A887BA693}" type="slidenum">
              <a:rPr lang="en-ID" smtClean="0"/>
              <a:t>‹#›</a:t>
            </a:fld>
            <a:endParaRPr lang="en-ID"/>
          </a:p>
        </p:txBody>
      </p:sp>
    </p:spTree>
    <p:extLst>
      <p:ext uri="{BB962C8B-B14F-4D97-AF65-F5344CB8AC3E}">
        <p14:creationId xmlns:p14="http://schemas.microsoft.com/office/powerpoint/2010/main" val="2769680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30D72-14B8-86ED-82AD-D41BCEFC959F}"/>
              </a:ext>
            </a:extLst>
          </p:cNvPr>
          <p:cNvSpPr>
            <a:spLocks noGrp="1"/>
          </p:cNvSpPr>
          <p:nvPr>
            <p:ph type="title"/>
          </p:nvPr>
        </p:nvSpPr>
        <p:spPr>
          <a:xfrm>
            <a:off x="444661" y="411424"/>
            <a:ext cx="10515600" cy="769194"/>
          </a:xfrm>
        </p:spPr>
        <p:txBody>
          <a:bodyPr>
            <a:normAutofit/>
          </a:bodyPr>
          <a:lstStyle>
            <a:lvl1pPr>
              <a:defRPr sz="3600"/>
            </a:lvl1pPr>
          </a:lstStyle>
          <a:p>
            <a:r>
              <a:rPr lang="en-US" dirty="0"/>
              <a:t>Click to edit Master title style</a:t>
            </a:r>
            <a:endParaRPr lang="en-ID" dirty="0"/>
          </a:p>
        </p:txBody>
      </p:sp>
      <p:sp>
        <p:nvSpPr>
          <p:cNvPr id="3" name="Content Placeholder 2">
            <a:extLst>
              <a:ext uri="{FF2B5EF4-FFF2-40B4-BE49-F238E27FC236}">
                <a16:creationId xmlns:a16="http://schemas.microsoft.com/office/drawing/2014/main" id="{4840F475-1178-9035-2A28-7F435D9B4CDF}"/>
              </a:ext>
            </a:extLst>
          </p:cNvPr>
          <p:cNvSpPr>
            <a:spLocks noGrp="1"/>
          </p:cNvSpPr>
          <p:nvPr>
            <p:ph idx="1"/>
          </p:nvPr>
        </p:nvSpPr>
        <p:spPr>
          <a:xfrm>
            <a:off x="444661" y="1420511"/>
            <a:ext cx="10515600" cy="4725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4" name="Date Placeholder 3">
            <a:extLst>
              <a:ext uri="{FF2B5EF4-FFF2-40B4-BE49-F238E27FC236}">
                <a16:creationId xmlns:a16="http://schemas.microsoft.com/office/drawing/2014/main" id="{48EE0FE3-BF1F-A033-7923-AB16267D38C2}"/>
              </a:ext>
            </a:extLst>
          </p:cNvPr>
          <p:cNvSpPr>
            <a:spLocks noGrp="1"/>
          </p:cNvSpPr>
          <p:nvPr>
            <p:ph type="dt" sz="half" idx="10"/>
          </p:nvPr>
        </p:nvSpPr>
        <p:spPr>
          <a:xfrm>
            <a:off x="838200" y="6356350"/>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02EDD9D-B91F-4C4A-80E3-E77F803B1D92}" type="datetimeFigureOut">
              <a:rPr kumimoji="0" lang="en-ID" sz="1800" b="0" i="0" u="none" strike="noStrike" kern="1200" cap="none" spc="0" normalizeH="0" baseline="0" noProof="0" smtClean="0">
                <a:ln>
                  <a:noFill/>
                </a:ln>
                <a:solidFill>
                  <a:srgbClr val="40404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23/11/2022</a:t>
            </a:fld>
            <a:endParaRPr kumimoji="0" lang="en-ID"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CE1CAB3-C768-F443-4851-82B1B9AAFBA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D436E4E-6934-09BF-D1F6-430C666DB6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6D68B50-4E59-4BE7-93B6-E562635CF82F}" type="slidenum">
              <a:rPr kumimoji="0" lang="en-ID" sz="1800" b="0" i="0" u="none" strike="noStrike" kern="1200" cap="none" spc="0" normalizeH="0" baseline="0" noProof="0" smtClean="0">
                <a:ln>
                  <a:noFill/>
                </a:ln>
                <a:solidFill>
                  <a:srgbClr val="40404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ID"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917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208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30D72-14B8-86ED-82AD-D41BCEFC959F}"/>
              </a:ext>
            </a:extLst>
          </p:cNvPr>
          <p:cNvSpPr>
            <a:spLocks noGrp="1"/>
          </p:cNvSpPr>
          <p:nvPr>
            <p:ph type="title"/>
          </p:nvPr>
        </p:nvSpPr>
        <p:spPr>
          <a:xfrm>
            <a:off x="467810" y="422998"/>
            <a:ext cx="10515600" cy="780769"/>
          </a:xfrm>
        </p:spPr>
        <p:txBody>
          <a:bodyPr>
            <a:normAutofit/>
          </a:bodyPr>
          <a:lstStyle>
            <a:lvl1pPr>
              <a:defRPr sz="3600"/>
            </a:lvl1pPr>
          </a:lstStyle>
          <a:p>
            <a:r>
              <a:rPr lang="en-US" dirty="0"/>
              <a:t>Click to edit Master title style</a:t>
            </a:r>
            <a:endParaRPr lang="en-ID" dirty="0"/>
          </a:p>
        </p:txBody>
      </p:sp>
      <p:sp>
        <p:nvSpPr>
          <p:cNvPr id="3" name="Content Placeholder 2">
            <a:extLst>
              <a:ext uri="{FF2B5EF4-FFF2-40B4-BE49-F238E27FC236}">
                <a16:creationId xmlns:a16="http://schemas.microsoft.com/office/drawing/2014/main" id="{4840F475-1178-9035-2A28-7F435D9B4CDF}"/>
              </a:ext>
            </a:extLst>
          </p:cNvPr>
          <p:cNvSpPr>
            <a:spLocks noGrp="1"/>
          </p:cNvSpPr>
          <p:nvPr>
            <p:ph idx="1"/>
          </p:nvPr>
        </p:nvSpPr>
        <p:spPr>
          <a:xfrm>
            <a:off x="467810" y="1412111"/>
            <a:ext cx="10885990" cy="4764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48EE0FE3-BF1F-A033-7923-AB16267D38C2}"/>
              </a:ext>
            </a:extLst>
          </p:cNvPr>
          <p:cNvSpPr>
            <a:spLocks noGrp="1"/>
          </p:cNvSpPr>
          <p:nvPr>
            <p:ph type="dt" sz="half" idx="10"/>
          </p:nvPr>
        </p:nvSpPr>
        <p:spPr>
          <a:xfrm>
            <a:off x="838200" y="6356350"/>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02EDD9D-B91F-4C4A-80E3-E77F803B1D92}" type="datetimeFigureOut">
              <a:rPr kumimoji="0" lang="en-ID" sz="1800" b="0" i="0" u="none" strike="noStrike" kern="1200" cap="none" spc="0" normalizeH="0" baseline="0" noProof="0" smtClean="0">
                <a:ln>
                  <a:noFill/>
                </a:ln>
                <a:solidFill>
                  <a:srgbClr val="40404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23/11/2022</a:t>
            </a:fld>
            <a:endParaRPr kumimoji="0" lang="en-ID"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CE1CAB3-C768-F443-4851-82B1B9AAFBA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D436E4E-6934-09BF-D1F6-430C666DB6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6D68B50-4E59-4BE7-93B6-E562635CF82F}" type="slidenum">
              <a:rPr kumimoji="0" lang="en-ID" sz="1800" b="0" i="0" u="none" strike="noStrike" kern="1200" cap="none" spc="0" normalizeH="0" baseline="0" noProof="0" smtClean="0">
                <a:ln>
                  <a:noFill/>
                </a:ln>
                <a:solidFill>
                  <a:srgbClr val="40404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ID"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084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30D72-14B8-86ED-82AD-D41BCEFC959F}"/>
              </a:ext>
            </a:extLst>
          </p:cNvPr>
          <p:cNvSpPr>
            <a:spLocks noGrp="1"/>
          </p:cNvSpPr>
          <p:nvPr>
            <p:ph type="title"/>
          </p:nvPr>
        </p:nvSpPr>
        <p:spPr>
          <a:xfrm>
            <a:off x="467810" y="422998"/>
            <a:ext cx="10515600" cy="780769"/>
          </a:xfrm>
        </p:spPr>
        <p:txBody>
          <a:bodyPr>
            <a:normAutofit/>
          </a:bodyPr>
          <a:lstStyle>
            <a:lvl1pPr>
              <a:defRPr sz="3600"/>
            </a:lvl1pPr>
          </a:lstStyle>
          <a:p>
            <a:r>
              <a:rPr lang="en-US" dirty="0"/>
              <a:t>Click to edit Master title style</a:t>
            </a:r>
            <a:endParaRPr lang="en-ID" dirty="0"/>
          </a:p>
        </p:txBody>
      </p:sp>
      <p:sp>
        <p:nvSpPr>
          <p:cNvPr id="3" name="Content Placeholder 2">
            <a:extLst>
              <a:ext uri="{FF2B5EF4-FFF2-40B4-BE49-F238E27FC236}">
                <a16:creationId xmlns:a16="http://schemas.microsoft.com/office/drawing/2014/main" id="{4840F475-1178-9035-2A28-7F435D9B4CDF}"/>
              </a:ext>
            </a:extLst>
          </p:cNvPr>
          <p:cNvSpPr>
            <a:spLocks noGrp="1"/>
          </p:cNvSpPr>
          <p:nvPr>
            <p:ph idx="1"/>
          </p:nvPr>
        </p:nvSpPr>
        <p:spPr>
          <a:xfrm>
            <a:off x="467810" y="1412111"/>
            <a:ext cx="10885990" cy="4764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48EE0FE3-BF1F-A033-7923-AB16267D38C2}"/>
              </a:ext>
            </a:extLst>
          </p:cNvPr>
          <p:cNvSpPr>
            <a:spLocks noGrp="1"/>
          </p:cNvSpPr>
          <p:nvPr>
            <p:ph type="dt" sz="half" idx="10"/>
          </p:nvPr>
        </p:nvSpPr>
        <p:spPr>
          <a:xfrm>
            <a:off x="838200" y="6356350"/>
            <a:ext cx="2743200" cy="365125"/>
          </a:xfrm>
          <a:prstGeom prst="rect">
            <a:avLst/>
          </a:prstGeom>
        </p:spPr>
        <p:txBody>
          <a:bodyPr/>
          <a:lstStyle/>
          <a:p>
            <a:fld id="{F02EDD9D-B91F-4C4A-80E3-E77F803B1D92}" type="datetimeFigureOut">
              <a:rPr lang="en-ID" smtClean="0"/>
              <a:t>23/11/2022</a:t>
            </a:fld>
            <a:endParaRPr lang="en-ID"/>
          </a:p>
        </p:txBody>
      </p:sp>
      <p:sp>
        <p:nvSpPr>
          <p:cNvPr id="5" name="Footer Placeholder 4">
            <a:extLst>
              <a:ext uri="{FF2B5EF4-FFF2-40B4-BE49-F238E27FC236}">
                <a16:creationId xmlns:a16="http://schemas.microsoft.com/office/drawing/2014/main" id="{1CE1CAB3-C768-F443-4851-82B1B9AAFBA1}"/>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6" name="Slide Number Placeholder 5">
            <a:extLst>
              <a:ext uri="{FF2B5EF4-FFF2-40B4-BE49-F238E27FC236}">
                <a16:creationId xmlns:a16="http://schemas.microsoft.com/office/drawing/2014/main" id="{9D436E4E-6934-09BF-D1F6-430C666DB653}"/>
              </a:ext>
            </a:extLst>
          </p:cNvPr>
          <p:cNvSpPr>
            <a:spLocks noGrp="1"/>
          </p:cNvSpPr>
          <p:nvPr>
            <p:ph type="sldNum" sz="quarter" idx="12"/>
          </p:nvPr>
        </p:nvSpPr>
        <p:spPr>
          <a:xfrm>
            <a:off x="8610600" y="6356350"/>
            <a:ext cx="2743200" cy="365125"/>
          </a:xfrm>
          <a:prstGeom prst="rect">
            <a:avLst/>
          </a:prstGeom>
        </p:spPr>
        <p:txBody>
          <a:bodyPr/>
          <a:lstStyle/>
          <a:p>
            <a:fld id="{66D68B50-4E59-4BE7-93B6-E562635CF82F}" type="slidenum">
              <a:rPr lang="en-ID" smtClean="0"/>
              <a:t>‹#›</a:t>
            </a:fld>
            <a:endParaRPr lang="en-ID"/>
          </a:p>
        </p:txBody>
      </p:sp>
    </p:spTree>
    <p:extLst>
      <p:ext uri="{BB962C8B-B14F-4D97-AF65-F5344CB8AC3E}">
        <p14:creationId xmlns:p14="http://schemas.microsoft.com/office/powerpoint/2010/main" val="338491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30D72-14B8-86ED-82AD-D41BCEFC959F}"/>
              </a:ext>
            </a:extLst>
          </p:cNvPr>
          <p:cNvSpPr>
            <a:spLocks noGrp="1"/>
          </p:cNvSpPr>
          <p:nvPr>
            <p:ph type="title"/>
          </p:nvPr>
        </p:nvSpPr>
        <p:spPr>
          <a:xfrm>
            <a:off x="444661" y="411424"/>
            <a:ext cx="10515600" cy="769194"/>
          </a:xfrm>
        </p:spPr>
        <p:txBody>
          <a:bodyPr>
            <a:normAutofit/>
          </a:bodyPr>
          <a:lstStyle>
            <a:lvl1pPr>
              <a:defRPr sz="3600"/>
            </a:lvl1pPr>
          </a:lstStyle>
          <a:p>
            <a:r>
              <a:rPr lang="en-US" dirty="0"/>
              <a:t>Click to edit Master title style</a:t>
            </a:r>
            <a:endParaRPr lang="en-ID" dirty="0"/>
          </a:p>
        </p:txBody>
      </p:sp>
      <p:sp>
        <p:nvSpPr>
          <p:cNvPr id="3" name="Content Placeholder 2">
            <a:extLst>
              <a:ext uri="{FF2B5EF4-FFF2-40B4-BE49-F238E27FC236}">
                <a16:creationId xmlns:a16="http://schemas.microsoft.com/office/drawing/2014/main" id="{4840F475-1178-9035-2A28-7F435D9B4CDF}"/>
              </a:ext>
            </a:extLst>
          </p:cNvPr>
          <p:cNvSpPr>
            <a:spLocks noGrp="1"/>
          </p:cNvSpPr>
          <p:nvPr>
            <p:ph idx="1"/>
          </p:nvPr>
        </p:nvSpPr>
        <p:spPr>
          <a:xfrm>
            <a:off x="444661" y="1420511"/>
            <a:ext cx="10515600" cy="47256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4" name="Date Placeholder 3">
            <a:extLst>
              <a:ext uri="{FF2B5EF4-FFF2-40B4-BE49-F238E27FC236}">
                <a16:creationId xmlns:a16="http://schemas.microsoft.com/office/drawing/2014/main" id="{48EE0FE3-BF1F-A033-7923-AB16267D38C2}"/>
              </a:ext>
            </a:extLst>
          </p:cNvPr>
          <p:cNvSpPr>
            <a:spLocks noGrp="1"/>
          </p:cNvSpPr>
          <p:nvPr>
            <p:ph type="dt" sz="half" idx="10"/>
          </p:nvPr>
        </p:nvSpPr>
        <p:spPr>
          <a:xfrm>
            <a:off x="838200" y="6356350"/>
            <a:ext cx="2743200" cy="365125"/>
          </a:xfrm>
          <a:prstGeom prst="rect">
            <a:avLst/>
          </a:prstGeom>
        </p:spPr>
        <p:txBody>
          <a:bodyPr/>
          <a:lstStyle/>
          <a:p>
            <a:fld id="{F02EDD9D-B91F-4C4A-80E3-E77F803B1D92}" type="datetimeFigureOut">
              <a:rPr lang="en-ID" smtClean="0"/>
              <a:t>23/11/2022</a:t>
            </a:fld>
            <a:endParaRPr lang="en-ID"/>
          </a:p>
        </p:txBody>
      </p:sp>
      <p:sp>
        <p:nvSpPr>
          <p:cNvPr id="5" name="Footer Placeholder 4">
            <a:extLst>
              <a:ext uri="{FF2B5EF4-FFF2-40B4-BE49-F238E27FC236}">
                <a16:creationId xmlns:a16="http://schemas.microsoft.com/office/drawing/2014/main" id="{1CE1CAB3-C768-F443-4851-82B1B9AAFBA1}"/>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6" name="Slide Number Placeholder 5">
            <a:extLst>
              <a:ext uri="{FF2B5EF4-FFF2-40B4-BE49-F238E27FC236}">
                <a16:creationId xmlns:a16="http://schemas.microsoft.com/office/drawing/2014/main" id="{9D436E4E-6934-09BF-D1F6-430C666DB653}"/>
              </a:ext>
            </a:extLst>
          </p:cNvPr>
          <p:cNvSpPr>
            <a:spLocks noGrp="1"/>
          </p:cNvSpPr>
          <p:nvPr>
            <p:ph type="sldNum" sz="quarter" idx="12"/>
          </p:nvPr>
        </p:nvSpPr>
        <p:spPr>
          <a:xfrm>
            <a:off x="8610600" y="6356350"/>
            <a:ext cx="2743200" cy="365125"/>
          </a:xfrm>
          <a:prstGeom prst="rect">
            <a:avLst/>
          </a:prstGeom>
        </p:spPr>
        <p:txBody>
          <a:bodyPr/>
          <a:lstStyle/>
          <a:p>
            <a:fld id="{66D68B50-4E59-4BE7-93B6-E562635CF82F}" type="slidenum">
              <a:rPr lang="en-ID" smtClean="0"/>
              <a:t>‹#›</a:t>
            </a:fld>
            <a:endParaRPr lang="en-ID"/>
          </a:p>
        </p:txBody>
      </p:sp>
    </p:spTree>
    <p:extLst>
      <p:ext uri="{BB962C8B-B14F-4D97-AF65-F5344CB8AC3E}">
        <p14:creationId xmlns:p14="http://schemas.microsoft.com/office/powerpoint/2010/main" val="2175041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41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A2685-DFC5-0E78-246D-E3C9885AB6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D"/>
          </a:p>
        </p:txBody>
      </p:sp>
    </p:spTree>
    <p:extLst>
      <p:ext uri="{BB962C8B-B14F-4D97-AF65-F5344CB8AC3E}">
        <p14:creationId xmlns:p14="http://schemas.microsoft.com/office/powerpoint/2010/main" val="3960228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84A6-C20C-1741-1845-C99FAFFB4FA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C293E05B-A2F7-EC5A-F183-6C86A0A87C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4314313C-A067-C41A-2423-D9E9A9E5EA6E}"/>
              </a:ext>
            </a:extLst>
          </p:cNvPr>
          <p:cNvSpPr>
            <a:spLocks noGrp="1"/>
          </p:cNvSpPr>
          <p:nvPr>
            <p:ph type="dt" sz="half" idx="10"/>
          </p:nvPr>
        </p:nvSpPr>
        <p:spPr>
          <a:xfrm>
            <a:off x="838200" y="6356350"/>
            <a:ext cx="2743200" cy="365125"/>
          </a:xfrm>
          <a:prstGeom prst="rect">
            <a:avLst/>
          </a:prstGeom>
        </p:spPr>
        <p:txBody>
          <a:bodyPr/>
          <a:lstStyle/>
          <a:p>
            <a:fld id="{9BBF096A-8F50-4A85-A4BE-F82BE863FE3D}" type="datetimeFigureOut">
              <a:rPr lang="en-ID" smtClean="0"/>
              <a:t>23/11/2022</a:t>
            </a:fld>
            <a:endParaRPr lang="en-ID"/>
          </a:p>
        </p:txBody>
      </p:sp>
      <p:sp>
        <p:nvSpPr>
          <p:cNvPr id="5" name="Footer Placeholder 4">
            <a:extLst>
              <a:ext uri="{FF2B5EF4-FFF2-40B4-BE49-F238E27FC236}">
                <a16:creationId xmlns:a16="http://schemas.microsoft.com/office/drawing/2014/main" id="{080C0CD5-E264-496E-4977-FC41DE9D9AE6}"/>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6" name="Slide Number Placeholder 5">
            <a:extLst>
              <a:ext uri="{FF2B5EF4-FFF2-40B4-BE49-F238E27FC236}">
                <a16:creationId xmlns:a16="http://schemas.microsoft.com/office/drawing/2014/main" id="{223ED55A-BE6B-BB50-44FC-9816E37F9F11}"/>
              </a:ext>
            </a:extLst>
          </p:cNvPr>
          <p:cNvSpPr>
            <a:spLocks noGrp="1"/>
          </p:cNvSpPr>
          <p:nvPr>
            <p:ph type="sldNum" sz="quarter" idx="12"/>
          </p:nvPr>
        </p:nvSpPr>
        <p:spPr>
          <a:xfrm>
            <a:off x="8610600" y="6356350"/>
            <a:ext cx="2743200" cy="365125"/>
          </a:xfrm>
          <a:prstGeom prst="rect">
            <a:avLst/>
          </a:prstGeom>
        </p:spPr>
        <p:txBody>
          <a:bodyPr/>
          <a:lstStyle/>
          <a:p>
            <a:fld id="{2EB31876-06E2-4CE0-9DD3-8DD3B2670D68}" type="slidenum">
              <a:rPr lang="en-ID" smtClean="0"/>
              <a:t>‹#›</a:t>
            </a:fld>
            <a:endParaRPr lang="en-ID"/>
          </a:p>
        </p:txBody>
      </p:sp>
    </p:spTree>
    <p:extLst>
      <p:ext uri="{BB962C8B-B14F-4D97-AF65-F5344CB8AC3E}">
        <p14:creationId xmlns:p14="http://schemas.microsoft.com/office/powerpoint/2010/main" val="160552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84A6-C20C-1741-1845-C99FAFFB4FA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C293E05B-A2F7-EC5A-F183-6C86A0A87C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4314313C-A067-C41A-2423-D9E9A9E5EA6E}"/>
              </a:ext>
            </a:extLst>
          </p:cNvPr>
          <p:cNvSpPr>
            <a:spLocks noGrp="1"/>
          </p:cNvSpPr>
          <p:nvPr>
            <p:ph type="dt" sz="half" idx="10"/>
          </p:nvPr>
        </p:nvSpPr>
        <p:spPr>
          <a:xfrm>
            <a:off x="838200" y="6356350"/>
            <a:ext cx="2743200" cy="365125"/>
          </a:xfrm>
          <a:prstGeom prst="rect">
            <a:avLst/>
          </a:prstGeom>
        </p:spPr>
        <p:txBody>
          <a:bodyPr/>
          <a:lstStyle/>
          <a:p>
            <a:fld id="{9BBF096A-8F50-4A85-A4BE-F82BE863FE3D}" type="datetimeFigureOut">
              <a:rPr lang="en-ID" smtClean="0"/>
              <a:t>23/11/2022</a:t>
            </a:fld>
            <a:endParaRPr lang="en-ID"/>
          </a:p>
        </p:txBody>
      </p:sp>
      <p:sp>
        <p:nvSpPr>
          <p:cNvPr id="5" name="Footer Placeholder 4">
            <a:extLst>
              <a:ext uri="{FF2B5EF4-FFF2-40B4-BE49-F238E27FC236}">
                <a16:creationId xmlns:a16="http://schemas.microsoft.com/office/drawing/2014/main" id="{080C0CD5-E264-496E-4977-FC41DE9D9AE6}"/>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6" name="Slide Number Placeholder 5">
            <a:extLst>
              <a:ext uri="{FF2B5EF4-FFF2-40B4-BE49-F238E27FC236}">
                <a16:creationId xmlns:a16="http://schemas.microsoft.com/office/drawing/2014/main" id="{223ED55A-BE6B-BB50-44FC-9816E37F9F11}"/>
              </a:ext>
            </a:extLst>
          </p:cNvPr>
          <p:cNvSpPr>
            <a:spLocks noGrp="1"/>
          </p:cNvSpPr>
          <p:nvPr>
            <p:ph type="sldNum" sz="quarter" idx="12"/>
          </p:nvPr>
        </p:nvSpPr>
        <p:spPr>
          <a:xfrm>
            <a:off x="8610600" y="6356350"/>
            <a:ext cx="2743200" cy="365125"/>
          </a:xfrm>
          <a:prstGeom prst="rect">
            <a:avLst/>
          </a:prstGeom>
        </p:spPr>
        <p:txBody>
          <a:bodyPr/>
          <a:lstStyle/>
          <a:p>
            <a:fld id="{2EB31876-06E2-4CE0-9DD3-8DD3B2670D68}" type="slidenum">
              <a:rPr lang="en-ID" smtClean="0"/>
              <a:t>‹#›</a:t>
            </a:fld>
            <a:endParaRPr lang="en-ID"/>
          </a:p>
        </p:txBody>
      </p:sp>
    </p:spTree>
    <p:extLst>
      <p:ext uri="{BB962C8B-B14F-4D97-AF65-F5344CB8AC3E}">
        <p14:creationId xmlns:p14="http://schemas.microsoft.com/office/powerpoint/2010/main" val="164562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84A6-C20C-1741-1845-C99FAFFB4FA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C293E05B-A2F7-EC5A-F183-6C86A0A87C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4314313C-A067-C41A-2423-D9E9A9E5EA6E}"/>
              </a:ext>
            </a:extLst>
          </p:cNvPr>
          <p:cNvSpPr>
            <a:spLocks noGrp="1"/>
          </p:cNvSpPr>
          <p:nvPr>
            <p:ph type="dt" sz="half" idx="10"/>
          </p:nvPr>
        </p:nvSpPr>
        <p:spPr>
          <a:xfrm>
            <a:off x="838200" y="6356350"/>
            <a:ext cx="2743200" cy="365125"/>
          </a:xfrm>
          <a:prstGeom prst="rect">
            <a:avLst/>
          </a:prstGeom>
        </p:spPr>
        <p:txBody>
          <a:bodyPr/>
          <a:lstStyle/>
          <a:p>
            <a:fld id="{9BBF096A-8F50-4A85-A4BE-F82BE863FE3D}" type="datetimeFigureOut">
              <a:rPr lang="en-ID" smtClean="0"/>
              <a:t>23/11/2022</a:t>
            </a:fld>
            <a:endParaRPr lang="en-ID"/>
          </a:p>
        </p:txBody>
      </p:sp>
      <p:sp>
        <p:nvSpPr>
          <p:cNvPr id="5" name="Footer Placeholder 4">
            <a:extLst>
              <a:ext uri="{FF2B5EF4-FFF2-40B4-BE49-F238E27FC236}">
                <a16:creationId xmlns:a16="http://schemas.microsoft.com/office/drawing/2014/main" id="{080C0CD5-E264-496E-4977-FC41DE9D9AE6}"/>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6" name="Slide Number Placeholder 5">
            <a:extLst>
              <a:ext uri="{FF2B5EF4-FFF2-40B4-BE49-F238E27FC236}">
                <a16:creationId xmlns:a16="http://schemas.microsoft.com/office/drawing/2014/main" id="{223ED55A-BE6B-BB50-44FC-9816E37F9F11}"/>
              </a:ext>
            </a:extLst>
          </p:cNvPr>
          <p:cNvSpPr>
            <a:spLocks noGrp="1"/>
          </p:cNvSpPr>
          <p:nvPr>
            <p:ph type="sldNum" sz="quarter" idx="12"/>
          </p:nvPr>
        </p:nvSpPr>
        <p:spPr>
          <a:xfrm>
            <a:off x="8610600" y="6356350"/>
            <a:ext cx="2743200" cy="365125"/>
          </a:xfrm>
          <a:prstGeom prst="rect">
            <a:avLst/>
          </a:prstGeom>
        </p:spPr>
        <p:txBody>
          <a:bodyPr/>
          <a:lstStyle/>
          <a:p>
            <a:fld id="{2EB31876-06E2-4CE0-9DD3-8DD3B2670D68}" type="slidenum">
              <a:rPr lang="en-ID" smtClean="0"/>
              <a:t>‹#›</a:t>
            </a:fld>
            <a:endParaRPr lang="en-ID"/>
          </a:p>
        </p:txBody>
      </p:sp>
    </p:spTree>
    <p:extLst>
      <p:ext uri="{BB962C8B-B14F-4D97-AF65-F5344CB8AC3E}">
        <p14:creationId xmlns:p14="http://schemas.microsoft.com/office/powerpoint/2010/main" val="40059356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10.xml"/><Relationship Id="rId1" Type="http://schemas.openxmlformats.org/officeDocument/2006/relationships/slideLayout" Target="../slideLayouts/slideLayout11.xml"/><Relationship Id="rId4" Type="http://schemas.openxmlformats.org/officeDocument/2006/relationships/image" Target="../media/image1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theme" Target="../theme/theme11.xml"/><Relationship Id="rId1" Type="http://schemas.openxmlformats.org/officeDocument/2006/relationships/slideLayout" Target="../slideLayouts/slideLayout12.xml"/><Relationship Id="rId4" Type="http://schemas.openxmlformats.org/officeDocument/2006/relationships/image" Target="../media/image12.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1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7.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5.xml"/><Relationship Id="rId1" Type="http://schemas.openxmlformats.org/officeDocument/2006/relationships/slideLayout" Target="../slideLayouts/slideLayout2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6.xml"/><Relationship Id="rId1" Type="http://schemas.openxmlformats.org/officeDocument/2006/relationships/slideLayout" Target="../slideLayouts/slideLayout7.xml"/><Relationship Id="rId4"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7.xml"/><Relationship Id="rId1" Type="http://schemas.openxmlformats.org/officeDocument/2006/relationships/slideLayout" Target="../slideLayouts/slideLayout8.xml"/><Relationship Id="rId4"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8.xml"/><Relationship Id="rId1" Type="http://schemas.openxmlformats.org/officeDocument/2006/relationships/slideLayout" Target="../slideLayouts/slideLayout9.xml"/><Relationship Id="rId4" Type="http://schemas.openxmlformats.org/officeDocument/2006/relationships/image" Target="../media/image1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9.xml"/><Relationship Id="rId1" Type="http://schemas.openxmlformats.org/officeDocument/2006/relationships/slideLayout" Target="../slideLayouts/slideLayout10.xml"/><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1" name="Picture 10" descr="A picture containing text">
            <a:extLst>
              <a:ext uri="{FF2B5EF4-FFF2-40B4-BE49-F238E27FC236}">
                <a16:creationId xmlns:a16="http://schemas.microsoft.com/office/drawing/2014/main" id="{2E2C1036-93EC-8591-01FD-49A86FEE3AE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86907" y="382688"/>
            <a:ext cx="8739477" cy="1387119"/>
          </a:xfrm>
          <a:prstGeom prst="rect">
            <a:avLst/>
          </a:prstGeom>
        </p:spPr>
      </p:pic>
      <p:pic>
        <p:nvPicPr>
          <p:cNvPr id="8" name="Picture 7" descr="Logo&#10;&#10;Description automatically generated">
            <a:extLst>
              <a:ext uri="{FF2B5EF4-FFF2-40B4-BE49-F238E27FC236}">
                <a16:creationId xmlns:a16="http://schemas.microsoft.com/office/drawing/2014/main" id="{D9C76311-FAB0-336B-699D-73CDCB51D6E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897625" y="1503261"/>
            <a:ext cx="2399072" cy="747326"/>
          </a:xfrm>
          <a:prstGeom prst="rect">
            <a:avLst/>
          </a:prstGeom>
        </p:spPr>
      </p:pic>
    </p:spTree>
    <p:extLst>
      <p:ext uri="{BB962C8B-B14F-4D97-AF65-F5344CB8AC3E}">
        <p14:creationId xmlns:p14="http://schemas.microsoft.com/office/powerpoint/2010/main" val="636431551"/>
      </p:ext>
    </p:extLst>
  </p:cSld>
  <p:clrMap bg1="lt1" tx1="dk1" bg2="lt2" tx2="dk2" accent1="accent1" accent2="accent2" accent3="accent3" accent4="accent4" accent5="accent5" accent6="accent6" hlink="hlink" folHlink="folHlink"/>
  <p:sldLayoutIdLst>
    <p:sldLayoutId id="214748388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9F0D16-133B-6478-0A34-65ABBE7BFF8C}"/>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t="16304" b="16304"/>
          <a:stretch/>
        </p:blipFill>
        <p:spPr>
          <a:xfrm>
            <a:off x="0" y="972275"/>
            <a:ext cx="12192000" cy="5484997"/>
          </a:xfrm>
          <a:prstGeom prst="rect">
            <a:avLst/>
          </a:prstGeom>
        </p:spPr>
      </p:pic>
      <p:sp>
        <p:nvSpPr>
          <p:cNvPr id="7" name="Title 1">
            <a:extLst>
              <a:ext uri="{FF2B5EF4-FFF2-40B4-BE49-F238E27FC236}">
                <a16:creationId xmlns:a16="http://schemas.microsoft.com/office/drawing/2014/main" id="{5F00C1E5-2FD3-6727-199D-F08C30F50596}"/>
              </a:ext>
            </a:extLst>
          </p:cNvPr>
          <p:cNvSpPr txBox="1">
            <a:spLocks/>
          </p:cNvSpPr>
          <p:nvPr userDrawn="1"/>
        </p:nvSpPr>
        <p:spPr>
          <a:xfrm>
            <a:off x="644324" y="242687"/>
            <a:ext cx="10602410" cy="68328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404040"/>
                </a:solidFill>
                <a:latin typeface="Optima" pitchFamily="2" charset="0"/>
              </a:rPr>
              <a:t>Publications</a:t>
            </a:r>
            <a:endParaRPr lang="en-ID" sz="3600" b="1" dirty="0">
              <a:solidFill>
                <a:srgbClr val="404040"/>
              </a:solidFill>
              <a:latin typeface="Optima" pitchFamily="2" charset="0"/>
            </a:endParaRPr>
          </a:p>
        </p:txBody>
      </p:sp>
      <p:pic>
        <p:nvPicPr>
          <p:cNvPr id="5" name="Picture 4" descr="Logo">
            <a:extLst>
              <a:ext uri="{FF2B5EF4-FFF2-40B4-BE49-F238E27FC236}">
                <a16:creationId xmlns:a16="http://schemas.microsoft.com/office/drawing/2014/main" id="{DE9D23D0-DA6D-15C8-2299-32D3D6D7236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2983" y="5741206"/>
            <a:ext cx="3275246" cy="14630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60998801"/>
      </p:ext>
    </p:extLst>
  </p:cSld>
  <p:clrMap bg1="lt1" tx1="dk1" bg2="lt2" tx2="dk2" accent1="accent1" accent2="accent2" accent3="accent3" accent4="accent4" accent5="accent5" accent6="accent6" hlink="hlink" folHlink="folHlink"/>
  <p:sldLayoutIdLst>
    <p:sldLayoutId id="214748393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9F0D16-133B-6478-0A34-65ABBE7BFF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73" b="27745"/>
          <a:stretch/>
        </p:blipFill>
        <p:spPr>
          <a:xfrm>
            <a:off x="0" y="972275"/>
            <a:ext cx="12192000" cy="5484997"/>
          </a:xfrm>
          <a:prstGeom prst="rect">
            <a:avLst/>
          </a:prstGeom>
        </p:spPr>
      </p:pic>
      <p:pic>
        <p:nvPicPr>
          <p:cNvPr id="5" name="Picture 4" descr="Logo">
            <a:extLst>
              <a:ext uri="{FF2B5EF4-FFF2-40B4-BE49-F238E27FC236}">
                <a16:creationId xmlns:a16="http://schemas.microsoft.com/office/drawing/2014/main" id="{52A50558-608C-E2D4-5A7E-F1F315330FB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2983" y="5741206"/>
            <a:ext cx="3275246" cy="1463054"/>
          </a:xfrm>
          <a:prstGeom prst="rect">
            <a:avLst/>
          </a:prstGeom>
          <a:ln>
            <a:noFill/>
          </a:ln>
          <a:effectLst>
            <a:outerShdw blurRad="190500" algn="tl" rotWithShape="0">
              <a:srgbClr val="000000">
                <a:alpha val="70000"/>
              </a:srgbClr>
            </a:outerShdw>
          </a:effectLst>
        </p:spPr>
      </p:pic>
      <p:sp>
        <p:nvSpPr>
          <p:cNvPr id="3" name="Title Placeholder 1">
            <a:extLst>
              <a:ext uri="{FF2B5EF4-FFF2-40B4-BE49-F238E27FC236}">
                <a16:creationId xmlns:a16="http://schemas.microsoft.com/office/drawing/2014/main" id="{7DC14B1D-4862-ED43-3E17-5D3728896A27}"/>
              </a:ext>
            </a:extLst>
          </p:cNvPr>
          <p:cNvSpPr>
            <a:spLocks noGrp="1"/>
          </p:cNvSpPr>
          <p:nvPr>
            <p:ph type="title"/>
          </p:nvPr>
        </p:nvSpPr>
        <p:spPr>
          <a:xfrm>
            <a:off x="838200" y="315964"/>
            <a:ext cx="10515600" cy="401792"/>
          </a:xfrm>
          <a:prstGeom prst="rect">
            <a:avLst/>
          </a:prstGeom>
        </p:spPr>
        <p:txBody>
          <a:bodyPr vert="horz" lIns="91440" tIns="45720" rIns="91440" bIns="45720" rtlCol="0" anchor="ctr">
            <a:noAutofit/>
          </a:bodyPr>
          <a:lstStyle/>
          <a:p>
            <a:r>
              <a:rPr lang="en-US" dirty="0"/>
              <a:t>Click to edit Master title style</a:t>
            </a:r>
            <a:endParaRPr lang="en-ID" dirty="0"/>
          </a:p>
        </p:txBody>
      </p:sp>
    </p:spTree>
    <p:extLst>
      <p:ext uri="{BB962C8B-B14F-4D97-AF65-F5344CB8AC3E}">
        <p14:creationId xmlns:p14="http://schemas.microsoft.com/office/powerpoint/2010/main" val="4028089670"/>
      </p:ext>
    </p:extLst>
  </p:cSld>
  <p:clrMap bg1="lt1" tx1="dk1" bg2="lt2" tx2="dk2" accent1="accent1" accent2="accent2" accent3="accent3" accent4="accent4" accent5="accent5" accent6="accent6" hlink="hlink" folHlink="folHlink"/>
  <p:sldLayoutIdLst>
    <p:sldLayoutId id="2147483932" r:id="rId1"/>
  </p:sldLayoutIdLst>
  <p:txStyles>
    <p:titleStyle>
      <a:lvl1pPr algn="ctr" defTabSz="914400" rtl="0" eaLnBrk="1" latinLnBrk="0" hangingPunct="1">
        <a:lnSpc>
          <a:spcPct val="90000"/>
        </a:lnSpc>
        <a:spcBef>
          <a:spcPct val="0"/>
        </a:spcBef>
        <a:buNone/>
        <a:defRPr sz="3600" b="1" kern="1200">
          <a:solidFill>
            <a:schemeClr val="tx1"/>
          </a:solidFill>
          <a:latin typeface="Optim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1E6A81-EE49-3B23-9F13-DEF37329540E}"/>
              </a:ext>
            </a:extLst>
          </p:cNvPr>
          <p:cNvSpPr/>
          <p:nvPr userDrawn="1"/>
        </p:nvSpPr>
        <p:spPr>
          <a:xfrm>
            <a:off x="0" y="-4156"/>
            <a:ext cx="10068128" cy="168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cxnSp>
        <p:nvCxnSpPr>
          <p:cNvPr id="21" name="Straight Connector 20"/>
          <p:cNvCxnSpPr/>
          <p:nvPr/>
        </p:nvCxnSpPr>
        <p:spPr>
          <a:xfrm flipH="1">
            <a:off x="7425267" y="3643581"/>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5">
            <a:extLst>
              <a:ext uri="{FF2B5EF4-FFF2-40B4-BE49-F238E27FC236}">
                <a16:creationId xmlns:a16="http://schemas.microsoft.com/office/drawing/2014/main" id="{5CDC350B-CBA9-0448-85F3-EEBB04E652B1}"/>
              </a:ext>
            </a:extLst>
          </p:cNvPr>
          <p:cNvSpPr/>
          <p:nvPr/>
        </p:nvSpPr>
        <p:spPr>
          <a:xfrm rot="5400000">
            <a:off x="4843919" y="-518495"/>
            <a:ext cx="2454989" cy="12234815"/>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17" name="Rectangle 29">
            <a:extLst>
              <a:ext uri="{FF2B5EF4-FFF2-40B4-BE49-F238E27FC236}">
                <a16:creationId xmlns:a16="http://schemas.microsoft.com/office/drawing/2014/main" id="{3758A971-97DB-B1B8-E1A0-D8C8772576A0}"/>
              </a:ext>
            </a:extLst>
          </p:cNvPr>
          <p:cNvSpPr/>
          <p:nvPr/>
        </p:nvSpPr>
        <p:spPr>
          <a:xfrm rot="5400000">
            <a:off x="5395135" y="71600"/>
            <a:ext cx="1355738" cy="12231636"/>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grpSp>
        <p:nvGrpSpPr>
          <p:cNvPr id="32" name="Group 31">
            <a:extLst>
              <a:ext uri="{FF2B5EF4-FFF2-40B4-BE49-F238E27FC236}">
                <a16:creationId xmlns:a16="http://schemas.microsoft.com/office/drawing/2014/main" id="{9E215A64-7D6B-9670-C139-C8CFA299E81A}"/>
              </a:ext>
            </a:extLst>
          </p:cNvPr>
          <p:cNvGrpSpPr/>
          <p:nvPr userDrawn="1"/>
        </p:nvGrpSpPr>
        <p:grpSpPr>
          <a:xfrm>
            <a:off x="8599990" y="-49161"/>
            <a:ext cx="3592012" cy="6542382"/>
            <a:chOff x="8932333" y="-46299"/>
            <a:chExt cx="3259667" cy="6866467"/>
          </a:xfrm>
        </p:grpSpPr>
        <p:sp>
          <p:nvSpPr>
            <p:cNvPr id="24" name="Isosceles Triangle 23"/>
            <p:cNvSpPr/>
            <p:nvPr userDrawn="1"/>
          </p:nvSpPr>
          <p:spPr>
            <a:xfrm>
              <a:off x="8932333" y="3010168"/>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grpSp>
          <p:nvGrpSpPr>
            <p:cNvPr id="9" name="Group 8">
              <a:extLst>
                <a:ext uri="{FF2B5EF4-FFF2-40B4-BE49-F238E27FC236}">
                  <a16:creationId xmlns:a16="http://schemas.microsoft.com/office/drawing/2014/main" id="{2E74232C-4523-87D1-677D-90AD86C8CA29}"/>
                </a:ext>
              </a:extLst>
            </p:cNvPr>
            <p:cNvGrpSpPr/>
            <p:nvPr userDrawn="1"/>
          </p:nvGrpSpPr>
          <p:grpSpPr>
            <a:xfrm>
              <a:off x="9181476" y="-46299"/>
              <a:ext cx="3010524" cy="6820168"/>
              <a:chOff x="9181476" y="0"/>
              <a:chExt cx="3010524" cy="6866467"/>
            </a:xfrm>
          </p:grpSpPr>
          <p:cxnSp>
            <p:nvCxnSpPr>
              <p:cNvPr id="20" name="Straight Connector 19"/>
              <p:cNvCxnSpPr/>
              <p:nvPr/>
            </p:nvCxnSpPr>
            <p:spPr>
              <a:xfrm>
                <a:off x="9371012" y="8467"/>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0"/>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0"/>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5" name="Rectangle 27"/>
              <p:cNvSpPr/>
              <p:nvPr/>
            </p:nvSpPr>
            <p:spPr>
              <a:xfrm>
                <a:off x="9334500" y="0"/>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0"/>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98334"/>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grpSp>
      <p:sp>
        <p:nvSpPr>
          <p:cNvPr id="30" name="Rectangle 29">
            <a:extLst>
              <a:ext uri="{FF2B5EF4-FFF2-40B4-BE49-F238E27FC236}">
                <a16:creationId xmlns:a16="http://schemas.microsoft.com/office/drawing/2014/main" id="{D5E85A88-3ED0-298B-14D6-51A7162346B2}"/>
              </a:ext>
            </a:extLst>
          </p:cNvPr>
          <p:cNvSpPr/>
          <p:nvPr userDrawn="1"/>
        </p:nvSpPr>
        <p:spPr>
          <a:xfrm>
            <a:off x="3174" y="31592"/>
            <a:ext cx="7525873" cy="1583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pic>
        <p:nvPicPr>
          <p:cNvPr id="11" name="Picture 10" descr="A picture containing text">
            <a:extLst>
              <a:ext uri="{FF2B5EF4-FFF2-40B4-BE49-F238E27FC236}">
                <a16:creationId xmlns:a16="http://schemas.microsoft.com/office/drawing/2014/main" id="{2E2C1036-93EC-8591-01FD-49A86FEE3AE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6289" y="151977"/>
            <a:ext cx="8739477" cy="1387119"/>
          </a:xfrm>
          <a:prstGeom prst="rect">
            <a:avLst/>
          </a:prstGeom>
        </p:spPr>
      </p:pic>
      <p:sp>
        <p:nvSpPr>
          <p:cNvPr id="29" name="Isosceles Triangle 28"/>
          <p:cNvSpPr/>
          <p:nvPr userDrawn="1"/>
        </p:nvSpPr>
        <p:spPr>
          <a:xfrm>
            <a:off x="-8089" y="4016439"/>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82460392"/>
      </p:ext>
    </p:extLst>
  </p:cSld>
  <p:clrMap bg1="lt1" tx1="dk1" bg2="lt2" tx2="dk2" accent1="accent1" accent2="accent2" accent3="accent3" accent4="accent4" accent5="accent5" accent6="accent6" hlink="hlink" folHlink="folHlink"/>
  <p:sldLayoutIdLst>
    <p:sldLayoutId id="2147483949" r:id="rId1"/>
    <p:sldLayoutId id="2147483950" r:id="rId2"/>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B29D2-0660-8BC3-3662-DF640780A892}"/>
              </a:ext>
            </a:extLst>
          </p:cNvPr>
          <p:cNvSpPr>
            <a:spLocks noGrp="1"/>
          </p:cNvSpPr>
          <p:nvPr>
            <p:ph type="title"/>
          </p:nvPr>
        </p:nvSpPr>
        <p:spPr>
          <a:xfrm>
            <a:off x="838200" y="315963"/>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2DE591E3-5E43-5E32-B3BA-1D4084A769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C0D31E0C-77D6-B3B5-585F-24E01A1A9D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01C59-53F7-4B15-8E4F-2389C6B1FEBE}" type="datetimeFigureOut">
              <a:rPr lang="en-ID" smtClean="0"/>
              <a:t>23/11/2022</a:t>
            </a:fld>
            <a:endParaRPr lang="en-ID"/>
          </a:p>
        </p:txBody>
      </p:sp>
      <p:sp>
        <p:nvSpPr>
          <p:cNvPr id="5" name="Footer Placeholder 4">
            <a:extLst>
              <a:ext uri="{FF2B5EF4-FFF2-40B4-BE49-F238E27FC236}">
                <a16:creationId xmlns:a16="http://schemas.microsoft.com/office/drawing/2014/main" id="{92BB6004-4477-14DA-307E-790297E55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5B23C2C2-D7FD-3613-47A1-9E90ADCEA2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140215-3197-44DE-B7F7-7F5A887BA693}" type="slidenum">
              <a:rPr lang="en-ID" smtClean="0"/>
              <a:t>‹#›</a:t>
            </a:fld>
            <a:endParaRPr lang="en-ID"/>
          </a:p>
        </p:txBody>
      </p:sp>
    </p:spTree>
    <p:extLst>
      <p:ext uri="{BB962C8B-B14F-4D97-AF65-F5344CB8AC3E}">
        <p14:creationId xmlns:p14="http://schemas.microsoft.com/office/powerpoint/2010/main" val="96360148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78E6E2-8203-B146-93E5-32B753B1C3D7}"/>
              </a:ext>
            </a:extLst>
          </p:cNvPr>
          <p:cNvSpPr>
            <a:spLocks noGrp="1"/>
          </p:cNvSpPr>
          <p:nvPr>
            <p:ph type="title"/>
          </p:nvPr>
        </p:nvSpPr>
        <p:spPr>
          <a:xfrm>
            <a:off x="444554" y="439208"/>
            <a:ext cx="10515600" cy="770996"/>
          </a:xfrm>
          <a:prstGeom prst="rect">
            <a:avLst/>
          </a:prstGeom>
        </p:spPr>
        <p:txBody>
          <a:bodyPr vert="horz" lIns="91440" tIns="45720" rIns="91440" bIns="45720" rtlCol="0" anchor="ctr">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C495EB6E-EEDB-F1AB-E0B1-D4A6EE626649}"/>
              </a:ext>
            </a:extLst>
          </p:cNvPr>
          <p:cNvSpPr>
            <a:spLocks noGrp="1"/>
          </p:cNvSpPr>
          <p:nvPr>
            <p:ph type="body" idx="1"/>
          </p:nvPr>
        </p:nvSpPr>
        <p:spPr>
          <a:xfrm>
            <a:off x="444554" y="1435261"/>
            <a:ext cx="10909246" cy="47417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10" name="Rectangle 23">
            <a:extLst>
              <a:ext uri="{FF2B5EF4-FFF2-40B4-BE49-F238E27FC236}">
                <a16:creationId xmlns:a16="http://schemas.microsoft.com/office/drawing/2014/main" id="{A87B2CF8-5B85-30C7-D3C8-F7998799379E}"/>
              </a:ext>
            </a:extLst>
          </p:cNvPr>
          <p:cNvSpPr>
            <a:spLocks/>
          </p:cNvSpPr>
          <p:nvPr/>
        </p:nvSpPr>
        <p:spPr>
          <a:xfrm>
            <a:off x="10228572" y="0"/>
            <a:ext cx="2008360"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grpSp>
        <p:nvGrpSpPr>
          <p:cNvPr id="5" name="Group 4">
            <a:extLst>
              <a:ext uri="{FF2B5EF4-FFF2-40B4-BE49-F238E27FC236}">
                <a16:creationId xmlns:a16="http://schemas.microsoft.com/office/drawing/2014/main" id="{D0AA12A8-23D9-A079-4219-148A51706E07}"/>
              </a:ext>
            </a:extLst>
          </p:cNvPr>
          <p:cNvGrpSpPr/>
          <p:nvPr userDrawn="1"/>
        </p:nvGrpSpPr>
        <p:grpSpPr>
          <a:xfrm>
            <a:off x="-1" y="0"/>
            <a:ext cx="12236933" cy="6866467"/>
            <a:chOff x="-1" y="0"/>
            <a:chExt cx="12236933" cy="6866467"/>
          </a:xfrm>
        </p:grpSpPr>
        <p:grpSp>
          <p:nvGrpSpPr>
            <p:cNvPr id="4" name="Group 3">
              <a:extLst>
                <a:ext uri="{FF2B5EF4-FFF2-40B4-BE49-F238E27FC236}">
                  <a16:creationId xmlns:a16="http://schemas.microsoft.com/office/drawing/2014/main" id="{B51A5DF1-3524-55E6-5F66-9469D839CAA6}"/>
                </a:ext>
              </a:extLst>
            </p:cNvPr>
            <p:cNvGrpSpPr/>
            <p:nvPr userDrawn="1"/>
          </p:nvGrpSpPr>
          <p:grpSpPr>
            <a:xfrm>
              <a:off x="9953215" y="0"/>
              <a:ext cx="2283717" cy="6866467"/>
              <a:chOff x="9953215" y="0"/>
              <a:chExt cx="2283717" cy="6866467"/>
            </a:xfrm>
          </p:grpSpPr>
          <p:cxnSp>
            <p:nvCxnSpPr>
              <p:cNvPr id="8" name="Straight Connector 7">
                <a:extLst>
                  <a:ext uri="{FF2B5EF4-FFF2-40B4-BE49-F238E27FC236}">
                    <a16:creationId xmlns:a16="http://schemas.microsoft.com/office/drawing/2014/main" id="{8A2297D2-ADBB-0CA3-58B2-49C41D7F6CB1}"/>
                  </a:ext>
                </a:extLst>
              </p:cNvPr>
              <p:cNvCxnSpPr>
                <a:cxnSpLocks/>
              </p:cNvCxnSpPr>
              <p:nvPr/>
            </p:nvCxnSpPr>
            <p:spPr>
              <a:xfrm>
                <a:off x="10357028" y="8467"/>
                <a:ext cx="1347484"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1" name="Rectangle 25">
                <a:extLst>
                  <a:ext uri="{FF2B5EF4-FFF2-40B4-BE49-F238E27FC236}">
                    <a16:creationId xmlns:a16="http://schemas.microsoft.com/office/drawing/2014/main" id="{E72F6AB2-DB91-0BF6-23E9-452865BCAC30}"/>
                  </a:ext>
                </a:extLst>
              </p:cNvPr>
              <p:cNvSpPr>
                <a:spLocks/>
              </p:cNvSpPr>
              <p:nvPr/>
            </p:nvSpPr>
            <p:spPr>
              <a:xfrm>
                <a:off x="10613914" y="0"/>
                <a:ext cx="1578086"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A071BA9C-D4AB-7CFF-52C4-967136F80ABB}"/>
                  </a:ext>
                </a:extLst>
              </p:cNvPr>
              <p:cNvSpPr>
                <a:spLocks/>
              </p:cNvSpPr>
              <p:nvPr/>
            </p:nvSpPr>
            <p:spPr>
              <a:xfrm>
                <a:off x="9953215" y="3056467"/>
                <a:ext cx="2238786"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7042AFBF-7CCC-CCC0-8410-40A2E4981F5E}"/>
                  </a:ext>
                </a:extLst>
              </p:cNvPr>
              <p:cNvSpPr>
                <a:spLocks/>
              </p:cNvSpPr>
              <p:nvPr/>
            </p:nvSpPr>
            <p:spPr>
              <a:xfrm>
                <a:off x="11543994" y="3598334"/>
                <a:ext cx="692938"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 name="Isosceles Triangle 16">
              <a:extLst>
                <a:ext uri="{FF2B5EF4-FFF2-40B4-BE49-F238E27FC236}">
                  <a16:creationId xmlns:a16="http://schemas.microsoft.com/office/drawing/2014/main" id="{A6F2C94E-5EF4-7A06-9B0F-EF17D63277BC}"/>
                </a:ext>
              </a:extLst>
            </p:cNvPr>
            <p:cNvSpPr>
              <a:spLocks/>
            </p:cNvSpPr>
            <p:nvPr/>
          </p:nvSpPr>
          <p:spPr>
            <a:xfrm>
              <a:off x="-1" y="4021667"/>
              <a:ext cx="495949"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a:extLst>
              <a:ext uri="{FF2B5EF4-FFF2-40B4-BE49-F238E27FC236}">
                <a16:creationId xmlns:a16="http://schemas.microsoft.com/office/drawing/2014/main" id="{5FCCBC04-47F2-C705-0D99-429E477EDFF8}"/>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93961" y="6154420"/>
            <a:ext cx="1950262" cy="871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7091283"/>
      </p:ext>
    </p:extLst>
  </p:cSld>
  <p:clrMap bg1="lt1" tx1="dk1" bg2="lt2" tx2="dk2" accent1="accent1" accent2="accent2" accent3="accent3" accent4="accent4" accent5="accent5" accent6="accent6" hlink="hlink" folHlink="folHlink"/>
  <p:sldLayoutIdLst>
    <p:sldLayoutId id="2147483964" r:id="rId1"/>
    <p:sldLayoutId id="2147483965" r:id="rId2"/>
  </p:sldLayoutIdLst>
  <p:txStyles>
    <p:titleStyle>
      <a:lvl1pPr algn="l" defTabSz="914400" rtl="0" eaLnBrk="1" latinLnBrk="0" hangingPunct="1">
        <a:lnSpc>
          <a:spcPct val="90000"/>
        </a:lnSpc>
        <a:spcBef>
          <a:spcPct val="0"/>
        </a:spcBef>
        <a:buNone/>
        <a:defRPr sz="3600" b="1" kern="1200">
          <a:solidFill>
            <a:srgbClr val="087F95"/>
          </a:solidFill>
          <a:latin typeface="Optim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04040"/>
          </a:solidFill>
          <a:latin typeface="Optim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Optim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Optim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Optim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Optim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78E6E2-8203-B146-93E5-32B753B1C3D7}"/>
              </a:ext>
            </a:extLst>
          </p:cNvPr>
          <p:cNvSpPr>
            <a:spLocks noGrp="1"/>
          </p:cNvSpPr>
          <p:nvPr>
            <p:ph type="title"/>
          </p:nvPr>
        </p:nvSpPr>
        <p:spPr>
          <a:xfrm>
            <a:off x="451293" y="438550"/>
            <a:ext cx="10515600" cy="770996"/>
          </a:xfrm>
          <a:prstGeom prst="rect">
            <a:avLst/>
          </a:prstGeom>
        </p:spPr>
        <p:txBody>
          <a:bodyPr vert="horz" lIns="91440" tIns="45720" rIns="91440" bIns="45720" rtlCol="0" anchor="ctr">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C495EB6E-EEDB-F1AB-E0B1-D4A6EE626649}"/>
              </a:ext>
            </a:extLst>
          </p:cNvPr>
          <p:cNvSpPr>
            <a:spLocks noGrp="1"/>
          </p:cNvSpPr>
          <p:nvPr>
            <p:ph type="body" idx="1"/>
          </p:nvPr>
        </p:nvSpPr>
        <p:spPr>
          <a:xfrm>
            <a:off x="451293" y="1423685"/>
            <a:ext cx="10879357" cy="47301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10" name="Rectangle 23">
            <a:extLst>
              <a:ext uri="{FF2B5EF4-FFF2-40B4-BE49-F238E27FC236}">
                <a16:creationId xmlns:a16="http://schemas.microsoft.com/office/drawing/2014/main" id="{A87B2CF8-5B85-30C7-D3C8-F7998799379E}"/>
              </a:ext>
            </a:extLst>
          </p:cNvPr>
          <p:cNvSpPr/>
          <p:nvPr userDrawn="1"/>
        </p:nvSpPr>
        <p:spPr>
          <a:xfrm>
            <a:off x="10158859" y="0"/>
            <a:ext cx="203314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480254E-9C7C-B70A-66C3-3686B12E55BC}"/>
              </a:ext>
            </a:extLst>
          </p:cNvPr>
          <p:cNvGrpSpPr/>
          <p:nvPr userDrawn="1"/>
        </p:nvGrpSpPr>
        <p:grpSpPr>
          <a:xfrm>
            <a:off x="0" y="0"/>
            <a:ext cx="12192001" cy="6866467"/>
            <a:chOff x="0" y="0"/>
            <a:chExt cx="12192001" cy="6866467"/>
          </a:xfrm>
        </p:grpSpPr>
        <p:grpSp>
          <p:nvGrpSpPr>
            <p:cNvPr id="4" name="Group 3">
              <a:extLst>
                <a:ext uri="{FF2B5EF4-FFF2-40B4-BE49-F238E27FC236}">
                  <a16:creationId xmlns:a16="http://schemas.microsoft.com/office/drawing/2014/main" id="{5CCA3B8F-750A-5EE4-B9E3-1E9CABDAB7A6}"/>
                </a:ext>
              </a:extLst>
            </p:cNvPr>
            <p:cNvGrpSpPr/>
            <p:nvPr userDrawn="1"/>
          </p:nvGrpSpPr>
          <p:grpSpPr>
            <a:xfrm>
              <a:off x="9883194" y="0"/>
              <a:ext cx="2308807" cy="6866467"/>
              <a:chOff x="9883194" y="0"/>
              <a:chExt cx="2308807" cy="6866467"/>
            </a:xfrm>
          </p:grpSpPr>
          <p:cxnSp>
            <p:nvCxnSpPr>
              <p:cNvPr id="8" name="Straight Connector 7">
                <a:extLst>
                  <a:ext uri="{FF2B5EF4-FFF2-40B4-BE49-F238E27FC236}">
                    <a16:creationId xmlns:a16="http://schemas.microsoft.com/office/drawing/2014/main" id="{8A2297D2-ADBB-0CA3-58B2-49C41D7F6CB1}"/>
                  </a:ext>
                </a:extLst>
              </p:cNvPr>
              <p:cNvCxnSpPr/>
              <p:nvPr/>
            </p:nvCxnSpPr>
            <p:spPr>
              <a:xfrm>
                <a:off x="10368571" y="8467"/>
                <a:ext cx="1348986"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1" name="Rectangle 25">
                <a:extLst>
                  <a:ext uri="{FF2B5EF4-FFF2-40B4-BE49-F238E27FC236}">
                    <a16:creationId xmlns:a16="http://schemas.microsoft.com/office/drawing/2014/main" id="{E72F6AB2-DB91-0BF6-23E9-452865BCAC30}"/>
                  </a:ext>
                </a:extLst>
              </p:cNvPr>
              <p:cNvSpPr/>
              <p:nvPr userDrawn="1"/>
            </p:nvSpPr>
            <p:spPr>
              <a:xfrm>
                <a:off x="10625744" y="0"/>
                <a:ext cx="1566256"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A071BA9C-D4AB-7CFF-52C4-967136F80ABB}"/>
                  </a:ext>
                </a:extLst>
              </p:cNvPr>
              <p:cNvSpPr/>
              <p:nvPr/>
            </p:nvSpPr>
            <p:spPr>
              <a:xfrm>
                <a:off x="9883194" y="3056467"/>
                <a:ext cx="2297459"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7042AFBF-7CCC-CCC0-8410-40A2E4981F5E}"/>
                  </a:ext>
                </a:extLst>
              </p:cNvPr>
              <p:cNvSpPr/>
              <p:nvPr/>
            </p:nvSpPr>
            <p:spPr>
              <a:xfrm>
                <a:off x="11568345" y="3598334"/>
                <a:ext cx="62365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 name="Isosceles Triangle 16">
              <a:extLst>
                <a:ext uri="{FF2B5EF4-FFF2-40B4-BE49-F238E27FC236}">
                  <a16:creationId xmlns:a16="http://schemas.microsoft.com/office/drawing/2014/main" id="{A6F2C94E-5EF4-7A06-9B0F-EF17D63277BC}"/>
                </a:ext>
              </a:extLst>
            </p:cNvPr>
            <p:cNvSpPr/>
            <p:nvPr/>
          </p:nvSpPr>
          <p:spPr>
            <a:xfrm>
              <a:off x="0" y="4021667"/>
              <a:ext cx="496501"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Picture 6">
            <a:extLst>
              <a:ext uri="{FF2B5EF4-FFF2-40B4-BE49-F238E27FC236}">
                <a16:creationId xmlns:a16="http://schemas.microsoft.com/office/drawing/2014/main" id="{3B339006-6229-7D69-7B43-B1D306C71A56}"/>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319411" y="6257777"/>
            <a:ext cx="1759724" cy="548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3796253"/>
      </p:ext>
    </p:extLst>
  </p:cSld>
  <p:clrMap bg1="lt1" tx1="dk1" bg2="lt2" tx2="dk2" accent1="accent1" accent2="accent2" accent3="accent3" accent4="accent4" accent5="accent5" accent6="accent6" hlink="hlink" folHlink="folHlink"/>
  <p:sldLayoutIdLst>
    <p:sldLayoutId id="2147483967" r:id="rId1"/>
  </p:sldLayoutIdLst>
  <p:txStyles>
    <p:titleStyle>
      <a:lvl1pPr algn="l" defTabSz="914400" rtl="0" eaLnBrk="1" latinLnBrk="0" hangingPunct="1">
        <a:lnSpc>
          <a:spcPct val="90000"/>
        </a:lnSpc>
        <a:spcBef>
          <a:spcPct val="0"/>
        </a:spcBef>
        <a:buNone/>
        <a:defRPr sz="3600" b="1" kern="1200">
          <a:solidFill>
            <a:srgbClr val="90C42F"/>
          </a:solidFill>
          <a:latin typeface="Optim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04040"/>
          </a:solidFill>
          <a:latin typeface="Optim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Optim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Optim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Optim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Optim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0" name="Picture 9" descr="A picture containing text, vector graphics, accessory&#10;&#10;Description automatically generated">
            <a:extLst>
              <a:ext uri="{FF2B5EF4-FFF2-40B4-BE49-F238E27FC236}">
                <a16:creationId xmlns:a16="http://schemas.microsoft.com/office/drawing/2014/main" id="{C4B8D6DB-7F68-A8AD-377D-ECD5E4E78FC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83636" y="3647768"/>
            <a:ext cx="1674226" cy="1781314"/>
          </a:xfrm>
          <a:prstGeom prst="rect">
            <a:avLst/>
          </a:prstGeom>
        </p:spPr>
      </p:pic>
      <p:pic>
        <p:nvPicPr>
          <p:cNvPr id="11" name="Picture 10" descr="A picture containing text">
            <a:extLst>
              <a:ext uri="{FF2B5EF4-FFF2-40B4-BE49-F238E27FC236}">
                <a16:creationId xmlns:a16="http://schemas.microsoft.com/office/drawing/2014/main" id="{2E2C1036-93EC-8591-01FD-49A86FEE3AE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86907" y="343360"/>
            <a:ext cx="5809093" cy="922012"/>
          </a:xfrm>
          <a:prstGeom prst="rect">
            <a:avLst/>
          </a:prstGeom>
        </p:spPr>
      </p:pic>
      <p:pic>
        <p:nvPicPr>
          <p:cNvPr id="3" name="Picture 2" descr="Logo&#10;&#10;Description automatically generated">
            <a:extLst>
              <a:ext uri="{FF2B5EF4-FFF2-40B4-BE49-F238E27FC236}">
                <a16:creationId xmlns:a16="http://schemas.microsoft.com/office/drawing/2014/main" id="{6E3AA5B7-5C20-B42A-B921-4EBA67DBBE01}"/>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144907" y="947331"/>
            <a:ext cx="1962088" cy="876466"/>
          </a:xfrm>
          <a:prstGeom prst="rect">
            <a:avLst/>
          </a:prstGeom>
        </p:spPr>
      </p:pic>
    </p:spTree>
    <p:extLst>
      <p:ext uri="{BB962C8B-B14F-4D97-AF65-F5344CB8AC3E}">
        <p14:creationId xmlns:p14="http://schemas.microsoft.com/office/powerpoint/2010/main" val="3936998714"/>
      </p:ext>
    </p:extLst>
  </p:cSld>
  <p:clrMap bg1="lt1" tx1="dk1" bg2="lt2" tx2="dk2" accent1="accent1" accent2="accent2" accent3="accent3" accent4="accent4" accent5="accent5" accent6="accent6" hlink="hlink" folHlink="folHlink"/>
  <p:sldLayoutIdLst>
    <p:sldLayoutId id="2147483920"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78E6E2-8203-B146-93E5-32B753B1C3D7}"/>
              </a:ext>
            </a:extLst>
          </p:cNvPr>
          <p:cNvSpPr>
            <a:spLocks noGrp="1"/>
          </p:cNvSpPr>
          <p:nvPr>
            <p:ph type="title"/>
          </p:nvPr>
        </p:nvSpPr>
        <p:spPr>
          <a:xfrm>
            <a:off x="451293" y="438550"/>
            <a:ext cx="10515600" cy="770996"/>
          </a:xfrm>
          <a:prstGeom prst="rect">
            <a:avLst/>
          </a:prstGeom>
        </p:spPr>
        <p:txBody>
          <a:bodyPr vert="horz" lIns="91440" tIns="45720" rIns="91440" bIns="45720" rtlCol="0" anchor="ctr">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C495EB6E-EEDB-F1AB-E0B1-D4A6EE626649}"/>
              </a:ext>
            </a:extLst>
          </p:cNvPr>
          <p:cNvSpPr>
            <a:spLocks noGrp="1"/>
          </p:cNvSpPr>
          <p:nvPr>
            <p:ph type="body" idx="1"/>
          </p:nvPr>
        </p:nvSpPr>
        <p:spPr>
          <a:xfrm>
            <a:off x="451293" y="1423685"/>
            <a:ext cx="10879357" cy="47301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10" name="Rectangle 23">
            <a:extLst>
              <a:ext uri="{FF2B5EF4-FFF2-40B4-BE49-F238E27FC236}">
                <a16:creationId xmlns:a16="http://schemas.microsoft.com/office/drawing/2014/main" id="{A87B2CF8-5B85-30C7-D3C8-F7998799379E}"/>
              </a:ext>
            </a:extLst>
          </p:cNvPr>
          <p:cNvSpPr/>
          <p:nvPr userDrawn="1"/>
        </p:nvSpPr>
        <p:spPr>
          <a:xfrm>
            <a:off x="10158859" y="0"/>
            <a:ext cx="203314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D"/>
          </a:p>
        </p:txBody>
      </p:sp>
      <p:grpSp>
        <p:nvGrpSpPr>
          <p:cNvPr id="5" name="Group 4">
            <a:extLst>
              <a:ext uri="{FF2B5EF4-FFF2-40B4-BE49-F238E27FC236}">
                <a16:creationId xmlns:a16="http://schemas.microsoft.com/office/drawing/2014/main" id="{9480254E-9C7C-B70A-66C3-3686B12E55BC}"/>
              </a:ext>
            </a:extLst>
          </p:cNvPr>
          <p:cNvGrpSpPr/>
          <p:nvPr userDrawn="1"/>
        </p:nvGrpSpPr>
        <p:grpSpPr>
          <a:xfrm>
            <a:off x="0" y="0"/>
            <a:ext cx="12192001" cy="6866467"/>
            <a:chOff x="0" y="0"/>
            <a:chExt cx="12192001" cy="6866467"/>
          </a:xfrm>
        </p:grpSpPr>
        <p:grpSp>
          <p:nvGrpSpPr>
            <p:cNvPr id="4" name="Group 3">
              <a:extLst>
                <a:ext uri="{FF2B5EF4-FFF2-40B4-BE49-F238E27FC236}">
                  <a16:creationId xmlns:a16="http://schemas.microsoft.com/office/drawing/2014/main" id="{5CCA3B8F-750A-5EE4-B9E3-1E9CABDAB7A6}"/>
                </a:ext>
              </a:extLst>
            </p:cNvPr>
            <p:cNvGrpSpPr/>
            <p:nvPr userDrawn="1"/>
          </p:nvGrpSpPr>
          <p:grpSpPr>
            <a:xfrm>
              <a:off x="9883194" y="0"/>
              <a:ext cx="2308807" cy="6866467"/>
              <a:chOff x="9883194" y="0"/>
              <a:chExt cx="2308807" cy="6866467"/>
            </a:xfrm>
          </p:grpSpPr>
          <p:cxnSp>
            <p:nvCxnSpPr>
              <p:cNvPr id="8" name="Straight Connector 7">
                <a:extLst>
                  <a:ext uri="{FF2B5EF4-FFF2-40B4-BE49-F238E27FC236}">
                    <a16:creationId xmlns:a16="http://schemas.microsoft.com/office/drawing/2014/main" id="{8A2297D2-ADBB-0CA3-58B2-49C41D7F6CB1}"/>
                  </a:ext>
                </a:extLst>
              </p:cNvPr>
              <p:cNvCxnSpPr/>
              <p:nvPr/>
            </p:nvCxnSpPr>
            <p:spPr>
              <a:xfrm>
                <a:off x="10368571" y="8467"/>
                <a:ext cx="1348986"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1" name="Rectangle 25">
                <a:extLst>
                  <a:ext uri="{FF2B5EF4-FFF2-40B4-BE49-F238E27FC236}">
                    <a16:creationId xmlns:a16="http://schemas.microsoft.com/office/drawing/2014/main" id="{E72F6AB2-DB91-0BF6-23E9-452865BCAC30}"/>
                  </a:ext>
                </a:extLst>
              </p:cNvPr>
              <p:cNvSpPr/>
              <p:nvPr userDrawn="1"/>
            </p:nvSpPr>
            <p:spPr>
              <a:xfrm>
                <a:off x="10625744" y="0"/>
                <a:ext cx="1566256"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A071BA9C-D4AB-7CFF-52C4-967136F80ABB}"/>
                  </a:ext>
                </a:extLst>
              </p:cNvPr>
              <p:cNvSpPr/>
              <p:nvPr/>
            </p:nvSpPr>
            <p:spPr>
              <a:xfrm>
                <a:off x="9883194" y="3056467"/>
                <a:ext cx="2297459"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7042AFBF-7CCC-CCC0-8410-40A2E4981F5E}"/>
                  </a:ext>
                </a:extLst>
              </p:cNvPr>
              <p:cNvSpPr/>
              <p:nvPr/>
            </p:nvSpPr>
            <p:spPr>
              <a:xfrm>
                <a:off x="11568345" y="3598334"/>
                <a:ext cx="62365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 name="Isosceles Triangle 16">
              <a:extLst>
                <a:ext uri="{FF2B5EF4-FFF2-40B4-BE49-F238E27FC236}">
                  <a16:creationId xmlns:a16="http://schemas.microsoft.com/office/drawing/2014/main" id="{A6F2C94E-5EF4-7A06-9B0F-EF17D63277BC}"/>
                </a:ext>
              </a:extLst>
            </p:cNvPr>
            <p:cNvSpPr/>
            <p:nvPr/>
          </p:nvSpPr>
          <p:spPr>
            <a:xfrm>
              <a:off x="0" y="4021667"/>
              <a:ext cx="496501"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Picture 6">
            <a:extLst>
              <a:ext uri="{FF2B5EF4-FFF2-40B4-BE49-F238E27FC236}">
                <a16:creationId xmlns:a16="http://schemas.microsoft.com/office/drawing/2014/main" id="{3B339006-6229-7D69-7B43-B1D306C71A56}"/>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319411" y="6257777"/>
            <a:ext cx="1759724" cy="548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4776735"/>
      </p:ext>
    </p:extLst>
  </p:cSld>
  <p:clrMap bg1="lt1" tx1="dk1" bg2="lt2" tx2="dk2" accent1="accent1" accent2="accent2" accent3="accent3" accent4="accent4" accent5="accent5" accent6="accent6" hlink="hlink" folHlink="folHlink"/>
  <p:sldLayoutIdLst>
    <p:sldLayoutId id="2147483902" r:id="rId1"/>
  </p:sldLayoutIdLst>
  <p:txStyles>
    <p:titleStyle>
      <a:lvl1pPr algn="l" defTabSz="914400" rtl="0" eaLnBrk="1" latinLnBrk="0" hangingPunct="1">
        <a:lnSpc>
          <a:spcPct val="90000"/>
        </a:lnSpc>
        <a:spcBef>
          <a:spcPct val="0"/>
        </a:spcBef>
        <a:buNone/>
        <a:defRPr sz="3600" b="1" kern="1200">
          <a:solidFill>
            <a:srgbClr val="90C42F"/>
          </a:solidFill>
          <a:latin typeface="Optim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04040"/>
          </a:solidFill>
          <a:latin typeface="Optim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Optim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Optim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Optim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Optim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78E6E2-8203-B146-93E5-32B753B1C3D7}"/>
              </a:ext>
            </a:extLst>
          </p:cNvPr>
          <p:cNvSpPr>
            <a:spLocks noGrp="1"/>
          </p:cNvSpPr>
          <p:nvPr>
            <p:ph type="title"/>
          </p:nvPr>
        </p:nvSpPr>
        <p:spPr>
          <a:xfrm>
            <a:off x="444554" y="439208"/>
            <a:ext cx="10515600" cy="770996"/>
          </a:xfrm>
          <a:prstGeom prst="rect">
            <a:avLst/>
          </a:prstGeom>
        </p:spPr>
        <p:txBody>
          <a:bodyPr vert="horz" lIns="91440" tIns="45720" rIns="91440" bIns="45720" rtlCol="0" anchor="ctr">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C495EB6E-EEDB-F1AB-E0B1-D4A6EE626649}"/>
              </a:ext>
            </a:extLst>
          </p:cNvPr>
          <p:cNvSpPr>
            <a:spLocks noGrp="1"/>
          </p:cNvSpPr>
          <p:nvPr>
            <p:ph type="body" idx="1"/>
          </p:nvPr>
        </p:nvSpPr>
        <p:spPr>
          <a:xfrm>
            <a:off x="444554" y="1435261"/>
            <a:ext cx="10909246" cy="47417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10" name="Rectangle 23">
            <a:extLst>
              <a:ext uri="{FF2B5EF4-FFF2-40B4-BE49-F238E27FC236}">
                <a16:creationId xmlns:a16="http://schemas.microsoft.com/office/drawing/2014/main" id="{A87B2CF8-5B85-30C7-D3C8-F7998799379E}"/>
              </a:ext>
            </a:extLst>
          </p:cNvPr>
          <p:cNvSpPr>
            <a:spLocks/>
          </p:cNvSpPr>
          <p:nvPr/>
        </p:nvSpPr>
        <p:spPr>
          <a:xfrm>
            <a:off x="10228572" y="0"/>
            <a:ext cx="2008360"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grpSp>
        <p:nvGrpSpPr>
          <p:cNvPr id="5" name="Group 4">
            <a:extLst>
              <a:ext uri="{FF2B5EF4-FFF2-40B4-BE49-F238E27FC236}">
                <a16:creationId xmlns:a16="http://schemas.microsoft.com/office/drawing/2014/main" id="{D0AA12A8-23D9-A079-4219-148A51706E07}"/>
              </a:ext>
            </a:extLst>
          </p:cNvPr>
          <p:cNvGrpSpPr/>
          <p:nvPr userDrawn="1"/>
        </p:nvGrpSpPr>
        <p:grpSpPr>
          <a:xfrm>
            <a:off x="-1" y="0"/>
            <a:ext cx="12236933" cy="6866467"/>
            <a:chOff x="-1" y="0"/>
            <a:chExt cx="12236933" cy="6866467"/>
          </a:xfrm>
        </p:grpSpPr>
        <p:grpSp>
          <p:nvGrpSpPr>
            <p:cNvPr id="4" name="Group 3">
              <a:extLst>
                <a:ext uri="{FF2B5EF4-FFF2-40B4-BE49-F238E27FC236}">
                  <a16:creationId xmlns:a16="http://schemas.microsoft.com/office/drawing/2014/main" id="{B51A5DF1-3524-55E6-5F66-9469D839CAA6}"/>
                </a:ext>
              </a:extLst>
            </p:cNvPr>
            <p:cNvGrpSpPr/>
            <p:nvPr userDrawn="1"/>
          </p:nvGrpSpPr>
          <p:grpSpPr>
            <a:xfrm>
              <a:off x="9953215" y="0"/>
              <a:ext cx="2283717" cy="6866467"/>
              <a:chOff x="9953215" y="0"/>
              <a:chExt cx="2283717" cy="6866467"/>
            </a:xfrm>
          </p:grpSpPr>
          <p:cxnSp>
            <p:nvCxnSpPr>
              <p:cNvPr id="8" name="Straight Connector 7">
                <a:extLst>
                  <a:ext uri="{FF2B5EF4-FFF2-40B4-BE49-F238E27FC236}">
                    <a16:creationId xmlns:a16="http://schemas.microsoft.com/office/drawing/2014/main" id="{8A2297D2-ADBB-0CA3-58B2-49C41D7F6CB1}"/>
                  </a:ext>
                </a:extLst>
              </p:cNvPr>
              <p:cNvCxnSpPr>
                <a:cxnSpLocks/>
              </p:cNvCxnSpPr>
              <p:nvPr/>
            </p:nvCxnSpPr>
            <p:spPr>
              <a:xfrm>
                <a:off x="10357028" y="8467"/>
                <a:ext cx="1347484"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1" name="Rectangle 25">
                <a:extLst>
                  <a:ext uri="{FF2B5EF4-FFF2-40B4-BE49-F238E27FC236}">
                    <a16:creationId xmlns:a16="http://schemas.microsoft.com/office/drawing/2014/main" id="{E72F6AB2-DB91-0BF6-23E9-452865BCAC30}"/>
                  </a:ext>
                </a:extLst>
              </p:cNvPr>
              <p:cNvSpPr>
                <a:spLocks/>
              </p:cNvSpPr>
              <p:nvPr/>
            </p:nvSpPr>
            <p:spPr>
              <a:xfrm>
                <a:off x="10613914" y="0"/>
                <a:ext cx="1578086"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A071BA9C-D4AB-7CFF-52C4-967136F80ABB}"/>
                  </a:ext>
                </a:extLst>
              </p:cNvPr>
              <p:cNvSpPr>
                <a:spLocks/>
              </p:cNvSpPr>
              <p:nvPr/>
            </p:nvSpPr>
            <p:spPr>
              <a:xfrm>
                <a:off x="9953215" y="3056467"/>
                <a:ext cx="2238786"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7042AFBF-7CCC-CCC0-8410-40A2E4981F5E}"/>
                  </a:ext>
                </a:extLst>
              </p:cNvPr>
              <p:cNvSpPr>
                <a:spLocks/>
              </p:cNvSpPr>
              <p:nvPr/>
            </p:nvSpPr>
            <p:spPr>
              <a:xfrm>
                <a:off x="11543994" y="3598334"/>
                <a:ext cx="692938"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 name="Isosceles Triangle 16">
              <a:extLst>
                <a:ext uri="{FF2B5EF4-FFF2-40B4-BE49-F238E27FC236}">
                  <a16:creationId xmlns:a16="http://schemas.microsoft.com/office/drawing/2014/main" id="{A6F2C94E-5EF4-7A06-9B0F-EF17D63277BC}"/>
                </a:ext>
              </a:extLst>
            </p:cNvPr>
            <p:cNvSpPr>
              <a:spLocks/>
            </p:cNvSpPr>
            <p:nvPr/>
          </p:nvSpPr>
          <p:spPr>
            <a:xfrm>
              <a:off x="-1" y="4021667"/>
              <a:ext cx="495949"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a:extLst>
              <a:ext uri="{FF2B5EF4-FFF2-40B4-BE49-F238E27FC236}">
                <a16:creationId xmlns:a16="http://schemas.microsoft.com/office/drawing/2014/main" id="{5FCCBC04-47F2-C705-0D99-429E477EDFF8}"/>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93961" y="6154420"/>
            <a:ext cx="1950262" cy="871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6861970"/>
      </p:ext>
    </p:extLst>
  </p:cSld>
  <p:clrMap bg1="lt1" tx1="dk1" bg2="lt2" tx2="dk2" accent1="accent1" accent2="accent2" accent3="accent3" accent4="accent4" accent5="accent5" accent6="accent6" hlink="hlink" folHlink="folHlink"/>
  <p:sldLayoutIdLst>
    <p:sldLayoutId id="2147483914" r:id="rId1"/>
    <p:sldLayoutId id="2147483916" r:id="rId2"/>
  </p:sldLayoutIdLst>
  <p:txStyles>
    <p:titleStyle>
      <a:lvl1pPr algn="l" defTabSz="914400" rtl="0" eaLnBrk="1" latinLnBrk="0" hangingPunct="1">
        <a:lnSpc>
          <a:spcPct val="90000"/>
        </a:lnSpc>
        <a:spcBef>
          <a:spcPct val="0"/>
        </a:spcBef>
        <a:buNone/>
        <a:defRPr sz="3600" b="1" kern="1200">
          <a:solidFill>
            <a:srgbClr val="087F95"/>
          </a:solidFill>
          <a:latin typeface="Optim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04040"/>
          </a:solidFill>
          <a:latin typeface="Optim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Optim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Optim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Optim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Optim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AE1E2E-AA21-5E0E-64D7-EA75686C50B8}"/>
              </a:ext>
            </a:extLst>
          </p:cNvPr>
          <p:cNvGrpSpPr/>
          <p:nvPr userDrawn="1"/>
        </p:nvGrpSpPr>
        <p:grpSpPr>
          <a:xfrm>
            <a:off x="0" y="0"/>
            <a:ext cx="12192000" cy="6866467"/>
            <a:chOff x="0" y="-8467"/>
            <a:chExt cx="12192000" cy="6866467"/>
          </a:xfrm>
        </p:grpSpPr>
        <p:cxnSp>
          <p:nvCxnSpPr>
            <p:cNvPr id="8" name="Straight Connector 7">
              <a:extLst>
                <a:ext uri="{FF2B5EF4-FFF2-40B4-BE49-F238E27FC236}">
                  <a16:creationId xmlns:a16="http://schemas.microsoft.com/office/drawing/2014/main" id="{8A2297D2-ADBB-0CA3-58B2-49C41D7F6CB1}"/>
                </a:ext>
              </a:extLst>
            </p:cNvPr>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CEC0AF0-ADFF-789C-F537-ACF3188B1C11}"/>
                </a:ext>
              </a:extLst>
            </p:cNvPr>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A87B2CF8-5B85-30C7-D3C8-F7998799379E}"/>
                </a:ext>
              </a:extLst>
            </p:cNvPr>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a:extLst>
                <a:ext uri="{FF2B5EF4-FFF2-40B4-BE49-F238E27FC236}">
                  <a16:creationId xmlns:a16="http://schemas.microsoft.com/office/drawing/2014/main" id="{E72F6AB2-DB91-0BF6-23E9-452865BCAC30}"/>
                </a:ext>
              </a:extLst>
            </p:cNvPr>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A071BA9C-D4AB-7CFF-52C4-967136F80ABB}"/>
                </a:ext>
              </a:extLst>
            </p:cNvPr>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9EF0830F-9800-0B67-20BE-7CBB3906E2F4}"/>
                </a:ext>
              </a:extLst>
            </p:cNvPr>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a:extLst>
                <a:ext uri="{FF2B5EF4-FFF2-40B4-BE49-F238E27FC236}">
                  <a16:creationId xmlns:a16="http://schemas.microsoft.com/office/drawing/2014/main" id="{4B011A55-926C-5CCF-1210-E9CDFF3D57D8}"/>
                </a:ext>
              </a:extLst>
            </p:cNvPr>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a:extLst>
                <a:ext uri="{FF2B5EF4-FFF2-40B4-BE49-F238E27FC236}">
                  <a16:creationId xmlns:a16="http://schemas.microsoft.com/office/drawing/2014/main" id="{56501CAF-A6EB-6CC9-ACE0-F28C4A026704}"/>
                </a:ext>
              </a:extLst>
            </p:cNvPr>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7042AFBF-7CCC-CCC0-8410-40A2E4981F5E}"/>
                </a:ext>
              </a:extLst>
            </p:cNvPr>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A6F2C94E-5EF4-7A06-9B0F-EF17D63277BC}"/>
                </a:ext>
              </a:extLst>
            </p:cNvPr>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descr="A picture containing text">
            <a:extLst>
              <a:ext uri="{FF2B5EF4-FFF2-40B4-BE49-F238E27FC236}">
                <a16:creationId xmlns:a16="http://schemas.microsoft.com/office/drawing/2014/main" id="{0F0DD17D-C397-C7FC-A815-FA01BB75359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85245" y="4982497"/>
            <a:ext cx="7478946" cy="1177932"/>
          </a:xfrm>
          <a:prstGeom prst="rect">
            <a:avLst/>
          </a:prstGeom>
        </p:spPr>
      </p:pic>
      <p:sp>
        <p:nvSpPr>
          <p:cNvPr id="5" name="TextBox 4">
            <a:extLst>
              <a:ext uri="{FF2B5EF4-FFF2-40B4-BE49-F238E27FC236}">
                <a16:creationId xmlns:a16="http://schemas.microsoft.com/office/drawing/2014/main" id="{74D2B3DE-B7FE-E52D-AA0B-035A628C6FE7}"/>
              </a:ext>
            </a:extLst>
          </p:cNvPr>
          <p:cNvSpPr txBox="1"/>
          <p:nvPr userDrawn="1"/>
        </p:nvSpPr>
        <p:spPr>
          <a:xfrm>
            <a:off x="3832159" y="2415440"/>
            <a:ext cx="6117534" cy="1015663"/>
          </a:xfrm>
          <a:prstGeom prst="rect">
            <a:avLst/>
          </a:prstGeom>
          <a:noFill/>
        </p:spPr>
        <p:txBody>
          <a:bodyPr wrap="square">
            <a:spAutoFit/>
          </a:bodyPr>
          <a:lstStyle/>
          <a:p>
            <a:r>
              <a:rPr lang="en-US" sz="6000" b="1" dirty="0">
                <a:solidFill>
                  <a:srgbClr val="087F95"/>
                </a:solidFill>
                <a:latin typeface="Optima" pitchFamily="2" charset="0"/>
              </a:rPr>
              <a:t>Thank you</a:t>
            </a:r>
            <a:endParaRPr lang="en-ID" sz="6000" b="1" dirty="0">
              <a:solidFill>
                <a:srgbClr val="087F95"/>
              </a:solidFill>
              <a:latin typeface="Optima" pitchFamily="2" charset="0"/>
            </a:endParaRPr>
          </a:p>
        </p:txBody>
      </p:sp>
      <p:pic>
        <p:nvPicPr>
          <p:cNvPr id="6" name="Picture 5" descr="A picture containing text, vector graphics, accessory&#10;&#10;Description automatically generated">
            <a:extLst>
              <a:ext uri="{FF2B5EF4-FFF2-40B4-BE49-F238E27FC236}">
                <a16:creationId xmlns:a16="http://schemas.microsoft.com/office/drawing/2014/main" id="{EA064168-54F3-FA73-1906-085D04DBAD1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59933" y="1515363"/>
            <a:ext cx="2995714" cy="3187327"/>
          </a:xfrm>
          <a:prstGeom prst="rect">
            <a:avLst/>
          </a:prstGeom>
          <a:ln>
            <a:noFill/>
          </a:ln>
          <a:effectLst>
            <a:outerShdw blurRad="190500" algn="tl" rotWithShape="0">
              <a:srgbClr val="000000">
                <a:alpha val="70000"/>
              </a:srgbClr>
            </a:outerShdw>
          </a:effectLst>
        </p:spPr>
      </p:pic>
      <p:pic>
        <p:nvPicPr>
          <p:cNvPr id="3" name="Picture 2" descr="Logo&#10;&#10;Description automatically generated">
            <a:extLst>
              <a:ext uri="{FF2B5EF4-FFF2-40B4-BE49-F238E27FC236}">
                <a16:creationId xmlns:a16="http://schemas.microsoft.com/office/drawing/2014/main" id="{1F44EB47-7A45-6B5E-8DEA-BE31AD22631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915434" y="5867217"/>
            <a:ext cx="1957366" cy="609732"/>
          </a:xfrm>
          <a:prstGeom prst="rect">
            <a:avLst/>
          </a:prstGeom>
        </p:spPr>
      </p:pic>
    </p:spTree>
    <p:extLst>
      <p:ext uri="{BB962C8B-B14F-4D97-AF65-F5344CB8AC3E}">
        <p14:creationId xmlns:p14="http://schemas.microsoft.com/office/powerpoint/2010/main" val="566672142"/>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b="1" kern="1200">
          <a:solidFill>
            <a:srgbClr val="087F95"/>
          </a:solidFill>
          <a:latin typeface="Optim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04040"/>
          </a:solidFill>
          <a:latin typeface="Optim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04040"/>
          </a:solidFill>
          <a:latin typeface="Optim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04040"/>
          </a:solidFill>
          <a:latin typeface="Optim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Optim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04040"/>
          </a:solidFill>
          <a:latin typeface="Optim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body of water with boats and trees in the background">
            <a:extLst>
              <a:ext uri="{FF2B5EF4-FFF2-40B4-BE49-F238E27FC236}">
                <a16:creationId xmlns:a16="http://schemas.microsoft.com/office/drawing/2014/main" id="{169F0D16-133B-6478-0A34-65ABBE7BFF8C}"/>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t="17516" r="1830" b="17263"/>
          <a:stretch/>
        </p:blipFill>
        <p:spPr>
          <a:xfrm>
            <a:off x="-1" y="1041721"/>
            <a:ext cx="12192001" cy="5400000"/>
          </a:xfrm>
          <a:prstGeom prst="rect">
            <a:avLst/>
          </a:prstGeom>
        </p:spPr>
      </p:pic>
      <p:sp>
        <p:nvSpPr>
          <p:cNvPr id="7" name="Title 1">
            <a:extLst>
              <a:ext uri="{FF2B5EF4-FFF2-40B4-BE49-F238E27FC236}">
                <a16:creationId xmlns:a16="http://schemas.microsoft.com/office/drawing/2014/main" id="{5F00C1E5-2FD3-6727-199D-F08C30F50596}"/>
              </a:ext>
            </a:extLst>
          </p:cNvPr>
          <p:cNvSpPr txBox="1">
            <a:spLocks/>
          </p:cNvSpPr>
          <p:nvPr userDrawn="1"/>
        </p:nvSpPr>
        <p:spPr>
          <a:xfrm>
            <a:off x="644324" y="242687"/>
            <a:ext cx="10602410" cy="68328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404040"/>
                </a:solidFill>
                <a:latin typeface="Optima" pitchFamily="2" charset="0"/>
              </a:rPr>
              <a:t>Progress/Accomplishments towards NPOA</a:t>
            </a:r>
            <a:endParaRPr lang="en-ID" sz="3600" b="1" dirty="0">
              <a:solidFill>
                <a:srgbClr val="404040"/>
              </a:solidFill>
              <a:latin typeface="Optima" pitchFamily="2" charset="0"/>
            </a:endParaRPr>
          </a:p>
        </p:txBody>
      </p:sp>
      <p:pic>
        <p:nvPicPr>
          <p:cNvPr id="3" name="Picture 2" descr="Logo">
            <a:extLst>
              <a:ext uri="{FF2B5EF4-FFF2-40B4-BE49-F238E27FC236}">
                <a16:creationId xmlns:a16="http://schemas.microsoft.com/office/drawing/2014/main" id="{29AF1DB7-9EAC-C071-A841-B27B6158279B}"/>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2983" y="5761526"/>
            <a:ext cx="3275246" cy="14630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24454008"/>
      </p:ext>
    </p:extLst>
  </p:cSld>
  <p:clrMap bg1="lt1" tx1="dk1" bg2="lt2" tx2="dk2" accent1="accent1" accent2="accent2" accent3="accent3" accent4="accent4" accent5="accent5" accent6="accent6" hlink="hlink" folHlink="folHlink"/>
  <p:sldLayoutIdLst>
    <p:sldLayoutId id="21474839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9F0D16-133B-6478-0A34-65ABBE7BFF8C}"/>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t="23760" r="1712" b="11352"/>
          <a:stretch/>
        </p:blipFill>
        <p:spPr>
          <a:xfrm>
            <a:off x="-1" y="1021401"/>
            <a:ext cx="12192001" cy="5364000"/>
          </a:xfrm>
          <a:prstGeom prst="rect">
            <a:avLst/>
          </a:prstGeom>
        </p:spPr>
      </p:pic>
      <p:sp>
        <p:nvSpPr>
          <p:cNvPr id="7" name="Title 1">
            <a:extLst>
              <a:ext uri="{FF2B5EF4-FFF2-40B4-BE49-F238E27FC236}">
                <a16:creationId xmlns:a16="http://schemas.microsoft.com/office/drawing/2014/main" id="{5F00C1E5-2FD3-6727-199D-F08C30F50596}"/>
              </a:ext>
            </a:extLst>
          </p:cNvPr>
          <p:cNvSpPr txBox="1">
            <a:spLocks/>
          </p:cNvSpPr>
          <p:nvPr userDrawn="1"/>
        </p:nvSpPr>
        <p:spPr>
          <a:xfrm>
            <a:off x="644324" y="242687"/>
            <a:ext cx="10602410" cy="68328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404040"/>
                </a:solidFill>
                <a:latin typeface="Optima" pitchFamily="2" charset="0"/>
              </a:rPr>
              <a:t>Challenges/Constraints Affecting Implementation</a:t>
            </a:r>
            <a:endParaRPr lang="en-ID" sz="3600" b="1" dirty="0">
              <a:solidFill>
                <a:srgbClr val="404040"/>
              </a:solidFill>
              <a:latin typeface="Optima" pitchFamily="2" charset="0"/>
            </a:endParaRPr>
          </a:p>
        </p:txBody>
      </p:sp>
      <p:pic>
        <p:nvPicPr>
          <p:cNvPr id="5" name="Picture 4" descr="Logo">
            <a:extLst>
              <a:ext uri="{FF2B5EF4-FFF2-40B4-BE49-F238E27FC236}">
                <a16:creationId xmlns:a16="http://schemas.microsoft.com/office/drawing/2014/main" id="{BA750417-9D14-80A1-80D3-78DEB48A152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1280" y="5761526"/>
            <a:ext cx="3275246" cy="14630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52517899"/>
      </p:ext>
    </p:extLst>
  </p:cSld>
  <p:clrMap bg1="lt1" tx1="dk1" bg2="lt2" tx2="dk2" accent1="accent1" accent2="accent2" accent3="accent3" accent4="accent4" accent5="accent5" accent6="accent6" hlink="hlink" folHlink="folHlink"/>
  <p:sldLayoutIdLst>
    <p:sldLayoutId id="21474839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9F0D16-133B-6478-0A34-65ABBE7BFF8C}"/>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t="13544" b="18972"/>
          <a:stretch/>
        </p:blipFill>
        <p:spPr>
          <a:xfrm>
            <a:off x="0" y="972275"/>
            <a:ext cx="12192000" cy="5484997"/>
          </a:xfrm>
          <a:prstGeom prst="rect">
            <a:avLst/>
          </a:prstGeom>
        </p:spPr>
      </p:pic>
      <p:sp>
        <p:nvSpPr>
          <p:cNvPr id="7" name="Title 1">
            <a:extLst>
              <a:ext uri="{FF2B5EF4-FFF2-40B4-BE49-F238E27FC236}">
                <a16:creationId xmlns:a16="http://schemas.microsoft.com/office/drawing/2014/main" id="{5F00C1E5-2FD3-6727-199D-F08C30F50596}"/>
              </a:ext>
            </a:extLst>
          </p:cNvPr>
          <p:cNvSpPr txBox="1">
            <a:spLocks/>
          </p:cNvSpPr>
          <p:nvPr userDrawn="1"/>
        </p:nvSpPr>
        <p:spPr>
          <a:xfrm>
            <a:off x="644324" y="242687"/>
            <a:ext cx="10602410" cy="68328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404040"/>
                </a:solidFill>
                <a:latin typeface="Optima" pitchFamily="2" charset="0"/>
              </a:rPr>
              <a:t>National Roadmap 2023</a:t>
            </a:r>
            <a:endParaRPr lang="en-ID" sz="3600" b="1" dirty="0">
              <a:solidFill>
                <a:srgbClr val="404040"/>
              </a:solidFill>
              <a:latin typeface="Optima" pitchFamily="2" charset="0"/>
            </a:endParaRPr>
          </a:p>
        </p:txBody>
      </p:sp>
      <p:pic>
        <p:nvPicPr>
          <p:cNvPr id="5" name="Picture 4" descr="Logo">
            <a:extLst>
              <a:ext uri="{FF2B5EF4-FFF2-40B4-BE49-F238E27FC236}">
                <a16:creationId xmlns:a16="http://schemas.microsoft.com/office/drawing/2014/main" id="{D1209515-1A0C-B878-14A1-390D2FC88FBB}"/>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2983" y="5761526"/>
            <a:ext cx="3275246" cy="14630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11631581"/>
      </p:ext>
    </p:extLst>
  </p:cSld>
  <p:clrMap bg1="lt1" tx1="dk1" bg2="lt2" tx2="dk2" accent1="accent1" accent2="accent2" accent3="accent3" accent4="accent4" accent5="accent5" accent6="accent6" hlink="hlink" folHlink="folHlink"/>
  <p:sldLayoutIdLst>
    <p:sldLayoutId id="21474839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9F0D16-133B-6478-0A34-65ABBE7BFF8C}"/>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t="21993" b="10616"/>
          <a:stretch/>
        </p:blipFill>
        <p:spPr>
          <a:xfrm>
            <a:off x="0" y="972275"/>
            <a:ext cx="12192000" cy="5484997"/>
          </a:xfrm>
          <a:prstGeom prst="rect">
            <a:avLst/>
          </a:prstGeom>
        </p:spPr>
      </p:pic>
      <p:sp>
        <p:nvSpPr>
          <p:cNvPr id="7" name="Title 1">
            <a:extLst>
              <a:ext uri="{FF2B5EF4-FFF2-40B4-BE49-F238E27FC236}">
                <a16:creationId xmlns:a16="http://schemas.microsoft.com/office/drawing/2014/main" id="{5F00C1E5-2FD3-6727-199D-F08C30F50596}"/>
              </a:ext>
            </a:extLst>
          </p:cNvPr>
          <p:cNvSpPr txBox="1">
            <a:spLocks/>
          </p:cNvSpPr>
          <p:nvPr userDrawn="1"/>
        </p:nvSpPr>
        <p:spPr>
          <a:xfrm>
            <a:off x="644324" y="242687"/>
            <a:ext cx="10602410" cy="68328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404040"/>
                </a:solidFill>
                <a:latin typeface="Optima" pitchFamily="2" charset="0"/>
              </a:rPr>
              <a:t>Potential Regional Program and Support Required</a:t>
            </a:r>
            <a:endParaRPr lang="en-ID" sz="3600" b="1" dirty="0">
              <a:solidFill>
                <a:srgbClr val="404040"/>
              </a:solidFill>
              <a:latin typeface="Optima" pitchFamily="2" charset="0"/>
            </a:endParaRPr>
          </a:p>
        </p:txBody>
      </p:sp>
      <p:pic>
        <p:nvPicPr>
          <p:cNvPr id="5" name="Picture 4" descr="Logo">
            <a:extLst>
              <a:ext uri="{FF2B5EF4-FFF2-40B4-BE49-F238E27FC236}">
                <a16:creationId xmlns:a16="http://schemas.microsoft.com/office/drawing/2014/main" id="{D43ABFFD-E0ED-F812-1788-F78BECFADD9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2983" y="5741206"/>
            <a:ext cx="3275246" cy="14630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43013293"/>
      </p:ext>
    </p:extLst>
  </p:cSld>
  <p:clrMap bg1="lt1" tx1="dk1" bg2="lt2" tx2="dk2" accent1="accent1" accent2="accent2" accent3="accent3" accent4="accent4" accent5="accent5" accent6="accent6" hlink="hlink" folHlink="folHlink"/>
  <p:sldLayoutIdLst>
    <p:sldLayoutId id="21474839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2.wmf"/><Relationship Id="rId5" Type="http://schemas.openxmlformats.org/officeDocument/2006/relationships/oleObject" Target="../embeddings/oleObject2.bin"/><Relationship Id="rId4" Type="http://schemas.openxmlformats.org/officeDocument/2006/relationships/image" Target="../media/image21.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25.wmf"/><Relationship Id="rId7" Type="http://schemas.openxmlformats.org/officeDocument/2006/relationships/image" Target="../media/image27.wmf"/><Relationship Id="rId2" Type="http://schemas.openxmlformats.org/officeDocument/2006/relationships/oleObject" Target="../embeddings/oleObject3.bin"/><Relationship Id="rId1" Type="http://schemas.openxmlformats.org/officeDocument/2006/relationships/slideLayout" Target="../slideLayouts/slideLayout3.xml"/><Relationship Id="rId6" Type="http://schemas.openxmlformats.org/officeDocument/2006/relationships/oleObject" Target="../embeddings/oleObject5.bin"/><Relationship Id="rId5" Type="http://schemas.openxmlformats.org/officeDocument/2006/relationships/image" Target="../media/image26.wmf"/><Relationship Id="rId4" Type="http://schemas.openxmlformats.org/officeDocument/2006/relationships/oleObject" Target="../embeddings/oleObject4.bin"/><Relationship Id="rId9" Type="http://schemas.openxmlformats.org/officeDocument/2006/relationships/image" Target="../media/image28.wmf"/></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9.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363B10C1-C270-39AD-18F4-EF1C52C32974}"/>
              </a:ext>
            </a:extLst>
          </p:cNvPr>
          <p:cNvSpPr>
            <a:spLocks noGrp="1"/>
          </p:cNvSpPr>
          <p:nvPr>
            <p:ph type="title" idx="4294967295"/>
          </p:nvPr>
        </p:nvSpPr>
        <p:spPr>
          <a:xfrm>
            <a:off x="992592" y="3522727"/>
            <a:ext cx="8288032" cy="1096316"/>
          </a:xfrm>
          <a:prstGeom prst="rect">
            <a:avLst/>
          </a:prstGeom>
        </p:spPr>
        <p:txBody>
          <a:bodyPr vert="horz" lIns="91440" tIns="45720" rIns="91440" bIns="45720" rtlCol="0" anchor="b">
            <a:normAutofit/>
          </a:bodyPr>
          <a:lstStyle/>
          <a:p>
            <a:r>
              <a:rPr lang="en-US" sz="4800" b="1" kern="1200" dirty="0">
                <a:solidFill>
                  <a:srgbClr val="087F95"/>
                </a:solidFill>
                <a:latin typeface="Optima" pitchFamily="2" charset="0"/>
              </a:rPr>
              <a:t>Indonesia Country Report</a:t>
            </a:r>
          </a:p>
        </p:txBody>
      </p:sp>
      <p:sp>
        <p:nvSpPr>
          <p:cNvPr id="25" name="Title 1">
            <a:extLst>
              <a:ext uri="{FF2B5EF4-FFF2-40B4-BE49-F238E27FC236}">
                <a16:creationId xmlns:a16="http://schemas.microsoft.com/office/drawing/2014/main" id="{C96B6CFE-6928-4EDD-4406-41AD8076A1C5}"/>
              </a:ext>
            </a:extLst>
          </p:cNvPr>
          <p:cNvSpPr txBox="1">
            <a:spLocks/>
          </p:cNvSpPr>
          <p:nvPr/>
        </p:nvSpPr>
        <p:spPr>
          <a:xfrm>
            <a:off x="992592" y="4404842"/>
            <a:ext cx="8288032" cy="1096316"/>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000" b="1" dirty="0">
              <a:solidFill>
                <a:srgbClr val="087F95"/>
              </a:solidFill>
              <a:latin typeface="Optima" pitchFamily="2" charset="0"/>
            </a:endParaRPr>
          </a:p>
          <a:p>
            <a:pPr algn="ctr"/>
            <a:endParaRPr lang="en-US" sz="2000" b="1" dirty="0">
              <a:solidFill>
                <a:srgbClr val="087F95"/>
              </a:solidFill>
              <a:latin typeface="Optima" pitchFamily="2" charset="0"/>
            </a:endParaRPr>
          </a:p>
          <a:p>
            <a:r>
              <a:rPr lang="en-US" sz="2000" b="1" dirty="0">
                <a:solidFill>
                  <a:schemeClr val="accent1">
                    <a:lumMod val="75000"/>
                  </a:schemeClr>
                </a:solidFill>
                <a:latin typeface="Optima" pitchFamily="2" charset="0"/>
              </a:rPr>
              <a:t>By</a:t>
            </a:r>
            <a:r>
              <a:rPr lang="en-US" sz="2000" b="1" dirty="0">
                <a:solidFill>
                  <a:srgbClr val="087F95"/>
                </a:solidFill>
                <a:latin typeface="Optima" pitchFamily="2" charset="0"/>
              </a:rPr>
              <a:t> </a:t>
            </a:r>
            <a:r>
              <a:rPr lang="en-US" sz="2400" dirty="0">
                <a:solidFill>
                  <a:schemeClr val="accent1">
                    <a:lumMod val="75000"/>
                  </a:schemeClr>
                </a:solidFill>
                <a:latin typeface="Optima" charset="0"/>
                <a:ea typeface="Optima" charset="0"/>
                <a:cs typeface="Optima" charset="0"/>
              </a:rPr>
              <a:t>Dr. Hendra Yusran Siry</a:t>
            </a:r>
            <a:endParaRPr lang="en-US" sz="2000" dirty="0">
              <a:solidFill>
                <a:schemeClr val="accent1">
                  <a:lumMod val="75000"/>
                </a:schemeClr>
              </a:solidFill>
              <a:latin typeface="Optima" charset="0"/>
              <a:ea typeface="Optima" charset="0"/>
              <a:cs typeface="Optima" charset="0"/>
            </a:endParaRPr>
          </a:p>
          <a:p>
            <a:r>
              <a:rPr lang="en-US" sz="1800" dirty="0">
                <a:solidFill>
                  <a:schemeClr val="accent1">
                    <a:lumMod val="75000"/>
                  </a:schemeClr>
                </a:solidFill>
                <a:latin typeface="Optima" charset="0"/>
                <a:ea typeface="Optima" charset="0"/>
                <a:cs typeface="Optima" charset="0"/>
              </a:rPr>
              <a:t>Secretary Directorate General of Marine Spatial Management The Ministry of Marine Affairs and Fisheries of The Republic of Indonesia </a:t>
            </a:r>
            <a:endParaRPr lang="en-US" sz="1800" dirty="0">
              <a:solidFill>
                <a:schemeClr val="accent1">
                  <a:lumMod val="75000"/>
                </a:schemeClr>
              </a:solidFill>
              <a:latin typeface="Optima" pitchFamily="2" charset="0"/>
            </a:endParaRPr>
          </a:p>
        </p:txBody>
      </p:sp>
      <p:pic>
        <p:nvPicPr>
          <p:cNvPr id="3" name="Shape 61">
            <a:extLst>
              <a:ext uri="{FF2B5EF4-FFF2-40B4-BE49-F238E27FC236}">
                <a16:creationId xmlns:a16="http://schemas.microsoft.com/office/drawing/2014/main" id="{24160718-576E-0F19-1117-AAC41EBC01E4}"/>
              </a:ext>
            </a:extLst>
          </p:cNvPr>
          <p:cNvPicPr preferRelativeResize="0"/>
          <p:nvPr/>
        </p:nvPicPr>
        <p:blipFill rotWithShape="1">
          <a:blip r:embed="rId2">
            <a:alphaModFix/>
          </a:blip>
          <a:srcRect/>
          <a:stretch/>
        </p:blipFill>
        <p:spPr>
          <a:xfrm>
            <a:off x="7232754" y="1549300"/>
            <a:ext cx="1880654" cy="2086340"/>
          </a:xfrm>
          <a:prstGeom prst="rect">
            <a:avLst/>
          </a:prstGeom>
          <a:noFill/>
          <a:ln>
            <a:noFill/>
          </a:ln>
        </p:spPr>
      </p:pic>
    </p:spTree>
    <p:extLst>
      <p:ext uri="{BB962C8B-B14F-4D97-AF65-F5344CB8AC3E}">
        <p14:creationId xmlns:p14="http://schemas.microsoft.com/office/powerpoint/2010/main" val="2462404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82985A-AA57-4540-11D3-033004609014}"/>
              </a:ext>
            </a:extLst>
          </p:cNvPr>
          <p:cNvSpPr>
            <a:spLocks noGrp="1"/>
          </p:cNvSpPr>
          <p:nvPr>
            <p:ph idx="1"/>
          </p:nvPr>
        </p:nvSpPr>
        <p:spPr>
          <a:xfrm>
            <a:off x="508066" y="1046573"/>
            <a:ext cx="9908642" cy="5811427"/>
          </a:xfrm>
        </p:spPr>
        <p:txBody>
          <a:bodyPr>
            <a:normAutofit/>
          </a:bodyPr>
          <a:lstStyle/>
          <a:p>
            <a:pPr marL="457200" indent="-457200" algn="just">
              <a:buFont typeface="+mj-lt"/>
              <a:buAutoNum type="alphaUcPeriod"/>
            </a:pPr>
            <a:r>
              <a:rPr lang="en-US" sz="2000" dirty="0">
                <a:latin typeface="Optima" panose="02020500000000000000"/>
              </a:rPr>
              <a:t>Ministry of Marine Affairs and Fisheries Decree No. 31/2020 concerning Marine Protected Area Management </a:t>
            </a:r>
            <a:r>
              <a:rPr lang="en-US" sz="2000" dirty="0">
                <a:latin typeface="Optima" panose="02020500000000000000"/>
                <a:sym typeface="Wingdings" panose="05000000000000000000" pitchFamily="2" charset="2"/>
              </a:rPr>
              <a:t> General MPA Management</a:t>
            </a:r>
          </a:p>
          <a:p>
            <a:pPr marL="457200" indent="-457200" algn="just">
              <a:buFont typeface="+mj-lt"/>
              <a:buAutoNum type="alphaUcPeriod"/>
            </a:pPr>
            <a:r>
              <a:rPr lang="en-ID" sz="2000" dirty="0">
                <a:latin typeface="Optima" panose="02020500000000000000"/>
                <a:cs typeface="Arial" panose="020B0604020202020204" pitchFamily="34" charset="0"/>
              </a:rPr>
              <a:t>MPA Vision: Guidance document for the development of MPA until 2030</a:t>
            </a:r>
            <a:endParaRPr lang="en-US" sz="2000" dirty="0">
              <a:latin typeface="Optima" panose="02020500000000000000"/>
            </a:endParaRPr>
          </a:p>
          <a:p>
            <a:pPr marL="457200" indent="-457200" algn="just">
              <a:buFont typeface="+mj-lt"/>
              <a:buAutoNum type="alphaUcPeriod"/>
            </a:pPr>
            <a:r>
              <a:rPr lang="en-US" sz="2000" dirty="0">
                <a:latin typeface="Optima" panose="02020500000000000000"/>
              </a:rPr>
              <a:t>Director General of Marine Spatial Management Decree No. 7/2022 Concerning Technical Guideline on Local MPA </a:t>
            </a:r>
            <a:r>
              <a:rPr lang="en-ID" sz="2000" dirty="0">
                <a:latin typeface="Optima" panose="02020500000000000000"/>
              </a:rPr>
              <a:t>organizational units development.</a:t>
            </a:r>
            <a:endParaRPr lang="en-US" sz="2000" dirty="0">
              <a:latin typeface="Optima" panose="02020500000000000000"/>
            </a:endParaRPr>
          </a:p>
          <a:p>
            <a:pPr marL="457200" indent="-457200" algn="just">
              <a:buFont typeface="+mj-lt"/>
              <a:buAutoNum type="alphaUcPeriod"/>
            </a:pPr>
            <a:r>
              <a:rPr lang="en-US" sz="2000" dirty="0">
                <a:latin typeface="Optima" panose="02020500000000000000"/>
              </a:rPr>
              <a:t>Director General of Marine Spatial Management Decree No. 28/2020 Concerning Technical Guideline on MPA Management Effectiveness Evaluation Using Tools Called EVIKA. </a:t>
            </a:r>
          </a:p>
          <a:p>
            <a:pPr marL="0" indent="0" algn="just">
              <a:buNone/>
            </a:pPr>
            <a:r>
              <a:rPr lang="en-US" sz="2000" dirty="0">
                <a:latin typeface="Optima" panose="02020500000000000000"/>
              </a:rPr>
              <a:t>       </a:t>
            </a:r>
            <a:r>
              <a:rPr lang="en-US" sz="2000" dirty="0"/>
              <a:t>In</a:t>
            </a:r>
            <a:r>
              <a:rPr lang="en-ID" sz="2000" dirty="0"/>
              <a:t> 2022, we evaluated 79 MPAs using EVIKA tools, the result shows:  </a:t>
            </a:r>
          </a:p>
        </p:txBody>
      </p:sp>
      <p:grpSp>
        <p:nvGrpSpPr>
          <p:cNvPr id="9" name="Group 8"/>
          <p:cNvGrpSpPr/>
          <p:nvPr/>
        </p:nvGrpSpPr>
        <p:grpSpPr>
          <a:xfrm>
            <a:off x="1229413" y="4117296"/>
            <a:ext cx="6285812" cy="2855004"/>
            <a:chOff x="2772463" y="2669496"/>
            <a:chExt cx="5415912" cy="2297897"/>
          </a:xfrm>
        </p:grpSpPr>
        <p:sp>
          <p:nvSpPr>
            <p:cNvPr id="4" name="object 70">
              <a:extLst>
                <a:ext uri="{FF2B5EF4-FFF2-40B4-BE49-F238E27FC236}">
                  <a16:creationId xmlns:a16="http://schemas.microsoft.com/office/drawing/2014/main" id="{59908DCF-D309-22C9-0C1C-D3BA42F63A04}"/>
                </a:ext>
              </a:extLst>
            </p:cNvPr>
            <p:cNvSpPr txBox="1"/>
            <p:nvPr/>
          </p:nvSpPr>
          <p:spPr>
            <a:xfrm>
              <a:off x="4661825" y="4164118"/>
              <a:ext cx="2798445" cy="803275"/>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C55A11"/>
                  </a:solidFill>
                  <a:effectLst/>
                  <a:uLnTx/>
                  <a:uFillTx/>
                  <a:latin typeface="Calibri"/>
                  <a:ea typeface="+mn-ea"/>
                  <a:cs typeface="Calibri"/>
                </a:rPr>
                <a:t>Minimum</a:t>
              </a:r>
              <a:r>
                <a:rPr kumimoji="0" sz="1800" b="1" i="0" u="none" strike="noStrike" kern="1200" cap="none" spc="-20" normalizeH="0" baseline="0" noProof="0" dirty="0">
                  <a:ln>
                    <a:noFill/>
                  </a:ln>
                  <a:solidFill>
                    <a:srgbClr val="C55A11"/>
                  </a:solidFill>
                  <a:effectLst/>
                  <a:uLnTx/>
                  <a:uFillTx/>
                  <a:latin typeface="Calibri"/>
                  <a:ea typeface="+mn-ea"/>
                  <a:cs typeface="Calibri"/>
                </a:rPr>
                <a:t> </a:t>
              </a:r>
              <a:r>
                <a:rPr kumimoji="0" sz="1800" b="1" i="0" u="none" strike="noStrike" kern="1200" cap="none" spc="-15" normalizeH="0" baseline="0" noProof="0" dirty="0">
                  <a:ln>
                    <a:noFill/>
                  </a:ln>
                  <a:solidFill>
                    <a:srgbClr val="C55A11"/>
                  </a:solidFill>
                  <a:effectLst/>
                  <a:uLnTx/>
                  <a:uFillTx/>
                  <a:latin typeface="Calibri"/>
                  <a:ea typeface="+mn-ea"/>
                  <a:cs typeface="Calibri"/>
                </a:rPr>
                <a:t>(Bronze)</a:t>
              </a:r>
              <a:r>
                <a:rPr kumimoji="0" sz="1800" b="1" i="0" u="none" strike="noStrike" kern="1200" cap="none" spc="-10" normalizeH="0" baseline="0" noProof="0" dirty="0">
                  <a:ln>
                    <a:noFill/>
                  </a:ln>
                  <a:solidFill>
                    <a:srgbClr val="C55A11"/>
                  </a:solidFill>
                  <a:effectLst/>
                  <a:uLnTx/>
                  <a:uFillTx/>
                  <a:latin typeface="Calibri"/>
                  <a:ea typeface="+mn-ea"/>
                  <a:cs typeface="Calibri"/>
                </a:rPr>
                <a:t> </a:t>
              </a:r>
              <a:r>
                <a:rPr kumimoji="0" sz="1800" b="1" i="0" u="none" strike="noStrike" kern="1200" cap="none" spc="0" normalizeH="0" baseline="0" noProof="0" dirty="0">
                  <a:ln>
                    <a:noFill/>
                  </a:ln>
                  <a:solidFill>
                    <a:srgbClr val="C55A11"/>
                  </a:solidFill>
                  <a:effectLst/>
                  <a:uLnTx/>
                  <a:uFillTx/>
                  <a:latin typeface="Calibri"/>
                  <a:ea typeface="+mn-ea"/>
                  <a:cs typeface="Calibri"/>
                </a:rPr>
                <a:t>&lt;50%</a:t>
              </a:r>
              <a:endParaRPr kumimoji="0" sz="1800" b="0" i="0" u="none" strike="noStrike" kern="1200" cap="none" spc="0" normalizeH="0" baseline="0" noProof="0" dirty="0">
                <a:ln>
                  <a:noFill/>
                </a:ln>
                <a:solidFill>
                  <a:srgbClr val="404040"/>
                </a:solidFill>
                <a:effectLst/>
                <a:uLnTx/>
                <a:uFillTx/>
                <a:latin typeface="Calibri"/>
                <a:ea typeface="+mn-ea"/>
                <a:cs typeface="Calibri"/>
              </a:endParaRPr>
            </a:p>
            <a:p>
              <a:pPr marL="12700" marR="5080" lvl="0" indent="0" algn="l" defTabSz="457200" rtl="0" eaLnBrk="1" fontAlgn="auto" latinLnBrk="0" hangingPunct="1">
                <a:lnSpc>
                  <a:spcPts val="1300"/>
                </a:lnSpc>
                <a:spcBef>
                  <a:spcPts val="110"/>
                </a:spcBef>
                <a:spcAft>
                  <a:spcPts val="0"/>
                </a:spcAft>
                <a:buClrTx/>
                <a:buSzTx/>
                <a:buFontTx/>
                <a:buNone/>
                <a:tabLst/>
                <a:defRPr/>
              </a:pPr>
              <a:r>
                <a:rPr kumimoji="0" sz="1100" b="0" i="0" u="none" strike="noStrike" kern="1200" cap="none" spc="-5" normalizeH="0" baseline="0" noProof="0" dirty="0">
                  <a:ln>
                    <a:noFill/>
                  </a:ln>
                  <a:solidFill>
                    <a:srgbClr val="404040"/>
                  </a:solidFill>
                  <a:effectLst/>
                  <a:uLnTx/>
                  <a:uFillTx/>
                  <a:latin typeface="Calibri"/>
                  <a:ea typeface="+mn-ea"/>
                  <a:cs typeface="Calibri"/>
                </a:rPr>
                <a:t>the management process has been implemented </a:t>
              </a:r>
              <a:r>
                <a:rPr kumimoji="0" sz="1100" b="0" i="0" u="none" strike="noStrike" kern="1200" cap="none" spc="-235" normalizeH="0" baseline="0" noProof="0" dirty="0">
                  <a:ln>
                    <a:noFill/>
                  </a:ln>
                  <a:solidFill>
                    <a:srgbClr val="404040"/>
                  </a:solidFill>
                  <a:effectLst/>
                  <a:uLnTx/>
                  <a:uFillTx/>
                  <a:latin typeface="Calibri"/>
                  <a:ea typeface="+mn-ea"/>
                  <a:cs typeface="Calibri"/>
                </a:rPr>
                <a:t> </a:t>
              </a:r>
              <a:r>
                <a:rPr kumimoji="0" sz="1100" b="0" i="0" u="none" strike="noStrike" kern="1200" cap="none" spc="-5" normalizeH="0" baseline="0" noProof="0" dirty="0">
                  <a:ln>
                    <a:noFill/>
                  </a:ln>
                  <a:solidFill>
                    <a:srgbClr val="404040"/>
                  </a:solidFill>
                  <a:effectLst/>
                  <a:uLnTx/>
                  <a:uFillTx/>
                  <a:latin typeface="Calibri"/>
                  <a:ea typeface="+mn-ea"/>
                  <a:cs typeface="Calibri"/>
                </a:rPr>
                <a:t>but</a:t>
              </a:r>
              <a:r>
                <a:rPr kumimoji="0" sz="1100" b="0" i="0" u="none" strike="noStrike" kern="1200" cap="none" spc="-10" normalizeH="0" baseline="0" noProof="0" dirty="0">
                  <a:ln>
                    <a:noFill/>
                  </a:ln>
                  <a:solidFill>
                    <a:srgbClr val="404040"/>
                  </a:solidFill>
                  <a:effectLst/>
                  <a:uLnTx/>
                  <a:uFillTx/>
                  <a:latin typeface="Calibri"/>
                  <a:ea typeface="+mn-ea"/>
                  <a:cs typeface="Calibri"/>
                </a:rPr>
                <a:t> </a:t>
              </a:r>
              <a:r>
                <a:rPr kumimoji="0" sz="1100" b="0" i="0" u="none" strike="noStrike" kern="1200" cap="none" spc="-5" normalizeH="0" baseline="0" noProof="0" dirty="0">
                  <a:ln>
                    <a:noFill/>
                  </a:ln>
                  <a:solidFill>
                    <a:srgbClr val="404040"/>
                  </a:solidFill>
                  <a:effectLst/>
                  <a:uLnTx/>
                  <a:uFillTx/>
                  <a:latin typeface="Calibri"/>
                  <a:ea typeface="+mn-ea"/>
                  <a:cs typeface="Calibri"/>
                </a:rPr>
                <a:t>efforts are</a:t>
              </a:r>
              <a:r>
                <a:rPr kumimoji="0" sz="1100" b="0" i="0" u="none" strike="noStrike" kern="1200" cap="none" spc="0" normalizeH="0" baseline="0" noProof="0" dirty="0">
                  <a:ln>
                    <a:noFill/>
                  </a:ln>
                  <a:solidFill>
                    <a:srgbClr val="404040"/>
                  </a:solidFill>
                  <a:effectLst/>
                  <a:uLnTx/>
                  <a:uFillTx/>
                  <a:latin typeface="Calibri"/>
                  <a:ea typeface="+mn-ea"/>
                  <a:cs typeface="Calibri"/>
                </a:rPr>
                <a:t> </a:t>
              </a:r>
              <a:r>
                <a:rPr kumimoji="0" sz="1100" b="0" i="0" u="none" strike="noStrike" kern="1200" cap="none" spc="-5" normalizeH="0" baseline="0" noProof="0" dirty="0">
                  <a:ln>
                    <a:noFill/>
                  </a:ln>
                  <a:solidFill>
                    <a:srgbClr val="404040"/>
                  </a:solidFill>
                  <a:effectLst/>
                  <a:uLnTx/>
                  <a:uFillTx/>
                  <a:latin typeface="Calibri"/>
                  <a:ea typeface="+mn-ea"/>
                  <a:cs typeface="Calibri"/>
                </a:rPr>
                <a:t>still required</a:t>
              </a:r>
              <a:r>
                <a:rPr kumimoji="0" sz="1100" b="0" i="0" u="none" strike="noStrike" kern="1200" cap="none" spc="-10" normalizeH="0" baseline="0" noProof="0" dirty="0">
                  <a:ln>
                    <a:noFill/>
                  </a:ln>
                  <a:solidFill>
                    <a:srgbClr val="404040"/>
                  </a:solidFill>
                  <a:effectLst/>
                  <a:uLnTx/>
                  <a:uFillTx/>
                  <a:latin typeface="Calibri"/>
                  <a:ea typeface="+mn-ea"/>
                  <a:cs typeface="Calibri"/>
                </a:rPr>
                <a:t> </a:t>
              </a:r>
              <a:r>
                <a:rPr kumimoji="0" sz="1100" b="0" i="0" u="none" strike="noStrike" kern="1200" cap="none" spc="-5" normalizeH="0" baseline="0" noProof="0" dirty="0">
                  <a:ln>
                    <a:noFill/>
                  </a:ln>
                  <a:solidFill>
                    <a:srgbClr val="404040"/>
                  </a:solidFill>
                  <a:effectLst/>
                  <a:uLnTx/>
                  <a:uFillTx/>
                  <a:latin typeface="Calibri"/>
                  <a:ea typeface="+mn-ea"/>
                  <a:cs typeface="Calibri"/>
                </a:rPr>
                <a:t>to achieve</a:t>
              </a:r>
              <a:r>
                <a:rPr kumimoji="0" sz="1100" b="0" i="0" u="none" strike="noStrike" kern="1200" cap="none" spc="0" normalizeH="0" baseline="0" noProof="0" dirty="0">
                  <a:ln>
                    <a:noFill/>
                  </a:ln>
                  <a:solidFill>
                    <a:srgbClr val="404040"/>
                  </a:solidFill>
                  <a:effectLst/>
                  <a:uLnTx/>
                  <a:uFillTx/>
                  <a:latin typeface="Calibri"/>
                  <a:ea typeface="+mn-ea"/>
                  <a:cs typeface="Calibri"/>
                </a:rPr>
                <a:t> </a:t>
              </a:r>
              <a:r>
                <a:rPr kumimoji="0" sz="1100" b="0" i="0" u="none" strike="noStrike" kern="1200" cap="none" spc="-10" normalizeH="0" baseline="0" noProof="0" dirty="0">
                  <a:ln>
                    <a:noFill/>
                  </a:ln>
                  <a:solidFill>
                    <a:srgbClr val="404040"/>
                  </a:solidFill>
                  <a:effectLst/>
                  <a:uLnTx/>
                  <a:uFillTx/>
                  <a:latin typeface="Calibri"/>
                  <a:ea typeface="+mn-ea"/>
                  <a:cs typeface="Calibri"/>
                </a:rPr>
                <a:t>the </a:t>
              </a:r>
              <a:r>
                <a:rPr kumimoji="0" sz="1100" b="0" i="0" u="none" strike="noStrike" kern="1200" cap="none" spc="-5" normalizeH="0" baseline="0" noProof="0" dirty="0">
                  <a:ln>
                    <a:noFill/>
                  </a:ln>
                  <a:solidFill>
                    <a:srgbClr val="404040"/>
                  </a:solidFill>
                  <a:effectLst/>
                  <a:uLnTx/>
                  <a:uFillTx/>
                  <a:latin typeface="Calibri"/>
                  <a:ea typeface="+mn-ea"/>
                  <a:cs typeface="Calibri"/>
                </a:rPr>
                <a:t> management</a:t>
              </a:r>
              <a:r>
                <a:rPr kumimoji="0" sz="1100" b="0" i="0" u="none" strike="noStrike" kern="1200" cap="none" spc="-10" normalizeH="0" baseline="0" noProof="0" dirty="0">
                  <a:ln>
                    <a:noFill/>
                  </a:ln>
                  <a:solidFill>
                    <a:srgbClr val="404040"/>
                  </a:solidFill>
                  <a:effectLst/>
                  <a:uLnTx/>
                  <a:uFillTx/>
                  <a:latin typeface="Calibri"/>
                  <a:ea typeface="+mn-ea"/>
                  <a:cs typeface="Calibri"/>
                </a:rPr>
                <a:t> </a:t>
              </a:r>
              <a:r>
                <a:rPr kumimoji="0" sz="1100" b="0" i="0" u="none" strike="noStrike" kern="1200" cap="none" spc="-5" normalizeH="0" baseline="0" noProof="0" dirty="0">
                  <a:ln>
                    <a:noFill/>
                  </a:ln>
                  <a:solidFill>
                    <a:srgbClr val="404040"/>
                  </a:solidFill>
                  <a:effectLst/>
                  <a:uLnTx/>
                  <a:uFillTx/>
                  <a:latin typeface="Calibri"/>
                  <a:ea typeface="+mn-ea"/>
                  <a:cs typeface="Calibri"/>
                </a:rPr>
                <a:t>objectives.</a:t>
              </a:r>
              <a:endParaRPr kumimoji="0" sz="1100" b="0" i="0" u="none" strike="noStrike" kern="1200" cap="none" spc="0" normalizeH="0" baseline="0" noProof="0" dirty="0">
                <a:ln>
                  <a:noFill/>
                </a:ln>
                <a:solidFill>
                  <a:srgbClr val="404040"/>
                </a:solidFill>
                <a:effectLst/>
                <a:uLnTx/>
                <a:uFillTx/>
                <a:latin typeface="Calibri"/>
                <a:ea typeface="+mn-ea"/>
                <a:cs typeface="Calibri"/>
              </a:endParaRPr>
            </a:p>
          </p:txBody>
        </p:sp>
        <p:sp>
          <p:nvSpPr>
            <p:cNvPr id="5" name="object 71">
              <a:extLst>
                <a:ext uri="{FF2B5EF4-FFF2-40B4-BE49-F238E27FC236}">
                  <a16:creationId xmlns:a16="http://schemas.microsoft.com/office/drawing/2014/main" id="{BD97787F-4F07-3C78-DD7B-48E5756EEADB}"/>
                </a:ext>
              </a:extLst>
            </p:cNvPr>
            <p:cNvSpPr txBox="1"/>
            <p:nvPr/>
          </p:nvSpPr>
          <p:spPr>
            <a:xfrm>
              <a:off x="4661825" y="3360843"/>
              <a:ext cx="3051175" cy="803275"/>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800" b="1" i="0" u="none" strike="noStrike" kern="1200" cap="none" spc="-10" normalizeH="0" baseline="0" noProof="0" dirty="0">
                  <a:ln>
                    <a:noFill/>
                  </a:ln>
                  <a:solidFill>
                    <a:srgbClr val="ED7D31"/>
                  </a:solidFill>
                  <a:effectLst/>
                  <a:uLnTx/>
                  <a:uFillTx/>
                  <a:latin typeface="Calibri"/>
                  <a:ea typeface="+mn-ea"/>
                  <a:cs typeface="Calibri"/>
                </a:rPr>
                <a:t>Optimum</a:t>
              </a:r>
              <a:r>
                <a:rPr kumimoji="0" sz="1800" b="1" i="0" u="none" strike="noStrike" kern="1200" cap="none" spc="-5" normalizeH="0" baseline="0" noProof="0" dirty="0">
                  <a:ln>
                    <a:noFill/>
                  </a:ln>
                  <a:solidFill>
                    <a:srgbClr val="ED7D31"/>
                  </a:solidFill>
                  <a:effectLst/>
                  <a:uLnTx/>
                  <a:uFillTx/>
                  <a:latin typeface="Calibri"/>
                  <a:ea typeface="+mn-ea"/>
                  <a:cs typeface="Calibri"/>
                </a:rPr>
                <a:t> </a:t>
              </a:r>
              <a:r>
                <a:rPr kumimoji="0" sz="1800" b="1" i="0" u="none" strike="noStrike" kern="1200" cap="none" spc="-10" normalizeH="0" baseline="0" noProof="0" dirty="0">
                  <a:ln>
                    <a:noFill/>
                  </a:ln>
                  <a:solidFill>
                    <a:srgbClr val="ED7D31"/>
                  </a:solidFill>
                  <a:effectLst/>
                  <a:uLnTx/>
                  <a:uFillTx/>
                  <a:latin typeface="Calibri"/>
                  <a:ea typeface="+mn-ea"/>
                  <a:cs typeface="Calibri"/>
                </a:rPr>
                <a:t>(Silver)</a:t>
              </a:r>
              <a:r>
                <a:rPr kumimoji="0" sz="1800" b="1" i="0" u="none" strike="noStrike" kern="1200" cap="none" spc="-5" normalizeH="0" baseline="0" noProof="0" dirty="0">
                  <a:ln>
                    <a:noFill/>
                  </a:ln>
                  <a:solidFill>
                    <a:srgbClr val="ED7D31"/>
                  </a:solidFill>
                  <a:effectLst/>
                  <a:uLnTx/>
                  <a:uFillTx/>
                  <a:latin typeface="Calibri"/>
                  <a:ea typeface="+mn-ea"/>
                  <a:cs typeface="Calibri"/>
                </a:rPr>
                <a:t> 50,01% </a:t>
              </a:r>
              <a:r>
                <a:rPr kumimoji="0" sz="1800" b="1" i="0" u="none" strike="noStrike" kern="1200" cap="none" spc="0" normalizeH="0" baseline="0" noProof="0" dirty="0">
                  <a:ln>
                    <a:noFill/>
                  </a:ln>
                  <a:solidFill>
                    <a:srgbClr val="ED7D31"/>
                  </a:solidFill>
                  <a:effectLst/>
                  <a:uLnTx/>
                  <a:uFillTx/>
                  <a:latin typeface="Calibri"/>
                  <a:ea typeface="+mn-ea"/>
                  <a:cs typeface="Calibri"/>
                </a:rPr>
                <a:t>– 85%</a:t>
              </a:r>
              <a:endParaRPr kumimoji="0" sz="1800" b="0" i="0" u="none" strike="noStrike" kern="1200" cap="none" spc="0" normalizeH="0" baseline="0" noProof="0" dirty="0">
                <a:ln>
                  <a:noFill/>
                </a:ln>
                <a:solidFill>
                  <a:srgbClr val="404040"/>
                </a:solidFill>
                <a:effectLst/>
                <a:uLnTx/>
                <a:uFillTx/>
                <a:latin typeface="Calibri"/>
                <a:ea typeface="+mn-ea"/>
                <a:cs typeface="Calibri"/>
              </a:endParaRPr>
            </a:p>
            <a:p>
              <a:pPr marL="12700" marR="5080" lvl="0" indent="0" algn="l" defTabSz="457200" rtl="0" eaLnBrk="1" fontAlgn="auto" latinLnBrk="0" hangingPunct="1">
                <a:lnSpc>
                  <a:spcPts val="1300"/>
                </a:lnSpc>
                <a:spcBef>
                  <a:spcPts val="110"/>
                </a:spcBef>
                <a:spcAft>
                  <a:spcPts val="0"/>
                </a:spcAft>
                <a:buClrTx/>
                <a:buSzTx/>
                <a:buFontTx/>
                <a:buNone/>
                <a:tabLst/>
                <a:defRPr/>
              </a:pPr>
              <a:r>
                <a:rPr kumimoji="0" sz="1100" b="0" i="0" u="none" strike="noStrike" kern="1200" cap="none" spc="-5" normalizeH="0" baseline="0" noProof="0" dirty="0">
                  <a:ln>
                    <a:noFill/>
                  </a:ln>
                  <a:solidFill>
                    <a:srgbClr val="404040"/>
                  </a:solidFill>
                  <a:effectLst/>
                  <a:uLnTx/>
                  <a:uFillTx/>
                  <a:latin typeface="Calibri"/>
                  <a:ea typeface="+mn-ea"/>
                  <a:cs typeface="Calibri"/>
                </a:rPr>
                <a:t>Management functions have been running adaptively </a:t>
              </a:r>
              <a:r>
                <a:rPr kumimoji="0" sz="1100" b="0" i="0" u="none" strike="noStrike" kern="1200" cap="none" spc="-235" normalizeH="0" baseline="0" noProof="0" dirty="0">
                  <a:ln>
                    <a:noFill/>
                  </a:ln>
                  <a:solidFill>
                    <a:srgbClr val="404040"/>
                  </a:solidFill>
                  <a:effectLst/>
                  <a:uLnTx/>
                  <a:uFillTx/>
                  <a:latin typeface="Calibri"/>
                  <a:ea typeface="+mn-ea"/>
                  <a:cs typeface="Calibri"/>
                </a:rPr>
                <a:t> </a:t>
              </a:r>
              <a:r>
                <a:rPr kumimoji="0" sz="1100" b="0" i="0" u="none" strike="noStrike" kern="1200" cap="none" spc="-5" normalizeH="0" baseline="0" noProof="0" dirty="0">
                  <a:ln>
                    <a:noFill/>
                  </a:ln>
                  <a:solidFill>
                    <a:srgbClr val="404040"/>
                  </a:solidFill>
                  <a:effectLst/>
                  <a:uLnTx/>
                  <a:uFillTx/>
                  <a:latin typeface="Calibri"/>
                  <a:ea typeface="+mn-ea"/>
                  <a:cs typeface="Calibri"/>
                </a:rPr>
                <a:t>and several management objectives have been </a:t>
              </a:r>
              <a:r>
                <a:rPr kumimoji="0" sz="1100" b="0" i="0" u="none" strike="noStrike" kern="1200" cap="none" spc="0" normalizeH="0" baseline="0" noProof="0" dirty="0">
                  <a:ln>
                    <a:noFill/>
                  </a:ln>
                  <a:solidFill>
                    <a:srgbClr val="404040"/>
                  </a:solidFill>
                  <a:effectLst/>
                  <a:uLnTx/>
                  <a:uFillTx/>
                  <a:latin typeface="Calibri"/>
                  <a:ea typeface="+mn-ea"/>
                  <a:cs typeface="Calibri"/>
                </a:rPr>
                <a:t> </a:t>
              </a:r>
              <a:r>
                <a:rPr kumimoji="0" sz="1100" b="0" i="0" u="none" strike="noStrike" kern="1200" cap="none" spc="-5" normalizeH="0" baseline="0" noProof="0" dirty="0">
                  <a:ln>
                    <a:noFill/>
                  </a:ln>
                  <a:solidFill>
                    <a:srgbClr val="404040"/>
                  </a:solidFill>
                  <a:effectLst/>
                  <a:uLnTx/>
                  <a:uFillTx/>
                  <a:latin typeface="Calibri"/>
                  <a:ea typeface="+mn-ea"/>
                  <a:cs typeface="Calibri"/>
                </a:rPr>
                <a:t>achieved</a:t>
              </a:r>
              <a:endParaRPr kumimoji="0" sz="1100" b="0" i="0" u="none" strike="noStrike" kern="1200" cap="none" spc="0" normalizeH="0" baseline="0" noProof="0" dirty="0">
                <a:ln>
                  <a:noFill/>
                </a:ln>
                <a:solidFill>
                  <a:srgbClr val="404040"/>
                </a:solidFill>
                <a:effectLst/>
                <a:uLnTx/>
                <a:uFillTx/>
                <a:latin typeface="Calibri"/>
                <a:ea typeface="+mn-ea"/>
                <a:cs typeface="Calibri"/>
              </a:endParaRPr>
            </a:p>
          </p:txBody>
        </p:sp>
        <p:sp>
          <p:nvSpPr>
            <p:cNvPr id="14" name="object 71">
              <a:extLst>
                <a:ext uri="{FF2B5EF4-FFF2-40B4-BE49-F238E27FC236}">
                  <a16:creationId xmlns:a16="http://schemas.microsoft.com/office/drawing/2014/main" id="{9D56B9CB-B2EF-4B58-7C2C-4A2B84737514}"/>
                </a:ext>
              </a:extLst>
            </p:cNvPr>
            <p:cNvSpPr txBox="1"/>
            <p:nvPr/>
          </p:nvSpPr>
          <p:spPr>
            <a:xfrm>
              <a:off x="4665662" y="2701896"/>
              <a:ext cx="3522713" cy="636072"/>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10" normalizeH="0" baseline="0" noProof="0" dirty="0">
                  <a:ln>
                    <a:noFill/>
                  </a:ln>
                  <a:solidFill>
                    <a:srgbClr val="FFC000"/>
                  </a:solidFill>
                  <a:effectLst/>
                  <a:uLnTx/>
                  <a:uFillTx/>
                  <a:latin typeface="Calibri"/>
                  <a:ea typeface="+mn-ea"/>
                  <a:cs typeface="Calibri"/>
                </a:rPr>
                <a:t>Sustainable</a:t>
              </a:r>
              <a:r>
                <a:rPr kumimoji="0" sz="1800" b="1" i="0" u="none" strike="noStrike" kern="1200" cap="none" spc="-5" normalizeH="0" baseline="0" noProof="0" dirty="0">
                  <a:ln>
                    <a:noFill/>
                  </a:ln>
                  <a:solidFill>
                    <a:srgbClr val="FFC000"/>
                  </a:solidFill>
                  <a:effectLst/>
                  <a:uLnTx/>
                  <a:uFillTx/>
                  <a:latin typeface="Calibri"/>
                  <a:ea typeface="+mn-ea"/>
                  <a:cs typeface="Calibri"/>
                </a:rPr>
                <a:t> </a:t>
              </a:r>
              <a:r>
                <a:rPr kumimoji="0" sz="1800" b="1" i="0" u="none" strike="noStrike" kern="1200" cap="none" spc="-10" normalizeH="0" baseline="0" noProof="0" dirty="0">
                  <a:ln>
                    <a:noFill/>
                  </a:ln>
                  <a:solidFill>
                    <a:srgbClr val="FFC000"/>
                  </a:solidFill>
                  <a:effectLst/>
                  <a:uLnTx/>
                  <a:uFillTx/>
                  <a:latin typeface="Calibri"/>
                  <a:ea typeface="+mn-ea"/>
                  <a:cs typeface="Calibri"/>
                </a:rPr>
                <a:t>(</a:t>
              </a:r>
              <a:r>
                <a:rPr kumimoji="0" lang="en-US" sz="1800" b="1" i="0" u="none" strike="noStrike" kern="1200" cap="none" spc="-10" normalizeH="0" baseline="0" noProof="0" dirty="0">
                  <a:ln>
                    <a:noFill/>
                  </a:ln>
                  <a:solidFill>
                    <a:srgbClr val="FFC000"/>
                  </a:solidFill>
                  <a:effectLst/>
                  <a:uLnTx/>
                  <a:uFillTx/>
                  <a:latin typeface="Calibri"/>
                  <a:ea typeface="+mn-ea"/>
                  <a:cs typeface="Calibri"/>
                </a:rPr>
                <a:t>Gold</a:t>
              </a:r>
              <a:r>
                <a:rPr kumimoji="0" sz="1800" b="1" i="0" u="none" strike="noStrike" kern="1200" cap="none" spc="-10" normalizeH="0" baseline="0" noProof="0" dirty="0">
                  <a:ln>
                    <a:noFill/>
                  </a:ln>
                  <a:solidFill>
                    <a:srgbClr val="FFC000"/>
                  </a:solidFill>
                  <a:effectLst/>
                  <a:uLnTx/>
                  <a:uFillTx/>
                  <a:latin typeface="Calibri"/>
                  <a:ea typeface="+mn-ea"/>
                  <a:cs typeface="Calibri"/>
                </a:rPr>
                <a:t>)</a:t>
              </a:r>
              <a:r>
                <a:rPr kumimoji="0" sz="1800" b="1" i="0" u="none" strike="noStrike" kern="1200" cap="none" spc="-5" normalizeH="0" baseline="0" noProof="0" dirty="0">
                  <a:ln>
                    <a:noFill/>
                  </a:ln>
                  <a:solidFill>
                    <a:srgbClr val="FFC000"/>
                  </a:solidFill>
                  <a:effectLst/>
                  <a:uLnTx/>
                  <a:uFillTx/>
                  <a:latin typeface="Calibri"/>
                  <a:ea typeface="+mn-ea"/>
                  <a:cs typeface="Calibri"/>
                </a:rPr>
                <a:t> </a:t>
              </a:r>
              <a:r>
                <a:rPr kumimoji="0" lang="en-US" sz="1800" b="1" i="0" u="none" strike="noStrike" kern="1200" cap="none" spc="-5" normalizeH="0" baseline="0" noProof="0" dirty="0">
                  <a:ln>
                    <a:noFill/>
                  </a:ln>
                  <a:solidFill>
                    <a:srgbClr val="FFC000"/>
                  </a:solidFill>
                  <a:effectLst/>
                  <a:uLnTx/>
                  <a:uFillTx/>
                  <a:latin typeface="Calibri"/>
                  <a:ea typeface="+mn-ea"/>
                  <a:cs typeface="Calibri"/>
                </a:rPr>
                <a:t>85,01</a:t>
              </a:r>
              <a:r>
                <a:rPr kumimoji="0" sz="1800" b="1" i="0" u="none" strike="noStrike" kern="1200" cap="none" spc="-5" normalizeH="0" baseline="0" noProof="0" dirty="0">
                  <a:ln>
                    <a:noFill/>
                  </a:ln>
                  <a:solidFill>
                    <a:srgbClr val="FFC000"/>
                  </a:solidFill>
                  <a:effectLst/>
                  <a:uLnTx/>
                  <a:uFillTx/>
                  <a:latin typeface="Calibri"/>
                  <a:ea typeface="+mn-ea"/>
                  <a:cs typeface="Calibri"/>
                </a:rPr>
                <a:t>% </a:t>
              </a:r>
              <a:r>
                <a:rPr kumimoji="0" sz="1800" b="1" i="0" u="none" strike="noStrike" kern="1200" cap="none" spc="0" normalizeH="0" baseline="0" noProof="0" dirty="0">
                  <a:ln>
                    <a:noFill/>
                  </a:ln>
                  <a:solidFill>
                    <a:srgbClr val="FFC000"/>
                  </a:solidFill>
                  <a:effectLst/>
                  <a:uLnTx/>
                  <a:uFillTx/>
                  <a:latin typeface="Calibri"/>
                  <a:ea typeface="+mn-ea"/>
                  <a:cs typeface="Calibri"/>
                </a:rPr>
                <a:t>– </a:t>
              </a:r>
              <a:r>
                <a:rPr kumimoji="0" lang="en-US" sz="1800" b="1" i="0" u="none" strike="noStrike" kern="1200" cap="none" spc="0" normalizeH="0" baseline="0" noProof="0" dirty="0">
                  <a:ln>
                    <a:noFill/>
                  </a:ln>
                  <a:solidFill>
                    <a:srgbClr val="FFC000"/>
                  </a:solidFill>
                  <a:effectLst/>
                  <a:uLnTx/>
                  <a:uFillTx/>
                  <a:latin typeface="Calibri"/>
                  <a:ea typeface="+mn-ea"/>
                  <a:cs typeface="Calibri"/>
                </a:rPr>
                <a:t>100</a:t>
              </a:r>
              <a:r>
                <a:rPr kumimoji="0" sz="1800" b="1" i="0" u="none" strike="noStrike" kern="1200" cap="none" spc="0" normalizeH="0" baseline="0" noProof="0" dirty="0">
                  <a:ln>
                    <a:noFill/>
                  </a:ln>
                  <a:solidFill>
                    <a:srgbClr val="FFC000"/>
                  </a:solidFill>
                  <a:effectLst/>
                  <a:uLnTx/>
                  <a:uFillTx/>
                  <a:latin typeface="Calibri"/>
                  <a:ea typeface="+mn-ea"/>
                  <a:cs typeface="Calibri"/>
                </a:rPr>
                <a:t>%</a:t>
              </a:r>
              <a:endParaRPr kumimoji="0" sz="1800" b="0" i="0" u="none" strike="noStrike" kern="1200" cap="none" spc="0" normalizeH="0" baseline="0" noProof="0" dirty="0">
                <a:ln>
                  <a:noFill/>
                </a:ln>
                <a:solidFill>
                  <a:srgbClr val="FFC000"/>
                </a:solidFill>
                <a:effectLst/>
                <a:uLnTx/>
                <a:uFillTx/>
                <a:latin typeface="Calibri"/>
                <a:ea typeface="+mn-ea"/>
                <a:cs typeface="Calibri"/>
              </a:endParaRPr>
            </a:p>
            <a:p>
              <a:pPr marL="12700" marR="5080" lvl="0" indent="0" algn="l" defTabSz="457200" rtl="0" eaLnBrk="1" fontAlgn="auto" latinLnBrk="0" hangingPunct="1">
                <a:lnSpc>
                  <a:spcPts val="1300"/>
                </a:lnSpc>
                <a:spcBef>
                  <a:spcPts val="110"/>
                </a:spcBef>
                <a:spcAft>
                  <a:spcPts val="0"/>
                </a:spcAft>
                <a:buClrTx/>
                <a:buSzTx/>
                <a:buFontTx/>
                <a:buNone/>
                <a:tabLst/>
                <a:defRPr/>
              </a:pPr>
              <a:r>
                <a:rPr kumimoji="0" sz="1100" b="0" i="0" u="none" strike="noStrike" kern="1200" cap="none" spc="-5" normalizeH="0" baseline="0" noProof="0" dirty="0">
                  <a:ln>
                    <a:noFill/>
                  </a:ln>
                  <a:solidFill>
                    <a:srgbClr val="404040"/>
                  </a:solidFill>
                  <a:effectLst/>
                  <a:uLnTx/>
                  <a:uFillTx/>
                  <a:latin typeface="Calibri"/>
                  <a:ea typeface="+mn-ea"/>
                  <a:cs typeface="Calibri"/>
                </a:rPr>
                <a:t>Management functions have been running </a:t>
              </a:r>
              <a:r>
                <a:rPr kumimoji="0" lang="en-US" sz="1100" b="0" i="0" u="none" strike="noStrike" kern="1200" cap="none" spc="-5" normalizeH="0" baseline="0" noProof="0" dirty="0">
                  <a:ln>
                    <a:noFill/>
                  </a:ln>
                  <a:solidFill>
                    <a:srgbClr val="404040"/>
                  </a:solidFill>
                  <a:effectLst/>
                  <a:uLnTx/>
                  <a:uFillTx/>
                  <a:latin typeface="Calibri"/>
                  <a:ea typeface="+mn-ea"/>
                  <a:cs typeface="Calibri"/>
                </a:rPr>
                <a:t>optimally and the objective of  management achieved</a:t>
              </a:r>
              <a:endParaRPr kumimoji="0" sz="1100" b="0" i="0" u="none" strike="noStrike" kern="1200" cap="none" spc="0" normalizeH="0" baseline="0" noProof="0" dirty="0">
                <a:ln>
                  <a:noFill/>
                </a:ln>
                <a:solidFill>
                  <a:srgbClr val="404040"/>
                </a:solidFill>
                <a:effectLst/>
                <a:uLnTx/>
                <a:uFillTx/>
                <a:latin typeface="Calibri"/>
                <a:ea typeface="+mn-ea"/>
                <a:cs typeface="Calibri"/>
              </a:endParaRPr>
            </a:p>
          </p:txBody>
        </p:sp>
        <p:sp>
          <p:nvSpPr>
            <p:cNvPr id="15" name="object 72">
              <a:extLst>
                <a:ext uri="{FF2B5EF4-FFF2-40B4-BE49-F238E27FC236}">
                  <a16:creationId xmlns:a16="http://schemas.microsoft.com/office/drawing/2014/main" id="{1836652D-2822-7B75-56B3-270FE4582000}"/>
                </a:ext>
              </a:extLst>
            </p:cNvPr>
            <p:cNvSpPr txBox="1"/>
            <p:nvPr/>
          </p:nvSpPr>
          <p:spPr>
            <a:xfrm>
              <a:off x="4301145" y="2669496"/>
              <a:ext cx="551180" cy="391160"/>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2400" b="0" i="0" u="none" strike="noStrike" kern="1200" cap="none" spc="-5" normalizeH="0" baseline="0" noProof="0" dirty="0">
                  <a:ln>
                    <a:noFill/>
                  </a:ln>
                  <a:solidFill>
                    <a:srgbClr val="FFC000"/>
                  </a:solidFill>
                  <a:effectLst/>
                  <a:uLnTx/>
                  <a:uFillTx/>
                  <a:latin typeface="Calibri"/>
                  <a:ea typeface="+mn-ea"/>
                  <a:cs typeface="Calibri"/>
                </a:rPr>
                <a:t>1</a:t>
              </a:r>
              <a:endParaRPr kumimoji="0" sz="2400" b="0" i="0" u="none" strike="noStrike" kern="1200" cap="none" spc="0" normalizeH="0" baseline="0" noProof="0" dirty="0">
                <a:ln>
                  <a:noFill/>
                </a:ln>
                <a:solidFill>
                  <a:srgbClr val="FFC000"/>
                </a:solidFill>
                <a:effectLst/>
                <a:uLnTx/>
                <a:uFillTx/>
                <a:latin typeface="Calibri"/>
                <a:ea typeface="+mn-ea"/>
                <a:cs typeface="Calibri"/>
              </a:endParaRPr>
            </a:p>
          </p:txBody>
        </p:sp>
        <p:sp>
          <p:nvSpPr>
            <p:cNvPr id="16" name="object 72">
              <a:extLst>
                <a:ext uri="{FF2B5EF4-FFF2-40B4-BE49-F238E27FC236}">
                  <a16:creationId xmlns:a16="http://schemas.microsoft.com/office/drawing/2014/main" id="{AA651ABD-8015-F4AB-0BA7-758FDC92C0A0}"/>
                </a:ext>
              </a:extLst>
            </p:cNvPr>
            <p:cNvSpPr txBox="1"/>
            <p:nvPr/>
          </p:nvSpPr>
          <p:spPr>
            <a:xfrm>
              <a:off x="4186845" y="3323897"/>
              <a:ext cx="551180" cy="391160"/>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2400" b="0" i="0" u="none" strike="noStrike" kern="1200" cap="none" spc="-5" normalizeH="0" baseline="0" noProof="0" dirty="0">
                  <a:ln>
                    <a:noFill/>
                  </a:ln>
                  <a:solidFill>
                    <a:srgbClr val="ED7D31"/>
                  </a:solidFill>
                  <a:effectLst/>
                  <a:uLnTx/>
                  <a:uFillTx/>
                  <a:latin typeface="Calibri"/>
                  <a:ea typeface="+mn-ea"/>
                  <a:cs typeface="Calibri"/>
                </a:rPr>
                <a:t>32</a:t>
              </a:r>
              <a:endParaRPr kumimoji="0" sz="2400" b="0" i="0" u="none" strike="noStrike" kern="1200" cap="none" spc="0" normalizeH="0" baseline="0" noProof="0" dirty="0">
                <a:ln>
                  <a:noFill/>
                </a:ln>
                <a:solidFill>
                  <a:srgbClr val="ED7D31"/>
                </a:solidFill>
                <a:effectLst/>
                <a:uLnTx/>
                <a:uFillTx/>
                <a:latin typeface="Calibri"/>
                <a:ea typeface="+mn-ea"/>
                <a:cs typeface="Calibri"/>
              </a:endParaRPr>
            </a:p>
          </p:txBody>
        </p:sp>
        <p:sp>
          <p:nvSpPr>
            <p:cNvPr id="17" name="object 72">
              <a:extLst>
                <a:ext uri="{FF2B5EF4-FFF2-40B4-BE49-F238E27FC236}">
                  <a16:creationId xmlns:a16="http://schemas.microsoft.com/office/drawing/2014/main" id="{A54F915D-CA7F-D9F4-ACBE-C38104232424}"/>
                </a:ext>
              </a:extLst>
            </p:cNvPr>
            <p:cNvSpPr txBox="1"/>
            <p:nvPr/>
          </p:nvSpPr>
          <p:spPr>
            <a:xfrm>
              <a:off x="4196370" y="4118559"/>
              <a:ext cx="551180" cy="391160"/>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2400" b="0" i="0" u="none" strike="noStrike" kern="1200" cap="none" spc="-5" normalizeH="0" baseline="0" noProof="0" dirty="0">
                  <a:ln>
                    <a:noFill/>
                  </a:ln>
                  <a:solidFill>
                    <a:srgbClr val="C55A11"/>
                  </a:solidFill>
                  <a:effectLst/>
                  <a:uLnTx/>
                  <a:uFillTx/>
                  <a:latin typeface="Calibri"/>
                  <a:ea typeface="+mn-ea"/>
                  <a:cs typeface="Calibri"/>
                </a:rPr>
                <a:t>46</a:t>
              </a:r>
              <a:endParaRPr kumimoji="0" sz="2400" b="0" i="0" u="none" strike="noStrike" kern="1200" cap="none" spc="0" normalizeH="0" baseline="0" noProof="0" dirty="0">
                <a:ln>
                  <a:noFill/>
                </a:ln>
                <a:solidFill>
                  <a:srgbClr val="404040"/>
                </a:solidFill>
                <a:effectLst/>
                <a:uLnTx/>
                <a:uFillTx/>
                <a:latin typeface="Calibri"/>
                <a:ea typeface="+mn-ea"/>
                <a:cs typeface="Calibri"/>
              </a:endParaRPr>
            </a:p>
          </p:txBody>
        </p:sp>
        <p:sp>
          <p:nvSpPr>
            <p:cNvPr id="18" name="object 69">
              <a:extLst>
                <a:ext uri="{FF2B5EF4-FFF2-40B4-BE49-F238E27FC236}">
                  <a16:creationId xmlns:a16="http://schemas.microsoft.com/office/drawing/2014/main" id="{81CC2D5F-D10B-E2FF-2CD3-877CC9FBE623}"/>
                </a:ext>
              </a:extLst>
            </p:cNvPr>
            <p:cNvSpPr txBox="1"/>
            <p:nvPr/>
          </p:nvSpPr>
          <p:spPr>
            <a:xfrm>
              <a:off x="3034907" y="3669896"/>
              <a:ext cx="718468" cy="939800"/>
            </a:xfrm>
            <a:prstGeom prst="rect">
              <a:avLst/>
            </a:prstGeom>
          </p:spPr>
          <p:txBody>
            <a:bodyPr vert="horz" wrap="square" lIns="0" tIns="149860" rIns="0" bIns="0" rtlCol="0">
              <a:spAutoFit/>
            </a:bodyPr>
            <a:lstStyle/>
            <a:p>
              <a:pPr marL="12700" marR="0" lvl="0" indent="0" algn="l" defTabSz="457200" rtl="0" eaLnBrk="1" fontAlgn="auto" latinLnBrk="0" hangingPunct="1">
                <a:lnSpc>
                  <a:spcPct val="100000"/>
                </a:lnSpc>
                <a:spcBef>
                  <a:spcPts val="1180"/>
                </a:spcBef>
                <a:spcAft>
                  <a:spcPts val="0"/>
                </a:spcAft>
                <a:buClrTx/>
                <a:buSzTx/>
                <a:buFontTx/>
                <a:buNone/>
                <a:tabLst/>
                <a:defRPr/>
              </a:pPr>
              <a:r>
                <a:rPr kumimoji="0" sz="3600" b="0" i="0" u="none" strike="noStrike" kern="1200" cap="none" spc="0" normalizeH="0" baseline="0" noProof="0" dirty="0">
                  <a:ln>
                    <a:noFill/>
                  </a:ln>
                  <a:solidFill>
                    <a:srgbClr val="404040"/>
                  </a:solidFill>
                  <a:effectLst/>
                  <a:uLnTx/>
                  <a:uFillTx/>
                  <a:latin typeface="Calibri"/>
                  <a:ea typeface="+mn-ea"/>
                  <a:cs typeface="Calibri"/>
                </a:rPr>
                <a:t>79</a:t>
              </a:r>
            </a:p>
            <a:p>
              <a:pPr marL="77470" marR="0" lvl="0" indent="0" algn="l" defTabSz="457200" rtl="0" eaLnBrk="1" fontAlgn="auto" latinLnBrk="0" hangingPunct="1">
                <a:lnSpc>
                  <a:spcPct val="100000"/>
                </a:lnSpc>
                <a:spcBef>
                  <a:spcPts val="359"/>
                </a:spcBef>
                <a:spcAft>
                  <a:spcPts val="0"/>
                </a:spcAft>
                <a:buClrTx/>
                <a:buSzTx/>
                <a:buFontTx/>
                <a:buNone/>
                <a:tabLst/>
                <a:defRPr/>
              </a:pPr>
              <a:r>
                <a:rPr kumimoji="0" sz="1200" b="0" i="0" u="none" strike="noStrike" kern="1200" cap="none" spc="-25" normalizeH="0" baseline="0" noProof="0" dirty="0">
                  <a:ln>
                    <a:noFill/>
                  </a:ln>
                  <a:solidFill>
                    <a:srgbClr val="404040"/>
                  </a:solidFill>
                  <a:effectLst/>
                  <a:uLnTx/>
                  <a:uFillTx/>
                  <a:latin typeface="Calibri"/>
                  <a:ea typeface="+mn-ea"/>
                  <a:cs typeface="Calibri"/>
                </a:rPr>
                <a:t>MPAs</a:t>
              </a:r>
              <a:endParaRPr kumimoji="0" sz="1200" b="0" i="0" u="none" strike="noStrike" kern="1200" cap="none" spc="0" normalizeH="0" baseline="0" noProof="0" dirty="0">
                <a:ln>
                  <a:noFill/>
                </a:ln>
                <a:solidFill>
                  <a:srgbClr val="404040"/>
                </a:solidFill>
                <a:effectLst/>
                <a:uLnTx/>
                <a:uFillTx/>
                <a:latin typeface="Calibri"/>
                <a:ea typeface="+mn-ea"/>
                <a:cs typeface="Calibri"/>
              </a:endParaRPr>
            </a:p>
          </p:txBody>
        </p:sp>
        <p:pic>
          <p:nvPicPr>
            <p:cNvPr id="23" name="Picture 22">
              <a:extLst>
                <a:ext uri="{FF2B5EF4-FFF2-40B4-BE49-F238E27FC236}">
                  <a16:creationId xmlns:a16="http://schemas.microsoft.com/office/drawing/2014/main" id="{3DAEB3A6-7CCB-1665-26BE-2759F99DAB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2463" y="2784370"/>
              <a:ext cx="1038264" cy="1079053"/>
            </a:xfrm>
            <a:prstGeom prst="rect">
              <a:avLst/>
            </a:prstGeom>
          </p:spPr>
        </p:pic>
      </p:grpSp>
      <p:sp>
        <p:nvSpPr>
          <p:cNvPr id="22" name="Title 1">
            <a:extLst>
              <a:ext uri="{FF2B5EF4-FFF2-40B4-BE49-F238E27FC236}">
                <a16:creationId xmlns:a16="http://schemas.microsoft.com/office/drawing/2014/main" id="{61C8D494-FBC4-FEA4-E3FC-EA9B2287B1CC}"/>
              </a:ext>
            </a:extLst>
          </p:cNvPr>
          <p:cNvSpPr txBox="1">
            <a:spLocks/>
          </p:cNvSpPr>
          <p:nvPr/>
        </p:nvSpPr>
        <p:spPr>
          <a:xfrm>
            <a:off x="711834" y="143352"/>
            <a:ext cx="10515600" cy="780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90C42F"/>
                </a:solidFill>
                <a:latin typeface="Optima"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0C42F"/>
                </a:solidFill>
                <a:effectLst/>
                <a:uLnTx/>
                <a:uFillTx/>
                <a:latin typeface="Optima" pitchFamily="2" charset="0"/>
                <a:ea typeface="+mj-ea"/>
                <a:cs typeface="+mj-cs"/>
              </a:rPr>
              <a:t>Progress – #2 Regulation &amp; Guidelines </a:t>
            </a:r>
            <a:endParaRPr kumimoji="0" lang="en-ID" sz="3600" b="1" i="0" u="none" strike="noStrike" kern="1200" cap="none" spc="0" normalizeH="0" baseline="0" noProof="0" dirty="0">
              <a:ln>
                <a:noFill/>
              </a:ln>
              <a:solidFill>
                <a:srgbClr val="90C42F"/>
              </a:solidFill>
              <a:effectLst/>
              <a:uLnTx/>
              <a:uFillTx/>
              <a:latin typeface="Optima" pitchFamily="2" charset="0"/>
              <a:ea typeface="+mj-ea"/>
              <a:cs typeface="+mj-cs"/>
            </a:endParaRPr>
          </a:p>
        </p:txBody>
      </p:sp>
    </p:spTree>
    <p:extLst>
      <p:ext uri="{BB962C8B-B14F-4D97-AF65-F5344CB8AC3E}">
        <p14:creationId xmlns:p14="http://schemas.microsoft.com/office/powerpoint/2010/main" val="2566565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8D494-FBC4-FEA4-E3FC-EA9B2287B1CC}"/>
              </a:ext>
            </a:extLst>
          </p:cNvPr>
          <p:cNvSpPr>
            <a:spLocks noGrp="1"/>
          </p:cNvSpPr>
          <p:nvPr>
            <p:ph type="title"/>
          </p:nvPr>
        </p:nvSpPr>
        <p:spPr>
          <a:xfrm>
            <a:off x="258137" y="204337"/>
            <a:ext cx="10515600" cy="780769"/>
          </a:xfrm>
        </p:spPr>
        <p:txBody>
          <a:bodyPr>
            <a:normAutofit/>
          </a:bodyPr>
          <a:lstStyle/>
          <a:p>
            <a:r>
              <a:rPr lang="en-US" sz="3200" dirty="0"/>
              <a:t> Progress #3 MPA Management System</a:t>
            </a:r>
            <a:endParaRPr lang="en-ID" dirty="0"/>
          </a:p>
        </p:txBody>
      </p:sp>
      <p:graphicFrame>
        <p:nvGraphicFramePr>
          <p:cNvPr id="4" name="Object 3">
            <a:extLst>
              <a:ext uri="{FF2B5EF4-FFF2-40B4-BE49-F238E27FC236}">
                <a16:creationId xmlns:a16="http://schemas.microsoft.com/office/drawing/2014/main" id="{CE8EDA10-84E6-9831-DEE3-17B7B604DDEB}"/>
              </a:ext>
            </a:extLst>
          </p:cNvPr>
          <p:cNvGraphicFramePr>
            <a:graphicFrameLocks noChangeAspect="1"/>
          </p:cNvGraphicFramePr>
          <p:nvPr/>
        </p:nvGraphicFramePr>
        <p:xfrm>
          <a:off x="463467" y="1344961"/>
          <a:ext cx="5069293" cy="2388391"/>
        </p:xfrm>
        <a:graphic>
          <a:graphicData uri="http://schemas.openxmlformats.org/presentationml/2006/ole">
            <mc:AlternateContent xmlns:mc="http://schemas.openxmlformats.org/markup-compatibility/2006">
              <mc:Choice xmlns:v="urn:schemas-microsoft-com:vml" Requires="v">
                <p:oleObj name="Bitmap Image" r:id="rId3" imgW="14317920" imgH="6713280" progId="Paint.Picture">
                  <p:embed/>
                </p:oleObj>
              </mc:Choice>
              <mc:Fallback>
                <p:oleObj name="Bitmap Image" r:id="rId3" imgW="14317920" imgH="6713280" progId="Paint.Picture">
                  <p:embed/>
                  <p:pic>
                    <p:nvPicPr>
                      <p:cNvPr id="4" name="Object 3">
                        <a:extLst>
                          <a:ext uri="{FF2B5EF4-FFF2-40B4-BE49-F238E27FC236}">
                            <a16:creationId xmlns:a16="http://schemas.microsoft.com/office/drawing/2014/main" id="{CE8EDA10-84E6-9831-DEE3-17B7B604DDEB}"/>
                          </a:ext>
                        </a:extLst>
                      </p:cNvPr>
                      <p:cNvPicPr/>
                      <p:nvPr/>
                    </p:nvPicPr>
                    <p:blipFill>
                      <a:blip r:embed="rId4"/>
                      <a:stretch>
                        <a:fillRect/>
                      </a:stretch>
                    </p:blipFill>
                    <p:spPr>
                      <a:xfrm>
                        <a:off x="463467" y="1344961"/>
                        <a:ext cx="5069293" cy="2388391"/>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FFE2BEE-C2DE-EDE9-FA18-5079F4093DFE}"/>
              </a:ext>
            </a:extLst>
          </p:cNvPr>
          <p:cNvSpPr txBox="1"/>
          <p:nvPr/>
        </p:nvSpPr>
        <p:spPr>
          <a:xfrm>
            <a:off x="373240" y="1012684"/>
            <a:ext cx="6748518" cy="304699"/>
          </a:xfrm>
          <a:prstGeom prst="rect">
            <a:avLst/>
          </a:prstGeom>
          <a:noFill/>
        </p:spPr>
        <p:txBody>
          <a:bodyPr wrap="square">
            <a:spAutoFit/>
          </a:bodyPr>
          <a:lstStyle/>
          <a:p>
            <a:pPr marL="0" marR="0" lvl="0" indent="0" algn="just" defTabSz="457200" rtl="0" eaLnBrk="1" fontAlgn="auto" latinLnBrk="0" hangingPunct="1">
              <a:lnSpc>
                <a:spcPct val="115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A. INDONESIA MARINE PROTECTED AREAS DATABASE SYSTEM (SIDAKO)</a:t>
            </a:r>
            <a:endParaRPr kumimoji="0" lang="en-ID" sz="12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2CE8DDA2-5990-0A99-4E99-EEA6C4693BD0}"/>
              </a:ext>
            </a:extLst>
          </p:cNvPr>
          <p:cNvSpPr txBox="1"/>
          <p:nvPr/>
        </p:nvSpPr>
        <p:spPr>
          <a:xfrm>
            <a:off x="5549585" y="1578886"/>
            <a:ext cx="4419599" cy="1508105"/>
          </a:xfrm>
          <a:prstGeom prst="rect">
            <a:avLst/>
          </a:prstGeom>
          <a:noFill/>
        </p:spPr>
        <p:txBody>
          <a:bodyPr wrap="square">
            <a:spAutoFit/>
          </a:bodyPr>
          <a:lstStyle/>
          <a:p>
            <a:pPr marL="0" marR="0" lvl="0" indent="0" algn="just" defTabSz="457200" rtl="0" eaLnBrk="1" fontAlgn="auto" latinLnBrk="0" hangingPunct="1">
              <a:lnSpc>
                <a:spcPct val="115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Calibri" panose="020F0502020204030204"/>
                <a:ea typeface="+mn-ea"/>
                <a:cs typeface="+mn-cs"/>
              </a:rPr>
              <a:t>Indonesia is currently developing MPA database system called SIDAKO containing data and information regarding the status and recent progress of Marine Protected Areas management in Indonesia.</a:t>
            </a:r>
            <a:endParaRPr kumimoji="0" lang="en-ID" sz="16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graphicFrame>
        <p:nvGraphicFramePr>
          <p:cNvPr id="7" name="Object 6">
            <a:extLst>
              <a:ext uri="{FF2B5EF4-FFF2-40B4-BE49-F238E27FC236}">
                <a16:creationId xmlns:a16="http://schemas.microsoft.com/office/drawing/2014/main" id="{9A70149B-2144-4837-956D-9E33FD9264FB}"/>
              </a:ext>
            </a:extLst>
          </p:cNvPr>
          <p:cNvGraphicFramePr>
            <a:graphicFrameLocks noChangeAspect="1"/>
          </p:cNvGraphicFramePr>
          <p:nvPr/>
        </p:nvGraphicFramePr>
        <p:xfrm>
          <a:off x="446644" y="4246222"/>
          <a:ext cx="5102941" cy="2388391"/>
        </p:xfrm>
        <a:graphic>
          <a:graphicData uri="http://schemas.openxmlformats.org/presentationml/2006/ole">
            <mc:AlternateContent xmlns:mc="http://schemas.openxmlformats.org/markup-compatibility/2006">
              <mc:Choice xmlns:v="urn:schemas-microsoft-com:vml" Requires="v">
                <p:oleObj name="Bitmap Image" r:id="rId5" imgW="11773080" imgH="5509440" progId="PBrush">
                  <p:embed/>
                </p:oleObj>
              </mc:Choice>
              <mc:Fallback>
                <p:oleObj name="Bitmap Image" r:id="rId5" imgW="11773080" imgH="5509440" progId="PBrush">
                  <p:embed/>
                  <p:pic>
                    <p:nvPicPr>
                      <p:cNvPr id="7" name="Object 6">
                        <a:extLst>
                          <a:ext uri="{FF2B5EF4-FFF2-40B4-BE49-F238E27FC236}">
                            <a16:creationId xmlns:a16="http://schemas.microsoft.com/office/drawing/2014/main" id="{9A70149B-2144-4837-956D-9E33FD9264FB}"/>
                          </a:ext>
                        </a:extLst>
                      </p:cNvPr>
                      <p:cNvPicPr/>
                      <p:nvPr/>
                    </p:nvPicPr>
                    <p:blipFill>
                      <a:blip r:embed="rId6"/>
                      <a:stretch>
                        <a:fillRect/>
                      </a:stretch>
                    </p:blipFill>
                    <p:spPr>
                      <a:xfrm>
                        <a:off x="446644" y="4246222"/>
                        <a:ext cx="5102941" cy="2388391"/>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4E9D3B5-907B-89B0-83E6-7BF4968EA075}"/>
              </a:ext>
            </a:extLst>
          </p:cNvPr>
          <p:cNvSpPr txBox="1"/>
          <p:nvPr/>
        </p:nvSpPr>
        <p:spPr>
          <a:xfrm>
            <a:off x="5572537" y="4213953"/>
            <a:ext cx="4419599" cy="2074414"/>
          </a:xfrm>
          <a:prstGeom prst="rect">
            <a:avLst/>
          </a:prstGeom>
          <a:noFill/>
        </p:spPr>
        <p:txBody>
          <a:bodyPr wrap="square">
            <a:spAutoFit/>
          </a:bodyPr>
          <a:lstStyle/>
          <a:p>
            <a:pPr marL="0" marR="0" lvl="0" indent="0" algn="just" defTabSz="457200" rtl="0" eaLnBrk="1" fontAlgn="auto" latinLnBrk="0" hangingPunct="1">
              <a:lnSpc>
                <a:spcPct val="115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Calibri" panose="020F0502020204030204"/>
                <a:ea typeface="+mn-ea"/>
                <a:cs typeface="+mn-cs"/>
              </a:rPr>
              <a:t>Indonesia has develop SEAPARK System (</a:t>
            </a:r>
            <a:r>
              <a:rPr kumimoji="0" lang="en-ID" sz="1600" b="0" i="0" u="none" strike="noStrike" kern="1200" cap="none" spc="0" normalizeH="0" baseline="0" noProof="0" dirty="0">
                <a:ln>
                  <a:noFill/>
                </a:ln>
                <a:solidFill>
                  <a:srgbClr val="404040"/>
                </a:solidFill>
                <a:effectLst/>
                <a:uLnTx/>
                <a:uFillTx/>
                <a:latin typeface="Calibri" panose="020F0502020204030204"/>
                <a:ea typeface="+mn-ea"/>
                <a:cs typeface="+mn-cs"/>
              </a:rPr>
              <a:t>Integrated Electronic Service/Permit Administration Electronic Services for National MPA).</a:t>
            </a:r>
            <a:r>
              <a:rPr kumimoji="0" lang="en-US" sz="1600" b="0" i="0" u="none" strike="noStrike" kern="1200" cap="none" spc="0" normalizeH="0" baseline="0" noProof="0" dirty="0">
                <a:ln>
                  <a:noFill/>
                </a:ln>
                <a:solidFill>
                  <a:srgbClr val="404040"/>
                </a:solidFill>
                <a:effectLst/>
                <a:uLnTx/>
                <a:uFillTx/>
                <a:latin typeface="Calibri" panose="020F0502020204030204"/>
                <a:ea typeface="+mn-ea"/>
                <a:cs typeface="+mn-cs"/>
              </a:rPr>
              <a:t> This system facilitates permits issuance for everyone to enter and  do various activities inside MPA (recreation, </a:t>
            </a:r>
            <a:r>
              <a:rPr kumimoji="0" lang="en-ID" sz="1600" b="0" i="0" u="none" strike="noStrike" kern="1200" cap="none" spc="0" normalizeH="0" baseline="0" noProof="0" dirty="0">
                <a:ln>
                  <a:noFill/>
                </a:ln>
                <a:solidFill>
                  <a:srgbClr val="404040"/>
                </a:solidFill>
                <a:effectLst/>
                <a:uLnTx/>
                <a:uFillTx/>
                <a:latin typeface="Calibri" panose="020F0502020204030204"/>
                <a:ea typeface="+mn-ea"/>
                <a:cs typeface="+mn-cs"/>
              </a:rPr>
              <a:t>research and educational activities)</a:t>
            </a:r>
            <a:r>
              <a:rPr kumimoji="0" lang="en-US" sz="1600" b="0" i="0" u="none" strike="noStrike" kern="1200" cap="none" spc="0" normalizeH="0" baseline="0" noProof="0" dirty="0">
                <a:ln>
                  <a:noFill/>
                </a:ln>
                <a:solidFill>
                  <a:srgbClr val="404040"/>
                </a:solidFill>
                <a:effectLst/>
                <a:uLnTx/>
                <a:uFillTx/>
                <a:latin typeface="Calibri" panose="020F0502020204030204"/>
                <a:ea typeface="+mn-ea"/>
                <a:cs typeface="+mn-cs"/>
              </a:rPr>
              <a:t> particularly in National MPA.</a:t>
            </a:r>
            <a:endParaRPr kumimoji="0" lang="en-ID" sz="16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EA594CB-EC37-CA70-36F5-E2E0E0DB7C03}"/>
              </a:ext>
            </a:extLst>
          </p:cNvPr>
          <p:cNvSpPr txBox="1"/>
          <p:nvPr/>
        </p:nvSpPr>
        <p:spPr>
          <a:xfrm>
            <a:off x="379969" y="3954968"/>
            <a:ext cx="6748518" cy="304699"/>
          </a:xfrm>
          <a:prstGeom prst="rect">
            <a:avLst/>
          </a:prstGeom>
          <a:noFill/>
        </p:spPr>
        <p:txBody>
          <a:bodyPr wrap="square">
            <a:spAutoFit/>
          </a:bodyPr>
          <a:lstStyle/>
          <a:p>
            <a:pPr marL="0" marR="0" lvl="0" indent="0" algn="just" defTabSz="457200" rtl="0" eaLnBrk="1" fontAlgn="auto" latinLnBrk="0" hangingPunct="1">
              <a:lnSpc>
                <a:spcPct val="115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rPr>
              <a:t>B. SEAPARK SYSTEM</a:t>
            </a:r>
            <a:endParaRPr kumimoji="0" lang="en-ID" sz="1200" b="1" i="0" u="none" strike="noStrike" kern="1200" cap="none" spc="0" normalizeH="0" baseline="0" noProof="0" dirty="0">
              <a:ln>
                <a:noFill/>
              </a:ln>
              <a:solidFill>
                <a:srgbClr val="404040"/>
              </a:solidFill>
              <a:effectLst/>
              <a:uLnTx/>
              <a:uFillTx/>
              <a:latin typeface="Arial" panose="020B0604020202020204" pitchFamily="34" charset="0"/>
              <a:ea typeface="+mn-ea"/>
              <a:cs typeface="Arial" panose="020B0604020202020204" pitchFamily="34" charset="0"/>
            </a:endParaRPr>
          </a:p>
        </p:txBody>
      </p:sp>
      <p:cxnSp>
        <p:nvCxnSpPr>
          <p:cNvPr id="11" name="Straight Connector 10">
            <a:extLst>
              <a:ext uri="{FF2B5EF4-FFF2-40B4-BE49-F238E27FC236}">
                <a16:creationId xmlns:a16="http://schemas.microsoft.com/office/drawing/2014/main" id="{538B5358-F7D0-5A15-B7B1-79A53EAC5A8A}"/>
              </a:ext>
            </a:extLst>
          </p:cNvPr>
          <p:cNvCxnSpPr/>
          <p:nvPr/>
        </p:nvCxnSpPr>
        <p:spPr>
          <a:xfrm>
            <a:off x="5515937" y="2883982"/>
            <a:ext cx="48207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1E1534-5CE0-7707-0160-8916C1522D94}"/>
              </a:ext>
            </a:extLst>
          </p:cNvPr>
          <p:cNvCxnSpPr/>
          <p:nvPr/>
        </p:nvCxnSpPr>
        <p:spPr>
          <a:xfrm>
            <a:off x="5515937" y="6032002"/>
            <a:ext cx="4820759"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243622" y="3047255"/>
            <a:ext cx="278364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D" sz="1800" b="0" i="1" u="none" strike="noStrike" kern="1200" cap="none" spc="0" normalizeH="0" baseline="0" noProof="0" dirty="0">
                <a:ln>
                  <a:noFill/>
                </a:ln>
                <a:solidFill>
                  <a:srgbClr val="404040"/>
                </a:solidFill>
                <a:effectLst/>
                <a:uLnTx/>
                <a:uFillTx/>
                <a:latin typeface="Calibri" panose="020F0502020204030204"/>
                <a:ea typeface="+mn-ea"/>
                <a:cs typeface="+mn-cs"/>
              </a:rPr>
              <a:t>http://sidakokkhl.kkp.go.id</a:t>
            </a:r>
          </a:p>
        </p:txBody>
      </p:sp>
      <p:sp>
        <p:nvSpPr>
          <p:cNvPr id="10" name="Striped Right Arrow 9"/>
          <p:cNvSpPr/>
          <p:nvPr/>
        </p:nvSpPr>
        <p:spPr>
          <a:xfrm>
            <a:off x="5549585" y="3027629"/>
            <a:ext cx="584515" cy="43947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Striped Right Arrow 12"/>
          <p:cNvSpPr/>
          <p:nvPr/>
        </p:nvSpPr>
        <p:spPr>
          <a:xfrm>
            <a:off x="5659107" y="6203988"/>
            <a:ext cx="584515" cy="43947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p:cNvSpPr/>
          <p:nvPr/>
        </p:nvSpPr>
        <p:spPr>
          <a:xfrm>
            <a:off x="6441779" y="6238530"/>
            <a:ext cx="263520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D" sz="1800" b="0" i="1" u="none" strike="noStrike" kern="1200" cap="none" spc="0" normalizeH="0" baseline="0" noProof="0" dirty="0">
                <a:ln>
                  <a:noFill/>
                </a:ln>
                <a:solidFill>
                  <a:srgbClr val="404040"/>
                </a:solidFill>
                <a:effectLst/>
                <a:uLnTx/>
                <a:uFillTx/>
                <a:latin typeface="Calibri" panose="020F0502020204030204"/>
                <a:ea typeface="+mn-ea"/>
                <a:cs typeface="+mn-cs"/>
              </a:rPr>
              <a:t>https://seapark.kkp.go.id/</a:t>
            </a:r>
          </a:p>
        </p:txBody>
      </p:sp>
    </p:spTree>
    <p:extLst>
      <p:ext uri="{BB962C8B-B14F-4D97-AF65-F5344CB8AC3E}">
        <p14:creationId xmlns:p14="http://schemas.microsoft.com/office/powerpoint/2010/main" val="710968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A975EC-9F62-560A-908B-B9046C90178B}"/>
              </a:ext>
            </a:extLst>
          </p:cNvPr>
          <p:cNvSpPr txBox="1"/>
          <p:nvPr/>
        </p:nvSpPr>
        <p:spPr>
          <a:xfrm>
            <a:off x="3480619" y="1012758"/>
            <a:ext cx="742612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0C42F"/>
                </a:solidFill>
                <a:effectLst/>
                <a:uLnTx/>
                <a:uFillTx/>
                <a:latin typeface="Optima" pitchFamily="2" charset="0"/>
                <a:ea typeface="+mn-ea"/>
                <a:cs typeface="+mn-cs"/>
              </a:rPr>
              <a:t>PROGRES/Accomplishment</a:t>
            </a:r>
            <a:endParaRPr kumimoji="0" lang="en-ID" sz="3600" b="1" i="0" u="none" strike="noStrike" kern="1200" cap="none" spc="0" normalizeH="0" baseline="0" noProof="0" dirty="0">
              <a:ln>
                <a:noFill/>
              </a:ln>
              <a:solidFill>
                <a:srgbClr val="90C42F"/>
              </a:solidFill>
              <a:effectLst/>
              <a:uLnTx/>
              <a:uFillTx/>
              <a:latin typeface="Optima" pitchFamily="2" charset="0"/>
              <a:ea typeface="+mn-ea"/>
              <a:cs typeface="+mn-cs"/>
            </a:endParaRPr>
          </a:p>
        </p:txBody>
      </p:sp>
      <p:graphicFrame>
        <p:nvGraphicFramePr>
          <p:cNvPr id="3" name="Table 4">
            <a:extLst>
              <a:ext uri="{FF2B5EF4-FFF2-40B4-BE49-F238E27FC236}">
                <a16:creationId xmlns:a16="http://schemas.microsoft.com/office/drawing/2014/main" id="{1B6DEC25-1F3C-85AB-460F-D3CC362D5815}"/>
              </a:ext>
            </a:extLst>
          </p:cNvPr>
          <p:cNvGraphicFramePr>
            <a:graphicFrameLocks noGrp="1"/>
          </p:cNvGraphicFramePr>
          <p:nvPr/>
        </p:nvGraphicFramePr>
        <p:xfrm>
          <a:off x="203711" y="1659088"/>
          <a:ext cx="11638565" cy="5063891"/>
        </p:xfrm>
        <a:graphic>
          <a:graphicData uri="http://schemas.openxmlformats.org/drawingml/2006/table">
            <a:tbl>
              <a:tblPr firstRow="1" bandRow="1">
                <a:tableStyleId>{5C22544A-7EE6-4342-B048-85BDC9FD1C3A}</a:tableStyleId>
              </a:tblPr>
              <a:tblGrid>
                <a:gridCol w="3383030">
                  <a:extLst>
                    <a:ext uri="{9D8B030D-6E8A-4147-A177-3AD203B41FA5}">
                      <a16:colId xmlns:a16="http://schemas.microsoft.com/office/drawing/2014/main" val="39376084"/>
                    </a:ext>
                  </a:extLst>
                </a:gridCol>
                <a:gridCol w="8255535">
                  <a:extLst>
                    <a:ext uri="{9D8B030D-6E8A-4147-A177-3AD203B41FA5}">
                      <a16:colId xmlns:a16="http://schemas.microsoft.com/office/drawing/2014/main" val="3789956893"/>
                    </a:ext>
                  </a:extLst>
                </a:gridCol>
              </a:tblGrid>
              <a:tr h="569927">
                <a:tc>
                  <a:txBody>
                    <a:bodyPr/>
                    <a:lstStyle/>
                    <a:p>
                      <a:pPr algn="ctr"/>
                      <a:r>
                        <a:rPr lang="en-US" sz="1200" b="1" dirty="0">
                          <a:solidFill>
                            <a:srgbClr val="FF0000"/>
                          </a:solidFill>
                        </a:rPr>
                        <a:t>CTI-CFF National Programs</a:t>
                      </a:r>
                      <a:endParaRPr lang="en-ID" sz="1200" b="1" dirty="0">
                        <a:solidFill>
                          <a:srgbClr val="FF0000"/>
                        </a:solidFill>
                      </a:endParaRPr>
                    </a:p>
                  </a:txBody>
                  <a:tcPr anchor="ctr"/>
                </a:tc>
                <a:tc>
                  <a:txBody>
                    <a:bodyPr/>
                    <a:lstStyle/>
                    <a:p>
                      <a:pPr algn="ctr"/>
                      <a:r>
                        <a:rPr lang="en-US" sz="1200" dirty="0">
                          <a:solidFill>
                            <a:srgbClr val="FF0000"/>
                          </a:solidFill>
                        </a:rPr>
                        <a:t>Activities Related to CTI-CFF Goals with Different Budget</a:t>
                      </a:r>
                      <a:endParaRPr lang="en-ID" sz="1200" dirty="0">
                        <a:solidFill>
                          <a:srgbClr val="FF0000"/>
                        </a:solidFill>
                      </a:endParaRPr>
                    </a:p>
                  </a:txBody>
                  <a:tcPr anchor="ctr"/>
                </a:tc>
                <a:extLst>
                  <a:ext uri="{0D108BD9-81ED-4DB2-BD59-A6C34878D82A}">
                    <a16:rowId xmlns:a16="http://schemas.microsoft.com/office/drawing/2014/main" val="3884629034"/>
                  </a:ext>
                </a:extLst>
              </a:tr>
              <a:tr h="459171">
                <a:tc>
                  <a:txBody>
                    <a:bodyPr/>
                    <a:lstStyle/>
                    <a:p>
                      <a:endParaRPr lang="en-ID" sz="1200" dirty="0"/>
                    </a:p>
                  </a:txBody>
                  <a:tcPr/>
                </a:tc>
                <a:tc>
                  <a:txBody>
                    <a:bodyPr/>
                    <a:lstStyle/>
                    <a:p>
                      <a:r>
                        <a:rPr lang="en-ID" sz="1400" dirty="0"/>
                        <a:t>Training Mainstreaming </a:t>
                      </a:r>
                      <a:r>
                        <a:rPr lang="en-ID" sz="1400" dirty="0" err="1"/>
                        <a:t>EbA</a:t>
                      </a:r>
                      <a:r>
                        <a:rPr lang="en-ID" sz="1400" dirty="0"/>
                        <a:t> into CCA policy and Program  (3-7 October 2022) in Bali hosted by </a:t>
                      </a:r>
                      <a:r>
                        <a:rPr lang="en-ID" sz="1400" dirty="0" err="1"/>
                        <a:t>MoEF</a:t>
                      </a:r>
                      <a:r>
                        <a:rPr lang="en-ID" sz="1400" dirty="0"/>
                        <a:t> supported by Global Project on </a:t>
                      </a:r>
                      <a:r>
                        <a:rPr lang="en-ID" sz="1400" dirty="0" err="1"/>
                        <a:t>EbA</a:t>
                      </a:r>
                      <a:r>
                        <a:rPr lang="en-ID" sz="1400" dirty="0"/>
                        <a:t> –GIZ with case study mangrove in </a:t>
                      </a:r>
                      <a:r>
                        <a:rPr lang="en-ID" sz="1400" dirty="0" err="1"/>
                        <a:t>Tahura</a:t>
                      </a:r>
                      <a:r>
                        <a:rPr lang="en-ID" sz="1400" dirty="0"/>
                        <a:t> Bali </a:t>
                      </a:r>
                    </a:p>
                  </a:txBody>
                  <a:tcPr/>
                </a:tc>
                <a:extLst>
                  <a:ext uri="{0D108BD9-81ED-4DB2-BD59-A6C34878D82A}">
                    <a16:rowId xmlns:a16="http://schemas.microsoft.com/office/drawing/2014/main" val="642423306"/>
                  </a:ext>
                </a:extLst>
              </a:tr>
              <a:tr h="569927">
                <a:tc>
                  <a:txBody>
                    <a:bodyPr/>
                    <a:lstStyle/>
                    <a:p>
                      <a:endParaRPr lang="en-ID" sz="1200" dirty="0"/>
                    </a:p>
                  </a:txBody>
                  <a:tcPr/>
                </a:tc>
                <a:tc>
                  <a:txBody>
                    <a:bodyPr/>
                    <a:lstStyle/>
                    <a:p>
                      <a:r>
                        <a:rPr lang="en-ID" sz="1400" dirty="0"/>
                        <a:t>Indonesia has developed climate villages which located in coastal areas in</a:t>
                      </a:r>
                      <a:r>
                        <a:rPr lang="en-ID" sz="1400" baseline="0" dirty="0"/>
                        <a:t> East Kalimantan, South Kalimantan, Central Sulawesi, West Sulawesi, South Sulawesi, Maluku, East Nusa Tenggara, and Papua in 2022.</a:t>
                      </a:r>
                      <a:endParaRPr lang="en-ID" sz="1400" dirty="0"/>
                    </a:p>
                  </a:txBody>
                  <a:tcPr/>
                </a:tc>
                <a:extLst>
                  <a:ext uri="{0D108BD9-81ED-4DB2-BD59-A6C34878D82A}">
                    <a16:rowId xmlns:a16="http://schemas.microsoft.com/office/drawing/2014/main" val="1234316187"/>
                  </a:ext>
                </a:extLst>
              </a:tr>
              <a:tr h="540714">
                <a:tc>
                  <a:txBody>
                    <a:bodyPr/>
                    <a:lstStyle/>
                    <a:p>
                      <a:endParaRPr lang="en-ID" sz="1200"/>
                    </a:p>
                  </a:txBody>
                  <a:tcPr/>
                </a:tc>
                <a:tc>
                  <a:txBody>
                    <a:bodyPr/>
                    <a:lstStyle/>
                    <a:p>
                      <a:r>
                        <a:rPr lang="en-ID" sz="1400" dirty="0"/>
                        <a:t>Acknowledgment for community in coastal areas about</a:t>
                      </a:r>
                      <a:r>
                        <a:rPr lang="en-ID" sz="1400" baseline="0" dirty="0"/>
                        <a:t> disaster mitigation and climate change adaptation.</a:t>
                      </a:r>
                      <a:endParaRPr lang="en-ID" sz="1400" dirty="0"/>
                    </a:p>
                  </a:txBody>
                  <a:tcPr/>
                </a:tc>
                <a:extLst>
                  <a:ext uri="{0D108BD9-81ED-4DB2-BD59-A6C34878D82A}">
                    <a16:rowId xmlns:a16="http://schemas.microsoft.com/office/drawing/2014/main" val="354013117"/>
                  </a:ext>
                </a:extLst>
              </a:tr>
              <a:tr h="540714">
                <a:tc>
                  <a:txBody>
                    <a:bodyPr/>
                    <a:lstStyle/>
                    <a:p>
                      <a:endParaRPr lang="en-ID" sz="1200" dirty="0"/>
                    </a:p>
                  </a:txBody>
                  <a:tcPr/>
                </a:tc>
                <a:tc>
                  <a:txBody>
                    <a:bodyPr/>
                    <a:lstStyle/>
                    <a:p>
                      <a:r>
                        <a:rPr lang="en-ID" sz="1400" dirty="0"/>
                        <a:t>Indonesia</a:t>
                      </a:r>
                      <a:r>
                        <a:rPr lang="en-ID" sz="1400" baseline="0" dirty="0"/>
                        <a:t> develop Coastal Indonesia School to increase awareness for student in junior and senior school. </a:t>
                      </a:r>
                      <a:endParaRPr lang="en-ID" sz="1400" dirty="0"/>
                    </a:p>
                  </a:txBody>
                  <a:tcPr/>
                </a:tc>
                <a:extLst>
                  <a:ext uri="{0D108BD9-81ED-4DB2-BD59-A6C34878D82A}">
                    <a16:rowId xmlns:a16="http://schemas.microsoft.com/office/drawing/2014/main" val="3530648916"/>
                  </a:ext>
                </a:extLst>
              </a:tr>
              <a:tr h="540714">
                <a:tc>
                  <a:txBody>
                    <a:bodyPr/>
                    <a:lstStyle/>
                    <a:p>
                      <a:endParaRPr lang="en-ID" sz="1200"/>
                    </a:p>
                  </a:txBody>
                  <a:tcPr/>
                </a:tc>
                <a:tc>
                  <a:txBody>
                    <a:bodyPr/>
                    <a:lstStyle/>
                    <a:p>
                      <a:r>
                        <a:rPr lang="en-US" sz="1400" dirty="0"/>
                        <a:t>Empowerment of coastal communities through </a:t>
                      </a:r>
                      <a:r>
                        <a:rPr lang="en-US" sz="1400" dirty="0" err="1"/>
                        <a:t>Tangguh</a:t>
                      </a:r>
                      <a:r>
                        <a:rPr lang="en-US" sz="1400" dirty="0"/>
                        <a:t> Coastal Area Development Activities (PKPT)</a:t>
                      </a:r>
                      <a:endParaRPr lang="en-ID" sz="1400" dirty="0"/>
                    </a:p>
                  </a:txBody>
                  <a:tcPr/>
                </a:tc>
                <a:extLst>
                  <a:ext uri="{0D108BD9-81ED-4DB2-BD59-A6C34878D82A}">
                    <a16:rowId xmlns:a16="http://schemas.microsoft.com/office/drawing/2014/main" val="1342948225"/>
                  </a:ext>
                </a:extLst>
              </a:tr>
              <a:tr h="540714">
                <a:tc>
                  <a:txBody>
                    <a:bodyPr/>
                    <a:lstStyle/>
                    <a:p>
                      <a:endParaRPr lang="en-ID" sz="1200"/>
                    </a:p>
                  </a:txBody>
                  <a:tcPr/>
                </a:tc>
                <a:tc>
                  <a:txBody>
                    <a:bodyPr/>
                    <a:lstStyle/>
                    <a:p>
                      <a:r>
                        <a:rPr lang="en-US" sz="1400" dirty="0"/>
                        <a:t>Indonesia is rehabilitating coastal mangroves, reducing plastic waste and preventing marine and coastal pollution</a:t>
                      </a:r>
                      <a:endParaRPr lang="en-ID" sz="1400" dirty="0"/>
                    </a:p>
                  </a:txBody>
                  <a:tcPr/>
                </a:tc>
                <a:extLst>
                  <a:ext uri="{0D108BD9-81ED-4DB2-BD59-A6C34878D82A}">
                    <a16:rowId xmlns:a16="http://schemas.microsoft.com/office/drawing/2014/main" val="3199753565"/>
                  </a:ext>
                </a:extLst>
              </a:tr>
              <a:tr h="540714">
                <a:tc>
                  <a:txBody>
                    <a:bodyPr/>
                    <a:lstStyle/>
                    <a:p>
                      <a:endParaRPr lang="en-ID" sz="1200"/>
                    </a:p>
                  </a:txBody>
                  <a:tcPr/>
                </a:tc>
                <a:tc>
                  <a:txBody>
                    <a:bodyPr/>
                    <a:lstStyle/>
                    <a:p>
                      <a:r>
                        <a:rPr lang="en-US" sz="1400" dirty="0"/>
                        <a:t>Technical Guidance for Preparation of Climate Change Adaptation Plans for Local Governments in South Kalimantan and West Papua Provinces.</a:t>
                      </a:r>
                      <a:endParaRPr lang="en-ID" sz="1400" dirty="0"/>
                    </a:p>
                  </a:txBody>
                  <a:tcPr/>
                </a:tc>
                <a:extLst>
                  <a:ext uri="{0D108BD9-81ED-4DB2-BD59-A6C34878D82A}">
                    <a16:rowId xmlns:a16="http://schemas.microsoft.com/office/drawing/2014/main" val="3226625440"/>
                  </a:ext>
                </a:extLst>
              </a:tr>
              <a:tr h="540714">
                <a:tc>
                  <a:txBody>
                    <a:bodyPr/>
                    <a:lstStyle/>
                    <a:p>
                      <a:endParaRPr lang="en-ID" sz="1200" dirty="0"/>
                    </a:p>
                  </a:txBody>
                  <a:tcPr/>
                </a:tc>
                <a:tc>
                  <a:txBody>
                    <a:bodyPr/>
                    <a:lstStyle/>
                    <a:p>
                      <a:r>
                        <a:rPr lang="en-ID" sz="1400" dirty="0"/>
                        <a:t>Socialization of Vulnerability of Mangrove Ecosystem to Climate Change Risk to governance.</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92510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8D494-FBC4-FEA4-E3FC-EA9B2287B1CC}"/>
              </a:ext>
            </a:extLst>
          </p:cNvPr>
          <p:cNvSpPr>
            <a:spLocks noGrp="1"/>
          </p:cNvSpPr>
          <p:nvPr>
            <p:ph type="title"/>
          </p:nvPr>
        </p:nvSpPr>
        <p:spPr>
          <a:xfrm>
            <a:off x="332343" y="253665"/>
            <a:ext cx="10515600" cy="780769"/>
          </a:xfrm>
        </p:spPr>
        <p:txBody>
          <a:bodyPr>
            <a:normAutofit/>
          </a:bodyPr>
          <a:lstStyle/>
          <a:p>
            <a:r>
              <a:rPr lang="en-US" sz="3200" dirty="0"/>
              <a:t>Progress – Threatened Species</a:t>
            </a:r>
            <a:endParaRPr lang="en-ID" dirty="0"/>
          </a:p>
        </p:txBody>
      </p:sp>
      <p:sp>
        <p:nvSpPr>
          <p:cNvPr id="6" name="Content Placeholder 2">
            <a:extLst>
              <a:ext uri="{FF2B5EF4-FFF2-40B4-BE49-F238E27FC236}">
                <a16:creationId xmlns:a16="http://schemas.microsoft.com/office/drawing/2014/main" id="{51BF62F2-D6B5-6D46-0E93-2B2DA4C9DCBA}"/>
              </a:ext>
            </a:extLst>
          </p:cNvPr>
          <p:cNvSpPr>
            <a:spLocks noGrp="1"/>
          </p:cNvSpPr>
          <p:nvPr>
            <p:ph idx="1"/>
          </p:nvPr>
        </p:nvSpPr>
        <p:spPr>
          <a:xfrm>
            <a:off x="437461" y="1392348"/>
            <a:ext cx="11461531" cy="3903857"/>
          </a:xfrm>
        </p:spPr>
        <p:txBody>
          <a:bodyPr>
            <a:normAutofit fontScale="77500" lnSpcReduction="20000"/>
          </a:bodyPr>
          <a:lstStyle/>
          <a:p>
            <a:pPr marL="0" indent="0">
              <a:lnSpc>
                <a:spcPct val="124000"/>
              </a:lnSpc>
              <a:spcBef>
                <a:spcPts val="0"/>
              </a:spcBef>
              <a:buNone/>
            </a:pPr>
            <a:r>
              <a:rPr lang="en-US" b="1" u="sng" dirty="0"/>
              <a:t>Sea Turtle:</a:t>
            </a:r>
          </a:p>
          <a:p>
            <a:pPr>
              <a:lnSpc>
                <a:spcPct val="124000"/>
              </a:lnSpc>
              <a:spcBef>
                <a:spcPts val="600"/>
              </a:spcBef>
              <a:buFontTx/>
              <a:buChar char="-"/>
            </a:pPr>
            <a:r>
              <a:rPr lang="en-US" dirty="0"/>
              <a:t>Developing ID-US cooperation on Hawksbill Conservation in West Papua</a:t>
            </a:r>
          </a:p>
          <a:p>
            <a:pPr>
              <a:lnSpc>
                <a:spcPct val="124000"/>
              </a:lnSpc>
              <a:spcBef>
                <a:spcPts val="600"/>
              </a:spcBef>
              <a:buFontTx/>
              <a:buChar char="-"/>
            </a:pPr>
            <a:r>
              <a:rPr lang="en-US" dirty="0"/>
              <a:t>Developing 2</a:t>
            </a:r>
            <a:r>
              <a:rPr lang="en-US" baseline="30000" dirty="0"/>
              <a:t>nd</a:t>
            </a:r>
            <a:r>
              <a:rPr lang="en-US" dirty="0"/>
              <a:t> NPOA for sea turtle (period 2022-2024): legislation process </a:t>
            </a:r>
          </a:p>
          <a:p>
            <a:pPr>
              <a:lnSpc>
                <a:spcPct val="124000"/>
              </a:lnSpc>
              <a:spcBef>
                <a:spcPts val="600"/>
              </a:spcBef>
              <a:buFontTx/>
              <a:buChar char="-"/>
            </a:pPr>
            <a:r>
              <a:rPr lang="en-US" dirty="0"/>
              <a:t>Drafting of Technical guidance for sea turtle handling by-catch</a:t>
            </a:r>
          </a:p>
          <a:p>
            <a:pPr>
              <a:lnSpc>
                <a:spcPct val="124000"/>
              </a:lnSpc>
              <a:spcBef>
                <a:spcPts val="600"/>
              </a:spcBef>
              <a:buFontTx/>
              <a:buChar char="-"/>
            </a:pPr>
            <a:r>
              <a:rPr lang="en-US" dirty="0"/>
              <a:t>Drafting of Technical guidance for sea turtle landing monitoring </a:t>
            </a:r>
          </a:p>
          <a:p>
            <a:pPr>
              <a:lnSpc>
                <a:spcPct val="124000"/>
              </a:lnSpc>
              <a:spcBef>
                <a:spcPts val="600"/>
              </a:spcBef>
              <a:buFontTx/>
              <a:buChar char="-"/>
            </a:pPr>
            <a:r>
              <a:rPr lang="en-US" dirty="0"/>
              <a:t>Drafting of Technical guidance for Information Geospatial Thematic (IGT) for fully protected marine species (ex. Sea turtle)</a:t>
            </a:r>
          </a:p>
          <a:p>
            <a:pPr>
              <a:lnSpc>
                <a:spcPct val="124000"/>
              </a:lnSpc>
              <a:spcBef>
                <a:spcPts val="600"/>
              </a:spcBef>
              <a:buFontTx/>
              <a:buChar char="-"/>
            </a:pPr>
            <a:r>
              <a:rPr lang="en-US" dirty="0"/>
              <a:t>E</a:t>
            </a:r>
            <a:r>
              <a:rPr lang="en-ID" dirty="0"/>
              <a:t>valuating management effectiveness of threatened species using tools called EPANJI: </a:t>
            </a:r>
          </a:p>
          <a:p>
            <a:pPr marL="358775" indent="-176213"/>
            <a:r>
              <a:rPr lang="en-US" dirty="0"/>
              <a:t>Sea turtle: 78,39% (sustainable)</a:t>
            </a:r>
            <a:endParaRPr lang="en-ID" dirty="0"/>
          </a:p>
          <a:p>
            <a:pPr marL="0" indent="0">
              <a:buNone/>
            </a:pPr>
            <a:endParaRPr lang="en-US" b="1" dirty="0"/>
          </a:p>
        </p:txBody>
      </p:sp>
    </p:spTree>
    <p:extLst>
      <p:ext uri="{BB962C8B-B14F-4D97-AF65-F5344CB8AC3E}">
        <p14:creationId xmlns:p14="http://schemas.microsoft.com/office/powerpoint/2010/main" val="1454676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8D494-FBC4-FEA4-E3FC-EA9B2287B1CC}"/>
              </a:ext>
            </a:extLst>
          </p:cNvPr>
          <p:cNvSpPr>
            <a:spLocks noGrp="1"/>
          </p:cNvSpPr>
          <p:nvPr>
            <p:ph type="title"/>
          </p:nvPr>
        </p:nvSpPr>
        <p:spPr>
          <a:xfrm>
            <a:off x="236262" y="161319"/>
            <a:ext cx="10515600" cy="457535"/>
          </a:xfrm>
        </p:spPr>
        <p:txBody>
          <a:bodyPr>
            <a:normAutofit fontScale="90000"/>
          </a:bodyPr>
          <a:lstStyle/>
          <a:p>
            <a:r>
              <a:rPr lang="en-US" sz="3200" dirty="0"/>
              <a:t>Progress – Threatened Species</a:t>
            </a:r>
            <a:endParaRPr lang="en-ID" dirty="0"/>
          </a:p>
        </p:txBody>
      </p:sp>
      <p:sp>
        <p:nvSpPr>
          <p:cNvPr id="4" name="Content Placeholder 2">
            <a:extLst>
              <a:ext uri="{FF2B5EF4-FFF2-40B4-BE49-F238E27FC236}">
                <a16:creationId xmlns:a16="http://schemas.microsoft.com/office/drawing/2014/main" id="{0B9FCC37-95D2-6721-08F0-57D229140E30}"/>
              </a:ext>
            </a:extLst>
          </p:cNvPr>
          <p:cNvSpPr>
            <a:spLocks noGrp="1"/>
          </p:cNvSpPr>
          <p:nvPr>
            <p:ph idx="1"/>
          </p:nvPr>
        </p:nvSpPr>
        <p:spPr>
          <a:xfrm>
            <a:off x="293927" y="491652"/>
            <a:ext cx="11701738" cy="5662247"/>
          </a:xfrm>
        </p:spPr>
        <p:txBody>
          <a:bodyPr>
            <a:noAutofit/>
          </a:bodyPr>
          <a:lstStyle/>
          <a:p>
            <a:pPr marL="0" indent="0">
              <a:lnSpc>
                <a:spcPct val="124000"/>
              </a:lnSpc>
              <a:spcBef>
                <a:spcPts val="0"/>
              </a:spcBef>
              <a:buNone/>
            </a:pPr>
            <a:r>
              <a:rPr lang="en-US" sz="2000" b="1" u="sng" dirty="0">
                <a:solidFill>
                  <a:schemeClr val="tx1"/>
                </a:solidFill>
              </a:rPr>
              <a:t>Sharks and rays:</a:t>
            </a:r>
          </a:p>
          <a:p>
            <a:pPr>
              <a:lnSpc>
                <a:spcPct val="100000"/>
              </a:lnSpc>
              <a:spcBef>
                <a:spcPts val="400"/>
              </a:spcBef>
              <a:buFontTx/>
              <a:buChar char="-"/>
            </a:pPr>
            <a:r>
              <a:rPr lang="en-US" sz="2000" dirty="0">
                <a:solidFill>
                  <a:schemeClr val="tx1"/>
                </a:solidFill>
              </a:rPr>
              <a:t>Whale sharks NPOA (2021-2025): Minister of MAF Decree No 16/2021</a:t>
            </a:r>
          </a:p>
          <a:p>
            <a:pPr>
              <a:lnSpc>
                <a:spcPct val="100000"/>
              </a:lnSpc>
              <a:spcBef>
                <a:spcPts val="400"/>
              </a:spcBef>
              <a:buFontTx/>
              <a:buChar char="-"/>
            </a:pPr>
            <a:r>
              <a:rPr lang="en-US" sz="2000" dirty="0">
                <a:solidFill>
                  <a:schemeClr val="tx1"/>
                </a:solidFill>
              </a:rPr>
              <a:t>Drafting of 3</a:t>
            </a:r>
            <a:r>
              <a:rPr lang="en-US" sz="2000" baseline="30000" dirty="0">
                <a:solidFill>
                  <a:schemeClr val="tx1"/>
                </a:solidFill>
              </a:rPr>
              <a:t>rd</a:t>
            </a:r>
            <a:r>
              <a:rPr lang="en-US" sz="2000" dirty="0">
                <a:solidFill>
                  <a:schemeClr val="tx1"/>
                </a:solidFill>
              </a:rPr>
              <a:t> NPOA for sharks (appendix and non-appendix CITES)</a:t>
            </a:r>
          </a:p>
          <a:p>
            <a:pPr>
              <a:lnSpc>
                <a:spcPct val="100000"/>
              </a:lnSpc>
              <a:spcBef>
                <a:spcPts val="400"/>
              </a:spcBef>
              <a:buFontTx/>
              <a:buChar char="-"/>
            </a:pPr>
            <a:r>
              <a:rPr lang="en-US" sz="2000" dirty="0">
                <a:solidFill>
                  <a:schemeClr val="tx1"/>
                </a:solidFill>
              </a:rPr>
              <a:t>Drafting of 1</a:t>
            </a:r>
            <a:r>
              <a:rPr lang="en-US" sz="2000" baseline="30000" dirty="0">
                <a:solidFill>
                  <a:schemeClr val="tx1"/>
                </a:solidFill>
              </a:rPr>
              <a:t>st</a:t>
            </a:r>
            <a:r>
              <a:rPr lang="en-US" sz="2000" dirty="0">
                <a:solidFill>
                  <a:schemeClr val="tx1"/>
                </a:solidFill>
              </a:rPr>
              <a:t> NPOA for fully protected rays</a:t>
            </a:r>
          </a:p>
          <a:p>
            <a:pPr>
              <a:lnSpc>
                <a:spcPct val="100000"/>
              </a:lnSpc>
              <a:spcBef>
                <a:spcPts val="400"/>
              </a:spcBef>
              <a:buFontTx/>
              <a:buChar char="-"/>
            </a:pPr>
            <a:r>
              <a:rPr lang="en-US" sz="2000" dirty="0">
                <a:solidFill>
                  <a:schemeClr val="tx1"/>
                </a:solidFill>
              </a:rPr>
              <a:t>Developing Technical Guidance for Whale Sharks (</a:t>
            </a:r>
            <a:r>
              <a:rPr lang="en-US" sz="2000" i="1" dirty="0">
                <a:solidFill>
                  <a:schemeClr val="tx1"/>
                </a:solidFill>
              </a:rPr>
              <a:t>Rhincodon typus</a:t>
            </a:r>
            <a:r>
              <a:rPr lang="en-US" sz="2000" dirty="0">
                <a:solidFill>
                  <a:schemeClr val="tx1"/>
                </a:solidFill>
              </a:rPr>
              <a:t>) Tourism (Already been decreed under Directorate General Decree number 41 Year 2022)</a:t>
            </a:r>
          </a:p>
          <a:p>
            <a:pPr>
              <a:lnSpc>
                <a:spcPct val="100000"/>
              </a:lnSpc>
              <a:spcBef>
                <a:spcPts val="400"/>
              </a:spcBef>
              <a:buFontTx/>
              <a:buChar char="-"/>
            </a:pPr>
            <a:r>
              <a:rPr lang="en-US" sz="2000" dirty="0">
                <a:solidFill>
                  <a:schemeClr val="tx1"/>
                </a:solidFill>
              </a:rPr>
              <a:t>Underway to protect our endemic species: the walking sharks of Halmahera (</a:t>
            </a:r>
            <a:r>
              <a:rPr lang="en-ID" sz="2000" dirty="0" err="1">
                <a:solidFill>
                  <a:schemeClr val="tx1"/>
                </a:solidFill>
              </a:rPr>
              <a:t>Hemiscullium</a:t>
            </a:r>
            <a:r>
              <a:rPr lang="en-ID" sz="2000" dirty="0">
                <a:solidFill>
                  <a:schemeClr val="tx1"/>
                </a:solidFill>
              </a:rPr>
              <a:t> </a:t>
            </a:r>
            <a:r>
              <a:rPr lang="en-ID" sz="2000" i="1" dirty="0">
                <a:solidFill>
                  <a:schemeClr val="tx1"/>
                </a:solidFill>
              </a:rPr>
              <a:t>Halmahera ) </a:t>
            </a:r>
            <a:r>
              <a:rPr lang="en-US" sz="2000" dirty="0">
                <a:solidFill>
                  <a:schemeClr val="tx1"/>
                </a:solidFill>
              </a:rPr>
              <a:t>as a fully protected species through Minister of marine affairs and fisheries decree</a:t>
            </a:r>
          </a:p>
          <a:p>
            <a:pPr>
              <a:lnSpc>
                <a:spcPct val="100000"/>
              </a:lnSpc>
              <a:spcBef>
                <a:spcPts val="400"/>
              </a:spcBef>
              <a:buFontTx/>
              <a:buChar char="-"/>
            </a:pPr>
            <a:r>
              <a:rPr lang="en-US" sz="2000" dirty="0">
                <a:solidFill>
                  <a:schemeClr val="tx1"/>
                </a:solidFill>
              </a:rPr>
              <a:t>Drafting Technical guidance for Information Geospatial Thematic (IGT) for fully protected marine species (ex. Manta rays and whale sharks)</a:t>
            </a:r>
          </a:p>
          <a:p>
            <a:pPr>
              <a:lnSpc>
                <a:spcPct val="100000"/>
              </a:lnSpc>
              <a:spcBef>
                <a:spcPts val="400"/>
              </a:spcBef>
              <a:buFontTx/>
              <a:buChar char="-"/>
            </a:pPr>
            <a:r>
              <a:rPr lang="en-US" sz="2000" dirty="0">
                <a:solidFill>
                  <a:schemeClr val="tx1"/>
                </a:solidFill>
              </a:rPr>
              <a:t>E</a:t>
            </a:r>
            <a:r>
              <a:rPr lang="en-ID" sz="2000" dirty="0">
                <a:solidFill>
                  <a:schemeClr val="tx1"/>
                </a:solidFill>
              </a:rPr>
              <a:t>valuating management effectiveness of threatened species using tools called EPANJI: </a:t>
            </a:r>
          </a:p>
          <a:p>
            <a:pPr marL="630238" lvl="0" indent="-361950">
              <a:lnSpc>
                <a:spcPct val="100000"/>
              </a:lnSpc>
              <a:spcBef>
                <a:spcPts val="400"/>
              </a:spcBef>
              <a:buFont typeface="Symbol" panose="05050102010706020507" pitchFamily="18" charset="2"/>
              <a:buChar char=""/>
            </a:pPr>
            <a:r>
              <a:rPr lang="en-US" sz="2000" dirty="0">
                <a:solidFill>
                  <a:schemeClr val="tx1"/>
                </a:solidFill>
              </a:rPr>
              <a:t>Whale sharks: 78,05 (sustainable)</a:t>
            </a:r>
            <a:endParaRPr lang="en-ID" sz="2000" dirty="0">
              <a:solidFill>
                <a:schemeClr val="tx1"/>
              </a:solidFill>
            </a:endParaRPr>
          </a:p>
          <a:p>
            <a:pPr marL="630238" lvl="0" indent="-361950">
              <a:lnSpc>
                <a:spcPct val="100000"/>
              </a:lnSpc>
              <a:spcBef>
                <a:spcPts val="400"/>
              </a:spcBef>
              <a:buFont typeface="Symbol" panose="05050102010706020507" pitchFamily="18" charset="2"/>
              <a:buChar char=""/>
            </a:pPr>
            <a:r>
              <a:rPr lang="en-US" sz="2000" dirty="0">
                <a:solidFill>
                  <a:schemeClr val="tx1"/>
                </a:solidFill>
              </a:rPr>
              <a:t>Sharks (Appendix CITES): 68,70% - 70,18% (optimum - sustainable)</a:t>
            </a:r>
            <a:endParaRPr lang="en-ID" sz="2000" dirty="0">
              <a:solidFill>
                <a:schemeClr val="tx1"/>
              </a:solidFill>
            </a:endParaRPr>
          </a:p>
          <a:p>
            <a:pPr marL="630238" lvl="0" indent="-361950">
              <a:lnSpc>
                <a:spcPct val="100000"/>
              </a:lnSpc>
              <a:spcBef>
                <a:spcPts val="400"/>
              </a:spcBef>
              <a:buFont typeface="Symbol" panose="05050102010706020507" pitchFamily="18" charset="2"/>
              <a:buChar char=""/>
            </a:pPr>
            <a:r>
              <a:rPr lang="en-US" sz="2000" dirty="0">
                <a:solidFill>
                  <a:schemeClr val="tx1"/>
                </a:solidFill>
              </a:rPr>
              <a:t>Rays (</a:t>
            </a:r>
            <a:r>
              <a:rPr lang="en-US" sz="2000" i="1" dirty="0" err="1">
                <a:solidFill>
                  <a:schemeClr val="tx1"/>
                </a:solidFill>
              </a:rPr>
              <a:t>Mobula</a:t>
            </a:r>
            <a:r>
              <a:rPr lang="en-US" sz="2000" dirty="0">
                <a:solidFill>
                  <a:schemeClr val="tx1"/>
                </a:solidFill>
              </a:rPr>
              <a:t> spp.): 48,85% (optimum)</a:t>
            </a:r>
            <a:endParaRPr lang="en-ID" sz="2000" dirty="0">
              <a:solidFill>
                <a:schemeClr val="tx1"/>
              </a:solidFill>
            </a:endParaRPr>
          </a:p>
          <a:p>
            <a:pPr marL="630238" lvl="0" indent="-361950">
              <a:lnSpc>
                <a:spcPct val="100000"/>
              </a:lnSpc>
              <a:spcBef>
                <a:spcPts val="400"/>
              </a:spcBef>
              <a:buFont typeface="Symbol" panose="05050102010706020507" pitchFamily="18" charset="2"/>
              <a:buChar char=""/>
            </a:pPr>
            <a:r>
              <a:rPr lang="en-US" sz="2000" dirty="0">
                <a:solidFill>
                  <a:schemeClr val="tx1"/>
                </a:solidFill>
              </a:rPr>
              <a:t>Rays (</a:t>
            </a:r>
            <a:r>
              <a:rPr lang="en-US" sz="2000" i="1" dirty="0" err="1">
                <a:solidFill>
                  <a:schemeClr val="tx1"/>
                </a:solidFill>
              </a:rPr>
              <a:t>Rhyncobatus</a:t>
            </a:r>
            <a:r>
              <a:rPr lang="en-US" sz="2000" i="1" dirty="0">
                <a:solidFill>
                  <a:schemeClr val="tx1"/>
                </a:solidFill>
              </a:rPr>
              <a:t> </a:t>
            </a:r>
            <a:r>
              <a:rPr lang="en-US" sz="2000" dirty="0">
                <a:solidFill>
                  <a:schemeClr val="tx1"/>
                </a:solidFill>
              </a:rPr>
              <a:t>spp.): 46,43% (optimum)</a:t>
            </a:r>
          </a:p>
          <a:p>
            <a:pPr marL="269875" lvl="0" indent="-269875">
              <a:lnSpc>
                <a:spcPct val="100000"/>
              </a:lnSpc>
              <a:spcBef>
                <a:spcPts val="400"/>
              </a:spcBef>
              <a:buNone/>
            </a:pPr>
            <a:r>
              <a:rPr lang="en-US" sz="2000" dirty="0">
                <a:solidFill>
                  <a:schemeClr val="tx1"/>
                </a:solidFill>
              </a:rPr>
              <a:t>-  Conducting International seminar as side event Road to Ocean-20 : “</a:t>
            </a:r>
            <a:r>
              <a:rPr lang="en-US" sz="2000" i="1" dirty="0">
                <a:solidFill>
                  <a:schemeClr val="tx1"/>
                </a:solidFill>
              </a:rPr>
              <a:t>How Effective Marine Protected Area Management is Beneficial for Conservation and Manta Rays Tourism</a:t>
            </a:r>
            <a:r>
              <a:rPr lang="en-US" sz="2000" dirty="0">
                <a:solidFill>
                  <a:schemeClr val="tx1"/>
                </a:solidFill>
              </a:rPr>
              <a:t>”, Jakarta on 11 October 2022</a:t>
            </a:r>
            <a:endParaRPr lang="en-ID" sz="2000" dirty="0">
              <a:solidFill>
                <a:schemeClr val="tx1"/>
              </a:solidFill>
            </a:endParaRPr>
          </a:p>
          <a:p>
            <a:pPr marL="0" indent="0">
              <a:buNone/>
            </a:pPr>
            <a:endParaRPr lang="en-US" sz="2000" b="1" dirty="0">
              <a:solidFill>
                <a:schemeClr val="tx1"/>
              </a:solidFill>
            </a:endParaRPr>
          </a:p>
        </p:txBody>
      </p:sp>
    </p:spTree>
    <p:extLst>
      <p:ext uri="{BB962C8B-B14F-4D97-AF65-F5344CB8AC3E}">
        <p14:creationId xmlns:p14="http://schemas.microsoft.com/office/powerpoint/2010/main" val="1470850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8D494-FBC4-FEA4-E3FC-EA9B2287B1CC}"/>
              </a:ext>
            </a:extLst>
          </p:cNvPr>
          <p:cNvSpPr>
            <a:spLocks noGrp="1"/>
          </p:cNvSpPr>
          <p:nvPr>
            <p:ph type="title"/>
          </p:nvPr>
        </p:nvSpPr>
        <p:spPr>
          <a:xfrm>
            <a:off x="332343" y="253665"/>
            <a:ext cx="10515600" cy="780769"/>
          </a:xfrm>
        </p:spPr>
        <p:txBody>
          <a:bodyPr>
            <a:normAutofit/>
          </a:bodyPr>
          <a:lstStyle/>
          <a:p>
            <a:r>
              <a:rPr lang="en-US" sz="3200" dirty="0"/>
              <a:t>Progress – Threatened Species</a:t>
            </a:r>
            <a:endParaRPr lang="en-ID" dirty="0"/>
          </a:p>
        </p:txBody>
      </p:sp>
      <p:sp>
        <p:nvSpPr>
          <p:cNvPr id="7" name="Content Placeholder 2">
            <a:extLst>
              <a:ext uri="{FF2B5EF4-FFF2-40B4-BE49-F238E27FC236}">
                <a16:creationId xmlns:a16="http://schemas.microsoft.com/office/drawing/2014/main" id="{28DB1DA3-08D6-68FD-363D-6B2372D05300}"/>
              </a:ext>
            </a:extLst>
          </p:cNvPr>
          <p:cNvSpPr>
            <a:spLocks noGrp="1"/>
          </p:cNvSpPr>
          <p:nvPr>
            <p:ph idx="1"/>
          </p:nvPr>
        </p:nvSpPr>
        <p:spPr>
          <a:xfrm>
            <a:off x="365234" y="1172892"/>
            <a:ext cx="11461531" cy="5336627"/>
          </a:xfrm>
        </p:spPr>
        <p:txBody>
          <a:bodyPr>
            <a:normAutofit fontScale="77500" lnSpcReduction="20000"/>
          </a:bodyPr>
          <a:lstStyle/>
          <a:p>
            <a:pPr marL="0" indent="0">
              <a:lnSpc>
                <a:spcPct val="124000"/>
              </a:lnSpc>
              <a:spcBef>
                <a:spcPts val="0"/>
              </a:spcBef>
              <a:buNone/>
            </a:pPr>
            <a:r>
              <a:rPr lang="en-US" b="1" u="sng" dirty="0"/>
              <a:t>Marine mammals:</a:t>
            </a:r>
          </a:p>
          <a:p>
            <a:pPr>
              <a:lnSpc>
                <a:spcPct val="124000"/>
              </a:lnSpc>
              <a:spcBef>
                <a:spcPts val="600"/>
              </a:spcBef>
              <a:buFontTx/>
              <a:buChar char="-"/>
            </a:pPr>
            <a:r>
              <a:rPr lang="en-US" dirty="0"/>
              <a:t>NPOA for marine mammals (period 2018-2022): Minister of Marine Affairs and Fisheries Decree number 79 year 2018</a:t>
            </a:r>
          </a:p>
          <a:p>
            <a:pPr>
              <a:lnSpc>
                <a:spcPct val="124000"/>
              </a:lnSpc>
              <a:spcBef>
                <a:spcPts val="600"/>
              </a:spcBef>
              <a:buFontTx/>
              <a:buChar char="-"/>
            </a:pPr>
            <a:r>
              <a:rPr lang="en-US" dirty="0"/>
              <a:t>Drafting Technical guidance for handling marine mammals by-catch</a:t>
            </a:r>
          </a:p>
          <a:p>
            <a:pPr>
              <a:lnSpc>
                <a:spcPct val="124000"/>
              </a:lnSpc>
              <a:spcBef>
                <a:spcPts val="600"/>
              </a:spcBef>
              <a:buFontTx/>
              <a:buChar char="-"/>
            </a:pPr>
            <a:r>
              <a:rPr lang="en-US" dirty="0"/>
              <a:t>Drafting Technical guidance for handling marine mammals stranded</a:t>
            </a:r>
          </a:p>
          <a:p>
            <a:pPr>
              <a:lnSpc>
                <a:spcPct val="124000"/>
              </a:lnSpc>
              <a:spcBef>
                <a:spcPts val="600"/>
              </a:spcBef>
              <a:buFontTx/>
              <a:buChar char="-"/>
            </a:pPr>
            <a:r>
              <a:rPr lang="en-US" dirty="0"/>
              <a:t>Drafting Technical guidance for Information Geospatial Thematic (IGT) for fully protected marine species (ex. cetaceans and dugong)</a:t>
            </a:r>
          </a:p>
          <a:p>
            <a:pPr>
              <a:lnSpc>
                <a:spcPct val="124000"/>
              </a:lnSpc>
              <a:spcBef>
                <a:spcPts val="600"/>
              </a:spcBef>
              <a:buFontTx/>
              <a:buChar char="-"/>
            </a:pPr>
            <a:r>
              <a:rPr lang="en-US" dirty="0"/>
              <a:t>E</a:t>
            </a:r>
            <a:r>
              <a:rPr lang="en-ID" dirty="0"/>
              <a:t>valuating management effectiveness of threatened species using tools called EPANJI: </a:t>
            </a:r>
          </a:p>
          <a:p>
            <a:pPr marL="541338" lvl="0" indent="-271463">
              <a:lnSpc>
                <a:spcPct val="124000"/>
              </a:lnSpc>
              <a:spcBef>
                <a:spcPts val="0"/>
              </a:spcBef>
              <a:buFont typeface="Symbol" panose="05050102010706020507" pitchFamily="18" charset="2"/>
              <a:buChar char=""/>
            </a:pPr>
            <a:r>
              <a:rPr lang="en-US" dirty="0"/>
              <a:t>Cetacea: 80,35% (sustainable)</a:t>
            </a:r>
            <a:endParaRPr lang="en-ID" dirty="0"/>
          </a:p>
          <a:p>
            <a:pPr marL="541338" lvl="0" indent="-271463">
              <a:lnSpc>
                <a:spcPct val="124000"/>
              </a:lnSpc>
              <a:spcBef>
                <a:spcPts val="0"/>
              </a:spcBef>
              <a:buFont typeface="Symbol" panose="05050102010706020507" pitchFamily="18" charset="2"/>
              <a:buChar char=""/>
            </a:pPr>
            <a:r>
              <a:rPr lang="en-US" dirty="0"/>
              <a:t>Dugong: 74,10% (sustainable)</a:t>
            </a:r>
          </a:p>
          <a:p>
            <a:pPr marL="269875" lvl="0" indent="-269875">
              <a:lnSpc>
                <a:spcPct val="124000"/>
              </a:lnSpc>
              <a:spcBef>
                <a:spcPts val="600"/>
              </a:spcBef>
              <a:buNone/>
            </a:pPr>
            <a:r>
              <a:rPr lang="en-US" dirty="0"/>
              <a:t>- Training for handling marine mammals stranded on 23 March 2022 in </a:t>
            </a:r>
            <a:r>
              <a:rPr lang="en-US" dirty="0" err="1"/>
              <a:t>Kulonprogo</a:t>
            </a:r>
            <a:r>
              <a:rPr lang="en-US" dirty="0"/>
              <a:t>, Yogyakarta</a:t>
            </a:r>
            <a:endParaRPr lang="en-ID" dirty="0"/>
          </a:p>
          <a:p>
            <a:pPr marL="0" indent="0">
              <a:lnSpc>
                <a:spcPct val="124000"/>
              </a:lnSpc>
              <a:spcBef>
                <a:spcPts val="0"/>
              </a:spcBef>
              <a:buNone/>
            </a:pPr>
            <a:endParaRPr lang="en-US" b="1" dirty="0"/>
          </a:p>
        </p:txBody>
      </p:sp>
    </p:spTree>
    <p:extLst>
      <p:ext uri="{BB962C8B-B14F-4D97-AF65-F5344CB8AC3E}">
        <p14:creationId xmlns:p14="http://schemas.microsoft.com/office/powerpoint/2010/main" val="3959630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493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EE1DFA-6CC7-A2FA-AEAF-97B58C6ACEFF}"/>
              </a:ext>
            </a:extLst>
          </p:cNvPr>
          <p:cNvSpPr>
            <a:spLocks noGrp="1"/>
          </p:cNvSpPr>
          <p:nvPr>
            <p:ph idx="1"/>
          </p:nvPr>
        </p:nvSpPr>
        <p:spPr/>
        <p:txBody>
          <a:bodyPr>
            <a:normAutofit fontScale="92500" lnSpcReduction="20000"/>
          </a:bodyPr>
          <a:lstStyle/>
          <a:p>
            <a:pPr marL="354013" indent="-354013"/>
            <a:r>
              <a:rPr lang="en-US" dirty="0">
                <a:solidFill>
                  <a:schemeClr val="tx1">
                    <a:lumMod val="95000"/>
                    <a:lumOff val="5000"/>
                  </a:schemeClr>
                </a:solidFill>
              </a:rPr>
              <a:t>Now, Indonesia has the number of regulations on the provincial coastal and small islands zoning plans and developing planning documents for several national-level/</a:t>
            </a:r>
            <a:r>
              <a:rPr lang="en-US" dirty="0" err="1">
                <a:solidFill>
                  <a:schemeClr val="tx1">
                    <a:lumMod val="95000"/>
                    <a:lumOff val="5000"/>
                  </a:schemeClr>
                </a:solidFill>
              </a:rPr>
              <a:t>interregion</a:t>
            </a:r>
            <a:r>
              <a:rPr lang="en-US" dirty="0">
                <a:solidFill>
                  <a:schemeClr val="tx1">
                    <a:lumMod val="95000"/>
                    <a:lumOff val="5000"/>
                  </a:schemeClr>
                </a:solidFill>
              </a:rPr>
              <a:t> marine spatial plans. </a:t>
            </a:r>
          </a:p>
          <a:p>
            <a:pPr marL="354013" indent="-354013"/>
            <a:r>
              <a:rPr lang="en-US" dirty="0">
                <a:solidFill>
                  <a:schemeClr val="tx1">
                    <a:lumMod val="95000"/>
                    <a:lumOff val="5000"/>
                  </a:schemeClr>
                </a:solidFill>
              </a:rPr>
              <a:t>In 2020, Indonesia government enacted Law No. 11 on Job Creation which subsequently revision on some regulations including Law No 32/2014, Law No 1/2014, and Law No 26/2014 on Spatial Planning; Law No. 11/2020 gives mandate to governments to establish integration of several terrestrial and marine spatial planning and enact it in one regulation, which objectives to realize good governance of marine and coastal.</a:t>
            </a:r>
          </a:p>
          <a:p>
            <a:pPr marL="354013" indent="-354013">
              <a:defRPr>
                <a:solidFill>
                  <a:schemeClr val="accent6"/>
                </a:solidFill>
                <a:latin typeface="Futura"/>
                <a:ea typeface="Futura"/>
                <a:cs typeface="Futura"/>
                <a:sym typeface="Futura"/>
              </a:defRPr>
            </a:pPr>
            <a:r>
              <a:rPr lang="en-US" dirty="0">
                <a:solidFill>
                  <a:schemeClr val="tx1">
                    <a:lumMod val="95000"/>
                    <a:lumOff val="5000"/>
                  </a:schemeClr>
                </a:solidFill>
                <a:latin typeface="Optima"/>
                <a:ea typeface="Futura"/>
                <a:cs typeface="Futura"/>
                <a:sym typeface="Futura"/>
              </a:rPr>
              <a:t>Effective communication and high engagement</a:t>
            </a:r>
          </a:p>
          <a:p>
            <a:pPr marL="354013" indent="-354013">
              <a:defRPr>
                <a:solidFill>
                  <a:schemeClr val="accent6"/>
                </a:solidFill>
                <a:latin typeface="Futura"/>
                <a:ea typeface="Futura"/>
                <a:cs typeface="Futura"/>
                <a:sym typeface="Futura"/>
              </a:defRPr>
            </a:pPr>
            <a:r>
              <a:rPr lang="en-US" dirty="0">
                <a:solidFill>
                  <a:schemeClr val="tx1">
                    <a:lumMod val="95000"/>
                    <a:lumOff val="5000"/>
                  </a:schemeClr>
                </a:solidFill>
                <a:latin typeface="Optima"/>
                <a:ea typeface="Futura"/>
                <a:cs typeface="Futura"/>
                <a:sym typeface="Futura"/>
              </a:rPr>
              <a:t>Identifying funding resources to support the SWG to strengthen and/or initiate seascapes related activities, particularly those related to Priority Seascapes</a:t>
            </a:r>
          </a:p>
          <a:p>
            <a:endParaRPr lang="en-US" dirty="0">
              <a:solidFill>
                <a:srgbClr val="FF0000"/>
              </a:solidFill>
            </a:endParaRPr>
          </a:p>
          <a:p>
            <a:endParaRPr lang="en-ID" dirty="0"/>
          </a:p>
        </p:txBody>
      </p:sp>
      <p:sp>
        <p:nvSpPr>
          <p:cNvPr id="4" name="Title 1">
            <a:extLst>
              <a:ext uri="{FF2B5EF4-FFF2-40B4-BE49-F238E27FC236}">
                <a16:creationId xmlns:a16="http://schemas.microsoft.com/office/drawing/2014/main" id="{60F9064A-A1C1-0DC9-3074-4C31BD169A4E}"/>
              </a:ext>
            </a:extLst>
          </p:cNvPr>
          <p:cNvSpPr>
            <a:spLocks noGrp="1"/>
          </p:cNvSpPr>
          <p:nvPr>
            <p:ph type="title"/>
          </p:nvPr>
        </p:nvSpPr>
        <p:spPr>
          <a:xfrm>
            <a:off x="444661" y="411424"/>
            <a:ext cx="10515600" cy="769194"/>
          </a:xfrm>
        </p:spPr>
        <p:txBody>
          <a:bodyPr/>
          <a:lstStyle/>
          <a:p>
            <a:r>
              <a:rPr lang="en-US" dirty="0"/>
              <a:t>Challenges Seascape</a:t>
            </a:r>
            <a:endParaRPr lang="en-ID" dirty="0"/>
          </a:p>
        </p:txBody>
      </p:sp>
    </p:spTree>
    <p:extLst>
      <p:ext uri="{BB962C8B-B14F-4D97-AF65-F5344CB8AC3E}">
        <p14:creationId xmlns:p14="http://schemas.microsoft.com/office/powerpoint/2010/main" val="3459019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EE1DFA-6CC7-A2FA-AEAF-97B58C6ACEFF}"/>
              </a:ext>
            </a:extLst>
          </p:cNvPr>
          <p:cNvSpPr>
            <a:spLocks noGrp="1"/>
          </p:cNvSpPr>
          <p:nvPr>
            <p:ph idx="1"/>
          </p:nvPr>
        </p:nvSpPr>
        <p:spPr/>
        <p:txBody>
          <a:bodyPr>
            <a:normAutofit/>
          </a:bodyPr>
          <a:lstStyle/>
          <a:p>
            <a:pPr marL="354013" indent="-354013"/>
            <a:r>
              <a:rPr lang="en-US" dirty="0">
                <a:solidFill>
                  <a:schemeClr val="tx1">
                    <a:lumMod val="95000"/>
                    <a:lumOff val="5000"/>
                  </a:schemeClr>
                </a:solidFill>
              </a:rPr>
              <a:t>Training EAFM for leader and politician. </a:t>
            </a:r>
          </a:p>
          <a:p>
            <a:pPr marL="354013" indent="-354013"/>
            <a:r>
              <a:rPr lang="en-US" dirty="0">
                <a:solidFill>
                  <a:schemeClr val="tx1">
                    <a:lumMod val="95000"/>
                    <a:lumOff val="5000"/>
                  </a:schemeClr>
                </a:solidFill>
              </a:rPr>
              <a:t>Subsidy for fisher “change behavior” </a:t>
            </a:r>
          </a:p>
          <a:p>
            <a:pPr marL="354013" indent="-354013">
              <a:defRPr>
                <a:solidFill>
                  <a:schemeClr val="accent6"/>
                </a:solidFill>
                <a:latin typeface="Futura"/>
                <a:ea typeface="Futura"/>
                <a:cs typeface="Futura"/>
                <a:sym typeface="Futura"/>
              </a:defRPr>
            </a:pPr>
            <a:r>
              <a:rPr lang="en-US" dirty="0">
                <a:solidFill>
                  <a:schemeClr val="tx1">
                    <a:lumMod val="95000"/>
                    <a:lumOff val="5000"/>
                  </a:schemeClr>
                </a:solidFill>
                <a:latin typeface="Optima"/>
                <a:ea typeface="Futura"/>
                <a:cs typeface="Futura"/>
                <a:sym typeface="Futura"/>
              </a:rPr>
              <a:t>Fishing vessel data collection</a:t>
            </a:r>
          </a:p>
          <a:p>
            <a:pPr marL="354013" indent="-354013">
              <a:defRPr>
                <a:solidFill>
                  <a:schemeClr val="accent6"/>
                </a:solidFill>
                <a:latin typeface="Futura"/>
                <a:ea typeface="Futura"/>
                <a:cs typeface="Futura"/>
                <a:sym typeface="Futura"/>
              </a:defRPr>
            </a:pPr>
            <a:r>
              <a:rPr lang="en-US" dirty="0">
                <a:solidFill>
                  <a:schemeClr val="tx1">
                    <a:lumMod val="95000"/>
                    <a:lumOff val="5000"/>
                  </a:schemeClr>
                </a:solidFill>
                <a:latin typeface="Optima"/>
                <a:ea typeface="Futura"/>
                <a:cs typeface="Futura"/>
                <a:sym typeface="Futura"/>
              </a:rPr>
              <a:t>Blue economy concept in correlation with EAFM</a:t>
            </a:r>
          </a:p>
          <a:p>
            <a:pPr marL="354013" indent="-354013">
              <a:defRPr>
                <a:solidFill>
                  <a:schemeClr val="accent6"/>
                </a:solidFill>
                <a:latin typeface="Futura"/>
                <a:ea typeface="Futura"/>
                <a:cs typeface="Futura"/>
                <a:sym typeface="Futura"/>
              </a:defRPr>
            </a:pPr>
            <a:r>
              <a:rPr lang="en-US" dirty="0">
                <a:solidFill>
                  <a:schemeClr val="tx1">
                    <a:lumMod val="95000"/>
                    <a:lumOff val="5000"/>
                  </a:schemeClr>
                </a:solidFill>
                <a:latin typeface="Optima"/>
                <a:ea typeface="Futura"/>
                <a:cs typeface="Futura"/>
                <a:sym typeface="Futura"/>
              </a:rPr>
              <a:t>Develop EAFM indicator</a:t>
            </a:r>
          </a:p>
          <a:p>
            <a:pPr marL="354013" indent="-354013">
              <a:defRPr>
                <a:solidFill>
                  <a:schemeClr val="accent6"/>
                </a:solidFill>
                <a:latin typeface="Futura"/>
                <a:ea typeface="Futura"/>
                <a:cs typeface="Futura"/>
                <a:sym typeface="Futura"/>
              </a:defRPr>
            </a:pPr>
            <a:r>
              <a:rPr lang="en-US" dirty="0">
                <a:solidFill>
                  <a:schemeClr val="tx1">
                    <a:lumMod val="95000"/>
                    <a:lumOff val="5000"/>
                  </a:schemeClr>
                </a:solidFill>
                <a:latin typeface="Optima"/>
                <a:ea typeface="Futura"/>
                <a:cs typeface="Futura"/>
                <a:sym typeface="Futura"/>
              </a:rPr>
              <a:t>Develop EAFM website</a:t>
            </a:r>
          </a:p>
          <a:p>
            <a:pPr marL="0" indent="0">
              <a:buNone/>
            </a:pPr>
            <a:endParaRPr lang="en-US" dirty="0">
              <a:solidFill>
                <a:srgbClr val="FF0000"/>
              </a:solidFill>
            </a:endParaRPr>
          </a:p>
          <a:p>
            <a:endParaRPr lang="en-ID" dirty="0"/>
          </a:p>
        </p:txBody>
      </p:sp>
      <p:sp>
        <p:nvSpPr>
          <p:cNvPr id="4" name="Title 1">
            <a:extLst>
              <a:ext uri="{FF2B5EF4-FFF2-40B4-BE49-F238E27FC236}">
                <a16:creationId xmlns:a16="http://schemas.microsoft.com/office/drawing/2014/main" id="{60F9064A-A1C1-0DC9-3074-4C31BD169A4E}"/>
              </a:ext>
            </a:extLst>
          </p:cNvPr>
          <p:cNvSpPr>
            <a:spLocks noGrp="1"/>
          </p:cNvSpPr>
          <p:nvPr>
            <p:ph type="title"/>
          </p:nvPr>
        </p:nvSpPr>
        <p:spPr>
          <a:xfrm>
            <a:off x="444661" y="411424"/>
            <a:ext cx="10515600" cy="769194"/>
          </a:xfrm>
        </p:spPr>
        <p:txBody>
          <a:bodyPr/>
          <a:lstStyle/>
          <a:p>
            <a:r>
              <a:rPr lang="en-US" dirty="0"/>
              <a:t>Challenges EAFM</a:t>
            </a:r>
            <a:endParaRPr lang="en-ID" dirty="0"/>
          </a:p>
        </p:txBody>
      </p:sp>
    </p:spTree>
    <p:extLst>
      <p:ext uri="{BB962C8B-B14F-4D97-AF65-F5344CB8AC3E}">
        <p14:creationId xmlns:p14="http://schemas.microsoft.com/office/powerpoint/2010/main" val="1130247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A975EC-9F62-560A-908B-B9046C90178B}"/>
              </a:ext>
            </a:extLst>
          </p:cNvPr>
          <p:cNvSpPr txBox="1"/>
          <p:nvPr/>
        </p:nvSpPr>
        <p:spPr>
          <a:xfrm>
            <a:off x="717755" y="1710849"/>
            <a:ext cx="692129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0C42F"/>
                </a:solidFill>
                <a:effectLst/>
                <a:uLnTx/>
                <a:uFillTx/>
                <a:latin typeface="Optima" pitchFamily="2" charset="0"/>
                <a:ea typeface="+mn-ea"/>
                <a:cs typeface="+mn-cs"/>
              </a:rPr>
              <a:t>Challenges / Constraints</a:t>
            </a:r>
            <a:endParaRPr kumimoji="0" lang="en-ID" sz="4000" b="1" i="0" u="none" strike="noStrike" kern="1200" cap="none" spc="0" normalizeH="0" baseline="0" noProof="0" dirty="0">
              <a:ln>
                <a:noFill/>
              </a:ln>
              <a:solidFill>
                <a:srgbClr val="90C42F"/>
              </a:solidFill>
              <a:effectLst/>
              <a:uLnTx/>
              <a:uFillTx/>
              <a:latin typeface="Optima" pitchFamily="2" charset="0"/>
              <a:ea typeface="+mn-ea"/>
              <a:cs typeface="+mn-cs"/>
            </a:endParaRPr>
          </a:p>
        </p:txBody>
      </p:sp>
      <p:sp>
        <p:nvSpPr>
          <p:cNvPr id="4" name="TextBox 3">
            <a:extLst>
              <a:ext uri="{FF2B5EF4-FFF2-40B4-BE49-F238E27FC236}">
                <a16:creationId xmlns:a16="http://schemas.microsoft.com/office/drawing/2014/main" id="{B7D9BE2F-D608-ADDD-4512-6E4487501995}"/>
              </a:ext>
            </a:extLst>
          </p:cNvPr>
          <p:cNvSpPr txBox="1"/>
          <p:nvPr/>
        </p:nvSpPr>
        <p:spPr>
          <a:xfrm>
            <a:off x="835742" y="2418735"/>
            <a:ext cx="9460783" cy="3903504"/>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04040"/>
                </a:solidFill>
                <a:effectLst/>
                <a:uLnTx/>
                <a:uFillTx/>
                <a:latin typeface="Optima" pitchFamily="2" charset="0"/>
                <a:ea typeface="+mn-ea"/>
                <a:cs typeface="+mn-cs"/>
              </a:rPr>
              <a:t>Lack of budget from State Budget Allocation (APBN) due to covid 19 recovery Program</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04040"/>
                </a:solidFill>
                <a:effectLst/>
                <a:uLnTx/>
                <a:uFillTx/>
                <a:latin typeface="Optima" pitchFamily="2" charset="0"/>
                <a:ea typeface="+mn-ea"/>
                <a:cs typeface="+mn-cs"/>
              </a:rPr>
              <a:t>Institutional arrangement is still changing in some institution related to CCA</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04040"/>
                </a:solidFill>
                <a:effectLst/>
                <a:uLnTx/>
                <a:uFillTx/>
                <a:latin typeface="Optima" pitchFamily="2" charset="0"/>
                <a:ea typeface="+mn-ea"/>
                <a:cs typeface="+mn-cs"/>
              </a:rPr>
              <a:t>There is no program dedicated for NPOA since there is no </a:t>
            </a:r>
            <a:r>
              <a:rPr kumimoji="0" lang="en-US" sz="2800" b="0" i="0" u="none" strike="noStrike" kern="1200" cap="none" spc="0" normalizeH="0" baseline="0" noProof="0" dirty="0" err="1">
                <a:ln>
                  <a:noFill/>
                </a:ln>
                <a:solidFill>
                  <a:srgbClr val="404040"/>
                </a:solidFill>
                <a:effectLst/>
                <a:uLnTx/>
                <a:uFillTx/>
                <a:latin typeface="Optima" pitchFamily="2" charset="0"/>
                <a:ea typeface="+mn-ea"/>
                <a:cs typeface="+mn-cs"/>
              </a:rPr>
              <a:t>NPoA</a:t>
            </a:r>
            <a:r>
              <a:rPr kumimoji="0" lang="en-US" sz="2800" b="0" i="0" u="none" strike="noStrike" kern="1200" cap="none" spc="0" normalizeH="0" baseline="0" noProof="0" dirty="0">
                <a:ln>
                  <a:noFill/>
                </a:ln>
                <a:solidFill>
                  <a:srgbClr val="404040"/>
                </a:solidFill>
                <a:effectLst/>
                <a:uLnTx/>
                <a:uFillTx/>
                <a:latin typeface="Optima" pitchFamily="2" charset="0"/>
                <a:ea typeface="+mn-ea"/>
                <a:cs typeface="+mn-cs"/>
              </a:rPr>
              <a:t> right now . The latest </a:t>
            </a:r>
            <a:r>
              <a:rPr kumimoji="0" lang="en-US" sz="2800" b="0" i="0" u="none" strike="noStrike" kern="1200" cap="none" spc="0" normalizeH="0" baseline="0" noProof="0" dirty="0" err="1">
                <a:ln>
                  <a:noFill/>
                </a:ln>
                <a:solidFill>
                  <a:srgbClr val="404040"/>
                </a:solidFill>
                <a:effectLst/>
                <a:uLnTx/>
                <a:uFillTx/>
                <a:latin typeface="Optima" pitchFamily="2" charset="0"/>
                <a:ea typeface="+mn-ea"/>
                <a:cs typeface="+mn-cs"/>
              </a:rPr>
              <a:t>NPoA</a:t>
            </a:r>
            <a:r>
              <a:rPr kumimoji="0" lang="en-US" sz="2800" b="0" i="0" u="none" strike="noStrike" kern="1200" cap="none" spc="0" normalizeH="0" baseline="0" noProof="0" dirty="0">
                <a:ln>
                  <a:noFill/>
                </a:ln>
                <a:solidFill>
                  <a:srgbClr val="404040"/>
                </a:solidFill>
                <a:effectLst/>
                <a:uLnTx/>
                <a:uFillTx/>
                <a:latin typeface="Optima" pitchFamily="2" charset="0"/>
                <a:ea typeface="+mn-ea"/>
                <a:cs typeface="+mn-cs"/>
              </a:rPr>
              <a:t> lasted in 2019</a:t>
            </a:r>
          </a:p>
        </p:txBody>
      </p:sp>
    </p:spTree>
    <p:extLst>
      <p:ext uri="{BB962C8B-B14F-4D97-AF65-F5344CB8AC3E}">
        <p14:creationId xmlns:p14="http://schemas.microsoft.com/office/powerpoint/2010/main" val="2811103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A975EC-9F62-560A-908B-B9046C90178B}"/>
              </a:ext>
            </a:extLst>
          </p:cNvPr>
          <p:cNvSpPr txBox="1"/>
          <p:nvPr/>
        </p:nvSpPr>
        <p:spPr>
          <a:xfrm>
            <a:off x="717755" y="1710849"/>
            <a:ext cx="4925961" cy="707886"/>
          </a:xfrm>
          <a:prstGeom prst="rect">
            <a:avLst/>
          </a:prstGeom>
          <a:noFill/>
        </p:spPr>
        <p:txBody>
          <a:bodyPr wrap="square" rtlCol="0">
            <a:spAutoFit/>
          </a:bodyPr>
          <a:lstStyle/>
          <a:p>
            <a:r>
              <a:rPr lang="en-US" sz="4000" b="1" dirty="0">
                <a:solidFill>
                  <a:srgbClr val="90C42F"/>
                </a:solidFill>
                <a:latin typeface="Optima" pitchFamily="2" charset="0"/>
              </a:rPr>
              <a:t>Outline</a:t>
            </a:r>
            <a:endParaRPr lang="en-ID" sz="4000" b="1" dirty="0">
              <a:solidFill>
                <a:srgbClr val="90C42F"/>
              </a:solidFill>
              <a:latin typeface="Optima" pitchFamily="2" charset="0"/>
            </a:endParaRPr>
          </a:p>
        </p:txBody>
      </p:sp>
      <p:sp>
        <p:nvSpPr>
          <p:cNvPr id="4" name="TextBox 3">
            <a:extLst>
              <a:ext uri="{FF2B5EF4-FFF2-40B4-BE49-F238E27FC236}">
                <a16:creationId xmlns:a16="http://schemas.microsoft.com/office/drawing/2014/main" id="{B7D9BE2F-D608-ADDD-4512-6E4487501995}"/>
              </a:ext>
            </a:extLst>
          </p:cNvPr>
          <p:cNvSpPr txBox="1"/>
          <p:nvPr/>
        </p:nvSpPr>
        <p:spPr>
          <a:xfrm>
            <a:off x="835742" y="2418735"/>
            <a:ext cx="7816645" cy="333193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404040"/>
                </a:solidFill>
                <a:latin typeface="Optima" pitchFamily="2" charset="0"/>
              </a:rPr>
              <a:t>Members (Agencies) of the National Coordination Committee</a:t>
            </a:r>
          </a:p>
          <a:p>
            <a:pPr marL="285750" indent="-285750">
              <a:lnSpc>
                <a:spcPct val="150000"/>
              </a:lnSpc>
              <a:buFont typeface="Arial" panose="020B0604020202020204" pitchFamily="34" charset="0"/>
              <a:buChar char="•"/>
            </a:pPr>
            <a:r>
              <a:rPr lang="en-US" dirty="0">
                <a:solidFill>
                  <a:srgbClr val="404040"/>
                </a:solidFill>
                <a:latin typeface="Optima" pitchFamily="2" charset="0"/>
              </a:rPr>
              <a:t>Progress/Accomplishments towards NPOA</a:t>
            </a:r>
          </a:p>
          <a:p>
            <a:pPr>
              <a:lnSpc>
                <a:spcPct val="150000"/>
              </a:lnSpc>
            </a:pPr>
            <a:r>
              <a:rPr lang="en-US" dirty="0">
                <a:solidFill>
                  <a:srgbClr val="404040"/>
                </a:solidFill>
                <a:latin typeface="Optima" pitchFamily="2" charset="0"/>
              </a:rPr>
              <a:t>	</a:t>
            </a:r>
            <a:r>
              <a:rPr lang="en-US" sz="1600" dirty="0">
                <a:solidFill>
                  <a:srgbClr val="404040"/>
                </a:solidFill>
                <a:latin typeface="Optima" pitchFamily="2" charset="0"/>
              </a:rPr>
              <a:t>Seascape, EAFM, MPA, CCA, Threatened Species, WLF and GESI Adoption</a:t>
            </a:r>
          </a:p>
          <a:p>
            <a:pPr marL="285750" indent="-285750">
              <a:lnSpc>
                <a:spcPct val="150000"/>
              </a:lnSpc>
              <a:buFont typeface="Arial" panose="020B0604020202020204" pitchFamily="34" charset="0"/>
              <a:buChar char="•"/>
            </a:pPr>
            <a:r>
              <a:rPr lang="en-US" dirty="0">
                <a:solidFill>
                  <a:srgbClr val="404040"/>
                </a:solidFill>
                <a:latin typeface="Optima" pitchFamily="2" charset="0"/>
              </a:rPr>
              <a:t>Challenges/Constraints Affecting Implementation</a:t>
            </a:r>
          </a:p>
          <a:p>
            <a:pPr marL="285750" indent="-285750">
              <a:lnSpc>
                <a:spcPct val="150000"/>
              </a:lnSpc>
              <a:buFont typeface="Arial" panose="020B0604020202020204" pitchFamily="34" charset="0"/>
              <a:buChar char="•"/>
            </a:pPr>
            <a:r>
              <a:rPr lang="en-US" dirty="0">
                <a:solidFill>
                  <a:srgbClr val="404040"/>
                </a:solidFill>
                <a:latin typeface="Optima" pitchFamily="2" charset="0"/>
              </a:rPr>
              <a:t>National Roadmap 2023</a:t>
            </a:r>
          </a:p>
          <a:p>
            <a:pPr>
              <a:lnSpc>
                <a:spcPct val="150000"/>
              </a:lnSpc>
            </a:pPr>
            <a:r>
              <a:rPr lang="en-US" sz="1600" dirty="0">
                <a:solidFill>
                  <a:srgbClr val="404040"/>
                </a:solidFill>
                <a:latin typeface="Optima" pitchFamily="2" charset="0"/>
              </a:rPr>
              <a:t>	Seascape, EAFM, MPA, CCA, Threatened Species, WLF and GESI Adoption</a:t>
            </a:r>
          </a:p>
          <a:p>
            <a:pPr marL="285750" indent="-285750">
              <a:lnSpc>
                <a:spcPct val="150000"/>
              </a:lnSpc>
              <a:buFont typeface="Arial" panose="020B0604020202020204" pitchFamily="34" charset="0"/>
              <a:buChar char="•"/>
            </a:pPr>
            <a:r>
              <a:rPr lang="en-US" dirty="0">
                <a:solidFill>
                  <a:srgbClr val="404040"/>
                </a:solidFill>
                <a:latin typeface="Optima" pitchFamily="2" charset="0"/>
              </a:rPr>
              <a:t>Potential Regional Program and Support Required</a:t>
            </a:r>
          </a:p>
          <a:p>
            <a:pPr marL="285750" indent="-285750">
              <a:lnSpc>
                <a:spcPct val="150000"/>
              </a:lnSpc>
              <a:buFont typeface="Arial" panose="020B0604020202020204" pitchFamily="34" charset="0"/>
              <a:buChar char="•"/>
            </a:pPr>
            <a:r>
              <a:rPr lang="en-US" dirty="0">
                <a:solidFill>
                  <a:srgbClr val="404040"/>
                </a:solidFill>
                <a:latin typeface="Optima" pitchFamily="2" charset="0"/>
              </a:rPr>
              <a:t>Publications</a:t>
            </a:r>
          </a:p>
        </p:txBody>
      </p:sp>
    </p:spTree>
    <p:extLst>
      <p:ext uri="{BB962C8B-B14F-4D97-AF65-F5344CB8AC3E}">
        <p14:creationId xmlns:p14="http://schemas.microsoft.com/office/powerpoint/2010/main" val="537714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6F37F-49FF-ABCC-563D-FC5EE7F1E5A6}"/>
              </a:ext>
            </a:extLst>
          </p:cNvPr>
          <p:cNvSpPr>
            <a:spLocks noGrp="1"/>
          </p:cNvSpPr>
          <p:nvPr>
            <p:ph type="title"/>
          </p:nvPr>
        </p:nvSpPr>
        <p:spPr/>
        <p:txBody>
          <a:bodyPr/>
          <a:lstStyle/>
          <a:p>
            <a:r>
              <a:rPr lang="en-US" dirty="0"/>
              <a:t>Challenges</a:t>
            </a:r>
            <a:endParaRPr lang="en-ID" dirty="0"/>
          </a:p>
        </p:txBody>
      </p:sp>
      <p:sp>
        <p:nvSpPr>
          <p:cNvPr id="3" name="Content Placeholder 2">
            <a:extLst>
              <a:ext uri="{FF2B5EF4-FFF2-40B4-BE49-F238E27FC236}">
                <a16:creationId xmlns:a16="http://schemas.microsoft.com/office/drawing/2014/main" id="{70A0C123-717D-A282-FBC5-7BF6E3BC8616}"/>
              </a:ext>
            </a:extLst>
          </p:cNvPr>
          <p:cNvSpPr>
            <a:spLocks noGrp="1"/>
          </p:cNvSpPr>
          <p:nvPr>
            <p:ph idx="1"/>
          </p:nvPr>
        </p:nvSpPr>
        <p:spPr>
          <a:xfrm>
            <a:off x="444661" y="1420511"/>
            <a:ext cx="11408672" cy="4725645"/>
          </a:xfrm>
        </p:spPr>
        <p:txBody>
          <a:bodyPr/>
          <a:lstStyle/>
          <a:p>
            <a:pPr marL="0" indent="0">
              <a:buNone/>
            </a:pPr>
            <a:r>
              <a:rPr lang="en-US" b="1" u="sng" dirty="0">
                <a:solidFill>
                  <a:schemeClr val="tx1"/>
                </a:solidFill>
              </a:rPr>
              <a:t>MPA</a:t>
            </a:r>
          </a:p>
          <a:p>
            <a:pPr marL="342900" indent="-342900">
              <a:buFont typeface="+mj-lt"/>
              <a:buAutoNum type="arabicPeriod"/>
            </a:pPr>
            <a:r>
              <a:rPr lang="en-US" sz="2400" dirty="0">
                <a:solidFill>
                  <a:schemeClr val="tx1"/>
                </a:solidFill>
                <a:effectLst/>
                <a:latin typeface="Optima" panose="02020500000000000000" pitchFamily="18" charset="0"/>
                <a:ea typeface="Optima" panose="02020500000000000000" pitchFamily="18" charset="0"/>
                <a:cs typeface="Optima" panose="02020500000000000000" pitchFamily="18" charset="0"/>
              </a:rPr>
              <a:t>Covid-19 Pandemics : </a:t>
            </a:r>
            <a:r>
              <a:rPr lang="en-US" sz="2400" dirty="0">
                <a:solidFill>
                  <a:schemeClr val="tx1"/>
                </a:solidFill>
                <a:latin typeface="Optima" panose="02020500000000000000" pitchFamily="18" charset="0"/>
                <a:ea typeface="Optima" panose="02020500000000000000" pitchFamily="18" charset="0"/>
                <a:cs typeface="Optima" panose="02020500000000000000" pitchFamily="18" charset="0"/>
              </a:rPr>
              <a:t>limited activity and mobility</a:t>
            </a:r>
            <a:endParaRPr lang="en-ID"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en-ID"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Still need improvement on :</a:t>
            </a:r>
          </a:p>
          <a:p>
            <a:pPr marL="893763" lvl="1" indent="-436563">
              <a:buFont typeface="+mj-lt"/>
              <a:buAutoNum type="alphaLcPeriod"/>
            </a:pPr>
            <a:r>
              <a:rPr lang="en-ID"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D</a:t>
            </a:r>
            <a:r>
              <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ata and research</a:t>
            </a:r>
          </a:p>
          <a:p>
            <a:pPr marL="914400" lvl="1" indent="-457200">
              <a:buFont typeface="+mj-lt"/>
              <a:buAutoNum type="alphaLcPeriod"/>
            </a:pPr>
            <a:r>
              <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Monitoring and surveillance</a:t>
            </a:r>
          </a:p>
          <a:p>
            <a:pPr marL="914400" lvl="1" indent="-457200">
              <a:buFont typeface="+mj-lt"/>
              <a:buAutoNum type="alphaLcPeriod"/>
            </a:pPr>
            <a:r>
              <a:rPr lang="en-ID"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Law enforcement</a:t>
            </a:r>
            <a:endPar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914400" lvl="1" indent="-457200">
              <a:buFont typeface="+mj-lt"/>
              <a:buAutoNum type="alphaLcPeriod"/>
            </a:pPr>
            <a:r>
              <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Human resources capacity and competence </a:t>
            </a:r>
          </a:p>
          <a:p>
            <a:pPr marL="914400" lvl="1" indent="-457200">
              <a:buFont typeface="+mj-lt"/>
              <a:buAutoNum type="alphaLcPeriod"/>
            </a:pPr>
            <a:r>
              <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Alternative livelihood development</a:t>
            </a:r>
          </a:p>
          <a:p>
            <a:pPr marL="914400" lvl="1" indent="-457200">
              <a:buFont typeface="+mj-lt"/>
              <a:buAutoNum type="alphaLcPeriod"/>
            </a:pPr>
            <a:r>
              <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Public awareness</a:t>
            </a:r>
          </a:p>
          <a:p>
            <a:pPr marL="914400" lvl="1" indent="-457200">
              <a:buFont typeface="+mj-lt"/>
              <a:buAutoNum type="alphaLcPeriod"/>
            </a:pPr>
            <a:r>
              <a:rPr lang="en-ID"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Partners engagement in MPA management </a:t>
            </a:r>
            <a:endPar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D" dirty="0">
              <a:solidFill>
                <a:schemeClr val="tx1"/>
              </a:solidFill>
            </a:endParaRPr>
          </a:p>
          <a:p>
            <a:pPr marL="0" indent="0">
              <a:buNone/>
            </a:pPr>
            <a:endParaRPr lang="en-ID" dirty="0">
              <a:solidFill>
                <a:schemeClr val="tx1"/>
              </a:solidFill>
            </a:endParaRPr>
          </a:p>
        </p:txBody>
      </p:sp>
    </p:spTree>
    <p:extLst>
      <p:ext uri="{BB962C8B-B14F-4D97-AF65-F5344CB8AC3E}">
        <p14:creationId xmlns:p14="http://schemas.microsoft.com/office/powerpoint/2010/main" val="4108261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6F37F-49FF-ABCC-563D-FC5EE7F1E5A6}"/>
              </a:ext>
            </a:extLst>
          </p:cNvPr>
          <p:cNvSpPr>
            <a:spLocks noGrp="1"/>
          </p:cNvSpPr>
          <p:nvPr>
            <p:ph type="title"/>
          </p:nvPr>
        </p:nvSpPr>
        <p:spPr/>
        <p:txBody>
          <a:bodyPr/>
          <a:lstStyle/>
          <a:p>
            <a:r>
              <a:rPr lang="en-US" dirty="0"/>
              <a:t>Challenges CCA</a:t>
            </a:r>
            <a:endParaRPr lang="en-ID" dirty="0"/>
          </a:p>
        </p:txBody>
      </p:sp>
      <p:sp>
        <p:nvSpPr>
          <p:cNvPr id="3" name="Content Placeholder 2">
            <a:extLst>
              <a:ext uri="{FF2B5EF4-FFF2-40B4-BE49-F238E27FC236}">
                <a16:creationId xmlns:a16="http://schemas.microsoft.com/office/drawing/2014/main" id="{70A0C123-717D-A282-FBC5-7BF6E3BC8616}"/>
              </a:ext>
            </a:extLst>
          </p:cNvPr>
          <p:cNvSpPr>
            <a:spLocks noGrp="1"/>
          </p:cNvSpPr>
          <p:nvPr>
            <p:ph idx="1"/>
          </p:nvPr>
        </p:nvSpPr>
        <p:spPr/>
        <p:txBody>
          <a:bodyPr/>
          <a:lstStyle/>
          <a:p>
            <a:r>
              <a:rPr lang="en-ID" dirty="0"/>
              <a:t>Lack of data and information on marine resources sector.</a:t>
            </a:r>
          </a:p>
          <a:p>
            <a:r>
              <a:rPr lang="en-ID" dirty="0"/>
              <a:t>Methodology of blue carbon measurement.</a:t>
            </a:r>
          </a:p>
          <a:p>
            <a:r>
              <a:rPr lang="en-ID" dirty="0"/>
              <a:t>Policy.</a:t>
            </a:r>
          </a:p>
          <a:p>
            <a:r>
              <a:rPr lang="en-ID" dirty="0"/>
              <a:t>Human Resources and expertise.</a:t>
            </a:r>
          </a:p>
        </p:txBody>
      </p:sp>
    </p:spTree>
    <p:extLst>
      <p:ext uri="{BB962C8B-B14F-4D97-AF65-F5344CB8AC3E}">
        <p14:creationId xmlns:p14="http://schemas.microsoft.com/office/powerpoint/2010/main" val="2160069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6F37F-49FF-ABCC-563D-FC5EE7F1E5A6}"/>
              </a:ext>
            </a:extLst>
          </p:cNvPr>
          <p:cNvSpPr>
            <a:spLocks noGrp="1"/>
          </p:cNvSpPr>
          <p:nvPr>
            <p:ph type="title"/>
          </p:nvPr>
        </p:nvSpPr>
        <p:spPr/>
        <p:txBody>
          <a:bodyPr/>
          <a:lstStyle/>
          <a:p>
            <a:r>
              <a:rPr lang="en-US" dirty="0"/>
              <a:t>Challenges</a:t>
            </a:r>
            <a:endParaRPr lang="en-ID" dirty="0"/>
          </a:p>
        </p:txBody>
      </p:sp>
      <p:sp>
        <p:nvSpPr>
          <p:cNvPr id="3" name="Content Placeholder 2">
            <a:extLst>
              <a:ext uri="{FF2B5EF4-FFF2-40B4-BE49-F238E27FC236}">
                <a16:creationId xmlns:a16="http://schemas.microsoft.com/office/drawing/2014/main" id="{70A0C123-717D-A282-FBC5-7BF6E3BC8616}"/>
              </a:ext>
            </a:extLst>
          </p:cNvPr>
          <p:cNvSpPr>
            <a:spLocks noGrp="1"/>
          </p:cNvSpPr>
          <p:nvPr>
            <p:ph idx="1"/>
          </p:nvPr>
        </p:nvSpPr>
        <p:spPr>
          <a:xfrm>
            <a:off x="444661" y="1420511"/>
            <a:ext cx="11408672" cy="4725645"/>
          </a:xfrm>
        </p:spPr>
        <p:txBody>
          <a:bodyPr/>
          <a:lstStyle/>
          <a:p>
            <a:pPr marL="0" indent="0">
              <a:buNone/>
            </a:pPr>
            <a:r>
              <a:rPr lang="en-US" b="1" u="sng" dirty="0">
                <a:solidFill>
                  <a:schemeClr val="tx1"/>
                </a:solidFill>
              </a:rPr>
              <a:t>Threatened Species</a:t>
            </a:r>
          </a:p>
          <a:p>
            <a:pPr marL="342900" indent="-342900">
              <a:buFont typeface="+mj-lt"/>
              <a:buAutoNum type="arabicPeriod"/>
            </a:pPr>
            <a:r>
              <a:rPr lang="en-US" sz="2400" dirty="0">
                <a:solidFill>
                  <a:schemeClr val="tx1"/>
                </a:solidFill>
                <a:effectLst/>
                <a:latin typeface="Optima" panose="02020500000000000000" pitchFamily="18" charset="0"/>
                <a:ea typeface="Optima" panose="02020500000000000000" pitchFamily="18" charset="0"/>
                <a:cs typeface="Optima" panose="02020500000000000000" pitchFamily="18" charset="0"/>
              </a:rPr>
              <a:t>Covid-19 Pandemics : </a:t>
            </a:r>
            <a:r>
              <a:rPr lang="en-US" sz="2400" dirty="0">
                <a:solidFill>
                  <a:schemeClr val="tx1"/>
                </a:solidFill>
                <a:latin typeface="Optima" panose="02020500000000000000" pitchFamily="18" charset="0"/>
                <a:ea typeface="Optima" panose="02020500000000000000" pitchFamily="18" charset="0"/>
                <a:cs typeface="Optima" panose="02020500000000000000" pitchFamily="18" charset="0"/>
              </a:rPr>
              <a:t>limited activity and mobility</a:t>
            </a:r>
            <a:endParaRPr lang="en-ID"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en-ID"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Still need improvement on :</a:t>
            </a:r>
          </a:p>
          <a:p>
            <a:pPr marL="800100" lvl="1" indent="-342900">
              <a:buFont typeface="+mj-lt"/>
              <a:buAutoNum type="arabicPeriod"/>
            </a:pPr>
            <a:r>
              <a:rPr lang="en-ID"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D</a:t>
            </a:r>
            <a:r>
              <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ata and research. </a:t>
            </a:r>
          </a:p>
          <a:p>
            <a:pPr marL="800100" lvl="1" indent="-342900">
              <a:buFont typeface="+mj-lt"/>
              <a:buAutoNum type="arabicPeriod"/>
            </a:pPr>
            <a:r>
              <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Surveillance and law enforcement due to vastness and remote ocean areas. </a:t>
            </a:r>
          </a:p>
          <a:p>
            <a:pPr marL="800100" lvl="1" indent="-342900">
              <a:buFont typeface="+mj-lt"/>
              <a:buAutoNum type="arabicPeriod"/>
            </a:pPr>
            <a:r>
              <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Alternative livelihood development. </a:t>
            </a:r>
          </a:p>
          <a:p>
            <a:pPr marL="800100" lvl="1" indent="-342900">
              <a:buFont typeface="+mj-lt"/>
              <a:buAutoNum type="arabicPeriod"/>
            </a:pPr>
            <a:r>
              <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Public awareness</a:t>
            </a:r>
          </a:p>
          <a:p>
            <a:pPr marL="342900" indent="-342900">
              <a:buFont typeface="+mj-lt"/>
              <a:buAutoNum type="arabicPeriod"/>
            </a:pPr>
            <a:r>
              <a:rPr lang="en-ID"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Marine mammals stranding events are beyond our estimates (when, where, how </a:t>
            </a:r>
            <a:r>
              <a:rPr lang="en-ID"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etc</a:t>
            </a:r>
            <a:r>
              <a:rPr lang="en-ID"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en-ID" dirty="0">
              <a:solidFill>
                <a:schemeClr val="tx1"/>
              </a:solidFill>
            </a:endParaRPr>
          </a:p>
        </p:txBody>
      </p:sp>
    </p:spTree>
    <p:extLst>
      <p:ext uri="{BB962C8B-B14F-4D97-AF65-F5344CB8AC3E}">
        <p14:creationId xmlns:p14="http://schemas.microsoft.com/office/powerpoint/2010/main" val="1403683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6F37F-49FF-ABCC-563D-FC5EE7F1E5A6}"/>
              </a:ext>
            </a:extLst>
          </p:cNvPr>
          <p:cNvSpPr>
            <a:spLocks noGrp="1"/>
          </p:cNvSpPr>
          <p:nvPr>
            <p:ph type="title"/>
          </p:nvPr>
        </p:nvSpPr>
        <p:spPr/>
        <p:txBody>
          <a:bodyPr/>
          <a:lstStyle/>
          <a:p>
            <a:r>
              <a:rPr lang="en-US" dirty="0"/>
              <a:t>Challenges: </a:t>
            </a:r>
            <a:r>
              <a:rPr lang="en-US" sz="3600" b="1" dirty="0">
                <a:latin typeface="Optima" pitchFamily="2" charset="0"/>
              </a:rPr>
              <a:t>WLF and GESI Adoption</a:t>
            </a:r>
            <a:endParaRPr lang="en-ID" dirty="0"/>
          </a:p>
        </p:txBody>
      </p:sp>
      <p:sp>
        <p:nvSpPr>
          <p:cNvPr id="3" name="Content Placeholder 2">
            <a:extLst>
              <a:ext uri="{FF2B5EF4-FFF2-40B4-BE49-F238E27FC236}">
                <a16:creationId xmlns:a16="http://schemas.microsoft.com/office/drawing/2014/main" id="{70A0C123-717D-A282-FBC5-7BF6E3BC8616}"/>
              </a:ext>
            </a:extLst>
          </p:cNvPr>
          <p:cNvSpPr>
            <a:spLocks noGrp="1"/>
          </p:cNvSpPr>
          <p:nvPr>
            <p:ph idx="1"/>
          </p:nvPr>
        </p:nvSpPr>
        <p:spPr/>
        <p:txBody>
          <a:bodyPr/>
          <a:lstStyle/>
          <a:p>
            <a:r>
              <a:rPr lang="en-ID" dirty="0"/>
              <a:t>The gap of understanding </a:t>
            </a:r>
            <a:r>
              <a:rPr lang="en-US" dirty="0"/>
              <a:t>amongst stakeholders related gender mainstreaming still wide </a:t>
            </a:r>
          </a:p>
          <a:p>
            <a:r>
              <a:rPr lang="en-US" dirty="0"/>
              <a:t>The budget supporting gender mainstreaming needs to increase</a:t>
            </a:r>
          </a:p>
        </p:txBody>
      </p:sp>
    </p:spTree>
    <p:extLst>
      <p:ext uri="{BB962C8B-B14F-4D97-AF65-F5344CB8AC3E}">
        <p14:creationId xmlns:p14="http://schemas.microsoft.com/office/powerpoint/2010/main" val="1194284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935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9D8C14-CEB9-242E-9AA6-70E87EA4E997}"/>
              </a:ext>
            </a:extLst>
          </p:cNvPr>
          <p:cNvSpPr>
            <a:spLocks noGrp="1"/>
          </p:cNvSpPr>
          <p:nvPr>
            <p:ph type="title"/>
          </p:nvPr>
        </p:nvSpPr>
        <p:spPr>
          <a:xfrm>
            <a:off x="467810" y="422998"/>
            <a:ext cx="10515600" cy="780769"/>
          </a:xfrm>
        </p:spPr>
        <p:txBody>
          <a:bodyPr>
            <a:normAutofit/>
          </a:bodyPr>
          <a:lstStyle/>
          <a:p>
            <a:r>
              <a:rPr lang="en-US" sz="3200" dirty="0"/>
              <a:t>Roadmap – Seascape</a:t>
            </a:r>
            <a:endParaRPr lang="en-ID" dirty="0"/>
          </a:p>
        </p:txBody>
      </p:sp>
      <p:graphicFrame>
        <p:nvGraphicFramePr>
          <p:cNvPr id="5" name="Table 4">
            <a:extLst>
              <a:ext uri="{FF2B5EF4-FFF2-40B4-BE49-F238E27FC236}">
                <a16:creationId xmlns:a16="http://schemas.microsoft.com/office/drawing/2014/main" id="{E6B430F3-0664-691E-5A40-32A18A8729BB}"/>
              </a:ext>
            </a:extLst>
          </p:cNvPr>
          <p:cNvGraphicFramePr>
            <a:graphicFrameLocks noGrp="1"/>
          </p:cNvGraphicFramePr>
          <p:nvPr/>
        </p:nvGraphicFramePr>
        <p:xfrm>
          <a:off x="314220" y="1137149"/>
          <a:ext cx="11409970" cy="5200559"/>
        </p:xfrm>
        <a:graphic>
          <a:graphicData uri="http://schemas.openxmlformats.org/drawingml/2006/table">
            <a:tbl>
              <a:tblPr firstRow="1" bandRow="1">
                <a:tableStyleId>{5C22544A-7EE6-4342-B048-85BDC9FD1C3A}</a:tableStyleId>
              </a:tblPr>
              <a:tblGrid>
                <a:gridCol w="5052366">
                  <a:extLst>
                    <a:ext uri="{9D8B030D-6E8A-4147-A177-3AD203B41FA5}">
                      <a16:colId xmlns:a16="http://schemas.microsoft.com/office/drawing/2014/main" val="39376084"/>
                    </a:ext>
                  </a:extLst>
                </a:gridCol>
                <a:gridCol w="6357604">
                  <a:extLst>
                    <a:ext uri="{9D8B030D-6E8A-4147-A177-3AD203B41FA5}">
                      <a16:colId xmlns:a16="http://schemas.microsoft.com/office/drawing/2014/main" val="3789956893"/>
                    </a:ext>
                  </a:extLst>
                </a:gridCol>
              </a:tblGrid>
              <a:tr h="741970">
                <a:tc>
                  <a:txBody>
                    <a:bodyPr/>
                    <a:lstStyle/>
                    <a:p>
                      <a:pPr algn="ctr"/>
                      <a:r>
                        <a:rPr lang="en-US" sz="1800" dirty="0">
                          <a:solidFill>
                            <a:srgbClr val="087F95"/>
                          </a:solidFill>
                        </a:rPr>
                        <a:t>CTI-CFF National Programs</a:t>
                      </a:r>
                      <a:endParaRPr lang="en-ID" dirty="0">
                        <a:solidFill>
                          <a:srgbClr val="087F95"/>
                        </a:solidFill>
                      </a:endParaRPr>
                    </a:p>
                  </a:txBody>
                  <a:tcPr anchor="ctr"/>
                </a:tc>
                <a:tc>
                  <a:txBody>
                    <a:bodyPr/>
                    <a:lstStyle/>
                    <a:p>
                      <a:pPr algn="ctr"/>
                      <a:r>
                        <a:rPr lang="en-US" sz="1800" dirty="0">
                          <a:solidFill>
                            <a:srgbClr val="087F95"/>
                          </a:solidFill>
                        </a:rPr>
                        <a:t>Activities Related to CTI-CFF Goals with Different Budget</a:t>
                      </a:r>
                      <a:endParaRPr lang="en-ID" dirty="0">
                        <a:solidFill>
                          <a:srgbClr val="087F95"/>
                        </a:solidFill>
                      </a:endParaRPr>
                    </a:p>
                  </a:txBody>
                  <a:tcPr anchor="ctr"/>
                </a:tc>
                <a:extLst>
                  <a:ext uri="{0D108BD9-81ED-4DB2-BD59-A6C34878D82A}">
                    <a16:rowId xmlns:a16="http://schemas.microsoft.com/office/drawing/2014/main" val="3884629034"/>
                  </a:ext>
                </a:extLst>
              </a:tr>
              <a:tr h="607272">
                <a:tc>
                  <a:txBody>
                    <a:bodyPr/>
                    <a:lstStyle/>
                    <a:p>
                      <a:pPr marL="357188" indent="-357188">
                        <a:lnSpc>
                          <a:spcPct val="120000"/>
                        </a:lnSpc>
                        <a:spcBef>
                          <a:spcPts val="0"/>
                        </a:spcBef>
                        <a:buFont typeface="Arial"/>
                        <a:buNone/>
                        <a:tabLst>
                          <a:tab pos="357188" algn="l"/>
                        </a:tabLst>
                      </a:pPr>
                      <a:r>
                        <a:rPr lang="en-US" sz="1800" kern="1200" dirty="0">
                          <a:solidFill>
                            <a:prstClr val="black"/>
                          </a:solidFill>
                          <a:latin typeface="+mn-lt"/>
                          <a:ea typeface="+mn-ea"/>
                          <a:cs typeface="+mn-cs"/>
                        </a:rPr>
                        <a:t>1.    </a:t>
                      </a:r>
                      <a:r>
                        <a:rPr lang="id-ID" sz="1800" kern="1200" dirty="0">
                          <a:solidFill>
                            <a:prstClr val="black"/>
                          </a:solidFill>
                          <a:latin typeface="+mn-lt"/>
                          <a:ea typeface="+mn-ea"/>
                          <a:cs typeface="+mn-cs"/>
                        </a:rPr>
                        <a:t>The 7th CTI-CFF Seascapes Working Group Meeting</a:t>
                      </a:r>
                      <a:endParaRPr lang="en-US" sz="1800" kern="1200" dirty="0">
                        <a:solidFill>
                          <a:prstClr val="black"/>
                        </a:solidFill>
                        <a:latin typeface="+mn-lt"/>
                        <a:ea typeface="+mn-ea"/>
                        <a:cs typeface="+mn-cs"/>
                      </a:endParaRPr>
                    </a:p>
                    <a:p>
                      <a:endParaRPr lang="en-ID" dirty="0"/>
                    </a:p>
                  </a:txBody>
                  <a:tcPr/>
                </a:tc>
                <a:tc>
                  <a:txBody>
                    <a:bodyPr/>
                    <a:lstStyle/>
                    <a:p>
                      <a:pPr marL="514350" marR="0" lvl="0" indent="-514350" algn="l" defTabSz="914400" rtl="0" eaLnBrk="1" fontAlgn="auto" latinLnBrk="0" hangingPunct="1">
                        <a:lnSpc>
                          <a:spcPct val="100000"/>
                        </a:lnSpc>
                        <a:spcBef>
                          <a:spcPts val="0"/>
                        </a:spcBef>
                        <a:spcAft>
                          <a:spcPts val="0"/>
                        </a:spcAft>
                        <a:buClrTx/>
                        <a:buSzTx/>
                        <a:buFont typeface="Arial"/>
                        <a:buAutoNum type="arabicPeriod"/>
                        <a:tabLst>
                          <a:tab pos="542925" algn="l"/>
                        </a:tabLst>
                        <a:defRPr/>
                      </a:pPr>
                      <a:r>
                        <a:rPr lang="en-US" sz="1800" kern="1200" dirty="0">
                          <a:solidFill>
                            <a:prstClr val="black"/>
                          </a:solidFill>
                          <a:latin typeface="+mn-lt"/>
                          <a:ea typeface="+mn-ea"/>
                          <a:cs typeface="+mn-cs"/>
                        </a:rPr>
                        <a:t>Legislation Process of Local Government for </a:t>
                      </a:r>
                      <a:r>
                        <a:rPr lang="en-US" dirty="0">
                          <a:solidFill>
                            <a:prstClr val="black"/>
                          </a:solidFill>
                        </a:rPr>
                        <a:t>12 Provincial Marine Spatial Plan</a:t>
                      </a:r>
                      <a:r>
                        <a:rPr lang="id-ID" dirty="0">
                          <a:solidFill>
                            <a:prstClr val="black"/>
                          </a:solidFill>
                        </a:rPr>
                        <a:t>s </a:t>
                      </a:r>
                      <a:r>
                        <a:rPr lang="en-US" dirty="0">
                          <a:solidFill>
                            <a:prstClr val="black"/>
                          </a:solidFill>
                        </a:rPr>
                        <a:t>with Provincial (Land) Spatial Plan</a:t>
                      </a:r>
                      <a:r>
                        <a:rPr lang="id-ID" dirty="0">
                          <a:solidFill>
                            <a:prstClr val="black"/>
                          </a:solidFill>
                        </a:rPr>
                        <a:t>s</a:t>
                      </a:r>
                      <a:r>
                        <a:rPr lang="en-US" dirty="0">
                          <a:solidFill>
                            <a:prstClr val="black"/>
                          </a:solidFill>
                        </a:rPr>
                        <a:t> for Papua, North Maluku, Maluku, East Nusa Tenggara, West Nusa Tenggara, Bali, South Kalimantan, East Kalimantan, North Kalimantan, North Sulawesi, Central Sulawesi, South East Sulawesi</a:t>
                      </a:r>
                    </a:p>
                  </a:txBody>
                  <a:tcPr/>
                </a:tc>
                <a:extLst>
                  <a:ext uri="{0D108BD9-81ED-4DB2-BD59-A6C34878D82A}">
                    <a16:rowId xmlns:a16="http://schemas.microsoft.com/office/drawing/2014/main" val="642423306"/>
                  </a:ext>
                </a:extLst>
              </a:tr>
              <a:tr h="725055">
                <a:tc>
                  <a:txBody>
                    <a:bodyPr/>
                    <a:lstStyle/>
                    <a:p>
                      <a:pPr marL="357188" indent="-357188">
                        <a:lnSpc>
                          <a:spcPct val="120000"/>
                        </a:lnSpc>
                        <a:spcBef>
                          <a:spcPts val="0"/>
                        </a:spcBef>
                        <a:buFont typeface="Arial"/>
                        <a:buNone/>
                        <a:tabLst>
                          <a:tab pos="357188" algn="l"/>
                        </a:tabLst>
                      </a:pPr>
                      <a:r>
                        <a:rPr lang="en-GB" sz="1800" kern="1200" dirty="0">
                          <a:solidFill>
                            <a:prstClr val="black"/>
                          </a:solidFill>
                          <a:latin typeface="+mn-lt"/>
                          <a:ea typeface="Optima" charset="0"/>
                          <a:cs typeface="Optima" charset="0"/>
                        </a:rPr>
                        <a:t>2.</a:t>
                      </a:r>
                      <a:r>
                        <a:rPr lang="id-ID" sz="1800" kern="1200" dirty="0">
                          <a:solidFill>
                            <a:prstClr val="black"/>
                          </a:solidFill>
                          <a:latin typeface="+mn-lt"/>
                          <a:ea typeface="Optima" charset="0"/>
                          <a:cs typeface="Optima" charset="0"/>
                        </a:rPr>
                        <a:t> 	</a:t>
                      </a:r>
                      <a:r>
                        <a:rPr lang="id-ID" sz="1800" kern="1200" dirty="0">
                          <a:solidFill>
                            <a:prstClr val="black"/>
                          </a:solidFill>
                          <a:latin typeface="+mn-lt"/>
                          <a:ea typeface="+mn-ea"/>
                          <a:cs typeface="+mn-cs"/>
                        </a:rPr>
                        <a:t>C</a:t>
                      </a:r>
                      <a:r>
                        <a:rPr lang="en-US" sz="1800" kern="1200" dirty="0" err="1">
                          <a:solidFill>
                            <a:prstClr val="black"/>
                          </a:solidFill>
                          <a:latin typeface="+mn-lt"/>
                          <a:ea typeface="+mn-ea"/>
                          <a:cs typeface="+mn-cs"/>
                        </a:rPr>
                        <a:t>oordinate</a:t>
                      </a:r>
                      <a:r>
                        <a:rPr lang="id-ID" sz="1800" kern="1200" dirty="0">
                          <a:solidFill>
                            <a:prstClr val="black"/>
                          </a:solidFill>
                          <a:latin typeface="+mn-lt"/>
                          <a:ea typeface="+mn-ea"/>
                          <a:cs typeface="+mn-cs"/>
                        </a:rPr>
                        <a:t> and discuss</a:t>
                      </a:r>
                      <a:r>
                        <a:rPr lang="en-US" sz="1800" kern="1200" dirty="0">
                          <a:solidFill>
                            <a:prstClr val="black"/>
                          </a:solidFill>
                          <a:latin typeface="+mn-lt"/>
                          <a:ea typeface="+mn-ea"/>
                          <a:cs typeface="+mn-cs"/>
                        </a:rPr>
                        <a:t> with </a:t>
                      </a:r>
                      <a:r>
                        <a:rPr lang="id-ID" sz="1800" kern="1200" dirty="0">
                          <a:solidFill>
                            <a:prstClr val="black"/>
                          </a:solidFill>
                          <a:latin typeface="+mn-lt"/>
                          <a:ea typeface="+mn-ea"/>
                          <a:cs typeface="+mn-cs"/>
                        </a:rPr>
                        <a:t>other </a:t>
                      </a:r>
                      <a:r>
                        <a:rPr lang="en-US" sz="1800" kern="1200" dirty="0">
                          <a:solidFill>
                            <a:prstClr val="black"/>
                          </a:solidFill>
                          <a:latin typeface="+mn-lt"/>
                          <a:ea typeface="+mn-ea"/>
                          <a:cs typeface="+mn-cs"/>
                        </a:rPr>
                        <a:t>TWG</a:t>
                      </a:r>
                      <a:r>
                        <a:rPr lang="id-ID" sz="1800" kern="1200" dirty="0">
                          <a:solidFill>
                            <a:prstClr val="black"/>
                          </a:solidFill>
                          <a:latin typeface="+mn-lt"/>
                          <a:ea typeface="+mn-ea"/>
                          <a:cs typeface="+mn-cs"/>
                        </a:rPr>
                        <a:t>s, Partners, and University Partnership program </a:t>
                      </a:r>
                      <a:r>
                        <a:rPr lang="en-US" sz="1800" kern="1200" dirty="0">
                          <a:solidFill>
                            <a:prstClr val="black"/>
                          </a:solidFill>
                          <a:latin typeface="+mn-lt"/>
                          <a:ea typeface="+mn-ea"/>
                          <a:cs typeface="+mn-cs"/>
                        </a:rPr>
                        <a:t>in</a:t>
                      </a:r>
                      <a:r>
                        <a:rPr lang="id-ID" sz="1800" kern="1200" dirty="0">
                          <a:solidFill>
                            <a:prstClr val="black"/>
                          </a:solidFill>
                          <a:latin typeface="+mn-lt"/>
                          <a:ea typeface="+mn-ea"/>
                          <a:cs typeface="+mn-cs"/>
                        </a:rPr>
                        <a:t> the management of priority seascapes</a:t>
                      </a:r>
                      <a:endParaRPr lang="en-US" sz="1800" kern="1200" dirty="0">
                        <a:solidFill>
                          <a:prstClr val="black"/>
                        </a:solidFill>
                        <a:latin typeface="+mn-lt"/>
                        <a:ea typeface="+mn-ea"/>
                        <a:cs typeface="+mn-cs"/>
                      </a:endParaRPr>
                    </a:p>
                  </a:txBody>
                  <a:tcPr/>
                </a:tc>
                <a:tc>
                  <a:txBody>
                    <a:bodyPr/>
                    <a:lstStyle/>
                    <a:p>
                      <a:pPr marL="0" indent="0">
                        <a:lnSpc>
                          <a:spcPct val="100000"/>
                        </a:lnSpc>
                        <a:spcBef>
                          <a:spcPts val="0"/>
                        </a:spcBef>
                        <a:buFont typeface="Arial"/>
                        <a:buNone/>
                        <a:tabLst>
                          <a:tab pos="542925" algn="l"/>
                        </a:tabLst>
                      </a:pPr>
                      <a:r>
                        <a:rPr lang="en-US" sz="1800" kern="1200" dirty="0">
                          <a:solidFill>
                            <a:prstClr val="black"/>
                          </a:solidFill>
                          <a:latin typeface="+mn-lt"/>
                          <a:ea typeface="+mn-ea"/>
                          <a:cs typeface="+mn-cs"/>
                        </a:rPr>
                        <a:t>2.  </a:t>
                      </a:r>
                      <a:r>
                        <a:rPr lang="en-US" dirty="0">
                          <a:solidFill>
                            <a:prstClr val="black"/>
                          </a:solidFill>
                        </a:rPr>
                        <a:t>Development 4</a:t>
                      </a:r>
                      <a:r>
                        <a:rPr lang="id-ID" dirty="0">
                          <a:solidFill>
                            <a:prstClr val="black"/>
                          </a:solidFill>
                        </a:rPr>
                        <a:t> Inter-Regional </a:t>
                      </a:r>
                      <a:r>
                        <a:rPr lang="en-US" dirty="0">
                          <a:solidFill>
                            <a:prstClr val="black"/>
                          </a:solidFill>
                        </a:rPr>
                        <a:t> Marine Spatial Plan</a:t>
                      </a:r>
                      <a:r>
                        <a:rPr lang="id-ID" dirty="0">
                          <a:solidFill>
                            <a:prstClr val="black"/>
                          </a:solidFill>
                        </a:rPr>
                        <a:t>s</a:t>
                      </a:r>
                      <a:r>
                        <a:rPr lang="en-US" dirty="0">
                          <a:solidFill>
                            <a:prstClr val="black"/>
                          </a:solidFill>
                        </a:rPr>
                        <a:t> </a:t>
                      </a:r>
                      <a:r>
                        <a:rPr lang="id-ID" dirty="0">
                          <a:solidFill>
                            <a:prstClr val="black"/>
                          </a:solidFill>
                        </a:rPr>
                        <a:t>(</a:t>
                      </a:r>
                      <a:r>
                        <a:rPr lang="en-US" dirty="0">
                          <a:solidFill>
                            <a:prstClr val="black"/>
                          </a:solidFill>
                        </a:rPr>
                        <a:t>Seram Sea, Halmahera Sea, North Papua Sea, South Java Sea)</a:t>
                      </a:r>
                    </a:p>
                    <a:p>
                      <a:endParaRPr lang="en-ID" dirty="0"/>
                    </a:p>
                  </a:txBody>
                  <a:tcPr/>
                </a:tc>
                <a:extLst>
                  <a:ext uri="{0D108BD9-81ED-4DB2-BD59-A6C34878D82A}">
                    <a16:rowId xmlns:a16="http://schemas.microsoft.com/office/drawing/2014/main" val="1234316187"/>
                  </a:ext>
                </a:extLst>
              </a:tr>
              <a:tr h="607272">
                <a:tc>
                  <a:txBody>
                    <a:bodyPr/>
                    <a:lstStyle/>
                    <a:p>
                      <a:pPr marL="357188" indent="-357188">
                        <a:lnSpc>
                          <a:spcPct val="120000"/>
                        </a:lnSpc>
                        <a:spcBef>
                          <a:spcPts val="0"/>
                        </a:spcBef>
                        <a:buFontTx/>
                        <a:buNone/>
                        <a:tabLst>
                          <a:tab pos="357188" algn="l"/>
                        </a:tabLst>
                      </a:pPr>
                      <a:r>
                        <a:rPr lang="en-US" sz="1800" kern="1200" dirty="0">
                          <a:solidFill>
                            <a:prstClr val="black"/>
                          </a:solidFill>
                          <a:latin typeface="+mn-lt"/>
                          <a:ea typeface="Optima" charset="0"/>
                          <a:cs typeface="Optima" charset="0"/>
                        </a:rPr>
                        <a:t>3.    Design to Develop Seascape Diagnostic Analysis and it's strategic Action Plan</a:t>
                      </a:r>
                      <a:r>
                        <a:rPr lang="id-ID" sz="1800" kern="1200" dirty="0">
                          <a:solidFill>
                            <a:prstClr val="black"/>
                          </a:solidFill>
                          <a:latin typeface="+mn-lt"/>
                          <a:ea typeface="Optima" charset="0"/>
                          <a:cs typeface="Optima" charset="0"/>
                        </a:rPr>
                        <a:t> (LSS and BSSE)</a:t>
                      </a:r>
                      <a:endParaRPr lang="en-GB" sz="1800" kern="1200" dirty="0">
                        <a:solidFill>
                          <a:prstClr val="black"/>
                        </a:solidFill>
                        <a:latin typeface="+mn-lt"/>
                        <a:ea typeface="Optima" charset="0"/>
                        <a:cs typeface="Optima" charset="0"/>
                      </a:endParaRPr>
                    </a:p>
                    <a:p>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3. Legislation Process for Presidential Regulation on Banda, Bali Sea, Aru Sea  and </a:t>
                      </a:r>
                      <a:r>
                        <a:rPr lang="en-US" dirty="0" err="1">
                          <a:solidFill>
                            <a:prstClr val="black"/>
                          </a:solidFill>
                        </a:rPr>
                        <a:t>Sawu</a:t>
                      </a:r>
                      <a:r>
                        <a:rPr lang="en-US" dirty="0">
                          <a:solidFill>
                            <a:prstClr val="black"/>
                          </a:solidFill>
                        </a:rPr>
                        <a:t> Sea </a:t>
                      </a:r>
                      <a:r>
                        <a:rPr lang="id-ID" dirty="0">
                          <a:solidFill>
                            <a:prstClr val="black"/>
                          </a:solidFill>
                        </a:rPr>
                        <a:t>Inter-Regional </a:t>
                      </a:r>
                      <a:r>
                        <a:rPr lang="en-US" dirty="0">
                          <a:solidFill>
                            <a:prstClr val="black"/>
                          </a:solidFill>
                        </a:rPr>
                        <a:t> Marine Spatial Plans</a:t>
                      </a:r>
                    </a:p>
                    <a:p>
                      <a:endParaRPr lang="en-ID" dirty="0"/>
                    </a:p>
                  </a:txBody>
                  <a:tcPr/>
                </a:tc>
                <a:extLst>
                  <a:ext uri="{0D108BD9-81ED-4DB2-BD59-A6C34878D82A}">
                    <a16:rowId xmlns:a16="http://schemas.microsoft.com/office/drawing/2014/main" val="354013117"/>
                  </a:ext>
                </a:extLst>
              </a:tr>
              <a:tr h="607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prstClr val="black"/>
                          </a:solidFill>
                          <a:latin typeface="+mn-lt"/>
                          <a:ea typeface="+mn-ea"/>
                          <a:cs typeface="+mn-cs"/>
                        </a:rPr>
                        <a:t>4.    Funding Resources Workshop </a:t>
                      </a:r>
                    </a:p>
                    <a:p>
                      <a:endParaRPr lang="en-ID" dirty="0"/>
                    </a:p>
                  </a:txBody>
                  <a:tcPr/>
                </a:tc>
                <a:tc>
                  <a:txBody>
                    <a:bodyPr/>
                    <a:lstStyle/>
                    <a:p>
                      <a:endParaRPr lang="en-ID" dirty="0"/>
                    </a:p>
                  </a:txBody>
                  <a:tcPr/>
                </a:tc>
                <a:extLst>
                  <a:ext uri="{0D108BD9-81ED-4DB2-BD59-A6C34878D82A}">
                    <a16:rowId xmlns:a16="http://schemas.microsoft.com/office/drawing/2014/main" val="3530648916"/>
                  </a:ext>
                </a:extLst>
              </a:tr>
            </a:tbl>
          </a:graphicData>
        </a:graphic>
      </p:graphicFrame>
    </p:spTree>
    <p:extLst>
      <p:ext uri="{BB962C8B-B14F-4D97-AF65-F5344CB8AC3E}">
        <p14:creationId xmlns:p14="http://schemas.microsoft.com/office/powerpoint/2010/main" val="4263503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1828800" y="2133601"/>
            <a:ext cx="8483600" cy="22225"/>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828800" y="6607176"/>
            <a:ext cx="8483600" cy="22225"/>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4" name="Diagram 13"/>
          <p:cNvGraphicFramePr/>
          <p:nvPr/>
        </p:nvGraphicFramePr>
        <p:xfrm>
          <a:off x="1828800" y="1552579"/>
          <a:ext cx="8382000" cy="5032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p:cNvSpPr txBox="1">
            <a:spLocks/>
          </p:cNvSpPr>
          <p:nvPr/>
        </p:nvSpPr>
        <p:spPr bwMode="auto">
          <a:xfrm>
            <a:off x="1752600" y="228600"/>
            <a:ext cx="8686800" cy="977906"/>
          </a:xfrm>
          <a:prstGeom prst="rect">
            <a:avLst/>
          </a:prstGeom>
          <a:noFill/>
          <a:ln w="9525">
            <a:noFill/>
            <a:miter lim="800000"/>
            <a:headEnd/>
            <a:tailEnd/>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04040">
                    <a:lumMod val="75000"/>
                    <a:lumOff val="25000"/>
                  </a:srgbClr>
                </a:solidFill>
                <a:effectLst/>
                <a:uLnTx/>
                <a:uFillTx/>
                <a:latin typeface="Calibri" panose="020F0502020204030204"/>
                <a:ea typeface="+mn-ea"/>
                <a:cs typeface="+mn-cs"/>
              </a:rPr>
              <a:t>EAFM development roadmap</a:t>
            </a:r>
            <a:r>
              <a:rPr kumimoji="0" lang="id-ID" sz="2800" b="0" i="0" u="none" strike="noStrike" kern="1200" cap="none" spc="0" normalizeH="0" baseline="0" noProof="0" dirty="0">
                <a:ln>
                  <a:noFill/>
                </a:ln>
                <a:solidFill>
                  <a:srgbClr val="404040">
                    <a:lumMod val="75000"/>
                    <a:lumOff val="25000"/>
                  </a:srgbClr>
                </a:solidFill>
                <a:effectLst/>
                <a:uLnTx/>
                <a:uFillTx/>
                <a:latin typeface="Calibri" panose="020F0502020204030204"/>
                <a:ea typeface="+mn-ea"/>
                <a:cs typeface="+mn-cs"/>
              </a:rPr>
              <a:t> (20</a:t>
            </a:r>
            <a:r>
              <a:rPr kumimoji="0" lang="en-US" sz="2800" b="0" i="0" u="none" strike="noStrike" kern="1200" cap="none" spc="0" normalizeH="0" baseline="0" noProof="0" dirty="0">
                <a:ln>
                  <a:noFill/>
                </a:ln>
                <a:solidFill>
                  <a:srgbClr val="404040">
                    <a:lumMod val="75000"/>
                    <a:lumOff val="25000"/>
                  </a:srgbClr>
                </a:solidFill>
                <a:effectLst/>
                <a:uLnTx/>
                <a:uFillTx/>
                <a:latin typeface="Calibri" panose="020F0502020204030204"/>
                <a:ea typeface="+mn-ea"/>
                <a:cs typeface="+mn-cs"/>
              </a:rPr>
              <a:t>20</a:t>
            </a:r>
            <a:r>
              <a:rPr kumimoji="0" lang="id-ID" sz="2800" b="0" i="0" u="none" strike="noStrike" kern="1200" cap="none" spc="0" normalizeH="0" baseline="0" noProof="0" dirty="0">
                <a:ln>
                  <a:noFill/>
                </a:ln>
                <a:solidFill>
                  <a:srgbClr val="404040">
                    <a:lumMod val="75000"/>
                    <a:lumOff val="25000"/>
                  </a:srgbClr>
                </a:solidFill>
                <a:effectLst/>
                <a:uLnTx/>
                <a:uFillTx/>
                <a:latin typeface="Calibri" panose="020F0502020204030204"/>
                <a:ea typeface="+mn-ea"/>
                <a:cs typeface="+mn-cs"/>
              </a:rPr>
              <a:t> – 20</a:t>
            </a:r>
            <a:r>
              <a:rPr kumimoji="0" lang="en-US" sz="2800" b="0" i="0" u="none" strike="noStrike" kern="1200" cap="none" spc="0" normalizeH="0" baseline="0" noProof="0" dirty="0">
                <a:ln>
                  <a:noFill/>
                </a:ln>
                <a:solidFill>
                  <a:srgbClr val="404040">
                    <a:lumMod val="75000"/>
                    <a:lumOff val="25000"/>
                  </a:srgbClr>
                </a:solidFill>
                <a:effectLst/>
                <a:uLnTx/>
                <a:uFillTx/>
                <a:latin typeface="Calibri" panose="020F0502020204030204"/>
                <a:ea typeface="+mn-ea"/>
                <a:cs typeface="+mn-cs"/>
              </a:rPr>
              <a:t>24</a:t>
            </a:r>
            <a:r>
              <a:rPr kumimoji="0" lang="id-ID" sz="2800" b="0" i="0" u="none" strike="noStrike" kern="1200" cap="none" spc="0" normalizeH="0" baseline="0" noProof="0" dirty="0">
                <a:ln>
                  <a:noFill/>
                </a:ln>
                <a:solidFill>
                  <a:srgbClr val="404040">
                    <a:lumMod val="75000"/>
                    <a:lumOff val="25000"/>
                  </a:srgbClr>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srgbClr val="404040">
                  <a:lumMod val="75000"/>
                  <a:lumOff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5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79D3-4296-1D03-9809-037BA8F743C7}"/>
              </a:ext>
            </a:extLst>
          </p:cNvPr>
          <p:cNvSpPr>
            <a:spLocks noGrp="1"/>
          </p:cNvSpPr>
          <p:nvPr>
            <p:ph type="title"/>
          </p:nvPr>
        </p:nvSpPr>
        <p:spPr/>
        <p:txBody>
          <a:bodyPr/>
          <a:lstStyle/>
          <a:p>
            <a:r>
              <a:rPr lang="en-US" sz="3200" dirty="0"/>
              <a:t>Roadmap – CCA</a:t>
            </a:r>
            <a:endParaRPr lang="en-ID" sz="2700" dirty="0">
              <a:solidFill>
                <a:srgbClr val="90C42F"/>
              </a:solidFill>
            </a:endParaRPr>
          </a:p>
        </p:txBody>
      </p:sp>
      <p:graphicFrame>
        <p:nvGraphicFramePr>
          <p:cNvPr id="4" name="Table 3">
            <a:extLst>
              <a:ext uri="{FF2B5EF4-FFF2-40B4-BE49-F238E27FC236}">
                <a16:creationId xmlns:a16="http://schemas.microsoft.com/office/drawing/2014/main" id="{00AE891D-4D21-206A-9586-9D1CCE3D14B8}"/>
              </a:ext>
            </a:extLst>
          </p:cNvPr>
          <p:cNvGraphicFramePr>
            <a:graphicFrameLocks noGrp="1"/>
          </p:cNvGraphicFramePr>
          <p:nvPr>
            <p:extLst>
              <p:ext uri="{D42A27DB-BD31-4B8C-83A1-F6EECF244321}">
                <p14:modId xmlns:p14="http://schemas.microsoft.com/office/powerpoint/2010/main" val="917469538"/>
              </p:ext>
            </p:extLst>
          </p:nvPr>
        </p:nvGraphicFramePr>
        <p:xfrm>
          <a:off x="314220" y="1137149"/>
          <a:ext cx="11409970" cy="4443682"/>
        </p:xfrm>
        <a:graphic>
          <a:graphicData uri="http://schemas.openxmlformats.org/drawingml/2006/table">
            <a:tbl>
              <a:tblPr firstRow="1" bandRow="1">
                <a:tableStyleId>{5C22544A-7EE6-4342-B048-85BDC9FD1C3A}</a:tableStyleId>
              </a:tblPr>
              <a:tblGrid>
                <a:gridCol w="5052366">
                  <a:extLst>
                    <a:ext uri="{9D8B030D-6E8A-4147-A177-3AD203B41FA5}">
                      <a16:colId xmlns:a16="http://schemas.microsoft.com/office/drawing/2014/main" val="39376084"/>
                    </a:ext>
                  </a:extLst>
                </a:gridCol>
                <a:gridCol w="6357604">
                  <a:extLst>
                    <a:ext uri="{9D8B030D-6E8A-4147-A177-3AD203B41FA5}">
                      <a16:colId xmlns:a16="http://schemas.microsoft.com/office/drawing/2014/main" val="3789956893"/>
                    </a:ext>
                  </a:extLst>
                </a:gridCol>
              </a:tblGrid>
              <a:tr h="741970">
                <a:tc>
                  <a:txBody>
                    <a:bodyPr/>
                    <a:lstStyle/>
                    <a:p>
                      <a:pPr algn="ctr"/>
                      <a:r>
                        <a:rPr lang="en-US" sz="1800" dirty="0">
                          <a:solidFill>
                            <a:schemeClr val="accent4">
                              <a:lumMod val="40000"/>
                              <a:lumOff val="60000"/>
                            </a:schemeClr>
                          </a:solidFill>
                        </a:rPr>
                        <a:t>CTI-CFF National Programs</a:t>
                      </a:r>
                      <a:endParaRPr lang="en-ID" dirty="0">
                        <a:solidFill>
                          <a:schemeClr val="accent4">
                            <a:lumMod val="40000"/>
                            <a:lumOff val="60000"/>
                          </a:schemeClr>
                        </a:solidFill>
                      </a:endParaRPr>
                    </a:p>
                  </a:txBody>
                  <a:tcPr anchor="ctr"/>
                </a:tc>
                <a:tc>
                  <a:txBody>
                    <a:bodyPr/>
                    <a:lstStyle/>
                    <a:p>
                      <a:pPr algn="ctr"/>
                      <a:r>
                        <a:rPr lang="en-US" sz="1800" dirty="0">
                          <a:solidFill>
                            <a:schemeClr val="accent4">
                              <a:lumMod val="40000"/>
                              <a:lumOff val="60000"/>
                            </a:schemeClr>
                          </a:solidFill>
                        </a:rPr>
                        <a:t>Activities Related to CTI-CFF Goals with Different Budget</a:t>
                      </a:r>
                      <a:endParaRPr lang="en-ID" dirty="0">
                        <a:solidFill>
                          <a:schemeClr val="accent4">
                            <a:lumMod val="40000"/>
                            <a:lumOff val="60000"/>
                          </a:schemeClr>
                        </a:solidFill>
                      </a:endParaRPr>
                    </a:p>
                  </a:txBody>
                  <a:tcPr anchor="ctr"/>
                </a:tc>
                <a:extLst>
                  <a:ext uri="{0D108BD9-81ED-4DB2-BD59-A6C34878D82A}">
                    <a16:rowId xmlns:a16="http://schemas.microsoft.com/office/drawing/2014/main" val="3884629034"/>
                  </a:ext>
                </a:extLst>
              </a:tr>
              <a:tr h="607272">
                <a:tc>
                  <a:txBody>
                    <a:bodyPr/>
                    <a:lstStyle/>
                    <a:p>
                      <a:pPr marL="231775" indent="-231775">
                        <a:lnSpc>
                          <a:spcPct val="120000"/>
                        </a:lnSpc>
                        <a:spcBef>
                          <a:spcPts val="0"/>
                        </a:spcBef>
                        <a:buFont typeface="Arial"/>
                        <a:buNone/>
                        <a:tabLst>
                          <a:tab pos="231775" algn="l"/>
                        </a:tabLst>
                      </a:pPr>
                      <a:r>
                        <a:rPr lang="en-US" sz="1800" kern="1200" dirty="0">
                          <a:solidFill>
                            <a:prstClr val="black"/>
                          </a:solidFill>
                          <a:latin typeface="+mn-lt"/>
                          <a:ea typeface="+mn-ea"/>
                          <a:cs typeface="+mn-cs"/>
                        </a:rPr>
                        <a:t>1. </a:t>
                      </a:r>
                      <a:r>
                        <a:rPr lang="en-US" sz="1800" dirty="0">
                          <a:solidFill>
                            <a:schemeClr val="tx2"/>
                          </a:solidFill>
                          <a:latin typeface="Optima" panose="00000400000000000000" pitchFamily="2" charset="0"/>
                        </a:rPr>
                        <a:t>Indonesia submits Enhanced NDC to the UNFCCC Secretariat </a:t>
                      </a:r>
                      <a:endParaRPr lang="en-US" sz="1800" kern="1200" dirty="0">
                        <a:solidFill>
                          <a:prstClr val="black"/>
                        </a:solidFill>
                        <a:latin typeface="+mn-lt"/>
                        <a:ea typeface="+mn-ea"/>
                        <a:cs typeface="+mn-cs"/>
                      </a:endParaRPr>
                    </a:p>
                    <a:p>
                      <a:endParaRPr lang="en-ID"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a:buAutoNum type="arabicPeriod"/>
                        <a:tabLst>
                          <a:tab pos="285750" algn="l"/>
                        </a:tabLst>
                        <a:defRPr/>
                      </a:pPr>
                      <a:r>
                        <a:rPr lang="en-US" sz="1800" kern="1200" dirty="0">
                          <a:solidFill>
                            <a:prstClr val="black"/>
                          </a:solidFill>
                          <a:latin typeface="+mn-lt"/>
                          <a:ea typeface="+mn-ea"/>
                          <a:cs typeface="+mn-cs"/>
                        </a:rPr>
                        <a:t>Roadmap for marine sector climate change mitigation action;</a:t>
                      </a:r>
                      <a:endParaRPr lang="en-US" dirty="0">
                        <a:solidFill>
                          <a:prstClr val="black"/>
                        </a:solidFill>
                      </a:endParaRPr>
                    </a:p>
                  </a:txBody>
                  <a:tcPr/>
                </a:tc>
                <a:extLst>
                  <a:ext uri="{0D108BD9-81ED-4DB2-BD59-A6C34878D82A}">
                    <a16:rowId xmlns:a16="http://schemas.microsoft.com/office/drawing/2014/main" val="642423306"/>
                  </a:ext>
                </a:extLst>
              </a:tr>
              <a:tr h="725055">
                <a:tc>
                  <a:txBody>
                    <a:bodyPr/>
                    <a:lstStyle/>
                    <a:p>
                      <a:pPr marL="285750" marR="0" lvl="0" indent="-285750" algn="l" defTabSz="914400" rtl="0" eaLnBrk="1" fontAlgn="auto" latinLnBrk="0" hangingPunct="1">
                        <a:lnSpc>
                          <a:spcPct val="120000"/>
                        </a:lnSpc>
                        <a:spcBef>
                          <a:spcPts val="0"/>
                        </a:spcBef>
                        <a:spcAft>
                          <a:spcPts val="0"/>
                        </a:spcAft>
                        <a:buClrTx/>
                        <a:buSzTx/>
                        <a:buFont typeface="Arial"/>
                        <a:buNone/>
                        <a:tabLst>
                          <a:tab pos="176213" algn="l"/>
                        </a:tabLst>
                        <a:defRPr/>
                      </a:pPr>
                      <a:r>
                        <a:rPr lang="en-GB" sz="1800" kern="1200" dirty="0">
                          <a:solidFill>
                            <a:prstClr val="black"/>
                          </a:solidFill>
                          <a:latin typeface="+mn-lt"/>
                          <a:ea typeface="Optima" charset="0"/>
                          <a:cs typeface="Optima" charset="0"/>
                        </a:rPr>
                        <a:t>2.</a:t>
                      </a:r>
                      <a:r>
                        <a:rPr lang="id-ID" sz="1800" kern="1200" dirty="0">
                          <a:solidFill>
                            <a:prstClr val="black"/>
                          </a:solidFill>
                          <a:latin typeface="+mn-lt"/>
                          <a:ea typeface="Optima" charset="0"/>
                          <a:cs typeface="Optima" charset="0"/>
                        </a:rPr>
                        <a:t> 	</a:t>
                      </a:r>
                      <a:r>
                        <a:rPr lang="en-US" sz="1800" dirty="0">
                          <a:solidFill>
                            <a:schemeClr val="tx2"/>
                          </a:solidFill>
                          <a:latin typeface="Optima" panose="00000400000000000000" pitchFamily="2" charset="0"/>
                        </a:rPr>
                        <a:t>Enactment Presidential Regulation No.98/2021 on Carbon Economic Value</a:t>
                      </a:r>
                    </a:p>
                    <a:p>
                      <a:pPr marL="357188" indent="-357188">
                        <a:lnSpc>
                          <a:spcPct val="120000"/>
                        </a:lnSpc>
                        <a:spcBef>
                          <a:spcPts val="0"/>
                        </a:spcBef>
                        <a:buFont typeface="Arial"/>
                        <a:buNone/>
                        <a:tabLst>
                          <a:tab pos="357188" algn="l"/>
                        </a:tabLst>
                      </a:pPr>
                      <a:endParaRPr lang="en-US" sz="1800" kern="1200" dirty="0">
                        <a:solidFill>
                          <a:prstClr val="black"/>
                        </a:solidFill>
                        <a:latin typeface="+mn-lt"/>
                        <a:ea typeface="+mn-ea"/>
                        <a:cs typeface="+mn-cs"/>
                      </a:endParaRPr>
                    </a:p>
                  </a:txBody>
                  <a:tcPr/>
                </a:tc>
                <a:tc>
                  <a:txBody>
                    <a:bodyPr/>
                    <a:lstStyle/>
                    <a:p>
                      <a:pPr marL="342900" indent="-342900">
                        <a:lnSpc>
                          <a:spcPct val="100000"/>
                        </a:lnSpc>
                        <a:spcBef>
                          <a:spcPts val="0"/>
                        </a:spcBef>
                        <a:buFont typeface="Arial"/>
                        <a:buAutoNum type="arabicPeriod" startAt="2"/>
                        <a:tabLst>
                          <a:tab pos="542925" algn="l"/>
                        </a:tabLst>
                      </a:pPr>
                      <a:r>
                        <a:rPr lang="en-US" sz="1800" kern="1200" dirty="0">
                          <a:solidFill>
                            <a:prstClr val="black"/>
                          </a:solidFill>
                          <a:latin typeface="+mn-lt"/>
                          <a:ea typeface="+mn-ea"/>
                          <a:cs typeface="+mn-cs"/>
                        </a:rPr>
                        <a:t>Development of working group on marine sector climate change mitigation;</a:t>
                      </a:r>
                    </a:p>
                    <a:p>
                      <a:pPr marL="342900" indent="-342900">
                        <a:lnSpc>
                          <a:spcPct val="100000"/>
                        </a:lnSpc>
                        <a:spcBef>
                          <a:spcPts val="0"/>
                        </a:spcBef>
                        <a:buFont typeface="Arial"/>
                        <a:buAutoNum type="arabicPeriod" startAt="2"/>
                        <a:tabLst>
                          <a:tab pos="542925" algn="l"/>
                        </a:tabLst>
                      </a:pPr>
                      <a:r>
                        <a:rPr lang="en-US" sz="1800" kern="1200" dirty="0">
                          <a:solidFill>
                            <a:prstClr val="black"/>
                          </a:solidFill>
                          <a:latin typeface="+mn-lt"/>
                          <a:ea typeface="+mn-ea"/>
                          <a:cs typeface="+mn-cs"/>
                        </a:rPr>
                        <a:t>Establishment of action plan and matching fund scheme;</a:t>
                      </a:r>
                    </a:p>
                    <a:p>
                      <a:pPr marL="342900" indent="-342900">
                        <a:lnSpc>
                          <a:spcPct val="100000"/>
                        </a:lnSpc>
                        <a:spcBef>
                          <a:spcPts val="0"/>
                        </a:spcBef>
                        <a:buFont typeface="Arial"/>
                        <a:buAutoNum type="arabicPeriod" startAt="2"/>
                        <a:tabLst>
                          <a:tab pos="542925" algn="l"/>
                        </a:tabLst>
                      </a:pPr>
                      <a:r>
                        <a:rPr lang="en-US" sz="1800" kern="1200" dirty="0">
                          <a:solidFill>
                            <a:prstClr val="black"/>
                          </a:solidFill>
                          <a:latin typeface="+mn-lt"/>
                          <a:ea typeface="+mn-ea"/>
                          <a:cs typeface="+mn-cs"/>
                        </a:rPr>
                        <a:t>Mainstreaming marine sector climate change mitigation action in national development planning</a:t>
                      </a:r>
                      <a:endParaRPr lang="en-ID" dirty="0"/>
                    </a:p>
                  </a:txBody>
                  <a:tcPr/>
                </a:tc>
                <a:extLst>
                  <a:ext uri="{0D108BD9-81ED-4DB2-BD59-A6C34878D82A}">
                    <a16:rowId xmlns:a16="http://schemas.microsoft.com/office/drawing/2014/main" val="1234316187"/>
                  </a:ext>
                </a:extLst>
              </a:tr>
              <a:tr h="607272">
                <a:tc>
                  <a:txBody>
                    <a:bodyPr/>
                    <a:lstStyle/>
                    <a:p>
                      <a:endParaRPr lang="en-ID" dirty="0"/>
                    </a:p>
                  </a:txBody>
                  <a:tcPr/>
                </a:tc>
                <a:tc>
                  <a:txBody>
                    <a:bodyPr/>
                    <a:lstStyle/>
                    <a:p>
                      <a:endParaRPr lang="en-ID" dirty="0"/>
                    </a:p>
                  </a:txBody>
                  <a:tcPr/>
                </a:tc>
                <a:extLst>
                  <a:ext uri="{0D108BD9-81ED-4DB2-BD59-A6C34878D82A}">
                    <a16:rowId xmlns:a16="http://schemas.microsoft.com/office/drawing/2014/main" val="354013117"/>
                  </a:ext>
                </a:extLst>
              </a:tr>
              <a:tr h="607272">
                <a:tc>
                  <a:txBody>
                    <a:bodyPr/>
                    <a:lstStyle/>
                    <a:p>
                      <a:endParaRPr lang="en-ID" dirty="0"/>
                    </a:p>
                  </a:txBody>
                  <a:tcPr/>
                </a:tc>
                <a:tc>
                  <a:txBody>
                    <a:bodyPr/>
                    <a:lstStyle/>
                    <a:p>
                      <a:endParaRPr lang="en-ID" dirty="0"/>
                    </a:p>
                  </a:txBody>
                  <a:tcPr/>
                </a:tc>
                <a:extLst>
                  <a:ext uri="{0D108BD9-81ED-4DB2-BD59-A6C34878D82A}">
                    <a16:rowId xmlns:a16="http://schemas.microsoft.com/office/drawing/2014/main" val="3530648916"/>
                  </a:ext>
                </a:extLst>
              </a:tr>
            </a:tbl>
          </a:graphicData>
        </a:graphic>
      </p:graphicFrame>
    </p:spTree>
    <p:extLst>
      <p:ext uri="{BB962C8B-B14F-4D97-AF65-F5344CB8AC3E}">
        <p14:creationId xmlns:p14="http://schemas.microsoft.com/office/powerpoint/2010/main" val="2562994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8D494-FBC4-FEA4-E3FC-EA9B2287B1CC}"/>
              </a:ext>
            </a:extLst>
          </p:cNvPr>
          <p:cNvSpPr>
            <a:spLocks noGrp="1"/>
          </p:cNvSpPr>
          <p:nvPr>
            <p:ph type="title"/>
          </p:nvPr>
        </p:nvSpPr>
        <p:spPr>
          <a:xfrm>
            <a:off x="93133" y="0"/>
            <a:ext cx="10515600" cy="588239"/>
          </a:xfrm>
        </p:spPr>
        <p:txBody>
          <a:bodyPr>
            <a:normAutofit/>
          </a:bodyPr>
          <a:lstStyle/>
          <a:p>
            <a:r>
              <a:rPr lang="en-US" dirty="0"/>
              <a:t>Roadmap – Threatened Species</a:t>
            </a:r>
            <a:endParaRPr lang="en-ID" dirty="0"/>
          </a:p>
        </p:txBody>
      </p:sp>
      <p:graphicFrame>
        <p:nvGraphicFramePr>
          <p:cNvPr id="6" name="Table 6">
            <a:extLst>
              <a:ext uri="{FF2B5EF4-FFF2-40B4-BE49-F238E27FC236}">
                <a16:creationId xmlns:a16="http://schemas.microsoft.com/office/drawing/2014/main" id="{59958426-BA93-3B3E-6E2E-B1E4EA010D68}"/>
              </a:ext>
            </a:extLst>
          </p:cNvPr>
          <p:cNvGraphicFramePr>
            <a:graphicFrameLocks noGrp="1"/>
          </p:cNvGraphicFramePr>
          <p:nvPr/>
        </p:nvGraphicFramePr>
        <p:xfrm>
          <a:off x="93133" y="681037"/>
          <a:ext cx="12005733" cy="5972188"/>
        </p:xfrm>
        <a:graphic>
          <a:graphicData uri="http://schemas.openxmlformats.org/drawingml/2006/table">
            <a:tbl>
              <a:tblPr firstRow="1" bandRow="1">
                <a:tableStyleId>{5940675A-B579-460E-94D1-54222C63F5DA}</a:tableStyleId>
              </a:tblPr>
              <a:tblGrid>
                <a:gridCol w="3490326">
                  <a:extLst>
                    <a:ext uri="{9D8B030D-6E8A-4147-A177-3AD203B41FA5}">
                      <a16:colId xmlns:a16="http://schemas.microsoft.com/office/drawing/2014/main" val="3346192945"/>
                    </a:ext>
                  </a:extLst>
                </a:gridCol>
                <a:gridCol w="3020541">
                  <a:extLst>
                    <a:ext uri="{9D8B030D-6E8A-4147-A177-3AD203B41FA5}">
                      <a16:colId xmlns:a16="http://schemas.microsoft.com/office/drawing/2014/main" val="1177679221"/>
                    </a:ext>
                  </a:extLst>
                </a:gridCol>
                <a:gridCol w="5494866">
                  <a:extLst>
                    <a:ext uri="{9D8B030D-6E8A-4147-A177-3AD203B41FA5}">
                      <a16:colId xmlns:a16="http://schemas.microsoft.com/office/drawing/2014/main" val="649665656"/>
                    </a:ext>
                  </a:extLst>
                </a:gridCol>
              </a:tblGrid>
              <a:tr h="350402">
                <a:tc>
                  <a:txBody>
                    <a:bodyPr/>
                    <a:lstStyle/>
                    <a:p>
                      <a:pPr algn="ctr"/>
                      <a:r>
                        <a:rPr lang="en-US" sz="1800" b="1" dirty="0"/>
                        <a:t>Sharks and Rays </a:t>
                      </a:r>
                    </a:p>
                  </a:txBody>
                  <a:tcPr/>
                </a:tc>
                <a:tc>
                  <a:txBody>
                    <a:bodyPr/>
                    <a:lstStyle/>
                    <a:p>
                      <a:pPr algn="ctr"/>
                      <a:r>
                        <a:rPr lang="en-US" sz="1800" b="1" dirty="0"/>
                        <a:t>Sea Turtles </a:t>
                      </a:r>
                    </a:p>
                  </a:txBody>
                  <a:tcPr/>
                </a:tc>
                <a:tc>
                  <a:txBody>
                    <a:bodyPr/>
                    <a:lstStyle/>
                    <a:p>
                      <a:pPr algn="ctr"/>
                      <a:r>
                        <a:rPr lang="en-US" sz="1800" b="1" dirty="0"/>
                        <a:t>Marine Mammals – Dugongs and Cetaceans</a:t>
                      </a:r>
                    </a:p>
                  </a:txBody>
                  <a:tcPr/>
                </a:tc>
                <a:extLst>
                  <a:ext uri="{0D108BD9-81ED-4DB2-BD59-A6C34878D82A}">
                    <a16:rowId xmlns:a16="http://schemas.microsoft.com/office/drawing/2014/main" val="736814262"/>
                  </a:ext>
                </a:extLst>
              </a:tr>
              <a:tr h="5606428">
                <a:tc>
                  <a:txBody>
                    <a:bodyPr/>
                    <a:lstStyle/>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To develop traceability mechanism in trade monitoring</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D" sz="1800" dirty="0"/>
                        <a:t>To Improve law</a:t>
                      </a:r>
                      <a:r>
                        <a:rPr lang="en-ID" sz="1800" baseline="0" dirty="0"/>
                        <a:t> </a:t>
                      </a:r>
                      <a:r>
                        <a:rPr lang="en-ID" sz="1800" dirty="0"/>
                        <a:t>enforcement on catch/trade</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D" sz="1800" dirty="0"/>
                        <a:t>To foster shark and ray research and</a:t>
                      </a:r>
                      <a:r>
                        <a:rPr lang="en-ID" sz="1800" baseline="0" dirty="0"/>
                        <a:t> </a:t>
                      </a:r>
                      <a:r>
                        <a:rPr lang="en-ID" sz="1800" dirty="0"/>
                        <a:t>data</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D" sz="1800" dirty="0"/>
                        <a:t>To protect</a:t>
                      </a:r>
                      <a:r>
                        <a:rPr lang="en-ID" sz="1800" baseline="0" dirty="0"/>
                        <a:t> </a:t>
                      </a:r>
                      <a:r>
                        <a:rPr lang="en-ID" sz="1800" dirty="0"/>
                        <a:t>critical shark and ray habitat</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D" sz="1800" dirty="0"/>
                        <a:t>To develop shark and ray </a:t>
                      </a:r>
                      <a:r>
                        <a:rPr lang="en-ID" sz="1800" dirty="0" err="1"/>
                        <a:t>bycatch</a:t>
                      </a:r>
                      <a:r>
                        <a:rPr lang="en-ID" sz="1800" baseline="0" dirty="0"/>
                        <a:t> </a:t>
                      </a:r>
                      <a:r>
                        <a:rPr lang="en-ID" sz="1800" dirty="0"/>
                        <a:t>mitigation</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D" sz="1800" dirty="0"/>
                        <a:t>To improve public awareness through communication and campaigns</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D" sz="1800" dirty="0"/>
                        <a:t>To develop alternative livelihoods and access to capital/livelihood diversification</a:t>
                      </a:r>
                    </a:p>
                  </a:txBody>
                  <a:tcPr/>
                </a:tc>
                <a:tc>
                  <a:txBody>
                    <a:bodyPr/>
                    <a:lstStyle/>
                    <a:p>
                      <a:pPr marL="177800" indent="-177800">
                        <a:buFont typeface="Arial" panose="020B0604020202020204" pitchFamily="34" charset="0"/>
                        <a:buChar char="•"/>
                      </a:pPr>
                      <a:r>
                        <a:rPr lang="en-ID" sz="1800" dirty="0"/>
                        <a:t>To improve sea turtle study and research data</a:t>
                      </a:r>
                    </a:p>
                    <a:p>
                      <a:pPr marL="177800" indent="-177800">
                        <a:buFont typeface="Arial" panose="020B0604020202020204" pitchFamily="34" charset="0"/>
                        <a:buChar char="•"/>
                      </a:pPr>
                      <a:r>
                        <a:rPr lang="en-ID" sz="1800" dirty="0"/>
                        <a:t>To protect Nesting Habitat/Turtle Migration Corridor</a:t>
                      </a:r>
                    </a:p>
                    <a:p>
                      <a:pPr marL="177800" indent="-177800">
                        <a:buFont typeface="Arial" panose="020B0604020202020204" pitchFamily="34" charset="0"/>
                        <a:buChar char="•"/>
                      </a:pPr>
                      <a:r>
                        <a:rPr lang="en-ID" sz="1800" dirty="0"/>
                        <a:t>To improve community Participation in Turtle Conservation</a:t>
                      </a:r>
                    </a:p>
                    <a:p>
                      <a:pPr marL="177800" indent="-177800">
                        <a:buFont typeface="Arial" panose="020B0604020202020204" pitchFamily="34" charset="0"/>
                        <a:buChar char="•"/>
                      </a:pPr>
                      <a:r>
                        <a:rPr lang="en-ID" sz="1800" dirty="0"/>
                        <a:t>To increase survival rate of sick/ stranded/ entangled turtles</a:t>
                      </a:r>
                    </a:p>
                    <a:p>
                      <a:pPr marL="0" indent="0">
                        <a:buFont typeface="Arial" panose="020B0604020202020204" pitchFamily="34" charset="0"/>
                        <a:buNone/>
                      </a:pPr>
                      <a:endParaRPr lang="en-ID" sz="1800" dirty="0"/>
                    </a:p>
                  </a:txBody>
                  <a:tcPr/>
                </a:tc>
                <a:tc>
                  <a:txBody>
                    <a:bodyPr/>
                    <a:lstStyle/>
                    <a:p>
                      <a:pPr marL="177800" indent="-177800">
                        <a:buFont typeface="Arial" panose="020B0604020202020204" pitchFamily="34" charset="0"/>
                        <a:buChar char="•"/>
                      </a:pPr>
                      <a:r>
                        <a:rPr lang="en-ID" sz="1800" dirty="0"/>
                        <a:t>To integrate and</a:t>
                      </a:r>
                      <a:r>
                        <a:rPr lang="en-ID" sz="1800" baseline="0" dirty="0"/>
                        <a:t> to update</a:t>
                      </a:r>
                      <a:r>
                        <a:rPr lang="en-ID" sz="1800" dirty="0"/>
                        <a:t> marine</a:t>
                      </a:r>
                      <a:r>
                        <a:rPr lang="en-ID" sz="1800" baseline="0" dirty="0"/>
                        <a:t> mammals database/</a:t>
                      </a:r>
                      <a:r>
                        <a:rPr lang="en-ID" sz="1800" dirty="0"/>
                        <a:t> information</a:t>
                      </a:r>
                    </a:p>
                    <a:p>
                      <a:pPr marL="177800" indent="-177800">
                        <a:buFont typeface="Arial" panose="020B0604020202020204" pitchFamily="34" charset="0"/>
                        <a:buChar char="•"/>
                      </a:pPr>
                      <a:r>
                        <a:rPr lang="en-ID" sz="1800" dirty="0"/>
                        <a:t>To protect marine mammals critical habitat</a:t>
                      </a:r>
                    </a:p>
                    <a:p>
                      <a:pPr marL="177800" indent="-177800">
                        <a:buFont typeface="Arial" panose="020B0604020202020204" pitchFamily="34" charset="0"/>
                        <a:buChar char="•"/>
                      </a:pPr>
                      <a:r>
                        <a:rPr lang="en-ID" sz="1800" dirty="0"/>
                        <a:t>To foster marine mammals</a:t>
                      </a:r>
                      <a:r>
                        <a:rPr lang="en-ID" sz="1800" baseline="0" dirty="0"/>
                        <a:t> tourism</a:t>
                      </a:r>
                      <a:endParaRPr lang="en-ID" sz="1800" dirty="0"/>
                    </a:p>
                    <a:p>
                      <a:pPr marL="177800" indent="-177800">
                        <a:buFont typeface="Arial" panose="020B0604020202020204" pitchFamily="34" charset="0"/>
                        <a:buChar char="•"/>
                      </a:pPr>
                      <a:r>
                        <a:rPr lang="en-ID" sz="1800" dirty="0"/>
                        <a:t>To improve public awareness </a:t>
                      </a:r>
                    </a:p>
                    <a:p>
                      <a:pPr marL="177800" indent="-177800">
                        <a:buFont typeface="Arial" panose="020B0604020202020204" pitchFamily="34" charset="0"/>
                        <a:buChar char="•"/>
                      </a:pPr>
                      <a:r>
                        <a:rPr lang="en-ID" sz="1800" dirty="0"/>
                        <a:t>To strengthen regulation and law enforcement</a:t>
                      </a:r>
                    </a:p>
                    <a:p>
                      <a:pPr marL="177800" indent="-177800">
                        <a:buFont typeface="Arial" panose="020B0604020202020204" pitchFamily="34" charset="0"/>
                        <a:buChar char="•"/>
                      </a:pPr>
                      <a:r>
                        <a:rPr lang="en-ID" sz="1800" dirty="0"/>
                        <a:t>To reduce cetacean mortality/accidents caused by fishing activities</a:t>
                      </a:r>
                    </a:p>
                    <a:p>
                      <a:pPr marL="177800" indent="-177800">
                        <a:buFont typeface="Arial" panose="020B0604020202020204" pitchFamily="34" charset="0"/>
                        <a:buChar char="•"/>
                      </a:pPr>
                      <a:r>
                        <a:rPr lang="en-ID" sz="1800" dirty="0"/>
                        <a:t>To develop better guidance, human resources and networks for handling stranded marine mammals</a:t>
                      </a:r>
                    </a:p>
                  </a:txBody>
                  <a:tcPr/>
                </a:tc>
                <a:extLst>
                  <a:ext uri="{0D108BD9-81ED-4DB2-BD59-A6C34878D82A}">
                    <a16:rowId xmlns:a16="http://schemas.microsoft.com/office/drawing/2014/main" val="3868619591"/>
                  </a:ext>
                </a:extLst>
              </a:tr>
            </a:tbl>
          </a:graphicData>
        </a:graphic>
      </p:graphicFrame>
    </p:spTree>
    <p:extLst>
      <p:ext uri="{BB962C8B-B14F-4D97-AF65-F5344CB8AC3E}">
        <p14:creationId xmlns:p14="http://schemas.microsoft.com/office/powerpoint/2010/main" val="745550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28484-04C7-824C-F0B8-358BF6FC4F38}"/>
              </a:ext>
            </a:extLst>
          </p:cNvPr>
          <p:cNvSpPr>
            <a:spLocks noGrp="1"/>
          </p:cNvSpPr>
          <p:nvPr>
            <p:ph type="title"/>
          </p:nvPr>
        </p:nvSpPr>
        <p:spPr/>
        <p:txBody>
          <a:bodyPr>
            <a:normAutofit/>
          </a:bodyPr>
          <a:lstStyle/>
          <a:p>
            <a:r>
              <a:rPr lang="en-US" dirty="0"/>
              <a:t>Roadmap –</a:t>
            </a:r>
            <a:r>
              <a:rPr lang="en-US" sz="3600" b="1" dirty="0">
                <a:latin typeface="Optima" pitchFamily="2" charset="0"/>
              </a:rPr>
              <a:t>WLF and GESI Adoption</a:t>
            </a:r>
            <a:endParaRPr lang="en-ID" dirty="0"/>
          </a:p>
        </p:txBody>
      </p:sp>
      <p:sp>
        <p:nvSpPr>
          <p:cNvPr id="3" name="Content Placeholder 2">
            <a:extLst>
              <a:ext uri="{FF2B5EF4-FFF2-40B4-BE49-F238E27FC236}">
                <a16:creationId xmlns:a16="http://schemas.microsoft.com/office/drawing/2014/main" id="{FEDC6288-7D8C-50E7-99AB-E4009B1DC5BC}"/>
              </a:ext>
            </a:extLst>
          </p:cNvPr>
          <p:cNvSpPr>
            <a:spLocks noGrp="1"/>
          </p:cNvSpPr>
          <p:nvPr>
            <p:ph idx="1"/>
          </p:nvPr>
        </p:nvSpPr>
        <p:spPr/>
        <p:txBody>
          <a:bodyPr/>
          <a:lstStyle/>
          <a:p>
            <a:r>
              <a:rPr lang="en-ID" dirty="0"/>
              <a:t>GESI adopted and aligned with Medium Term Strategic Plan 2024-2029 and MMAF Strategic Plan Document 2024-2029</a:t>
            </a:r>
          </a:p>
          <a:p>
            <a:r>
              <a:rPr lang="en-ID" dirty="0"/>
              <a:t>To  strengthen the gender mainstreaming implementation at national level as well as regional level (provincial and regency)</a:t>
            </a:r>
          </a:p>
          <a:p>
            <a:r>
              <a:rPr lang="en-ID" dirty="0"/>
              <a:t>Replication of successful implementation of gender mainstreaming in one area towards other potential areas </a:t>
            </a:r>
          </a:p>
        </p:txBody>
      </p:sp>
    </p:spTree>
    <p:extLst>
      <p:ext uri="{BB962C8B-B14F-4D97-AF65-F5344CB8AC3E}">
        <p14:creationId xmlns:p14="http://schemas.microsoft.com/office/powerpoint/2010/main" val="1322550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615C0-087A-E7B4-CDF9-E03631BA2261}"/>
              </a:ext>
            </a:extLst>
          </p:cNvPr>
          <p:cNvSpPr>
            <a:spLocks noGrp="1"/>
          </p:cNvSpPr>
          <p:nvPr>
            <p:ph type="title"/>
          </p:nvPr>
        </p:nvSpPr>
        <p:spPr>
          <a:xfrm>
            <a:off x="330361" y="12700"/>
            <a:ext cx="10515600" cy="553776"/>
          </a:xfrm>
        </p:spPr>
        <p:txBody>
          <a:bodyPr>
            <a:normAutofit/>
          </a:bodyPr>
          <a:lstStyle/>
          <a:p>
            <a:r>
              <a:rPr lang="en-US" sz="2000" dirty="0"/>
              <a:t>Members (Agencies) of the NCC</a:t>
            </a:r>
            <a:endParaRPr lang="en-ID" sz="2000" dirty="0"/>
          </a:p>
        </p:txBody>
      </p:sp>
      <p:graphicFrame>
        <p:nvGraphicFramePr>
          <p:cNvPr id="4" name="Table 4">
            <a:extLst>
              <a:ext uri="{FF2B5EF4-FFF2-40B4-BE49-F238E27FC236}">
                <a16:creationId xmlns:a16="http://schemas.microsoft.com/office/drawing/2014/main" id="{C762A9DB-CD00-E4C0-3647-A1E8F57373B3}"/>
              </a:ext>
            </a:extLst>
          </p:cNvPr>
          <p:cNvGraphicFramePr>
            <a:graphicFrameLocks noGrp="1"/>
          </p:cNvGraphicFramePr>
          <p:nvPr>
            <p:ph idx="1"/>
            <p:extLst>
              <p:ext uri="{D42A27DB-BD31-4B8C-83A1-F6EECF244321}">
                <p14:modId xmlns:p14="http://schemas.microsoft.com/office/powerpoint/2010/main" val="152565006"/>
              </p:ext>
            </p:extLst>
          </p:nvPr>
        </p:nvGraphicFramePr>
        <p:xfrm>
          <a:off x="234869" y="472552"/>
          <a:ext cx="11461831" cy="6349271"/>
        </p:xfrm>
        <a:graphic>
          <a:graphicData uri="http://schemas.openxmlformats.org/drawingml/2006/table">
            <a:tbl>
              <a:tblPr firstRow="1" bandRow="1">
                <a:tableStyleId>{5C22544A-7EE6-4342-B048-85BDC9FD1C3A}</a:tableStyleId>
              </a:tblPr>
              <a:tblGrid>
                <a:gridCol w="1742744">
                  <a:extLst>
                    <a:ext uri="{9D8B030D-6E8A-4147-A177-3AD203B41FA5}">
                      <a16:colId xmlns:a16="http://schemas.microsoft.com/office/drawing/2014/main" val="2951525572"/>
                    </a:ext>
                  </a:extLst>
                </a:gridCol>
                <a:gridCol w="9719087">
                  <a:extLst>
                    <a:ext uri="{9D8B030D-6E8A-4147-A177-3AD203B41FA5}">
                      <a16:colId xmlns:a16="http://schemas.microsoft.com/office/drawing/2014/main" val="1149355015"/>
                    </a:ext>
                  </a:extLst>
                </a:gridCol>
              </a:tblGrid>
              <a:tr h="318121">
                <a:tc>
                  <a:txBody>
                    <a:bodyPr/>
                    <a:lstStyle/>
                    <a:p>
                      <a:pPr algn="ctr">
                        <a:lnSpc>
                          <a:spcPts val="2160"/>
                        </a:lnSpc>
                      </a:pPr>
                      <a:r>
                        <a:rPr lang="en-US" sz="1400" dirty="0">
                          <a:latin typeface="Optima" pitchFamily="2" charset="0"/>
                        </a:rPr>
                        <a:t>Working Group</a:t>
                      </a:r>
                      <a:endParaRPr lang="en-ID" sz="1400" dirty="0">
                        <a:latin typeface="Optima" pitchFamily="2" charset="0"/>
                      </a:endParaRPr>
                    </a:p>
                  </a:txBody>
                  <a:tcPr marL="76475" marR="76475" marT="38237" marB="38237"/>
                </a:tc>
                <a:tc>
                  <a:txBody>
                    <a:bodyPr/>
                    <a:lstStyle/>
                    <a:p>
                      <a:pPr algn="ctr">
                        <a:lnSpc>
                          <a:spcPts val="2160"/>
                        </a:lnSpc>
                      </a:pPr>
                      <a:r>
                        <a:rPr lang="en-US" sz="1400" dirty="0">
                          <a:latin typeface="Optima" pitchFamily="2" charset="0"/>
                        </a:rPr>
                        <a:t>Focal Point</a:t>
                      </a:r>
                      <a:endParaRPr lang="en-ID" sz="1400" dirty="0">
                        <a:latin typeface="Optima" pitchFamily="2" charset="0"/>
                      </a:endParaRPr>
                    </a:p>
                  </a:txBody>
                  <a:tcPr marL="76475" marR="76475" marT="38237" marB="38237"/>
                </a:tc>
                <a:extLst>
                  <a:ext uri="{0D108BD9-81ED-4DB2-BD59-A6C34878D82A}">
                    <a16:rowId xmlns:a16="http://schemas.microsoft.com/office/drawing/2014/main" val="1946544164"/>
                  </a:ext>
                </a:extLst>
              </a:tr>
              <a:tr h="863668">
                <a:tc>
                  <a:txBody>
                    <a:bodyPr/>
                    <a:lstStyle/>
                    <a:p>
                      <a:pPr marL="0" marR="0" lvl="0" indent="0" algn="l" defTabSz="914400" rtl="0" eaLnBrk="1" fontAlgn="auto" latinLnBrk="0" hangingPunct="1">
                        <a:lnSpc>
                          <a:spcPts val="2160"/>
                        </a:lnSpc>
                        <a:spcBef>
                          <a:spcPts val="0"/>
                        </a:spcBef>
                        <a:spcAft>
                          <a:spcPts val="0"/>
                        </a:spcAft>
                        <a:buClrTx/>
                        <a:buSzTx/>
                        <a:buFontTx/>
                        <a:buNone/>
                        <a:tabLst/>
                        <a:defRPr/>
                      </a:pPr>
                      <a:r>
                        <a:rPr lang="en-US" sz="1400" b="1" dirty="0">
                          <a:latin typeface="Optima" panose="02020500000000000000" pitchFamily="18" charset="0"/>
                          <a:ea typeface="Optima" panose="02020500000000000000" pitchFamily="18" charset="0"/>
                          <a:cs typeface="Optima" panose="02020500000000000000" pitchFamily="18" charset="0"/>
                        </a:rPr>
                        <a:t>Seascapes</a:t>
                      </a:r>
                    </a:p>
                  </a:txBody>
                  <a:tcPr marL="76475" marR="76475" marT="38237" marB="38237"/>
                </a:tc>
                <a:tc>
                  <a:txBody>
                    <a:bodyPr/>
                    <a:lstStyle/>
                    <a:p>
                      <a:pPr marL="342900" marR="0" lvl="0" indent="-342900" algn="l" defTabSz="914400" rtl="0" eaLnBrk="1" fontAlgn="auto" latinLnBrk="0" hangingPunct="1">
                        <a:lnSpc>
                          <a:spcPts val="1600"/>
                        </a:lnSpc>
                        <a:spcBef>
                          <a:spcPts val="0"/>
                        </a:spcBef>
                        <a:spcAft>
                          <a:spcPts val="0"/>
                        </a:spcAft>
                        <a:buClrTx/>
                        <a:buSzTx/>
                        <a:buFont typeface="+mj-lt"/>
                        <a:buAutoNum type="arabicPeriod"/>
                        <a:tabLst/>
                        <a:defRPr sz="1700" b="1"/>
                      </a:pPr>
                      <a:r>
                        <a:rPr kumimoji="0" lang="en-US" sz="1400" b="0" u="none" strike="noStrike" kern="1200" cap="none" spc="0" normalizeH="0" baseline="0" noProof="0" dirty="0">
                          <a:ln>
                            <a:noFill/>
                          </a:ln>
                          <a:effectLst/>
                          <a:uLnTx/>
                          <a:uFillTx/>
                          <a:latin typeface="Optima" panose="02020500000000000000" pitchFamily="18" charset="0"/>
                          <a:ea typeface="Optima" panose="02020500000000000000" pitchFamily="18" charset="0"/>
                          <a:cs typeface="Optima" panose="02020500000000000000" pitchFamily="18" charset="0"/>
                        </a:rPr>
                        <a:t>Mr. </a:t>
                      </a:r>
                      <a:r>
                        <a:rPr kumimoji="0" lang="en-US" sz="1400" b="0" u="none" strike="noStrike" kern="1200" cap="none" spc="0" normalizeH="0" baseline="0" noProof="0" dirty="0" err="1">
                          <a:ln>
                            <a:noFill/>
                          </a:ln>
                          <a:effectLst/>
                          <a:uLnTx/>
                          <a:uFillTx/>
                          <a:latin typeface="Optima" panose="02020500000000000000" pitchFamily="18" charset="0"/>
                          <a:ea typeface="Optima" panose="02020500000000000000" pitchFamily="18" charset="0"/>
                          <a:cs typeface="Optima" panose="02020500000000000000" pitchFamily="18" charset="0"/>
                        </a:rPr>
                        <a:t>Suharyanto</a:t>
                      </a:r>
                      <a:endParaRPr kumimoji="0" lang="en-US" sz="1400" b="0" u="none" strike="noStrike" kern="1200" cap="none" spc="0" normalizeH="0" baseline="0" noProof="0" dirty="0">
                        <a:ln>
                          <a:noFill/>
                        </a:ln>
                        <a:effectLst/>
                        <a:uLnTx/>
                        <a:uFillTx/>
                        <a:latin typeface="Optima" panose="02020500000000000000" pitchFamily="18" charset="0"/>
                        <a:ea typeface="Optima" panose="02020500000000000000" pitchFamily="18" charset="0"/>
                        <a:cs typeface="Optima" panose="02020500000000000000" pitchFamily="18" charset="0"/>
                      </a:endParaRPr>
                    </a:p>
                    <a:p>
                      <a:pPr marL="263525" marR="0" lvl="0" indent="0" algn="l" defTabSz="914400" rtl="0" eaLnBrk="1" fontAlgn="auto" latinLnBrk="0" hangingPunct="1">
                        <a:lnSpc>
                          <a:spcPts val="1600"/>
                        </a:lnSpc>
                        <a:spcBef>
                          <a:spcPts val="0"/>
                        </a:spcBef>
                        <a:spcAft>
                          <a:spcPts val="0"/>
                        </a:spcAft>
                        <a:buClrTx/>
                        <a:buSzTx/>
                        <a:buFont typeface="+mj-lt"/>
                        <a:buNone/>
                        <a:tabLst/>
                        <a:defRPr sz="1700" b="1"/>
                      </a:pPr>
                      <a:r>
                        <a:rPr kumimoji="0" lang="en-US" sz="1400" b="0" u="none" strike="noStrike" kern="1200" cap="none" spc="0" normalizeH="0" baseline="0" noProof="0" dirty="0">
                          <a:ln>
                            <a:noFill/>
                          </a:ln>
                          <a:effectLst/>
                          <a:uLnTx/>
                          <a:uFillTx/>
                          <a:latin typeface="Optima" panose="02020500000000000000" pitchFamily="18" charset="0"/>
                          <a:ea typeface="Optima" panose="02020500000000000000" pitchFamily="18" charset="0"/>
                          <a:cs typeface="Optima" panose="02020500000000000000" pitchFamily="18" charset="0"/>
                        </a:rPr>
                        <a:t>  Director of Marine Spatial Planning, MMAF</a:t>
                      </a:r>
                    </a:p>
                    <a:p>
                      <a:pPr marL="280988" marR="0" lvl="0" indent="-280988" algn="l" defTabSz="914400" rtl="0" eaLnBrk="1" fontAlgn="auto" latinLnBrk="0" hangingPunct="1">
                        <a:lnSpc>
                          <a:spcPts val="1600"/>
                        </a:lnSpc>
                        <a:spcBef>
                          <a:spcPts val="0"/>
                        </a:spcBef>
                        <a:spcAft>
                          <a:spcPts val="0"/>
                        </a:spcAft>
                        <a:buClrTx/>
                        <a:buSzTx/>
                        <a:buFont typeface="+mj-lt"/>
                        <a:buAutoNum type="arabicPeriod" startAt="2"/>
                        <a:tabLst/>
                        <a:defRPr sz="1700" b="1"/>
                      </a:pPr>
                      <a:r>
                        <a:rPr kumimoji="0" lang="en-US" sz="1400" b="0" u="none" strike="noStrike" kern="1200" cap="none" spc="0" normalizeH="0" baseline="0" noProof="0" dirty="0">
                          <a:ln>
                            <a:noFill/>
                          </a:ln>
                          <a:effectLst/>
                          <a:uLnTx/>
                          <a:uFillTx/>
                          <a:latin typeface="Optima" panose="02020500000000000000" pitchFamily="18" charset="0"/>
                          <a:ea typeface="Optima" panose="02020500000000000000" pitchFamily="18" charset="0"/>
                          <a:cs typeface="Optima" panose="02020500000000000000" pitchFamily="18" charset="0"/>
                        </a:rPr>
                        <a:t> Alternate: M. </a:t>
                      </a:r>
                      <a:r>
                        <a:rPr kumimoji="0" lang="en-US" sz="1400" b="0" u="none" strike="noStrike" kern="1200" cap="none" spc="0" normalizeH="0" baseline="0" noProof="0" dirty="0" err="1">
                          <a:ln>
                            <a:noFill/>
                          </a:ln>
                          <a:effectLst/>
                          <a:uLnTx/>
                          <a:uFillTx/>
                          <a:latin typeface="Optima" panose="02020500000000000000" pitchFamily="18" charset="0"/>
                          <a:ea typeface="Optima" panose="02020500000000000000" pitchFamily="18" charset="0"/>
                          <a:cs typeface="Optima" panose="02020500000000000000" pitchFamily="18" charset="0"/>
                        </a:rPr>
                        <a:t>Rasman</a:t>
                      </a:r>
                      <a:r>
                        <a:rPr kumimoji="0" lang="en-US" sz="1400" b="0" u="none" strike="noStrike" kern="1200" cap="none" spc="0" normalizeH="0" baseline="0" noProof="0" dirty="0">
                          <a:ln>
                            <a:noFill/>
                          </a:ln>
                          <a:effectLst/>
                          <a:uLnTx/>
                          <a:uFillTx/>
                          <a:latin typeface="Optima" panose="02020500000000000000" pitchFamily="18" charset="0"/>
                          <a:ea typeface="Optima" panose="02020500000000000000" pitchFamily="18" charset="0"/>
                          <a:cs typeface="Optima" panose="02020500000000000000" pitchFamily="18" charset="0"/>
                        </a:rPr>
                        <a:t> </a:t>
                      </a:r>
                      <a:r>
                        <a:rPr kumimoji="0" lang="en-US" sz="1400" b="0" u="none" strike="noStrike" kern="1200" cap="none" spc="0" normalizeH="0" baseline="0" noProof="0" dirty="0" err="1">
                          <a:ln>
                            <a:noFill/>
                          </a:ln>
                          <a:effectLst/>
                          <a:uLnTx/>
                          <a:uFillTx/>
                          <a:latin typeface="Optima" panose="02020500000000000000" pitchFamily="18" charset="0"/>
                          <a:ea typeface="Optima" panose="02020500000000000000" pitchFamily="18" charset="0"/>
                          <a:cs typeface="Optima" panose="02020500000000000000" pitchFamily="18" charset="0"/>
                        </a:rPr>
                        <a:t>Manafi</a:t>
                      </a:r>
                      <a:r>
                        <a:rPr kumimoji="0" lang="en-US" sz="1400" b="0" u="none" strike="noStrike" kern="1200" cap="none" spc="0" normalizeH="0" baseline="0" noProof="0" dirty="0">
                          <a:ln>
                            <a:noFill/>
                          </a:ln>
                          <a:effectLst/>
                          <a:uLnTx/>
                          <a:uFillTx/>
                          <a:latin typeface="Optima" panose="02020500000000000000" pitchFamily="18" charset="0"/>
                          <a:ea typeface="Optima" panose="02020500000000000000" pitchFamily="18" charset="0"/>
                          <a:cs typeface="Optima" panose="02020500000000000000" pitchFamily="18" charset="0"/>
                        </a:rPr>
                        <a:t> , </a:t>
                      </a:r>
                      <a:r>
                        <a:rPr kumimoji="0" lang="en-US" sz="1400" b="0" u="none" strike="noStrike" kern="1200" cap="none" spc="0" normalizeH="0" baseline="0" noProof="0" dirty="0" err="1">
                          <a:ln>
                            <a:noFill/>
                          </a:ln>
                          <a:effectLst/>
                          <a:uLnTx/>
                          <a:uFillTx/>
                          <a:latin typeface="Optima" panose="02020500000000000000" pitchFamily="18" charset="0"/>
                          <a:ea typeface="Optima" panose="02020500000000000000" pitchFamily="18" charset="0"/>
                          <a:cs typeface="Optima" panose="02020500000000000000" pitchFamily="18" charset="0"/>
                        </a:rPr>
                        <a:t>Asisstant</a:t>
                      </a:r>
                      <a:r>
                        <a:rPr kumimoji="0" lang="en-US" sz="1400" b="0" u="none" strike="noStrike" kern="1200" cap="none" spc="0" normalizeH="0" baseline="0" noProof="0" dirty="0">
                          <a:ln>
                            <a:noFill/>
                          </a:ln>
                          <a:effectLst/>
                          <a:uLnTx/>
                          <a:uFillTx/>
                          <a:latin typeface="Optima" panose="02020500000000000000" pitchFamily="18" charset="0"/>
                          <a:ea typeface="Optima" panose="02020500000000000000" pitchFamily="18" charset="0"/>
                          <a:cs typeface="Optima" panose="02020500000000000000" pitchFamily="18" charset="0"/>
                        </a:rPr>
                        <a:t> </a:t>
                      </a:r>
                      <a:r>
                        <a:rPr kumimoji="0" lang="en-US" sz="1400" b="0" u="none" strike="noStrike" kern="1200" cap="none" spc="0" normalizeH="0" baseline="0" noProof="0" dirty="0" err="1">
                          <a:ln>
                            <a:noFill/>
                          </a:ln>
                          <a:effectLst/>
                          <a:uLnTx/>
                          <a:uFillTx/>
                          <a:latin typeface="Optima" panose="02020500000000000000" pitchFamily="18" charset="0"/>
                          <a:ea typeface="Optima" panose="02020500000000000000" pitchFamily="18" charset="0"/>
                          <a:cs typeface="Optima" panose="02020500000000000000" pitchFamily="18" charset="0"/>
                        </a:rPr>
                        <a:t>Deputyr</a:t>
                      </a:r>
                      <a:r>
                        <a:rPr kumimoji="0" lang="en-US" sz="1400" b="0" u="none" strike="noStrike" kern="1200" cap="none" spc="0" normalizeH="0" baseline="0" noProof="0" dirty="0">
                          <a:ln>
                            <a:noFill/>
                          </a:ln>
                          <a:effectLst/>
                          <a:uLnTx/>
                          <a:uFillTx/>
                          <a:latin typeface="Optima" panose="02020500000000000000" pitchFamily="18" charset="0"/>
                          <a:ea typeface="Optima" panose="02020500000000000000" pitchFamily="18" charset="0"/>
                          <a:cs typeface="Optima" panose="02020500000000000000" pitchFamily="18" charset="0"/>
                        </a:rPr>
                        <a:t> for Coastal and Marine Spatial Management,  </a:t>
                      </a:r>
                    </a:p>
                    <a:p>
                      <a:pPr marL="0" marR="0" lvl="0" indent="0" algn="l" defTabSz="914400" rtl="0" eaLnBrk="1" fontAlgn="auto" latinLnBrk="0" hangingPunct="1">
                        <a:lnSpc>
                          <a:spcPts val="1600"/>
                        </a:lnSpc>
                        <a:spcBef>
                          <a:spcPts val="0"/>
                        </a:spcBef>
                        <a:spcAft>
                          <a:spcPts val="0"/>
                        </a:spcAft>
                        <a:buClrTx/>
                        <a:buSzTx/>
                        <a:buFont typeface="+mj-lt"/>
                        <a:buNone/>
                        <a:tabLst/>
                        <a:defRPr sz="1700" b="1"/>
                      </a:pPr>
                      <a:r>
                        <a:rPr kumimoji="0" lang="en-US" sz="1400" b="0" u="none" strike="noStrike" kern="1200" cap="none" spc="0" normalizeH="0" baseline="0" noProof="0" dirty="0">
                          <a:ln>
                            <a:noFill/>
                          </a:ln>
                          <a:effectLst/>
                          <a:uLnTx/>
                          <a:uFillTx/>
                          <a:latin typeface="Optima" panose="02020500000000000000" pitchFamily="18" charset="0"/>
                          <a:ea typeface="Optima" panose="02020500000000000000" pitchFamily="18" charset="0"/>
                          <a:cs typeface="Optima" panose="02020500000000000000" pitchFamily="18" charset="0"/>
                        </a:rPr>
                        <a:t>        Coordinating  Ministry for Maritime Affairs and Investment.</a:t>
                      </a:r>
                      <a:endParaRPr kumimoji="0" lang="en-US" sz="1400" b="0" i="0" u="none" strike="noStrike" kern="1200" cap="none" spc="0" normalizeH="0" baseline="0" noProof="0" dirty="0">
                        <a:ln>
                          <a:noFill/>
                        </a:ln>
                        <a:solidFill>
                          <a:schemeClr val="tx1"/>
                        </a:solidFill>
                        <a:effectLst/>
                        <a:uLnTx/>
                        <a:uFillTx/>
                        <a:latin typeface="Optima" panose="02020500000000000000" pitchFamily="18" charset="0"/>
                        <a:ea typeface="Optima" panose="02020500000000000000" pitchFamily="18" charset="0"/>
                        <a:cs typeface="Optima" panose="02020500000000000000" pitchFamily="18" charset="0"/>
                      </a:endParaRPr>
                    </a:p>
                  </a:txBody>
                  <a:tcPr marL="76475" marR="76475" marT="38237" marB="38237"/>
                </a:tc>
                <a:extLst>
                  <a:ext uri="{0D108BD9-81ED-4DB2-BD59-A6C34878D82A}">
                    <a16:rowId xmlns:a16="http://schemas.microsoft.com/office/drawing/2014/main" val="3248898952"/>
                  </a:ext>
                </a:extLst>
              </a:tr>
              <a:tr h="1061017">
                <a:tc>
                  <a:txBody>
                    <a:bodyPr/>
                    <a:lstStyle/>
                    <a:p>
                      <a:pPr marL="0" marR="0" lvl="0" indent="0" algn="l" defTabSz="914400" rtl="0" eaLnBrk="1" fontAlgn="auto" latinLnBrk="0" hangingPunct="1">
                        <a:lnSpc>
                          <a:spcPts val="2160"/>
                        </a:lnSpc>
                        <a:spcBef>
                          <a:spcPts val="0"/>
                        </a:spcBef>
                        <a:spcAft>
                          <a:spcPts val="0"/>
                        </a:spcAft>
                        <a:buClrTx/>
                        <a:buSzTx/>
                        <a:buFontTx/>
                        <a:buNone/>
                        <a:tabLst/>
                        <a:defRPr/>
                      </a:pPr>
                      <a:r>
                        <a:rPr lang="en-US" sz="1400" b="1" dirty="0">
                          <a:latin typeface="Optima" panose="02020500000000000000" pitchFamily="18" charset="0"/>
                          <a:ea typeface="Optima" panose="02020500000000000000" pitchFamily="18" charset="0"/>
                          <a:cs typeface="Optima" panose="02020500000000000000" pitchFamily="18" charset="0"/>
                        </a:rPr>
                        <a:t>EAFM</a:t>
                      </a:r>
                    </a:p>
                  </a:txBody>
                  <a:tcPr marL="76475" marR="76475" marT="38237" marB="38237"/>
                </a:tc>
                <a:tc>
                  <a:txBody>
                    <a:bodyPr/>
                    <a:lstStyle/>
                    <a:p>
                      <a:pPr marL="342900" marR="0" lvl="0" indent="-342900" algn="l" defTabSz="914400" rtl="0" eaLnBrk="1" fontAlgn="auto" latinLnBrk="0" hangingPunct="1">
                        <a:lnSpc>
                          <a:spcPts val="1600"/>
                        </a:lnSpc>
                        <a:spcBef>
                          <a:spcPts val="0"/>
                        </a:spcBef>
                        <a:spcAft>
                          <a:spcPts val="0"/>
                        </a:spcAft>
                        <a:buClrTx/>
                        <a:buSzTx/>
                        <a:buFontTx/>
                        <a:buAutoNum type="arabicPeriod"/>
                        <a:tabLst/>
                        <a:defRPr/>
                      </a:pPr>
                      <a:r>
                        <a:rPr lang="en-GB" sz="1400" b="0" kern="1200" dirty="0">
                          <a:solidFill>
                            <a:schemeClr val="tx1"/>
                          </a:solidFill>
                          <a:effectLst/>
                          <a:latin typeface="Optima" panose="02020500000000000000" pitchFamily="18" charset="0"/>
                          <a:ea typeface="Optima" panose="02020500000000000000" pitchFamily="18" charset="0"/>
                          <a:cs typeface="Optima" panose="02020500000000000000" pitchFamily="18" charset="0"/>
                        </a:rPr>
                        <a:t>Mr. Trian </a:t>
                      </a:r>
                      <a:r>
                        <a:rPr lang="en-GB" sz="1400" b="0" kern="1200" dirty="0" err="1">
                          <a:solidFill>
                            <a:schemeClr val="tx1"/>
                          </a:solidFill>
                          <a:effectLst/>
                          <a:latin typeface="Optima" panose="02020500000000000000" pitchFamily="18" charset="0"/>
                          <a:ea typeface="Optima" panose="02020500000000000000" pitchFamily="18" charset="0"/>
                          <a:cs typeface="Optima" panose="02020500000000000000" pitchFamily="18" charset="0"/>
                        </a:rPr>
                        <a:t>Yunanda</a:t>
                      </a:r>
                      <a:endParaRPr lang="en-GB" sz="1400" b="0" kern="1200" dirty="0">
                        <a:solidFill>
                          <a:schemeClr val="tx1"/>
                        </a:solidFill>
                        <a:effectLst/>
                        <a:latin typeface="Optima" panose="02020500000000000000" pitchFamily="18" charset="0"/>
                        <a:ea typeface="Optima" panose="02020500000000000000" pitchFamily="18" charset="0"/>
                        <a:cs typeface="Optima" panose="02020500000000000000" pitchFamily="18" charset="0"/>
                      </a:endParaRPr>
                    </a:p>
                    <a:p>
                      <a:pPr marL="358775" marR="0" lvl="0" indent="0" algn="l" defTabSz="914400" rtl="0" eaLnBrk="1" fontAlgn="auto" latinLnBrk="0" hangingPunct="1">
                        <a:lnSpc>
                          <a:spcPts val="1600"/>
                        </a:lnSpc>
                        <a:spcBef>
                          <a:spcPts val="0"/>
                        </a:spcBef>
                        <a:spcAft>
                          <a:spcPts val="0"/>
                        </a:spcAft>
                        <a:buClrTx/>
                        <a:buSzTx/>
                        <a:buFontTx/>
                        <a:buNone/>
                        <a:tabLst/>
                        <a:defRPr/>
                      </a:pPr>
                      <a:r>
                        <a:rPr kumimoji="0" lang="en-US" sz="1400" u="none" strike="noStrike" kern="1200" cap="none" spc="0" normalizeH="0" baseline="0" noProof="0" dirty="0">
                          <a:ln>
                            <a:noFill/>
                          </a:ln>
                          <a:effectLst/>
                          <a:uLnTx/>
                          <a:uFillTx/>
                          <a:latin typeface="Optima" panose="02020500000000000000" pitchFamily="18" charset="0"/>
                          <a:ea typeface="Optima" panose="02020500000000000000" pitchFamily="18" charset="0"/>
                          <a:cs typeface="Optima" panose="02020500000000000000" pitchFamily="18" charset="0"/>
                        </a:rPr>
                        <a:t>Director of Fish Resources Management, MMAF</a:t>
                      </a:r>
                    </a:p>
                    <a:p>
                      <a:pPr marL="342900" marR="0" lvl="0" indent="-342900" algn="l" defTabSz="914400" rtl="0" eaLnBrk="1" fontAlgn="auto" latinLnBrk="0" hangingPunct="1">
                        <a:lnSpc>
                          <a:spcPts val="1600"/>
                        </a:lnSpc>
                        <a:spcBef>
                          <a:spcPts val="0"/>
                        </a:spcBef>
                        <a:spcAft>
                          <a:spcPts val="0"/>
                        </a:spcAft>
                        <a:buClrTx/>
                        <a:buSzTx/>
                        <a:buFont typeface="+mj-lt"/>
                        <a:buAutoNum type="arabicPeriod" startAt="2"/>
                        <a:tabLst/>
                        <a:defRPr/>
                      </a:pPr>
                      <a:r>
                        <a:rPr kumimoji="0" lang="en-US" sz="1400" u="none" strike="noStrike" kern="1200" cap="none" spc="0" normalizeH="0" baseline="0" noProof="0" dirty="0">
                          <a:ln>
                            <a:noFill/>
                          </a:ln>
                          <a:effectLst/>
                          <a:uLnTx/>
                          <a:uFillTx/>
                          <a:latin typeface="Optima" panose="02020500000000000000" pitchFamily="18" charset="0"/>
                          <a:ea typeface="Optima" panose="02020500000000000000" pitchFamily="18" charset="0"/>
                          <a:cs typeface="Optima" panose="02020500000000000000" pitchFamily="18" charset="0"/>
                        </a:rPr>
                        <a:t>Mr. Yaya </a:t>
                      </a:r>
                      <a:r>
                        <a:rPr kumimoji="0" lang="en-US" sz="1400" u="none" strike="noStrike" kern="1200" cap="none" spc="0" normalizeH="0" baseline="0" noProof="0" dirty="0" err="1">
                          <a:ln>
                            <a:noFill/>
                          </a:ln>
                          <a:effectLst/>
                          <a:uLnTx/>
                          <a:uFillTx/>
                          <a:latin typeface="Optima" panose="02020500000000000000" pitchFamily="18" charset="0"/>
                          <a:ea typeface="Optima" panose="02020500000000000000" pitchFamily="18" charset="0"/>
                          <a:cs typeface="Optima" panose="02020500000000000000" pitchFamily="18" charset="0"/>
                        </a:rPr>
                        <a:t>Hudaya</a:t>
                      </a:r>
                      <a:endParaRPr kumimoji="0" lang="en-US" sz="1400" u="none" strike="noStrike" kern="1200" cap="none" spc="0" normalizeH="0" baseline="0" noProof="0" dirty="0">
                        <a:ln>
                          <a:noFill/>
                        </a:ln>
                        <a:effectLst/>
                        <a:uLnTx/>
                        <a:uFillTx/>
                        <a:latin typeface="Optima" panose="02020500000000000000" pitchFamily="18" charset="0"/>
                        <a:ea typeface="Optima" panose="02020500000000000000" pitchFamily="18" charset="0"/>
                        <a:cs typeface="Optima" panose="02020500000000000000" pitchFamily="18" charset="0"/>
                      </a:endParaRPr>
                    </a:p>
                    <a:p>
                      <a:pPr marL="358775" marR="0" lvl="0" indent="0" algn="just" defTabSz="914400" rtl="0" eaLnBrk="1" fontAlgn="auto" latinLnBrk="0" hangingPunct="1">
                        <a:lnSpc>
                          <a:spcPts val="1600"/>
                        </a:lnSpc>
                        <a:spcBef>
                          <a:spcPts val="0"/>
                        </a:spcBef>
                        <a:spcAft>
                          <a:spcPts val="0"/>
                        </a:spcAft>
                        <a:buClrTx/>
                        <a:buSzTx/>
                        <a:buFont typeface="+mj-lt"/>
                        <a:buNone/>
                        <a:tabLst/>
                        <a:defRPr/>
                      </a:pPr>
                      <a:r>
                        <a:rPr lang="en-ID" sz="1400" kern="1200" dirty="0">
                          <a:solidFill>
                            <a:schemeClr val="dk1"/>
                          </a:solidFill>
                          <a:effectLst/>
                          <a:latin typeface="Optima" panose="02020500000000000000" pitchFamily="18" charset="0"/>
                          <a:ea typeface="Optima" panose="02020500000000000000" pitchFamily="18" charset="0"/>
                          <a:cs typeface="Optima" panose="02020500000000000000" pitchFamily="18" charset="0"/>
                        </a:rPr>
                        <a:t>Sub-coordinator of Fish Resources Governance Group of Inland Sea, territorial and archipelagic waters, Directorate General of Fish Resources Management, Directorate General of capture fisheries</a:t>
                      </a:r>
                      <a:endParaRPr kumimoji="0" lang="en-US" sz="1400" b="0" i="0" u="none" strike="noStrike" kern="1200" cap="none" spc="0" normalizeH="0" baseline="0" noProof="0" dirty="0">
                        <a:ln>
                          <a:noFill/>
                        </a:ln>
                        <a:solidFill>
                          <a:prstClr val="black"/>
                        </a:solidFill>
                        <a:effectLst/>
                        <a:uLnTx/>
                        <a:uFillTx/>
                        <a:latin typeface="Optima" panose="02020500000000000000" pitchFamily="18" charset="0"/>
                        <a:ea typeface="Optima" panose="02020500000000000000" pitchFamily="18" charset="0"/>
                        <a:cs typeface="Optima" panose="02020500000000000000" pitchFamily="18" charset="0"/>
                      </a:endParaRPr>
                    </a:p>
                  </a:txBody>
                  <a:tcPr marL="76475" marR="76475" marT="38237" marB="38237"/>
                </a:tc>
                <a:extLst>
                  <a:ext uri="{0D108BD9-81ED-4DB2-BD59-A6C34878D82A}">
                    <a16:rowId xmlns:a16="http://schemas.microsoft.com/office/drawing/2014/main" val="3897929136"/>
                  </a:ext>
                </a:extLst>
              </a:tr>
              <a:tr h="863668">
                <a:tc>
                  <a:txBody>
                    <a:bodyPr/>
                    <a:lstStyle/>
                    <a:p>
                      <a:pPr marL="0" marR="0" lvl="0" indent="0" algn="l" defTabSz="914400" rtl="0" eaLnBrk="1" fontAlgn="auto" latinLnBrk="0" hangingPunct="1">
                        <a:lnSpc>
                          <a:spcPts val="2160"/>
                        </a:lnSpc>
                        <a:spcBef>
                          <a:spcPts val="0"/>
                        </a:spcBef>
                        <a:spcAft>
                          <a:spcPts val="0"/>
                        </a:spcAft>
                        <a:buClrTx/>
                        <a:buSzTx/>
                        <a:buFontTx/>
                        <a:buNone/>
                        <a:tabLst/>
                        <a:defRPr/>
                      </a:pPr>
                      <a:r>
                        <a:rPr lang="en-US" sz="1400" b="1" dirty="0">
                          <a:latin typeface="Optima" panose="02020500000000000000" pitchFamily="18" charset="0"/>
                          <a:ea typeface="Optima" panose="02020500000000000000" pitchFamily="18" charset="0"/>
                          <a:cs typeface="Optima" panose="02020500000000000000" pitchFamily="18" charset="0"/>
                        </a:rPr>
                        <a:t>MPA </a:t>
                      </a:r>
                    </a:p>
                  </a:txBody>
                  <a:tcPr marL="76475" marR="76475" marT="38237" marB="38237"/>
                </a:tc>
                <a:tc>
                  <a:txBody>
                    <a:bodyPr/>
                    <a:lstStyle/>
                    <a:p>
                      <a:pPr marL="342900" marR="0" lvl="0" indent="-342900" algn="l" defTabSz="914400" rtl="0" eaLnBrk="1" fontAlgn="auto" latinLnBrk="0" hangingPunct="1">
                        <a:lnSpc>
                          <a:spcPts val="1600"/>
                        </a:lnSpc>
                        <a:spcBef>
                          <a:spcPts val="0"/>
                        </a:spcBef>
                        <a:spcAft>
                          <a:spcPts val="0"/>
                        </a:spcAft>
                        <a:buClrTx/>
                        <a:buSzTx/>
                        <a:buFontTx/>
                        <a:buAutoNum type="arabicPeriod"/>
                        <a:tabLst/>
                        <a:defRPr/>
                      </a:pPr>
                      <a:r>
                        <a:rPr lang="en-US" sz="1400" dirty="0">
                          <a:latin typeface="Optima" panose="02020500000000000000" pitchFamily="18" charset="0"/>
                          <a:ea typeface="Optima" panose="02020500000000000000" pitchFamily="18" charset="0"/>
                          <a:cs typeface="Optima" panose="02020500000000000000" pitchFamily="18" charset="0"/>
                        </a:rPr>
                        <a:t>Mr. </a:t>
                      </a:r>
                      <a:r>
                        <a:rPr lang="en-ID" sz="1400" kern="1200" dirty="0" err="1">
                          <a:solidFill>
                            <a:schemeClr val="dk1"/>
                          </a:solidFill>
                          <a:effectLst/>
                          <a:latin typeface="Optima" panose="02020500000000000000" pitchFamily="18" charset="0"/>
                          <a:ea typeface="Optima" panose="02020500000000000000" pitchFamily="18" charset="0"/>
                          <a:cs typeface="Optima" panose="02020500000000000000" pitchFamily="18" charset="0"/>
                        </a:rPr>
                        <a:t>Muh.Firdaus</a:t>
                      </a:r>
                      <a:r>
                        <a:rPr lang="en-ID" sz="1400" kern="1200" dirty="0">
                          <a:solidFill>
                            <a:schemeClr val="dk1"/>
                          </a:solidFill>
                          <a:effectLst/>
                          <a:latin typeface="Optima" panose="02020500000000000000" pitchFamily="18" charset="0"/>
                          <a:ea typeface="Optima" panose="02020500000000000000" pitchFamily="18" charset="0"/>
                          <a:cs typeface="Optima" panose="02020500000000000000" pitchFamily="18" charset="0"/>
                        </a:rPr>
                        <a:t> Agung </a:t>
                      </a:r>
                      <a:r>
                        <a:rPr lang="en-ID" sz="1400" kern="1200" dirty="0" err="1">
                          <a:solidFill>
                            <a:schemeClr val="dk1"/>
                          </a:solidFill>
                          <a:effectLst/>
                          <a:latin typeface="Optima" panose="02020500000000000000" pitchFamily="18" charset="0"/>
                          <a:ea typeface="Optima" panose="02020500000000000000" pitchFamily="18" charset="0"/>
                          <a:cs typeface="Optima" panose="02020500000000000000" pitchFamily="18" charset="0"/>
                        </a:rPr>
                        <a:t>Kunto</a:t>
                      </a:r>
                      <a:r>
                        <a:rPr lang="en-ID" sz="1400" kern="1200" dirty="0">
                          <a:solidFill>
                            <a:schemeClr val="dk1"/>
                          </a:solidFill>
                          <a:effectLst/>
                          <a:latin typeface="Optima" panose="02020500000000000000" pitchFamily="18" charset="0"/>
                          <a:ea typeface="Optima" panose="02020500000000000000" pitchFamily="18" charset="0"/>
                          <a:cs typeface="Optima" panose="02020500000000000000" pitchFamily="18" charset="0"/>
                        </a:rPr>
                        <a:t> Kurniawan</a:t>
                      </a:r>
                    </a:p>
                    <a:p>
                      <a:pPr marL="360363" marR="0" lvl="0" indent="0" algn="l" defTabSz="914400" rtl="0" eaLnBrk="1" fontAlgn="auto" latinLnBrk="0" hangingPunct="1">
                        <a:lnSpc>
                          <a:spcPts val="1600"/>
                        </a:lnSpc>
                        <a:spcBef>
                          <a:spcPts val="0"/>
                        </a:spcBef>
                        <a:spcAft>
                          <a:spcPts val="0"/>
                        </a:spcAft>
                        <a:buClrTx/>
                        <a:buSzTx/>
                        <a:buFontTx/>
                        <a:buNone/>
                        <a:tabLst/>
                        <a:defRPr/>
                      </a:pPr>
                      <a:r>
                        <a:rPr lang="en-US" sz="1400" dirty="0">
                          <a:latin typeface="Optima" panose="02020500000000000000" pitchFamily="18" charset="0"/>
                          <a:ea typeface="Optima" panose="02020500000000000000" pitchFamily="18" charset="0"/>
                          <a:cs typeface="Optima" panose="02020500000000000000" pitchFamily="18" charset="0"/>
                        </a:rPr>
                        <a:t>Director of Marine Conservation and Biodiversity, MMAF</a:t>
                      </a:r>
                    </a:p>
                    <a:p>
                      <a:pPr marL="342900" marR="0" lvl="0" indent="-342900" algn="l" defTabSz="914400" rtl="0" eaLnBrk="1" fontAlgn="auto" latinLnBrk="0" hangingPunct="1">
                        <a:lnSpc>
                          <a:spcPts val="1600"/>
                        </a:lnSpc>
                        <a:spcBef>
                          <a:spcPts val="0"/>
                        </a:spcBef>
                        <a:spcAft>
                          <a:spcPts val="0"/>
                        </a:spcAft>
                        <a:buClrTx/>
                        <a:buSzTx/>
                        <a:buFont typeface="+mj-lt"/>
                        <a:buAutoNum type="arabicPeriod" startAt="2"/>
                        <a:tabLst/>
                        <a:defRPr/>
                      </a:pPr>
                      <a:r>
                        <a:rPr lang="en-ID" sz="1400" dirty="0">
                          <a:latin typeface="Optima" panose="02020500000000000000" pitchFamily="18" charset="0"/>
                          <a:ea typeface="Optima" panose="02020500000000000000" pitchFamily="18" charset="0"/>
                          <a:cs typeface="Optima" panose="02020500000000000000" pitchFamily="18" charset="0"/>
                        </a:rPr>
                        <a:t>Mr. </a:t>
                      </a:r>
                      <a:r>
                        <a:rPr lang="en-ID" sz="1400" dirty="0" err="1">
                          <a:latin typeface="Optima" panose="02020500000000000000" pitchFamily="18" charset="0"/>
                          <a:ea typeface="Optima" panose="02020500000000000000" pitchFamily="18" charset="0"/>
                          <a:cs typeface="Optima" panose="02020500000000000000" pitchFamily="18" charset="0"/>
                        </a:rPr>
                        <a:t>Amehr</a:t>
                      </a:r>
                      <a:r>
                        <a:rPr lang="en-ID" sz="1400" dirty="0">
                          <a:latin typeface="Optima" panose="02020500000000000000" pitchFamily="18" charset="0"/>
                          <a:ea typeface="Optima" panose="02020500000000000000" pitchFamily="18" charset="0"/>
                          <a:cs typeface="Optima" panose="02020500000000000000" pitchFamily="18" charset="0"/>
                        </a:rPr>
                        <a:t> Hakim</a:t>
                      </a:r>
                    </a:p>
                    <a:p>
                      <a:pPr marL="360363" marR="0" lvl="0" indent="0" algn="l" defTabSz="914400" rtl="0" eaLnBrk="1" fontAlgn="auto" latinLnBrk="0" hangingPunct="1">
                        <a:lnSpc>
                          <a:spcPts val="1600"/>
                        </a:lnSpc>
                        <a:spcBef>
                          <a:spcPts val="0"/>
                        </a:spcBef>
                        <a:spcAft>
                          <a:spcPts val="0"/>
                        </a:spcAft>
                        <a:buClrTx/>
                        <a:buSzTx/>
                        <a:buFont typeface="+mj-lt"/>
                        <a:buNone/>
                        <a:tabLst/>
                        <a:defRPr/>
                      </a:pPr>
                      <a:r>
                        <a:rPr lang="en-US" sz="1400" dirty="0">
                          <a:latin typeface="Optima" panose="02020500000000000000" pitchFamily="18" charset="0"/>
                          <a:ea typeface="Optima" panose="02020500000000000000" pitchFamily="18" charset="0"/>
                          <a:cs typeface="Optima" panose="02020500000000000000" pitchFamily="18" charset="0"/>
                        </a:rPr>
                        <a:t>Coordinator Of Conservation Area Arrangement, Directorate Of Conservation And Marine Biodiversity, MMAF</a:t>
                      </a:r>
                      <a:endParaRPr lang="en-GB" sz="1400" dirty="0">
                        <a:latin typeface="Optima" panose="02020500000000000000" pitchFamily="18" charset="0"/>
                        <a:ea typeface="Optima" panose="02020500000000000000" pitchFamily="18" charset="0"/>
                        <a:cs typeface="Optima" panose="02020500000000000000" pitchFamily="18" charset="0"/>
                      </a:endParaRPr>
                    </a:p>
                  </a:txBody>
                  <a:tcPr marL="76475" marR="76475" marT="38237" marB="38237"/>
                </a:tc>
                <a:extLst>
                  <a:ext uri="{0D108BD9-81ED-4DB2-BD59-A6C34878D82A}">
                    <a16:rowId xmlns:a16="http://schemas.microsoft.com/office/drawing/2014/main" val="2014363987"/>
                  </a:ext>
                </a:extLst>
              </a:tr>
              <a:tr h="863668">
                <a:tc>
                  <a:txBody>
                    <a:bodyPr/>
                    <a:lstStyle/>
                    <a:p>
                      <a:pPr marL="0" marR="0" lvl="0" indent="0" algn="l" defTabSz="914400" rtl="0" eaLnBrk="1" fontAlgn="auto" latinLnBrk="0" hangingPunct="1">
                        <a:lnSpc>
                          <a:spcPts val="2160"/>
                        </a:lnSpc>
                        <a:spcBef>
                          <a:spcPts val="0"/>
                        </a:spcBef>
                        <a:spcAft>
                          <a:spcPts val="0"/>
                        </a:spcAft>
                        <a:buClrTx/>
                        <a:buSzTx/>
                        <a:buFontTx/>
                        <a:buNone/>
                        <a:tabLst/>
                        <a:defRPr/>
                      </a:pPr>
                      <a:r>
                        <a:rPr lang="en-US" sz="1400" b="1" dirty="0">
                          <a:latin typeface="Optima" panose="02020500000000000000" pitchFamily="18" charset="0"/>
                          <a:ea typeface="Optima" panose="02020500000000000000" pitchFamily="18" charset="0"/>
                          <a:cs typeface="Optima" panose="02020500000000000000" pitchFamily="18" charset="0"/>
                        </a:rPr>
                        <a:t>TSWG</a:t>
                      </a:r>
                    </a:p>
                  </a:txBody>
                  <a:tcPr marL="76475" marR="76475" marT="38237" marB="38237"/>
                </a:tc>
                <a:tc>
                  <a:txBody>
                    <a:bodyPr/>
                    <a:lstStyle/>
                    <a:p>
                      <a:pPr marL="342900" marR="0" lvl="0" indent="-342900" algn="l" defTabSz="914400" rtl="0" eaLnBrk="1" fontAlgn="auto" latinLnBrk="0" hangingPunct="1">
                        <a:lnSpc>
                          <a:spcPts val="1600"/>
                        </a:lnSpc>
                        <a:spcBef>
                          <a:spcPts val="0"/>
                        </a:spcBef>
                        <a:spcAft>
                          <a:spcPts val="0"/>
                        </a:spcAft>
                        <a:buClrTx/>
                        <a:buSzTx/>
                        <a:buFontTx/>
                        <a:buAutoNum type="arabicPeriod"/>
                        <a:tabLst/>
                        <a:defRPr/>
                      </a:pPr>
                      <a:r>
                        <a:rPr lang="en-US" sz="1400" dirty="0">
                          <a:latin typeface="Optima" panose="02020500000000000000" pitchFamily="18" charset="0"/>
                          <a:ea typeface="Optima" panose="02020500000000000000" pitchFamily="18" charset="0"/>
                          <a:cs typeface="Optima" panose="02020500000000000000" pitchFamily="18" charset="0"/>
                        </a:rPr>
                        <a:t>Mr. </a:t>
                      </a:r>
                      <a:r>
                        <a:rPr lang="en-ID" sz="1400" kern="1200" dirty="0" err="1">
                          <a:solidFill>
                            <a:schemeClr val="dk1"/>
                          </a:solidFill>
                          <a:effectLst/>
                          <a:latin typeface="Optima" panose="02020500000000000000" pitchFamily="18" charset="0"/>
                          <a:ea typeface="Optima" panose="02020500000000000000" pitchFamily="18" charset="0"/>
                          <a:cs typeface="Optima" panose="02020500000000000000" pitchFamily="18" charset="0"/>
                        </a:rPr>
                        <a:t>Muh.Firdaus</a:t>
                      </a:r>
                      <a:r>
                        <a:rPr lang="en-ID" sz="1400" kern="1200" dirty="0">
                          <a:solidFill>
                            <a:schemeClr val="dk1"/>
                          </a:solidFill>
                          <a:effectLst/>
                          <a:latin typeface="Optima" panose="02020500000000000000" pitchFamily="18" charset="0"/>
                          <a:ea typeface="Optima" panose="02020500000000000000" pitchFamily="18" charset="0"/>
                          <a:cs typeface="Optima" panose="02020500000000000000" pitchFamily="18" charset="0"/>
                        </a:rPr>
                        <a:t> Agung </a:t>
                      </a:r>
                      <a:r>
                        <a:rPr lang="en-ID" sz="1400" kern="1200" dirty="0" err="1">
                          <a:solidFill>
                            <a:schemeClr val="dk1"/>
                          </a:solidFill>
                          <a:effectLst/>
                          <a:latin typeface="Optima" panose="02020500000000000000" pitchFamily="18" charset="0"/>
                          <a:ea typeface="Optima" panose="02020500000000000000" pitchFamily="18" charset="0"/>
                          <a:cs typeface="Optima" panose="02020500000000000000" pitchFamily="18" charset="0"/>
                        </a:rPr>
                        <a:t>Kunto</a:t>
                      </a:r>
                      <a:r>
                        <a:rPr lang="en-ID" sz="1400" kern="1200" dirty="0">
                          <a:solidFill>
                            <a:schemeClr val="dk1"/>
                          </a:solidFill>
                          <a:effectLst/>
                          <a:latin typeface="Optima" panose="02020500000000000000" pitchFamily="18" charset="0"/>
                          <a:ea typeface="Optima" panose="02020500000000000000" pitchFamily="18" charset="0"/>
                          <a:cs typeface="Optima" panose="02020500000000000000" pitchFamily="18" charset="0"/>
                        </a:rPr>
                        <a:t> Kurniawan</a:t>
                      </a:r>
                    </a:p>
                    <a:p>
                      <a:pPr marL="360363" marR="0" lvl="0" indent="0" algn="l" defTabSz="914400" rtl="0" eaLnBrk="1" fontAlgn="auto" latinLnBrk="0" hangingPunct="1">
                        <a:lnSpc>
                          <a:spcPts val="1600"/>
                        </a:lnSpc>
                        <a:spcBef>
                          <a:spcPts val="0"/>
                        </a:spcBef>
                        <a:spcAft>
                          <a:spcPts val="0"/>
                        </a:spcAft>
                        <a:buClrTx/>
                        <a:buSzTx/>
                        <a:buFontTx/>
                        <a:buNone/>
                        <a:tabLst/>
                        <a:defRPr/>
                      </a:pPr>
                      <a:r>
                        <a:rPr lang="en-US" sz="1400" dirty="0">
                          <a:latin typeface="Optima" panose="02020500000000000000" pitchFamily="18" charset="0"/>
                          <a:ea typeface="Optima" panose="02020500000000000000" pitchFamily="18" charset="0"/>
                          <a:cs typeface="Optima" panose="02020500000000000000" pitchFamily="18" charset="0"/>
                        </a:rPr>
                        <a:t>Director of Marine Conservation and Biodiversity, MMAF</a:t>
                      </a:r>
                    </a:p>
                    <a:p>
                      <a:pPr marL="342900" marR="0" lvl="0" indent="-342900" algn="l" defTabSz="914400" rtl="0" eaLnBrk="1" fontAlgn="auto" latinLnBrk="0" hangingPunct="1">
                        <a:lnSpc>
                          <a:spcPts val="1600"/>
                        </a:lnSpc>
                        <a:spcBef>
                          <a:spcPts val="0"/>
                        </a:spcBef>
                        <a:spcAft>
                          <a:spcPts val="0"/>
                        </a:spcAft>
                        <a:buClrTx/>
                        <a:buSzTx/>
                        <a:buFont typeface="+mj-lt"/>
                        <a:buAutoNum type="arabicPeriod" startAt="2"/>
                        <a:tabLst/>
                        <a:defRPr/>
                      </a:pPr>
                      <a:r>
                        <a:rPr lang="en-ID" sz="1400" dirty="0">
                          <a:latin typeface="Optima" panose="02020500000000000000" pitchFamily="18" charset="0"/>
                          <a:ea typeface="Optima" panose="02020500000000000000" pitchFamily="18" charset="0"/>
                          <a:cs typeface="Optima" panose="02020500000000000000" pitchFamily="18" charset="0"/>
                        </a:rPr>
                        <a:t>Mrs. </a:t>
                      </a:r>
                      <a:r>
                        <a:rPr lang="en-ID" sz="1400" dirty="0" err="1">
                          <a:latin typeface="Optima" panose="02020500000000000000" pitchFamily="18" charset="0"/>
                          <a:ea typeface="Optima" panose="02020500000000000000" pitchFamily="18" charset="0"/>
                          <a:cs typeface="Optima" panose="02020500000000000000" pitchFamily="18" charset="0"/>
                        </a:rPr>
                        <a:t>Yudit</a:t>
                      </a:r>
                      <a:r>
                        <a:rPr lang="en-ID" sz="1400" dirty="0">
                          <a:latin typeface="Optima" panose="02020500000000000000" pitchFamily="18" charset="0"/>
                          <a:ea typeface="Optima" panose="02020500000000000000" pitchFamily="18" charset="0"/>
                          <a:cs typeface="Optima" panose="02020500000000000000" pitchFamily="18" charset="0"/>
                        </a:rPr>
                        <a:t> Tia Lestari</a:t>
                      </a:r>
                    </a:p>
                    <a:p>
                      <a:pPr marL="360363" marR="0" lvl="0" indent="0" algn="l" defTabSz="914400" rtl="0" eaLnBrk="1" fontAlgn="auto" latinLnBrk="0" hangingPunct="1">
                        <a:lnSpc>
                          <a:spcPts val="1600"/>
                        </a:lnSpc>
                        <a:spcBef>
                          <a:spcPts val="0"/>
                        </a:spcBef>
                        <a:spcAft>
                          <a:spcPts val="0"/>
                        </a:spcAft>
                        <a:buClrTx/>
                        <a:buSzTx/>
                        <a:buFont typeface="+mj-lt"/>
                        <a:buNone/>
                        <a:tabLst/>
                        <a:defRPr/>
                      </a:pPr>
                      <a:r>
                        <a:rPr lang="en-US" sz="1400" dirty="0">
                          <a:latin typeface="Optima" panose="02020500000000000000" pitchFamily="18" charset="0"/>
                          <a:ea typeface="Optima" panose="02020500000000000000" pitchFamily="18" charset="0"/>
                          <a:cs typeface="Optima" panose="02020500000000000000" pitchFamily="18" charset="0"/>
                        </a:rPr>
                        <a:t>Marine and Coastal Ecosystem Manager, Directorate of Marine Conservation and Biodiversity, MMAF</a:t>
                      </a:r>
                    </a:p>
                  </a:txBody>
                  <a:tcPr marL="76475" marR="76475" marT="38237" marB="38237"/>
                </a:tc>
                <a:extLst>
                  <a:ext uri="{0D108BD9-81ED-4DB2-BD59-A6C34878D82A}">
                    <a16:rowId xmlns:a16="http://schemas.microsoft.com/office/drawing/2014/main" val="2041738767"/>
                  </a:ext>
                </a:extLst>
              </a:tr>
              <a:tr h="1258366">
                <a:tc>
                  <a:txBody>
                    <a:bodyPr/>
                    <a:lstStyle/>
                    <a:p>
                      <a:pPr marL="0" marR="0" lvl="0" indent="0" algn="l" defTabSz="914400" rtl="0" eaLnBrk="1" fontAlgn="auto" latinLnBrk="0" hangingPunct="1">
                        <a:lnSpc>
                          <a:spcPts val="2160"/>
                        </a:lnSpc>
                        <a:spcBef>
                          <a:spcPts val="0"/>
                        </a:spcBef>
                        <a:spcAft>
                          <a:spcPts val="0"/>
                        </a:spcAft>
                        <a:buClrTx/>
                        <a:buSzTx/>
                        <a:buFontTx/>
                        <a:buNone/>
                        <a:tabLst/>
                        <a:defRPr/>
                      </a:pPr>
                      <a:r>
                        <a:rPr lang="en-US" sz="1400" b="1" dirty="0">
                          <a:latin typeface="Optima" panose="02020500000000000000" pitchFamily="18" charset="0"/>
                          <a:ea typeface="Optima" panose="02020500000000000000" pitchFamily="18" charset="0"/>
                          <a:cs typeface="Optima" panose="02020500000000000000" pitchFamily="18" charset="0"/>
                        </a:rPr>
                        <a:t>CCA</a:t>
                      </a:r>
                    </a:p>
                  </a:txBody>
                  <a:tcPr marL="76475" marR="76475" marT="38237" marB="38237"/>
                </a:tc>
                <a:tc>
                  <a:txBody>
                    <a:bodyPr/>
                    <a:lstStyle/>
                    <a:p>
                      <a:pPr marL="228600" marR="0" lvl="0" indent="-228600" algn="l" rtl="0">
                        <a:lnSpc>
                          <a:spcPts val="1600"/>
                        </a:lnSpc>
                        <a:spcBef>
                          <a:spcPts val="0"/>
                        </a:spcBef>
                        <a:spcAft>
                          <a:spcPts val="0"/>
                        </a:spcAft>
                        <a:buFont typeface="+mj-lt"/>
                        <a:buAutoNum type="arabicPeriod"/>
                      </a:pPr>
                      <a:r>
                        <a:rPr lang="en-US" sz="1400" dirty="0">
                          <a:latin typeface="Optima" panose="02020500000000000000" pitchFamily="18" charset="0"/>
                          <a:ea typeface="Optima" panose="02020500000000000000" pitchFamily="18" charset="0"/>
                          <a:cs typeface="Optima" panose="02020500000000000000" pitchFamily="18" charset="0"/>
                        </a:rPr>
                        <a:t>Ms. Sri Tantri Arundhati</a:t>
                      </a:r>
                    </a:p>
                    <a:p>
                      <a:pPr marL="0" marR="0" lvl="0" indent="0" algn="l" rtl="0">
                        <a:lnSpc>
                          <a:spcPts val="1600"/>
                        </a:lnSpc>
                        <a:spcBef>
                          <a:spcPts val="0"/>
                        </a:spcBef>
                        <a:spcAft>
                          <a:spcPts val="0"/>
                        </a:spcAft>
                        <a:buNone/>
                      </a:pPr>
                      <a:r>
                        <a:rPr lang="en-US" sz="1400" dirty="0">
                          <a:latin typeface="Optima" panose="02020500000000000000" pitchFamily="18" charset="0"/>
                          <a:ea typeface="Optima" panose="02020500000000000000" pitchFamily="18" charset="0"/>
                          <a:cs typeface="Optima" panose="02020500000000000000" pitchFamily="18" charset="0"/>
                        </a:rPr>
                        <a:t>     Director of Climate Change Adaptation, MOEF</a:t>
                      </a:r>
                    </a:p>
                    <a:p>
                      <a:pPr marL="0" marR="0" lvl="0" indent="0" algn="l" rtl="0">
                        <a:lnSpc>
                          <a:spcPts val="1600"/>
                        </a:lnSpc>
                        <a:spcBef>
                          <a:spcPts val="0"/>
                        </a:spcBef>
                        <a:spcAft>
                          <a:spcPts val="0"/>
                        </a:spcAft>
                        <a:buNone/>
                      </a:pPr>
                      <a:r>
                        <a:rPr lang="en-US" sz="1400" dirty="0">
                          <a:latin typeface="Optima" panose="02020500000000000000" pitchFamily="18" charset="0"/>
                          <a:ea typeface="Optima" panose="02020500000000000000" pitchFamily="18" charset="0"/>
                          <a:cs typeface="Optima" panose="02020500000000000000" pitchFamily="18" charset="0"/>
                        </a:rPr>
                        <a:t>     Supported by Ms. </a:t>
                      </a:r>
                      <a:r>
                        <a:rPr lang="en-US" sz="1400" dirty="0" err="1">
                          <a:latin typeface="Optima" panose="02020500000000000000" pitchFamily="18" charset="0"/>
                          <a:ea typeface="Optima" panose="02020500000000000000" pitchFamily="18" charset="0"/>
                          <a:cs typeface="Optima" panose="02020500000000000000" pitchFamily="18" charset="0"/>
                        </a:rPr>
                        <a:t>Nuraeni</a:t>
                      </a:r>
                      <a:r>
                        <a:rPr lang="en-US" sz="1400" dirty="0">
                          <a:latin typeface="Optima" panose="02020500000000000000" pitchFamily="18" charset="0"/>
                          <a:ea typeface="Optima" panose="02020500000000000000" pitchFamily="18" charset="0"/>
                          <a:cs typeface="Optima" panose="02020500000000000000" pitchFamily="18" charset="0"/>
                        </a:rPr>
                        <a:t> </a:t>
                      </a:r>
                    </a:p>
                    <a:p>
                      <a:pPr marL="0" marR="0" lvl="0" indent="0" algn="l" rtl="0">
                        <a:lnSpc>
                          <a:spcPts val="1600"/>
                        </a:lnSpc>
                        <a:spcBef>
                          <a:spcPts val="0"/>
                        </a:spcBef>
                        <a:spcAft>
                          <a:spcPts val="0"/>
                        </a:spcAft>
                        <a:buNone/>
                      </a:pPr>
                      <a:r>
                        <a:rPr lang="en-US" sz="1400" dirty="0">
                          <a:latin typeface="Optima" panose="02020500000000000000" pitchFamily="18" charset="0"/>
                          <a:ea typeface="Optima" panose="02020500000000000000" pitchFamily="18" charset="0"/>
                          <a:cs typeface="Optima" panose="02020500000000000000" pitchFamily="18" charset="0"/>
                        </a:rPr>
                        <a:t>      Head of Sud Directorate for policy instrument development on CCA </a:t>
                      </a:r>
                    </a:p>
                    <a:p>
                      <a:pPr marL="0" marR="0" lvl="0" indent="0" algn="l" rtl="0">
                        <a:lnSpc>
                          <a:spcPts val="1600"/>
                        </a:lnSpc>
                        <a:spcBef>
                          <a:spcPts val="0"/>
                        </a:spcBef>
                        <a:spcAft>
                          <a:spcPts val="0"/>
                        </a:spcAft>
                        <a:buNone/>
                      </a:pPr>
                      <a:r>
                        <a:rPr lang="en-US" sz="1400" dirty="0">
                          <a:latin typeface="Optima" panose="02020500000000000000" pitchFamily="18" charset="0"/>
                          <a:ea typeface="Optima" panose="02020500000000000000" pitchFamily="18" charset="0"/>
                          <a:cs typeface="Optima" panose="02020500000000000000" pitchFamily="18" charset="0"/>
                        </a:rPr>
                        <a:t>2. </a:t>
                      </a:r>
                      <a:r>
                        <a:rPr lang="en-US" sz="1400" dirty="0" err="1">
                          <a:latin typeface="Optima" panose="02020500000000000000" pitchFamily="18" charset="0"/>
                          <a:ea typeface="Optima" panose="02020500000000000000" pitchFamily="18" charset="0"/>
                          <a:cs typeface="Optima" panose="02020500000000000000" pitchFamily="18" charset="0"/>
                        </a:rPr>
                        <a:t>Muh</a:t>
                      </a:r>
                      <a:r>
                        <a:rPr lang="en-US" sz="1400" dirty="0">
                          <a:latin typeface="Optima" panose="02020500000000000000" pitchFamily="18" charset="0"/>
                          <a:ea typeface="Optima" panose="02020500000000000000" pitchFamily="18" charset="0"/>
                          <a:cs typeface="Optima" panose="02020500000000000000" pitchFamily="18" charset="0"/>
                        </a:rPr>
                        <a:t>. Yusuf </a:t>
                      </a:r>
                    </a:p>
                    <a:p>
                      <a:pPr marL="0" marR="0" lvl="0" indent="0" algn="l" rtl="0">
                        <a:lnSpc>
                          <a:spcPts val="1600"/>
                        </a:lnSpc>
                        <a:spcBef>
                          <a:spcPts val="0"/>
                        </a:spcBef>
                        <a:spcAft>
                          <a:spcPts val="0"/>
                        </a:spcAft>
                        <a:buNone/>
                      </a:pPr>
                      <a:r>
                        <a:rPr lang="en-US" sz="1400" dirty="0">
                          <a:latin typeface="Optima" panose="02020500000000000000" pitchFamily="18" charset="0"/>
                          <a:ea typeface="Optima" panose="02020500000000000000" pitchFamily="18" charset="0"/>
                          <a:cs typeface="Optima" panose="02020500000000000000" pitchFamily="18" charset="0"/>
                        </a:rPr>
                        <a:t>    Director of Utilization of the Coast and Small Islands, MMAF</a:t>
                      </a:r>
                    </a:p>
                  </a:txBody>
                  <a:tcPr marL="76475" marR="76475" marT="38237" marB="38237"/>
                </a:tc>
                <a:extLst>
                  <a:ext uri="{0D108BD9-81ED-4DB2-BD59-A6C34878D82A}">
                    <a16:rowId xmlns:a16="http://schemas.microsoft.com/office/drawing/2014/main" val="3140512734"/>
                  </a:ext>
                </a:extLst>
              </a:tr>
              <a:tr h="468970">
                <a:tc>
                  <a:txBody>
                    <a:bodyPr/>
                    <a:lstStyle/>
                    <a:p>
                      <a:pPr marL="0" marR="0" lvl="0" indent="0" algn="l" defTabSz="914400" rtl="0" eaLnBrk="1" fontAlgn="auto" latinLnBrk="0" hangingPunct="1">
                        <a:lnSpc>
                          <a:spcPts val="2160"/>
                        </a:lnSpc>
                        <a:spcBef>
                          <a:spcPts val="0"/>
                        </a:spcBef>
                        <a:spcAft>
                          <a:spcPts val="0"/>
                        </a:spcAft>
                        <a:buClrTx/>
                        <a:buSzTx/>
                        <a:buFontTx/>
                        <a:buNone/>
                        <a:tabLst/>
                        <a:defRPr/>
                      </a:pPr>
                      <a:r>
                        <a:rPr lang="en-US" sz="1400" b="1" dirty="0">
                          <a:latin typeface="Optima" panose="02020500000000000000" pitchFamily="18" charset="0"/>
                          <a:ea typeface="Optima" panose="02020500000000000000" pitchFamily="18" charset="0"/>
                          <a:cs typeface="Optima" panose="02020500000000000000" pitchFamily="18" charset="0"/>
                        </a:rPr>
                        <a:t>FRWG</a:t>
                      </a:r>
                    </a:p>
                  </a:txBody>
                  <a:tcPr marL="76475" marR="76475" marT="38237" marB="38237"/>
                </a:tc>
                <a:tc>
                  <a:txBody>
                    <a:bodyPr/>
                    <a:lstStyle/>
                    <a:p>
                      <a:pPr marL="0" marR="0" lvl="0" indent="0" algn="l" rtl="0">
                        <a:lnSpc>
                          <a:spcPts val="1600"/>
                        </a:lnSpc>
                        <a:spcBef>
                          <a:spcPts val="0"/>
                        </a:spcBef>
                        <a:spcAft>
                          <a:spcPts val="0"/>
                        </a:spcAft>
                        <a:buClr>
                          <a:schemeClr val="dk1"/>
                        </a:buClr>
                        <a:buSzPts val="1800"/>
                        <a:buFont typeface="Arial"/>
                        <a:buNone/>
                      </a:pPr>
                      <a:r>
                        <a:rPr lang="en-US" sz="1400" b="0" dirty="0">
                          <a:solidFill>
                            <a:schemeClr val="tx1"/>
                          </a:solidFill>
                          <a:latin typeface="Optima" panose="02020500000000000000" pitchFamily="18" charset="0"/>
                          <a:ea typeface="Optima" panose="02020500000000000000" pitchFamily="18" charset="0"/>
                          <a:cs typeface="Optima" panose="02020500000000000000" pitchFamily="18" charset="0"/>
                        </a:rPr>
                        <a:t>Mr. </a:t>
                      </a:r>
                      <a:r>
                        <a:rPr lang="en-GB" sz="1400" b="0" kern="1200" dirty="0">
                          <a:solidFill>
                            <a:schemeClr val="tx1"/>
                          </a:solidFill>
                          <a:effectLst/>
                          <a:latin typeface="Optima" panose="02020500000000000000" pitchFamily="18" charset="0"/>
                          <a:ea typeface="Optima" panose="02020500000000000000" pitchFamily="18" charset="0"/>
                          <a:cs typeface="Optima" panose="02020500000000000000" pitchFamily="18" charset="0"/>
                        </a:rPr>
                        <a:t>TB. </a:t>
                      </a:r>
                      <a:r>
                        <a:rPr lang="en-GB" sz="1400" b="0" kern="1200" dirty="0" err="1">
                          <a:solidFill>
                            <a:schemeClr val="tx1"/>
                          </a:solidFill>
                          <a:effectLst/>
                          <a:latin typeface="Optima" panose="02020500000000000000" pitchFamily="18" charset="0"/>
                          <a:ea typeface="Optima" panose="02020500000000000000" pitchFamily="18" charset="0"/>
                          <a:cs typeface="Optima" panose="02020500000000000000" pitchFamily="18" charset="0"/>
                        </a:rPr>
                        <a:t>Witjaksono</a:t>
                      </a:r>
                      <a:r>
                        <a:rPr lang="en-GB" sz="1400" b="0" kern="1200" dirty="0">
                          <a:solidFill>
                            <a:schemeClr val="tx1"/>
                          </a:solidFill>
                          <a:effectLst/>
                          <a:latin typeface="Optima" panose="02020500000000000000" pitchFamily="18" charset="0"/>
                          <a:ea typeface="Optima" panose="02020500000000000000" pitchFamily="18" charset="0"/>
                          <a:cs typeface="Optima" panose="02020500000000000000" pitchFamily="18" charset="0"/>
                        </a:rPr>
                        <a:t> </a:t>
                      </a:r>
                      <a:r>
                        <a:rPr lang="en-GB" sz="1400" b="0" kern="1200" dirty="0" err="1">
                          <a:solidFill>
                            <a:schemeClr val="tx1"/>
                          </a:solidFill>
                          <a:effectLst/>
                          <a:latin typeface="Optima" panose="02020500000000000000" pitchFamily="18" charset="0"/>
                          <a:ea typeface="Optima" panose="02020500000000000000" pitchFamily="18" charset="0"/>
                          <a:cs typeface="Optima" panose="02020500000000000000" pitchFamily="18" charset="0"/>
                        </a:rPr>
                        <a:t>Adji</a:t>
                      </a:r>
                      <a:endParaRPr lang="en-US" sz="1400" b="0" dirty="0">
                        <a:solidFill>
                          <a:schemeClr val="tx1"/>
                        </a:solidFill>
                        <a:latin typeface="Optima" panose="02020500000000000000" pitchFamily="18" charset="0"/>
                        <a:ea typeface="Optima" panose="02020500000000000000" pitchFamily="18" charset="0"/>
                        <a:cs typeface="Optima" panose="02020500000000000000" pitchFamily="18" charset="0"/>
                      </a:endParaRPr>
                    </a:p>
                    <a:p>
                      <a:pPr marL="0" marR="0" lvl="0" indent="0" algn="l" rtl="0">
                        <a:lnSpc>
                          <a:spcPts val="1600"/>
                        </a:lnSpc>
                        <a:spcBef>
                          <a:spcPts val="0"/>
                        </a:spcBef>
                        <a:spcAft>
                          <a:spcPts val="0"/>
                        </a:spcAft>
                        <a:buClr>
                          <a:schemeClr val="dk1"/>
                        </a:buClr>
                        <a:buSzPts val="1800"/>
                        <a:buFont typeface="Arial"/>
                        <a:buNone/>
                      </a:pPr>
                      <a:r>
                        <a:rPr lang="en-US" sz="1400" dirty="0">
                          <a:latin typeface="Optima" panose="02020500000000000000" pitchFamily="18" charset="0"/>
                          <a:ea typeface="Optima" panose="02020500000000000000" pitchFamily="18" charset="0"/>
                          <a:cs typeface="Optima" panose="02020500000000000000" pitchFamily="18" charset="0"/>
                        </a:rPr>
                        <a:t>Director of Intra Regional Cooperation on Asian,</a:t>
                      </a:r>
                      <a:r>
                        <a:rPr lang="en-US" sz="1400" baseline="0" dirty="0">
                          <a:latin typeface="Optima" panose="02020500000000000000" pitchFamily="18" charset="0"/>
                          <a:ea typeface="Optima" panose="02020500000000000000" pitchFamily="18" charset="0"/>
                          <a:cs typeface="Optima" panose="02020500000000000000" pitchFamily="18" charset="0"/>
                        </a:rPr>
                        <a:t> Pacific and Africa, </a:t>
                      </a:r>
                      <a:r>
                        <a:rPr lang="en-US" sz="1400" baseline="0" dirty="0" err="1">
                          <a:latin typeface="Optima" panose="02020500000000000000" pitchFamily="18" charset="0"/>
                          <a:ea typeface="Optima" panose="02020500000000000000" pitchFamily="18" charset="0"/>
                          <a:cs typeface="Optima" panose="02020500000000000000" pitchFamily="18" charset="0"/>
                        </a:rPr>
                        <a:t>MoFA</a:t>
                      </a:r>
                      <a:endParaRPr lang="en-US" sz="1400" dirty="0">
                        <a:latin typeface="Optima" panose="02020500000000000000" pitchFamily="18" charset="0"/>
                        <a:ea typeface="Optima" panose="02020500000000000000" pitchFamily="18" charset="0"/>
                        <a:cs typeface="Optima" panose="02020500000000000000" pitchFamily="18" charset="0"/>
                      </a:endParaRPr>
                    </a:p>
                  </a:txBody>
                  <a:tcPr marL="76475" marR="76475" marT="38237" marB="38237"/>
                </a:tc>
                <a:extLst>
                  <a:ext uri="{0D108BD9-81ED-4DB2-BD59-A6C34878D82A}">
                    <a16:rowId xmlns:a16="http://schemas.microsoft.com/office/drawing/2014/main" val="2652239827"/>
                  </a:ext>
                </a:extLst>
              </a:tr>
              <a:tr h="468970">
                <a:tc>
                  <a:txBody>
                    <a:bodyPr/>
                    <a:lstStyle/>
                    <a:p>
                      <a:pPr marL="0" marR="0" lvl="0" indent="0" algn="l" defTabSz="914400" rtl="0" eaLnBrk="1" fontAlgn="auto" latinLnBrk="0" hangingPunct="1">
                        <a:lnSpc>
                          <a:spcPts val="2160"/>
                        </a:lnSpc>
                        <a:spcBef>
                          <a:spcPts val="0"/>
                        </a:spcBef>
                        <a:spcAft>
                          <a:spcPts val="0"/>
                        </a:spcAft>
                        <a:buClrTx/>
                        <a:buSzTx/>
                        <a:buFontTx/>
                        <a:buNone/>
                        <a:tabLst/>
                        <a:defRPr/>
                      </a:pPr>
                      <a:r>
                        <a:rPr lang="en-US" sz="1400" b="1" dirty="0">
                          <a:latin typeface="Optima" panose="02020500000000000000" pitchFamily="18" charset="0"/>
                          <a:ea typeface="Optima" panose="02020500000000000000" pitchFamily="18" charset="0"/>
                          <a:cs typeface="Optima" panose="02020500000000000000" pitchFamily="18" charset="0"/>
                        </a:rPr>
                        <a:t>MEWG</a:t>
                      </a:r>
                    </a:p>
                  </a:txBody>
                  <a:tcPr marL="76475" marR="76475" marT="38237" marB="38237"/>
                </a:tc>
                <a:tc>
                  <a:txBody>
                    <a:bodyPr/>
                    <a:lstStyle/>
                    <a:p>
                      <a:pPr marL="0" marR="0" lvl="0" indent="0" algn="l" rtl="0">
                        <a:lnSpc>
                          <a:spcPts val="1600"/>
                        </a:lnSpc>
                        <a:spcBef>
                          <a:spcPts val="0"/>
                        </a:spcBef>
                        <a:spcAft>
                          <a:spcPts val="0"/>
                        </a:spcAft>
                        <a:buClr>
                          <a:schemeClr val="dk1"/>
                        </a:buClr>
                        <a:buSzPts val="1800"/>
                        <a:buFont typeface="Arial"/>
                        <a:buNone/>
                      </a:pPr>
                      <a:r>
                        <a:rPr lang="en-US" sz="1400" dirty="0">
                          <a:latin typeface="Optima" panose="02020500000000000000" pitchFamily="18" charset="0"/>
                          <a:ea typeface="Optima" panose="02020500000000000000" pitchFamily="18" charset="0"/>
                          <a:cs typeface="Optima" panose="02020500000000000000" pitchFamily="18" charset="0"/>
                        </a:rPr>
                        <a:t>Mr. Arie Prabowo</a:t>
                      </a:r>
                    </a:p>
                    <a:p>
                      <a:pPr marL="0" marR="0" lvl="0" indent="0" algn="l" rtl="0">
                        <a:lnSpc>
                          <a:spcPts val="1600"/>
                        </a:lnSpc>
                        <a:spcBef>
                          <a:spcPts val="0"/>
                        </a:spcBef>
                        <a:spcAft>
                          <a:spcPts val="0"/>
                        </a:spcAft>
                        <a:buClr>
                          <a:schemeClr val="dk1"/>
                        </a:buClr>
                        <a:buSzPts val="1800"/>
                        <a:buFont typeface="Arial"/>
                        <a:buNone/>
                      </a:pPr>
                      <a:r>
                        <a:rPr lang="en-US" sz="1400" dirty="0">
                          <a:latin typeface="Optima" panose="02020500000000000000" pitchFamily="18" charset="0"/>
                          <a:ea typeface="Optima" panose="02020500000000000000" pitchFamily="18" charset="0"/>
                          <a:cs typeface="Optima" panose="02020500000000000000" pitchFamily="18" charset="0"/>
                        </a:rPr>
                        <a:t>Director for Public Relation and International</a:t>
                      </a:r>
                      <a:r>
                        <a:rPr lang="en-US" sz="1400" baseline="0" dirty="0">
                          <a:latin typeface="Optima" panose="02020500000000000000" pitchFamily="18" charset="0"/>
                          <a:ea typeface="Optima" panose="02020500000000000000" pitchFamily="18" charset="0"/>
                          <a:cs typeface="Optima" panose="02020500000000000000" pitchFamily="18" charset="0"/>
                        </a:rPr>
                        <a:t> Cooperation, MMAF</a:t>
                      </a:r>
                      <a:endParaRPr lang="en-US" sz="1400" dirty="0">
                        <a:latin typeface="Optima" panose="02020500000000000000" pitchFamily="18" charset="0"/>
                        <a:ea typeface="Optima" panose="02020500000000000000" pitchFamily="18" charset="0"/>
                        <a:cs typeface="Optima" panose="02020500000000000000" pitchFamily="18" charset="0"/>
                      </a:endParaRPr>
                    </a:p>
                  </a:txBody>
                  <a:tcPr marL="76475" marR="76475" marT="38237" marB="38237"/>
                </a:tc>
                <a:extLst>
                  <a:ext uri="{0D108BD9-81ED-4DB2-BD59-A6C34878D82A}">
                    <a16:rowId xmlns:a16="http://schemas.microsoft.com/office/drawing/2014/main" val="3042881297"/>
                  </a:ext>
                </a:extLst>
              </a:tr>
            </a:tbl>
          </a:graphicData>
        </a:graphic>
      </p:graphicFrame>
    </p:spTree>
    <p:extLst>
      <p:ext uri="{BB962C8B-B14F-4D97-AF65-F5344CB8AC3E}">
        <p14:creationId xmlns:p14="http://schemas.microsoft.com/office/powerpoint/2010/main" val="4264264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48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4419CE-9F30-921A-3EF9-B86FFC15DDF1}"/>
              </a:ext>
            </a:extLst>
          </p:cNvPr>
          <p:cNvSpPr>
            <a:spLocks noGrp="1"/>
          </p:cNvSpPr>
          <p:nvPr>
            <p:ph type="title"/>
          </p:nvPr>
        </p:nvSpPr>
        <p:spPr>
          <a:xfrm>
            <a:off x="444661" y="411424"/>
            <a:ext cx="10515600" cy="769194"/>
          </a:xfrm>
        </p:spPr>
        <p:txBody>
          <a:bodyPr>
            <a:normAutofit fontScale="90000"/>
          </a:bodyPr>
          <a:lstStyle/>
          <a:p>
            <a:r>
              <a:rPr lang="en-US" sz="3200" dirty="0"/>
              <a:t>Seascape Potential Regional Program and Support Required</a:t>
            </a:r>
            <a:endParaRPr lang="en-ID" sz="3200" dirty="0"/>
          </a:p>
        </p:txBody>
      </p:sp>
      <p:sp>
        <p:nvSpPr>
          <p:cNvPr id="5" name="Content Placeholder 2">
            <a:extLst>
              <a:ext uri="{FF2B5EF4-FFF2-40B4-BE49-F238E27FC236}">
                <a16:creationId xmlns:a16="http://schemas.microsoft.com/office/drawing/2014/main" id="{2051ED8D-EFED-411E-B9ED-8FAA34C69363}"/>
              </a:ext>
            </a:extLst>
          </p:cNvPr>
          <p:cNvSpPr txBox="1">
            <a:spLocks noGrp="1"/>
          </p:cNvSpPr>
          <p:nvPr>
            <p:ph idx="1"/>
          </p:nvPr>
        </p:nvSpPr>
        <p:spPr>
          <a:xfrm>
            <a:off x="444500" y="1420813"/>
            <a:ext cx="10515600" cy="4725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en-US" sz="3600" dirty="0">
                <a:solidFill>
                  <a:prstClr val="black"/>
                </a:solidFill>
                <a:latin typeface="Optima" panose="00000400000000000000" pitchFamily="2" charset="0"/>
              </a:rPr>
              <a:t>Training Marine Spatial Planning for CT6 members ( lesson learn from Indonesia MSP)</a:t>
            </a:r>
            <a:endParaRPr lang="id-ID" sz="3600" dirty="0">
              <a:solidFill>
                <a:prstClr val="black"/>
              </a:solidFill>
              <a:latin typeface="Optima" panose="00000400000000000000" pitchFamily="2" charset="0"/>
            </a:endParaRPr>
          </a:p>
          <a:p>
            <a:pPr marL="514350" indent="-514350">
              <a:lnSpc>
                <a:spcPct val="100000"/>
              </a:lnSpc>
              <a:spcBef>
                <a:spcPts val="0"/>
              </a:spcBef>
              <a:buFontTx/>
              <a:buNone/>
              <a:tabLst>
                <a:tab pos="542925" algn="l"/>
              </a:tabLst>
            </a:pPr>
            <a:endParaRPr lang="en-GB" sz="4000" dirty="0">
              <a:solidFill>
                <a:srgbClr val="4472C4">
                  <a:lumMod val="75000"/>
                </a:srgbClr>
              </a:solidFill>
              <a:latin typeface="Optima" panose="00000400000000000000" pitchFamily="2" charset="0"/>
              <a:ea typeface="Optima" charset="0"/>
              <a:cs typeface="Optima" charset="0"/>
            </a:endParaRPr>
          </a:p>
        </p:txBody>
      </p:sp>
    </p:spTree>
    <p:extLst>
      <p:ext uri="{BB962C8B-B14F-4D97-AF65-F5344CB8AC3E}">
        <p14:creationId xmlns:p14="http://schemas.microsoft.com/office/powerpoint/2010/main" val="2248324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AC6B-2059-A97A-7F1F-50DCA1949B40}"/>
              </a:ext>
            </a:extLst>
          </p:cNvPr>
          <p:cNvSpPr>
            <a:spLocks noGrp="1"/>
          </p:cNvSpPr>
          <p:nvPr>
            <p:ph type="title"/>
          </p:nvPr>
        </p:nvSpPr>
        <p:spPr/>
        <p:txBody>
          <a:bodyPr>
            <a:normAutofit/>
          </a:bodyPr>
          <a:lstStyle/>
          <a:p>
            <a:r>
              <a:rPr lang="en-US" sz="3200" dirty="0"/>
              <a:t>Potential Regional Program and Support Required</a:t>
            </a:r>
            <a:endParaRPr lang="en-ID" sz="3200" dirty="0"/>
          </a:p>
        </p:txBody>
      </p:sp>
      <p:sp>
        <p:nvSpPr>
          <p:cNvPr id="3" name="Content Placeholder 2">
            <a:extLst>
              <a:ext uri="{FF2B5EF4-FFF2-40B4-BE49-F238E27FC236}">
                <a16:creationId xmlns:a16="http://schemas.microsoft.com/office/drawing/2014/main" id="{CC287344-A8AD-0671-E7C2-522E40949B79}"/>
              </a:ext>
            </a:extLst>
          </p:cNvPr>
          <p:cNvSpPr>
            <a:spLocks noGrp="1"/>
          </p:cNvSpPr>
          <p:nvPr>
            <p:ph idx="1"/>
          </p:nvPr>
        </p:nvSpPr>
        <p:spPr>
          <a:xfrm>
            <a:off x="444661" y="1180618"/>
            <a:ext cx="11501806" cy="4725645"/>
          </a:xfrm>
        </p:spPr>
        <p:txBody>
          <a:bodyPr>
            <a:normAutofit/>
          </a:bodyPr>
          <a:lstStyle/>
          <a:p>
            <a:pPr marL="0" lvl="0" indent="0" algn="just">
              <a:lnSpc>
                <a:spcPct val="100000"/>
              </a:lnSpc>
              <a:spcBef>
                <a:spcPts val="600"/>
              </a:spcBef>
              <a:buNone/>
            </a:pPr>
            <a:r>
              <a:rPr lang="en-US" sz="2400" b="1" u="sng" dirty="0">
                <a:solidFill>
                  <a:schemeClr val="tx1"/>
                </a:solidFill>
                <a:effectLst/>
                <a:latin typeface="Optima" panose="02020500000000000000" pitchFamily="18" charset="0"/>
                <a:ea typeface="Optima" panose="02020500000000000000" pitchFamily="18" charset="0"/>
                <a:cs typeface="Optima" panose="02020500000000000000" pitchFamily="18" charset="0"/>
              </a:rPr>
              <a:t>Threatened Species:</a:t>
            </a:r>
            <a:endParaRPr lang="en-ID" sz="2400" b="1" u="sng" dirty="0">
              <a:solidFill>
                <a:schemeClr val="tx1"/>
              </a:solidFill>
              <a:effectLst/>
              <a:latin typeface="Optima" panose="02020500000000000000" pitchFamily="18" charset="0"/>
              <a:ea typeface="Optima" panose="02020500000000000000" pitchFamily="18" charset="0"/>
              <a:cs typeface="Optima" panose="02020500000000000000" pitchFamily="18" charset="0"/>
            </a:endParaRPr>
          </a:p>
          <a:p>
            <a:pPr marL="271463" indent="-271463">
              <a:lnSpc>
                <a:spcPct val="100000"/>
              </a:lnSpc>
              <a:spcBef>
                <a:spcPts val="600"/>
              </a:spcBef>
            </a:pPr>
            <a:r>
              <a:rPr lang="en-US" sz="2400" dirty="0">
                <a:solidFill>
                  <a:schemeClr val="tx1"/>
                </a:solidFill>
                <a:effectLst/>
                <a:latin typeface="Optima" panose="02020500000000000000" pitchFamily="18" charset="0"/>
                <a:ea typeface="Optima" panose="02020500000000000000" pitchFamily="18" charset="0"/>
                <a:cs typeface="Optima" panose="02020500000000000000" pitchFamily="18" charset="0"/>
              </a:rPr>
              <a:t>To publish regular publication (each country progress/activity) on CTI CFF website</a:t>
            </a:r>
          </a:p>
          <a:p>
            <a:pPr marL="271463" indent="-271463">
              <a:lnSpc>
                <a:spcPct val="100000"/>
              </a:lnSpc>
              <a:spcBef>
                <a:spcPts val="600"/>
              </a:spcBef>
            </a:pPr>
            <a:r>
              <a:rPr lang="en-US" sz="2400" dirty="0">
                <a:solidFill>
                  <a:schemeClr val="tx1"/>
                </a:solidFill>
                <a:effectLst/>
                <a:latin typeface="Optima" panose="02020500000000000000" pitchFamily="18" charset="0"/>
                <a:ea typeface="Optima" panose="02020500000000000000" pitchFamily="18" charset="0"/>
                <a:cs typeface="Optima" panose="02020500000000000000" pitchFamily="18" charset="0"/>
              </a:rPr>
              <a:t>Development of annual report on threatened species status in CT region </a:t>
            </a:r>
          </a:p>
          <a:p>
            <a:pPr marL="271463" indent="-271463">
              <a:lnSpc>
                <a:spcPct val="100000"/>
              </a:lnSpc>
              <a:spcBef>
                <a:spcPts val="600"/>
              </a:spcBef>
            </a:pPr>
            <a:r>
              <a:rPr lang="en-US" sz="2400" dirty="0">
                <a:solidFill>
                  <a:schemeClr val="tx1"/>
                </a:solidFill>
                <a:effectLst/>
                <a:latin typeface="Optima" panose="02020500000000000000" pitchFamily="18" charset="0"/>
                <a:ea typeface="Optima" panose="02020500000000000000" pitchFamily="18" charset="0"/>
                <a:cs typeface="Optima" panose="02020500000000000000" pitchFamily="18" charset="0"/>
              </a:rPr>
              <a:t>Development of threatened species regional handbook/guideline on marine mammals stranding</a:t>
            </a:r>
            <a:endParaRPr lang="en-ID" sz="2400" dirty="0">
              <a:solidFill>
                <a:schemeClr val="tx1"/>
              </a:solidFill>
              <a:effectLst/>
              <a:latin typeface="Optima" panose="02020500000000000000" pitchFamily="18" charset="0"/>
              <a:ea typeface="Optima" panose="02020500000000000000" pitchFamily="18" charset="0"/>
              <a:cs typeface="Optima" panose="02020500000000000000" pitchFamily="18" charset="0"/>
            </a:endParaRPr>
          </a:p>
          <a:p>
            <a:pPr marL="271463" indent="-271463">
              <a:lnSpc>
                <a:spcPct val="100000"/>
              </a:lnSpc>
              <a:spcBef>
                <a:spcPts val="600"/>
              </a:spcBef>
            </a:pPr>
            <a:r>
              <a:rPr lang="en-US" sz="2400" dirty="0">
                <a:solidFill>
                  <a:schemeClr val="tx1"/>
                </a:solidFill>
                <a:effectLst/>
                <a:latin typeface="Optima" panose="02020500000000000000" pitchFamily="18" charset="0"/>
                <a:ea typeface="Optima" panose="02020500000000000000" pitchFamily="18" charset="0"/>
                <a:cs typeface="Optima" panose="02020500000000000000" pitchFamily="18" charset="0"/>
              </a:rPr>
              <a:t>Training on sea turtle/marine mammals/sharks and rays stranding/by-catch</a:t>
            </a:r>
            <a:endParaRPr lang="en-ID" sz="2400" dirty="0">
              <a:solidFill>
                <a:schemeClr val="tx1"/>
              </a:solidFill>
              <a:latin typeface="Optima" panose="02020500000000000000" pitchFamily="18" charset="0"/>
              <a:ea typeface="Optima" panose="02020500000000000000" pitchFamily="18" charset="0"/>
              <a:cs typeface="Optima" panose="02020500000000000000" pitchFamily="18" charset="0"/>
            </a:endParaRPr>
          </a:p>
          <a:p>
            <a:pPr marL="271463" indent="-271463">
              <a:lnSpc>
                <a:spcPct val="100000"/>
              </a:lnSpc>
              <a:spcBef>
                <a:spcPts val="600"/>
              </a:spcBef>
            </a:pPr>
            <a:r>
              <a:rPr lang="en-US" sz="2400" dirty="0">
                <a:solidFill>
                  <a:schemeClr val="tx1"/>
                </a:solidFill>
                <a:effectLst/>
                <a:latin typeface="Optima" panose="02020500000000000000" pitchFamily="18" charset="0"/>
                <a:ea typeface="Optima" panose="02020500000000000000" pitchFamily="18" charset="0"/>
                <a:cs typeface="Optima" panose="02020500000000000000" pitchFamily="18" charset="0"/>
              </a:rPr>
              <a:t>Training on law enforcement to support the prevention and management of the use of endangered and protected marine species on transboundary in CT6</a:t>
            </a:r>
          </a:p>
          <a:p>
            <a:pPr marL="0" indent="0">
              <a:buNone/>
            </a:pPr>
            <a:endParaRPr lang="en-ID" sz="2400" dirty="0">
              <a:solidFill>
                <a:schemeClr val="tx1"/>
              </a:solidFill>
            </a:endParaRPr>
          </a:p>
        </p:txBody>
      </p:sp>
    </p:spTree>
    <p:extLst>
      <p:ext uri="{BB962C8B-B14F-4D97-AF65-F5344CB8AC3E}">
        <p14:creationId xmlns:p14="http://schemas.microsoft.com/office/powerpoint/2010/main" val="2867654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AC6B-2059-A97A-7F1F-50DCA1949B40}"/>
              </a:ext>
            </a:extLst>
          </p:cNvPr>
          <p:cNvSpPr>
            <a:spLocks noGrp="1"/>
          </p:cNvSpPr>
          <p:nvPr>
            <p:ph type="title"/>
          </p:nvPr>
        </p:nvSpPr>
        <p:spPr/>
        <p:txBody>
          <a:bodyPr>
            <a:normAutofit/>
          </a:bodyPr>
          <a:lstStyle/>
          <a:p>
            <a:r>
              <a:rPr lang="en-US" sz="3200" dirty="0"/>
              <a:t>Potential Regional Program and Support Required</a:t>
            </a:r>
            <a:endParaRPr lang="en-ID" sz="3200" dirty="0"/>
          </a:p>
        </p:txBody>
      </p:sp>
      <p:sp>
        <p:nvSpPr>
          <p:cNvPr id="3" name="Content Placeholder 2">
            <a:extLst>
              <a:ext uri="{FF2B5EF4-FFF2-40B4-BE49-F238E27FC236}">
                <a16:creationId xmlns:a16="http://schemas.microsoft.com/office/drawing/2014/main" id="{CC287344-A8AD-0671-E7C2-522E40949B79}"/>
              </a:ext>
            </a:extLst>
          </p:cNvPr>
          <p:cNvSpPr>
            <a:spLocks noGrp="1"/>
          </p:cNvSpPr>
          <p:nvPr>
            <p:ph idx="1"/>
          </p:nvPr>
        </p:nvSpPr>
        <p:spPr/>
        <p:txBody>
          <a:bodyPr>
            <a:normAutofit fontScale="92500" lnSpcReduction="10000"/>
          </a:bodyPr>
          <a:lstStyle/>
          <a:p>
            <a:pPr marL="0" indent="0">
              <a:buNone/>
            </a:pPr>
            <a:r>
              <a:rPr lang="en-ID" dirty="0"/>
              <a:t>CCA</a:t>
            </a:r>
          </a:p>
          <a:p>
            <a:pPr>
              <a:lnSpc>
                <a:spcPts val="3120"/>
              </a:lnSpc>
              <a:spcBef>
                <a:spcPts val="600"/>
              </a:spcBef>
              <a:spcAft>
                <a:spcPts val="600"/>
              </a:spcAft>
            </a:pPr>
            <a:r>
              <a:rPr lang="en-US" sz="2800" dirty="0">
                <a:solidFill>
                  <a:schemeClr val="tx2"/>
                </a:solidFill>
                <a:latin typeface="Optima" panose="00000400000000000000" pitchFamily="2" charset="0"/>
              </a:rPr>
              <a:t>Capacity Building  on Training on Marine Sector Climate Change Mitigation Action, including Blue Carbon Measurement; </a:t>
            </a:r>
          </a:p>
          <a:p>
            <a:pPr>
              <a:lnSpc>
                <a:spcPts val="3120"/>
              </a:lnSpc>
              <a:spcBef>
                <a:spcPts val="600"/>
              </a:spcBef>
              <a:spcAft>
                <a:spcPts val="600"/>
              </a:spcAft>
            </a:pPr>
            <a:r>
              <a:rPr lang="en-US" dirty="0">
                <a:solidFill>
                  <a:schemeClr val="tx2"/>
                </a:solidFill>
              </a:rPr>
              <a:t>Gender Equity and Social Inclusion for Climate Change Adaptation;</a:t>
            </a:r>
          </a:p>
          <a:p>
            <a:pPr>
              <a:lnSpc>
                <a:spcPts val="3120"/>
              </a:lnSpc>
              <a:spcBef>
                <a:spcPts val="600"/>
              </a:spcBef>
              <a:spcAft>
                <a:spcPts val="600"/>
              </a:spcAft>
            </a:pPr>
            <a:r>
              <a:rPr lang="en-US" dirty="0">
                <a:solidFill>
                  <a:schemeClr val="tx2"/>
                </a:solidFill>
              </a:rPr>
              <a:t>Funding scheme for </a:t>
            </a:r>
            <a:r>
              <a:rPr lang="en-US" sz="2800" dirty="0">
                <a:solidFill>
                  <a:schemeClr val="tx2"/>
                </a:solidFill>
                <a:latin typeface="Optima" panose="00000400000000000000" pitchFamily="2" charset="0"/>
              </a:rPr>
              <a:t>Marine Sector Climate Change Mitigation Action Program.</a:t>
            </a:r>
          </a:p>
          <a:p>
            <a:pPr marL="285750" marR="0" lvl="0" indent="-285750" algn="l" defTabSz="457200" rtl="0" eaLnBrk="1" fontAlgn="auto" latinLnBrk="0" hangingPunct="1">
              <a:lnSpc>
                <a:spcPts val="312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04040"/>
                </a:solidFill>
                <a:effectLst/>
                <a:uLnTx/>
                <a:uFillTx/>
                <a:latin typeface="Optima" pitchFamily="2" charset="0"/>
                <a:ea typeface="+mn-ea"/>
                <a:cs typeface="+mn-cs"/>
              </a:rPr>
              <a:t>Sharing experience in conducting Mangrove Vulnerability Assessment particularly on identifying indicators throughout workshop</a:t>
            </a:r>
          </a:p>
          <a:p>
            <a:pPr marL="285750" marR="0" lvl="0" indent="-285750" algn="l" defTabSz="457200" rtl="0" eaLnBrk="1" fontAlgn="auto" latinLnBrk="0" hangingPunct="1">
              <a:lnSpc>
                <a:spcPts val="312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04040"/>
                </a:solidFill>
                <a:effectLst/>
                <a:uLnTx/>
                <a:uFillTx/>
                <a:latin typeface="Optima" pitchFamily="2" charset="0"/>
                <a:ea typeface="+mn-ea"/>
                <a:cs typeface="+mn-cs"/>
              </a:rPr>
              <a:t>Training on Mainstreaming </a:t>
            </a:r>
            <a:r>
              <a:rPr kumimoji="0" lang="en-US" sz="2800" b="0" i="0" u="none" strike="noStrike" kern="1200" cap="none" spc="0" normalizeH="0" baseline="0" noProof="0" dirty="0" err="1">
                <a:ln>
                  <a:noFill/>
                </a:ln>
                <a:solidFill>
                  <a:srgbClr val="404040"/>
                </a:solidFill>
                <a:effectLst/>
                <a:uLnTx/>
                <a:uFillTx/>
                <a:latin typeface="Optima" pitchFamily="2" charset="0"/>
                <a:ea typeface="+mn-ea"/>
                <a:cs typeface="+mn-cs"/>
              </a:rPr>
              <a:t>EbA</a:t>
            </a:r>
            <a:r>
              <a:rPr kumimoji="0" lang="en-US" sz="2800" b="0" i="0" u="none" strike="noStrike" kern="1200" cap="none" spc="0" normalizeH="0" baseline="0" noProof="0" dirty="0">
                <a:ln>
                  <a:noFill/>
                </a:ln>
                <a:solidFill>
                  <a:srgbClr val="404040"/>
                </a:solidFill>
                <a:effectLst/>
                <a:uLnTx/>
                <a:uFillTx/>
                <a:latin typeface="Optima" pitchFamily="2" charset="0"/>
                <a:ea typeface="+mn-ea"/>
                <a:cs typeface="+mn-cs"/>
              </a:rPr>
              <a:t> for coastal development with potential fund from GIZ Global or TS SUPIA</a:t>
            </a:r>
            <a:endParaRPr lang="en-US" sz="2800" dirty="0">
              <a:solidFill>
                <a:schemeClr val="tx2"/>
              </a:solidFill>
              <a:latin typeface="Optima" panose="00000400000000000000" pitchFamily="2" charset="0"/>
            </a:endParaRPr>
          </a:p>
          <a:p>
            <a:pPr marL="0" indent="0">
              <a:buNone/>
            </a:pPr>
            <a:endParaRPr lang="en-ID" dirty="0"/>
          </a:p>
          <a:p>
            <a:pPr marL="0" indent="0">
              <a:buNone/>
            </a:pPr>
            <a:endParaRPr lang="en-ID" dirty="0"/>
          </a:p>
        </p:txBody>
      </p:sp>
    </p:spTree>
    <p:extLst>
      <p:ext uri="{BB962C8B-B14F-4D97-AF65-F5344CB8AC3E}">
        <p14:creationId xmlns:p14="http://schemas.microsoft.com/office/powerpoint/2010/main" val="896839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456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E0DCC5-97F9-49F3-F500-091986F6BA06}"/>
              </a:ext>
            </a:extLst>
          </p:cNvPr>
          <p:cNvSpPr>
            <a:spLocks noGrp="1"/>
          </p:cNvSpPr>
          <p:nvPr>
            <p:ph idx="1"/>
          </p:nvPr>
        </p:nvSpPr>
        <p:spPr>
          <a:xfrm>
            <a:off x="467810" y="1412111"/>
            <a:ext cx="8759317" cy="4764852"/>
          </a:xfrm>
        </p:spPr>
        <p:txBody>
          <a:bodyPr>
            <a:noAutofit/>
          </a:bodyPr>
          <a:lstStyle/>
          <a:p>
            <a:pPr marL="514350" indent="-514350">
              <a:lnSpc>
                <a:spcPct val="100000"/>
              </a:lnSpc>
              <a:spcBef>
                <a:spcPts val="0"/>
              </a:spcBef>
              <a:buFont typeface="Arial"/>
              <a:buAutoNum type="arabicPeriod"/>
              <a:tabLst>
                <a:tab pos="542925" algn="l"/>
              </a:tabLst>
            </a:pPr>
            <a:r>
              <a:rPr lang="en-US" sz="2400" dirty="0">
                <a:solidFill>
                  <a:prstClr val="black"/>
                </a:solidFill>
              </a:rPr>
              <a:t>Local Government Regulation of Provincial Marine Spatial Plan</a:t>
            </a:r>
            <a:r>
              <a:rPr lang="id-ID" sz="2400" dirty="0">
                <a:solidFill>
                  <a:prstClr val="black"/>
                </a:solidFill>
              </a:rPr>
              <a:t>s for </a:t>
            </a:r>
            <a:r>
              <a:rPr lang="en-US" sz="2400" dirty="0">
                <a:solidFill>
                  <a:prstClr val="black"/>
                </a:solidFill>
              </a:rPr>
              <a:t>South Sulawesi</a:t>
            </a:r>
            <a:r>
              <a:rPr lang="id-ID" sz="2400" dirty="0">
                <a:solidFill>
                  <a:prstClr val="black"/>
                </a:solidFill>
              </a:rPr>
              <a:t> and West Papua</a:t>
            </a:r>
            <a:endParaRPr lang="en-US" sz="2400" dirty="0">
              <a:solidFill>
                <a:prstClr val="black"/>
              </a:solidFill>
            </a:endParaRPr>
          </a:p>
          <a:p>
            <a:pPr marL="514350" indent="-514350">
              <a:lnSpc>
                <a:spcPct val="100000"/>
              </a:lnSpc>
              <a:spcBef>
                <a:spcPts val="0"/>
              </a:spcBef>
              <a:buFont typeface="Arial"/>
              <a:buAutoNum type="arabicPeriod"/>
              <a:tabLst>
                <a:tab pos="542925" algn="l"/>
              </a:tabLst>
            </a:pPr>
            <a:r>
              <a:rPr lang="en-US" sz="2400" dirty="0">
                <a:solidFill>
                  <a:prstClr val="black"/>
                </a:solidFill>
              </a:rPr>
              <a:t>Presidential Regulation No 3 on Java Sea </a:t>
            </a:r>
            <a:r>
              <a:rPr lang="id-ID" sz="2400" dirty="0">
                <a:solidFill>
                  <a:prstClr val="black"/>
                </a:solidFill>
              </a:rPr>
              <a:t>Inter-Regional </a:t>
            </a:r>
            <a:r>
              <a:rPr lang="en-US" sz="2400" dirty="0">
                <a:solidFill>
                  <a:prstClr val="black"/>
                </a:solidFill>
              </a:rPr>
              <a:t> Marine Spatial Plan</a:t>
            </a:r>
          </a:p>
          <a:p>
            <a:pPr marL="514350" indent="-514350">
              <a:lnSpc>
                <a:spcPct val="100000"/>
              </a:lnSpc>
              <a:spcBef>
                <a:spcPts val="0"/>
              </a:spcBef>
              <a:buFont typeface="Arial"/>
              <a:buAutoNum type="arabicPeriod"/>
              <a:tabLst>
                <a:tab pos="542925" algn="l"/>
              </a:tabLst>
            </a:pPr>
            <a:r>
              <a:rPr lang="en-US" sz="2400" dirty="0">
                <a:solidFill>
                  <a:prstClr val="black"/>
                </a:solidFill>
              </a:rPr>
              <a:t>Presidential Regulation No 4 on Sulawesi </a:t>
            </a:r>
            <a:r>
              <a:rPr lang="id-ID" sz="2400" dirty="0">
                <a:solidFill>
                  <a:prstClr val="black"/>
                </a:solidFill>
              </a:rPr>
              <a:t>Inter-Regional </a:t>
            </a:r>
            <a:r>
              <a:rPr lang="en-US" sz="2400" dirty="0">
                <a:solidFill>
                  <a:prstClr val="black"/>
                </a:solidFill>
              </a:rPr>
              <a:t> Marine Spatial Plan</a:t>
            </a:r>
          </a:p>
          <a:p>
            <a:pPr marL="514350" indent="-514350">
              <a:lnSpc>
                <a:spcPct val="100000"/>
              </a:lnSpc>
              <a:spcBef>
                <a:spcPts val="0"/>
              </a:spcBef>
              <a:buFont typeface="Arial"/>
              <a:buAutoNum type="arabicPeriod"/>
              <a:tabLst>
                <a:tab pos="542925" algn="l"/>
              </a:tabLst>
            </a:pPr>
            <a:r>
              <a:rPr lang="en-US" sz="2400" dirty="0">
                <a:solidFill>
                  <a:prstClr val="black"/>
                </a:solidFill>
              </a:rPr>
              <a:t>Presidential Regulation No 5 on </a:t>
            </a:r>
            <a:r>
              <a:rPr lang="en-US" sz="2400" dirty="0" err="1">
                <a:solidFill>
                  <a:prstClr val="black"/>
                </a:solidFill>
              </a:rPr>
              <a:t>Tomini</a:t>
            </a:r>
            <a:r>
              <a:rPr lang="en-US" sz="2400" dirty="0">
                <a:solidFill>
                  <a:prstClr val="black"/>
                </a:solidFill>
              </a:rPr>
              <a:t> Bay </a:t>
            </a:r>
            <a:r>
              <a:rPr lang="id-ID" sz="2400" dirty="0">
                <a:solidFill>
                  <a:prstClr val="black"/>
                </a:solidFill>
              </a:rPr>
              <a:t>Inter-Regional </a:t>
            </a:r>
            <a:r>
              <a:rPr lang="en-US" sz="2400" dirty="0">
                <a:solidFill>
                  <a:prstClr val="black"/>
                </a:solidFill>
              </a:rPr>
              <a:t> Marine Spatial Plan</a:t>
            </a:r>
          </a:p>
          <a:p>
            <a:pPr marL="514350" indent="-514350">
              <a:lnSpc>
                <a:spcPct val="100000"/>
              </a:lnSpc>
              <a:spcBef>
                <a:spcPts val="0"/>
              </a:spcBef>
              <a:buFont typeface="Arial"/>
              <a:buAutoNum type="arabicPeriod"/>
              <a:tabLst>
                <a:tab pos="542925" algn="l"/>
              </a:tabLst>
            </a:pPr>
            <a:r>
              <a:rPr lang="en-US" sz="2400" dirty="0">
                <a:solidFill>
                  <a:prstClr val="black"/>
                </a:solidFill>
              </a:rPr>
              <a:t>Presidential Regulation No 6 on Bone Bay </a:t>
            </a:r>
            <a:r>
              <a:rPr lang="id-ID" sz="2400" dirty="0">
                <a:solidFill>
                  <a:prstClr val="black"/>
                </a:solidFill>
              </a:rPr>
              <a:t>Inter-Regional </a:t>
            </a:r>
            <a:r>
              <a:rPr lang="en-US" sz="2400" dirty="0">
                <a:solidFill>
                  <a:prstClr val="black"/>
                </a:solidFill>
              </a:rPr>
              <a:t> Marine Spatial Plan</a:t>
            </a:r>
          </a:p>
          <a:p>
            <a:pPr marL="514350" indent="-514350">
              <a:lnSpc>
                <a:spcPct val="100000"/>
              </a:lnSpc>
              <a:spcBef>
                <a:spcPts val="0"/>
              </a:spcBef>
              <a:buFont typeface="Arial"/>
              <a:buAutoNum type="arabicPeriod"/>
              <a:tabLst>
                <a:tab pos="542925" algn="l"/>
              </a:tabLst>
            </a:pPr>
            <a:r>
              <a:rPr lang="en-US" sz="2400" dirty="0">
                <a:solidFill>
                  <a:prstClr val="black"/>
                </a:solidFill>
              </a:rPr>
              <a:t>Presidential Regulation No 40 on Maluku Sea </a:t>
            </a:r>
            <a:r>
              <a:rPr lang="id-ID" sz="2400" dirty="0">
                <a:solidFill>
                  <a:prstClr val="black"/>
                </a:solidFill>
              </a:rPr>
              <a:t>Inter-Regional </a:t>
            </a:r>
            <a:r>
              <a:rPr lang="en-US" sz="2400" dirty="0">
                <a:solidFill>
                  <a:prstClr val="black"/>
                </a:solidFill>
              </a:rPr>
              <a:t> Marine Spatial Plan</a:t>
            </a:r>
          </a:p>
          <a:p>
            <a:pPr marL="514350" indent="-514350">
              <a:lnSpc>
                <a:spcPct val="100000"/>
              </a:lnSpc>
              <a:spcBef>
                <a:spcPts val="0"/>
              </a:spcBef>
              <a:buFont typeface="Arial"/>
              <a:buAutoNum type="arabicPeriod"/>
              <a:tabLst>
                <a:tab pos="542925" algn="l"/>
              </a:tabLst>
            </a:pPr>
            <a:r>
              <a:rPr lang="en-US" sz="2400" dirty="0">
                <a:solidFill>
                  <a:prstClr val="black"/>
                </a:solidFill>
              </a:rPr>
              <a:t>Presidential Regulation No 64 on The National Strategic Area the Capital City Of Nusantara Spatial Plan</a:t>
            </a:r>
          </a:p>
          <a:p>
            <a:endParaRPr lang="en-ID" sz="2400" dirty="0"/>
          </a:p>
        </p:txBody>
      </p:sp>
      <p:sp>
        <p:nvSpPr>
          <p:cNvPr id="4" name="Title 1">
            <a:extLst>
              <a:ext uri="{FF2B5EF4-FFF2-40B4-BE49-F238E27FC236}">
                <a16:creationId xmlns:a16="http://schemas.microsoft.com/office/drawing/2014/main" id="{16D7D7E3-685C-697E-83A1-3744B1091401}"/>
              </a:ext>
            </a:extLst>
          </p:cNvPr>
          <p:cNvSpPr>
            <a:spLocks noGrp="1"/>
          </p:cNvSpPr>
          <p:nvPr>
            <p:ph type="title"/>
          </p:nvPr>
        </p:nvSpPr>
        <p:spPr>
          <a:xfrm>
            <a:off x="467810" y="422998"/>
            <a:ext cx="10515600" cy="780769"/>
          </a:xfrm>
        </p:spPr>
        <p:txBody>
          <a:bodyPr>
            <a:normAutofit/>
          </a:bodyPr>
          <a:lstStyle/>
          <a:p>
            <a:r>
              <a:rPr lang="en-US" sz="3200" dirty="0"/>
              <a:t>Publications: Seascape:</a:t>
            </a:r>
            <a:endParaRPr lang="en-ID" sz="3200" dirty="0"/>
          </a:p>
        </p:txBody>
      </p:sp>
      <p:pic>
        <p:nvPicPr>
          <p:cNvPr id="2" name="Picture 1">
            <a:extLst>
              <a:ext uri="{FF2B5EF4-FFF2-40B4-BE49-F238E27FC236}">
                <a16:creationId xmlns:a16="http://schemas.microsoft.com/office/drawing/2014/main" id="{8567C891-63F9-42BA-8D32-6148A1F877F2}"/>
              </a:ext>
            </a:extLst>
          </p:cNvPr>
          <p:cNvPicPr>
            <a:picLocks noChangeAspect="1"/>
          </p:cNvPicPr>
          <p:nvPr/>
        </p:nvPicPr>
        <p:blipFill>
          <a:blip r:embed="rId2"/>
          <a:stretch>
            <a:fillRect/>
          </a:stretch>
        </p:blipFill>
        <p:spPr>
          <a:xfrm>
            <a:off x="9581048" y="429590"/>
            <a:ext cx="2396661" cy="3681536"/>
          </a:xfrm>
          <a:prstGeom prst="rect">
            <a:avLst/>
          </a:prstGeom>
          <a:ln w="3175">
            <a:solidFill>
              <a:schemeClr val="tx1"/>
            </a:solidFill>
          </a:ln>
        </p:spPr>
      </p:pic>
      <p:pic>
        <p:nvPicPr>
          <p:cNvPr id="5" name="Picture 4">
            <a:extLst>
              <a:ext uri="{FF2B5EF4-FFF2-40B4-BE49-F238E27FC236}">
                <a16:creationId xmlns:a16="http://schemas.microsoft.com/office/drawing/2014/main" id="{44D84679-DE9A-455C-9B9F-4C66AAC44979}"/>
              </a:ext>
            </a:extLst>
          </p:cNvPr>
          <p:cNvPicPr>
            <a:picLocks noChangeAspect="1"/>
          </p:cNvPicPr>
          <p:nvPr/>
        </p:nvPicPr>
        <p:blipFill>
          <a:blip r:embed="rId3"/>
          <a:stretch>
            <a:fillRect/>
          </a:stretch>
        </p:blipFill>
        <p:spPr>
          <a:xfrm>
            <a:off x="9134763" y="3007773"/>
            <a:ext cx="2382683" cy="3681536"/>
          </a:xfrm>
          <a:prstGeom prst="rect">
            <a:avLst/>
          </a:prstGeom>
          <a:ln w="3175">
            <a:solidFill>
              <a:schemeClr val="tx1"/>
            </a:solidFill>
          </a:ln>
        </p:spPr>
      </p:pic>
    </p:spTree>
    <p:extLst>
      <p:ext uri="{BB962C8B-B14F-4D97-AF65-F5344CB8AC3E}">
        <p14:creationId xmlns:p14="http://schemas.microsoft.com/office/powerpoint/2010/main" val="3147881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5750C274-F7C7-67C7-ECEA-F266A3F9B4FD}"/>
              </a:ext>
            </a:extLst>
          </p:cNvPr>
          <p:cNvGraphicFramePr>
            <a:graphicFrameLocks noChangeAspect="1"/>
          </p:cNvGraphicFramePr>
          <p:nvPr/>
        </p:nvGraphicFramePr>
        <p:xfrm>
          <a:off x="2870797" y="1318360"/>
          <a:ext cx="2373947" cy="3411786"/>
        </p:xfrm>
        <a:graphic>
          <a:graphicData uri="http://schemas.openxmlformats.org/presentationml/2006/ole">
            <mc:AlternateContent xmlns:mc="http://schemas.openxmlformats.org/markup-compatibility/2006">
              <mc:Choice xmlns:v="urn:schemas-microsoft-com:vml" Requires="v">
                <p:oleObj name="Bitmap Image" r:id="rId2" imgW="4320720" imgH="6210360" progId="PBrush">
                  <p:embed/>
                </p:oleObj>
              </mc:Choice>
              <mc:Fallback>
                <p:oleObj name="Bitmap Image" r:id="rId2" imgW="4320720" imgH="6210360" progId="PBrush">
                  <p:embed/>
                  <p:pic>
                    <p:nvPicPr>
                      <p:cNvPr id="6" name="Object 5">
                        <a:extLst>
                          <a:ext uri="{FF2B5EF4-FFF2-40B4-BE49-F238E27FC236}">
                            <a16:creationId xmlns:a16="http://schemas.microsoft.com/office/drawing/2014/main" id="{5750C274-F7C7-67C7-ECEA-F266A3F9B4FD}"/>
                          </a:ext>
                        </a:extLst>
                      </p:cNvPr>
                      <p:cNvPicPr/>
                      <p:nvPr/>
                    </p:nvPicPr>
                    <p:blipFill>
                      <a:blip r:embed="rId3"/>
                      <a:stretch>
                        <a:fillRect/>
                      </a:stretch>
                    </p:blipFill>
                    <p:spPr>
                      <a:xfrm>
                        <a:off x="2870797" y="1318360"/>
                        <a:ext cx="2373947" cy="3411786"/>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216A11A-5C9B-BBE4-8562-771A7F14B48B}"/>
              </a:ext>
            </a:extLst>
          </p:cNvPr>
          <p:cNvGraphicFramePr>
            <a:graphicFrameLocks noChangeAspect="1"/>
          </p:cNvGraphicFramePr>
          <p:nvPr/>
        </p:nvGraphicFramePr>
        <p:xfrm>
          <a:off x="5420679" y="1295400"/>
          <a:ext cx="2555696" cy="3457706"/>
        </p:xfrm>
        <a:graphic>
          <a:graphicData uri="http://schemas.openxmlformats.org/presentationml/2006/ole">
            <mc:AlternateContent xmlns:mc="http://schemas.openxmlformats.org/markup-compatibility/2006">
              <mc:Choice xmlns:v="urn:schemas-microsoft-com:vml" Requires="v">
                <p:oleObj name="Bitmap Image" r:id="rId4" imgW="4533840" imgH="6134040" progId="PBrush">
                  <p:embed/>
                </p:oleObj>
              </mc:Choice>
              <mc:Fallback>
                <p:oleObj name="Bitmap Image" r:id="rId4" imgW="4533840" imgH="6134040" progId="PBrush">
                  <p:embed/>
                  <p:pic>
                    <p:nvPicPr>
                      <p:cNvPr id="7" name="Object 6">
                        <a:extLst>
                          <a:ext uri="{FF2B5EF4-FFF2-40B4-BE49-F238E27FC236}">
                            <a16:creationId xmlns:a16="http://schemas.microsoft.com/office/drawing/2014/main" id="{3216A11A-5C9B-BBE4-8562-771A7F14B48B}"/>
                          </a:ext>
                        </a:extLst>
                      </p:cNvPr>
                      <p:cNvPicPr/>
                      <p:nvPr/>
                    </p:nvPicPr>
                    <p:blipFill>
                      <a:blip r:embed="rId5"/>
                      <a:stretch>
                        <a:fillRect/>
                      </a:stretch>
                    </p:blipFill>
                    <p:spPr>
                      <a:xfrm>
                        <a:off x="5420679" y="1295400"/>
                        <a:ext cx="2555696" cy="3457706"/>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B11B9DF-4691-7FC3-CD7A-548E4EF4EC7C}"/>
              </a:ext>
            </a:extLst>
          </p:cNvPr>
          <p:cNvGraphicFramePr>
            <a:graphicFrameLocks noChangeAspect="1"/>
          </p:cNvGraphicFramePr>
          <p:nvPr/>
        </p:nvGraphicFramePr>
        <p:xfrm>
          <a:off x="8152310" y="1295400"/>
          <a:ext cx="2269945" cy="3487259"/>
        </p:xfrm>
        <a:graphic>
          <a:graphicData uri="http://schemas.openxmlformats.org/presentationml/2006/ole">
            <mc:AlternateContent xmlns:mc="http://schemas.openxmlformats.org/markup-compatibility/2006">
              <mc:Choice xmlns:v="urn:schemas-microsoft-com:vml" Requires="v">
                <p:oleObj name="Bitmap Image" r:id="rId6" imgW="3238560" imgH="4975920" progId="PBrush">
                  <p:embed/>
                </p:oleObj>
              </mc:Choice>
              <mc:Fallback>
                <p:oleObj name="Bitmap Image" r:id="rId6" imgW="3238560" imgH="4975920" progId="PBrush">
                  <p:embed/>
                  <p:pic>
                    <p:nvPicPr>
                      <p:cNvPr id="8" name="Object 7">
                        <a:extLst>
                          <a:ext uri="{FF2B5EF4-FFF2-40B4-BE49-F238E27FC236}">
                            <a16:creationId xmlns:a16="http://schemas.microsoft.com/office/drawing/2014/main" id="{AB11B9DF-4691-7FC3-CD7A-548E4EF4EC7C}"/>
                          </a:ext>
                        </a:extLst>
                      </p:cNvPr>
                      <p:cNvPicPr/>
                      <p:nvPr/>
                    </p:nvPicPr>
                    <p:blipFill>
                      <a:blip r:embed="rId7"/>
                      <a:stretch>
                        <a:fillRect/>
                      </a:stretch>
                    </p:blipFill>
                    <p:spPr>
                      <a:xfrm>
                        <a:off x="8152310" y="1295400"/>
                        <a:ext cx="2269945" cy="3487259"/>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8BD0B2F-BAAB-B22F-BC94-3C60CABE9A02}"/>
              </a:ext>
            </a:extLst>
          </p:cNvPr>
          <p:cNvSpPr txBox="1"/>
          <p:nvPr/>
        </p:nvSpPr>
        <p:spPr>
          <a:xfrm>
            <a:off x="3147051" y="4860906"/>
            <a:ext cx="18214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4040"/>
                </a:solidFill>
                <a:effectLst/>
                <a:uLnTx/>
                <a:uFillTx/>
                <a:latin typeface="Calibri" panose="020F0502020204030204"/>
                <a:ea typeface="+mn-ea"/>
                <a:cs typeface="+mn-cs"/>
              </a:rPr>
              <a:t>Communication Strategy on MPA Management in Indonesia </a:t>
            </a:r>
            <a:endParaRPr kumimoji="0" lang="en-ID" sz="18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97F464C-4B6A-54DC-2A87-D4AD3F9AA102}"/>
              </a:ext>
            </a:extLst>
          </p:cNvPr>
          <p:cNvSpPr txBox="1"/>
          <p:nvPr/>
        </p:nvSpPr>
        <p:spPr>
          <a:xfrm>
            <a:off x="8444331" y="4869380"/>
            <a:ext cx="182143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4040"/>
                </a:solidFill>
                <a:effectLst/>
                <a:uLnTx/>
                <a:uFillTx/>
                <a:latin typeface="Calibri" panose="020F0502020204030204"/>
                <a:ea typeface="+mn-ea"/>
                <a:cs typeface="+mn-cs"/>
              </a:rPr>
              <a:t>New Normal Protocol in MPA</a:t>
            </a:r>
            <a:endParaRPr kumimoji="0" lang="en-ID" sz="18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D027A37-C7FD-1040-3DDA-A6DA1285BC0F}"/>
              </a:ext>
            </a:extLst>
          </p:cNvPr>
          <p:cNvSpPr txBox="1"/>
          <p:nvPr/>
        </p:nvSpPr>
        <p:spPr>
          <a:xfrm>
            <a:off x="5852747" y="4823935"/>
            <a:ext cx="1821438"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4040"/>
                </a:solidFill>
                <a:effectLst/>
                <a:uLnTx/>
                <a:uFillTx/>
                <a:latin typeface="Calibri" panose="020F0502020204030204"/>
                <a:ea typeface="+mn-ea"/>
                <a:cs typeface="+mn-cs"/>
              </a:rPr>
              <a:t>GAP Analysis on Developing Capacity of Human Resources </a:t>
            </a:r>
            <a:endParaRPr kumimoji="0" lang="en-ID" sz="18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7C4B5529-1E2F-247F-92F4-D020FFCD64CA}"/>
              </a:ext>
            </a:extLst>
          </p:cNvPr>
          <p:cNvSpPr>
            <a:spLocks noGrp="1"/>
          </p:cNvSpPr>
          <p:nvPr>
            <p:ph type="title"/>
          </p:nvPr>
        </p:nvSpPr>
        <p:spPr>
          <a:xfrm>
            <a:off x="162879" y="219075"/>
            <a:ext cx="10515600" cy="666438"/>
          </a:xfrm>
        </p:spPr>
        <p:txBody>
          <a:bodyPr>
            <a:normAutofit/>
          </a:bodyPr>
          <a:lstStyle/>
          <a:p>
            <a:r>
              <a:rPr lang="en-US" sz="3200" dirty="0"/>
              <a:t>Publications: </a:t>
            </a:r>
            <a:r>
              <a:rPr lang="en-US" sz="3200" b="1" u="sng" dirty="0">
                <a:effectLst/>
                <a:latin typeface="Optima" panose="02020500000000000000" pitchFamily="18" charset="0"/>
                <a:ea typeface="Optima" panose="02020500000000000000" pitchFamily="18" charset="0"/>
                <a:cs typeface="Optima" panose="02020500000000000000" pitchFamily="18" charset="0"/>
              </a:rPr>
              <a:t>MPA:</a:t>
            </a:r>
            <a:endParaRPr lang="en-ID" sz="3200" dirty="0"/>
          </a:p>
        </p:txBody>
      </p:sp>
      <p:graphicFrame>
        <p:nvGraphicFramePr>
          <p:cNvPr id="13" name="Object 12">
            <a:extLst>
              <a:ext uri="{FF2B5EF4-FFF2-40B4-BE49-F238E27FC236}">
                <a16:creationId xmlns:a16="http://schemas.microsoft.com/office/drawing/2014/main" id="{0E11A152-B2AD-4732-92AC-E54E28951D8A}"/>
              </a:ext>
            </a:extLst>
          </p:cNvPr>
          <p:cNvGraphicFramePr>
            <a:graphicFrameLocks noChangeAspect="1"/>
          </p:cNvGraphicFramePr>
          <p:nvPr/>
        </p:nvGraphicFramePr>
        <p:xfrm>
          <a:off x="293046" y="1318360"/>
          <a:ext cx="2373953" cy="3432365"/>
        </p:xfrm>
        <a:graphic>
          <a:graphicData uri="http://schemas.openxmlformats.org/presentationml/2006/ole">
            <mc:AlternateContent xmlns:mc="http://schemas.openxmlformats.org/markup-compatibility/2006">
              <mc:Choice xmlns:v="urn:schemas-microsoft-com:vml" Requires="v">
                <p:oleObj name="Bitmap Image" r:id="rId8" imgW="4412160" imgH="6378120" progId="Paint.Picture">
                  <p:embed/>
                </p:oleObj>
              </mc:Choice>
              <mc:Fallback>
                <p:oleObj name="Bitmap Image" r:id="rId8" imgW="4412160" imgH="6378120" progId="Paint.Picture">
                  <p:embed/>
                  <p:pic>
                    <p:nvPicPr>
                      <p:cNvPr id="13" name="Object 12">
                        <a:extLst>
                          <a:ext uri="{FF2B5EF4-FFF2-40B4-BE49-F238E27FC236}">
                            <a16:creationId xmlns:a16="http://schemas.microsoft.com/office/drawing/2014/main" id="{0E11A152-B2AD-4732-92AC-E54E28951D8A}"/>
                          </a:ext>
                        </a:extLst>
                      </p:cNvPr>
                      <p:cNvPicPr/>
                      <p:nvPr/>
                    </p:nvPicPr>
                    <p:blipFill>
                      <a:blip r:embed="rId9"/>
                      <a:stretch>
                        <a:fillRect/>
                      </a:stretch>
                    </p:blipFill>
                    <p:spPr>
                      <a:xfrm>
                        <a:off x="293046" y="1318360"/>
                        <a:ext cx="2373953" cy="3432365"/>
                      </a:xfrm>
                      <a:prstGeom prst="rect">
                        <a:avLst/>
                      </a:prstGeom>
                      <a:ln>
                        <a:solidFill>
                          <a:schemeClr val="tx1"/>
                        </a:solidFill>
                      </a:ln>
                    </p:spPr>
                  </p:pic>
                </p:oleObj>
              </mc:Fallback>
            </mc:AlternateContent>
          </a:graphicData>
        </a:graphic>
      </p:graphicFrame>
      <p:sp>
        <p:nvSpPr>
          <p:cNvPr id="14" name="TextBox 13">
            <a:extLst>
              <a:ext uri="{FF2B5EF4-FFF2-40B4-BE49-F238E27FC236}">
                <a16:creationId xmlns:a16="http://schemas.microsoft.com/office/drawing/2014/main" id="{64ECEDB0-D5F9-4BDC-B49E-392E1B1918D2}"/>
              </a:ext>
            </a:extLst>
          </p:cNvPr>
          <p:cNvSpPr txBox="1"/>
          <p:nvPr/>
        </p:nvSpPr>
        <p:spPr>
          <a:xfrm>
            <a:off x="278509" y="4898654"/>
            <a:ext cx="23408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4040"/>
                </a:solidFill>
                <a:effectLst/>
                <a:uLnTx/>
                <a:uFillTx/>
                <a:latin typeface="Optima" panose="02020500000000000000"/>
                <a:ea typeface="HGMaruGothicMPRO" panose="020B0400000000000000" pitchFamily="34" charset="-128"/>
                <a:cs typeface="Arial" panose="020B0604020202020204" pitchFamily="34" charset="0"/>
              </a:rPr>
              <a:t>MPA Vision</a:t>
            </a:r>
            <a:r>
              <a:rPr kumimoji="0" lang="en-US" sz="1800" b="1" i="1" u="none" strike="noStrike" kern="1200" cap="none" spc="0" normalizeH="0" baseline="0" noProof="0" dirty="0">
                <a:ln>
                  <a:noFill/>
                </a:ln>
                <a:solidFill>
                  <a:srgbClr val="404040"/>
                </a:solidFill>
                <a:effectLst/>
                <a:uLnTx/>
                <a:uFillTx/>
                <a:latin typeface="Optima" panose="02020500000000000000"/>
                <a:ea typeface="HGMaruGothicMPRO" panose="020B0400000000000000" pitchFamily="34" charset="-128"/>
                <a:cs typeface="Arial" panose="020B0604020202020204" pitchFamily="34" charset="0"/>
              </a:rPr>
              <a:t> </a:t>
            </a:r>
            <a:r>
              <a:rPr kumimoji="0" lang="en-US" sz="1800" b="1" i="0" u="none" strike="noStrike" kern="1200" cap="none" spc="0" normalizeH="0" baseline="0" noProof="0" dirty="0">
                <a:ln>
                  <a:noFill/>
                </a:ln>
                <a:solidFill>
                  <a:srgbClr val="404040"/>
                </a:solidFill>
                <a:effectLst/>
                <a:uLnTx/>
                <a:uFillTx/>
                <a:latin typeface="Optima" panose="02020500000000000000"/>
                <a:ea typeface="HGMaruGothicMPRO" panose="020B0400000000000000" pitchFamily="34" charset="-128"/>
                <a:cs typeface="Arial" panose="020B0604020202020204" pitchFamily="34" charset="0"/>
              </a:rPr>
              <a:t>2030</a:t>
            </a:r>
            <a:endParaRPr kumimoji="0" lang="en-ID" sz="1800" b="1" i="0" u="none" strike="noStrike" kern="1200" cap="none" spc="0" normalizeH="0" baseline="0" noProof="0" dirty="0">
              <a:ln>
                <a:noFill/>
              </a:ln>
              <a:solidFill>
                <a:srgbClr val="404040"/>
              </a:solidFill>
              <a:effectLst/>
              <a:uLnTx/>
              <a:uFillTx/>
              <a:latin typeface="Optima" panose="02020500000000000000"/>
              <a:ea typeface="+mn-ea"/>
              <a:cs typeface="Arial" panose="020B0604020202020204" pitchFamily="34" charset="0"/>
            </a:endParaRPr>
          </a:p>
        </p:txBody>
      </p:sp>
    </p:spTree>
    <p:extLst>
      <p:ext uri="{BB962C8B-B14F-4D97-AF65-F5344CB8AC3E}">
        <p14:creationId xmlns:p14="http://schemas.microsoft.com/office/powerpoint/2010/main" val="3414261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8312F98-C4C7-47C5-1268-F5D625885440}"/>
              </a:ext>
            </a:extLst>
          </p:cNvPr>
          <p:cNvPicPr>
            <a:picLocks noChangeAspect="1"/>
          </p:cNvPicPr>
          <p:nvPr/>
        </p:nvPicPr>
        <p:blipFill>
          <a:blip r:embed="rId3"/>
          <a:stretch>
            <a:fillRect/>
          </a:stretch>
        </p:blipFill>
        <p:spPr>
          <a:xfrm>
            <a:off x="10051982" y="1141171"/>
            <a:ext cx="1999000" cy="2728585"/>
          </a:xfrm>
          <a:prstGeom prst="rect">
            <a:avLst/>
          </a:prstGeom>
          <a:ln>
            <a:solidFill>
              <a:schemeClr val="tx2"/>
            </a:solidFill>
          </a:ln>
        </p:spPr>
      </p:pic>
      <p:sp>
        <p:nvSpPr>
          <p:cNvPr id="2" name="Title 1">
            <a:extLst>
              <a:ext uri="{FF2B5EF4-FFF2-40B4-BE49-F238E27FC236}">
                <a16:creationId xmlns:a16="http://schemas.microsoft.com/office/drawing/2014/main" id="{7C4B5529-1E2F-247F-92F4-D020FFCD64CA}"/>
              </a:ext>
            </a:extLst>
          </p:cNvPr>
          <p:cNvSpPr>
            <a:spLocks noGrp="1"/>
          </p:cNvSpPr>
          <p:nvPr>
            <p:ph type="title"/>
          </p:nvPr>
        </p:nvSpPr>
        <p:spPr>
          <a:xfrm>
            <a:off x="162879" y="450427"/>
            <a:ext cx="10515600" cy="435086"/>
          </a:xfrm>
        </p:spPr>
        <p:txBody>
          <a:bodyPr>
            <a:normAutofit fontScale="90000"/>
          </a:bodyPr>
          <a:lstStyle/>
          <a:p>
            <a:r>
              <a:rPr lang="en-US" sz="3200" dirty="0"/>
              <a:t>Publications: </a:t>
            </a:r>
            <a:r>
              <a:rPr lang="en-US" sz="3200" b="1" u="sng" dirty="0">
                <a:effectLst/>
                <a:latin typeface="Optima" panose="02020500000000000000" pitchFamily="18" charset="0"/>
                <a:ea typeface="Optima" panose="02020500000000000000" pitchFamily="18" charset="0"/>
                <a:cs typeface="Optima" panose="02020500000000000000" pitchFamily="18" charset="0"/>
              </a:rPr>
              <a:t>Threatened Species:</a:t>
            </a:r>
            <a:br>
              <a:rPr lang="en-ID" sz="3200" b="1" u="sng" dirty="0">
                <a:effectLst/>
                <a:latin typeface="Optima" panose="02020500000000000000" pitchFamily="18" charset="0"/>
                <a:ea typeface="Optima" panose="02020500000000000000" pitchFamily="18" charset="0"/>
                <a:cs typeface="Optima" panose="02020500000000000000" pitchFamily="18" charset="0"/>
              </a:rPr>
            </a:br>
            <a:endParaRPr lang="en-ID" sz="3200" dirty="0"/>
          </a:p>
        </p:txBody>
      </p:sp>
      <p:pic>
        <p:nvPicPr>
          <p:cNvPr id="5" name="Picture 4">
            <a:extLst>
              <a:ext uri="{FF2B5EF4-FFF2-40B4-BE49-F238E27FC236}">
                <a16:creationId xmlns:a16="http://schemas.microsoft.com/office/drawing/2014/main" id="{6E39E390-8D23-7F25-5004-03548E18A281}"/>
              </a:ext>
            </a:extLst>
          </p:cNvPr>
          <p:cNvPicPr>
            <a:picLocks noChangeAspect="1"/>
          </p:cNvPicPr>
          <p:nvPr/>
        </p:nvPicPr>
        <p:blipFill>
          <a:blip r:embed="rId4"/>
          <a:stretch>
            <a:fillRect/>
          </a:stretch>
        </p:blipFill>
        <p:spPr>
          <a:xfrm>
            <a:off x="114692" y="1031254"/>
            <a:ext cx="1945786" cy="2806060"/>
          </a:xfrm>
          <a:prstGeom prst="rect">
            <a:avLst/>
          </a:prstGeom>
          <a:ln>
            <a:solidFill>
              <a:schemeClr val="tx2"/>
            </a:solidFill>
          </a:ln>
        </p:spPr>
      </p:pic>
      <p:pic>
        <p:nvPicPr>
          <p:cNvPr id="9" name="Picture 8">
            <a:extLst>
              <a:ext uri="{FF2B5EF4-FFF2-40B4-BE49-F238E27FC236}">
                <a16:creationId xmlns:a16="http://schemas.microsoft.com/office/drawing/2014/main" id="{49AE1089-176E-FC7D-6471-E07B6E5BD649}"/>
              </a:ext>
            </a:extLst>
          </p:cNvPr>
          <p:cNvPicPr>
            <a:picLocks noChangeAspect="1"/>
          </p:cNvPicPr>
          <p:nvPr/>
        </p:nvPicPr>
        <p:blipFill>
          <a:blip r:embed="rId5"/>
          <a:stretch>
            <a:fillRect/>
          </a:stretch>
        </p:blipFill>
        <p:spPr>
          <a:xfrm>
            <a:off x="3253904" y="1047914"/>
            <a:ext cx="1980878" cy="2789400"/>
          </a:xfrm>
          <a:prstGeom prst="rect">
            <a:avLst/>
          </a:prstGeom>
          <a:ln>
            <a:solidFill>
              <a:schemeClr val="tx2"/>
            </a:solidFill>
          </a:ln>
        </p:spPr>
      </p:pic>
      <p:pic>
        <p:nvPicPr>
          <p:cNvPr id="13" name="Picture 12">
            <a:extLst>
              <a:ext uri="{FF2B5EF4-FFF2-40B4-BE49-F238E27FC236}">
                <a16:creationId xmlns:a16="http://schemas.microsoft.com/office/drawing/2014/main" id="{3944C857-E935-E53F-9CDC-2936BA14C898}"/>
              </a:ext>
            </a:extLst>
          </p:cNvPr>
          <p:cNvPicPr>
            <a:picLocks noChangeAspect="1"/>
          </p:cNvPicPr>
          <p:nvPr/>
        </p:nvPicPr>
        <p:blipFill>
          <a:blip r:embed="rId6"/>
          <a:stretch>
            <a:fillRect/>
          </a:stretch>
        </p:blipFill>
        <p:spPr>
          <a:xfrm>
            <a:off x="6618224" y="1070902"/>
            <a:ext cx="1980878" cy="2798854"/>
          </a:xfrm>
          <a:prstGeom prst="rect">
            <a:avLst/>
          </a:prstGeom>
          <a:ln>
            <a:solidFill>
              <a:schemeClr val="tx2"/>
            </a:solidFill>
          </a:ln>
        </p:spPr>
      </p:pic>
      <p:pic>
        <p:nvPicPr>
          <p:cNvPr id="15" name="Picture 14">
            <a:extLst>
              <a:ext uri="{FF2B5EF4-FFF2-40B4-BE49-F238E27FC236}">
                <a16:creationId xmlns:a16="http://schemas.microsoft.com/office/drawing/2014/main" id="{CA758E36-3C2E-F4D4-ADB9-F06B21C4E6AC}"/>
              </a:ext>
            </a:extLst>
          </p:cNvPr>
          <p:cNvPicPr>
            <a:picLocks noChangeAspect="1"/>
          </p:cNvPicPr>
          <p:nvPr/>
        </p:nvPicPr>
        <p:blipFill>
          <a:blip r:embed="rId7"/>
          <a:stretch>
            <a:fillRect/>
          </a:stretch>
        </p:blipFill>
        <p:spPr>
          <a:xfrm>
            <a:off x="8237462" y="3477099"/>
            <a:ext cx="1986607" cy="2831829"/>
          </a:xfrm>
          <a:prstGeom prst="rect">
            <a:avLst/>
          </a:prstGeom>
          <a:ln>
            <a:solidFill>
              <a:schemeClr val="tx2"/>
            </a:solidFill>
          </a:ln>
        </p:spPr>
      </p:pic>
      <p:sp>
        <p:nvSpPr>
          <p:cNvPr id="17" name="TextBox 16">
            <a:extLst>
              <a:ext uri="{FF2B5EF4-FFF2-40B4-BE49-F238E27FC236}">
                <a16:creationId xmlns:a16="http://schemas.microsoft.com/office/drawing/2014/main" id="{7D386A3B-AC59-B378-9465-BE074B6AC38B}"/>
              </a:ext>
            </a:extLst>
          </p:cNvPr>
          <p:cNvSpPr txBox="1"/>
          <p:nvPr/>
        </p:nvSpPr>
        <p:spPr>
          <a:xfrm>
            <a:off x="162143" y="4226308"/>
            <a:ext cx="1492831" cy="160043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Calibri" panose="020F0502020204030204"/>
                <a:ea typeface="+mn-ea"/>
                <a:cs typeface="+mn-cs"/>
              </a:rPr>
              <a:t>EPANJI: Technical Guidance on E</a:t>
            </a:r>
            <a:r>
              <a:rPr kumimoji="0" lang="en-ID" sz="1400" b="1" i="0" u="none" strike="noStrike" kern="1200" cap="none" spc="0" normalizeH="0" baseline="0" noProof="0" dirty="0">
                <a:ln>
                  <a:noFill/>
                </a:ln>
                <a:solidFill>
                  <a:srgbClr val="404040"/>
                </a:solidFill>
                <a:effectLst/>
                <a:uLnTx/>
                <a:uFillTx/>
                <a:latin typeface="Calibri" panose="020F0502020204030204"/>
                <a:ea typeface="+mn-ea"/>
                <a:cs typeface="+mn-cs"/>
              </a:rPr>
              <a:t>valuating management effectiveness of threatened species </a:t>
            </a:r>
            <a:endParaRPr kumimoji="0" lang="en-ID" sz="14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1388BCC-1230-0560-214A-C4407C79D1ED}"/>
              </a:ext>
            </a:extLst>
          </p:cNvPr>
          <p:cNvSpPr txBox="1"/>
          <p:nvPr/>
        </p:nvSpPr>
        <p:spPr>
          <a:xfrm>
            <a:off x="2037614" y="1848782"/>
            <a:ext cx="1257587" cy="116955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Calibri" panose="020F0502020204030204"/>
                <a:ea typeface="+mn-ea"/>
                <a:cs typeface="+mn-cs"/>
              </a:rPr>
              <a:t>POSTERS: Six Species Sea Turtles in Indonesia Waters</a:t>
            </a:r>
            <a:endParaRPr kumimoji="0" lang="en-ID" sz="14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5B47516-2E92-FBD3-A60E-53557F01B537}"/>
              </a:ext>
            </a:extLst>
          </p:cNvPr>
          <p:cNvSpPr txBox="1"/>
          <p:nvPr/>
        </p:nvSpPr>
        <p:spPr>
          <a:xfrm>
            <a:off x="3630367" y="4010864"/>
            <a:ext cx="1275843" cy="203132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Calibri" panose="020F0502020204030204"/>
                <a:ea typeface="+mn-ea"/>
                <a:cs typeface="+mn-cs"/>
              </a:rPr>
              <a:t>POSTERS: EPANJI Technical Guidance on E</a:t>
            </a:r>
            <a:r>
              <a:rPr kumimoji="0" lang="en-ID" sz="1400" b="1" i="0" u="none" strike="noStrike" kern="1200" cap="none" spc="0" normalizeH="0" baseline="0" noProof="0" dirty="0">
                <a:ln>
                  <a:noFill/>
                </a:ln>
                <a:solidFill>
                  <a:srgbClr val="404040"/>
                </a:solidFill>
                <a:effectLst/>
                <a:uLnTx/>
                <a:uFillTx/>
                <a:latin typeface="Calibri" panose="020F0502020204030204"/>
                <a:ea typeface="+mn-ea"/>
                <a:cs typeface="+mn-cs"/>
              </a:rPr>
              <a:t>valuating management effectiveness of threatened species </a:t>
            </a:r>
            <a:endParaRPr kumimoji="0" lang="en-ID" sz="14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9E397E1-850E-A6BA-BBEC-B90E23CB0123}"/>
              </a:ext>
            </a:extLst>
          </p:cNvPr>
          <p:cNvSpPr txBox="1"/>
          <p:nvPr/>
        </p:nvSpPr>
        <p:spPr>
          <a:xfrm>
            <a:off x="6985562" y="4223429"/>
            <a:ext cx="1293146" cy="116955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Calibri" panose="020F0502020204030204"/>
                <a:ea typeface="+mn-ea"/>
                <a:cs typeface="+mn-cs"/>
              </a:rPr>
              <a:t>POSTERS: Protected Freshwaters Fish Species in Indonesia</a:t>
            </a:r>
            <a:endParaRPr kumimoji="0" lang="en-ID" sz="14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44EBEF0-14E7-8355-04B2-C4A51A4BE097}"/>
              </a:ext>
            </a:extLst>
          </p:cNvPr>
          <p:cNvSpPr txBox="1"/>
          <p:nvPr/>
        </p:nvSpPr>
        <p:spPr>
          <a:xfrm>
            <a:off x="8599102" y="1920687"/>
            <a:ext cx="1293146" cy="116955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Calibri" panose="020F0502020204030204"/>
                <a:ea typeface="+mn-ea"/>
                <a:cs typeface="+mn-cs"/>
              </a:rPr>
              <a:t>POSTERS: Protected Marine Fish Species in Indonesia</a:t>
            </a:r>
            <a:endParaRPr kumimoji="0" lang="en-ID" sz="14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0FB1815-87E5-741B-70DB-D2B365B2C1A1}"/>
              </a:ext>
            </a:extLst>
          </p:cNvPr>
          <p:cNvPicPr>
            <a:picLocks noChangeAspect="1"/>
          </p:cNvPicPr>
          <p:nvPr/>
        </p:nvPicPr>
        <p:blipFill>
          <a:blip r:embed="rId8"/>
          <a:stretch>
            <a:fillRect/>
          </a:stretch>
        </p:blipFill>
        <p:spPr>
          <a:xfrm>
            <a:off x="1719086" y="3409499"/>
            <a:ext cx="1876211" cy="2655935"/>
          </a:xfrm>
          <a:prstGeom prst="rect">
            <a:avLst/>
          </a:prstGeom>
          <a:ln>
            <a:solidFill>
              <a:schemeClr val="tx2"/>
            </a:solidFill>
          </a:ln>
        </p:spPr>
      </p:pic>
      <p:sp>
        <p:nvSpPr>
          <p:cNvPr id="25" name="TextBox 24">
            <a:extLst>
              <a:ext uri="{FF2B5EF4-FFF2-40B4-BE49-F238E27FC236}">
                <a16:creationId xmlns:a16="http://schemas.microsoft.com/office/drawing/2014/main" id="{84E2C358-2F51-CB99-14B7-D700120569FE}"/>
              </a:ext>
            </a:extLst>
          </p:cNvPr>
          <p:cNvSpPr txBox="1"/>
          <p:nvPr/>
        </p:nvSpPr>
        <p:spPr>
          <a:xfrm>
            <a:off x="10294587" y="4269847"/>
            <a:ext cx="1513790" cy="1815882"/>
          </a:xfrm>
          <a:prstGeom prst="rect">
            <a:avLst/>
          </a:prstGeom>
          <a:noFill/>
        </p:spPr>
        <p:txBody>
          <a:bodyPr wrap="square">
            <a:spAutoFit/>
          </a:bodyPr>
          <a:lstStyle/>
          <a:p>
            <a:pPr marL="0" marR="0" lvl="0" indent="0" algn="ctr" defTabSz="457200" rtl="0" eaLnBrk="1" fontAlgn="auto" latinLnBrk="0" hangingPunct="1">
              <a:lnSpc>
                <a:spcPct val="100000"/>
              </a:lnSpc>
              <a:spcBef>
                <a:spcPts val="40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Calibri" panose="020F0502020204030204"/>
                <a:ea typeface="+mn-ea"/>
                <a:cs typeface="+mn-cs"/>
              </a:rPr>
              <a:t>Directorate General Decree number 41 Year 2022 on Technical Guidance for Whale Sharks (</a:t>
            </a:r>
            <a:r>
              <a:rPr kumimoji="0" lang="en-US" sz="1400" b="1" i="1" u="none" strike="noStrike" kern="1200" cap="none" spc="0" normalizeH="0" baseline="0" noProof="0" dirty="0">
                <a:ln>
                  <a:noFill/>
                </a:ln>
                <a:solidFill>
                  <a:srgbClr val="404040"/>
                </a:solidFill>
                <a:effectLst/>
                <a:uLnTx/>
                <a:uFillTx/>
                <a:latin typeface="Calibri" panose="020F0502020204030204"/>
                <a:ea typeface="+mn-ea"/>
                <a:cs typeface="+mn-cs"/>
              </a:rPr>
              <a:t>Rhincodon typus</a:t>
            </a:r>
            <a:r>
              <a:rPr kumimoji="0" lang="en-US" sz="1400" b="1" i="0" u="none" strike="noStrike" kern="1200" cap="none" spc="0" normalizeH="0" baseline="0" noProof="0" dirty="0">
                <a:ln>
                  <a:noFill/>
                </a:ln>
                <a:solidFill>
                  <a:srgbClr val="404040"/>
                </a:solidFill>
                <a:effectLst/>
                <a:uLnTx/>
                <a:uFillTx/>
                <a:latin typeface="Calibri" panose="020F0502020204030204"/>
                <a:ea typeface="+mn-ea"/>
                <a:cs typeface="+mn-cs"/>
              </a:rPr>
              <a:t>) Tourism</a:t>
            </a:r>
          </a:p>
        </p:txBody>
      </p:sp>
      <p:sp>
        <p:nvSpPr>
          <p:cNvPr id="27" name="Arrow: Down 26">
            <a:extLst>
              <a:ext uri="{FF2B5EF4-FFF2-40B4-BE49-F238E27FC236}">
                <a16:creationId xmlns:a16="http://schemas.microsoft.com/office/drawing/2014/main" id="{1D5B2F2A-1D25-98E1-DE99-181A21BC0F8B}"/>
              </a:ext>
            </a:extLst>
          </p:cNvPr>
          <p:cNvSpPr/>
          <p:nvPr/>
        </p:nvSpPr>
        <p:spPr>
          <a:xfrm>
            <a:off x="775965" y="3610773"/>
            <a:ext cx="381000" cy="51796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Arrow: Down 27">
            <a:extLst>
              <a:ext uri="{FF2B5EF4-FFF2-40B4-BE49-F238E27FC236}">
                <a16:creationId xmlns:a16="http://schemas.microsoft.com/office/drawing/2014/main" id="{05C13891-D6AF-7745-9EA6-6D34B02B7113}"/>
              </a:ext>
            </a:extLst>
          </p:cNvPr>
          <p:cNvSpPr/>
          <p:nvPr/>
        </p:nvSpPr>
        <p:spPr>
          <a:xfrm rot="10800000">
            <a:off x="2442042" y="3092807"/>
            <a:ext cx="381000" cy="51796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Arrow: Down 28">
            <a:extLst>
              <a:ext uri="{FF2B5EF4-FFF2-40B4-BE49-F238E27FC236}">
                <a16:creationId xmlns:a16="http://schemas.microsoft.com/office/drawing/2014/main" id="{227CE204-A211-D186-4530-4A309A8A72C2}"/>
              </a:ext>
            </a:extLst>
          </p:cNvPr>
          <p:cNvSpPr/>
          <p:nvPr/>
        </p:nvSpPr>
        <p:spPr>
          <a:xfrm>
            <a:off x="4071802" y="3477099"/>
            <a:ext cx="381000" cy="51796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Arrow: Down 29">
            <a:extLst>
              <a:ext uri="{FF2B5EF4-FFF2-40B4-BE49-F238E27FC236}">
                <a16:creationId xmlns:a16="http://schemas.microsoft.com/office/drawing/2014/main" id="{53817ECC-2607-2032-07DB-7F2486E6A625}"/>
              </a:ext>
            </a:extLst>
          </p:cNvPr>
          <p:cNvSpPr/>
          <p:nvPr/>
        </p:nvSpPr>
        <p:spPr>
          <a:xfrm rot="10800000">
            <a:off x="9034069" y="3090238"/>
            <a:ext cx="381000" cy="51796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Arrow: Down 31">
            <a:extLst>
              <a:ext uri="{FF2B5EF4-FFF2-40B4-BE49-F238E27FC236}">
                <a16:creationId xmlns:a16="http://schemas.microsoft.com/office/drawing/2014/main" id="{619F8407-206D-1027-4CB7-CB212D0DC294}"/>
              </a:ext>
            </a:extLst>
          </p:cNvPr>
          <p:cNvSpPr/>
          <p:nvPr/>
        </p:nvSpPr>
        <p:spPr>
          <a:xfrm>
            <a:off x="7405668" y="3729377"/>
            <a:ext cx="381000" cy="51796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01F0D45-AEC7-1223-3E9C-E09EAAE2F66C}"/>
              </a:ext>
            </a:extLst>
          </p:cNvPr>
          <p:cNvPicPr>
            <a:picLocks noChangeAspect="1"/>
          </p:cNvPicPr>
          <p:nvPr/>
        </p:nvPicPr>
        <p:blipFill rotWithShape="1">
          <a:blip r:embed="rId9"/>
          <a:srcRect l="2079" t="2518" r="26048"/>
          <a:stretch/>
        </p:blipFill>
        <p:spPr>
          <a:xfrm>
            <a:off x="4972787" y="3429000"/>
            <a:ext cx="2115891" cy="2719155"/>
          </a:xfrm>
          <a:prstGeom prst="rect">
            <a:avLst/>
          </a:prstGeom>
          <a:ln>
            <a:solidFill>
              <a:schemeClr val="tx2"/>
            </a:solidFill>
          </a:ln>
        </p:spPr>
      </p:pic>
      <p:sp>
        <p:nvSpPr>
          <p:cNvPr id="6" name="TextBox 5">
            <a:extLst>
              <a:ext uri="{FF2B5EF4-FFF2-40B4-BE49-F238E27FC236}">
                <a16:creationId xmlns:a16="http://schemas.microsoft.com/office/drawing/2014/main" id="{82E9586E-C466-5904-813A-349FE9980F8C}"/>
              </a:ext>
            </a:extLst>
          </p:cNvPr>
          <p:cNvSpPr txBox="1"/>
          <p:nvPr/>
        </p:nvSpPr>
        <p:spPr>
          <a:xfrm>
            <a:off x="5263120" y="1857838"/>
            <a:ext cx="1321392" cy="116955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Calibri" panose="020F0502020204030204"/>
                <a:ea typeface="+mn-ea"/>
                <a:cs typeface="+mn-cs"/>
              </a:rPr>
              <a:t>LEAFLET: Walking sharks (</a:t>
            </a:r>
            <a:r>
              <a:rPr kumimoji="0" lang="en-US" sz="1400" b="1" i="1" u="none" strike="noStrike" kern="1200" cap="none" spc="0" normalizeH="0" baseline="0" noProof="0" dirty="0" err="1">
                <a:ln>
                  <a:noFill/>
                </a:ln>
                <a:solidFill>
                  <a:srgbClr val="404040"/>
                </a:solidFill>
                <a:effectLst/>
                <a:uLnTx/>
                <a:uFillTx/>
                <a:latin typeface="Calibri" panose="020F0502020204030204"/>
                <a:ea typeface="+mn-ea"/>
                <a:cs typeface="+mn-cs"/>
              </a:rPr>
              <a:t>Hemiscyllium</a:t>
            </a:r>
            <a:r>
              <a:rPr kumimoji="0" lang="en-US" sz="1400" b="1" i="0" u="none" strike="noStrike" kern="1200" cap="none" spc="0" normalizeH="0" baseline="0" noProof="0" dirty="0">
                <a:ln>
                  <a:noFill/>
                </a:ln>
                <a:solidFill>
                  <a:srgbClr val="404040"/>
                </a:solidFill>
                <a:effectLst/>
                <a:uLnTx/>
                <a:uFillTx/>
                <a:latin typeface="Calibri" panose="020F0502020204030204"/>
                <a:ea typeface="+mn-ea"/>
                <a:cs typeface="+mn-cs"/>
              </a:rPr>
              <a:t> spp.) in Indonesia </a:t>
            </a:r>
            <a:endParaRPr kumimoji="0" lang="en-ID" sz="14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8" name="Arrow: Down 7">
            <a:extLst>
              <a:ext uri="{FF2B5EF4-FFF2-40B4-BE49-F238E27FC236}">
                <a16:creationId xmlns:a16="http://schemas.microsoft.com/office/drawing/2014/main" id="{81A06E80-4438-96BE-210F-1DB692FF20A6}"/>
              </a:ext>
            </a:extLst>
          </p:cNvPr>
          <p:cNvSpPr/>
          <p:nvPr/>
        </p:nvSpPr>
        <p:spPr>
          <a:xfrm rot="10800000">
            <a:off x="5732638" y="3044840"/>
            <a:ext cx="381000" cy="51796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Arrow: Down 9">
            <a:extLst>
              <a:ext uri="{FF2B5EF4-FFF2-40B4-BE49-F238E27FC236}">
                <a16:creationId xmlns:a16="http://schemas.microsoft.com/office/drawing/2014/main" id="{1A87A668-03B9-48E4-179C-B0753529D9A3}"/>
              </a:ext>
            </a:extLst>
          </p:cNvPr>
          <p:cNvSpPr/>
          <p:nvPr/>
        </p:nvSpPr>
        <p:spPr>
          <a:xfrm>
            <a:off x="10826691" y="3751881"/>
            <a:ext cx="381000" cy="51796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823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B5529-1E2F-247F-92F4-D020FFCD64CA}"/>
              </a:ext>
            </a:extLst>
          </p:cNvPr>
          <p:cNvSpPr>
            <a:spLocks noGrp="1"/>
          </p:cNvSpPr>
          <p:nvPr>
            <p:ph type="title"/>
          </p:nvPr>
        </p:nvSpPr>
        <p:spPr/>
        <p:txBody>
          <a:bodyPr>
            <a:normAutofit/>
          </a:bodyPr>
          <a:lstStyle/>
          <a:p>
            <a:r>
              <a:rPr lang="en-US" sz="3200" dirty="0"/>
              <a:t>Publications: CCA</a:t>
            </a:r>
            <a:endParaRPr lang="en-ID" sz="3200" dirty="0"/>
          </a:p>
        </p:txBody>
      </p:sp>
      <p:pic>
        <p:nvPicPr>
          <p:cNvPr id="5" name="Content Placeholder 4">
            <a:extLst>
              <a:ext uri="{FF2B5EF4-FFF2-40B4-BE49-F238E27FC236}">
                <a16:creationId xmlns:a16="http://schemas.microsoft.com/office/drawing/2014/main" id="{837BC974-8EEC-7AD5-947A-8F55CDA4C7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7058" t="22374" r="36204" b="17270"/>
          <a:stretch/>
        </p:blipFill>
        <p:spPr>
          <a:xfrm>
            <a:off x="378715" y="2502896"/>
            <a:ext cx="2214166" cy="3123771"/>
          </a:xfrm>
        </p:spPr>
      </p:pic>
      <p:pic>
        <p:nvPicPr>
          <p:cNvPr id="7" name="Picture 6">
            <a:extLst>
              <a:ext uri="{FF2B5EF4-FFF2-40B4-BE49-F238E27FC236}">
                <a16:creationId xmlns:a16="http://schemas.microsoft.com/office/drawing/2014/main" id="{92E3CD77-5016-F4F4-659C-7883C687F6B6}"/>
              </a:ext>
            </a:extLst>
          </p:cNvPr>
          <p:cNvPicPr>
            <a:picLocks noChangeAspect="1"/>
          </p:cNvPicPr>
          <p:nvPr/>
        </p:nvPicPr>
        <p:blipFill rotWithShape="1">
          <a:blip r:embed="rId3">
            <a:extLst>
              <a:ext uri="{28A0092B-C50C-407E-A947-70E740481C1C}">
                <a14:useLocalDpi xmlns:a14="http://schemas.microsoft.com/office/drawing/2010/main" val="0"/>
              </a:ext>
            </a:extLst>
          </a:blip>
          <a:srcRect l="39022" t="18796" r="38387" b="31084"/>
          <a:stretch/>
        </p:blipFill>
        <p:spPr>
          <a:xfrm>
            <a:off x="2760608" y="2526890"/>
            <a:ext cx="2283091" cy="3165887"/>
          </a:xfrm>
          <a:prstGeom prst="rect">
            <a:avLst/>
          </a:prstGeom>
        </p:spPr>
      </p:pic>
      <p:pic>
        <p:nvPicPr>
          <p:cNvPr id="3" name="Picture 2">
            <a:extLst>
              <a:ext uri="{FF2B5EF4-FFF2-40B4-BE49-F238E27FC236}">
                <a16:creationId xmlns:a16="http://schemas.microsoft.com/office/drawing/2014/main" id="{039E8371-C07F-B6D5-66CE-628A28C3AA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8609" y="3099220"/>
            <a:ext cx="2514594" cy="3502372"/>
          </a:xfrm>
          <a:prstGeom prst="rect">
            <a:avLst/>
          </a:prstGeom>
        </p:spPr>
      </p:pic>
      <p:pic>
        <p:nvPicPr>
          <p:cNvPr id="4" name="Picture 3">
            <a:extLst>
              <a:ext uri="{FF2B5EF4-FFF2-40B4-BE49-F238E27FC236}">
                <a16:creationId xmlns:a16="http://schemas.microsoft.com/office/drawing/2014/main" id="{08E85B56-130B-6B5C-F2C4-2047766E6227}"/>
              </a:ext>
            </a:extLst>
          </p:cNvPr>
          <p:cNvPicPr/>
          <p:nvPr/>
        </p:nvPicPr>
        <p:blipFill rotWithShape="1">
          <a:blip r:embed="rId5"/>
          <a:srcRect l="14744" t="23172" r="30556" b="23077"/>
          <a:stretch/>
        </p:blipFill>
        <p:spPr bwMode="auto">
          <a:xfrm>
            <a:off x="6784258" y="274166"/>
            <a:ext cx="3741671" cy="2647398"/>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234BDB5C-DE58-B136-5C1C-B0513C5B82B8}"/>
              </a:ext>
            </a:extLst>
          </p:cNvPr>
          <p:cNvPicPr/>
          <p:nvPr/>
        </p:nvPicPr>
        <p:blipFill rotWithShape="1">
          <a:blip r:embed="rId6"/>
          <a:srcRect l="32158" t="23742" r="47543" b="27065"/>
          <a:stretch/>
        </p:blipFill>
        <p:spPr bwMode="auto">
          <a:xfrm>
            <a:off x="8230774" y="3099220"/>
            <a:ext cx="2283091" cy="36759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5773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995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008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8D494-FBC4-FEA4-E3FC-EA9B2287B1CC}"/>
              </a:ext>
            </a:extLst>
          </p:cNvPr>
          <p:cNvSpPr>
            <a:spLocks noGrp="1"/>
          </p:cNvSpPr>
          <p:nvPr>
            <p:ph type="title"/>
          </p:nvPr>
        </p:nvSpPr>
        <p:spPr/>
        <p:txBody>
          <a:bodyPr>
            <a:normAutofit/>
          </a:bodyPr>
          <a:lstStyle/>
          <a:p>
            <a:r>
              <a:rPr lang="en-US" dirty="0"/>
              <a:t>Progress – Seascape </a:t>
            </a:r>
            <a:r>
              <a:rPr lang="en-US" sz="2700" dirty="0">
                <a:solidFill>
                  <a:srgbClr val="087F95"/>
                </a:solidFill>
              </a:rPr>
              <a:t>CTI-CFF National Programs</a:t>
            </a:r>
            <a:r>
              <a:rPr lang="en-US" dirty="0"/>
              <a:t> </a:t>
            </a:r>
            <a:endParaRPr lang="en-ID" dirty="0"/>
          </a:p>
        </p:txBody>
      </p:sp>
      <p:sp>
        <p:nvSpPr>
          <p:cNvPr id="3" name="Content Placeholder 2">
            <a:extLst>
              <a:ext uri="{FF2B5EF4-FFF2-40B4-BE49-F238E27FC236}">
                <a16:creationId xmlns:a16="http://schemas.microsoft.com/office/drawing/2014/main" id="{CD82985A-AA57-4540-11D3-033004609014}"/>
              </a:ext>
            </a:extLst>
          </p:cNvPr>
          <p:cNvSpPr>
            <a:spLocks noGrp="1"/>
          </p:cNvSpPr>
          <p:nvPr>
            <p:ph idx="1"/>
          </p:nvPr>
        </p:nvSpPr>
        <p:spPr/>
        <p:txBody>
          <a:bodyPr/>
          <a:lstStyle/>
          <a:p>
            <a:pPr marL="852488" indent="-514350">
              <a:lnSpc>
                <a:spcPct val="120000"/>
              </a:lnSpc>
              <a:spcBef>
                <a:spcPts val="0"/>
              </a:spcBef>
              <a:buFont typeface="+mj-lt"/>
              <a:buAutoNum type="arabicPeriod"/>
              <a:tabLst>
                <a:tab pos="974725" algn="l"/>
              </a:tabLst>
            </a:pPr>
            <a:r>
              <a:rPr lang="id-ID" dirty="0">
                <a:solidFill>
                  <a:prstClr val="black"/>
                </a:solidFill>
              </a:rPr>
              <a:t>The 7th CTI-CFF Seascapes Working Group Meeting</a:t>
            </a:r>
            <a:r>
              <a:rPr lang="en-US" dirty="0">
                <a:solidFill>
                  <a:prstClr val="black"/>
                </a:solidFill>
              </a:rPr>
              <a:t>  (defer 2023)</a:t>
            </a:r>
          </a:p>
          <a:p>
            <a:pPr marL="855663" indent="-517525">
              <a:lnSpc>
                <a:spcPct val="120000"/>
              </a:lnSpc>
              <a:spcBef>
                <a:spcPts val="0"/>
              </a:spcBef>
              <a:buFont typeface="Arial"/>
              <a:buNone/>
              <a:tabLst>
                <a:tab pos="974725" algn="l"/>
              </a:tabLst>
            </a:pPr>
            <a:r>
              <a:rPr lang="en-GB" dirty="0">
                <a:solidFill>
                  <a:prstClr val="black"/>
                </a:solidFill>
                <a:ea typeface="Optima" charset="0"/>
                <a:cs typeface="Optima" charset="0"/>
              </a:rPr>
              <a:t>2.</a:t>
            </a:r>
            <a:r>
              <a:rPr lang="id-ID" dirty="0">
                <a:solidFill>
                  <a:prstClr val="black"/>
                </a:solidFill>
                <a:ea typeface="Optima" charset="0"/>
                <a:cs typeface="Optima" charset="0"/>
              </a:rPr>
              <a:t> 	</a:t>
            </a:r>
            <a:r>
              <a:rPr lang="id-ID" dirty="0">
                <a:solidFill>
                  <a:prstClr val="black"/>
                </a:solidFill>
              </a:rPr>
              <a:t>C</a:t>
            </a:r>
            <a:r>
              <a:rPr lang="en-US" dirty="0" err="1">
                <a:solidFill>
                  <a:prstClr val="black"/>
                </a:solidFill>
              </a:rPr>
              <a:t>oordinate</a:t>
            </a:r>
            <a:r>
              <a:rPr lang="id-ID" dirty="0">
                <a:solidFill>
                  <a:prstClr val="black"/>
                </a:solidFill>
              </a:rPr>
              <a:t> and discuss</a:t>
            </a:r>
            <a:r>
              <a:rPr lang="en-US" dirty="0">
                <a:solidFill>
                  <a:prstClr val="black"/>
                </a:solidFill>
              </a:rPr>
              <a:t> with </a:t>
            </a:r>
            <a:r>
              <a:rPr lang="id-ID" dirty="0">
                <a:solidFill>
                  <a:prstClr val="black"/>
                </a:solidFill>
              </a:rPr>
              <a:t>other </a:t>
            </a:r>
            <a:r>
              <a:rPr lang="en-US" dirty="0">
                <a:solidFill>
                  <a:prstClr val="black"/>
                </a:solidFill>
              </a:rPr>
              <a:t>TWG</a:t>
            </a:r>
            <a:r>
              <a:rPr lang="id-ID" dirty="0">
                <a:solidFill>
                  <a:prstClr val="black"/>
                </a:solidFill>
              </a:rPr>
              <a:t>s, Partners, and University Partnership program </a:t>
            </a:r>
            <a:r>
              <a:rPr lang="en-US" dirty="0">
                <a:solidFill>
                  <a:prstClr val="black"/>
                </a:solidFill>
              </a:rPr>
              <a:t>in</a:t>
            </a:r>
            <a:r>
              <a:rPr lang="id-ID" dirty="0">
                <a:solidFill>
                  <a:prstClr val="black"/>
                </a:solidFill>
              </a:rPr>
              <a:t> the management of priority seascapes</a:t>
            </a:r>
            <a:endParaRPr lang="en-US" dirty="0">
              <a:solidFill>
                <a:prstClr val="black"/>
              </a:solidFill>
            </a:endParaRPr>
          </a:p>
          <a:p>
            <a:pPr marL="855663" indent="-517525">
              <a:lnSpc>
                <a:spcPct val="120000"/>
              </a:lnSpc>
              <a:spcBef>
                <a:spcPts val="0"/>
              </a:spcBef>
              <a:buFontTx/>
              <a:buNone/>
              <a:tabLst>
                <a:tab pos="974725" algn="l"/>
              </a:tabLst>
            </a:pPr>
            <a:r>
              <a:rPr lang="en-GB" dirty="0">
                <a:solidFill>
                  <a:prstClr val="black"/>
                </a:solidFill>
                <a:ea typeface="Optima" charset="0"/>
                <a:cs typeface="Optima" charset="0"/>
              </a:rPr>
              <a:t>3.</a:t>
            </a:r>
            <a:r>
              <a:rPr lang="en-US" dirty="0">
                <a:solidFill>
                  <a:prstClr val="black"/>
                </a:solidFill>
                <a:ea typeface="Optima" charset="0"/>
                <a:cs typeface="Optima" charset="0"/>
              </a:rPr>
              <a:t> </a:t>
            </a:r>
            <a:r>
              <a:rPr lang="id-ID" dirty="0">
                <a:solidFill>
                  <a:prstClr val="black"/>
                </a:solidFill>
                <a:ea typeface="Optima" charset="0"/>
                <a:cs typeface="Optima" charset="0"/>
              </a:rPr>
              <a:t>	</a:t>
            </a:r>
            <a:r>
              <a:rPr lang="en-US" dirty="0">
                <a:solidFill>
                  <a:prstClr val="black"/>
                </a:solidFill>
              </a:rPr>
              <a:t>Mapping on Submarine cables and pipelines, and Artificial Island</a:t>
            </a:r>
          </a:p>
          <a:p>
            <a:endParaRPr lang="en-ID" dirty="0"/>
          </a:p>
        </p:txBody>
      </p:sp>
    </p:spTree>
    <p:extLst>
      <p:ext uri="{BB962C8B-B14F-4D97-AF65-F5344CB8AC3E}">
        <p14:creationId xmlns:p14="http://schemas.microsoft.com/office/powerpoint/2010/main" val="1853807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0144-9B21-8A49-36BC-E846F0B4E1DD}"/>
              </a:ext>
            </a:extLst>
          </p:cNvPr>
          <p:cNvSpPr>
            <a:spLocks noGrp="1"/>
          </p:cNvSpPr>
          <p:nvPr>
            <p:ph type="title"/>
          </p:nvPr>
        </p:nvSpPr>
        <p:spPr>
          <a:xfrm>
            <a:off x="467809" y="422998"/>
            <a:ext cx="11025851" cy="780769"/>
          </a:xfrm>
        </p:spPr>
        <p:txBody>
          <a:bodyPr>
            <a:normAutofit fontScale="90000"/>
          </a:bodyPr>
          <a:lstStyle/>
          <a:p>
            <a:r>
              <a:rPr lang="en-US" dirty="0"/>
              <a:t>Progress – Seascape </a:t>
            </a:r>
            <a:r>
              <a:rPr lang="en-US" sz="2400" dirty="0">
                <a:solidFill>
                  <a:srgbClr val="087F95"/>
                </a:solidFill>
              </a:rPr>
              <a:t>Activities Related to CTI-CFF Goals with Different Budget</a:t>
            </a:r>
            <a:endParaRPr lang="en-ID" sz="2400" dirty="0"/>
          </a:p>
        </p:txBody>
      </p:sp>
      <p:sp>
        <p:nvSpPr>
          <p:cNvPr id="4" name="Content Placeholder 2">
            <a:extLst>
              <a:ext uri="{FF2B5EF4-FFF2-40B4-BE49-F238E27FC236}">
                <a16:creationId xmlns:a16="http://schemas.microsoft.com/office/drawing/2014/main" id="{6F635768-9BC2-9B8C-9F24-ED49547010E9}"/>
              </a:ext>
            </a:extLst>
          </p:cNvPr>
          <p:cNvSpPr>
            <a:spLocks noGrp="1"/>
          </p:cNvSpPr>
          <p:nvPr>
            <p:ph idx="1"/>
          </p:nvPr>
        </p:nvSpPr>
        <p:spPr>
          <a:xfrm>
            <a:off x="467810" y="1412111"/>
            <a:ext cx="10885990" cy="4764852"/>
          </a:xfrm>
        </p:spPr>
        <p:txBody>
          <a:bodyPr>
            <a:normAutofit fontScale="62500" lnSpcReduction="20000"/>
          </a:bodyPr>
          <a:lstStyle/>
          <a:p>
            <a:pPr marL="514350" indent="-514350">
              <a:lnSpc>
                <a:spcPts val="2600"/>
              </a:lnSpc>
              <a:spcBef>
                <a:spcPts val="0"/>
              </a:spcBef>
              <a:buFont typeface="Arial"/>
              <a:buAutoNum type="arabicPeriod"/>
              <a:tabLst>
                <a:tab pos="542925" algn="l"/>
              </a:tabLst>
            </a:pPr>
            <a:r>
              <a:rPr lang="en-US" sz="2600" dirty="0">
                <a:solidFill>
                  <a:prstClr val="black"/>
                </a:solidFill>
              </a:rPr>
              <a:t>Enactment Local Government Regulation of Provincial Marine Spatial Plan</a:t>
            </a:r>
            <a:r>
              <a:rPr lang="id-ID" sz="2600" dirty="0">
                <a:solidFill>
                  <a:prstClr val="black"/>
                </a:solidFill>
              </a:rPr>
              <a:t>s for </a:t>
            </a:r>
            <a:r>
              <a:rPr lang="en-US" sz="2600" dirty="0">
                <a:solidFill>
                  <a:prstClr val="black"/>
                </a:solidFill>
              </a:rPr>
              <a:t>South Sulawesi</a:t>
            </a:r>
            <a:r>
              <a:rPr lang="id-ID" sz="2600" dirty="0">
                <a:solidFill>
                  <a:prstClr val="black"/>
                </a:solidFill>
              </a:rPr>
              <a:t> and West Papua</a:t>
            </a:r>
            <a:endParaRPr lang="en-US" sz="2600" dirty="0">
              <a:solidFill>
                <a:prstClr val="black"/>
              </a:solidFill>
            </a:endParaRPr>
          </a:p>
          <a:p>
            <a:pPr marL="514350" indent="-514350">
              <a:lnSpc>
                <a:spcPts val="2600"/>
              </a:lnSpc>
              <a:spcBef>
                <a:spcPts val="0"/>
              </a:spcBef>
              <a:buFont typeface="Arial"/>
              <a:buAutoNum type="arabicPeriod"/>
              <a:tabLst>
                <a:tab pos="542925" algn="l"/>
              </a:tabLst>
            </a:pPr>
            <a:r>
              <a:rPr lang="en-US" sz="2600" dirty="0">
                <a:solidFill>
                  <a:prstClr val="black"/>
                </a:solidFill>
              </a:rPr>
              <a:t>Integration Process for 12 Provincial Marine Spatial Plan</a:t>
            </a:r>
            <a:r>
              <a:rPr lang="id-ID" sz="2600" dirty="0">
                <a:solidFill>
                  <a:prstClr val="black"/>
                </a:solidFill>
              </a:rPr>
              <a:t>s </a:t>
            </a:r>
            <a:r>
              <a:rPr lang="en-US" sz="2600" dirty="0">
                <a:solidFill>
                  <a:prstClr val="black"/>
                </a:solidFill>
              </a:rPr>
              <a:t>with Provincial (Land) Spatial Plan</a:t>
            </a:r>
            <a:r>
              <a:rPr lang="id-ID" sz="2600" dirty="0">
                <a:solidFill>
                  <a:prstClr val="black"/>
                </a:solidFill>
              </a:rPr>
              <a:t>s</a:t>
            </a:r>
            <a:r>
              <a:rPr lang="en-US" sz="2600" dirty="0">
                <a:solidFill>
                  <a:prstClr val="black"/>
                </a:solidFill>
              </a:rPr>
              <a:t> for Papua, North Maluku, Maluku, East Nusa Tenggara, West Nusa Tenggara, Bali, South Kalimantan, East Kalimantan, North Kalimantan, North Sulawesi, Central Sulawesi, South East Sulawesi</a:t>
            </a:r>
          </a:p>
          <a:p>
            <a:pPr marL="514350" indent="-514350">
              <a:lnSpc>
                <a:spcPts val="2600"/>
              </a:lnSpc>
              <a:spcBef>
                <a:spcPts val="0"/>
              </a:spcBef>
              <a:buFont typeface="Arial"/>
              <a:buAutoNum type="arabicPeriod"/>
              <a:tabLst>
                <a:tab pos="542925" algn="l"/>
              </a:tabLst>
            </a:pPr>
            <a:r>
              <a:rPr lang="en-US" sz="2600" dirty="0">
                <a:solidFill>
                  <a:prstClr val="black"/>
                </a:solidFill>
              </a:rPr>
              <a:t>Enactment Presidential Regulation No 3 on Java Sea </a:t>
            </a:r>
            <a:r>
              <a:rPr lang="id-ID" sz="2600" dirty="0">
                <a:solidFill>
                  <a:prstClr val="black"/>
                </a:solidFill>
              </a:rPr>
              <a:t>Inter-Regional </a:t>
            </a:r>
            <a:r>
              <a:rPr lang="en-US" sz="2600" dirty="0">
                <a:solidFill>
                  <a:prstClr val="black"/>
                </a:solidFill>
              </a:rPr>
              <a:t> Marine Spatial Plan</a:t>
            </a:r>
          </a:p>
          <a:p>
            <a:pPr marL="514350" indent="-514350">
              <a:lnSpc>
                <a:spcPts val="2600"/>
              </a:lnSpc>
              <a:spcBef>
                <a:spcPts val="0"/>
              </a:spcBef>
              <a:buFont typeface="Arial"/>
              <a:buAutoNum type="arabicPeriod"/>
              <a:tabLst>
                <a:tab pos="542925" algn="l"/>
              </a:tabLst>
            </a:pPr>
            <a:r>
              <a:rPr lang="en-US" sz="2600" dirty="0">
                <a:solidFill>
                  <a:prstClr val="black"/>
                </a:solidFill>
              </a:rPr>
              <a:t>Enactment Presidential Regulation No 4 on Sulawesi </a:t>
            </a:r>
            <a:r>
              <a:rPr lang="id-ID" sz="2600" dirty="0">
                <a:solidFill>
                  <a:prstClr val="black"/>
                </a:solidFill>
              </a:rPr>
              <a:t>Inter-Regional </a:t>
            </a:r>
            <a:r>
              <a:rPr lang="en-US" sz="2600" dirty="0">
                <a:solidFill>
                  <a:prstClr val="black"/>
                </a:solidFill>
              </a:rPr>
              <a:t> Marine Spatial Plan</a:t>
            </a:r>
            <a:r>
              <a:rPr lang="id-ID" sz="2600" dirty="0">
                <a:solidFill>
                  <a:prstClr val="black"/>
                </a:solidFill>
              </a:rPr>
              <a:t> </a:t>
            </a:r>
            <a:endParaRPr lang="en-US" sz="2600" dirty="0">
              <a:solidFill>
                <a:prstClr val="black"/>
              </a:solidFill>
            </a:endParaRPr>
          </a:p>
          <a:p>
            <a:pPr marL="514350" indent="-514350">
              <a:lnSpc>
                <a:spcPts val="2600"/>
              </a:lnSpc>
              <a:spcBef>
                <a:spcPts val="0"/>
              </a:spcBef>
              <a:buFont typeface="Arial"/>
              <a:buAutoNum type="arabicPeriod"/>
              <a:tabLst>
                <a:tab pos="542925" algn="l"/>
              </a:tabLst>
            </a:pPr>
            <a:r>
              <a:rPr lang="en-US" sz="2600" dirty="0">
                <a:solidFill>
                  <a:prstClr val="black"/>
                </a:solidFill>
              </a:rPr>
              <a:t>Enactment Presidential Regulation No 5 on </a:t>
            </a:r>
            <a:r>
              <a:rPr lang="en-US" sz="2600" dirty="0" err="1">
                <a:solidFill>
                  <a:prstClr val="black"/>
                </a:solidFill>
              </a:rPr>
              <a:t>Tomini</a:t>
            </a:r>
            <a:r>
              <a:rPr lang="en-US" sz="2600" dirty="0">
                <a:solidFill>
                  <a:prstClr val="black"/>
                </a:solidFill>
              </a:rPr>
              <a:t> Bay </a:t>
            </a:r>
            <a:r>
              <a:rPr lang="id-ID" sz="2600" dirty="0">
                <a:solidFill>
                  <a:prstClr val="black"/>
                </a:solidFill>
              </a:rPr>
              <a:t>Inter-Regional </a:t>
            </a:r>
            <a:r>
              <a:rPr lang="en-US" sz="2600" dirty="0">
                <a:solidFill>
                  <a:prstClr val="black"/>
                </a:solidFill>
              </a:rPr>
              <a:t> Marine Spatial Plan</a:t>
            </a:r>
            <a:r>
              <a:rPr lang="id-ID" sz="2600" dirty="0">
                <a:solidFill>
                  <a:prstClr val="black"/>
                </a:solidFill>
              </a:rPr>
              <a:t> </a:t>
            </a:r>
            <a:endParaRPr lang="en-US" sz="2600" dirty="0">
              <a:solidFill>
                <a:prstClr val="black"/>
              </a:solidFill>
            </a:endParaRPr>
          </a:p>
          <a:p>
            <a:pPr marL="514350" indent="-514350">
              <a:lnSpc>
                <a:spcPts val="2600"/>
              </a:lnSpc>
              <a:spcBef>
                <a:spcPts val="0"/>
              </a:spcBef>
              <a:buFont typeface="Arial"/>
              <a:buAutoNum type="arabicPeriod"/>
              <a:tabLst>
                <a:tab pos="542925" algn="l"/>
              </a:tabLst>
            </a:pPr>
            <a:r>
              <a:rPr lang="en-US" sz="2600" dirty="0">
                <a:solidFill>
                  <a:prstClr val="black"/>
                </a:solidFill>
              </a:rPr>
              <a:t>Enactment Presidential Regulation No 6 on Bone Bay </a:t>
            </a:r>
            <a:r>
              <a:rPr lang="id-ID" sz="2600" dirty="0">
                <a:solidFill>
                  <a:prstClr val="black"/>
                </a:solidFill>
              </a:rPr>
              <a:t>Inter-Regional </a:t>
            </a:r>
            <a:r>
              <a:rPr lang="en-US" sz="2600" dirty="0">
                <a:solidFill>
                  <a:prstClr val="black"/>
                </a:solidFill>
              </a:rPr>
              <a:t> Marine Spatial Plan</a:t>
            </a:r>
            <a:r>
              <a:rPr lang="id-ID" sz="2600" dirty="0">
                <a:solidFill>
                  <a:prstClr val="black"/>
                </a:solidFill>
              </a:rPr>
              <a:t>s</a:t>
            </a:r>
            <a:endParaRPr lang="en-US" sz="2600" dirty="0">
              <a:solidFill>
                <a:prstClr val="black"/>
              </a:solidFill>
            </a:endParaRPr>
          </a:p>
          <a:p>
            <a:pPr marL="514350" indent="-514350">
              <a:lnSpc>
                <a:spcPts val="2600"/>
              </a:lnSpc>
              <a:spcBef>
                <a:spcPts val="0"/>
              </a:spcBef>
              <a:buFont typeface="Arial"/>
              <a:buAutoNum type="arabicPeriod"/>
              <a:tabLst>
                <a:tab pos="542925" algn="l"/>
              </a:tabLst>
            </a:pPr>
            <a:r>
              <a:rPr lang="en-US" sz="2600" dirty="0">
                <a:solidFill>
                  <a:prstClr val="black"/>
                </a:solidFill>
              </a:rPr>
              <a:t>Enactment Presidential Regulation No 40 on Maluku Sea </a:t>
            </a:r>
            <a:r>
              <a:rPr lang="id-ID" sz="2600" dirty="0">
                <a:solidFill>
                  <a:prstClr val="black"/>
                </a:solidFill>
              </a:rPr>
              <a:t>Inter-Regional </a:t>
            </a:r>
            <a:r>
              <a:rPr lang="en-US" sz="2600" dirty="0">
                <a:solidFill>
                  <a:prstClr val="black"/>
                </a:solidFill>
              </a:rPr>
              <a:t> Marine Spatial Plan</a:t>
            </a:r>
          </a:p>
          <a:p>
            <a:pPr marL="514350" indent="-514350">
              <a:lnSpc>
                <a:spcPts val="2600"/>
              </a:lnSpc>
              <a:spcBef>
                <a:spcPts val="0"/>
              </a:spcBef>
              <a:buFont typeface="Arial"/>
              <a:buAutoNum type="arabicPeriod"/>
              <a:tabLst>
                <a:tab pos="542925" algn="l"/>
              </a:tabLst>
            </a:pPr>
            <a:r>
              <a:rPr lang="en-US" sz="2600" dirty="0">
                <a:solidFill>
                  <a:prstClr val="black"/>
                </a:solidFill>
              </a:rPr>
              <a:t>Enactment Presidential Regulation No 64 on The National Strategic </a:t>
            </a:r>
            <a:r>
              <a:rPr lang="en-US" sz="2600" dirty="0" err="1">
                <a:solidFill>
                  <a:prstClr val="black"/>
                </a:solidFill>
              </a:rPr>
              <a:t>Areat</a:t>
            </a:r>
            <a:r>
              <a:rPr lang="en-US" sz="2600" dirty="0">
                <a:solidFill>
                  <a:prstClr val="black"/>
                </a:solidFill>
              </a:rPr>
              <a:t> he Capital City Of Nusantara Spatial Plan</a:t>
            </a:r>
          </a:p>
          <a:p>
            <a:pPr marL="514350" indent="-514350">
              <a:lnSpc>
                <a:spcPts val="2600"/>
              </a:lnSpc>
              <a:spcBef>
                <a:spcPts val="0"/>
              </a:spcBef>
              <a:buFont typeface="Arial"/>
              <a:buAutoNum type="arabicPeriod"/>
              <a:tabLst>
                <a:tab pos="542925" algn="l"/>
              </a:tabLst>
            </a:pPr>
            <a:r>
              <a:rPr lang="en-US" sz="2600" dirty="0">
                <a:solidFill>
                  <a:prstClr val="black"/>
                </a:solidFill>
              </a:rPr>
              <a:t>Legislation Process of Presidential Regulation on Flores Sea </a:t>
            </a:r>
            <a:r>
              <a:rPr lang="id-ID" sz="2600" dirty="0">
                <a:solidFill>
                  <a:prstClr val="black"/>
                </a:solidFill>
              </a:rPr>
              <a:t>Inter-Regional </a:t>
            </a:r>
            <a:r>
              <a:rPr lang="en-US" sz="2600" dirty="0">
                <a:solidFill>
                  <a:prstClr val="black"/>
                </a:solidFill>
              </a:rPr>
              <a:t> Marine Spatial Plan</a:t>
            </a:r>
            <a:r>
              <a:rPr lang="id-ID" sz="2600" dirty="0">
                <a:solidFill>
                  <a:prstClr val="black"/>
                </a:solidFill>
              </a:rPr>
              <a:t> </a:t>
            </a:r>
            <a:endParaRPr lang="en-US" sz="2600" dirty="0">
              <a:solidFill>
                <a:prstClr val="black"/>
              </a:solidFill>
            </a:endParaRPr>
          </a:p>
          <a:p>
            <a:pPr marL="514350" indent="-514350">
              <a:lnSpc>
                <a:spcPts val="2600"/>
              </a:lnSpc>
              <a:spcBef>
                <a:spcPts val="0"/>
              </a:spcBef>
              <a:buFont typeface="Arial"/>
              <a:buAutoNum type="arabicPeriod"/>
              <a:tabLst>
                <a:tab pos="542925" algn="l"/>
              </a:tabLst>
            </a:pPr>
            <a:r>
              <a:rPr lang="en-US" sz="2600" dirty="0">
                <a:solidFill>
                  <a:prstClr val="black"/>
                </a:solidFill>
              </a:rPr>
              <a:t>Development 7</a:t>
            </a:r>
            <a:r>
              <a:rPr lang="id-ID" sz="2600" dirty="0">
                <a:solidFill>
                  <a:prstClr val="black"/>
                </a:solidFill>
              </a:rPr>
              <a:t> Inter-Regional </a:t>
            </a:r>
            <a:r>
              <a:rPr lang="en-US" sz="2600" dirty="0">
                <a:solidFill>
                  <a:prstClr val="black"/>
                </a:solidFill>
              </a:rPr>
              <a:t> Marine Spatial Plan</a:t>
            </a:r>
            <a:r>
              <a:rPr lang="id-ID" sz="2600" dirty="0">
                <a:solidFill>
                  <a:prstClr val="black"/>
                </a:solidFill>
              </a:rPr>
              <a:t>s</a:t>
            </a:r>
            <a:r>
              <a:rPr lang="en-US" sz="2600" dirty="0">
                <a:solidFill>
                  <a:prstClr val="black"/>
                </a:solidFill>
              </a:rPr>
              <a:t> </a:t>
            </a:r>
            <a:r>
              <a:rPr lang="id-ID" sz="2600" dirty="0">
                <a:solidFill>
                  <a:prstClr val="black"/>
                </a:solidFill>
              </a:rPr>
              <a:t>(</a:t>
            </a:r>
            <a:r>
              <a:rPr lang="en-US" sz="2600" dirty="0">
                <a:solidFill>
                  <a:prstClr val="black"/>
                </a:solidFill>
              </a:rPr>
              <a:t>B</a:t>
            </a:r>
            <a:r>
              <a:rPr lang="id-ID" sz="2600" dirty="0">
                <a:solidFill>
                  <a:prstClr val="black"/>
                </a:solidFill>
              </a:rPr>
              <a:t>anda Sea, Bali Sea,</a:t>
            </a:r>
            <a:r>
              <a:rPr lang="en-US" sz="2600" dirty="0">
                <a:solidFill>
                  <a:prstClr val="black"/>
                </a:solidFill>
              </a:rPr>
              <a:t> Aru Sea, Seram Sea, Halmahera Sea, </a:t>
            </a:r>
            <a:r>
              <a:rPr lang="en-US" sz="2600" dirty="0" err="1">
                <a:solidFill>
                  <a:prstClr val="black"/>
                </a:solidFill>
              </a:rPr>
              <a:t>Cendrawasih</a:t>
            </a:r>
            <a:r>
              <a:rPr lang="en-US" sz="2600" dirty="0">
                <a:solidFill>
                  <a:prstClr val="black"/>
                </a:solidFill>
              </a:rPr>
              <a:t> Bay and </a:t>
            </a:r>
            <a:r>
              <a:rPr lang="en-US" sz="2600" dirty="0" err="1">
                <a:solidFill>
                  <a:prstClr val="black"/>
                </a:solidFill>
              </a:rPr>
              <a:t>Sawu</a:t>
            </a:r>
            <a:r>
              <a:rPr lang="en-US" sz="2600" dirty="0">
                <a:solidFill>
                  <a:prstClr val="black"/>
                </a:solidFill>
              </a:rPr>
              <a:t> Sea)</a:t>
            </a:r>
          </a:p>
          <a:p>
            <a:pPr>
              <a:lnSpc>
                <a:spcPct val="120000"/>
              </a:lnSpc>
              <a:spcBef>
                <a:spcPts val="600"/>
              </a:spcBef>
              <a:spcAft>
                <a:spcPts val="600"/>
              </a:spcAft>
            </a:pPr>
            <a:endParaRPr lang="en-ID" dirty="0"/>
          </a:p>
        </p:txBody>
      </p:sp>
    </p:spTree>
    <p:extLst>
      <p:ext uri="{BB962C8B-B14F-4D97-AF65-F5344CB8AC3E}">
        <p14:creationId xmlns:p14="http://schemas.microsoft.com/office/powerpoint/2010/main" val="2366846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79D3-4296-1D03-9809-037BA8F743C7}"/>
              </a:ext>
            </a:extLst>
          </p:cNvPr>
          <p:cNvSpPr>
            <a:spLocks noGrp="1"/>
          </p:cNvSpPr>
          <p:nvPr>
            <p:ph type="title"/>
          </p:nvPr>
        </p:nvSpPr>
        <p:spPr/>
        <p:txBody>
          <a:bodyPr>
            <a:normAutofit/>
          </a:bodyPr>
          <a:lstStyle/>
          <a:p>
            <a:r>
              <a:rPr lang="en-US" sz="3200" dirty="0">
                <a:solidFill>
                  <a:schemeClr val="accent4">
                    <a:lumMod val="75000"/>
                  </a:schemeClr>
                </a:solidFill>
              </a:rPr>
              <a:t>Progress – EAFM </a:t>
            </a:r>
            <a:r>
              <a:rPr lang="en-US" sz="2800" dirty="0">
                <a:solidFill>
                  <a:srgbClr val="087F95"/>
                </a:solidFill>
              </a:rPr>
              <a:t>CTI-CFF National Program</a:t>
            </a:r>
            <a:endParaRPr lang="en-ID" sz="2700" dirty="0">
              <a:solidFill>
                <a:srgbClr val="90C42F"/>
              </a:solidFill>
            </a:endParaRPr>
          </a:p>
        </p:txBody>
      </p:sp>
      <p:sp>
        <p:nvSpPr>
          <p:cNvPr id="5" name="TextBox 4">
            <a:extLst>
              <a:ext uri="{FF2B5EF4-FFF2-40B4-BE49-F238E27FC236}">
                <a16:creationId xmlns:a16="http://schemas.microsoft.com/office/drawing/2014/main" id="{56C07098-2358-6912-68BE-1A9E61D61AB2}"/>
              </a:ext>
            </a:extLst>
          </p:cNvPr>
          <p:cNvSpPr txBox="1"/>
          <p:nvPr/>
        </p:nvSpPr>
        <p:spPr>
          <a:xfrm>
            <a:off x="674782" y="1299537"/>
            <a:ext cx="10760241" cy="3061864"/>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404040"/>
                </a:solidFill>
                <a:effectLst/>
                <a:uLnTx/>
                <a:uFillTx/>
                <a:latin typeface="Optima" panose="00000400000000000000" pitchFamily="2" charset="0"/>
                <a:ea typeface="Calibri" panose="020F0502020204030204" pitchFamily="34" charset="0"/>
                <a:cs typeface="Times New Roman" panose="02020603050405020304" pitchFamily="18" charset="0"/>
              </a:rPr>
              <a:t>2021/2022</a:t>
            </a:r>
            <a:endParaRPr kumimoji="0" lang="en-US" sz="18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ID" sz="1800" b="0" i="0" u="none" strike="noStrike" kern="1200" cap="none" spc="0" normalizeH="0" baseline="0" noProof="0" dirty="0">
                <a:ln>
                  <a:noFill/>
                </a:ln>
                <a:solidFill>
                  <a:srgbClr val="404040"/>
                </a:solidFill>
                <a:effectLst/>
                <a:uLnTx/>
                <a:uFillTx/>
                <a:latin typeface="Calibri" panose="020F0502020204030204"/>
                <a:ea typeface="+mn-ea"/>
                <a:cs typeface="+mn-cs"/>
              </a:rPr>
              <a:t>Adoption EAFM </a:t>
            </a:r>
            <a:r>
              <a:rPr kumimoji="0" lang="en-ID" sz="1800" b="0" i="0" u="none" strike="noStrike" kern="1200" cap="none" spc="0" normalizeH="0" baseline="0" noProof="0" dirty="0" err="1">
                <a:ln>
                  <a:noFill/>
                </a:ln>
                <a:solidFill>
                  <a:srgbClr val="404040"/>
                </a:solidFill>
                <a:effectLst/>
                <a:uLnTx/>
                <a:uFillTx/>
                <a:latin typeface="Calibri" panose="020F0502020204030204"/>
                <a:ea typeface="+mn-ea"/>
                <a:cs typeface="+mn-cs"/>
              </a:rPr>
              <a:t>prinsip</a:t>
            </a:r>
            <a:r>
              <a:rPr kumimoji="0" lang="en-ID" sz="1800" b="0" i="0" u="none" strike="noStrike" kern="1200" cap="none" spc="0" normalizeH="0" baseline="0" noProof="0" dirty="0">
                <a:ln>
                  <a:noFill/>
                </a:ln>
                <a:solidFill>
                  <a:srgbClr val="404040"/>
                </a:solidFill>
                <a:effectLst/>
                <a:uLnTx/>
                <a:uFillTx/>
                <a:latin typeface="Calibri" panose="020F0502020204030204"/>
                <a:ea typeface="+mn-ea"/>
                <a:cs typeface="+mn-cs"/>
              </a:rPr>
              <a:t> in conduct fisheries </a:t>
            </a:r>
            <a:r>
              <a:rPr kumimoji="0" lang="en-ID" sz="1800" b="0" i="0" u="none" strike="noStrike" kern="1200" cap="none" spc="0" normalizeH="0" baseline="0" noProof="0" dirty="0" err="1">
                <a:ln>
                  <a:noFill/>
                </a:ln>
                <a:solidFill>
                  <a:srgbClr val="404040"/>
                </a:solidFill>
                <a:effectLst/>
                <a:uLnTx/>
                <a:uFillTx/>
                <a:latin typeface="Calibri" panose="020F0502020204030204"/>
                <a:ea typeface="+mn-ea"/>
                <a:cs typeface="+mn-cs"/>
              </a:rPr>
              <a:t>Mgt</a:t>
            </a:r>
            <a:r>
              <a:rPr kumimoji="0" lang="en-ID" sz="1800" b="0" i="0" u="none" strike="noStrike" kern="1200" cap="none" spc="0" normalizeH="0" baseline="0" noProof="0" dirty="0">
                <a:ln>
                  <a:noFill/>
                </a:ln>
                <a:solidFill>
                  <a:srgbClr val="404040"/>
                </a:solidFill>
                <a:effectLst/>
                <a:uLnTx/>
                <a:uFillTx/>
                <a:latin typeface="Calibri" panose="020F0502020204030204"/>
                <a:ea typeface="+mn-ea"/>
                <a:cs typeface="+mn-cs"/>
              </a:rPr>
              <a:t> plan (</a:t>
            </a:r>
            <a:r>
              <a:rPr kumimoji="0" lang="en-US" sz="1800" b="0" i="0" u="none" strike="noStrike" kern="1200" cap="none" spc="0" normalizeH="0" baseline="0" noProof="0" dirty="0">
                <a:ln>
                  <a:noFill/>
                </a:ln>
                <a:solidFill>
                  <a:srgbClr val="404040"/>
                </a:solidFill>
                <a:effectLst/>
                <a:uLnTx/>
                <a:uFillTx/>
                <a:latin typeface="Optima" panose="00000400000000000000" pitchFamily="2" charset="0"/>
                <a:ea typeface="Calibri" panose="020F0502020204030204" pitchFamily="34" charset="0"/>
                <a:cs typeface="Times New Roman" panose="02020603050405020304" pitchFamily="18" charset="0"/>
              </a:rPr>
              <a:t>Minister regulation No. 22 </a:t>
            </a:r>
            <a:r>
              <a:rPr kumimoji="0" lang="en-US" sz="1800" b="0" i="0" u="none" strike="noStrike" kern="1200" cap="none" spc="0" normalizeH="0" baseline="0" noProof="0" dirty="0" err="1">
                <a:ln>
                  <a:noFill/>
                </a:ln>
                <a:solidFill>
                  <a:srgbClr val="404040"/>
                </a:solidFill>
                <a:effectLst/>
                <a:uLnTx/>
                <a:uFillTx/>
                <a:latin typeface="Optima" panose="00000400000000000000" pitchFamily="2" charset="0"/>
                <a:ea typeface="Calibri" panose="020F0502020204030204" pitchFamily="34" charset="0"/>
                <a:cs typeface="Times New Roman" panose="02020603050405020304" pitchFamily="18" charset="0"/>
              </a:rPr>
              <a:t>Tahun</a:t>
            </a:r>
            <a:r>
              <a:rPr kumimoji="0" lang="en-US" sz="1800" b="0" i="0" u="none" strike="noStrike" kern="1200" cap="none" spc="0" normalizeH="0" baseline="0" noProof="0" dirty="0">
                <a:ln>
                  <a:noFill/>
                </a:ln>
                <a:solidFill>
                  <a:srgbClr val="404040"/>
                </a:solidFill>
                <a:effectLst/>
                <a:uLnTx/>
                <a:uFillTx/>
                <a:latin typeface="Optima" panose="00000400000000000000" pitchFamily="2" charset="0"/>
                <a:ea typeface="Calibri" panose="020F0502020204030204" pitchFamily="34" charset="0"/>
                <a:cs typeface="Times New Roman" panose="02020603050405020304" pitchFamily="18" charset="0"/>
              </a:rPr>
              <a:t> 2021: Fisheries Mgt plan and Fisheries Mgt council in each  Fisheries Mgt area).</a:t>
            </a:r>
            <a:endParaRPr kumimoji="0" lang="en-US" sz="18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US" sz="1800" b="0" i="0" u="none" strike="noStrike" kern="1200" cap="none" spc="0" normalizeH="0" baseline="0" noProof="0" dirty="0">
                <a:ln>
                  <a:noFill/>
                </a:ln>
                <a:solidFill>
                  <a:srgbClr val="404040"/>
                </a:solidFill>
                <a:effectLst/>
                <a:uLnTx/>
                <a:uFillTx/>
                <a:latin typeface="Calibri" panose="020F0502020204030204"/>
                <a:ea typeface="+mn-ea"/>
                <a:cs typeface="+mn-cs"/>
              </a:rPr>
              <a:t>Develop a standard of specific competency on EAFM (SKKK)  for EAFM planner, and evaluator in Indonesia</a:t>
            </a:r>
            <a:r>
              <a:rPr kumimoji="0" lang="id-ID" sz="18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id-ID" sz="1800" b="0" i="0" u="none" strike="noStrike" kern="1200" cap="none" spc="0" normalizeH="0" baseline="0" noProof="0" dirty="0">
                <a:ln>
                  <a:noFill/>
                </a:ln>
                <a:solidFill>
                  <a:srgbClr val="404040"/>
                </a:solidFill>
                <a:effectLst/>
                <a:uLnTx/>
                <a:uFillTx/>
                <a:latin typeface="Calibri" panose="020F0502020204030204"/>
                <a:ea typeface="+mn-ea"/>
                <a:cs typeface="+mn-cs"/>
                <a:sym typeface="Wingdings" panose="05000000000000000000" pitchFamily="2" charset="2"/>
              </a:rPr>
              <a:t> Ministrial Decree no. 9/PERMEN-KP/201</a:t>
            </a:r>
            <a:r>
              <a:rPr kumimoji="0" lang="en-US" sz="1800" b="0" i="0" u="none" strike="noStrike" kern="1200" cap="none" spc="0" normalizeH="0" baseline="0" noProof="0" dirty="0">
                <a:ln>
                  <a:noFill/>
                </a:ln>
                <a:solidFill>
                  <a:srgbClr val="404040"/>
                </a:solidFill>
                <a:effectLst/>
                <a:uLnTx/>
                <a:uFillTx/>
                <a:latin typeface="Calibri" panose="020F0502020204030204"/>
                <a:ea typeface="+mn-ea"/>
                <a:cs typeface="+mn-cs"/>
                <a:sym typeface="Wingdings" panose="05000000000000000000" pitchFamily="2" charset="2"/>
              </a:rPr>
              <a:t>5</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US" sz="1800" b="0" i="0" u="none" strike="noStrike" kern="1200" cap="none" spc="0" normalizeH="0" baseline="0" noProof="0" dirty="0">
                <a:ln>
                  <a:noFill/>
                </a:ln>
                <a:solidFill>
                  <a:srgbClr val="404040"/>
                </a:solidFill>
                <a:effectLst/>
                <a:uLnTx/>
                <a:uFillTx/>
                <a:latin typeface="Calibri" panose="020F0502020204030204"/>
                <a:ea typeface="+mn-ea"/>
                <a:cs typeface="+mn-cs"/>
              </a:rPr>
              <a:t>Develop a </a:t>
            </a:r>
            <a:r>
              <a:rPr kumimoji="0" lang="en-US" sz="1800" b="0" i="0" u="none" strike="noStrike" kern="1200" cap="none" spc="0" normalizeH="0" baseline="0" noProof="0" dirty="0" err="1">
                <a:ln>
                  <a:noFill/>
                </a:ln>
                <a:solidFill>
                  <a:srgbClr val="404040"/>
                </a:solidFill>
                <a:effectLst/>
                <a:uLnTx/>
                <a:uFillTx/>
                <a:latin typeface="Calibri" panose="020F0502020204030204"/>
                <a:ea typeface="+mn-ea"/>
                <a:cs typeface="+mn-cs"/>
              </a:rPr>
              <a:t>modul</a:t>
            </a:r>
            <a:r>
              <a:rPr kumimoji="0" lang="en-US" sz="1800" b="0" i="0" u="none" strike="noStrike" kern="1200" cap="none" spc="0" normalizeH="0" baseline="0" noProof="0" dirty="0">
                <a:ln>
                  <a:noFill/>
                </a:ln>
                <a:solidFill>
                  <a:srgbClr val="404040"/>
                </a:solidFill>
                <a:effectLst/>
                <a:uLnTx/>
                <a:uFillTx/>
                <a:latin typeface="Calibri" panose="020F0502020204030204"/>
                <a:ea typeface="+mn-ea"/>
                <a:cs typeface="+mn-cs"/>
              </a:rPr>
              <a:t> of training  for EAFM planner and evaluator in Indonesia</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US" sz="1800" b="0" i="0" u="none" strike="noStrike" kern="1200" cap="none" spc="0" normalizeH="0" baseline="0" noProof="0" dirty="0">
                <a:ln>
                  <a:noFill/>
                </a:ln>
                <a:solidFill>
                  <a:srgbClr val="404040"/>
                </a:solidFill>
                <a:effectLst/>
                <a:uLnTx/>
                <a:uFillTx/>
                <a:latin typeface="Optima" panose="00000400000000000000" pitchFamily="2" charset="0"/>
                <a:ea typeface="Calibri" panose="020F0502020204030204" pitchFamily="34" charset="0"/>
                <a:cs typeface="Times New Roman" panose="02020603050405020304" pitchFamily="18" charset="0"/>
              </a:rPr>
              <a:t>Training for EAFM planner (20 participants, 5 days, hybrid, 2021)</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US" sz="1800" b="0" i="0" u="none" strike="noStrike" kern="1200" cap="none" spc="0" normalizeH="0" baseline="0" noProof="0" dirty="0">
                <a:ln>
                  <a:noFill/>
                </a:ln>
                <a:solidFill>
                  <a:srgbClr val="404040"/>
                </a:solidFill>
                <a:effectLst/>
                <a:uLnTx/>
                <a:uFillTx/>
                <a:latin typeface="Optima" panose="00000400000000000000" pitchFamily="2" charset="0"/>
                <a:ea typeface="Calibri" panose="020F0502020204030204" pitchFamily="34" charset="0"/>
                <a:cs typeface="Times New Roman" panose="02020603050405020304" pitchFamily="18" charset="0"/>
              </a:rPr>
              <a:t>Training for EAFM evaluator (35 participants, eastern Indonesia, Bali,  5 days, university/government)</a:t>
            </a:r>
            <a:endParaRPr kumimoji="0" lang="en-US" sz="18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2453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79D3-4296-1D03-9809-037BA8F743C7}"/>
              </a:ext>
            </a:extLst>
          </p:cNvPr>
          <p:cNvSpPr>
            <a:spLocks noGrp="1"/>
          </p:cNvSpPr>
          <p:nvPr>
            <p:ph type="title"/>
          </p:nvPr>
        </p:nvSpPr>
        <p:spPr/>
        <p:txBody>
          <a:bodyPr>
            <a:normAutofit fontScale="90000"/>
          </a:bodyPr>
          <a:lstStyle/>
          <a:p>
            <a:r>
              <a:rPr lang="en-US" sz="3200" dirty="0"/>
              <a:t>Progress – EAFM </a:t>
            </a:r>
            <a:r>
              <a:rPr lang="en-US" sz="2800" dirty="0">
                <a:solidFill>
                  <a:srgbClr val="087F95"/>
                </a:solidFill>
              </a:rPr>
              <a:t>Activities Related to CTI-CFF Goals with Different Budget</a:t>
            </a:r>
            <a:endParaRPr lang="en-ID" sz="2700" dirty="0">
              <a:solidFill>
                <a:srgbClr val="90C42F"/>
              </a:solidFill>
            </a:endParaRPr>
          </a:p>
        </p:txBody>
      </p:sp>
      <p:sp>
        <p:nvSpPr>
          <p:cNvPr id="5" name="TextBox 4">
            <a:extLst>
              <a:ext uri="{FF2B5EF4-FFF2-40B4-BE49-F238E27FC236}">
                <a16:creationId xmlns:a16="http://schemas.microsoft.com/office/drawing/2014/main" id="{56C07098-2358-6912-68BE-1A9E61D61AB2}"/>
              </a:ext>
            </a:extLst>
          </p:cNvPr>
          <p:cNvSpPr txBox="1"/>
          <p:nvPr/>
        </p:nvSpPr>
        <p:spPr>
          <a:xfrm>
            <a:off x="674783" y="1299537"/>
            <a:ext cx="9570904" cy="2763962"/>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Optima" panose="00000400000000000000" pitchFamily="2" charset="0"/>
                <a:ea typeface="Calibri" panose="020F0502020204030204" pitchFamily="34" charset="0"/>
                <a:cs typeface="Times New Roman" panose="02020603050405020304" pitchFamily="18" charset="0"/>
              </a:rPr>
              <a:t>CTI-CFF National Programs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Optima" panose="00000400000000000000" pitchFamily="2" charset="0"/>
                <a:ea typeface="Calibri" panose="020F0502020204030204" pitchFamily="34" charset="0"/>
                <a:cs typeface="Times New Roman" panose="02020603050405020304" pitchFamily="18" charset="0"/>
              </a:rPr>
              <a:t>Ministerial Regulation No. 22/2021 on Fisheries Management planning and Authority in Indonesia Fisheries Management Area (WPPNRI)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Optima" panose="00000400000000000000" pitchFamily="2" charset="0"/>
                <a:ea typeface="Calibri" panose="020F0502020204030204" pitchFamily="34" charset="0"/>
                <a:cs typeface="Times New Roman" panose="02020603050405020304" pitchFamily="18" charset="0"/>
              </a:rPr>
              <a:t>Training </a:t>
            </a:r>
            <a:r>
              <a:rPr lang="en-US" dirty="0">
                <a:latin typeface="Optima" panose="00000400000000000000" pitchFamily="2" charset="0"/>
                <a:ea typeface="Calibri" panose="020F0502020204030204" pitchFamily="34" charset="0"/>
                <a:cs typeface="Times New Roman" panose="02020603050405020304" pitchFamily="18" charset="0"/>
              </a:rPr>
              <a:t>for EAFM evaluator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tabLst>
                <a:tab pos="457200" algn="l"/>
              </a:tabLst>
            </a:pPr>
            <a:r>
              <a:rPr kumimoji="0" lang="en-US" sz="1800" b="0" i="0" u="none" strike="noStrike" kern="1200" cap="none" spc="0" normalizeH="0" baseline="0" noProof="0" dirty="0">
                <a:ln>
                  <a:noFill/>
                </a:ln>
                <a:solidFill>
                  <a:srgbClr val="404040"/>
                </a:solidFill>
                <a:effectLst/>
                <a:uLnTx/>
                <a:uFillTx/>
                <a:latin typeface="Optima" panose="00000400000000000000" pitchFamily="2" charset="0"/>
                <a:ea typeface="Calibri" panose="020F0502020204030204" pitchFamily="34" charset="0"/>
                <a:cs typeface="Times New Roman" panose="02020603050405020304" pitchFamily="18" charset="0"/>
              </a:rPr>
              <a:t>Translate essential EAFM to Indonesian language by CTC (NGO), 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US" sz="1800" b="0" i="0" u="none" strike="noStrike" kern="1200" cap="none" spc="0" normalizeH="0" baseline="0" noProof="0" dirty="0">
                <a:ln>
                  <a:noFill/>
                </a:ln>
                <a:solidFill>
                  <a:srgbClr val="404040"/>
                </a:solidFill>
                <a:effectLst/>
                <a:uLnTx/>
                <a:uFillTx/>
                <a:latin typeface="Optima" panose="00000400000000000000" pitchFamily="2" charset="0"/>
                <a:ea typeface="Calibri" panose="020F0502020204030204" pitchFamily="34" charset="0"/>
                <a:cs typeface="Times New Roman" panose="02020603050405020304" pitchFamily="18" charset="0"/>
              </a:rPr>
              <a:t>Training essential EAFM in Bali, 2022 by UNDP</a:t>
            </a:r>
            <a:endParaRPr kumimoji="0" lang="en-US" sz="18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Optima" panose="00000400000000000000" pitchFamily="2" charset="0"/>
                <a:ea typeface="Calibri" panose="020F0502020204030204" pitchFamily="34" charset="0"/>
                <a:cs typeface="Times New Roman" panose="02020603050405020304" pitchFamily="18" charset="0"/>
              </a:rPr>
              <a:t>Modul Training for EAFM evaluator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993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8D494-FBC4-FEA4-E3FC-EA9B2287B1CC}"/>
              </a:ext>
            </a:extLst>
          </p:cNvPr>
          <p:cNvSpPr>
            <a:spLocks noGrp="1"/>
          </p:cNvSpPr>
          <p:nvPr>
            <p:ph type="title"/>
          </p:nvPr>
        </p:nvSpPr>
        <p:spPr>
          <a:xfrm>
            <a:off x="496939" y="0"/>
            <a:ext cx="10515600" cy="780769"/>
          </a:xfrm>
        </p:spPr>
        <p:txBody>
          <a:bodyPr>
            <a:normAutofit/>
          </a:bodyPr>
          <a:lstStyle/>
          <a:p>
            <a:r>
              <a:rPr lang="en-US" sz="3200" dirty="0"/>
              <a:t>Progress – #1 MPA </a:t>
            </a:r>
            <a:r>
              <a:rPr lang="en-US" sz="3200" dirty="0" err="1"/>
              <a:t>Extention</a:t>
            </a:r>
            <a:r>
              <a:rPr lang="en-US" sz="3200" dirty="0"/>
              <a:t> </a:t>
            </a:r>
            <a:endParaRPr lang="en-ID" dirty="0"/>
          </a:p>
        </p:txBody>
      </p:sp>
      <p:pic>
        <p:nvPicPr>
          <p:cNvPr id="6" name="Picture 5">
            <a:extLst>
              <a:ext uri="{FF2B5EF4-FFF2-40B4-BE49-F238E27FC236}">
                <a16:creationId xmlns:a16="http://schemas.microsoft.com/office/drawing/2014/main" id="{3E7E606D-A4B0-F725-F3B6-D9163EF3131E}"/>
              </a:ext>
            </a:extLst>
          </p:cNvPr>
          <p:cNvPicPr>
            <a:picLocks noChangeAspect="1"/>
          </p:cNvPicPr>
          <p:nvPr/>
        </p:nvPicPr>
        <p:blipFill>
          <a:blip r:embed="rId2"/>
          <a:stretch>
            <a:fillRect/>
          </a:stretch>
        </p:blipFill>
        <p:spPr>
          <a:xfrm>
            <a:off x="337576" y="668516"/>
            <a:ext cx="9101699" cy="4158031"/>
          </a:xfrm>
          <a:prstGeom prst="rect">
            <a:avLst/>
          </a:prstGeom>
        </p:spPr>
      </p:pic>
      <p:graphicFrame>
        <p:nvGraphicFramePr>
          <p:cNvPr id="7" name="Table 26">
            <a:extLst>
              <a:ext uri="{FF2B5EF4-FFF2-40B4-BE49-F238E27FC236}">
                <a16:creationId xmlns:a16="http://schemas.microsoft.com/office/drawing/2014/main" id="{BF52470C-94E4-6E30-FE79-E4E987902C35}"/>
              </a:ext>
            </a:extLst>
          </p:cNvPr>
          <p:cNvGraphicFramePr>
            <a:graphicFrameLocks noGrp="1"/>
          </p:cNvGraphicFramePr>
          <p:nvPr/>
        </p:nvGraphicFramePr>
        <p:xfrm>
          <a:off x="496939" y="4747226"/>
          <a:ext cx="6604955" cy="2011680"/>
        </p:xfrm>
        <a:graphic>
          <a:graphicData uri="http://schemas.openxmlformats.org/drawingml/2006/table">
            <a:tbl>
              <a:tblPr firstRow="1" bandRow="1">
                <a:tableStyleId>{5C22544A-7EE6-4342-B048-85BDC9FD1C3A}</a:tableStyleId>
              </a:tblPr>
              <a:tblGrid>
                <a:gridCol w="1413830">
                  <a:extLst>
                    <a:ext uri="{9D8B030D-6E8A-4147-A177-3AD203B41FA5}">
                      <a16:colId xmlns:a16="http://schemas.microsoft.com/office/drawing/2014/main" val="1990110333"/>
                    </a:ext>
                  </a:extLst>
                </a:gridCol>
                <a:gridCol w="1990725">
                  <a:extLst>
                    <a:ext uri="{9D8B030D-6E8A-4147-A177-3AD203B41FA5}">
                      <a16:colId xmlns:a16="http://schemas.microsoft.com/office/drawing/2014/main" val="3318708315"/>
                    </a:ext>
                  </a:extLst>
                </a:gridCol>
                <a:gridCol w="1633485">
                  <a:extLst>
                    <a:ext uri="{9D8B030D-6E8A-4147-A177-3AD203B41FA5}">
                      <a16:colId xmlns:a16="http://schemas.microsoft.com/office/drawing/2014/main" val="2493323424"/>
                    </a:ext>
                  </a:extLst>
                </a:gridCol>
                <a:gridCol w="1566915">
                  <a:extLst>
                    <a:ext uri="{9D8B030D-6E8A-4147-A177-3AD203B41FA5}">
                      <a16:colId xmlns:a16="http://schemas.microsoft.com/office/drawing/2014/main" val="4256709099"/>
                    </a:ext>
                  </a:extLst>
                </a:gridCol>
              </a:tblGrid>
              <a:tr h="1132742">
                <a:tc>
                  <a:txBody>
                    <a:bodyPr/>
                    <a:lstStyle/>
                    <a:p>
                      <a:pPr marL="0" algn="ctr" defTabSz="914400" rtl="0" eaLnBrk="1" latinLnBrk="0" hangingPunct="1"/>
                      <a:r>
                        <a:rPr lang="en-GB" sz="1600" b="1" kern="1200" dirty="0">
                          <a:solidFill>
                            <a:schemeClr val="lt1"/>
                          </a:solidFill>
                          <a:latin typeface="+mn-lt"/>
                          <a:ea typeface="+mn-ea"/>
                          <a:cs typeface="+mn-cs"/>
                        </a:rPr>
                        <a:t>Indonesia</a:t>
                      </a:r>
                    </a:p>
                    <a:p>
                      <a:pPr marL="0" algn="ctr" defTabSz="914400" rtl="0" eaLnBrk="1" latinLnBrk="0" hangingPunct="1"/>
                      <a:r>
                        <a:rPr lang="en-GB" sz="1600" b="1" kern="1200" dirty="0">
                          <a:solidFill>
                            <a:schemeClr val="lt1"/>
                          </a:solidFill>
                          <a:latin typeface="+mn-lt"/>
                          <a:ea typeface="+mn-ea"/>
                          <a:cs typeface="+mn-cs"/>
                        </a:rPr>
                        <a:t>Marine Areas</a:t>
                      </a:r>
                      <a:endParaRPr lang="en-ID" sz="1600" b="1" kern="1200" dirty="0">
                        <a:solidFill>
                          <a:schemeClr val="lt1"/>
                        </a:solidFill>
                        <a:latin typeface="+mn-lt"/>
                        <a:ea typeface="+mn-ea"/>
                        <a:cs typeface="+mn-cs"/>
                      </a:endParaRPr>
                    </a:p>
                  </a:txBody>
                  <a:tcPr anchor="ctr">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lt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lt1"/>
                          </a:solidFill>
                          <a:latin typeface="+mn-lt"/>
                          <a:ea typeface="+mn-ea"/>
                          <a:cs typeface="+mn-cs"/>
                        </a:rPr>
                        <a:t>Indonesia Target 2030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lt1"/>
                          </a:solidFill>
                          <a:latin typeface="+mn-lt"/>
                          <a:ea typeface="+mn-ea"/>
                          <a:cs typeface="+mn-cs"/>
                        </a:rPr>
                        <a:t>10% of Marine Area</a:t>
                      </a:r>
                    </a:p>
                    <a:p>
                      <a:pPr marL="0" algn="ctr" defTabSz="914400" rtl="0" eaLnBrk="1" latinLnBrk="0" hangingPunct="1"/>
                      <a:endParaRPr lang="en-GB" sz="1600" b="1" kern="1200" dirty="0">
                        <a:solidFill>
                          <a:schemeClr val="lt1"/>
                        </a:solidFill>
                        <a:latin typeface="+mn-lt"/>
                        <a:ea typeface="+mn-ea"/>
                        <a:cs typeface="+mn-cs"/>
                      </a:endParaRPr>
                    </a:p>
                  </a:txBody>
                  <a:tcPr anchor="ctr">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lt1"/>
                          </a:solidFill>
                          <a:latin typeface="+mn-lt"/>
                          <a:ea typeface="+mn-ea"/>
                          <a:cs typeface="+mn-cs"/>
                        </a:rPr>
                        <a:t>Achievement MPA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lt1"/>
                          </a:solidFill>
                          <a:latin typeface="+mn-lt"/>
                          <a:ea typeface="+mn-ea"/>
                          <a:cs typeface="+mn-cs"/>
                        </a:rPr>
                        <a:t> in 2022</a:t>
                      </a:r>
                      <a:endParaRPr lang="en-ID" sz="1600" b="1" kern="1200" dirty="0">
                        <a:solidFill>
                          <a:schemeClr val="lt1"/>
                        </a:solidFill>
                        <a:latin typeface="+mn-lt"/>
                        <a:ea typeface="+mn-ea"/>
                        <a:cs typeface="+mn-cs"/>
                      </a:endParaRPr>
                    </a:p>
                  </a:txBody>
                  <a:tcPr anchor="ctr">
                    <a:solidFill>
                      <a:schemeClr val="accent5">
                        <a:lumMod val="75000"/>
                      </a:schemeClr>
                    </a:solidFill>
                  </a:tcPr>
                </a:tc>
                <a:tc>
                  <a:txBody>
                    <a:bodyPr/>
                    <a:lstStyle/>
                    <a:p>
                      <a:pPr algn="ctr"/>
                      <a:r>
                        <a:rPr lang="en-GB" sz="1600" dirty="0"/>
                        <a:t>GAP</a:t>
                      </a:r>
                      <a:endParaRPr lang="en-ID" sz="1600" dirty="0"/>
                    </a:p>
                  </a:txBody>
                  <a:tcPr anchor="ctr">
                    <a:solidFill>
                      <a:schemeClr val="accent5">
                        <a:lumMod val="75000"/>
                      </a:schemeClr>
                    </a:solidFill>
                  </a:tcPr>
                </a:tc>
                <a:extLst>
                  <a:ext uri="{0D108BD9-81ED-4DB2-BD59-A6C34878D82A}">
                    <a16:rowId xmlns:a16="http://schemas.microsoft.com/office/drawing/2014/main" val="4199181536"/>
                  </a:ext>
                </a:extLst>
              </a:tr>
              <a:tr h="665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2">
                              <a:lumMod val="75000"/>
                            </a:schemeClr>
                          </a:solidFill>
                        </a:rPr>
                        <a:t>325</a:t>
                      </a:r>
                      <a:r>
                        <a:rPr lang="en-GB" sz="1200" b="1" dirty="0">
                          <a:solidFill>
                            <a:schemeClr val="accent2">
                              <a:lumMod val="75000"/>
                            </a:schemeClr>
                          </a:solidFill>
                        </a:rPr>
                        <a:t> Million ha</a:t>
                      </a:r>
                      <a:endParaRPr lang="en-ID" sz="1200" b="1" dirty="0">
                        <a:solidFill>
                          <a:schemeClr val="accent2">
                            <a:lumMod val="75000"/>
                          </a:schemeClr>
                        </a:solidFill>
                      </a:endParaRPr>
                    </a:p>
                    <a:p>
                      <a:pPr algn="ctr"/>
                      <a:endParaRPr lang="en-ID"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accent2">
                              <a:lumMod val="75000"/>
                            </a:schemeClr>
                          </a:solidFill>
                        </a:rPr>
                        <a:t>32,5</a:t>
                      </a:r>
                      <a:r>
                        <a:rPr lang="en-GB" sz="1200" b="1" dirty="0">
                          <a:solidFill>
                            <a:schemeClr val="accent2">
                              <a:lumMod val="75000"/>
                            </a:schemeClr>
                          </a:solidFill>
                        </a:rPr>
                        <a:t> Million ha</a:t>
                      </a:r>
                      <a:endParaRPr lang="en-ID" sz="1200" b="1" dirty="0">
                        <a:solidFill>
                          <a:schemeClr val="accent2">
                            <a:lumMod val="75000"/>
                          </a:schemeClr>
                        </a:solidFill>
                      </a:endParaRPr>
                    </a:p>
                    <a:p>
                      <a:pPr algn="ctr"/>
                      <a:endParaRPr lang="en-ID" sz="1200" dirty="0"/>
                    </a:p>
                  </a:txBody>
                  <a:tcPr/>
                </a:tc>
                <a:tc>
                  <a:txBody>
                    <a:bodyPr/>
                    <a:lstStyle/>
                    <a:p>
                      <a:pPr algn="ctr"/>
                      <a:r>
                        <a:rPr lang="en-GB" sz="2800" b="1" dirty="0">
                          <a:solidFill>
                            <a:schemeClr val="accent2">
                              <a:lumMod val="75000"/>
                            </a:schemeClr>
                          </a:solidFill>
                        </a:rPr>
                        <a:t>28,4</a:t>
                      </a:r>
                      <a:r>
                        <a:rPr lang="en-GB" sz="1200" b="1" dirty="0">
                          <a:solidFill>
                            <a:schemeClr val="accent2">
                              <a:lumMod val="75000"/>
                            </a:schemeClr>
                          </a:solidFill>
                        </a:rPr>
                        <a:t> Million ha</a:t>
                      </a:r>
                      <a:endParaRPr lang="en-ID" sz="1200" b="1" dirty="0">
                        <a:solidFill>
                          <a:schemeClr val="accent2">
                            <a:lumMod val="75000"/>
                          </a:schemeClr>
                        </a:solidFill>
                      </a:endParaRPr>
                    </a:p>
                  </a:txBody>
                  <a:tcPr/>
                </a:tc>
                <a:tc>
                  <a:txBody>
                    <a:bodyPr/>
                    <a:lstStyle/>
                    <a:p>
                      <a:pPr algn="ctr"/>
                      <a:r>
                        <a:rPr lang="en-GB" sz="2800" b="1" dirty="0">
                          <a:solidFill>
                            <a:schemeClr val="accent2">
                              <a:lumMod val="75000"/>
                            </a:schemeClr>
                          </a:solidFill>
                        </a:rPr>
                        <a:t>4,1</a:t>
                      </a:r>
                      <a:r>
                        <a:rPr lang="en-GB" sz="1200" b="1" dirty="0">
                          <a:solidFill>
                            <a:schemeClr val="accent2">
                              <a:lumMod val="75000"/>
                            </a:schemeClr>
                          </a:solidFill>
                        </a:rPr>
                        <a:t> Million ha</a:t>
                      </a:r>
                      <a:endParaRPr lang="en-ID" sz="1200" b="1" dirty="0">
                        <a:solidFill>
                          <a:schemeClr val="accent2">
                            <a:lumMod val="75000"/>
                          </a:schemeClr>
                        </a:solidFill>
                      </a:endParaRPr>
                    </a:p>
                  </a:txBody>
                  <a:tcPr>
                    <a:solidFill>
                      <a:schemeClr val="accent2">
                        <a:lumMod val="40000"/>
                        <a:lumOff val="60000"/>
                      </a:schemeClr>
                    </a:solidFill>
                  </a:tcPr>
                </a:tc>
                <a:extLst>
                  <a:ext uri="{0D108BD9-81ED-4DB2-BD59-A6C34878D82A}">
                    <a16:rowId xmlns:a16="http://schemas.microsoft.com/office/drawing/2014/main" val="354463165"/>
                  </a:ext>
                </a:extLst>
              </a:tr>
            </a:tbl>
          </a:graphicData>
        </a:graphic>
      </p:graphicFrame>
      <p:grpSp>
        <p:nvGrpSpPr>
          <p:cNvPr id="8" name="Group 7">
            <a:extLst>
              <a:ext uri="{FF2B5EF4-FFF2-40B4-BE49-F238E27FC236}">
                <a16:creationId xmlns:a16="http://schemas.microsoft.com/office/drawing/2014/main" id="{BD0941F5-50BF-6AD6-18C0-02847F4AFA6B}"/>
              </a:ext>
            </a:extLst>
          </p:cNvPr>
          <p:cNvGrpSpPr/>
          <p:nvPr/>
        </p:nvGrpSpPr>
        <p:grpSpPr>
          <a:xfrm>
            <a:off x="499501" y="4365532"/>
            <a:ext cx="5548758" cy="555150"/>
            <a:chOff x="395732" y="2417204"/>
            <a:chExt cx="2606449" cy="555150"/>
          </a:xfrm>
        </p:grpSpPr>
        <p:sp>
          <p:nvSpPr>
            <p:cNvPr id="9" name="Rounded Rectangle 53">
              <a:extLst>
                <a:ext uri="{FF2B5EF4-FFF2-40B4-BE49-F238E27FC236}">
                  <a16:creationId xmlns:a16="http://schemas.microsoft.com/office/drawing/2014/main" id="{0BBBF4D3-4C7E-DF0F-1BE0-934C94CDDC67}"/>
                </a:ext>
              </a:extLst>
            </p:cNvPr>
            <p:cNvSpPr/>
            <p:nvPr/>
          </p:nvSpPr>
          <p:spPr>
            <a:xfrm>
              <a:off x="395732" y="2417204"/>
              <a:ext cx="2525804" cy="337190"/>
            </a:xfrm>
            <a:prstGeom prst="roundRect">
              <a:avLst>
                <a:gd name="adj" fmla="val 46159"/>
              </a:avLst>
            </a:prstGeom>
            <a:solidFill>
              <a:srgbClr val="F75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ABA14E4-9394-41C2-874C-791A4CDF9CE0}"/>
                </a:ext>
              </a:extLst>
            </p:cNvPr>
            <p:cNvSpPr txBox="1"/>
            <p:nvPr/>
          </p:nvSpPr>
          <p:spPr>
            <a:xfrm>
              <a:off x="440472" y="2449134"/>
              <a:ext cx="256170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TARGET SDGs, National: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 of marine area allocation as MPA</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7A1DFC4F-93C7-69A2-01DA-63191EB49521}"/>
              </a:ext>
            </a:extLst>
          </p:cNvPr>
          <p:cNvSpPr txBox="1"/>
          <p:nvPr/>
        </p:nvSpPr>
        <p:spPr>
          <a:xfrm>
            <a:off x="657830" y="3662584"/>
            <a:ext cx="257795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04040"/>
                </a:solidFill>
                <a:effectLst/>
                <a:uLnTx/>
                <a:uFillTx/>
                <a:latin typeface="Calibri" panose="020F0502020204030204"/>
                <a:ea typeface="+mn-ea"/>
                <a:cs typeface="+mn-cs"/>
              </a:rPr>
              <a:t>Marine Protected Areas Established by MMAF</a:t>
            </a:r>
            <a:endParaRPr kumimoji="0" lang="en-ID" sz="10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5A21991-8CB2-4298-5083-77ADE5880589}"/>
              </a:ext>
            </a:extLst>
          </p:cNvPr>
          <p:cNvSpPr txBox="1"/>
          <p:nvPr/>
        </p:nvSpPr>
        <p:spPr>
          <a:xfrm>
            <a:off x="657829" y="3405091"/>
            <a:ext cx="193514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04040"/>
                </a:solidFill>
                <a:effectLst/>
                <a:uLnTx/>
                <a:uFillTx/>
                <a:latin typeface="Calibri" panose="020F0502020204030204"/>
                <a:ea typeface="+mn-ea"/>
                <a:cs typeface="+mn-cs"/>
              </a:rPr>
              <a:t>Marine Protected Areas Reserved</a:t>
            </a:r>
            <a:endParaRPr kumimoji="0" lang="en-ID" sz="10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2ECE505-7329-113A-67E6-DBDF0DBBDE5D}"/>
              </a:ext>
            </a:extLst>
          </p:cNvPr>
          <p:cNvSpPr txBox="1"/>
          <p:nvPr/>
        </p:nvSpPr>
        <p:spPr>
          <a:xfrm>
            <a:off x="657829" y="3907966"/>
            <a:ext cx="242566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04040"/>
                </a:solidFill>
                <a:effectLst/>
                <a:uLnTx/>
                <a:uFillTx/>
                <a:latin typeface="Calibri" panose="020F0502020204030204"/>
                <a:ea typeface="+mn-ea"/>
                <a:cs typeface="+mn-cs"/>
              </a:rPr>
              <a:t>Marine Protected Areas Managed by </a:t>
            </a:r>
            <a:r>
              <a:rPr kumimoji="0" lang="en-GB" sz="1000" b="0" i="0" u="none" strike="noStrike" kern="1200" cap="none" spc="0" normalizeH="0" baseline="0" noProof="0" dirty="0" err="1">
                <a:ln>
                  <a:noFill/>
                </a:ln>
                <a:solidFill>
                  <a:srgbClr val="404040"/>
                </a:solidFill>
                <a:effectLst/>
                <a:uLnTx/>
                <a:uFillTx/>
                <a:latin typeface="Calibri" panose="020F0502020204030204"/>
                <a:ea typeface="+mn-ea"/>
                <a:cs typeface="+mn-cs"/>
              </a:rPr>
              <a:t>MoEF</a:t>
            </a:r>
            <a:endParaRPr kumimoji="0" lang="en-ID" sz="10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1D98CD0-9798-76DB-01BD-3CD569903EC1}"/>
              </a:ext>
            </a:extLst>
          </p:cNvPr>
          <p:cNvSpPr/>
          <p:nvPr/>
        </p:nvSpPr>
        <p:spPr>
          <a:xfrm>
            <a:off x="535037" y="3739617"/>
            <a:ext cx="121040" cy="137160"/>
          </a:xfrm>
          <a:prstGeom prst="rect">
            <a:avLst/>
          </a:prstGeom>
          <a:solidFill>
            <a:srgbClr val="56BE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2A22AD3-5745-E134-C26C-FA2BED939BEE}"/>
              </a:ext>
            </a:extLst>
          </p:cNvPr>
          <p:cNvSpPr/>
          <p:nvPr/>
        </p:nvSpPr>
        <p:spPr>
          <a:xfrm>
            <a:off x="535037" y="3459621"/>
            <a:ext cx="121040" cy="137160"/>
          </a:xfrm>
          <a:prstGeom prst="rect">
            <a:avLst/>
          </a:prstGeom>
          <a:solidFill>
            <a:srgbClr val="FDA7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209F99B-3256-9EF6-CEA9-FEF07921253C}"/>
              </a:ext>
            </a:extLst>
          </p:cNvPr>
          <p:cNvSpPr/>
          <p:nvPr/>
        </p:nvSpPr>
        <p:spPr>
          <a:xfrm>
            <a:off x="535037" y="3983481"/>
            <a:ext cx="121040" cy="137160"/>
          </a:xfrm>
          <a:prstGeom prst="rect">
            <a:avLst/>
          </a:prstGeom>
          <a:solidFill>
            <a:srgbClr val="E7B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FEFFFF"/>
              </a:solidFill>
              <a:effectLst/>
              <a:uLnTx/>
              <a:uFillTx/>
              <a:latin typeface="Calibri" panose="020F0502020204030204"/>
              <a:ea typeface="+mn-ea"/>
              <a:cs typeface="+mn-cs"/>
            </a:endParaRPr>
          </a:p>
        </p:txBody>
      </p:sp>
      <p:graphicFrame>
        <p:nvGraphicFramePr>
          <p:cNvPr id="14" name="Chart 13"/>
          <p:cNvGraphicFramePr>
            <a:graphicFrameLocks/>
          </p:cNvGraphicFramePr>
          <p:nvPr/>
        </p:nvGraphicFramePr>
        <p:xfrm>
          <a:off x="6972299" y="4365532"/>
          <a:ext cx="3876675" cy="2219466"/>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p:cNvCxnSpPr/>
          <p:nvPr/>
        </p:nvCxnSpPr>
        <p:spPr>
          <a:xfrm>
            <a:off x="8534400" y="6181725"/>
            <a:ext cx="1224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40315"/>
      </p:ext>
    </p:extLst>
  </p:cSld>
  <p:clrMapOvr>
    <a:masterClrMapping/>
  </p:clrMapOvr>
</p:sld>
</file>

<file path=ppt/theme/theme1.xml><?xml version="1.0" encoding="utf-8"?>
<a:theme xmlns:a="http://schemas.openxmlformats.org/drawingml/2006/main" name="Facet">
  <a:themeElements>
    <a:clrScheme name="CTI Blue-Green">
      <a:dk1>
        <a:srgbClr val="404040"/>
      </a:dk1>
      <a:lt1>
        <a:srgbClr val="FFFFFF"/>
      </a:lt1>
      <a:dk2>
        <a:srgbClr val="000000"/>
      </a:dk2>
      <a:lt2>
        <a:srgbClr val="D8D8D8"/>
      </a:lt2>
      <a:accent1>
        <a:srgbClr val="0085A1"/>
      </a:accent1>
      <a:accent2>
        <a:srgbClr val="06828A"/>
      </a:accent2>
      <a:accent3>
        <a:srgbClr val="027984"/>
      </a:accent3>
      <a:accent4>
        <a:srgbClr val="ACCE22"/>
      </a:accent4>
      <a:accent5>
        <a:srgbClr val="9EC92A"/>
      </a:accent5>
      <a:accent6>
        <a:srgbClr val="90C42F"/>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OM_SOM17_Country Report_template" id="{7C198E09-C576-45F6-B56B-8C4C8E493A3D}" vid="{FC2FDD50-A16F-40A8-8A78-D7F26602F44A}"/>
    </a:ext>
  </a:ext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_SOM17_Country Report_template" id="{7C198E09-C576-45F6-B56B-8C4C8E493A3D}" vid="{DCB975DF-0D33-406F-B8E6-D33B662A6A05}"/>
    </a:ext>
  </a:ext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_SOM17_Country Report_template" id="{7C198E09-C576-45F6-B56B-8C4C8E493A3D}" vid="{DCE6DB45-ABB3-4AA3-A508-EBF04B319DB6}"/>
    </a:ext>
  </a:extLst>
</a:theme>
</file>

<file path=ppt/theme/theme12.xml><?xml version="1.0" encoding="utf-8"?>
<a:theme xmlns:a="http://schemas.openxmlformats.org/drawingml/2006/main" name="3_Facet">
  <a:themeElements>
    <a:clrScheme name="CTI Blue-Green">
      <a:dk1>
        <a:srgbClr val="404040"/>
      </a:dk1>
      <a:lt1>
        <a:srgbClr val="FFFFFF"/>
      </a:lt1>
      <a:dk2>
        <a:srgbClr val="000000"/>
      </a:dk2>
      <a:lt2>
        <a:srgbClr val="D8D8D8"/>
      </a:lt2>
      <a:accent1>
        <a:srgbClr val="0085A1"/>
      </a:accent1>
      <a:accent2>
        <a:srgbClr val="06828A"/>
      </a:accent2>
      <a:accent3>
        <a:srgbClr val="027984"/>
      </a:accent3>
      <a:accent4>
        <a:srgbClr val="ACCE22"/>
      </a:accent4>
      <a:accent5>
        <a:srgbClr val="9EC92A"/>
      </a:accent5>
      <a:accent6>
        <a:srgbClr val="90C42F"/>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OM_SOM17_Country Report_template" id="{7C198E09-C576-45F6-B56B-8C4C8E493A3D}" vid="{21A26696-E18D-43B9-9D25-1D951FCE87A4}"/>
    </a:ext>
  </a:extLst>
</a:theme>
</file>

<file path=ppt/theme/theme13.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_SOM17_Country Report_template" id="{7C198E09-C576-45F6-B56B-8C4C8E493A3D}" vid="{F97B3D36-2B7D-4798-821F-B9D50D53A18A}"/>
    </a:ext>
  </a:extLst>
</a:theme>
</file>

<file path=ppt/theme/theme14.xml><?xml version="1.0" encoding="utf-8"?>
<a:theme xmlns:a="http://schemas.openxmlformats.org/drawingml/2006/main" name="10_Custom Design">
  <a:themeElements>
    <a:clrScheme name="CTI Blue-Green">
      <a:dk1>
        <a:srgbClr val="404040"/>
      </a:dk1>
      <a:lt1>
        <a:srgbClr val="FFFFFF"/>
      </a:lt1>
      <a:dk2>
        <a:srgbClr val="000000"/>
      </a:dk2>
      <a:lt2>
        <a:srgbClr val="D8D8D8"/>
      </a:lt2>
      <a:accent1>
        <a:srgbClr val="0085A1"/>
      </a:accent1>
      <a:accent2>
        <a:srgbClr val="06828A"/>
      </a:accent2>
      <a:accent3>
        <a:srgbClr val="027984"/>
      </a:accent3>
      <a:accent4>
        <a:srgbClr val="ACCE22"/>
      </a:accent4>
      <a:accent5>
        <a:srgbClr val="9EC92A"/>
      </a:accent5>
      <a:accent6>
        <a:srgbClr val="90C42F"/>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E7B4195-F6F6-4FB8-945F-DC1BB51D0F4A}" vid="{570E1D36-AD81-4657-8039-52C671E94B61}"/>
    </a:ext>
  </a:extLst>
</a:theme>
</file>

<file path=ppt/theme/theme15.xml><?xml version="1.0" encoding="utf-8"?>
<a:theme xmlns:a="http://schemas.openxmlformats.org/drawingml/2006/main" name="11_Custom Design">
  <a:themeElements>
    <a:clrScheme name="CTI_Green-Blue">
      <a:dk1>
        <a:srgbClr val="404040"/>
      </a:dk1>
      <a:lt1>
        <a:srgbClr val="FFFFFF"/>
      </a:lt1>
      <a:dk2>
        <a:srgbClr val="000000"/>
      </a:dk2>
      <a:lt2>
        <a:srgbClr val="D8D8D8"/>
      </a:lt2>
      <a:accent1>
        <a:srgbClr val="ACCE22"/>
      </a:accent1>
      <a:accent2>
        <a:srgbClr val="9EC92A"/>
      </a:accent2>
      <a:accent3>
        <a:srgbClr val="ACCE22"/>
      </a:accent3>
      <a:accent4>
        <a:srgbClr val="027984"/>
      </a:accent4>
      <a:accent5>
        <a:srgbClr val="06828A"/>
      </a:accent5>
      <a:accent6>
        <a:srgbClr val="087F95"/>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E7B4195-F6F6-4FB8-945F-DC1BB51D0F4A}" vid="{4C97CB38-91C0-4C9B-AD6B-221A6B3283AB}"/>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acet">
  <a:themeElements>
    <a:clrScheme name="CTI_Green-Blue">
      <a:dk1>
        <a:srgbClr val="404040"/>
      </a:dk1>
      <a:lt1>
        <a:srgbClr val="FFFFFF"/>
      </a:lt1>
      <a:dk2>
        <a:srgbClr val="000000"/>
      </a:dk2>
      <a:lt2>
        <a:srgbClr val="D8D8D8"/>
      </a:lt2>
      <a:accent1>
        <a:srgbClr val="ACCE22"/>
      </a:accent1>
      <a:accent2>
        <a:srgbClr val="9EC92A"/>
      </a:accent2>
      <a:accent3>
        <a:srgbClr val="ACCE22"/>
      </a:accent3>
      <a:accent4>
        <a:srgbClr val="027984"/>
      </a:accent4>
      <a:accent5>
        <a:srgbClr val="06828A"/>
      </a:accent5>
      <a:accent6>
        <a:srgbClr val="087F95"/>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OM_SOM17_Country Report_template" id="{7C198E09-C576-45F6-B56B-8C4C8E493A3D}" vid="{6E7B20CF-D9C7-4CB5-9545-F21CE40B5E7F}"/>
    </a:ext>
  </a:extLst>
</a:theme>
</file>

<file path=ppt/theme/theme3.xml><?xml version="1.0" encoding="utf-8"?>
<a:theme xmlns:a="http://schemas.openxmlformats.org/drawingml/2006/main" name="Custom Design">
  <a:themeElements>
    <a:clrScheme name="CTI_Green-Blue">
      <a:dk1>
        <a:srgbClr val="404040"/>
      </a:dk1>
      <a:lt1>
        <a:srgbClr val="FFFFFF"/>
      </a:lt1>
      <a:dk2>
        <a:srgbClr val="000000"/>
      </a:dk2>
      <a:lt2>
        <a:srgbClr val="D8D8D8"/>
      </a:lt2>
      <a:accent1>
        <a:srgbClr val="ACCE22"/>
      </a:accent1>
      <a:accent2>
        <a:srgbClr val="9EC92A"/>
      </a:accent2>
      <a:accent3>
        <a:srgbClr val="ACCE22"/>
      </a:accent3>
      <a:accent4>
        <a:srgbClr val="027984"/>
      </a:accent4>
      <a:accent5>
        <a:srgbClr val="06828A"/>
      </a:accent5>
      <a:accent6>
        <a:srgbClr val="087F95"/>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_SOM17_Country Report_template" id="{7C198E09-C576-45F6-B56B-8C4C8E493A3D}" vid="{C6223FA9-905F-4195-8317-11BEAEB358F1}"/>
    </a:ext>
  </a:extLst>
</a:theme>
</file>

<file path=ppt/theme/theme4.xml><?xml version="1.0" encoding="utf-8"?>
<a:theme xmlns:a="http://schemas.openxmlformats.org/drawingml/2006/main" name="1_Custom Design">
  <a:themeElements>
    <a:clrScheme name="CTI Blue-Green">
      <a:dk1>
        <a:srgbClr val="404040"/>
      </a:dk1>
      <a:lt1>
        <a:srgbClr val="FFFFFF"/>
      </a:lt1>
      <a:dk2>
        <a:srgbClr val="000000"/>
      </a:dk2>
      <a:lt2>
        <a:srgbClr val="D8D8D8"/>
      </a:lt2>
      <a:accent1>
        <a:srgbClr val="0085A1"/>
      </a:accent1>
      <a:accent2>
        <a:srgbClr val="06828A"/>
      </a:accent2>
      <a:accent3>
        <a:srgbClr val="027984"/>
      </a:accent3>
      <a:accent4>
        <a:srgbClr val="ACCE22"/>
      </a:accent4>
      <a:accent5>
        <a:srgbClr val="9EC92A"/>
      </a:accent5>
      <a:accent6>
        <a:srgbClr val="90C42F"/>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_SOM17_Country Report_template" id="{7C198E09-C576-45F6-B56B-8C4C8E493A3D}" vid="{238F3607-8A54-4F7C-9BEC-A0CCA15CD2CF}"/>
    </a:ext>
  </a:extLst>
</a:theme>
</file>

<file path=ppt/theme/theme5.xml><?xml version="1.0" encoding="utf-8"?>
<a:theme xmlns:a="http://schemas.openxmlformats.org/drawingml/2006/main" name="2_Custom Design">
  <a:themeElements>
    <a:clrScheme name="CTI Blue-Green">
      <a:dk1>
        <a:srgbClr val="404040"/>
      </a:dk1>
      <a:lt1>
        <a:srgbClr val="FFFFFF"/>
      </a:lt1>
      <a:dk2>
        <a:srgbClr val="000000"/>
      </a:dk2>
      <a:lt2>
        <a:srgbClr val="D8D8D8"/>
      </a:lt2>
      <a:accent1>
        <a:srgbClr val="0085A1"/>
      </a:accent1>
      <a:accent2>
        <a:srgbClr val="06828A"/>
      </a:accent2>
      <a:accent3>
        <a:srgbClr val="027984"/>
      </a:accent3>
      <a:accent4>
        <a:srgbClr val="ACCE22"/>
      </a:accent4>
      <a:accent5>
        <a:srgbClr val="9EC92A"/>
      </a:accent5>
      <a:accent6>
        <a:srgbClr val="90C42F"/>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_SOM17_Country Report_template" id="{7C198E09-C576-45F6-B56B-8C4C8E493A3D}" vid="{1AAC3A5B-E424-4FDB-8161-6820B696A366}"/>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_SOM17_Country Report_template" id="{7C198E09-C576-45F6-B56B-8C4C8E493A3D}" vid="{9AD3EBA7-405F-4032-880C-F178F420E043}"/>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_SOM17_Country Report_template" id="{7C198E09-C576-45F6-B56B-8C4C8E493A3D}" vid="{BE1433E0-2766-4F8C-8D4B-08B74D08307A}"/>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_SOM17_Country Report_template" id="{7C198E09-C576-45F6-B56B-8C4C8E493A3D}" vid="{215BEF37-609A-4945-AF19-06A89F723D7D}"/>
    </a:ext>
  </a:ext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_SOM17_Country Report_template" id="{7C198E09-C576-45F6-B56B-8C4C8E493A3D}" vid="{73260D59-D881-4DF7-A80A-19546BE57BBF}"/>
    </a:ext>
  </a:extLst>
</a:theme>
</file>

<file path=docProps/app.xml><?xml version="1.0" encoding="utf-8"?>
<Properties xmlns="http://schemas.openxmlformats.org/officeDocument/2006/extended-properties" xmlns:vt="http://schemas.openxmlformats.org/officeDocument/2006/docPropsVTypes">
  <Template>COM_SOM17_Country Report_template</Template>
  <TotalTime>372</TotalTime>
  <Words>2969</Words>
  <Application>Microsoft Office PowerPoint</Application>
  <PresentationFormat>Widescreen</PresentationFormat>
  <Paragraphs>316</Paragraphs>
  <Slides>39</Slides>
  <Notes>4</Notes>
  <HiddenSlides>0</HiddenSlides>
  <MMClips>0</MMClips>
  <ScaleCrop>false</ScaleCrop>
  <HeadingPairs>
    <vt:vector size="8" baseType="variant">
      <vt:variant>
        <vt:lpstr>Fonts Used</vt:lpstr>
      </vt:variant>
      <vt:variant>
        <vt:i4>8</vt:i4>
      </vt:variant>
      <vt:variant>
        <vt:lpstr>Theme</vt:lpstr>
      </vt:variant>
      <vt:variant>
        <vt:i4>15</vt:i4>
      </vt:variant>
      <vt:variant>
        <vt:lpstr>Embedded OLE Servers</vt:lpstr>
      </vt:variant>
      <vt:variant>
        <vt:i4>1</vt:i4>
      </vt:variant>
      <vt:variant>
        <vt:lpstr>Slide Titles</vt:lpstr>
      </vt:variant>
      <vt:variant>
        <vt:i4>39</vt:i4>
      </vt:variant>
    </vt:vector>
  </HeadingPairs>
  <TitlesOfParts>
    <vt:vector size="63" baseType="lpstr">
      <vt:lpstr>Arial</vt:lpstr>
      <vt:lpstr>Arial Narrow</vt:lpstr>
      <vt:lpstr>Calibri</vt:lpstr>
      <vt:lpstr>Calibri Light</vt:lpstr>
      <vt:lpstr>Optima</vt:lpstr>
      <vt:lpstr>Symbol</vt:lpstr>
      <vt:lpstr>Trebuchet MS</vt:lpstr>
      <vt:lpstr>Wingdings 3</vt:lpstr>
      <vt:lpstr>Facet</vt:lpstr>
      <vt:lpstr>1_Facet</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3_Facet</vt:lpstr>
      <vt:lpstr>9_Custom Design</vt:lpstr>
      <vt:lpstr>10_Custom Design</vt:lpstr>
      <vt:lpstr>11_Custom Design</vt:lpstr>
      <vt:lpstr>Bitmap Image</vt:lpstr>
      <vt:lpstr>Indonesia Country Report</vt:lpstr>
      <vt:lpstr>PowerPoint Presentation</vt:lpstr>
      <vt:lpstr>Members (Agencies) of the NCC</vt:lpstr>
      <vt:lpstr>PowerPoint Presentation</vt:lpstr>
      <vt:lpstr>Progress – Seascape CTI-CFF National Programs </vt:lpstr>
      <vt:lpstr>Progress – Seascape Activities Related to CTI-CFF Goals with Different Budget</vt:lpstr>
      <vt:lpstr>Progress – EAFM CTI-CFF National Program</vt:lpstr>
      <vt:lpstr>Progress – EAFM Activities Related to CTI-CFF Goals with Different Budget</vt:lpstr>
      <vt:lpstr>Progress – #1 MPA Extention </vt:lpstr>
      <vt:lpstr>PowerPoint Presentation</vt:lpstr>
      <vt:lpstr> Progress #3 MPA Management System</vt:lpstr>
      <vt:lpstr>PowerPoint Presentation</vt:lpstr>
      <vt:lpstr>Progress – Threatened Species</vt:lpstr>
      <vt:lpstr>Progress – Threatened Species</vt:lpstr>
      <vt:lpstr>Progress – Threatened Species</vt:lpstr>
      <vt:lpstr>PowerPoint Presentation</vt:lpstr>
      <vt:lpstr>Challenges Seascape</vt:lpstr>
      <vt:lpstr>Challenges EAFM</vt:lpstr>
      <vt:lpstr>PowerPoint Presentation</vt:lpstr>
      <vt:lpstr>Challenges</vt:lpstr>
      <vt:lpstr>Challenges CCA</vt:lpstr>
      <vt:lpstr>Challenges</vt:lpstr>
      <vt:lpstr>Challenges: WLF and GESI Adoption</vt:lpstr>
      <vt:lpstr>PowerPoint Presentation</vt:lpstr>
      <vt:lpstr>Roadmap – Seascape</vt:lpstr>
      <vt:lpstr>PowerPoint Presentation</vt:lpstr>
      <vt:lpstr>Roadmap – CCA</vt:lpstr>
      <vt:lpstr>Roadmap – Threatened Species</vt:lpstr>
      <vt:lpstr>Roadmap –WLF and GESI Adoption</vt:lpstr>
      <vt:lpstr>PowerPoint Presentation</vt:lpstr>
      <vt:lpstr>Seascape Potential Regional Program and Support Required</vt:lpstr>
      <vt:lpstr>Potential Regional Program and Support Required</vt:lpstr>
      <vt:lpstr>Potential Regional Program and Support Required</vt:lpstr>
      <vt:lpstr>PowerPoint Presentation</vt:lpstr>
      <vt:lpstr>Publications: Seascape:</vt:lpstr>
      <vt:lpstr>Publications: MPA:</vt:lpstr>
      <vt:lpstr>Publications: Threatened Species: </vt:lpstr>
      <vt:lpstr>Publications: CCA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[Country] Report</dc:title>
  <dc:creator>omy ganda pratama</dc:creator>
  <cp:lastModifiedBy>omy ganda pratama</cp:lastModifiedBy>
  <cp:revision>28</cp:revision>
  <dcterms:created xsi:type="dcterms:W3CDTF">2022-11-14T04:02:45Z</dcterms:created>
  <dcterms:modified xsi:type="dcterms:W3CDTF">2022-11-23T15:29:31Z</dcterms:modified>
</cp:coreProperties>
</file>