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7" r:id="rId3"/>
    <p:sldId id="276" r:id="rId4"/>
    <p:sldId id="266" r:id="rId5"/>
    <p:sldId id="263"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8F47A-B0E5-42A4-A335-94FF2452D92C}"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B0CC6-57EE-47E4-A024-D74DE7BCDCEA}" type="slidenum">
              <a:rPr lang="en-US" smtClean="0"/>
              <a:t>‹#›</a:t>
            </a:fld>
            <a:endParaRPr lang="en-US"/>
          </a:p>
        </p:txBody>
      </p:sp>
    </p:spTree>
    <p:extLst>
      <p:ext uri="{BB962C8B-B14F-4D97-AF65-F5344CB8AC3E}">
        <p14:creationId xmlns:p14="http://schemas.microsoft.com/office/powerpoint/2010/main" val="31529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Refer to Annex 2 for SOWs</a:t>
            </a:r>
            <a:endParaRPr lang="en-US" dirty="0"/>
          </a:p>
        </p:txBody>
      </p:sp>
      <p:sp>
        <p:nvSpPr>
          <p:cNvPr id="4" name="Slide Number Placeholder 3"/>
          <p:cNvSpPr>
            <a:spLocks noGrp="1"/>
          </p:cNvSpPr>
          <p:nvPr>
            <p:ph type="sldNum" sz="quarter" idx="5"/>
          </p:nvPr>
        </p:nvSpPr>
        <p:spPr/>
        <p:txBody>
          <a:bodyPr/>
          <a:lstStyle/>
          <a:p>
            <a:fld id="{C6533B82-69DD-49FB-AE5D-C60A30A90731}" type="slidenum">
              <a:rPr lang="en-US" smtClean="0"/>
              <a:t>4</a:t>
            </a:fld>
            <a:endParaRPr lang="en-US"/>
          </a:p>
        </p:txBody>
      </p:sp>
    </p:spTree>
    <p:extLst>
      <p:ext uri="{BB962C8B-B14F-4D97-AF65-F5344CB8AC3E}">
        <p14:creationId xmlns:p14="http://schemas.microsoft.com/office/powerpoint/2010/main" val="143284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12/12/2018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12/12/2018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12/12/2018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12/12/2018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12/12/2018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12/12/2018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188450"/>
            <a:ext cx="12191999" cy="2018751"/>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5: APPOINTMENT PROCESS OF EXECUTIVE DIRECTOR AND DEPUTY EXECUTIVE DIRECTOR (CS)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645" y="5471923"/>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42046" y="4440733"/>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Co-Chair: Malaysia </a:t>
            </a:r>
          </a:p>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630CB89-6BD0-4EA1-A5E1-2976C8ED6321}"/>
              </a:ext>
            </a:extLst>
          </p:cNvPr>
          <p:cNvSpPr/>
          <p:nvPr/>
        </p:nvSpPr>
        <p:spPr>
          <a:xfrm>
            <a:off x="4199549" y="2070532"/>
            <a:ext cx="3792903" cy="3792903"/>
          </a:xfrm>
          <a:prstGeom prst="ellips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1">
            <a:extLst>
              <a:ext uri="{FF2B5EF4-FFF2-40B4-BE49-F238E27FC236}">
                <a16:creationId xmlns:a16="http://schemas.microsoft.com/office/drawing/2014/main" id="{47B6C853-DD55-4C33-BC05-E2ECD6ECA4FD}"/>
              </a:ext>
            </a:extLst>
          </p:cNvPr>
          <p:cNvSpPr txBox="1">
            <a:spLocks/>
          </p:cNvSpPr>
          <p:nvPr/>
        </p:nvSpPr>
        <p:spPr>
          <a:xfrm>
            <a:off x="188770" y="418632"/>
            <a:ext cx="10900059" cy="12154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Roboto Bold" panose="02000000000000000000" pitchFamily="2" charset="0"/>
              </a:rPr>
              <a:t>Appointment Process for Executive Director and Deputy Executive Directors</a:t>
            </a:r>
          </a:p>
        </p:txBody>
      </p:sp>
      <p:sp>
        <p:nvSpPr>
          <p:cNvPr id="4" name="Oval 3">
            <a:extLst>
              <a:ext uri="{FF2B5EF4-FFF2-40B4-BE49-F238E27FC236}">
                <a16:creationId xmlns:a16="http://schemas.microsoft.com/office/drawing/2014/main" id="{FBC1B37E-9CB8-46AC-B6F0-A9E07F83C01D}"/>
              </a:ext>
            </a:extLst>
          </p:cNvPr>
          <p:cNvSpPr/>
          <p:nvPr/>
        </p:nvSpPr>
        <p:spPr>
          <a:xfrm>
            <a:off x="5596007" y="3475764"/>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 name="Group 4">
            <a:extLst>
              <a:ext uri="{FF2B5EF4-FFF2-40B4-BE49-F238E27FC236}">
                <a16:creationId xmlns:a16="http://schemas.microsoft.com/office/drawing/2014/main" id="{2A0DB7F1-98D6-44C1-9620-E90B2E0A40A0}"/>
              </a:ext>
            </a:extLst>
          </p:cNvPr>
          <p:cNvGrpSpPr/>
          <p:nvPr/>
        </p:nvGrpSpPr>
        <p:grpSpPr>
          <a:xfrm>
            <a:off x="6832574" y="2374748"/>
            <a:ext cx="5026491" cy="2047749"/>
            <a:chOff x="6832574" y="2374748"/>
            <a:chExt cx="5026491" cy="2047749"/>
          </a:xfrm>
        </p:grpSpPr>
        <p:sp>
          <p:nvSpPr>
            <p:cNvPr id="6" name="Freeform: Shape 5">
              <a:extLst>
                <a:ext uri="{FF2B5EF4-FFF2-40B4-BE49-F238E27FC236}">
                  <a16:creationId xmlns:a16="http://schemas.microsoft.com/office/drawing/2014/main" id="{CE585C87-DEFA-407C-8921-0BBFE19DBA78}"/>
                </a:ext>
              </a:extLst>
            </p:cNvPr>
            <p:cNvSpPr/>
            <p:nvPr/>
          </p:nvSpPr>
          <p:spPr>
            <a:xfrm>
              <a:off x="6832574" y="2374748"/>
              <a:ext cx="1524026" cy="1954205"/>
            </a:xfrm>
            <a:custGeom>
              <a:avLst/>
              <a:gdLst>
                <a:gd name="connsiteX0" fmla="*/ 1524026 w 1524026"/>
                <a:gd name="connsiteY0" fmla="*/ 0 h 1954205"/>
                <a:gd name="connsiteX1" fmla="*/ 1524026 w 1524026"/>
                <a:gd name="connsiteY1" fmla="*/ 1954205 h 1954205"/>
                <a:gd name="connsiteX2" fmla="*/ 95715 w 1524026"/>
                <a:gd name="connsiteY2" fmla="*/ 1628153 h 1954205"/>
                <a:gd name="connsiteX3" fmla="*/ 98451 w 1524026"/>
                <a:gd name="connsiteY3" fmla="*/ 1601007 h 1954205"/>
                <a:gd name="connsiteX4" fmla="*/ 32831 w 1524026"/>
                <a:gd name="connsiteY4" fmla="*/ 1275978 h 1954205"/>
                <a:gd name="connsiteX5" fmla="*/ 0 w 1524026"/>
                <a:gd name="connsiteY5" fmla="*/ 1215490 h 19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26" h="1954205">
                  <a:moveTo>
                    <a:pt x="1524026" y="0"/>
                  </a:moveTo>
                  <a:lnTo>
                    <a:pt x="1524026" y="1954205"/>
                  </a:lnTo>
                  <a:lnTo>
                    <a:pt x="95715" y="1628153"/>
                  </a:lnTo>
                  <a:lnTo>
                    <a:pt x="98451" y="1601007"/>
                  </a:lnTo>
                  <a:cubicBezTo>
                    <a:pt x="98451" y="1485714"/>
                    <a:pt x="75086" y="1375879"/>
                    <a:pt x="32831" y="1275978"/>
                  </a:cubicBezTo>
                  <a:lnTo>
                    <a:pt x="0" y="121549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Shape 6">
              <a:extLst>
                <a:ext uri="{FF2B5EF4-FFF2-40B4-BE49-F238E27FC236}">
                  <a16:creationId xmlns:a16="http://schemas.microsoft.com/office/drawing/2014/main" id="{989C89FE-E8D4-4671-BB7A-6F222AD013EC}"/>
                </a:ext>
              </a:extLst>
            </p:cNvPr>
            <p:cNvSpPr/>
            <p:nvPr/>
          </p:nvSpPr>
          <p:spPr>
            <a:xfrm>
              <a:off x="6832574" y="3270392"/>
              <a:ext cx="603276" cy="846646"/>
            </a:xfrm>
            <a:custGeom>
              <a:avLst/>
              <a:gdLst>
                <a:gd name="connsiteX0" fmla="*/ 401035 w 603276"/>
                <a:gd name="connsiteY0" fmla="*/ 0 h 846646"/>
                <a:gd name="connsiteX1" fmla="*/ 441563 w 603276"/>
                <a:gd name="connsiteY1" fmla="*/ 66712 h 846646"/>
                <a:gd name="connsiteX2" fmla="*/ 603276 w 603276"/>
                <a:gd name="connsiteY2" fmla="*/ 705364 h 846646"/>
                <a:gd name="connsiteX3" fmla="*/ 596359 w 603276"/>
                <a:gd name="connsiteY3" fmla="*/ 842356 h 846646"/>
                <a:gd name="connsiteX4" fmla="*/ 595705 w 603276"/>
                <a:gd name="connsiteY4" fmla="*/ 846646 h 846646"/>
                <a:gd name="connsiteX5" fmla="*/ 95715 w 603276"/>
                <a:gd name="connsiteY5" fmla="*/ 732509 h 846646"/>
                <a:gd name="connsiteX6" fmla="*/ 98451 w 603276"/>
                <a:gd name="connsiteY6" fmla="*/ 705363 h 846646"/>
                <a:gd name="connsiteX7" fmla="*/ 32831 w 603276"/>
                <a:gd name="connsiteY7" fmla="*/ 380334 h 846646"/>
                <a:gd name="connsiteX8" fmla="*/ 0 w 603276"/>
                <a:gd name="connsiteY8" fmla="*/ 319846 h 846646"/>
                <a:gd name="connsiteX9" fmla="*/ 401035 w 603276"/>
                <a:gd name="connsiteY9" fmla="*/ 0 h 8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276" h="846646">
                  <a:moveTo>
                    <a:pt x="401035" y="0"/>
                  </a:moveTo>
                  <a:lnTo>
                    <a:pt x="441563" y="66712"/>
                  </a:lnTo>
                  <a:cubicBezTo>
                    <a:pt x="544695" y="256560"/>
                    <a:pt x="603276" y="474121"/>
                    <a:pt x="603276" y="705364"/>
                  </a:cubicBezTo>
                  <a:cubicBezTo>
                    <a:pt x="603276" y="751613"/>
                    <a:pt x="600933" y="797314"/>
                    <a:pt x="596359" y="842356"/>
                  </a:cubicBezTo>
                  <a:lnTo>
                    <a:pt x="595705" y="846646"/>
                  </a:lnTo>
                  <a:lnTo>
                    <a:pt x="95715" y="732509"/>
                  </a:lnTo>
                  <a:lnTo>
                    <a:pt x="98451" y="705363"/>
                  </a:lnTo>
                  <a:cubicBezTo>
                    <a:pt x="98451" y="590070"/>
                    <a:pt x="75086" y="480235"/>
                    <a:pt x="32831" y="380334"/>
                  </a:cubicBezTo>
                  <a:lnTo>
                    <a:pt x="0" y="319846"/>
                  </a:lnTo>
                  <a:lnTo>
                    <a:pt x="401035" y="0"/>
                  </a:lnTo>
                  <a:close/>
                </a:path>
              </a:pathLst>
            </a:custGeom>
            <a:gradFill flip="none" rotWithShape="1">
              <a:gsLst>
                <a:gs pos="25000">
                  <a:schemeClr val="accent1">
                    <a:lumMod val="75000"/>
                  </a:schemeClr>
                </a:gs>
                <a:gs pos="100000">
                  <a:schemeClr val="accent1"/>
                </a:gs>
              </a:gsLst>
              <a:lin ang="192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8" name="TextBox 7">
              <a:extLst>
                <a:ext uri="{FF2B5EF4-FFF2-40B4-BE49-F238E27FC236}">
                  <a16:creationId xmlns:a16="http://schemas.microsoft.com/office/drawing/2014/main" id="{31ECFEAD-3FEE-4E50-92C8-B573C2F656E2}"/>
                </a:ext>
              </a:extLst>
            </p:cNvPr>
            <p:cNvSpPr txBox="1"/>
            <p:nvPr/>
          </p:nvSpPr>
          <p:spPr>
            <a:xfrm>
              <a:off x="7516824" y="3181128"/>
              <a:ext cx="809837" cy="830997"/>
            </a:xfrm>
            <a:prstGeom prst="rect">
              <a:avLst/>
            </a:prstGeom>
            <a:noFill/>
          </p:spPr>
          <p:txBody>
            <a:bodyPr wrap="none" rtlCol="0" anchor="ctr">
              <a:spAutoFit/>
            </a:bodyPr>
            <a:lstStyle/>
            <a:p>
              <a:pPr algn="ctr"/>
              <a:r>
                <a:rPr lang="en-US" sz="4800" b="1" dirty="0">
                  <a:solidFill>
                    <a:schemeClr val="accent1"/>
                  </a:solidFill>
                </a:rPr>
                <a:t>06</a:t>
              </a:r>
            </a:p>
          </p:txBody>
        </p:sp>
        <p:grpSp>
          <p:nvGrpSpPr>
            <p:cNvPr id="9" name="Group 8">
              <a:extLst>
                <a:ext uri="{FF2B5EF4-FFF2-40B4-BE49-F238E27FC236}">
                  <a16:creationId xmlns:a16="http://schemas.microsoft.com/office/drawing/2014/main" id="{AF4BC6BC-ADA7-418D-819E-79642AD10C5B}"/>
                </a:ext>
              </a:extLst>
            </p:cNvPr>
            <p:cNvGrpSpPr/>
            <p:nvPr/>
          </p:nvGrpSpPr>
          <p:grpSpPr>
            <a:xfrm>
              <a:off x="8921977" y="2729482"/>
              <a:ext cx="2937088" cy="1693015"/>
              <a:chOff x="8921977" y="2334800"/>
              <a:chExt cx="2937088" cy="1693015"/>
            </a:xfrm>
          </p:grpSpPr>
          <p:sp>
            <p:nvSpPr>
              <p:cNvPr id="10" name="TextBox 9">
                <a:extLst>
                  <a:ext uri="{FF2B5EF4-FFF2-40B4-BE49-F238E27FC236}">
                    <a16:creationId xmlns:a16="http://schemas.microsoft.com/office/drawing/2014/main" id="{C51E25DF-3369-405F-BBE3-89789483ECE7}"/>
                  </a:ext>
                </a:extLst>
              </p:cNvPr>
              <p:cNvSpPr txBox="1"/>
              <p:nvPr/>
            </p:nvSpPr>
            <p:spPr>
              <a:xfrm>
                <a:off x="8921977" y="2334800"/>
                <a:ext cx="2937088" cy="369332"/>
              </a:xfrm>
              <a:prstGeom prst="rect">
                <a:avLst/>
              </a:prstGeom>
              <a:noFill/>
            </p:spPr>
            <p:txBody>
              <a:bodyPr wrap="square" lIns="0" rIns="0" rtlCol="0" anchor="b">
                <a:spAutoFit/>
              </a:bodyPr>
              <a:lstStyle/>
              <a:p>
                <a:r>
                  <a:rPr lang="en-US" b="1" cap="all" dirty="0">
                    <a:solidFill>
                      <a:schemeClr val="accent1"/>
                    </a:solidFill>
                    <a:latin typeface="Roboto Bold" panose="02000000000000000000" pitchFamily="2" charset="0"/>
                    <a:ea typeface="Roboto Bold" panose="02000000000000000000" pitchFamily="2" charset="0"/>
                  </a:rPr>
                  <a:t>6. AC shortlist</a:t>
                </a:r>
              </a:p>
            </p:txBody>
          </p:sp>
          <p:sp>
            <p:nvSpPr>
              <p:cNvPr id="11" name="TextBox 10">
                <a:extLst>
                  <a:ext uri="{FF2B5EF4-FFF2-40B4-BE49-F238E27FC236}">
                    <a16:creationId xmlns:a16="http://schemas.microsoft.com/office/drawing/2014/main" id="{61EACD78-A24D-4CCA-A05F-EA38F6140753}"/>
                  </a:ext>
                </a:extLst>
              </p:cNvPr>
              <p:cNvSpPr txBox="1"/>
              <p:nvPr/>
            </p:nvSpPr>
            <p:spPr>
              <a:xfrm>
                <a:off x="8921977" y="2642820"/>
                <a:ext cx="2929293" cy="1384995"/>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panose="02000000000000000000" pitchFamily="2" charset="0"/>
                    <a:ea typeface="Roboto" panose="02000000000000000000" pitchFamily="2" charset="0"/>
                  </a:rPr>
                  <a:t>RS process applications; shortlist candidates to top 10 for the AC to conduct interview sessions as per Staff Regulation 7. AC to short list further down to 2 candidates for SOM &amp; COM selection [(Staff Regulation 7(8) and Rule 8 (A.6 &amp; 7)].</a:t>
                </a:r>
              </a:p>
            </p:txBody>
          </p:sp>
        </p:grpSp>
      </p:grpSp>
      <p:grpSp>
        <p:nvGrpSpPr>
          <p:cNvPr id="12" name="Group 11">
            <a:extLst>
              <a:ext uri="{FF2B5EF4-FFF2-40B4-BE49-F238E27FC236}">
                <a16:creationId xmlns:a16="http://schemas.microsoft.com/office/drawing/2014/main" id="{08D5CE4D-41DD-4D09-8F05-FC40BF75AE99}"/>
              </a:ext>
            </a:extLst>
          </p:cNvPr>
          <p:cNvGrpSpPr/>
          <p:nvPr/>
        </p:nvGrpSpPr>
        <p:grpSpPr>
          <a:xfrm>
            <a:off x="5183177" y="4780295"/>
            <a:ext cx="6675888" cy="1689207"/>
            <a:chOff x="5183177" y="4780295"/>
            <a:chExt cx="6675888" cy="1689207"/>
          </a:xfrm>
        </p:grpSpPr>
        <p:sp>
          <p:nvSpPr>
            <p:cNvPr id="13" name="Freeform: Shape 12">
              <a:extLst>
                <a:ext uri="{FF2B5EF4-FFF2-40B4-BE49-F238E27FC236}">
                  <a16:creationId xmlns:a16="http://schemas.microsoft.com/office/drawing/2014/main" id="{648D44C1-97FB-4031-B5C1-697DE3DED41E}"/>
                </a:ext>
              </a:extLst>
            </p:cNvPr>
            <p:cNvSpPr/>
            <p:nvPr/>
          </p:nvSpPr>
          <p:spPr>
            <a:xfrm>
              <a:off x="5183177" y="4780295"/>
              <a:ext cx="1825259" cy="1456061"/>
            </a:xfrm>
            <a:custGeom>
              <a:avLst/>
              <a:gdLst>
                <a:gd name="connsiteX0" fmla="*/ 700982 w 1825259"/>
                <a:gd name="connsiteY0" fmla="*/ 0 h 1456061"/>
                <a:gd name="connsiteX1" fmla="*/ 744536 w 1825259"/>
                <a:gd name="connsiteY1" fmla="*/ 13520 h 1456061"/>
                <a:gd name="connsiteX2" fmla="*/ 912823 w 1825259"/>
                <a:gd name="connsiteY2" fmla="*/ 30485 h 1456061"/>
                <a:gd name="connsiteX3" fmla="*/ 1081110 w 1825259"/>
                <a:gd name="connsiteY3" fmla="*/ 13520 h 1456061"/>
                <a:gd name="connsiteX4" fmla="*/ 1124190 w 1825259"/>
                <a:gd name="connsiteY4" fmla="*/ 148 h 1456061"/>
                <a:gd name="connsiteX5" fmla="*/ 1825259 w 1825259"/>
                <a:gd name="connsiteY5" fmla="*/ 1456061 h 1456061"/>
                <a:gd name="connsiteX6" fmla="*/ 0 w 1825259"/>
                <a:gd name="connsiteY6" fmla="*/ 1456061 h 14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259" h="1456061">
                  <a:moveTo>
                    <a:pt x="700982" y="0"/>
                  </a:moveTo>
                  <a:lnTo>
                    <a:pt x="744536" y="13520"/>
                  </a:lnTo>
                  <a:cubicBezTo>
                    <a:pt x="798895" y="24644"/>
                    <a:pt x="855177" y="30485"/>
                    <a:pt x="912823" y="30485"/>
                  </a:cubicBezTo>
                  <a:cubicBezTo>
                    <a:pt x="970470" y="30485"/>
                    <a:pt x="1026752" y="24644"/>
                    <a:pt x="1081110" y="13520"/>
                  </a:cubicBezTo>
                  <a:lnTo>
                    <a:pt x="1124190" y="148"/>
                  </a:lnTo>
                  <a:lnTo>
                    <a:pt x="1825259" y="1456061"/>
                  </a:lnTo>
                  <a:lnTo>
                    <a:pt x="0" y="145606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62A1404D-FBBA-4246-9BBA-7467933F9433}"/>
                </a:ext>
              </a:extLst>
            </p:cNvPr>
            <p:cNvSpPr/>
            <p:nvPr/>
          </p:nvSpPr>
          <p:spPr>
            <a:xfrm>
              <a:off x="5661758" y="4780295"/>
              <a:ext cx="868064" cy="535311"/>
            </a:xfrm>
            <a:custGeom>
              <a:avLst/>
              <a:gdLst>
                <a:gd name="connsiteX0" fmla="*/ 222401 w 868064"/>
                <a:gd name="connsiteY0" fmla="*/ 0 h 535311"/>
                <a:gd name="connsiteX1" fmla="*/ 265955 w 868064"/>
                <a:gd name="connsiteY1" fmla="*/ 13520 h 535311"/>
                <a:gd name="connsiteX2" fmla="*/ 434242 w 868064"/>
                <a:gd name="connsiteY2" fmla="*/ 30485 h 535311"/>
                <a:gd name="connsiteX3" fmla="*/ 602529 w 868064"/>
                <a:gd name="connsiteY3" fmla="*/ 13520 h 535311"/>
                <a:gd name="connsiteX4" fmla="*/ 645609 w 868064"/>
                <a:gd name="connsiteY4" fmla="*/ 148 h 535311"/>
                <a:gd name="connsiteX5" fmla="*/ 868064 w 868064"/>
                <a:gd name="connsiteY5" fmla="*/ 462121 h 535311"/>
                <a:gd name="connsiteX6" fmla="*/ 832673 w 868064"/>
                <a:gd name="connsiteY6" fmla="*/ 475074 h 535311"/>
                <a:gd name="connsiteX7" fmla="*/ 434242 w 868064"/>
                <a:gd name="connsiteY7" fmla="*/ 535311 h 535311"/>
                <a:gd name="connsiteX8" fmla="*/ 35811 w 868064"/>
                <a:gd name="connsiteY8" fmla="*/ 475074 h 535311"/>
                <a:gd name="connsiteX9" fmla="*/ 0 w 868064"/>
                <a:gd name="connsiteY9" fmla="*/ 461967 h 535311"/>
                <a:gd name="connsiteX10" fmla="*/ 222401 w 868064"/>
                <a:gd name="connsiteY10" fmla="*/ 0 h 5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064" h="535311">
                  <a:moveTo>
                    <a:pt x="222401" y="0"/>
                  </a:moveTo>
                  <a:lnTo>
                    <a:pt x="265955" y="13520"/>
                  </a:lnTo>
                  <a:cubicBezTo>
                    <a:pt x="320314" y="24644"/>
                    <a:pt x="376596" y="30485"/>
                    <a:pt x="434242" y="30485"/>
                  </a:cubicBezTo>
                  <a:cubicBezTo>
                    <a:pt x="491889" y="30485"/>
                    <a:pt x="548171" y="24644"/>
                    <a:pt x="602529" y="13520"/>
                  </a:cubicBezTo>
                  <a:lnTo>
                    <a:pt x="645609" y="148"/>
                  </a:lnTo>
                  <a:lnTo>
                    <a:pt x="868064" y="462121"/>
                  </a:lnTo>
                  <a:lnTo>
                    <a:pt x="832673" y="475074"/>
                  </a:lnTo>
                  <a:cubicBezTo>
                    <a:pt x="706809" y="514222"/>
                    <a:pt x="572988" y="535311"/>
                    <a:pt x="434242" y="535311"/>
                  </a:cubicBezTo>
                  <a:cubicBezTo>
                    <a:pt x="295496" y="535311"/>
                    <a:pt x="161676" y="514222"/>
                    <a:pt x="35811" y="475074"/>
                  </a:cubicBezTo>
                  <a:lnTo>
                    <a:pt x="0" y="461967"/>
                  </a:lnTo>
                  <a:lnTo>
                    <a:pt x="222401" y="0"/>
                  </a:lnTo>
                  <a:close/>
                </a:path>
              </a:pathLst>
            </a:custGeom>
            <a:gradFill flip="none" rotWithShape="1">
              <a:gsLst>
                <a:gs pos="23000">
                  <a:schemeClr val="accent6">
                    <a:lumMod val="75000"/>
                  </a:schemeClr>
                </a:gs>
                <a:gs pos="100000">
                  <a:schemeClr val="accent6"/>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15" name="TextBox 14">
              <a:extLst>
                <a:ext uri="{FF2B5EF4-FFF2-40B4-BE49-F238E27FC236}">
                  <a16:creationId xmlns:a16="http://schemas.microsoft.com/office/drawing/2014/main" id="{216FB108-3386-41EE-9374-FA99DF4B5CB8}"/>
                </a:ext>
              </a:extLst>
            </p:cNvPr>
            <p:cNvSpPr txBox="1"/>
            <p:nvPr/>
          </p:nvSpPr>
          <p:spPr>
            <a:xfrm>
              <a:off x="5685390" y="5420577"/>
              <a:ext cx="809837" cy="830997"/>
            </a:xfrm>
            <a:prstGeom prst="rect">
              <a:avLst/>
            </a:prstGeom>
            <a:noFill/>
          </p:spPr>
          <p:txBody>
            <a:bodyPr wrap="none" rtlCol="0" anchor="ctr">
              <a:spAutoFit/>
            </a:bodyPr>
            <a:lstStyle/>
            <a:p>
              <a:pPr algn="ctr"/>
              <a:r>
                <a:rPr lang="en-US" sz="4800" b="1" dirty="0">
                  <a:solidFill>
                    <a:schemeClr val="accent6">
                      <a:lumMod val="75000"/>
                    </a:schemeClr>
                  </a:solidFill>
                </a:rPr>
                <a:t>04</a:t>
              </a:r>
            </a:p>
          </p:txBody>
        </p:sp>
        <p:grpSp>
          <p:nvGrpSpPr>
            <p:cNvPr id="16" name="Group 15">
              <a:extLst>
                <a:ext uri="{FF2B5EF4-FFF2-40B4-BE49-F238E27FC236}">
                  <a16:creationId xmlns:a16="http://schemas.microsoft.com/office/drawing/2014/main" id="{99D805E2-1AF2-4287-B8B6-99D2E4F3A548}"/>
                </a:ext>
              </a:extLst>
            </p:cNvPr>
            <p:cNvGrpSpPr/>
            <p:nvPr/>
          </p:nvGrpSpPr>
          <p:grpSpPr>
            <a:xfrm>
              <a:off x="8921977" y="5543432"/>
              <a:ext cx="2937088" cy="926070"/>
              <a:chOff x="8921977" y="5053239"/>
              <a:chExt cx="2937088" cy="926070"/>
            </a:xfrm>
          </p:grpSpPr>
          <p:sp>
            <p:nvSpPr>
              <p:cNvPr id="17" name="TextBox 16">
                <a:extLst>
                  <a:ext uri="{FF2B5EF4-FFF2-40B4-BE49-F238E27FC236}">
                    <a16:creationId xmlns:a16="http://schemas.microsoft.com/office/drawing/2014/main" id="{1D74F0A5-3D75-4AE6-8D44-0277BB640EEE}"/>
                  </a:ext>
                </a:extLst>
              </p:cNvPr>
              <p:cNvSpPr txBox="1"/>
              <p:nvPr/>
            </p:nvSpPr>
            <p:spPr>
              <a:xfrm>
                <a:off x="8921977" y="5053239"/>
                <a:ext cx="2937088" cy="369332"/>
              </a:xfrm>
              <a:prstGeom prst="rect">
                <a:avLst/>
              </a:prstGeom>
              <a:noFill/>
            </p:spPr>
            <p:txBody>
              <a:bodyPr wrap="square" lIns="0" rIns="0" rtlCol="0" anchor="b">
                <a:spAutoFit/>
              </a:bodyPr>
              <a:lstStyle/>
              <a:p>
                <a:r>
                  <a:rPr lang="en-US" b="1" cap="all" dirty="0">
                    <a:solidFill>
                      <a:schemeClr val="accent6">
                        <a:lumMod val="75000"/>
                      </a:schemeClr>
                    </a:solidFill>
                    <a:latin typeface="Roboto Bold" panose="02000000000000000000" pitchFamily="2" charset="0"/>
                    <a:ea typeface="Roboto Bold" panose="02000000000000000000" pitchFamily="2" charset="0"/>
                  </a:rPr>
                  <a:t>4. CRITERIA DEVELOPMENT</a:t>
                </a:r>
              </a:p>
            </p:txBody>
          </p:sp>
          <p:sp>
            <p:nvSpPr>
              <p:cNvPr id="18" name="TextBox 17">
                <a:extLst>
                  <a:ext uri="{FF2B5EF4-FFF2-40B4-BE49-F238E27FC236}">
                    <a16:creationId xmlns:a16="http://schemas.microsoft.com/office/drawing/2014/main" id="{6B1C5C18-D748-4C2A-8953-9F061B071519}"/>
                  </a:ext>
                </a:extLst>
              </p:cNvPr>
              <p:cNvSpPr txBox="1"/>
              <p:nvPr/>
            </p:nvSpPr>
            <p:spPr>
              <a:xfrm>
                <a:off x="8921977" y="5332978"/>
                <a:ext cx="2929293" cy="646331"/>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panose="02000000000000000000" pitchFamily="2" charset="0"/>
                    <a:ea typeface="Roboto" panose="02000000000000000000" pitchFamily="2" charset="0"/>
                  </a:rPr>
                  <a:t>The AC and RS shall formulate selection criteria in reference to Staff Regulation 7(5) &amp; Rule 8 (A.4 &amp; 5).</a:t>
                </a:r>
              </a:p>
            </p:txBody>
          </p:sp>
        </p:grpSp>
      </p:grpSp>
      <p:grpSp>
        <p:nvGrpSpPr>
          <p:cNvPr id="19" name="Group 18">
            <a:extLst>
              <a:ext uri="{FF2B5EF4-FFF2-40B4-BE49-F238E27FC236}">
                <a16:creationId xmlns:a16="http://schemas.microsoft.com/office/drawing/2014/main" id="{05556AA8-33E8-4986-B789-3D07AB38DDAB}"/>
              </a:ext>
            </a:extLst>
          </p:cNvPr>
          <p:cNvGrpSpPr/>
          <p:nvPr/>
        </p:nvGrpSpPr>
        <p:grpSpPr>
          <a:xfrm>
            <a:off x="381610" y="2373861"/>
            <a:ext cx="4978269" cy="2319065"/>
            <a:chOff x="381610" y="2373861"/>
            <a:chExt cx="4978269" cy="2319065"/>
          </a:xfrm>
        </p:grpSpPr>
        <p:sp>
          <p:nvSpPr>
            <p:cNvPr id="20" name="Freeform: Shape 19">
              <a:extLst>
                <a:ext uri="{FF2B5EF4-FFF2-40B4-BE49-F238E27FC236}">
                  <a16:creationId xmlns:a16="http://schemas.microsoft.com/office/drawing/2014/main" id="{77EBF52A-A8F1-417C-9798-EA4DF60E6C92}"/>
                </a:ext>
              </a:extLst>
            </p:cNvPr>
            <p:cNvSpPr/>
            <p:nvPr/>
          </p:nvSpPr>
          <p:spPr>
            <a:xfrm>
              <a:off x="3835400" y="2373861"/>
              <a:ext cx="1524479" cy="1955346"/>
            </a:xfrm>
            <a:custGeom>
              <a:avLst/>
              <a:gdLst>
                <a:gd name="connsiteX0" fmla="*/ 0 w 1524479"/>
                <a:gd name="connsiteY0" fmla="*/ 0 h 1955346"/>
                <a:gd name="connsiteX1" fmla="*/ 1524479 w 1524479"/>
                <a:gd name="connsiteY1" fmla="*/ 1215546 h 1955346"/>
                <a:gd name="connsiteX2" fmla="*/ 1491197 w 1524479"/>
                <a:gd name="connsiteY2" fmla="*/ 1276865 h 1955346"/>
                <a:gd name="connsiteX3" fmla="*/ 1425576 w 1524479"/>
                <a:gd name="connsiteY3" fmla="*/ 1601894 h 1955346"/>
                <a:gd name="connsiteX4" fmla="*/ 1428346 w 1524479"/>
                <a:gd name="connsiteY4" fmla="*/ 1629367 h 1955346"/>
                <a:gd name="connsiteX5" fmla="*/ 0 w 1524479"/>
                <a:gd name="connsiteY5" fmla="*/ 1955346 h 195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479" h="1955346">
                  <a:moveTo>
                    <a:pt x="0" y="0"/>
                  </a:moveTo>
                  <a:lnTo>
                    <a:pt x="1524479" y="1215546"/>
                  </a:lnTo>
                  <a:lnTo>
                    <a:pt x="1491197" y="1276865"/>
                  </a:lnTo>
                  <a:cubicBezTo>
                    <a:pt x="1448942" y="1376766"/>
                    <a:pt x="1425576" y="1486601"/>
                    <a:pt x="1425576" y="1601894"/>
                  </a:cubicBezTo>
                  <a:lnTo>
                    <a:pt x="1428346" y="1629367"/>
                  </a:lnTo>
                  <a:lnTo>
                    <a:pt x="0" y="1955346"/>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id="{917DCD26-07E5-4012-A921-3A254E279D45}"/>
                </a:ext>
              </a:extLst>
            </p:cNvPr>
            <p:cNvSpPr/>
            <p:nvPr/>
          </p:nvSpPr>
          <p:spPr>
            <a:xfrm>
              <a:off x="4756150" y="3269643"/>
              <a:ext cx="603729" cy="847691"/>
            </a:xfrm>
            <a:custGeom>
              <a:avLst/>
              <a:gdLst>
                <a:gd name="connsiteX0" fmla="*/ 202696 w 603729"/>
                <a:gd name="connsiteY0" fmla="*/ 0 h 847691"/>
                <a:gd name="connsiteX1" fmla="*/ 603729 w 603729"/>
                <a:gd name="connsiteY1" fmla="*/ 319764 h 847691"/>
                <a:gd name="connsiteX2" fmla="*/ 570447 w 603729"/>
                <a:gd name="connsiteY2" fmla="*/ 381083 h 847691"/>
                <a:gd name="connsiteX3" fmla="*/ 504826 w 603729"/>
                <a:gd name="connsiteY3" fmla="*/ 706112 h 847691"/>
                <a:gd name="connsiteX4" fmla="*/ 507596 w 603729"/>
                <a:gd name="connsiteY4" fmla="*/ 733585 h 847691"/>
                <a:gd name="connsiteX5" fmla="*/ 7617 w 603729"/>
                <a:gd name="connsiteY5" fmla="*/ 847691 h 847691"/>
                <a:gd name="connsiteX6" fmla="*/ 6917 w 603729"/>
                <a:gd name="connsiteY6" fmla="*/ 843105 h 847691"/>
                <a:gd name="connsiteX7" fmla="*/ 0 w 603729"/>
                <a:gd name="connsiteY7" fmla="*/ 706113 h 847691"/>
                <a:gd name="connsiteX8" fmla="*/ 161713 w 603729"/>
                <a:gd name="connsiteY8" fmla="*/ 67461 h 847691"/>
                <a:gd name="connsiteX9" fmla="*/ 202696 w 603729"/>
                <a:gd name="connsiteY9" fmla="*/ 0 h 8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29" h="847691">
                  <a:moveTo>
                    <a:pt x="202696" y="0"/>
                  </a:moveTo>
                  <a:lnTo>
                    <a:pt x="603729" y="319764"/>
                  </a:lnTo>
                  <a:lnTo>
                    <a:pt x="570447" y="381083"/>
                  </a:lnTo>
                  <a:cubicBezTo>
                    <a:pt x="528192" y="480984"/>
                    <a:pt x="504826" y="590819"/>
                    <a:pt x="504826" y="706112"/>
                  </a:cubicBezTo>
                  <a:lnTo>
                    <a:pt x="507596" y="733585"/>
                  </a:lnTo>
                  <a:lnTo>
                    <a:pt x="7617" y="847691"/>
                  </a:lnTo>
                  <a:lnTo>
                    <a:pt x="6917" y="843105"/>
                  </a:lnTo>
                  <a:cubicBezTo>
                    <a:pt x="2343" y="798063"/>
                    <a:pt x="0" y="752362"/>
                    <a:pt x="0" y="706113"/>
                  </a:cubicBezTo>
                  <a:cubicBezTo>
                    <a:pt x="0" y="474870"/>
                    <a:pt x="58581" y="257309"/>
                    <a:pt x="161713" y="67461"/>
                  </a:cubicBezTo>
                  <a:lnTo>
                    <a:pt x="202696" y="0"/>
                  </a:lnTo>
                  <a:close/>
                </a:path>
              </a:pathLst>
            </a:custGeom>
            <a:gradFill flip="none" rotWithShape="1">
              <a:gsLst>
                <a:gs pos="0">
                  <a:schemeClr val="accent2">
                    <a:lumMod val="75000"/>
                  </a:schemeClr>
                </a:gs>
                <a:gs pos="100000">
                  <a:schemeClr val="accent2"/>
                </a:gs>
              </a:gsLst>
              <a:lin ang="156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22" name="TextBox 21">
              <a:extLst>
                <a:ext uri="{FF2B5EF4-FFF2-40B4-BE49-F238E27FC236}">
                  <a16:creationId xmlns:a16="http://schemas.microsoft.com/office/drawing/2014/main" id="{5BC5EAFB-F4FB-47F0-9D55-94B0732EABF5}"/>
                </a:ext>
              </a:extLst>
            </p:cNvPr>
            <p:cNvSpPr txBox="1"/>
            <p:nvPr/>
          </p:nvSpPr>
          <p:spPr>
            <a:xfrm>
              <a:off x="3812703" y="3154584"/>
              <a:ext cx="809837" cy="830997"/>
            </a:xfrm>
            <a:prstGeom prst="rect">
              <a:avLst/>
            </a:prstGeom>
            <a:noFill/>
          </p:spPr>
          <p:txBody>
            <a:bodyPr wrap="none" rtlCol="0" anchor="ctr">
              <a:spAutoFit/>
            </a:bodyPr>
            <a:lstStyle>
              <a:defPPr>
                <a:defRPr lang="en-US"/>
              </a:defPPr>
              <a:lvl1pPr algn="ctr">
                <a:defRPr sz="4800" b="1">
                  <a:solidFill>
                    <a:schemeClr val="accent2"/>
                  </a:solidFill>
                </a:defRPr>
              </a:lvl1pPr>
            </a:lstStyle>
            <a:p>
              <a:r>
                <a:rPr lang="en-US" dirty="0"/>
                <a:t>02</a:t>
              </a:r>
            </a:p>
          </p:txBody>
        </p:sp>
        <p:grpSp>
          <p:nvGrpSpPr>
            <p:cNvPr id="23" name="Group 22">
              <a:extLst>
                <a:ext uri="{FF2B5EF4-FFF2-40B4-BE49-F238E27FC236}">
                  <a16:creationId xmlns:a16="http://schemas.microsoft.com/office/drawing/2014/main" id="{6B6A7A17-133C-48B7-8EB7-15BDAE2B4944}"/>
                </a:ext>
              </a:extLst>
            </p:cNvPr>
            <p:cNvGrpSpPr/>
            <p:nvPr/>
          </p:nvGrpSpPr>
          <p:grpSpPr>
            <a:xfrm>
              <a:off x="381610" y="3276910"/>
              <a:ext cx="2937088" cy="1416016"/>
              <a:chOff x="331216" y="2508048"/>
              <a:chExt cx="2937088" cy="1416016"/>
            </a:xfrm>
          </p:grpSpPr>
          <p:sp>
            <p:nvSpPr>
              <p:cNvPr id="24" name="TextBox 23">
                <a:extLst>
                  <a:ext uri="{FF2B5EF4-FFF2-40B4-BE49-F238E27FC236}">
                    <a16:creationId xmlns:a16="http://schemas.microsoft.com/office/drawing/2014/main" id="{AC97786B-7C74-4943-926D-30FE598762E6}"/>
                  </a:ext>
                </a:extLst>
              </p:cNvPr>
              <p:cNvSpPr txBox="1"/>
              <p:nvPr/>
            </p:nvSpPr>
            <p:spPr>
              <a:xfrm>
                <a:off x="331216" y="2508048"/>
                <a:ext cx="2937088" cy="646331"/>
              </a:xfrm>
              <a:prstGeom prst="rect">
                <a:avLst/>
              </a:prstGeom>
              <a:noFill/>
            </p:spPr>
            <p:txBody>
              <a:bodyPr wrap="square" lIns="0" rIns="0" rtlCol="0" anchor="b">
                <a:spAutoFit/>
              </a:bodyPr>
              <a:lstStyle/>
              <a:p>
                <a:pPr algn="r"/>
                <a:r>
                  <a:rPr lang="en-US" b="1" cap="all" dirty="0">
                    <a:solidFill>
                      <a:schemeClr val="accent2"/>
                    </a:solidFill>
                    <a:latin typeface="Roboto Bold" panose="02000000000000000000" pitchFamily="2" charset="0"/>
                    <a:ea typeface="Roboto Bold" panose="02000000000000000000" pitchFamily="2" charset="0"/>
                  </a:rPr>
                  <a:t>2. CONFIRMATION FROM COUNCIL OF MINISTERS</a:t>
                </a:r>
              </a:p>
            </p:txBody>
          </p:sp>
          <p:sp>
            <p:nvSpPr>
              <p:cNvPr id="25" name="TextBox 24">
                <a:extLst>
                  <a:ext uri="{FF2B5EF4-FFF2-40B4-BE49-F238E27FC236}">
                    <a16:creationId xmlns:a16="http://schemas.microsoft.com/office/drawing/2014/main" id="{97A1AE5E-ADD7-40F3-9D4C-40B73988D7AC}"/>
                  </a:ext>
                </a:extLst>
              </p:cNvPr>
              <p:cNvSpPr txBox="1"/>
              <p:nvPr/>
            </p:nvSpPr>
            <p:spPr>
              <a:xfrm>
                <a:off x="339011" y="3093067"/>
                <a:ext cx="2929293" cy="830997"/>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panose="02000000000000000000" pitchFamily="2" charset="0"/>
                    <a:ea typeface="Roboto" panose="02000000000000000000" pitchFamily="2" charset="0"/>
                  </a:rPr>
                  <a:t>COM to send to RS the confirmation of the delegation of responsibility and power of appointment to CSO and for RS to initiate recruitment process. </a:t>
                </a:r>
              </a:p>
            </p:txBody>
          </p:sp>
        </p:grpSp>
      </p:grpSp>
      <p:grpSp>
        <p:nvGrpSpPr>
          <p:cNvPr id="26" name="Group 25">
            <a:extLst>
              <a:ext uri="{FF2B5EF4-FFF2-40B4-BE49-F238E27FC236}">
                <a16:creationId xmlns:a16="http://schemas.microsoft.com/office/drawing/2014/main" id="{0CBAB6E0-6D8C-44FB-AC94-1ECBAB94BE5F}"/>
              </a:ext>
            </a:extLst>
          </p:cNvPr>
          <p:cNvGrpSpPr/>
          <p:nvPr/>
        </p:nvGrpSpPr>
        <p:grpSpPr>
          <a:xfrm>
            <a:off x="340731" y="4312146"/>
            <a:ext cx="5258815" cy="2158714"/>
            <a:chOff x="340731" y="4312146"/>
            <a:chExt cx="5258815" cy="2158714"/>
          </a:xfrm>
        </p:grpSpPr>
        <p:sp>
          <p:nvSpPr>
            <p:cNvPr id="27" name="Freeform: Shape 26">
              <a:extLst>
                <a:ext uri="{FF2B5EF4-FFF2-40B4-BE49-F238E27FC236}">
                  <a16:creationId xmlns:a16="http://schemas.microsoft.com/office/drawing/2014/main" id="{93093FF9-7146-4F07-93E7-52529618E9C2}"/>
                </a:ext>
              </a:extLst>
            </p:cNvPr>
            <p:cNvSpPr/>
            <p:nvPr/>
          </p:nvSpPr>
          <p:spPr>
            <a:xfrm>
              <a:off x="3835401" y="4312147"/>
              <a:ext cx="1764145" cy="1924209"/>
            </a:xfrm>
            <a:custGeom>
              <a:avLst/>
              <a:gdLst>
                <a:gd name="connsiteX0" fmla="*/ 1497362 w 1764145"/>
                <a:gd name="connsiteY0" fmla="*/ 0 h 1924209"/>
                <a:gd name="connsiteX1" fmla="*/ 1568184 w 1764145"/>
                <a:gd name="connsiteY1" fmla="*/ 130480 h 1924209"/>
                <a:gd name="connsiteX2" fmla="*/ 1670148 w 1764145"/>
                <a:gd name="connsiteY2" fmla="*/ 254061 h 1924209"/>
                <a:gd name="connsiteX3" fmla="*/ 1764145 w 1764145"/>
                <a:gd name="connsiteY3" fmla="*/ 331615 h 1924209"/>
                <a:gd name="connsiteX4" fmla="*/ 997473 w 1764145"/>
                <a:gd name="connsiteY4" fmla="*/ 1924209 h 1924209"/>
                <a:gd name="connsiteX5" fmla="*/ 0 w 1764145"/>
                <a:gd name="connsiteY5" fmla="*/ 1924209 h 1924209"/>
                <a:gd name="connsiteX6" fmla="*/ 0 w 1764145"/>
                <a:gd name="connsiteY6" fmla="*/ 341860 h 19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145" h="1924209">
                  <a:moveTo>
                    <a:pt x="1497362" y="0"/>
                  </a:moveTo>
                  <a:lnTo>
                    <a:pt x="1568184" y="130480"/>
                  </a:lnTo>
                  <a:cubicBezTo>
                    <a:pt x="1598196" y="174903"/>
                    <a:pt x="1632371" y="216284"/>
                    <a:pt x="1670148" y="254061"/>
                  </a:cubicBezTo>
                  <a:lnTo>
                    <a:pt x="1764145" y="331615"/>
                  </a:lnTo>
                  <a:lnTo>
                    <a:pt x="997473" y="1924209"/>
                  </a:lnTo>
                  <a:lnTo>
                    <a:pt x="0" y="1924209"/>
                  </a:lnTo>
                  <a:lnTo>
                    <a:pt x="0" y="34186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Shape 27">
              <a:extLst>
                <a:ext uri="{FF2B5EF4-FFF2-40B4-BE49-F238E27FC236}">
                  <a16:creationId xmlns:a16="http://schemas.microsoft.com/office/drawing/2014/main" id="{442D13BA-6C12-41DE-9FE5-29BE55BA92AC}"/>
                </a:ext>
              </a:extLst>
            </p:cNvPr>
            <p:cNvSpPr/>
            <p:nvPr/>
          </p:nvSpPr>
          <p:spPr>
            <a:xfrm>
              <a:off x="4835253" y="4312146"/>
              <a:ext cx="764292" cy="793154"/>
            </a:xfrm>
            <a:custGeom>
              <a:avLst/>
              <a:gdLst>
                <a:gd name="connsiteX0" fmla="*/ 497509 w 764292"/>
                <a:gd name="connsiteY0" fmla="*/ 0 h 793154"/>
                <a:gd name="connsiteX1" fmla="*/ 568331 w 764292"/>
                <a:gd name="connsiteY1" fmla="*/ 130480 h 793154"/>
                <a:gd name="connsiteX2" fmla="*/ 670295 w 764292"/>
                <a:gd name="connsiteY2" fmla="*/ 254061 h 793154"/>
                <a:gd name="connsiteX3" fmla="*/ 764292 w 764292"/>
                <a:gd name="connsiteY3" fmla="*/ 331615 h 793154"/>
                <a:gd name="connsiteX4" fmla="*/ 542108 w 764292"/>
                <a:gd name="connsiteY4" fmla="*/ 793154 h 793154"/>
                <a:gd name="connsiteX5" fmla="*/ 511624 w 764292"/>
                <a:gd name="connsiteY5" fmla="*/ 774635 h 793154"/>
                <a:gd name="connsiteX6" fmla="*/ 26189 w 764292"/>
                <a:gd name="connsiteY6" fmla="*/ 185140 h 793154"/>
                <a:gd name="connsiteX7" fmla="*/ 0 w 764292"/>
                <a:gd name="connsiteY7" fmla="*/ 113586 h 793154"/>
                <a:gd name="connsiteX8" fmla="*/ 497509 w 764292"/>
                <a:gd name="connsiteY8" fmla="*/ 0 h 79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92" h="793154">
                  <a:moveTo>
                    <a:pt x="497509" y="0"/>
                  </a:moveTo>
                  <a:lnTo>
                    <a:pt x="568331" y="130480"/>
                  </a:lnTo>
                  <a:cubicBezTo>
                    <a:pt x="598343" y="174903"/>
                    <a:pt x="632518" y="216284"/>
                    <a:pt x="670295" y="254061"/>
                  </a:cubicBezTo>
                  <a:lnTo>
                    <a:pt x="764292" y="331615"/>
                  </a:lnTo>
                  <a:lnTo>
                    <a:pt x="542108" y="793154"/>
                  </a:lnTo>
                  <a:lnTo>
                    <a:pt x="511624" y="774635"/>
                  </a:lnTo>
                  <a:cubicBezTo>
                    <a:pt x="297783" y="630167"/>
                    <a:pt x="127889" y="425587"/>
                    <a:pt x="26189" y="185140"/>
                  </a:cubicBezTo>
                  <a:lnTo>
                    <a:pt x="0" y="113586"/>
                  </a:lnTo>
                  <a:lnTo>
                    <a:pt x="497509" y="0"/>
                  </a:lnTo>
                  <a:close/>
                </a:path>
              </a:pathLst>
            </a:custGeom>
            <a:gradFill flip="none" rotWithShape="1">
              <a:gsLst>
                <a:gs pos="5000">
                  <a:schemeClr val="accent3">
                    <a:lumMod val="75000"/>
                  </a:schemeClr>
                </a:gs>
                <a:gs pos="100000">
                  <a:schemeClr val="accent3"/>
                </a:gs>
              </a:gsLst>
              <a:lin ang="8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29" name="TextBox 28">
              <a:extLst>
                <a:ext uri="{FF2B5EF4-FFF2-40B4-BE49-F238E27FC236}">
                  <a16:creationId xmlns:a16="http://schemas.microsoft.com/office/drawing/2014/main" id="{F181C7CD-6100-4799-8623-1D338EB48371}"/>
                </a:ext>
              </a:extLst>
            </p:cNvPr>
            <p:cNvSpPr txBox="1"/>
            <p:nvPr/>
          </p:nvSpPr>
          <p:spPr>
            <a:xfrm>
              <a:off x="4362344" y="4842422"/>
              <a:ext cx="809837" cy="830997"/>
            </a:xfrm>
            <a:prstGeom prst="rect">
              <a:avLst/>
            </a:prstGeom>
            <a:noFill/>
          </p:spPr>
          <p:txBody>
            <a:bodyPr wrap="none" rtlCol="0" anchor="ctr">
              <a:spAutoFit/>
            </a:bodyPr>
            <a:lstStyle>
              <a:defPPr>
                <a:defRPr lang="en-US"/>
              </a:defPPr>
              <a:lvl1pPr algn="ctr">
                <a:defRPr sz="4800" b="1">
                  <a:solidFill>
                    <a:schemeClr val="accent3"/>
                  </a:solidFill>
                </a:defRPr>
              </a:lvl1pPr>
            </a:lstStyle>
            <a:p>
              <a:r>
                <a:rPr lang="en-US" dirty="0">
                  <a:solidFill>
                    <a:schemeClr val="tx1">
                      <a:lumMod val="50000"/>
                      <a:lumOff val="50000"/>
                    </a:schemeClr>
                  </a:solidFill>
                </a:rPr>
                <a:t>03</a:t>
              </a:r>
            </a:p>
          </p:txBody>
        </p:sp>
        <p:grpSp>
          <p:nvGrpSpPr>
            <p:cNvPr id="30" name="Group 29">
              <a:extLst>
                <a:ext uri="{FF2B5EF4-FFF2-40B4-BE49-F238E27FC236}">
                  <a16:creationId xmlns:a16="http://schemas.microsoft.com/office/drawing/2014/main" id="{7C35453D-9A56-42C4-B32E-E1ACD4AC7FC5}"/>
                </a:ext>
              </a:extLst>
            </p:cNvPr>
            <p:cNvGrpSpPr/>
            <p:nvPr/>
          </p:nvGrpSpPr>
          <p:grpSpPr>
            <a:xfrm>
              <a:off x="340731" y="4870178"/>
              <a:ext cx="2937088" cy="1600682"/>
              <a:chOff x="340731" y="4323423"/>
              <a:chExt cx="2937088" cy="1600682"/>
            </a:xfrm>
          </p:grpSpPr>
          <p:sp>
            <p:nvSpPr>
              <p:cNvPr id="31" name="TextBox 30">
                <a:extLst>
                  <a:ext uri="{FF2B5EF4-FFF2-40B4-BE49-F238E27FC236}">
                    <a16:creationId xmlns:a16="http://schemas.microsoft.com/office/drawing/2014/main" id="{F1B4E8EC-BB97-4132-8B1F-ABEE5DD01FDD}"/>
                  </a:ext>
                </a:extLst>
              </p:cNvPr>
              <p:cNvSpPr txBox="1"/>
              <p:nvPr/>
            </p:nvSpPr>
            <p:spPr>
              <a:xfrm>
                <a:off x="340731" y="4323423"/>
                <a:ext cx="2937088" cy="646331"/>
              </a:xfrm>
              <a:prstGeom prst="rect">
                <a:avLst/>
              </a:prstGeom>
              <a:noFill/>
            </p:spPr>
            <p:txBody>
              <a:bodyPr wrap="square" lIns="0" rIns="0" rtlCol="0" anchor="b">
                <a:spAutoFit/>
              </a:bodyPr>
              <a:lstStyle/>
              <a:p>
                <a:pPr algn="r"/>
                <a:r>
                  <a:rPr lang="en-US" b="1" cap="all" dirty="0">
                    <a:solidFill>
                      <a:schemeClr val="tx1">
                        <a:lumMod val="50000"/>
                        <a:lumOff val="50000"/>
                      </a:schemeClr>
                    </a:solidFill>
                    <a:latin typeface="Roboto Bold" panose="02000000000000000000" pitchFamily="2" charset="0"/>
                    <a:ea typeface="Roboto Bold" panose="02000000000000000000" pitchFamily="2" charset="0"/>
                  </a:rPr>
                  <a:t>3. Establish appointment committee</a:t>
                </a:r>
              </a:p>
            </p:txBody>
          </p:sp>
          <p:sp>
            <p:nvSpPr>
              <p:cNvPr id="32" name="TextBox 31">
                <a:extLst>
                  <a:ext uri="{FF2B5EF4-FFF2-40B4-BE49-F238E27FC236}">
                    <a16:creationId xmlns:a16="http://schemas.microsoft.com/office/drawing/2014/main" id="{67B48346-702B-4D72-AB5F-5259E4BD00FB}"/>
                  </a:ext>
                </a:extLst>
              </p:cNvPr>
              <p:cNvSpPr txBox="1"/>
              <p:nvPr/>
            </p:nvSpPr>
            <p:spPr>
              <a:xfrm>
                <a:off x="348526" y="4908442"/>
                <a:ext cx="2929293" cy="1015663"/>
              </a:xfrm>
              <a:prstGeom prst="rect">
                <a:avLst/>
              </a:prstGeom>
              <a:noFill/>
            </p:spPr>
            <p:txBody>
              <a:bodyPr wrap="square" lIns="0" rIns="0" rtlCol="0" anchor="t">
                <a:spAutoFit/>
              </a:bodyPr>
              <a:lstStyle/>
              <a:p>
                <a:pPr algn="just"/>
                <a:r>
                  <a:rPr lang="en-MY" sz="1200" dirty="0">
                    <a:solidFill>
                      <a:schemeClr val="tx1">
                        <a:lumMod val="65000"/>
                        <a:lumOff val="35000"/>
                      </a:schemeClr>
                    </a:solidFill>
                    <a:latin typeface="Roboto" panose="02000000000000000000" pitchFamily="2" charset="0"/>
                    <a:ea typeface="Roboto" panose="02000000000000000000" pitchFamily="2" charset="0"/>
                  </a:rPr>
                  <a:t>By instruction from CSO, R</a:t>
                </a:r>
                <a:r>
                  <a:rPr lang="en-US" sz="1200" dirty="0">
                    <a:solidFill>
                      <a:schemeClr val="tx1">
                        <a:lumMod val="65000"/>
                        <a:lumOff val="35000"/>
                      </a:schemeClr>
                    </a:solidFill>
                    <a:latin typeface="Roboto" panose="02000000000000000000" pitchFamily="2" charset="0"/>
                    <a:ea typeface="Roboto" panose="02000000000000000000" pitchFamily="2" charset="0"/>
                  </a:rPr>
                  <a:t>S to initiate establishment of the Appointment Committee (AC) requesting nominations from CT6 for membership in the AC as per Staff Regulation 7 (4) and Rule 8 (A.3).</a:t>
                </a:r>
              </a:p>
            </p:txBody>
          </p:sp>
        </p:grpSp>
      </p:grpSp>
      <p:grpSp>
        <p:nvGrpSpPr>
          <p:cNvPr id="33" name="Group 32">
            <a:extLst>
              <a:ext uri="{FF2B5EF4-FFF2-40B4-BE49-F238E27FC236}">
                <a16:creationId xmlns:a16="http://schemas.microsoft.com/office/drawing/2014/main" id="{92081FE0-3149-459C-A20C-C6B774723240}"/>
              </a:ext>
            </a:extLst>
          </p:cNvPr>
          <p:cNvGrpSpPr/>
          <p:nvPr/>
        </p:nvGrpSpPr>
        <p:grpSpPr>
          <a:xfrm>
            <a:off x="6254751" y="1183964"/>
            <a:ext cx="5604314" cy="2159404"/>
            <a:chOff x="6254751" y="1183964"/>
            <a:chExt cx="5604314" cy="2159404"/>
          </a:xfrm>
        </p:grpSpPr>
        <p:sp>
          <p:nvSpPr>
            <p:cNvPr id="34" name="Freeform: Shape 33">
              <a:extLst>
                <a:ext uri="{FF2B5EF4-FFF2-40B4-BE49-F238E27FC236}">
                  <a16:creationId xmlns:a16="http://schemas.microsoft.com/office/drawing/2014/main" id="{30D026CE-3262-45E7-A872-B2F572221952}"/>
                </a:ext>
              </a:extLst>
            </p:cNvPr>
            <p:cNvSpPr/>
            <p:nvPr/>
          </p:nvSpPr>
          <p:spPr>
            <a:xfrm>
              <a:off x="6254751" y="1715156"/>
              <a:ext cx="2101849" cy="1628212"/>
            </a:xfrm>
            <a:custGeom>
              <a:avLst/>
              <a:gdLst>
                <a:gd name="connsiteX0" fmla="*/ 0 w 2101849"/>
                <a:gd name="connsiteY0" fmla="*/ 0 h 1628212"/>
                <a:gd name="connsiteX1" fmla="*/ 2101849 w 2101849"/>
                <a:gd name="connsiteY1" fmla="*/ 0 h 1628212"/>
                <a:gd name="connsiteX2" fmla="*/ 2101849 w 2101849"/>
                <a:gd name="connsiteY2" fmla="*/ 255616 h 1628212"/>
                <a:gd name="connsiteX3" fmla="*/ 380876 w 2101849"/>
                <a:gd name="connsiteY3" fmla="*/ 1628212 h 1628212"/>
                <a:gd name="connsiteX4" fmla="*/ 308120 w 2101849"/>
                <a:gd name="connsiteY4" fmla="*/ 1568183 h 1628212"/>
                <a:gd name="connsiteX5" fmla="*/ 9536 w 2101849"/>
                <a:gd name="connsiteY5" fmla="*/ 1442539 h 1628212"/>
                <a:gd name="connsiteX6" fmla="*/ 0 w 2101849"/>
                <a:gd name="connsiteY6" fmla="*/ 1441084 h 16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849" h="1628212">
                  <a:moveTo>
                    <a:pt x="0" y="0"/>
                  </a:moveTo>
                  <a:lnTo>
                    <a:pt x="2101849" y="0"/>
                  </a:lnTo>
                  <a:lnTo>
                    <a:pt x="2101849" y="255616"/>
                  </a:lnTo>
                  <a:lnTo>
                    <a:pt x="380876" y="1628212"/>
                  </a:lnTo>
                  <a:lnTo>
                    <a:pt x="308120" y="1568183"/>
                  </a:lnTo>
                  <a:cubicBezTo>
                    <a:pt x="219273" y="1508159"/>
                    <a:pt x="118252" y="1464785"/>
                    <a:pt x="9536" y="1442539"/>
                  </a:cubicBezTo>
                  <a:lnTo>
                    <a:pt x="0" y="144108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2A1D357C-D9F8-4FF4-9E1D-7CEF2D79DB0C}"/>
                </a:ext>
              </a:extLst>
            </p:cNvPr>
            <p:cNvSpPr/>
            <p:nvPr/>
          </p:nvSpPr>
          <p:spPr>
            <a:xfrm>
              <a:off x="6254751" y="2646144"/>
              <a:ext cx="782682" cy="697224"/>
            </a:xfrm>
            <a:custGeom>
              <a:avLst/>
              <a:gdLst>
                <a:gd name="connsiteX0" fmla="*/ 0 w 782682"/>
                <a:gd name="connsiteY0" fmla="*/ 0 h 697224"/>
                <a:gd name="connsiteX1" fmla="*/ 111276 w 782682"/>
                <a:gd name="connsiteY1" fmla="*/ 16983 h 697224"/>
                <a:gd name="connsiteX2" fmla="*/ 693518 w 782682"/>
                <a:gd name="connsiteY2" fmla="*/ 295719 h 697224"/>
                <a:gd name="connsiteX3" fmla="*/ 782682 w 782682"/>
                <a:gd name="connsiteY3" fmla="*/ 376756 h 697224"/>
                <a:gd name="connsiteX4" fmla="*/ 380876 w 782682"/>
                <a:gd name="connsiteY4" fmla="*/ 697224 h 697224"/>
                <a:gd name="connsiteX5" fmla="*/ 308120 w 782682"/>
                <a:gd name="connsiteY5" fmla="*/ 637195 h 697224"/>
                <a:gd name="connsiteX6" fmla="*/ 9536 w 782682"/>
                <a:gd name="connsiteY6" fmla="*/ 511551 h 697224"/>
                <a:gd name="connsiteX7" fmla="*/ 0 w 782682"/>
                <a:gd name="connsiteY7" fmla="*/ 510096 h 697224"/>
                <a:gd name="connsiteX8" fmla="*/ 0 w 782682"/>
                <a:gd name="connsiteY8" fmla="*/ 0 h 69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82" h="697224">
                  <a:moveTo>
                    <a:pt x="0" y="0"/>
                  </a:moveTo>
                  <a:lnTo>
                    <a:pt x="111276" y="16983"/>
                  </a:lnTo>
                  <a:cubicBezTo>
                    <a:pt x="329328" y="61603"/>
                    <a:pt x="528086" y="159192"/>
                    <a:pt x="693518" y="295719"/>
                  </a:cubicBezTo>
                  <a:lnTo>
                    <a:pt x="782682" y="376756"/>
                  </a:lnTo>
                  <a:lnTo>
                    <a:pt x="380876" y="697224"/>
                  </a:lnTo>
                  <a:lnTo>
                    <a:pt x="308120" y="637195"/>
                  </a:lnTo>
                  <a:cubicBezTo>
                    <a:pt x="219273" y="577171"/>
                    <a:pt x="118252" y="533797"/>
                    <a:pt x="9536" y="511551"/>
                  </a:cubicBezTo>
                  <a:lnTo>
                    <a:pt x="0" y="510096"/>
                  </a:lnTo>
                  <a:lnTo>
                    <a:pt x="0" y="0"/>
                  </a:lnTo>
                  <a:close/>
                </a:path>
              </a:pathLst>
            </a:custGeom>
            <a:gradFill flip="none" rotWithShape="1">
              <a:gsLst>
                <a:gs pos="20000">
                  <a:schemeClr val="tx2">
                    <a:lumMod val="90000"/>
                    <a:lumOff val="10000"/>
                  </a:schemeClr>
                </a:gs>
                <a:gs pos="100000">
                  <a:schemeClr val="tx2">
                    <a:lumMod val="75000"/>
                    <a:lumOff val="25000"/>
                  </a:schemeClr>
                </a:gs>
              </a:gsLst>
              <a:lin ang="17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36" name="TextBox 35">
              <a:extLst>
                <a:ext uri="{FF2B5EF4-FFF2-40B4-BE49-F238E27FC236}">
                  <a16:creationId xmlns:a16="http://schemas.microsoft.com/office/drawing/2014/main" id="{406633FB-580B-42C5-BE15-A3E37C0B1A7B}"/>
                </a:ext>
              </a:extLst>
            </p:cNvPr>
            <p:cNvSpPr txBox="1"/>
            <p:nvPr/>
          </p:nvSpPr>
          <p:spPr>
            <a:xfrm>
              <a:off x="6543508" y="1941662"/>
              <a:ext cx="809837" cy="830997"/>
            </a:xfrm>
            <a:prstGeom prst="rect">
              <a:avLst/>
            </a:prstGeom>
            <a:noFill/>
          </p:spPr>
          <p:txBody>
            <a:bodyPr wrap="none" rtlCol="0" anchor="ctr">
              <a:spAutoFit/>
            </a:bodyPr>
            <a:lstStyle/>
            <a:p>
              <a:pPr algn="ctr"/>
              <a:r>
                <a:rPr lang="en-US" sz="4800" b="1" dirty="0">
                  <a:solidFill>
                    <a:schemeClr val="tx2">
                      <a:lumMod val="90000"/>
                      <a:lumOff val="10000"/>
                    </a:schemeClr>
                  </a:solidFill>
                </a:rPr>
                <a:t>07</a:t>
              </a:r>
            </a:p>
          </p:txBody>
        </p:sp>
        <p:grpSp>
          <p:nvGrpSpPr>
            <p:cNvPr id="37" name="Group 36">
              <a:extLst>
                <a:ext uri="{FF2B5EF4-FFF2-40B4-BE49-F238E27FC236}">
                  <a16:creationId xmlns:a16="http://schemas.microsoft.com/office/drawing/2014/main" id="{B80A4C0B-753D-4318-9562-E222FDBB5DD2}"/>
                </a:ext>
              </a:extLst>
            </p:cNvPr>
            <p:cNvGrpSpPr/>
            <p:nvPr/>
          </p:nvGrpSpPr>
          <p:grpSpPr>
            <a:xfrm>
              <a:off x="8921977" y="1183964"/>
              <a:ext cx="2937088" cy="1572401"/>
              <a:chOff x="8921977" y="912453"/>
              <a:chExt cx="2937088" cy="1572401"/>
            </a:xfrm>
          </p:grpSpPr>
          <p:sp>
            <p:nvSpPr>
              <p:cNvPr id="38" name="TextBox 37">
                <a:extLst>
                  <a:ext uri="{FF2B5EF4-FFF2-40B4-BE49-F238E27FC236}">
                    <a16:creationId xmlns:a16="http://schemas.microsoft.com/office/drawing/2014/main" id="{4D612712-6491-44DE-979E-B542B12CB728}"/>
                  </a:ext>
                </a:extLst>
              </p:cNvPr>
              <p:cNvSpPr txBox="1"/>
              <p:nvPr/>
            </p:nvSpPr>
            <p:spPr>
              <a:xfrm>
                <a:off x="8921977" y="912453"/>
                <a:ext cx="2937088" cy="646331"/>
              </a:xfrm>
              <a:prstGeom prst="rect">
                <a:avLst/>
              </a:prstGeom>
              <a:noFill/>
            </p:spPr>
            <p:txBody>
              <a:bodyPr wrap="square" lIns="0" rIns="0" rtlCol="0" anchor="b">
                <a:spAutoFit/>
              </a:bodyPr>
              <a:lstStyle/>
              <a:p>
                <a:r>
                  <a:rPr lang="en-US" b="1" cap="all" dirty="0">
                    <a:solidFill>
                      <a:schemeClr val="tx2">
                        <a:lumMod val="90000"/>
                        <a:lumOff val="10000"/>
                      </a:schemeClr>
                    </a:solidFill>
                    <a:latin typeface="Roboto Bold" panose="02000000000000000000" pitchFamily="2" charset="0"/>
                    <a:ea typeface="Roboto Bold" panose="02000000000000000000" pitchFamily="2" charset="0"/>
                  </a:rPr>
                  <a:t>7. ENDORSEMENT AND APPOINTMENT</a:t>
                </a:r>
              </a:p>
            </p:txBody>
          </p:sp>
          <p:sp>
            <p:nvSpPr>
              <p:cNvPr id="39" name="TextBox 38">
                <a:extLst>
                  <a:ext uri="{FF2B5EF4-FFF2-40B4-BE49-F238E27FC236}">
                    <a16:creationId xmlns:a16="http://schemas.microsoft.com/office/drawing/2014/main" id="{5FFC97A9-8B85-491D-B533-0E1DBD7AD52E}"/>
                  </a:ext>
                </a:extLst>
              </p:cNvPr>
              <p:cNvSpPr txBox="1"/>
              <p:nvPr/>
            </p:nvSpPr>
            <p:spPr>
              <a:xfrm>
                <a:off x="8921977" y="1469191"/>
                <a:ext cx="2929293" cy="1015663"/>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
                  </a:rPr>
                  <a:t>Per Regulation 7 (8) &amp; (9) and Rule 8 (A.7 &amp; 8), Chair of CSO to convene meeting to offer candidate of the position. Offer of employment must be in accordance to Staff Regulation 7 (10) and Rule 8 (A.9).</a:t>
                </a:r>
              </a:p>
            </p:txBody>
          </p:sp>
        </p:grpSp>
      </p:grpSp>
      <p:grpSp>
        <p:nvGrpSpPr>
          <p:cNvPr id="40" name="Group 39">
            <a:extLst>
              <a:ext uri="{FF2B5EF4-FFF2-40B4-BE49-F238E27FC236}">
                <a16:creationId xmlns:a16="http://schemas.microsoft.com/office/drawing/2014/main" id="{08C5CAE0-ABE7-4525-B5E5-AB75330A722C}"/>
              </a:ext>
            </a:extLst>
          </p:cNvPr>
          <p:cNvGrpSpPr/>
          <p:nvPr/>
        </p:nvGrpSpPr>
        <p:grpSpPr>
          <a:xfrm>
            <a:off x="340731" y="1698499"/>
            <a:ext cx="5598108" cy="1644276"/>
            <a:chOff x="340731" y="1698499"/>
            <a:chExt cx="5598108" cy="1644276"/>
          </a:xfrm>
        </p:grpSpPr>
        <p:sp>
          <p:nvSpPr>
            <p:cNvPr id="41" name="Freeform: Shape 40">
              <a:extLst>
                <a:ext uri="{FF2B5EF4-FFF2-40B4-BE49-F238E27FC236}">
                  <a16:creationId xmlns:a16="http://schemas.microsoft.com/office/drawing/2014/main" id="{D037E3F0-DEEA-44DD-9324-010519022AD2}"/>
                </a:ext>
              </a:extLst>
            </p:cNvPr>
            <p:cNvSpPr/>
            <p:nvPr/>
          </p:nvSpPr>
          <p:spPr>
            <a:xfrm>
              <a:off x="3835400" y="1715156"/>
              <a:ext cx="2103439" cy="1627619"/>
            </a:xfrm>
            <a:custGeom>
              <a:avLst/>
              <a:gdLst>
                <a:gd name="connsiteX0" fmla="*/ 0 w 2103439"/>
                <a:gd name="connsiteY0" fmla="*/ 0 h 1627619"/>
                <a:gd name="connsiteX1" fmla="*/ 2103439 w 2103439"/>
                <a:gd name="connsiteY1" fmla="*/ 0 h 1627619"/>
                <a:gd name="connsiteX2" fmla="*/ 2103439 w 2103439"/>
                <a:gd name="connsiteY2" fmla="*/ 1440841 h 1627619"/>
                <a:gd name="connsiteX3" fmla="*/ 2092313 w 2103439"/>
                <a:gd name="connsiteY3" fmla="*/ 1442539 h 1627619"/>
                <a:gd name="connsiteX4" fmla="*/ 1793730 w 2103439"/>
                <a:gd name="connsiteY4" fmla="*/ 1568183 h 1627619"/>
                <a:gd name="connsiteX5" fmla="*/ 1721692 w 2103439"/>
                <a:gd name="connsiteY5" fmla="*/ 1627619 h 1627619"/>
                <a:gd name="connsiteX6" fmla="*/ 0 w 2103439"/>
                <a:gd name="connsiteY6" fmla="*/ 254909 h 16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439" h="1627619">
                  <a:moveTo>
                    <a:pt x="0" y="0"/>
                  </a:moveTo>
                  <a:lnTo>
                    <a:pt x="2103439" y="0"/>
                  </a:lnTo>
                  <a:lnTo>
                    <a:pt x="2103439" y="1440841"/>
                  </a:lnTo>
                  <a:lnTo>
                    <a:pt x="2092313" y="1442539"/>
                  </a:lnTo>
                  <a:cubicBezTo>
                    <a:pt x="1983597" y="1464785"/>
                    <a:pt x="1882577" y="1508159"/>
                    <a:pt x="1793730" y="1568183"/>
                  </a:cubicBezTo>
                  <a:lnTo>
                    <a:pt x="1721692" y="1627619"/>
                  </a:lnTo>
                  <a:lnTo>
                    <a:pt x="0" y="25490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reeform: Shape 41">
              <a:extLst>
                <a:ext uri="{FF2B5EF4-FFF2-40B4-BE49-F238E27FC236}">
                  <a16:creationId xmlns:a16="http://schemas.microsoft.com/office/drawing/2014/main" id="{421FF7E4-A198-4346-B848-0B52788D011E}"/>
                </a:ext>
              </a:extLst>
            </p:cNvPr>
            <p:cNvSpPr/>
            <p:nvPr/>
          </p:nvSpPr>
          <p:spPr>
            <a:xfrm>
              <a:off x="5155188" y="2645901"/>
              <a:ext cx="783651" cy="696874"/>
            </a:xfrm>
            <a:custGeom>
              <a:avLst/>
              <a:gdLst>
                <a:gd name="connsiteX0" fmla="*/ 783651 w 783651"/>
                <a:gd name="connsiteY0" fmla="*/ 0 h 696874"/>
                <a:gd name="connsiteX1" fmla="*/ 783651 w 783651"/>
                <a:gd name="connsiteY1" fmla="*/ 510096 h 696874"/>
                <a:gd name="connsiteX2" fmla="*/ 772525 w 783651"/>
                <a:gd name="connsiteY2" fmla="*/ 511794 h 696874"/>
                <a:gd name="connsiteX3" fmla="*/ 473942 w 783651"/>
                <a:gd name="connsiteY3" fmla="*/ 637438 h 696874"/>
                <a:gd name="connsiteX4" fmla="*/ 401904 w 783651"/>
                <a:gd name="connsiteY4" fmla="*/ 696874 h 696874"/>
                <a:gd name="connsiteX5" fmla="*/ 0 w 783651"/>
                <a:gd name="connsiteY5" fmla="*/ 376435 h 696874"/>
                <a:gd name="connsiteX6" fmla="*/ 88543 w 783651"/>
                <a:gd name="connsiteY6" fmla="*/ 295962 h 696874"/>
                <a:gd name="connsiteX7" fmla="*/ 670785 w 783651"/>
                <a:gd name="connsiteY7" fmla="*/ 17226 h 696874"/>
                <a:gd name="connsiteX8" fmla="*/ 783651 w 783651"/>
                <a:gd name="connsiteY8" fmla="*/ 0 h 69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651" h="696874">
                  <a:moveTo>
                    <a:pt x="783651" y="0"/>
                  </a:moveTo>
                  <a:lnTo>
                    <a:pt x="783651" y="510096"/>
                  </a:lnTo>
                  <a:lnTo>
                    <a:pt x="772525" y="511794"/>
                  </a:lnTo>
                  <a:cubicBezTo>
                    <a:pt x="663809" y="534040"/>
                    <a:pt x="562789" y="577414"/>
                    <a:pt x="473942" y="637438"/>
                  </a:cubicBezTo>
                  <a:lnTo>
                    <a:pt x="401904" y="696874"/>
                  </a:lnTo>
                  <a:lnTo>
                    <a:pt x="0" y="376435"/>
                  </a:lnTo>
                  <a:lnTo>
                    <a:pt x="88543" y="295962"/>
                  </a:lnTo>
                  <a:cubicBezTo>
                    <a:pt x="253975" y="159435"/>
                    <a:pt x="452733" y="61846"/>
                    <a:pt x="670785" y="17226"/>
                  </a:cubicBezTo>
                  <a:lnTo>
                    <a:pt x="783651" y="0"/>
                  </a:lnTo>
                  <a:close/>
                </a:path>
              </a:pathLst>
            </a:custGeom>
            <a:gradFill flip="none" rotWithShape="1">
              <a:gsLst>
                <a:gs pos="20000">
                  <a:schemeClr val="accent5">
                    <a:lumMod val="75000"/>
                  </a:schemeClr>
                </a:gs>
                <a:gs pos="100000">
                  <a:schemeClr val="accent5"/>
                </a:gs>
              </a:gsLst>
              <a:lin ang="150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Bold" panose="02000000000000000000" pitchFamily="2" charset="0"/>
                <a:ea typeface="Roboto Bold" panose="02000000000000000000" pitchFamily="2" charset="0"/>
              </a:endParaRPr>
            </a:p>
          </p:txBody>
        </p:sp>
        <p:sp>
          <p:nvSpPr>
            <p:cNvPr id="43" name="TextBox 42">
              <a:extLst>
                <a:ext uri="{FF2B5EF4-FFF2-40B4-BE49-F238E27FC236}">
                  <a16:creationId xmlns:a16="http://schemas.microsoft.com/office/drawing/2014/main" id="{0248BBC1-8EC4-479B-B590-DF5F19AA043D}"/>
                </a:ext>
              </a:extLst>
            </p:cNvPr>
            <p:cNvSpPr txBox="1"/>
            <p:nvPr/>
          </p:nvSpPr>
          <p:spPr>
            <a:xfrm>
              <a:off x="4954960" y="1968415"/>
              <a:ext cx="809837" cy="830997"/>
            </a:xfrm>
            <a:prstGeom prst="rect">
              <a:avLst/>
            </a:prstGeom>
            <a:noFill/>
          </p:spPr>
          <p:txBody>
            <a:bodyPr wrap="none" rtlCol="0" anchor="ctr">
              <a:spAutoFit/>
            </a:bodyPr>
            <a:lstStyle/>
            <a:p>
              <a:pPr algn="ctr"/>
              <a:r>
                <a:rPr lang="en-US" sz="4800" b="1" dirty="0">
                  <a:solidFill>
                    <a:schemeClr val="accent5"/>
                  </a:solidFill>
                </a:rPr>
                <a:t>01</a:t>
              </a:r>
            </a:p>
          </p:txBody>
        </p:sp>
        <p:grpSp>
          <p:nvGrpSpPr>
            <p:cNvPr id="44" name="Group 43">
              <a:extLst>
                <a:ext uri="{FF2B5EF4-FFF2-40B4-BE49-F238E27FC236}">
                  <a16:creationId xmlns:a16="http://schemas.microsoft.com/office/drawing/2014/main" id="{5E105106-86E7-4DE0-8976-AC2D66ABC755}"/>
                </a:ext>
              </a:extLst>
            </p:cNvPr>
            <p:cNvGrpSpPr/>
            <p:nvPr/>
          </p:nvGrpSpPr>
          <p:grpSpPr>
            <a:xfrm>
              <a:off x="340731" y="1698499"/>
              <a:ext cx="2937088" cy="1333110"/>
              <a:chOff x="340731" y="1151744"/>
              <a:chExt cx="2937088" cy="1333110"/>
            </a:xfrm>
          </p:grpSpPr>
          <p:sp>
            <p:nvSpPr>
              <p:cNvPr id="45" name="TextBox 44">
                <a:extLst>
                  <a:ext uri="{FF2B5EF4-FFF2-40B4-BE49-F238E27FC236}">
                    <a16:creationId xmlns:a16="http://schemas.microsoft.com/office/drawing/2014/main" id="{DAAFB9C5-1366-42C3-89DD-E1D76067CD4A}"/>
                  </a:ext>
                </a:extLst>
              </p:cNvPr>
              <p:cNvSpPr txBox="1"/>
              <p:nvPr/>
            </p:nvSpPr>
            <p:spPr>
              <a:xfrm>
                <a:off x="340731" y="1151744"/>
                <a:ext cx="2937088" cy="369332"/>
              </a:xfrm>
              <a:prstGeom prst="rect">
                <a:avLst/>
              </a:prstGeom>
              <a:noFill/>
            </p:spPr>
            <p:txBody>
              <a:bodyPr wrap="square" lIns="0" rIns="0" rtlCol="0" anchor="b">
                <a:spAutoFit/>
              </a:bodyPr>
              <a:lstStyle/>
              <a:p>
                <a:pPr algn="r"/>
                <a:r>
                  <a:rPr lang="en-US" b="1" cap="all" dirty="0">
                    <a:solidFill>
                      <a:schemeClr val="accent5"/>
                    </a:solidFill>
                    <a:latin typeface="Roboto Bold" panose="02000000000000000000" pitchFamily="2" charset="0"/>
                    <a:ea typeface="Roboto Bold" panose="02000000000000000000" pitchFamily="2" charset="0"/>
                  </a:rPr>
                  <a:t>1. Delegate powers</a:t>
                </a:r>
              </a:p>
            </p:txBody>
          </p:sp>
          <p:sp>
            <p:nvSpPr>
              <p:cNvPr id="46" name="TextBox 45">
                <a:extLst>
                  <a:ext uri="{FF2B5EF4-FFF2-40B4-BE49-F238E27FC236}">
                    <a16:creationId xmlns:a16="http://schemas.microsoft.com/office/drawing/2014/main" id="{8672A3D7-414B-433E-B05A-5FCB8080861C}"/>
                  </a:ext>
                </a:extLst>
              </p:cNvPr>
              <p:cNvSpPr txBox="1"/>
              <p:nvPr/>
            </p:nvSpPr>
            <p:spPr>
              <a:xfrm>
                <a:off x="348526" y="1469191"/>
                <a:ext cx="2929293" cy="1015663"/>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panose="02000000000000000000" pitchFamily="2" charset="0"/>
                    <a:ea typeface="Roboto" panose="02000000000000000000" pitchFamily="2" charset="0"/>
                  </a:rPr>
                  <a:t>RS to remind COM to delegate responsibility and power of appointment to the Council of Senior Officers (CSO) in writing under Staff Regulation 7 (1) and (2).</a:t>
                </a:r>
              </a:p>
            </p:txBody>
          </p:sp>
        </p:grpSp>
      </p:grpSp>
      <p:grpSp>
        <p:nvGrpSpPr>
          <p:cNvPr id="47" name="Group 46">
            <a:extLst>
              <a:ext uri="{FF2B5EF4-FFF2-40B4-BE49-F238E27FC236}">
                <a16:creationId xmlns:a16="http://schemas.microsoft.com/office/drawing/2014/main" id="{D8C2DCE4-CED7-4958-B241-1ABD5AE1CFD4}"/>
              </a:ext>
            </a:extLst>
          </p:cNvPr>
          <p:cNvGrpSpPr/>
          <p:nvPr/>
        </p:nvGrpSpPr>
        <p:grpSpPr>
          <a:xfrm>
            <a:off x="6593593" y="4311823"/>
            <a:ext cx="5257676" cy="1924532"/>
            <a:chOff x="6593593" y="4311823"/>
            <a:chExt cx="5257676" cy="1924532"/>
          </a:xfrm>
        </p:grpSpPr>
        <p:sp>
          <p:nvSpPr>
            <p:cNvPr id="48" name="Freeform: Shape 47">
              <a:extLst>
                <a:ext uri="{FF2B5EF4-FFF2-40B4-BE49-F238E27FC236}">
                  <a16:creationId xmlns:a16="http://schemas.microsoft.com/office/drawing/2014/main" id="{F5A902CC-06F8-420C-A378-ECE1C112ECD2}"/>
                </a:ext>
              </a:extLst>
            </p:cNvPr>
            <p:cNvSpPr/>
            <p:nvPr/>
          </p:nvSpPr>
          <p:spPr>
            <a:xfrm>
              <a:off x="6593593" y="4311823"/>
              <a:ext cx="1763007" cy="1924532"/>
            </a:xfrm>
            <a:custGeom>
              <a:avLst/>
              <a:gdLst>
                <a:gd name="connsiteX0" fmla="*/ 265820 w 1763007"/>
                <a:gd name="connsiteY0" fmla="*/ 0 h 1924532"/>
                <a:gd name="connsiteX1" fmla="*/ 1763007 w 1763007"/>
                <a:gd name="connsiteY1" fmla="*/ 341821 h 1924532"/>
                <a:gd name="connsiteX2" fmla="*/ 1763007 w 1763007"/>
                <a:gd name="connsiteY2" fmla="*/ 1924532 h 1924532"/>
                <a:gd name="connsiteX3" fmla="*/ 767124 w 1763007"/>
                <a:gd name="connsiteY3" fmla="*/ 1924532 h 1924532"/>
                <a:gd name="connsiteX4" fmla="*/ 0 w 1763007"/>
                <a:gd name="connsiteY4" fmla="*/ 331000 h 1924532"/>
                <a:gd name="connsiteX5" fmla="*/ 92859 w 1763007"/>
                <a:gd name="connsiteY5" fmla="*/ 254384 h 1924532"/>
                <a:gd name="connsiteX6" fmla="*/ 194823 w 1763007"/>
                <a:gd name="connsiteY6" fmla="*/ 130803 h 19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3007" h="1924532">
                  <a:moveTo>
                    <a:pt x="265820" y="0"/>
                  </a:moveTo>
                  <a:lnTo>
                    <a:pt x="1763007" y="341821"/>
                  </a:lnTo>
                  <a:lnTo>
                    <a:pt x="1763007" y="1924532"/>
                  </a:lnTo>
                  <a:lnTo>
                    <a:pt x="767124" y="1924532"/>
                  </a:lnTo>
                  <a:lnTo>
                    <a:pt x="0" y="331000"/>
                  </a:lnTo>
                  <a:lnTo>
                    <a:pt x="92859" y="254384"/>
                  </a:lnTo>
                  <a:cubicBezTo>
                    <a:pt x="130637" y="216607"/>
                    <a:pt x="164811" y="175226"/>
                    <a:pt x="194823" y="130803"/>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48">
              <a:extLst>
                <a:ext uri="{FF2B5EF4-FFF2-40B4-BE49-F238E27FC236}">
                  <a16:creationId xmlns:a16="http://schemas.microsoft.com/office/drawing/2014/main" id="{E6BD02D2-A3DE-451E-8D38-D8D1D5ACDC32}"/>
                </a:ext>
              </a:extLst>
            </p:cNvPr>
            <p:cNvSpPr/>
            <p:nvPr/>
          </p:nvSpPr>
          <p:spPr>
            <a:xfrm>
              <a:off x="6593593" y="4311823"/>
              <a:ext cx="763277" cy="792730"/>
            </a:xfrm>
            <a:custGeom>
              <a:avLst/>
              <a:gdLst>
                <a:gd name="connsiteX0" fmla="*/ 265820 w 763277"/>
                <a:gd name="connsiteY0" fmla="*/ 0 h 792730"/>
                <a:gd name="connsiteX1" fmla="*/ 763277 w 763277"/>
                <a:gd name="connsiteY1" fmla="*/ 113574 h 792730"/>
                <a:gd name="connsiteX2" fmla="*/ 736965 w 763277"/>
                <a:gd name="connsiteY2" fmla="*/ 185463 h 792730"/>
                <a:gd name="connsiteX3" fmla="*/ 251530 w 763277"/>
                <a:gd name="connsiteY3" fmla="*/ 774958 h 792730"/>
                <a:gd name="connsiteX4" fmla="*/ 222276 w 763277"/>
                <a:gd name="connsiteY4" fmla="*/ 792730 h 792730"/>
                <a:gd name="connsiteX5" fmla="*/ 0 w 763277"/>
                <a:gd name="connsiteY5" fmla="*/ 331000 h 792730"/>
                <a:gd name="connsiteX6" fmla="*/ 92859 w 763277"/>
                <a:gd name="connsiteY6" fmla="*/ 254384 h 792730"/>
                <a:gd name="connsiteX7" fmla="*/ 194823 w 763277"/>
                <a:gd name="connsiteY7" fmla="*/ 130803 h 792730"/>
                <a:gd name="connsiteX8" fmla="*/ 265820 w 763277"/>
                <a:gd name="connsiteY8" fmla="*/ 0 h 7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277" h="792730">
                  <a:moveTo>
                    <a:pt x="265820" y="0"/>
                  </a:moveTo>
                  <a:lnTo>
                    <a:pt x="763277" y="113574"/>
                  </a:lnTo>
                  <a:lnTo>
                    <a:pt x="736965" y="185463"/>
                  </a:lnTo>
                  <a:cubicBezTo>
                    <a:pt x="635265" y="425910"/>
                    <a:pt x="465372" y="630490"/>
                    <a:pt x="251530" y="774958"/>
                  </a:cubicBezTo>
                  <a:lnTo>
                    <a:pt x="222276" y="792730"/>
                  </a:lnTo>
                  <a:lnTo>
                    <a:pt x="0" y="331000"/>
                  </a:lnTo>
                  <a:lnTo>
                    <a:pt x="92859" y="254384"/>
                  </a:lnTo>
                  <a:cubicBezTo>
                    <a:pt x="130637" y="216607"/>
                    <a:pt x="164811" y="175226"/>
                    <a:pt x="194823" y="130803"/>
                  </a:cubicBezTo>
                  <a:lnTo>
                    <a:pt x="265820" y="0"/>
                  </a:lnTo>
                  <a:close/>
                </a:path>
              </a:pathLst>
            </a:custGeom>
            <a:gradFill flip="none" rotWithShape="1">
              <a:gsLst>
                <a:gs pos="16000">
                  <a:schemeClr val="accent4">
                    <a:lumMod val="75000"/>
                  </a:schemeClr>
                </a:gs>
                <a:gs pos="100000">
                  <a:schemeClr val="accent4"/>
                </a:gs>
              </a:gsLst>
              <a:lin ang="21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MY" sz="1400" dirty="0">
                <a:latin typeface="Roboto Bold" panose="02000000000000000000" pitchFamily="2" charset="0"/>
                <a:ea typeface="Roboto Bold" panose="02000000000000000000" pitchFamily="2" charset="0"/>
              </a:endParaRPr>
            </a:p>
          </p:txBody>
        </p:sp>
        <p:sp>
          <p:nvSpPr>
            <p:cNvPr id="50" name="TextBox 49">
              <a:extLst>
                <a:ext uri="{FF2B5EF4-FFF2-40B4-BE49-F238E27FC236}">
                  <a16:creationId xmlns:a16="http://schemas.microsoft.com/office/drawing/2014/main" id="{84150B3C-A391-4DF7-8A79-EC3881EE33C4}"/>
                </a:ext>
              </a:extLst>
            </p:cNvPr>
            <p:cNvSpPr txBox="1"/>
            <p:nvPr/>
          </p:nvSpPr>
          <p:spPr>
            <a:xfrm>
              <a:off x="7092334" y="4837201"/>
              <a:ext cx="809837" cy="830997"/>
            </a:xfrm>
            <a:prstGeom prst="rect">
              <a:avLst/>
            </a:prstGeom>
            <a:noFill/>
          </p:spPr>
          <p:txBody>
            <a:bodyPr wrap="none" rtlCol="0" anchor="ctr">
              <a:spAutoFit/>
            </a:bodyPr>
            <a:lstStyle/>
            <a:p>
              <a:pPr algn="ctr"/>
              <a:r>
                <a:rPr lang="en-US" sz="4800" b="1" dirty="0">
                  <a:solidFill>
                    <a:schemeClr val="accent4">
                      <a:lumMod val="75000"/>
                    </a:schemeClr>
                  </a:solidFill>
                </a:rPr>
                <a:t>05</a:t>
              </a:r>
            </a:p>
          </p:txBody>
        </p:sp>
        <p:grpSp>
          <p:nvGrpSpPr>
            <p:cNvPr id="51" name="Group 50">
              <a:extLst>
                <a:ext uri="{FF2B5EF4-FFF2-40B4-BE49-F238E27FC236}">
                  <a16:creationId xmlns:a16="http://schemas.microsoft.com/office/drawing/2014/main" id="{1AE31D20-6FE5-42C7-AB8F-F10ECEDEBFB0}"/>
                </a:ext>
              </a:extLst>
            </p:cNvPr>
            <p:cNvGrpSpPr/>
            <p:nvPr/>
          </p:nvGrpSpPr>
          <p:grpSpPr>
            <a:xfrm>
              <a:off x="8914181" y="4413679"/>
              <a:ext cx="2937088" cy="1139017"/>
              <a:chOff x="8921977" y="3800529"/>
              <a:chExt cx="2937088" cy="1139017"/>
            </a:xfrm>
          </p:grpSpPr>
          <p:sp>
            <p:nvSpPr>
              <p:cNvPr id="52" name="TextBox 51">
                <a:extLst>
                  <a:ext uri="{FF2B5EF4-FFF2-40B4-BE49-F238E27FC236}">
                    <a16:creationId xmlns:a16="http://schemas.microsoft.com/office/drawing/2014/main" id="{63DC6593-53F5-4B4C-8A84-A069DDD6F0D0}"/>
                  </a:ext>
                </a:extLst>
              </p:cNvPr>
              <p:cNvSpPr txBox="1"/>
              <p:nvPr/>
            </p:nvSpPr>
            <p:spPr>
              <a:xfrm>
                <a:off x="8921977" y="3800529"/>
                <a:ext cx="2937088" cy="369332"/>
              </a:xfrm>
              <a:prstGeom prst="rect">
                <a:avLst/>
              </a:prstGeom>
              <a:noFill/>
            </p:spPr>
            <p:txBody>
              <a:bodyPr wrap="square" lIns="0" rIns="0" rtlCol="0" anchor="b">
                <a:spAutoFit/>
              </a:bodyPr>
              <a:lstStyle/>
              <a:p>
                <a:r>
                  <a:rPr lang="en-US" b="1" cap="all" dirty="0">
                    <a:solidFill>
                      <a:schemeClr val="accent4">
                        <a:lumMod val="75000"/>
                      </a:schemeClr>
                    </a:solidFill>
                    <a:latin typeface="Roboto Bold" panose="02000000000000000000" pitchFamily="2" charset="0"/>
                    <a:ea typeface="Roboto Bold" panose="02000000000000000000" pitchFamily="2" charset="0"/>
                  </a:rPr>
                  <a:t>5. ADVERTISE</a:t>
                </a:r>
              </a:p>
            </p:txBody>
          </p:sp>
          <p:sp>
            <p:nvSpPr>
              <p:cNvPr id="53" name="TextBox 52">
                <a:extLst>
                  <a:ext uri="{FF2B5EF4-FFF2-40B4-BE49-F238E27FC236}">
                    <a16:creationId xmlns:a16="http://schemas.microsoft.com/office/drawing/2014/main" id="{2C4A773F-A939-4D42-ACDB-E5744955943B}"/>
                  </a:ext>
                </a:extLst>
              </p:cNvPr>
              <p:cNvSpPr txBox="1"/>
              <p:nvPr/>
            </p:nvSpPr>
            <p:spPr>
              <a:xfrm>
                <a:off x="8921977" y="4108549"/>
                <a:ext cx="2929293" cy="830997"/>
              </a:xfrm>
              <a:prstGeom prst="rect">
                <a:avLst/>
              </a:prstGeom>
              <a:noFill/>
            </p:spPr>
            <p:txBody>
              <a:bodyPr wrap="square" lIns="0" rIns="0" rtlCol="0" anchor="t">
                <a:spAutoFit/>
              </a:bodyPr>
              <a:lstStyle/>
              <a:p>
                <a:pPr algn="just"/>
                <a:r>
                  <a:rPr lang="en-US" sz="1200" dirty="0">
                    <a:solidFill>
                      <a:schemeClr val="tx1">
                        <a:lumMod val="65000"/>
                        <a:lumOff val="35000"/>
                      </a:schemeClr>
                    </a:solidFill>
                    <a:latin typeface="Roboto" panose="02000000000000000000" pitchFamily="2" charset="0"/>
                    <a:ea typeface="Roboto" panose="02000000000000000000" pitchFamily="2" charset="0"/>
                  </a:rPr>
                  <a:t>RS to advertise the position(s) in CT6 countries and in website. Nominations can be received for the position(s) from CT6 subject to Staff Regulation 7(6).</a:t>
                </a:r>
              </a:p>
            </p:txBody>
          </p:sp>
        </p:grpSp>
      </p:grpSp>
      <p:pic>
        <p:nvPicPr>
          <p:cNvPr id="54" name="Graphic 53" descr="Lightbulb">
            <a:extLst>
              <a:ext uri="{FF2B5EF4-FFF2-40B4-BE49-F238E27FC236}">
                <a16:creationId xmlns:a16="http://schemas.microsoft.com/office/drawing/2014/main" id="{A26BE628-FB87-4ECA-A12C-591D3B00BF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518555"/>
            <a:ext cx="914400" cy="914400"/>
          </a:xfrm>
          <a:prstGeom prst="rect">
            <a:avLst/>
          </a:prstGeom>
        </p:spPr>
      </p:pic>
      <p:sp>
        <p:nvSpPr>
          <p:cNvPr id="55" name="Rectangle 54">
            <a:extLst>
              <a:ext uri="{FF2B5EF4-FFF2-40B4-BE49-F238E27FC236}">
                <a16:creationId xmlns:a16="http://schemas.microsoft.com/office/drawing/2014/main" id="{D82EDB37-B88D-4C2D-AF0B-F39D74E5ABA2}"/>
              </a:ext>
            </a:extLst>
          </p:cNvPr>
          <p:cNvSpPr/>
          <p:nvPr/>
        </p:nvSpPr>
        <p:spPr>
          <a:xfrm>
            <a:off x="188770" y="1634064"/>
            <a:ext cx="3282482" cy="1397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28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righ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7223AA-8275-4D92-B7F2-4739FEEB763B}"/>
              </a:ext>
            </a:extLst>
          </p:cNvPr>
          <p:cNvPicPr>
            <a:picLocks noChangeAspect="1"/>
          </p:cNvPicPr>
          <p:nvPr/>
        </p:nvPicPr>
        <p:blipFill>
          <a:blip r:embed="rId2"/>
          <a:stretch>
            <a:fillRect/>
          </a:stretch>
        </p:blipFill>
        <p:spPr>
          <a:xfrm>
            <a:off x="1287272" y="270369"/>
            <a:ext cx="10611960" cy="6274810"/>
          </a:xfrm>
          <a:prstGeom prst="rect">
            <a:avLst/>
          </a:prstGeom>
        </p:spPr>
      </p:pic>
      <p:sp>
        <p:nvSpPr>
          <p:cNvPr id="3" name="TextBox 2">
            <a:extLst>
              <a:ext uri="{FF2B5EF4-FFF2-40B4-BE49-F238E27FC236}">
                <a16:creationId xmlns:a16="http://schemas.microsoft.com/office/drawing/2014/main" id="{B2EF8537-C478-4D81-993C-035EA2D27928}"/>
              </a:ext>
            </a:extLst>
          </p:cNvPr>
          <p:cNvSpPr txBox="1"/>
          <p:nvPr/>
        </p:nvSpPr>
        <p:spPr>
          <a:xfrm rot="16200000">
            <a:off x="-1964971" y="2962295"/>
            <a:ext cx="5611932" cy="892552"/>
          </a:xfrm>
          <a:prstGeom prst="rect">
            <a:avLst/>
          </a:prstGeom>
          <a:noFill/>
        </p:spPr>
        <p:txBody>
          <a:bodyPr wrap="square" rtlCol="0">
            <a:spAutoFit/>
          </a:bodyPr>
          <a:lstStyle/>
          <a:p>
            <a:pPr algn="ctr"/>
            <a:r>
              <a:rPr lang="en-MY" sz="2600" b="1" dirty="0">
                <a:latin typeface="Arial Nova" panose="020B0504020202020204" pitchFamily="34" charset="0"/>
              </a:rPr>
              <a:t>APPOINTMENT PROCESS TIMELINE</a:t>
            </a:r>
            <a:endParaRPr lang="en-US" sz="2600" b="1" dirty="0">
              <a:latin typeface="Arial Nova" panose="020B0504020202020204" pitchFamily="34" charset="0"/>
            </a:endParaRPr>
          </a:p>
        </p:txBody>
      </p:sp>
      <p:sp>
        <p:nvSpPr>
          <p:cNvPr id="4" name="Rectangle 3">
            <a:extLst>
              <a:ext uri="{FF2B5EF4-FFF2-40B4-BE49-F238E27FC236}">
                <a16:creationId xmlns:a16="http://schemas.microsoft.com/office/drawing/2014/main" id="{9755E739-FE7D-4C07-BE82-83B7F1C8444B}"/>
              </a:ext>
            </a:extLst>
          </p:cNvPr>
          <p:cNvSpPr/>
          <p:nvPr/>
        </p:nvSpPr>
        <p:spPr>
          <a:xfrm>
            <a:off x="1287272" y="1365933"/>
            <a:ext cx="10510010" cy="445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201B1A-BE3B-420B-9552-1D61460C0484}"/>
              </a:ext>
            </a:extLst>
          </p:cNvPr>
          <p:cNvSpPr/>
          <p:nvPr/>
        </p:nvSpPr>
        <p:spPr>
          <a:xfrm>
            <a:off x="1287272" y="878311"/>
            <a:ext cx="10510010" cy="445166"/>
          </a:xfrm>
          <a:prstGeom prst="rect">
            <a:avLst/>
          </a:prstGeom>
          <a:solidFill>
            <a:schemeClr val="bg1"/>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solidFill>
                  <a:schemeClr val="tx1"/>
                </a:solidFill>
              </a:rPr>
              <a:t>Letter was sent on 13 November 2018 (Ref No: COM/RS/11/18/561)</a:t>
            </a:r>
            <a:endParaRPr lang="en-US" dirty="0">
              <a:solidFill>
                <a:schemeClr val="tx1"/>
              </a:solidFill>
            </a:endParaRPr>
          </a:p>
        </p:txBody>
      </p:sp>
    </p:spTree>
    <p:extLst>
      <p:ext uri="{BB962C8B-B14F-4D97-AF65-F5344CB8AC3E}">
        <p14:creationId xmlns:p14="http://schemas.microsoft.com/office/powerpoint/2010/main" val="19001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3D32-492F-43A6-BC24-BBAB654E1788}"/>
              </a:ext>
            </a:extLst>
          </p:cNvPr>
          <p:cNvSpPr>
            <a:spLocks noGrp="1"/>
          </p:cNvSpPr>
          <p:nvPr>
            <p:ph type="title"/>
          </p:nvPr>
        </p:nvSpPr>
        <p:spPr>
          <a:xfrm>
            <a:off x="1106738" y="365125"/>
            <a:ext cx="10031997" cy="1278009"/>
          </a:xfrm>
        </p:spPr>
        <p:txBody>
          <a:bodyPr/>
          <a:lstStyle/>
          <a:p>
            <a:r>
              <a:rPr lang="en-MY" dirty="0"/>
              <a:t>2019 Organization Chart</a:t>
            </a:r>
            <a:endParaRPr lang="en-US" dirty="0"/>
          </a:p>
        </p:txBody>
      </p:sp>
      <p:grpSp>
        <p:nvGrpSpPr>
          <p:cNvPr id="4" name="Group 3">
            <a:extLst>
              <a:ext uri="{FF2B5EF4-FFF2-40B4-BE49-F238E27FC236}">
                <a16:creationId xmlns:a16="http://schemas.microsoft.com/office/drawing/2014/main" id="{B42B7E6F-42A7-410A-A0EE-BCA17F52BBBA}"/>
              </a:ext>
            </a:extLst>
          </p:cNvPr>
          <p:cNvGrpSpPr/>
          <p:nvPr/>
        </p:nvGrpSpPr>
        <p:grpSpPr>
          <a:xfrm>
            <a:off x="525359" y="176422"/>
            <a:ext cx="11130957" cy="5298316"/>
            <a:chOff x="288184" y="117745"/>
            <a:chExt cx="11667536" cy="5495464"/>
          </a:xfrm>
        </p:grpSpPr>
        <p:cxnSp>
          <p:nvCxnSpPr>
            <p:cNvPr id="5" name="Straight Connector 4">
              <a:extLst>
                <a:ext uri="{FF2B5EF4-FFF2-40B4-BE49-F238E27FC236}">
                  <a16:creationId xmlns:a16="http://schemas.microsoft.com/office/drawing/2014/main" id="{AF2C7B12-57A9-4025-9650-8E81D1831B96}"/>
                </a:ext>
              </a:extLst>
            </p:cNvPr>
            <p:cNvCxnSpPr/>
            <p:nvPr/>
          </p:nvCxnSpPr>
          <p:spPr>
            <a:xfrm>
              <a:off x="3990440" y="4969565"/>
              <a:ext cx="0" cy="6436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154EE2-7E6C-4155-B98E-FB06CD3E2E29}"/>
                </a:ext>
              </a:extLst>
            </p:cNvPr>
            <p:cNvSpPr/>
            <p:nvPr/>
          </p:nvSpPr>
          <p:spPr>
            <a:xfrm>
              <a:off x="288184" y="117745"/>
              <a:ext cx="11667536" cy="48518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ova" panose="020B0504020202020204" pitchFamily="34" charset="0"/>
              </a:endParaRPr>
            </a:p>
          </p:txBody>
        </p:sp>
        <p:cxnSp>
          <p:nvCxnSpPr>
            <p:cNvPr id="7" name="Straight Connector 6">
              <a:extLst>
                <a:ext uri="{FF2B5EF4-FFF2-40B4-BE49-F238E27FC236}">
                  <a16:creationId xmlns:a16="http://schemas.microsoft.com/office/drawing/2014/main" id="{22FFCDBE-8F43-4A71-B4E1-92DB268C05A5}"/>
                </a:ext>
              </a:extLst>
            </p:cNvPr>
            <p:cNvCxnSpPr>
              <a:cxnSpLocks/>
              <a:stCxn id="9" idx="2"/>
            </p:cNvCxnSpPr>
            <p:nvPr/>
          </p:nvCxnSpPr>
          <p:spPr>
            <a:xfrm flipH="1">
              <a:off x="4044016" y="2113829"/>
              <a:ext cx="1" cy="1912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42950E-B7B4-4D19-AE3A-083B0581C448}"/>
                </a:ext>
              </a:extLst>
            </p:cNvPr>
            <p:cNvSpPr txBox="1"/>
            <p:nvPr/>
          </p:nvSpPr>
          <p:spPr>
            <a:xfrm>
              <a:off x="5009322" y="248478"/>
              <a:ext cx="2613991" cy="446920"/>
            </a:xfrm>
            <a:prstGeom prst="rect">
              <a:avLst/>
            </a:prstGeom>
            <a:solidFill>
              <a:schemeClr val="tx1"/>
            </a:solidFill>
            <a:ln>
              <a:solidFill>
                <a:schemeClr val="accent1"/>
              </a:solidFill>
            </a:ln>
          </p:spPr>
          <p:txBody>
            <a:bodyPr wrap="square" rtlCol="0">
              <a:spAutoFit/>
            </a:bodyPr>
            <a:lstStyle/>
            <a:p>
              <a:pPr algn="ctr"/>
              <a:r>
                <a:rPr lang="en-MY" sz="2200" b="1" dirty="0">
                  <a:solidFill>
                    <a:schemeClr val="bg1"/>
                  </a:solidFill>
                  <a:latin typeface="Arial Nova" panose="020B0504020202020204" pitchFamily="34" charset="0"/>
                </a:rPr>
                <a:t>ED</a:t>
              </a:r>
              <a:endParaRPr lang="en-US" sz="2200" b="1" dirty="0">
                <a:solidFill>
                  <a:schemeClr val="bg1"/>
                </a:solidFill>
                <a:latin typeface="Arial Nova" panose="020B0504020202020204" pitchFamily="34" charset="0"/>
              </a:endParaRPr>
            </a:p>
          </p:txBody>
        </p:sp>
        <p:sp>
          <p:nvSpPr>
            <p:cNvPr id="9" name="TextBox 8">
              <a:extLst>
                <a:ext uri="{FF2B5EF4-FFF2-40B4-BE49-F238E27FC236}">
                  <a16:creationId xmlns:a16="http://schemas.microsoft.com/office/drawing/2014/main" id="{A05A8E09-1939-4326-A4CD-F9EC20DF1592}"/>
                </a:ext>
              </a:extLst>
            </p:cNvPr>
            <p:cNvSpPr txBox="1"/>
            <p:nvPr/>
          </p:nvSpPr>
          <p:spPr>
            <a:xfrm>
              <a:off x="2737021" y="1344388"/>
              <a:ext cx="2613991" cy="769441"/>
            </a:xfrm>
            <a:prstGeom prst="rect">
              <a:avLst/>
            </a:prstGeom>
            <a:solidFill>
              <a:srgbClr val="00B0F0"/>
            </a:solidFill>
            <a:ln>
              <a:solidFill>
                <a:schemeClr val="accent1"/>
              </a:solidFill>
            </a:ln>
          </p:spPr>
          <p:txBody>
            <a:bodyPr wrap="square" rtlCol="0">
              <a:spAutoFit/>
            </a:bodyPr>
            <a:lstStyle/>
            <a:p>
              <a:pPr algn="ctr"/>
              <a:r>
                <a:rPr lang="en-MY" sz="2200" b="1" dirty="0">
                  <a:latin typeface="Arial Nova" panose="020B0504020202020204" pitchFamily="34" charset="0"/>
                </a:rPr>
                <a:t>DED (CS)</a:t>
              </a:r>
            </a:p>
            <a:p>
              <a:pPr algn="ctr"/>
              <a:r>
                <a:rPr lang="en-MY" sz="2200" dirty="0">
                  <a:latin typeface="Arial Nova" panose="020B0504020202020204" pitchFamily="34" charset="0"/>
                </a:rPr>
                <a:t>(GWGs)</a:t>
              </a:r>
              <a:endParaRPr lang="en-US" sz="2200" dirty="0">
                <a:latin typeface="Arial Nova" panose="020B0504020202020204" pitchFamily="34" charset="0"/>
              </a:endParaRPr>
            </a:p>
          </p:txBody>
        </p:sp>
        <p:sp>
          <p:nvSpPr>
            <p:cNvPr id="10" name="TextBox 9">
              <a:extLst>
                <a:ext uri="{FF2B5EF4-FFF2-40B4-BE49-F238E27FC236}">
                  <a16:creationId xmlns:a16="http://schemas.microsoft.com/office/drawing/2014/main" id="{07AE41A3-ECE5-4FB0-B640-28A33AF9DCB9}"/>
                </a:ext>
              </a:extLst>
            </p:cNvPr>
            <p:cNvSpPr txBox="1"/>
            <p:nvPr/>
          </p:nvSpPr>
          <p:spPr>
            <a:xfrm>
              <a:off x="7194293" y="1344388"/>
              <a:ext cx="2613991" cy="430887"/>
            </a:xfrm>
            <a:prstGeom prst="rect">
              <a:avLst/>
            </a:prstGeom>
            <a:solidFill>
              <a:schemeClr val="accent4"/>
            </a:solidFill>
            <a:ln>
              <a:solidFill>
                <a:schemeClr val="accent1"/>
              </a:solidFill>
            </a:ln>
          </p:spPr>
          <p:txBody>
            <a:bodyPr wrap="square" rtlCol="0">
              <a:spAutoFit/>
            </a:bodyPr>
            <a:lstStyle/>
            <a:p>
              <a:pPr algn="ctr"/>
              <a:r>
                <a:rPr lang="en-MY" sz="2200" b="1" dirty="0">
                  <a:latin typeface="Arial Nova" panose="020B0504020202020204" pitchFamily="34" charset="0"/>
                </a:rPr>
                <a:t>DED (PS)</a:t>
              </a:r>
              <a:endParaRPr lang="en-US" sz="2200" b="1" dirty="0">
                <a:latin typeface="Arial Nova" panose="020B0504020202020204" pitchFamily="34" charset="0"/>
              </a:endParaRPr>
            </a:p>
          </p:txBody>
        </p:sp>
        <p:sp>
          <p:nvSpPr>
            <p:cNvPr id="11" name="TextBox 10">
              <a:extLst>
                <a:ext uri="{FF2B5EF4-FFF2-40B4-BE49-F238E27FC236}">
                  <a16:creationId xmlns:a16="http://schemas.microsoft.com/office/drawing/2014/main" id="{30CE88C6-BEF1-4936-B44C-BABC5D5E3385}"/>
                </a:ext>
              </a:extLst>
            </p:cNvPr>
            <p:cNvSpPr txBox="1"/>
            <p:nvPr/>
          </p:nvSpPr>
          <p:spPr>
            <a:xfrm>
              <a:off x="1052338" y="4305331"/>
              <a:ext cx="2613991" cy="430887"/>
            </a:xfrm>
            <a:prstGeom prst="rect">
              <a:avLst/>
            </a:prstGeom>
            <a:solidFill>
              <a:schemeClr val="accent4"/>
            </a:solidFill>
            <a:ln>
              <a:solidFill>
                <a:schemeClr val="accent1"/>
              </a:solidFill>
            </a:ln>
          </p:spPr>
          <p:txBody>
            <a:bodyPr wrap="square" rtlCol="0">
              <a:spAutoFit/>
            </a:bodyPr>
            <a:lstStyle/>
            <a:p>
              <a:pPr algn="ctr"/>
              <a:r>
                <a:rPr lang="en-MY" sz="2200" dirty="0">
                  <a:latin typeface="Arial Nova" panose="020B0504020202020204" pitchFamily="34" charset="0"/>
                </a:rPr>
                <a:t>Finance Assistant</a:t>
              </a:r>
              <a:endParaRPr lang="en-US" sz="2200" dirty="0">
                <a:latin typeface="Arial Nova" panose="020B0504020202020204" pitchFamily="34" charset="0"/>
              </a:endParaRPr>
            </a:p>
          </p:txBody>
        </p:sp>
        <p:sp>
          <p:nvSpPr>
            <p:cNvPr id="12" name="TextBox 11">
              <a:extLst>
                <a:ext uri="{FF2B5EF4-FFF2-40B4-BE49-F238E27FC236}">
                  <a16:creationId xmlns:a16="http://schemas.microsoft.com/office/drawing/2014/main" id="{DD955CEE-3E52-4934-8B25-347EA6B8354D}"/>
                </a:ext>
              </a:extLst>
            </p:cNvPr>
            <p:cNvSpPr txBox="1"/>
            <p:nvPr/>
          </p:nvSpPr>
          <p:spPr>
            <a:xfrm>
              <a:off x="5990504" y="2442196"/>
              <a:ext cx="2613991" cy="1446550"/>
            </a:xfrm>
            <a:prstGeom prst="rect">
              <a:avLst/>
            </a:prstGeom>
            <a:solidFill>
              <a:schemeClr val="accent4"/>
            </a:solidFill>
            <a:ln>
              <a:solidFill>
                <a:schemeClr val="accent1"/>
              </a:solidFill>
            </a:ln>
          </p:spPr>
          <p:txBody>
            <a:bodyPr wrap="square" rtlCol="0">
              <a:spAutoFit/>
            </a:bodyPr>
            <a:lstStyle/>
            <a:p>
              <a:pPr algn="ctr"/>
              <a:r>
                <a:rPr lang="en-MY" sz="2200" b="1" dirty="0">
                  <a:latin typeface="Arial Nova" panose="020B0504020202020204" pitchFamily="34" charset="0"/>
                </a:rPr>
                <a:t>Senior Technical Program </a:t>
              </a:r>
              <a:r>
                <a:rPr lang="en-MY" sz="2200" b="1" dirty="0" err="1">
                  <a:latin typeface="Arial Nova" panose="020B0504020202020204" pitchFamily="34" charset="0"/>
                </a:rPr>
                <a:t>Mgr</a:t>
              </a:r>
              <a:r>
                <a:rPr lang="en-MY" sz="2200" b="1" dirty="0">
                  <a:latin typeface="Arial Nova" panose="020B0504020202020204" pitchFamily="34" charset="0"/>
                </a:rPr>
                <a:t> (TPM)</a:t>
              </a:r>
              <a:endParaRPr lang="en-MY" sz="2200" dirty="0">
                <a:latin typeface="Arial Nova" panose="020B0504020202020204" pitchFamily="34" charset="0"/>
              </a:endParaRPr>
            </a:p>
            <a:p>
              <a:pPr algn="ctr"/>
              <a:r>
                <a:rPr lang="en-MY" sz="2200" dirty="0">
                  <a:latin typeface="Arial Nova" panose="020B0504020202020204" pitchFamily="34" charset="0"/>
                </a:rPr>
                <a:t>(TWGs + CCTs)</a:t>
              </a:r>
              <a:endParaRPr lang="en-US" sz="2200" dirty="0">
                <a:latin typeface="Arial Nova" panose="020B0504020202020204" pitchFamily="34" charset="0"/>
              </a:endParaRPr>
            </a:p>
          </p:txBody>
        </p:sp>
        <p:sp>
          <p:nvSpPr>
            <p:cNvPr id="13" name="TextBox 12">
              <a:extLst>
                <a:ext uri="{FF2B5EF4-FFF2-40B4-BE49-F238E27FC236}">
                  <a16:creationId xmlns:a16="http://schemas.microsoft.com/office/drawing/2014/main" id="{97F9B793-400C-448A-8F43-341221FD03C7}"/>
                </a:ext>
              </a:extLst>
            </p:cNvPr>
            <p:cNvSpPr txBox="1"/>
            <p:nvPr/>
          </p:nvSpPr>
          <p:spPr>
            <a:xfrm>
              <a:off x="8947749" y="2440298"/>
              <a:ext cx="2613991" cy="1107996"/>
            </a:xfrm>
            <a:prstGeom prst="rect">
              <a:avLst/>
            </a:prstGeom>
            <a:solidFill>
              <a:schemeClr val="accent4"/>
            </a:solidFill>
            <a:ln>
              <a:solidFill>
                <a:schemeClr val="accent1"/>
              </a:solidFill>
            </a:ln>
          </p:spPr>
          <p:txBody>
            <a:bodyPr wrap="square" rtlCol="0">
              <a:spAutoFit/>
            </a:bodyPr>
            <a:lstStyle/>
            <a:p>
              <a:pPr algn="ctr"/>
              <a:r>
                <a:rPr lang="en-MY" sz="2200" b="1" dirty="0">
                  <a:latin typeface="Arial Nova" panose="020B0504020202020204" pitchFamily="34" charset="0"/>
                </a:rPr>
                <a:t>Comms &amp; Information </a:t>
              </a:r>
              <a:r>
                <a:rPr lang="en-MY" sz="2200" b="1" dirty="0" err="1">
                  <a:latin typeface="Arial Nova" panose="020B0504020202020204" pitchFamily="34" charset="0"/>
                </a:rPr>
                <a:t>Mgr</a:t>
              </a:r>
              <a:r>
                <a:rPr lang="en-MY" sz="2200" b="1" dirty="0">
                  <a:latin typeface="Arial Nova" panose="020B0504020202020204" pitchFamily="34" charset="0"/>
                </a:rPr>
                <a:t> (CIM)</a:t>
              </a:r>
              <a:endParaRPr lang="en-US" sz="2200" b="1" dirty="0">
                <a:latin typeface="Arial Nova" panose="020B0504020202020204" pitchFamily="34" charset="0"/>
              </a:endParaRPr>
            </a:p>
          </p:txBody>
        </p:sp>
        <p:cxnSp>
          <p:nvCxnSpPr>
            <p:cNvPr id="14" name="Straight Connector 13">
              <a:extLst>
                <a:ext uri="{FF2B5EF4-FFF2-40B4-BE49-F238E27FC236}">
                  <a16:creationId xmlns:a16="http://schemas.microsoft.com/office/drawing/2014/main" id="{FB17C47F-2F70-431E-9FAB-13C74763B701}"/>
                </a:ext>
              </a:extLst>
            </p:cNvPr>
            <p:cNvCxnSpPr>
              <a:cxnSpLocks/>
              <a:stCxn id="8" idx="2"/>
            </p:cNvCxnSpPr>
            <p:nvPr/>
          </p:nvCxnSpPr>
          <p:spPr>
            <a:xfrm>
              <a:off x="6316317" y="695398"/>
              <a:ext cx="1" cy="352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37873E-BE8A-4823-AC36-E445EC46A937}"/>
                </a:ext>
              </a:extLst>
            </p:cNvPr>
            <p:cNvCxnSpPr/>
            <p:nvPr/>
          </p:nvCxnSpPr>
          <p:spPr>
            <a:xfrm>
              <a:off x="4044016" y="1037690"/>
              <a:ext cx="4457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E5DAEC7-054F-4AB9-9B71-A08219035C7D}"/>
                </a:ext>
              </a:extLst>
            </p:cNvPr>
            <p:cNvCxnSpPr>
              <a:endCxn id="9" idx="0"/>
            </p:cNvCxnSpPr>
            <p:nvPr/>
          </p:nvCxnSpPr>
          <p:spPr>
            <a:xfrm>
              <a:off x="4044016" y="1037690"/>
              <a:ext cx="1" cy="306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4CF75C-0B9F-481A-98FF-A1329AC021B6}"/>
                </a:ext>
              </a:extLst>
            </p:cNvPr>
            <p:cNvCxnSpPr/>
            <p:nvPr/>
          </p:nvCxnSpPr>
          <p:spPr>
            <a:xfrm>
              <a:off x="8501287" y="1043917"/>
              <a:ext cx="1" cy="306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F06129-00D3-42F9-8B89-34B80E842603}"/>
                </a:ext>
              </a:extLst>
            </p:cNvPr>
            <p:cNvCxnSpPr>
              <a:cxnSpLocks/>
              <a:stCxn id="10" idx="2"/>
            </p:cNvCxnSpPr>
            <p:nvPr/>
          </p:nvCxnSpPr>
          <p:spPr>
            <a:xfrm flipH="1">
              <a:off x="8501287" y="1775275"/>
              <a:ext cx="2" cy="3309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C6EBFF-9916-4A45-BCE1-1912DB0B6AEE}"/>
                </a:ext>
              </a:extLst>
            </p:cNvPr>
            <p:cNvCxnSpPr/>
            <p:nvPr/>
          </p:nvCxnSpPr>
          <p:spPr>
            <a:xfrm>
              <a:off x="7194293" y="2108908"/>
              <a:ext cx="3213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B6DC05-4935-4927-B6C9-53DE34286268}"/>
                </a:ext>
              </a:extLst>
            </p:cNvPr>
            <p:cNvCxnSpPr/>
            <p:nvPr/>
          </p:nvCxnSpPr>
          <p:spPr>
            <a:xfrm>
              <a:off x="10397447" y="2106202"/>
              <a:ext cx="0" cy="33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82BF9B-A086-419B-A31C-3CFC14298246}"/>
                </a:ext>
              </a:extLst>
            </p:cNvPr>
            <p:cNvCxnSpPr>
              <a:cxnSpLocks/>
            </p:cNvCxnSpPr>
            <p:nvPr/>
          </p:nvCxnSpPr>
          <p:spPr>
            <a:xfrm>
              <a:off x="7194759" y="2108908"/>
              <a:ext cx="1" cy="333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51A01A-A62C-4FD1-B49E-5623D6983A7B}"/>
                </a:ext>
              </a:extLst>
            </p:cNvPr>
            <p:cNvSpPr txBox="1"/>
            <p:nvPr/>
          </p:nvSpPr>
          <p:spPr>
            <a:xfrm>
              <a:off x="2737021" y="2427894"/>
              <a:ext cx="2613991" cy="1107996"/>
            </a:xfrm>
            <a:prstGeom prst="rect">
              <a:avLst/>
            </a:prstGeom>
            <a:solidFill>
              <a:srgbClr val="00B0F0"/>
            </a:solidFill>
            <a:ln>
              <a:solidFill>
                <a:schemeClr val="accent1"/>
              </a:solidFill>
            </a:ln>
          </p:spPr>
          <p:txBody>
            <a:bodyPr wrap="square" rtlCol="0">
              <a:spAutoFit/>
            </a:bodyPr>
            <a:lstStyle/>
            <a:p>
              <a:pPr algn="ctr"/>
              <a:r>
                <a:rPr lang="en-MY" sz="2200" b="1" dirty="0">
                  <a:latin typeface="Arial Nova" panose="020B0504020202020204" pitchFamily="34" charset="0"/>
                </a:rPr>
                <a:t>Finance &amp; Operation Manager</a:t>
              </a:r>
              <a:endParaRPr lang="en-US" sz="2200" b="1" dirty="0">
                <a:latin typeface="Arial Nova" panose="020B0504020202020204" pitchFamily="34" charset="0"/>
              </a:endParaRPr>
            </a:p>
          </p:txBody>
        </p:sp>
        <p:sp>
          <p:nvSpPr>
            <p:cNvPr id="23" name="TextBox 22">
              <a:extLst>
                <a:ext uri="{FF2B5EF4-FFF2-40B4-BE49-F238E27FC236}">
                  <a16:creationId xmlns:a16="http://schemas.microsoft.com/office/drawing/2014/main" id="{A67848D5-97B1-466D-9F93-DBB513AE3FB2}"/>
                </a:ext>
              </a:extLst>
            </p:cNvPr>
            <p:cNvSpPr txBox="1"/>
            <p:nvPr/>
          </p:nvSpPr>
          <p:spPr>
            <a:xfrm>
              <a:off x="3871359" y="4317705"/>
              <a:ext cx="3165535" cy="430887"/>
            </a:xfrm>
            <a:prstGeom prst="rect">
              <a:avLst/>
            </a:prstGeom>
            <a:solidFill>
              <a:srgbClr val="00B0F0"/>
            </a:solidFill>
            <a:ln>
              <a:solidFill>
                <a:schemeClr val="accent1"/>
              </a:solidFill>
            </a:ln>
          </p:spPr>
          <p:txBody>
            <a:bodyPr wrap="square" rtlCol="0">
              <a:spAutoFit/>
            </a:bodyPr>
            <a:lstStyle/>
            <a:p>
              <a:pPr algn="ctr"/>
              <a:r>
                <a:rPr lang="en-MY" sz="2200" dirty="0">
                  <a:latin typeface="Arial Nova" panose="020B0504020202020204" pitchFamily="34" charset="0"/>
                </a:rPr>
                <a:t>Operation Assistant</a:t>
              </a:r>
              <a:endParaRPr lang="en-US" sz="2200" dirty="0">
                <a:latin typeface="Arial Nova" panose="020B0504020202020204" pitchFamily="34" charset="0"/>
              </a:endParaRPr>
            </a:p>
          </p:txBody>
        </p:sp>
        <p:cxnSp>
          <p:nvCxnSpPr>
            <p:cNvPr id="24" name="Straight Connector 23">
              <a:extLst>
                <a:ext uri="{FF2B5EF4-FFF2-40B4-BE49-F238E27FC236}">
                  <a16:creationId xmlns:a16="http://schemas.microsoft.com/office/drawing/2014/main" id="{1454C8CD-0D3C-4C6E-AF5C-05974107B2CB}"/>
                </a:ext>
              </a:extLst>
            </p:cNvPr>
            <p:cNvCxnSpPr/>
            <p:nvPr/>
          </p:nvCxnSpPr>
          <p:spPr>
            <a:xfrm flipV="1">
              <a:off x="2261148" y="4011008"/>
              <a:ext cx="3314704" cy="153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E824784-8690-46A6-875C-26716EC126EC}"/>
                </a:ext>
              </a:extLst>
            </p:cNvPr>
            <p:cNvCxnSpPr/>
            <p:nvPr/>
          </p:nvCxnSpPr>
          <p:spPr>
            <a:xfrm>
              <a:off x="5565912" y="4011008"/>
              <a:ext cx="0" cy="294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BEDC564-C3D0-4D01-8673-BC1519A53D1A}"/>
                </a:ext>
              </a:extLst>
            </p:cNvPr>
            <p:cNvCxnSpPr>
              <a:cxnSpLocks/>
            </p:cNvCxnSpPr>
            <p:nvPr/>
          </p:nvCxnSpPr>
          <p:spPr>
            <a:xfrm>
              <a:off x="2259943" y="4026393"/>
              <a:ext cx="1" cy="2789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8A083D-02B1-41DB-8509-B8C5B02E0F4F}"/>
                </a:ext>
              </a:extLst>
            </p:cNvPr>
            <p:cNvCxnSpPr/>
            <p:nvPr/>
          </p:nvCxnSpPr>
          <p:spPr>
            <a:xfrm flipH="1">
              <a:off x="10376452" y="4969565"/>
              <a:ext cx="7322" cy="19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CD9110D-3D52-43D3-AADB-8FDE689FD4A4}"/>
              </a:ext>
            </a:extLst>
          </p:cNvPr>
          <p:cNvSpPr txBox="1"/>
          <p:nvPr/>
        </p:nvSpPr>
        <p:spPr>
          <a:xfrm>
            <a:off x="602870" y="245491"/>
            <a:ext cx="5053515" cy="830997"/>
          </a:xfrm>
          <a:prstGeom prst="rect">
            <a:avLst/>
          </a:prstGeom>
          <a:noFill/>
        </p:spPr>
        <p:txBody>
          <a:bodyPr wrap="square" rtlCol="0">
            <a:spAutoFit/>
          </a:bodyPr>
          <a:lstStyle/>
          <a:p>
            <a:r>
              <a:rPr lang="en-MY" sz="2400" b="1" dirty="0">
                <a:solidFill>
                  <a:srgbClr val="FF0000"/>
                </a:solidFill>
                <a:highlight>
                  <a:srgbClr val="FFFF00"/>
                </a:highlight>
                <a:latin typeface="Arial Nova" panose="020B0504020202020204" pitchFamily="34" charset="0"/>
              </a:rPr>
              <a:t>[FINAL]</a:t>
            </a:r>
            <a:r>
              <a:rPr lang="en-MY" sz="2400" b="1" dirty="0">
                <a:solidFill>
                  <a:srgbClr val="FF0000"/>
                </a:solidFill>
                <a:latin typeface="Arial Nova" panose="020B0504020202020204" pitchFamily="34" charset="0"/>
              </a:rPr>
              <a:t> </a:t>
            </a:r>
            <a:r>
              <a:rPr lang="en-MY" sz="2400" b="1" dirty="0">
                <a:latin typeface="Arial Nova" panose="020B0504020202020204" pitchFamily="34" charset="0"/>
              </a:rPr>
              <a:t>2019 PROPOSED  ORGANIZATION CHART </a:t>
            </a:r>
            <a:endParaRPr lang="en-US" sz="2400" b="1" dirty="0">
              <a:latin typeface="Arial Nova" panose="020B0504020202020204" pitchFamily="34" charset="0"/>
            </a:endParaRPr>
          </a:p>
        </p:txBody>
      </p:sp>
      <p:sp>
        <p:nvSpPr>
          <p:cNvPr id="31" name="TextBox 30">
            <a:extLst>
              <a:ext uri="{FF2B5EF4-FFF2-40B4-BE49-F238E27FC236}">
                <a16:creationId xmlns:a16="http://schemas.microsoft.com/office/drawing/2014/main" id="{9F0E90C6-B0BC-4D1D-AE16-28071D08FDEC}"/>
              </a:ext>
            </a:extLst>
          </p:cNvPr>
          <p:cNvSpPr txBox="1"/>
          <p:nvPr/>
        </p:nvSpPr>
        <p:spPr>
          <a:xfrm>
            <a:off x="525359" y="5001263"/>
            <a:ext cx="6271567" cy="1554272"/>
          </a:xfrm>
          <a:prstGeom prst="rect">
            <a:avLst/>
          </a:prstGeom>
          <a:solidFill>
            <a:schemeClr val="bg2"/>
          </a:solidFill>
          <a:ln>
            <a:solidFill>
              <a:schemeClr val="accent1"/>
            </a:solidFill>
          </a:ln>
        </p:spPr>
        <p:txBody>
          <a:bodyPr wrap="square" rtlCol="0">
            <a:spAutoFit/>
          </a:bodyPr>
          <a:lstStyle/>
          <a:p>
            <a:pPr>
              <a:spcAft>
                <a:spcPts val="600"/>
              </a:spcAft>
            </a:pPr>
            <a:r>
              <a:rPr lang="en-MY" sz="1600" b="1" u="sng" dirty="0">
                <a:latin typeface="Arial Nova" panose="020B0504020202020204" pitchFamily="34" charset="0"/>
              </a:rPr>
              <a:t>PART TIME BASIS</a:t>
            </a:r>
            <a:r>
              <a:rPr lang="en-MY" sz="1600" b="1" dirty="0">
                <a:latin typeface="Arial Nova" panose="020B0504020202020204" pitchFamily="34" charset="0"/>
              </a:rPr>
              <a:t>:</a:t>
            </a:r>
          </a:p>
          <a:p>
            <a:pPr marL="342900" indent="-342900">
              <a:spcAft>
                <a:spcPts val="400"/>
              </a:spcAft>
              <a:buFont typeface="+mj-lt"/>
              <a:buAutoNum type="arabicPeriod"/>
            </a:pPr>
            <a:r>
              <a:rPr lang="en-MY" sz="1600" dirty="0">
                <a:latin typeface="Arial Nova" panose="020B0504020202020204" pitchFamily="34" charset="0"/>
              </a:rPr>
              <a:t>Executive Officer</a:t>
            </a:r>
          </a:p>
          <a:p>
            <a:pPr marL="342900" indent="-342900">
              <a:spcAft>
                <a:spcPts val="400"/>
              </a:spcAft>
              <a:buFont typeface="+mj-lt"/>
              <a:buAutoNum type="arabicPeriod"/>
            </a:pPr>
            <a:r>
              <a:rPr lang="en-MY" sz="1600" dirty="0">
                <a:latin typeface="Arial Nova" panose="020B0504020202020204" pitchFamily="34" charset="0"/>
              </a:rPr>
              <a:t>Senior Technical Consultant (finance, operational, admin)</a:t>
            </a:r>
          </a:p>
          <a:p>
            <a:pPr marL="342900" indent="-342900">
              <a:spcAft>
                <a:spcPts val="400"/>
              </a:spcAft>
              <a:buFont typeface="+mj-lt"/>
              <a:buAutoNum type="arabicPeriod"/>
            </a:pPr>
            <a:r>
              <a:rPr lang="en-MY" sz="1600" dirty="0">
                <a:latin typeface="Arial Nova" panose="020B0504020202020204" pitchFamily="34" charset="0"/>
              </a:rPr>
              <a:t>IT Administrator / web manager </a:t>
            </a:r>
          </a:p>
          <a:p>
            <a:pPr marL="342900" indent="-342900">
              <a:spcAft>
                <a:spcPts val="400"/>
              </a:spcAft>
              <a:buFont typeface="+mj-lt"/>
              <a:buAutoNum type="arabicPeriod"/>
            </a:pPr>
            <a:r>
              <a:rPr lang="en-MY" sz="1600" dirty="0">
                <a:latin typeface="Arial Nova" panose="020B0504020202020204" pitchFamily="34" charset="0"/>
              </a:rPr>
              <a:t>Graphic designers for knowledge products</a:t>
            </a:r>
            <a:endParaRPr lang="en-US" sz="1600" dirty="0">
              <a:latin typeface="Arial Nova" panose="020B0504020202020204" pitchFamily="34" charset="0"/>
            </a:endParaRPr>
          </a:p>
        </p:txBody>
      </p:sp>
    </p:spTree>
    <p:extLst>
      <p:ext uri="{BB962C8B-B14F-4D97-AF65-F5344CB8AC3E}">
        <p14:creationId xmlns:p14="http://schemas.microsoft.com/office/powerpoint/2010/main" val="227922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944-DDA5-4874-98B4-09B5F9E2E2D5}"/>
              </a:ext>
            </a:extLst>
          </p:cNvPr>
          <p:cNvSpPr>
            <a:spLocks noGrp="1"/>
          </p:cNvSpPr>
          <p:nvPr>
            <p:ph type="title"/>
          </p:nvPr>
        </p:nvSpPr>
        <p:spPr/>
        <p:txBody>
          <a:bodyPr/>
          <a:lstStyle/>
          <a:p>
            <a:r>
              <a:rPr lang="en-MY" dirty="0"/>
              <a:t>SOM-14 Recommendation</a:t>
            </a:r>
            <a:endParaRPr lang="en-US" dirty="0"/>
          </a:p>
        </p:txBody>
      </p:sp>
      <p:sp>
        <p:nvSpPr>
          <p:cNvPr id="3" name="Content Placeholder 2">
            <a:extLst>
              <a:ext uri="{FF2B5EF4-FFF2-40B4-BE49-F238E27FC236}">
                <a16:creationId xmlns:a16="http://schemas.microsoft.com/office/drawing/2014/main" id="{8F05783B-C270-4202-98F8-B0EBE929165A}"/>
              </a:ext>
            </a:extLst>
          </p:cNvPr>
          <p:cNvSpPr>
            <a:spLocks noGrp="1"/>
          </p:cNvSpPr>
          <p:nvPr>
            <p:ph idx="1"/>
          </p:nvPr>
        </p:nvSpPr>
        <p:spPr>
          <a:xfrm>
            <a:off x="311426" y="1795807"/>
            <a:ext cx="10515600" cy="4351338"/>
          </a:xfrm>
        </p:spPr>
        <p:txBody>
          <a:bodyPr>
            <a:normAutofit/>
          </a:bodyPr>
          <a:lstStyle/>
          <a:p>
            <a:pPr marL="914400" lvl="1" indent="-457200" algn="just">
              <a:lnSpc>
                <a:spcPct val="100000"/>
              </a:lnSpc>
              <a:spcAft>
                <a:spcPts val="800"/>
              </a:spcAft>
              <a:buFont typeface="+mj-lt"/>
              <a:buAutoNum type="arabicPeriod"/>
            </a:pPr>
            <a:r>
              <a:rPr lang="en-GB" dirty="0"/>
              <a:t>Recommend to COM to delegate the responsibility and power of appointment from CTI COM to CTI CSO for the appointments of the new Executive Director and Deputy Executive Director (Corporate Services) based on Staff Regulation 7 during the 7</a:t>
            </a:r>
            <a:r>
              <a:rPr lang="en-GB" baseline="30000" dirty="0"/>
              <a:t>th</a:t>
            </a:r>
            <a:r>
              <a:rPr lang="en-GB" dirty="0"/>
              <a:t> Ministerial Meeting;</a:t>
            </a:r>
          </a:p>
          <a:p>
            <a:pPr marL="914400" lvl="1" indent="-457200" algn="just">
              <a:lnSpc>
                <a:spcPct val="100000"/>
              </a:lnSpc>
              <a:spcAft>
                <a:spcPts val="800"/>
              </a:spcAft>
              <a:buFont typeface="+mj-lt"/>
              <a:buAutoNum type="arabicPeriod"/>
            </a:pPr>
            <a:r>
              <a:rPr lang="en-GB" dirty="0"/>
              <a:t>Endorse to COM for approval of the Revised 2019 Organization Chart; and</a:t>
            </a:r>
          </a:p>
          <a:p>
            <a:pPr marL="914400" lvl="1" indent="-457200" algn="just">
              <a:lnSpc>
                <a:spcPct val="100000"/>
              </a:lnSpc>
              <a:spcAft>
                <a:spcPts val="800"/>
              </a:spcAft>
              <a:buFont typeface="+mj-lt"/>
              <a:buAutoNum type="arabicPeriod"/>
            </a:pPr>
            <a:r>
              <a:rPr lang="en-GB" dirty="0"/>
              <a:t>Acknowledge that the next Executive Director shall be from Malaysia based on alphabetical rotational basis, subject to the endorsement from COM on the revised provisions in the </a:t>
            </a:r>
            <a:r>
              <a:rPr lang="en-GB"/>
              <a:t>Staff Regulations 7.</a:t>
            </a:r>
            <a:endParaRPr lang="en-GB" dirty="0"/>
          </a:p>
          <a:p>
            <a:pPr marL="914400" lvl="1" indent="-457200" algn="just">
              <a:lnSpc>
                <a:spcPct val="100000"/>
              </a:lnSpc>
              <a:spcAft>
                <a:spcPts val="800"/>
              </a:spcAft>
              <a:buFont typeface="+mj-lt"/>
              <a:buAutoNum type="arabicPeriod"/>
            </a:pPr>
            <a:endParaRPr lang="en-US" dirty="0"/>
          </a:p>
          <a:p>
            <a:pPr marL="457200" lvl="1" indent="0" algn="just">
              <a:lnSpc>
                <a:spcPct val="100000"/>
              </a:lnSpc>
              <a:spcAft>
                <a:spcPts val="800"/>
              </a:spcAft>
              <a:buNone/>
            </a:pPr>
            <a:endParaRPr lang="en-US" dirty="0"/>
          </a:p>
        </p:txBody>
      </p:sp>
    </p:spTree>
    <p:extLst>
      <p:ext uri="{BB962C8B-B14F-4D97-AF65-F5344CB8AC3E}">
        <p14:creationId xmlns:p14="http://schemas.microsoft.com/office/powerpoint/2010/main" val="119082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561</Words>
  <Application>Microsoft Office PowerPoint</Application>
  <PresentationFormat>Widescreen</PresentationFormat>
  <Paragraphs>55</Paragraphs>
  <Slides>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Arial Nova</vt:lpstr>
      <vt:lpstr>Calibri</vt:lpstr>
      <vt:lpstr>Open Sans</vt:lpstr>
      <vt:lpstr>Open Sans Extrabold</vt:lpstr>
      <vt:lpstr>Roboto</vt:lpstr>
      <vt:lpstr>Roboto </vt:lpstr>
      <vt:lpstr>Roboto Bold</vt:lpstr>
      <vt:lpstr>Office Theme</vt:lpstr>
      <vt:lpstr>PowerPoint Presentation</vt:lpstr>
      <vt:lpstr>PowerPoint Presentation</vt:lpstr>
      <vt:lpstr>PowerPoint Presentation</vt:lpstr>
      <vt:lpstr>2019 Organization Chart</vt:lpstr>
      <vt:lpstr>SOM-14 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64</cp:revision>
  <dcterms:created xsi:type="dcterms:W3CDTF">2018-11-08T04:12:31Z</dcterms:created>
  <dcterms:modified xsi:type="dcterms:W3CDTF">2018-12-12T06:14:43Z</dcterms:modified>
</cp:coreProperties>
</file>