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5"/>
  </p:notesMasterIdLst>
  <p:sldIdLst>
    <p:sldId id="266" r:id="rId2"/>
    <p:sldId id="290" r:id="rId3"/>
    <p:sldId id="309" r:id="rId4"/>
    <p:sldId id="310" r:id="rId5"/>
    <p:sldId id="311" r:id="rId6"/>
    <p:sldId id="312" r:id="rId7"/>
    <p:sldId id="277" r:id="rId8"/>
    <p:sldId id="259" r:id="rId9"/>
    <p:sldId id="260" r:id="rId10"/>
    <p:sldId id="282" r:id="rId11"/>
    <p:sldId id="257" r:id="rId12"/>
    <p:sldId id="295" r:id="rId13"/>
    <p:sldId id="285" r:id="rId14"/>
    <p:sldId id="284" r:id="rId15"/>
    <p:sldId id="280" r:id="rId16"/>
    <p:sldId id="286" r:id="rId17"/>
    <p:sldId id="289" r:id="rId18"/>
    <p:sldId id="292" r:id="rId19"/>
    <p:sldId id="293" r:id="rId20"/>
    <p:sldId id="301" r:id="rId21"/>
    <p:sldId id="302" r:id="rId22"/>
    <p:sldId id="304" r:id="rId23"/>
    <p:sldId id="294" r:id="rId24"/>
    <p:sldId id="303" r:id="rId25"/>
    <p:sldId id="296" r:id="rId26"/>
    <p:sldId id="297" r:id="rId27"/>
    <p:sldId id="307" r:id="rId28"/>
    <p:sldId id="298" r:id="rId29"/>
    <p:sldId id="299" r:id="rId30"/>
    <p:sldId id="305" r:id="rId31"/>
    <p:sldId id="306" r:id="rId32"/>
    <p:sldId id="300" r:id="rId33"/>
    <p:sldId id="308" r:id="rId34"/>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38696" autoAdjust="0"/>
  </p:normalViewPr>
  <p:slideViewPr>
    <p:cSldViewPr>
      <p:cViewPr varScale="1">
        <p:scale>
          <a:sx n="52" d="100"/>
          <a:sy n="52" d="100"/>
        </p:scale>
        <p:origin x="1056" y="42"/>
      </p:cViewPr>
      <p:guideLst>
        <p:guide orient="horz" pos="2160"/>
        <p:guide pos="2880"/>
      </p:guideLst>
    </p:cSldViewPr>
  </p:slideViewPr>
  <p:outlineViewPr>
    <p:cViewPr>
      <p:scale>
        <a:sx n="33" d="100"/>
        <a:sy n="33" d="100"/>
      </p:scale>
      <p:origin x="0" y="454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947F9E1F-541E-40B3-AF15-929912A3490F}" type="datetimeFigureOut">
              <a:rPr lang="en-US" smtClean="0"/>
              <a:pPr/>
              <a:t>6/18/2020</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D3DB9AD6-EC86-44DD-8280-6DE05D65C96F}" type="slidenum">
              <a:rPr lang="en-US" smtClean="0"/>
              <a:pPr/>
              <a:t>‹#›</a:t>
            </a:fld>
            <a:endParaRPr lang="en-US"/>
          </a:p>
        </p:txBody>
      </p:sp>
    </p:spTree>
    <p:extLst>
      <p:ext uri="{BB962C8B-B14F-4D97-AF65-F5344CB8AC3E}">
        <p14:creationId xmlns:p14="http://schemas.microsoft.com/office/powerpoint/2010/main" val="3226000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DB9AD6-EC86-44DD-8280-6DE05D65C96F}" type="slidenum">
              <a:rPr lang="en-US" smtClean="0"/>
              <a:pPr/>
              <a:t>11</a:t>
            </a:fld>
            <a:endParaRPr lang="en-US"/>
          </a:p>
        </p:txBody>
      </p:sp>
    </p:spTree>
    <p:extLst>
      <p:ext uri="{BB962C8B-B14F-4D97-AF65-F5344CB8AC3E}">
        <p14:creationId xmlns:p14="http://schemas.microsoft.com/office/powerpoint/2010/main" val="400861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5790205-CCB3-4A79-87EB-699250B7D493}" type="datetimeFigureOut">
              <a:rPr lang="en-US" smtClean="0"/>
              <a:pPr/>
              <a:t>6/18/2020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FF5E1C5C-274D-45C4-8E7B-D4BF27F50A6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790205-CCB3-4A79-87EB-699250B7D493}" type="datetimeFigureOut">
              <a:rPr lang="en-US" smtClean="0"/>
              <a:pPr/>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E1C5C-274D-45C4-8E7B-D4BF27F50A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790205-CCB3-4A79-87EB-699250B7D493}" type="datetimeFigureOut">
              <a:rPr lang="en-US" smtClean="0"/>
              <a:pPr/>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E1C5C-274D-45C4-8E7B-D4BF27F50A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5790205-CCB3-4A79-87EB-699250B7D493}" type="datetimeFigureOut">
              <a:rPr lang="en-US" smtClean="0"/>
              <a:pPr/>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E1C5C-274D-45C4-8E7B-D4BF27F50A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5790205-CCB3-4A79-87EB-699250B7D493}" type="datetimeFigureOut">
              <a:rPr lang="en-US" smtClean="0"/>
              <a:pPr/>
              <a:t>6/18/2020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5E1C5C-274D-45C4-8E7B-D4BF27F50A6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5790205-CCB3-4A79-87EB-699250B7D493}" type="datetimeFigureOut">
              <a:rPr lang="en-US" smtClean="0"/>
              <a:pPr/>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E1C5C-274D-45C4-8E7B-D4BF27F50A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5790205-CCB3-4A79-87EB-699250B7D493}" type="datetimeFigureOut">
              <a:rPr lang="en-US" smtClean="0"/>
              <a:pPr/>
              <a:t>6/18/2020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5E1C5C-274D-45C4-8E7B-D4BF27F50A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5790205-CCB3-4A79-87EB-699250B7D493}" type="datetimeFigureOut">
              <a:rPr lang="en-US" smtClean="0"/>
              <a:pPr/>
              <a:t>6/18/2020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5E1C5C-274D-45C4-8E7B-D4BF27F50A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90205-CCB3-4A79-87EB-699250B7D493}" type="datetimeFigureOut">
              <a:rPr lang="en-US" smtClean="0"/>
              <a:pPr/>
              <a:t>6/18/2020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5E1C5C-274D-45C4-8E7B-D4BF27F50A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5790205-CCB3-4A79-87EB-699250B7D493}" type="datetimeFigureOut">
              <a:rPr lang="en-US" smtClean="0"/>
              <a:pPr/>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5E1C5C-274D-45C4-8E7B-D4BF27F50A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5790205-CCB3-4A79-87EB-699250B7D493}" type="datetimeFigureOut">
              <a:rPr lang="en-US" smtClean="0"/>
              <a:pPr/>
              <a:t>6/18/2020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F5E1C5C-274D-45C4-8E7B-D4BF27F50A6D}"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5790205-CCB3-4A79-87EB-699250B7D493}" type="datetimeFigureOut">
              <a:rPr lang="en-US" smtClean="0"/>
              <a:pPr/>
              <a:t>6/18/2020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F5E1C5C-274D-45C4-8E7B-D4BF27F50A6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43000"/>
            <a:ext cx="9144000" cy="5715000"/>
          </a:xfrm>
          <a:solidFill>
            <a:srgbClr val="92D050"/>
          </a:solidFill>
        </p:spPr>
        <p:txBody>
          <a:bodyPr>
            <a:normAutofit/>
          </a:bodyPr>
          <a:lstStyle/>
          <a:p>
            <a:pPr algn="ctr"/>
            <a:r>
              <a:rPr lang="en-US" sz="2700" dirty="0" smtClean="0">
                <a:solidFill>
                  <a:schemeClr val="bg1"/>
                </a:solidFill>
                <a:latin typeface="Times New Roman" pitchFamily="18" charset="0"/>
                <a:cs typeface="Times New Roman" pitchFamily="18" charset="0"/>
              </a:rPr>
              <a:t>TIMOR-LESTE FINAL REPORT </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WOMEN’S  INTERGENARATIONAL LEADERSHIP LEARNING FORUM            </a:t>
            </a:r>
            <a:br>
              <a:rPr lang="en-US" sz="2000" dirty="0" smtClean="0">
                <a:solidFill>
                  <a:schemeClr val="bg1"/>
                </a:solidFill>
                <a:latin typeface="Times New Roman" pitchFamily="18" charset="0"/>
                <a:cs typeface="Times New Roman" pitchFamily="18" charset="0"/>
              </a:rPr>
            </a:br>
            <a:r>
              <a:rPr lang="en-US" sz="2200" dirty="0" smtClean="0">
                <a:solidFill>
                  <a:schemeClr val="bg1"/>
                </a:solidFill>
                <a:latin typeface="Times New Roman" pitchFamily="18" charset="0"/>
                <a:cs typeface="Times New Roman" pitchFamily="18" charset="0"/>
              </a:rPr>
              <a:t>Conservation Challenge</a:t>
            </a:r>
            <a:r>
              <a:rPr lang="en-US" sz="2000" dirty="0" smtClean="0">
                <a:solidFill>
                  <a:schemeClr val="bg1"/>
                </a:solidFill>
                <a:latin typeface="Times New Roman" pitchFamily="18" charset="0"/>
                <a:cs typeface="Times New Roman" pitchFamily="18" charset="0"/>
              </a:rPr>
              <a:t/>
            </a:r>
            <a:br>
              <a:rPr lang="en-US" sz="2000" dirty="0" smtClean="0">
                <a:solidFill>
                  <a:schemeClr val="bg1"/>
                </a:solidFill>
                <a:latin typeface="Times New Roman" pitchFamily="18" charset="0"/>
                <a:cs typeface="Times New Roman" pitchFamily="18" charset="0"/>
              </a:rPr>
            </a:br>
            <a:r>
              <a:rPr lang="en-US" sz="1800" dirty="0" smtClean="0">
                <a:solidFill>
                  <a:schemeClr val="bg1"/>
                </a:solidFill>
                <a:latin typeface="Times New Roman" pitchFamily="18" charset="0"/>
                <a:cs typeface="Times New Roman" pitchFamily="18" charset="0"/>
              </a:rPr>
              <a:t>Small Grants Program</a:t>
            </a:r>
            <a:r>
              <a:rPr lang="en-US" sz="2000" dirty="0" smtClean="0">
                <a:solidFill>
                  <a:schemeClr val="bg1"/>
                </a:solidFill>
                <a:latin typeface="Times New Roman" pitchFamily="18" charset="0"/>
                <a:cs typeface="Times New Roman" pitchFamily="18" charset="0"/>
              </a:rPr>
              <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Households plastics and fabrics  Waste Management, </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in  </a:t>
            </a:r>
            <a:r>
              <a:rPr lang="en-US" sz="2000" dirty="0" err="1" smtClean="0">
                <a:solidFill>
                  <a:schemeClr val="bg1"/>
                </a:solidFill>
                <a:latin typeface="Times New Roman" pitchFamily="18" charset="0"/>
                <a:cs typeface="Times New Roman" pitchFamily="18" charset="0"/>
              </a:rPr>
              <a:t>Atauro</a:t>
            </a:r>
            <a:r>
              <a:rPr lang="en-US" sz="2000" dirty="0" smtClean="0">
                <a:solidFill>
                  <a:schemeClr val="bg1"/>
                </a:solidFill>
                <a:latin typeface="Times New Roman" pitchFamily="18" charset="0"/>
                <a:cs typeface="Times New Roman" pitchFamily="18" charset="0"/>
              </a:rPr>
              <a:t> Villa and </a:t>
            </a:r>
            <a:r>
              <a:rPr lang="en-US" sz="2000" dirty="0" err="1" smtClean="0">
                <a:solidFill>
                  <a:schemeClr val="bg1"/>
                </a:solidFill>
                <a:latin typeface="Times New Roman" pitchFamily="18" charset="0"/>
                <a:cs typeface="Times New Roman" pitchFamily="18" charset="0"/>
              </a:rPr>
              <a:t>Beloi</a:t>
            </a:r>
            <a:r>
              <a:rPr lang="en-US" sz="2000" dirty="0" smtClean="0">
                <a:solidFill>
                  <a:schemeClr val="bg1"/>
                </a:solidFill>
                <a:latin typeface="Times New Roman" pitchFamily="18" charset="0"/>
                <a:cs typeface="Times New Roman" pitchFamily="18" charset="0"/>
              </a:rPr>
              <a:t> Village</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Support by CTC  and  implementing by Women  Leader Forum </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Alda</a:t>
            </a:r>
            <a:r>
              <a:rPr lang="en-US" sz="2000" dirty="0" smtClean="0">
                <a:solidFill>
                  <a:schemeClr val="bg1"/>
                </a:solidFill>
                <a:latin typeface="Times New Roman" pitchFamily="18" charset="0"/>
                <a:cs typeface="Times New Roman" pitchFamily="18" charset="0"/>
              </a:rPr>
              <a:t> Sousa </a:t>
            </a:r>
            <a:r>
              <a:rPr lang="en-US" sz="2000" dirty="0" err="1" smtClean="0">
                <a:solidFill>
                  <a:schemeClr val="bg1"/>
                </a:solidFill>
                <a:latin typeface="Times New Roman" pitchFamily="18" charset="0"/>
                <a:cs typeface="Times New Roman" pitchFamily="18" charset="0"/>
              </a:rPr>
              <a:t>Lemos</a:t>
            </a:r>
            <a:r>
              <a:rPr lang="en-US" sz="2000" dirty="0" smtClean="0">
                <a:solidFill>
                  <a:schemeClr val="bg1"/>
                </a:solidFill>
                <a:latin typeface="Times New Roman" pitchFamily="18" charset="0"/>
                <a:cs typeface="Times New Roman" pitchFamily="18" charset="0"/>
              </a:rPr>
              <a:t> </a:t>
            </a:r>
            <a:r>
              <a:rPr lang="en-US" sz="2000" dirty="0" err="1" smtClean="0">
                <a:solidFill>
                  <a:schemeClr val="bg1"/>
                </a:solidFill>
                <a:latin typeface="Times New Roman" pitchFamily="18" charset="0"/>
                <a:cs typeface="Times New Roman" pitchFamily="18" charset="0"/>
              </a:rPr>
              <a:t>da</a:t>
            </a:r>
            <a:r>
              <a:rPr lang="en-US" sz="2000" dirty="0" smtClean="0">
                <a:solidFill>
                  <a:schemeClr val="bg1"/>
                </a:solidFill>
                <a:latin typeface="Times New Roman" pitchFamily="18" charset="0"/>
                <a:cs typeface="Times New Roman" pitchFamily="18" charset="0"/>
              </a:rPr>
              <a:t> Rosa, (Mentor) </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Esmeralda dos Santos ,  ( Mentee)</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Bali, 22-26 October 2018</a:t>
            </a:r>
            <a:br>
              <a:rPr lang="en-US" sz="2000" dirty="0" smtClean="0">
                <a:solidFill>
                  <a:schemeClr val="bg1"/>
                </a:solidFill>
                <a:latin typeface="Times New Roman" pitchFamily="18" charset="0"/>
                <a:cs typeface="Times New Roman" pitchFamily="18" charset="0"/>
              </a:rPr>
            </a:br>
            <a:r>
              <a:rPr lang="en-US" sz="2000" dirty="0" smtClean="0">
                <a:solidFill>
                  <a:schemeClr val="bg1"/>
                </a:solidFill>
                <a:latin typeface="Times New Roman" pitchFamily="18" charset="0"/>
                <a:cs typeface="Times New Roman" pitchFamily="18" charset="0"/>
              </a:rPr>
              <a:t/>
            </a:r>
            <a:br>
              <a:rPr lang="en-US" sz="2000" dirty="0" smtClean="0">
                <a:solidFill>
                  <a:schemeClr val="bg1"/>
                </a:solidFill>
                <a:latin typeface="Times New Roman" pitchFamily="18" charset="0"/>
                <a:cs typeface="Times New Roman" pitchFamily="18" charset="0"/>
              </a:rPr>
            </a:br>
            <a:endParaRPr lang="en-US" sz="2000" dirty="0">
              <a:solidFill>
                <a:schemeClr val="bg1"/>
              </a:solidFill>
              <a:latin typeface="Times New Roman" pitchFamily="18" charset="0"/>
              <a:cs typeface="Times New Roman" pitchFamily="18" charset="0"/>
            </a:endParaRPr>
          </a:p>
        </p:txBody>
      </p:sp>
      <p:pic>
        <p:nvPicPr>
          <p:cNvPr id="3" name="Picture 2"/>
          <p:cNvPicPr/>
          <p:nvPr/>
        </p:nvPicPr>
        <p:blipFill>
          <a:blip r:embed="rId2" cstate="print"/>
          <a:stretch>
            <a:fillRect/>
          </a:stretch>
        </p:blipFill>
        <p:spPr>
          <a:xfrm>
            <a:off x="0" y="0"/>
            <a:ext cx="2877820" cy="1143000"/>
          </a:xfrm>
          <a:prstGeom prst="rect">
            <a:avLst/>
          </a:prstGeom>
          <a:solidFill>
            <a:schemeClr val="tx1"/>
          </a:solidFill>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971800" y="0"/>
            <a:ext cx="1905000" cy="1143000"/>
          </a:xfrm>
          <a:prstGeom prst="rect">
            <a:avLst/>
          </a:prstGeom>
          <a:solidFill>
            <a:schemeClr val="tx1"/>
          </a:solidFill>
        </p:spPr>
      </p:pic>
      <p:pic>
        <p:nvPicPr>
          <p:cNvPr id="5" name="Picture 4" descr="Macintosh HD:Users:leilanigallardo:Downloads:DOI-ITAP-Logo - English - smal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0"/>
            <a:ext cx="1905000" cy="1143000"/>
          </a:xfrm>
          <a:prstGeom prst="rect">
            <a:avLst/>
          </a:prstGeom>
          <a:solidFill>
            <a:schemeClr val="tx1"/>
          </a:solidFill>
          <a:ln>
            <a:noFill/>
          </a:ln>
        </p:spPr>
      </p:pic>
      <p:pic>
        <p:nvPicPr>
          <p:cNvPr id="6" name="Picture 5" descr="CTC new logo.png"/>
          <p:cNvPicPr/>
          <p:nvPr/>
        </p:nvPicPr>
        <p:blipFill>
          <a:blip r:embed="rId5" cstate="email">
            <a:extLst>
              <a:ext uri="{28A0092B-C50C-407E-A947-70E740481C1C}">
                <a14:useLocalDpi xmlns:a14="http://schemas.microsoft.com/office/drawing/2010/main" val="0"/>
              </a:ext>
            </a:extLst>
          </a:blip>
          <a:stretch>
            <a:fillRect/>
          </a:stretch>
        </p:blipFill>
        <p:spPr>
          <a:xfrm>
            <a:off x="6934200" y="0"/>
            <a:ext cx="2209800" cy="1143000"/>
          </a:xfrm>
          <a:prstGeom prst="rect">
            <a:avLst/>
          </a:prstGeom>
          <a:solidFill>
            <a:schemeClr val="tx1"/>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381000"/>
          </a:xfrm>
        </p:spPr>
        <p:txBody>
          <a:bodyPr>
            <a:normAutofit fontScale="90000"/>
          </a:bodyPr>
          <a:lstStyle/>
          <a:p>
            <a:r>
              <a:rPr lang="en-US" sz="2700" dirty="0" smtClean="0"/>
              <a:t/>
            </a:r>
            <a:br>
              <a:rPr lang="en-US" sz="2700" dirty="0" smtClean="0"/>
            </a:br>
            <a:r>
              <a:rPr lang="en-US" dirty="0" smtClean="0"/>
              <a:t> </a:t>
            </a:r>
            <a:br>
              <a:rPr lang="en-US" dirty="0" smtClean="0"/>
            </a:br>
            <a:r>
              <a:rPr lang="en-US" dirty="0" smtClean="0"/>
              <a:t/>
            </a:r>
            <a:br>
              <a:rPr lang="en-US" dirty="0" smtClean="0"/>
            </a:br>
            <a:endParaRPr lang="en-US" dirty="0"/>
          </a:p>
        </p:txBody>
      </p:sp>
      <p:pic>
        <p:nvPicPr>
          <p:cNvPr id="8" name="Content Placeholder 7" descr="F:\Aktividade CTC jadi\Projeto Pilotu\Activity Small Grand Esme los\Pic atauro 27-4-18\IMG_2095.JPG"/>
          <p:cNvPicPr>
            <a:picLocks noGrp="1"/>
          </p:cNvPicPr>
          <p:nvPr>
            <p:ph idx="1"/>
          </p:nvPr>
        </p:nvPicPr>
        <p:blipFill>
          <a:blip r:embed="rId2" cstate="print"/>
          <a:srcRect/>
          <a:stretch>
            <a:fillRect/>
          </a:stretch>
        </p:blipFill>
        <p:spPr bwMode="auto">
          <a:xfrm>
            <a:off x="4648200" y="990600"/>
            <a:ext cx="4495800" cy="2438400"/>
          </a:xfrm>
          <a:prstGeom prst="rect">
            <a:avLst/>
          </a:prstGeom>
          <a:noFill/>
        </p:spPr>
      </p:pic>
      <p:pic>
        <p:nvPicPr>
          <p:cNvPr id="7" name="Picture 6" descr="F:\Aktividade CTC jadi\Projeto Pilotu\Activity Small Grand Esme los\Pic atauro 27-4-18\IMG_2096.JPG"/>
          <p:cNvPicPr/>
          <p:nvPr/>
        </p:nvPicPr>
        <p:blipFill>
          <a:blip r:embed="rId3" cstate="print"/>
          <a:srcRect/>
          <a:stretch>
            <a:fillRect/>
          </a:stretch>
        </p:blipFill>
        <p:spPr bwMode="auto">
          <a:xfrm>
            <a:off x="0" y="990600"/>
            <a:ext cx="4419600" cy="2442242"/>
          </a:xfrm>
          <a:prstGeom prst="rect">
            <a:avLst/>
          </a:prstGeom>
          <a:noFill/>
        </p:spPr>
      </p:pic>
      <p:sp>
        <p:nvSpPr>
          <p:cNvPr id="14337" name="Rectangle 1"/>
          <p:cNvSpPr>
            <a:spLocks noChangeArrowheads="1"/>
          </p:cNvSpPr>
          <p:nvPr/>
        </p:nvSpPr>
        <p:spPr bwMode="auto">
          <a:xfrm>
            <a:off x="0" y="3581400"/>
            <a:ext cx="9144000" cy="707886"/>
          </a:xfrm>
          <a:prstGeom prst="rect">
            <a:avLst/>
          </a:prstGeom>
          <a:ln>
            <a:headEnd/>
            <a:tailEnd/>
          </a:ln>
          <a:effectLst>
            <a:outerShdw blurRad="40000" dist="23000" dir="5400000" rotWithShape="0">
              <a:srgbClr val="000000">
                <a:alpha val="35000"/>
              </a:srgbClr>
            </a:outerShdw>
            <a:softEdge rad="12700"/>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581150" algn="l"/>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Identify Women Group for Households Plastic &amp; Fabric Waste </a:t>
            </a:r>
          </a:p>
          <a:p>
            <a:pPr marL="0" marR="0" lvl="0" indent="0" algn="ctr" defTabSz="914400" rtl="0" eaLnBrk="1" fontAlgn="base" latinLnBrk="0" hangingPunct="1">
              <a:lnSpc>
                <a:spcPct val="100000"/>
              </a:lnSpc>
              <a:spcBef>
                <a:spcPct val="0"/>
              </a:spcBef>
              <a:spcAft>
                <a:spcPct val="0"/>
              </a:spcAft>
              <a:buClrTx/>
              <a:buSzTx/>
              <a:buFontTx/>
              <a:buNone/>
              <a:tabLst>
                <a:tab pos="1581150" algn="l"/>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Management </a:t>
            </a:r>
            <a:r>
              <a:rPr kumimoji="0" lang="en-US"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Beloi</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Village </a:t>
            </a:r>
            <a:r>
              <a:rPr kumimoji="0" lang="en-US"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Atauro</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Island TL</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9" name="Picture 8" descr="F:\Aktividade CTC jadi\Projeto Pilotu\Activity Small Grand Esme los\Pic atauro 27-4-18\IMG_2118.JPG"/>
          <p:cNvPicPr/>
          <p:nvPr/>
        </p:nvPicPr>
        <p:blipFill>
          <a:blip r:embed="rId4" cstate="print"/>
          <a:srcRect/>
          <a:stretch>
            <a:fillRect/>
          </a:stretch>
        </p:blipFill>
        <p:spPr bwMode="auto">
          <a:xfrm>
            <a:off x="0" y="4495800"/>
            <a:ext cx="4343400" cy="2362200"/>
          </a:xfrm>
          <a:prstGeom prst="rect">
            <a:avLst/>
          </a:prstGeom>
          <a:noFill/>
        </p:spPr>
      </p:pic>
      <p:pic>
        <p:nvPicPr>
          <p:cNvPr id="10" name="Picture 9" descr="F:\Aktividade CTC jadi\Projeto Pilotu\Activity Small Grand Esme los\Pic atauro 27-4-18\IMG_2111.JPG"/>
          <p:cNvPicPr/>
          <p:nvPr/>
        </p:nvPicPr>
        <p:blipFill>
          <a:blip r:embed="rId5" cstate="print"/>
          <a:srcRect/>
          <a:stretch>
            <a:fillRect/>
          </a:stretch>
        </p:blipFill>
        <p:spPr bwMode="auto">
          <a:xfrm>
            <a:off x="4572000" y="4495800"/>
            <a:ext cx="4572000" cy="2362200"/>
          </a:xfrm>
          <a:prstGeom prst="rect">
            <a:avLst/>
          </a:prstGeom>
          <a:noFill/>
        </p:spPr>
      </p:pic>
      <p:sp>
        <p:nvSpPr>
          <p:cNvPr id="12" name="TextBox 11"/>
          <p:cNvSpPr txBox="1"/>
          <p:nvPr/>
        </p:nvSpPr>
        <p:spPr>
          <a:xfrm>
            <a:off x="0" y="0"/>
            <a:ext cx="9144000" cy="707886"/>
          </a:xfrm>
          <a:prstGeom prst="rect">
            <a:avLst/>
          </a:prstGeom>
          <a:effectLst>
            <a:outerShdw blurRad="40000" dist="23000" dir="5400000" rotWithShape="0">
              <a:srgbClr val="000000">
                <a:alpha val="35000"/>
              </a:srgbClr>
            </a:outerShdw>
            <a:softEdge rad="12700"/>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b="1" dirty="0" smtClean="0">
                <a:solidFill>
                  <a:schemeClr val="tx1"/>
                </a:solidFill>
                <a:latin typeface="Times New Roman" pitchFamily="18" charset="0"/>
                <a:cs typeface="Times New Roman" pitchFamily="18" charset="0"/>
              </a:rPr>
              <a:t>Identify Women Group for Households Plastic &amp; Fabric Waste Management Vila Village </a:t>
            </a:r>
            <a:r>
              <a:rPr lang="en-US" sz="2000" b="1" dirty="0" err="1" smtClean="0">
                <a:solidFill>
                  <a:schemeClr val="tx1"/>
                </a:solidFill>
                <a:latin typeface="Times New Roman" pitchFamily="18" charset="0"/>
                <a:cs typeface="Times New Roman" pitchFamily="18" charset="0"/>
              </a:rPr>
              <a:t>Atauro</a:t>
            </a:r>
            <a:r>
              <a:rPr lang="en-US" sz="2000" b="1" dirty="0" smtClean="0">
                <a:solidFill>
                  <a:schemeClr val="tx1"/>
                </a:solidFill>
                <a:latin typeface="Times New Roman" pitchFamily="18" charset="0"/>
                <a:cs typeface="Times New Roman" pitchFamily="18" charset="0"/>
              </a:rPr>
              <a:t> Island TL</a:t>
            </a:r>
            <a:endParaRPr lang="en-US" sz="2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a:scene3d>
            <a:camera prst="orthographicFront"/>
            <a:lightRig rig="threePt" dir="t"/>
          </a:scene3d>
          <a:sp3d>
            <a:bevelT prst="angle"/>
          </a:sp3d>
        </p:spPr>
        <p:style>
          <a:lnRef idx="1">
            <a:schemeClr val="accent1"/>
          </a:lnRef>
          <a:fillRef idx="2">
            <a:schemeClr val="accent1"/>
          </a:fillRef>
          <a:effectRef idx="1">
            <a:schemeClr val="accent1"/>
          </a:effectRef>
          <a:fontRef idx="minor">
            <a:schemeClr val="dk1"/>
          </a:fontRef>
        </p:style>
        <p:txBody>
          <a:bodyPr>
            <a:noAutofit/>
          </a:bodyPr>
          <a:lstStyle/>
          <a:p>
            <a:r>
              <a:rPr lang="en-US" sz="1600" dirty="0" smtClean="0"/>
              <a:t/>
            </a:r>
            <a:br>
              <a:rPr lang="en-US" sz="1600" dirty="0" smtClean="0"/>
            </a:br>
            <a:r>
              <a:rPr lang="en-US" sz="2800" dirty="0" smtClean="0"/>
              <a:t/>
            </a:r>
            <a:br>
              <a:rPr lang="en-US" sz="2800" dirty="0" smtClean="0"/>
            </a:br>
            <a:r>
              <a:rPr lang="en-US" sz="2400" b="1" dirty="0" smtClean="0">
                <a:latin typeface="Times New Roman" pitchFamily="18" charset="0"/>
                <a:cs typeface="Times New Roman" pitchFamily="18" charset="0"/>
              </a:rPr>
              <a:t>Hand over Villages Regulation area of conservation  from Head of Village to Mentor &amp; Mentee</a:t>
            </a:r>
            <a:r>
              <a:rPr lang="en-US" sz="2800" dirty="0" smtClean="0"/>
              <a:t/>
            </a:r>
            <a:br>
              <a:rPr lang="en-US" sz="2800" dirty="0" smtClean="0"/>
            </a:br>
            <a:r>
              <a:rPr lang="en-US" sz="1600" dirty="0" smtClean="0"/>
              <a:t/>
            </a:r>
            <a:br>
              <a:rPr lang="en-US" sz="1600" dirty="0" smtClean="0"/>
            </a:br>
            <a:endParaRPr lang="en-US" sz="1600" dirty="0"/>
          </a:p>
        </p:txBody>
      </p:sp>
      <p:pic>
        <p:nvPicPr>
          <p:cNvPr id="9" name="Content Placeholder 8" descr="F:\Aktividade CTC jadi\nina\IMG_2050.JPG"/>
          <p:cNvPicPr>
            <a:picLocks noGrp="1"/>
          </p:cNvPicPr>
          <p:nvPr>
            <p:ph idx="1"/>
          </p:nvPr>
        </p:nvPicPr>
        <p:blipFill>
          <a:blip r:embed="rId3" cstate="print"/>
          <a:srcRect/>
          <a:stretch>
            <a:fillRect/>
          </a:stretch>
        </p:blipFill>
        <p:spPr bwMode="auto">
          <a:xfrm>
            <a:off x="0" y="1371600"/>
            <a:ext cx="4495800" cy="5486400"/>
          </a:xfrm>
          <a:prstGeom prst="rect">
            <a:avLst/>
          </a:prstGeom>
          <a:noFill/>
        </p:spPr>
      </p:pic>
      <p:pic>
        <p:nvPicPr>
          <p:cNvPr id="10" name="Picture 9" descr="F:\Aktividade CTC jadi\nina\IMG_2046.JPG"/>
          <p:cNvPicPr/>
          <p:nvPr/>
        </p:nvPicPr>
        <p:blipFill>
          <a:blip r:embed="rId4" cstate="print"/>
          <a:srcRect/>
          <a:stretch>
            <a:fillRect/>
          </a:stretch>
        </p:blipFill>
        <p:spPr bwMode="auto">
          <a:xfrm>
            <a:off x="4648200" y="1371600"/>
            <a:ext cx="4495800" cy="5486400"/>
          </a:xfrm>
          <a:prstGeom prst="rect">
            <a:avLst/>
          </a:prstGeom>
          <a:noFill/>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r>
              <a:rPr lang="en-US" sz="2800" b="1" dirty="0" smtClean="0"/>
              <a:t> </a:t>
            </a:r>
            <a:br>
              <a:rPr lang="en-US" sz="2800" b="1" dirty="0" smtClean="0"/>
            </a:br>
            <a:r>
              <a:rPr lang="en-US" sz="2800" b="1" dirty="0" smtClean="0">
                <a:solidFill>
                  <a:schemeClr val="tx1"/>
                </a:solidFill>
                <a:latin typeface="Times New Roman" pitchFamily="18" charset="0"/>
                <a:cs typeface="Times New Roman" pitchFamily="18" charset="0"/>
              </a:rPr>
              <a:t>Delivered trash cans  to Vila &amp; </a:t>
            </a:r>
            <a:r>
              <a:rPr lang="en-US" sz="2800" b="1" dirty="0" err="1" smtClean="0">
                <a:solidFill>
                  <a:schemeClr val="tx1"/>
                </a:solidFill>
                <a:latin typeface="Times New Roman" pitchFamily="18" charset="0"/>
                <a:cs typeface="Times New Roman" pitchFamily="18" charset="0"/>
              </a:rPr>
              <a:t>Beloi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Atauro</a:t>
            </a:r>
            <a:r>
              <a:rPr lang="en-US" sz="2800" b="1" dirty="0" smtClean="0">
                <a:solidFill>
                  <a:schemeClr val="tx1"/>
                </a:solidFill>
                <a:latin typeface="Times New Roman" pitchFamily="18" charset="0"/>
                <a:cs typeface="Times New Roman" pitchFamily="18" charset="0"/>
              </a:rPr>
              <a:t> Island</a:t>
            </a:r>
            <a:r>
              <a:rPr lang="en-US" sz="2800" b="1" dirty="0" smtClean="0"/>
              <a:t/>
            </a:r>
            <a:br>
              <a:rPr lang="en-US" sz="2800" b="1" dirty="0" smtClean="0"/>
            </a:br>
            <a:endParaRPr lang="en-US" sz="2800" b="1" dirty="0"/>
          </a:p>
        </p:txBody>
      </p:sp>
      <p:pic>
        <p:nvPicPr>
          <p:cNvPr id="4" name="Content Placeholder 3" descr="C:\Users\Humberto Pescas\Desktop\New folder\IMG_2083.JPG"/>
          <p:cNvPicPr>
            <a:picLocks noGrp="1"/>
          </p:cNvPicPr>
          <p:nvPr>
            <p:ph idx="1"/>
          </p:nvPr>
        </p:nvPicPr>
        <p:blipFill>
          <a:blip r:embed="rId2" cstate="print"/>
          <a:srcRect/>
          <a:stretch>
            <a:fillRect/>
          </a:stretch>
        </p:blipFill>
        <p:spPr bwMode="auto">
          <a:xfrm>
            <a:off x="0" y="1447800"/>
            <a:ext cx="4495800" cy="5410200"/>
          </a:xfrm>
          <a:prstGeom prst="rect">
            <a:avLst/>
          </a:prstGeom>
          <a:noFill/>
        </p:spPr>
      </p:pic>
      <p:pic>
        <p:nvPicPr>
          <p:cNvPr id="5" name="Picture 4" descr="C:\Users\Humberto Pescas\Desktop\New folder\IMG_2088.JPG"/>
          <p:cNvPicPr/>
          <p:nvPr/>
        </p:nvPicPr>
        <p:blipFill>
          <a:blip r:embed="rId3" cstate="print"/>
          <a:srcRect/>
          <a:stretch>
            <a:fillRect/>
          </a:stretch>
        </p:blipFill>
        <p:spPr bwMode="auto">
          <a:xfrm>
            <a:off x="4724400" y="1447800"/>
            <a:ext cx="4419600" cy="5410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4,5-7-18\IMG_2318.JPG"/>
          <p:cNvPicPr>
            <a:picLocks noGrp="1"/>
          </p:cNvPicPr>
          <p:nvPr>
            <p:ph idx="1"/>
          </p:nvPr>
        </p:nvPicPr>
        <p:blipFill>
          <a:blip r:embed="rId2" cstate="print"/>
          <a:stretch>
            <a:fillRect/>
          </a:stretch>
        </p:blipFill>
        <p:spPr bwMode="auto">
          <a:xfrm>
            <a:off x="0" y="1295400"/>
            <a:ext cx="9144000" cy="5562599"/>
          </a:xfrm>
          <a:prstGeom prst="rect">
            <a:avLst/>
          </a:prstGeom>
          <a:noFill/>
          <a:ln w="9525">
            <a:noFill/>
            <a:miter lim="800000"/>
            <a:headEnd/>
            <a:tailEnd/>
          </a:ln>
        </p:spPr>
      </p:pic>
      <p:sp>
        <p:nvSpPr>
          <p:cNvPr id="5" name="TextBox 4"/>
          <p:cNvSpPr txBox="1"/>
          <p:nvPr/>
        </p:nvSpPr>
        <p:spPr>
          <a:xfrm>
            <a:off x="0" y="0"/>
            <a:ext cx="9144000" cy="1077218"/>
          </a:xfrm>
          <a:prstGeom prst="rect">
            <a:avLst/>
          </a:prstGeom>
          <a:effectLst>
            <a:glow rad="1397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b="1" dirty="0" smtClean="0">
                <a:solidFill>
                  <a:schemeClr val="tx1"/>
                </a:solidFill>
                <a:latin typeface="Times New Roman" pitchFamily="18" charset="0"/>
                <a:cs typeface="Times New Roman" pitchFamily="18" charset="0"/>
              </a:rPr>
              <a:t>Socialized use Diary  to Collect Waste  for Group Identification </a:t>
            </a:r>
            <a:endParaRPr lang="en-US" sz="32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990600"/>
          </a:xfrm>
          <a:effectLst>
            <a:glow rad="635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normAutofit fontScale="90000"/>
          </a:bodyPr>
          <a:lstStyle/>
          <a:p>
            <a:r>
              <a:rPr lang="id-ID" b="1" dirty="0" smtClean="0">
                <a:latin typeface="Times New Roman" pitchFamily="18" charset="0"/>
                <a:cs typeface="Times New Roman" pitchFamily="18" charset="0"/>
              </a:rPr>
              <a:t>DIARI</a:t>
            </a:r>
            <a:r>
              <a:rPr lang="en-US" b="1" dirty="0" smtClean="0">
                <a:latin typeface="Times New Roman" pitchFamily="18" charset="0"/>
                <a:cs typeface="Times New Roman" pitchFamily="18" charset="0"/>
              </a:rPr>
              <a:t>O COLECÇÃO DE LIXO WLF</a:t>
            </a:r>
            <a:endParaRPr lang="en-US" dirty="0">
              <a:latin typeface="Times New Roman" pitchFamily="18" charset="0"/>
              <a:cs typeface="Times New Roman" pitchFamily="18" charset="0"/>
            </a:endParaRPr>
          </a:p>
        </p:txBody>
      </p:sp>
      <p:graphicFrame>
        <p:nvGraphicFramePr>
          <p:cNvPr id="10" name="Content Placeholder 9"/>
          <p:cNvGraphicFramePr>
            <a:graphicFrameLocks noGrp="1"/>
          </p:cNvGraphicFramePr>
          <p:nvPr>
            <p:ph idx="1"/>
          </p:nvPr>
        </p:nvGraphicFramePr>
        <p:xfrm>
          <a:off x="1" y="2819400"/>
          <a:ext cx="9143998" cy="4038600"/>
        </p:xfrm>
        <a:graphic>
          <a:graphicData uri="http://schemas.openxmlformats.org/drawingml/2006/table">
            <a:tbl>
              <a:tblPr firstRow="1" bandRow="1">
                <a:effectLst>
                  <a:innerShdw blurRad="114300">
                    <a:prstClr val="black"/>
                  </a:innerShdw>
                </a:effectLst>
                <a:tableStyleId>{5C22544A-7EE6-4342-B048-85BDC9FD1C3A}</a:tableStyleId>
              </a:tblPr>
              <a:tblGrid>
                <a:gridCol w="1100666"/>
                <a:gridCol w="1511904"/>
                <a:gridCol w="1306285"/>
                <a:gridCol w="1306285"/>
                <a:gridCol w="1548192"/>
                <a:gridCol w="1064381"/>
                <a:gridCol w="1306285"/>
              </a:tblGrid>
              <a:tr h="878655">
                <a:tc>
                  <a:txBody>
                    <a:bodyPr/>
                    <a:lstStyle/>
                    <a:p>
                      <a:r>
                        <a:rPr lang="en-US" dirty="0" smtClean="0">
                          <a:solidFill>
                            <a:schemeClr val="tx1"/>
                          </a:solidFill>
                          <a:latin typeface="Times New Roman" pitchFamily="18" charset="0"/>
                          <a:cs typeface="Times New Roman" pitchFamily="18" charset="0"/>
                        </a:rPr>
                        <a:t>No</a:t>
                      </a:r>
                      <a:endParaRPr lang="en-US" dirty="0">
                        <a:solidFill>
                          <a:schemeClr val="tx1"/>
                        </a:solidFill>
                        <a:latin typeface="Times New Roman" pitchFamily="18" charset="0"/>
                        <a:cs typeface="Times New Roman" pitchFamily="18" charset="0"/>
                      </a:endParaRPr>
                    </a:p>
                  </a:txBody>
                  <a:tcPr/>
                </a:tc>
                <a:tc>
                  <a:txBody>
                    <a:bodyPr/>
                    <a:lstStyle/>
                    <a:p>
                      <a:r>
                        <a:rPr lang="en-US" dirty="0" smtClean="0">
                          <a:solidFill>
                            <a:schemeClr val="tx1"/>
                          </a:solidFill>
                          <a:latin typeface="Times New Roman" pitchFamily="18" charset="0"/>
                          <a:cs typeface="Times New Roman" pitchFamily="18" charset="0"/>
                        </a:rPr>
                        <a:t>Name</a:t>
                      </a:r>
                      <a:endParaRPr lang="en-US" dirty="0">
                        <a:solidFill>
                          <a:schemeClr val="tx1"/>
                        </a:solidFill>
                        <a:latin typeface="Times New Roman" pitchFamily="18" charset="0"/>
                        <a:cs typeface="Times New Roman" pitchFamily="18" charset="0"/>
                      </a:endParaRPr>
                    </a:p>
                  </a:txBody>
                  <a:tcPr/>
                </a:tc>
                <a:tc>
                  <a:txBody>
                    <a:bodyPr/>
                    <a:lstStyle/>
                    <a:p>
                      <a:r>
                        <a:rPr lang="en-US" dirty="0" smtClean="0">
                          <a:solidFill>
                            <a:schemeClr val="tx1"/>
                          </a:solidFill>
                          <a:latin typeface="Times New Roman" pitchFamily="18" charset="0"/>
                          <a:cs typeface="Times New Roman" pitchFamily="18" charset="0"/>
                        </a:rPr>
                        <a:t>Data</a:t>
                      </a:r>
                      <a:endParaRPr lang="en-US" dirty="0">
                        <a:solidFill>
                          <a:schemeClr val="tx1"/>
                        </a:solidFill>
                        <a:latin typeface="Times New Roman" pitchFamily="18" charset="0"/>
                        <a:cs typeface="Times New Roman" pitchFamily="18" charset="0"/>
                      </a:endParaRPr>
                    </a:p>
                  </a:txBody>
                  <a:tcPr/>
                </a:tc>
                <a:tc>
                  <a:txBody>
                    <a:bodyPr/>
                    <a:lstStyle/>
                    <a:p>
                      <a:r>
                        <a:rPr lang="en-US" dirty="0" smtClean="0">
                          <a:solidFill>
                            <a:schemeClr val="tx1"/>
                          </a:solidFill>
                          <a:latin typeface="Times New Roman" pitchFamily="18" charset="0"/>
                          <a:cs typeface="Times New Roman" pitchFamily="18" charset="0"/>
                        </a:rPr>
                        <a:t>Trip/OTL</a:t>
                      </a:r>
                      <a:endParaRPr lang="en-US" dirty="0">
                        <a:solidFill>
                          <a:schemeClr val="tx1"/>
                        </a:solidFill>
                        <a:latin typeface="Times New Roman" pitchFamily="18" charset="0"/>
                        <a:cs typeface="Times New Roman" pitchFamily="18" charset="0"/>
                      </a:endParaRPr>
                    </a:p>
                  </a:txBody>
                  <a:tcPr/>
                </a:tc>
                <a:tc gridSpan="2">
                  <a:txBody>
                    <a:bodyPr/>
                    <a:lstStyle/>
                    <a:p>
                      <a:pPr algn="ctr"/>
                      <a:r>
                        <a:rPr lang="en-US" sz="1800" b="1" kern="1200" dirty="0" err="1" smtClean="0">
                          <a:solidFill>
                            <a:schemeClr val="tx1"/>
                          </a:solidFill>
                          <a:latin typeface="Times New Roman" pitchFamily="18" charset="0"/>
                          <a:ea typeface="+mn-ea"/>
                          <a:cs typeface="Times New Roman" pitchFamily="18" charset="0"/>
                        </a:rPr>
                        <a:t>Varios</a:t>
                      </a:r>
                      <a:r>
                        <a:rPr lang="en-US" sz="1800" b="1" kern="1200" dirty="0" smtClean="0">
                          <a:solidFill>
                            <a:schemeClr val="tx1"/>
                          </a:solidFill>
                          <a:latin typeface="Times New Roman" pitchFamily="18" charset="0"/>
                          <a:ea typeface="+mn-ea"/>
                          <a:cs typeface="Times New Roman" pitchFamily="18" charset="0"/>
                        </a:rPr>
                        <a:t> waste quantity </a:t>
                      </a:r>
                      <a:endParaRPr lang="en-US" dirty="0">
                        <a:solidFill>
                          <a:schemeClr val="tx1"/>
                        </a:solidFill>
                        <a:latin typeface="Times New Roman" pitchFamily="18" charset="0"/>
                        <a:cs typeface="Times New Roman" pitchFamily="18" charset="0"/>
                      </a:endParaRPr>
                    </a:p>
                  </a:txBody>
                  <a:tcPr/>
                </a:tc>
                <a:tc h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itchFamily="18" charset="0"/>
                          <a:cs typeface="Times New Roman" pitchFamily="18" charset="0"/>
                        </a:rPr>
                        <a:t>OBS</a:t>
                      </a:r>
                    </a:p>
                    <a:p>
                      <a:endParaRPr lang="en-US" dirty="0">
                        <a:solidFill>
                          <a:schemeClr val="tx1"/>
                        </a:solidFill>
                        <a:latin typeface="Times New Roman" pitchFamily="18" charset="0"/>
                        <a:cs typeface="Times New Roman" pitchFamily="18" charset="0"/>
                      </a:endParaRPr>
                    </a:p>
                  </a:txBody>
                  <a:tcPr/>
                </a:tc>
              </a:tr>
              <a:tr h="781196">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Plastic</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Cloth</a:t>
                      </a:r>
                      <a:endParaRPr lang="en-US" dirty="0">
                        <a:latin typeface="Times New Roman" pitchFamily="18" charset="0"/>
                        <a:cs typeface="Times New Roman" pitchFamily="18" charset="0"/>
                      </a:endParaRPr>
                    </a:p>
                  </a:txBody>
                  <a:tcPr/>
                </a:tc>
                <a:tc>
                  <a:txBody>
                    <a:bodyPr/>
                    <a:lstStyle/>
                    <a:p>
                      <a:endParaRPr lang="en-US" dirty="0"/>
                    </a:p>
                  </a:txBody>
                  <a:tcPr/>
                </a:tc>
              </a:tr>
              <a:tr h="81635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781196">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r>
              <a:tr h="781196">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
        <p:nvSpPr>
          <p:cNvPr id="1026" name="Rectangle 2"/>
          <p:cNvSpPr>
            <a:spLocks noChangeArrowheads="1"/>
          </p:cNvSpPr>
          <p:nvPr/>
        </p:nvSpPr>
        <p:spPr bwMode="auto">
          <a:xfrm>
            <a:off x="0" y="1295400"/>
            <a:ext cx="91440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sz="1200" dirty="0" smtClean="0">
              <a:latin typeface="Times New Roman" pitchFamily="18" charset="0"/>
              <a:cs typeface="Times New Roman" pitchFamily="18" charset="0"/>
            </a:endParaRPr>
          </a:p>
          <a:p>
            <a:r>
              <a:rPr lang="id-ID" sz="1200" b="1" dirty="0" smtClean="0">
                <a:latin typeface="Times New Roman" pitchFamily="18" charset="0"/>
                <a:cs typeface="Times New Roman" pitchFamily="18" charset="0"/>
              </a:rPr>
              <a:t>DIARI</a:t>
            </a:r>
            <a:r>
              <a:rPr lang="en-US" sz="1200" b="1" dirty="0" smtClean="0">
                <a:latin typeface="Times New Roman" pitchFamily="18" charset="0"/>
                <a:cs typeface="Times New Roman" pitchFamily="18" charset="0"/>
              </a:rPr>
              <a:t>O WASTE COLLECTION WLF</a:t>
            </a:r>
          </a:p>
          <a:p>
            <a:r>
              <a:rPr lang="id-ID" sz="1200" dirty="0" smtClean="0">
                <a:latin typeface="Times New Roman" pitchFamily="18" charset="0"/>
                <a:cs typeface="Times New Roman" pitchFamily="18" charset="0"/>
              </a:rPr>
              <a:t>TABEL  </a:t>
            </a:r>
            <a:r>
              <a:rPr lang="en-US" sz="1200" dirty="0" smtClean="0">
                <a:latin typeface="Times New Roman" pitchFamily="18" charset="0"/>
                <a:cs typeface="Times New Roman" pitchFamily="18" charset="0"/>
              </a:rPr>
              <a:t>UNIT OF RUBBISHBEENG </a:t>
            </a:r>
          </a:p>
          <a:p>
            <a:pPr lvl="0" eaLnBrk="0" fontAlgn="base" hangingPunct="0">
              <a:spcBef>
                <a:spcPct val="0"/>
              </a:spcBef>
              <a:spcAft>
                <a:spcPct val="0"/>
              </a:spcAft>
            </a:pPr>
            <a:r>
              <a:rPr lang="en-US" sz="1200" dirty="0" smtClean="0">
                <a:latin typeface="Times New Roman" pitchFamily="18" charset="0"/>
                <a:cs typeface="Times New Roman" pitchFamily="18" charset="0"/>
              </a:rPr>
              <a:t>NAME OF</a:t>
            </a:r>
            <a:r>
              <a:rPr lang="id-ID"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RESPONSIBLE GRUPO</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id-ID"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pPr>
            <a:r>
              <a:rPr lang="id-ID" sz="1200" dirty="0" smtClean="0">
                <a:latin typeface="Times New Roman" pitchFamily="18" charset="0"/>
                <a:cs typeface="Times New Roman" pitchFamily="18" charset="0"/>
              </a:rPr>
              <a:t>DISTRI</a:t>
            </a:r>
            <a:r>
              <a:rPr lang="en-US" sz="1200" dirty="0" smtClean="0">
                <a:latin typeface="Times New Roman" pitchFamily="18" charset="0"/>
                <a:cs typeface="Times New Roman" pitchFamily="18" charset="0"/>
              </a:rPr>
              <a:t>CT </a:t>
            </a:r>
            <a:r>
              <a:rPr kumimoji="0" lang="id-ID"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 SUB DISTR</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ICT</a:t>
            </a:r>
            <a:r>
              <a:rPr kumimoji="0" lang="id-ID"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 </a:t>
            </a:r>
            <a:r>
              <a:rPr lang="en-US" sz="1200" dirty="0" smtClean="0">
                <a:latin typeface="Times New Roman" pitchFamily="18" charset="0"/>
                <a:cs typeface="Times New Roman" pitchFamily="18" charset="0"/>
              </a:rPr>
              <a:t>VILLAGE</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pPr>
            <a:r>
              <a:rPr lang="id-ID" sz="1200" dirty="0" smtClean="0">
                <a:latin typeface="Times New Roman" pitchFamily="18" charset="0"/>
                <a:cs typeface="Times New Roman" pitchFamily="18" charset="0"/>
              </a:rPr>
              <a:t>GR</a:t>
            </a:r>
            <a:r>
              <a:rPr lang="en-US" sz="1200" dirty="0" smtClean="0">
                <a:latin typeface="Times New Roman" pitchFamily="18" charset="0"/>
                <a:cs typeface="Times New Roman" pitchFamily="18" charset="0"/>
              </a:rPr>
              <a:t>OUP</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id-ID"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id-ID"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d-ID"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DAT</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        </a:t>
            </a:r>
            <a:r>
              <a:rPr kumimoji="0" lang="id-ID"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cene3d>
            <a:camera prst="orthographicFront"/>
            <a:lightRig rig="threePt" dir="t"/>
          </a:scene3d>
          <a:sp3d>
            <a:bevelT w="114300" prst="hardEdge"/>
          </a:sp3d>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2800" b="1" dirty="0" smtClean="0">
                <a:latin typeface="Times New Roman" pitchFamily="18" charset="0"/>
                <a:cs typeface="Times New Roman" pitchFamily="18" charset="0"/>
              </a:rPr>
              <a:t>Distribution trash cans for group identification</a:t>
            </a:r>
            <a:endParaRPr lang="en-US" sz="2800" b="1" dirty="0">
              <a:latin typeface="Times New Roman" pitchFamily="18" charset="0"/>
              <a:cs typeface="Times New Roman" pitchFamily="18" charset="0"/>
            </a:endParaRPr>
          </a:p>
        </p:txBody>
      </p:sp>
      <p:pic>
        <p:nvPicPr>
          <p:cNvPr id="4" name="Content Placeholder 3" descr="K:\4,5-7-18\IMG_2460.JPG"/>
          <p:cNvPicPr>
            <a:picLocks noGrp="1"/>
          </p:cNvPicPr>
          <p:nvPr>
            <p:ph idx="1"/>
          </p:nvPr>
        </p:nvPicPr>
        <p:blipFill>
          <a:blip r:embed="rId2" cstate="print"/>
          <a:stretch>
            <a:fillRect/>
          </a:stretch>
        </p:blipFill>
        <p:spPr bwMode="auto">
          <a:xfrm>
            <a:off x="0" y="1295400"/>
            <a:ext cx="9144000" cy="55625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2"/>
          </a:xfrm>
          <a:scene3d>
            <a:camera prst="orthographicFront"/>
            <a:lightRig rig="threePt" dir="t"/>
          </a:scene3d>
          <a:sp3d>
            <a:bevelT prst="slope"/>
          </a:sp3d>
        </p:spPr>
        <p:style>
          <a:lnRef idx="1">
            <a:schemeClr val="accent1"/>
          </a:lnRef>
          <a:fillRef idx="2">
            <a:schemeClr val="accent1"/>
          </a:fillRef>
          <a:effectRef idx="1">
            <a:schemeClr val="accent1"/>
          </a:effectRef>
          <a:fontRef idx="minor">
            <a:schemeClr val="dk1"/>
          </a:fontRef>
        </p:style>
        <p:txBody>
          <a:bodyPr>
            <a:normAutofit/>
          </a:bodyPr>
          <a:lstStyle/>
          <a:p>
            <a:pPr algn="ctr"/>
            <a:r>
              <a:rPr lang="en-US" sz="2800" b="1" dirty="0" smtClean="0">
                <a:latin typeface="Times New Roman" pitchFamily="18" charset="0"/>
                <a:cs typeface="Times New Roman" pitchFamily="18" charset="0"/>
              </a:rPr>
              <a:t>Group identification starting waste collection</a:t>
            </a:r>
            <a:endParaRPr lang="en-US" sz="2800" b="1" dirty="0">
              <a:latin typeface="Times New Roman" pitchFamily="18" charset="0"/>
              <a:cs typeface="Times New Roman" pitchFamily="18" charset="0"/>
            </a:endParaRPr>
          </a:p>
        </p:txBody>
      </p:sp>
      <p:pic>
        <p:nvPicPr>
          <p:cNvPr id="4" name="Content Placeholder 3" descr="G:\telefone\20180705_122730.jpg"/>
          <p:cNvPicPr>
            <a:picLocks noGrp="1"/>
          </p:cNvPicPr>
          <p:nvPr>
            <p:ph idx="1"/>
          </p:nvPr>
        </p:nvPicPr>
        <p:blipFill>
          <a:blip r:embed="rId2" cstate="print"/>
          <a:srcRect/>
          <a:stretch>
            <a:fillRect/>
          </a:stretch>
        </p:blipFill>
        <p:spPr bwMode="auto">
          <a:xfrm>
            <a:off x="0" y="1524000"/>
            <a:ext cx="2590800" cy="5334000"/>
          </a:xfrm>
          <a:prstGeom prst="rect">
            <a:avLst/>
          </a:prstGeom>
          <a:noFill/>
          <a:ln w="9525">
            <a:noFill/>
            <a:miter lim="800000"/>
            <a:headEnd/>
            <a:tailEnd/>
          </a:ln>
        </p:spPr>
      </p:pic>
      <p:pic>
        <p:nvPicPr>
          <p:cNvPr id="5" name="Picture 4" descr="G:\telefone\20180705_133313.jpg"/>
          <p:cNvPicPr/>
          <p:nvPr/>
        </p:nvPicPr>
        <p:blipFill>
          <a:blip r:embed="rId3" cstate="print"/>
          <a:srcRect/>
          <a:stretch>
            <a:fillRect/>
          </a:stretch>
        </p:blipFill>
        <p:spPr bwMode="auto">
          <a:xfrm>
            <a:off x="2590800" y="1524000"/>
            <a:ext cx="3124200" cy="5334000"/>
          </a:xfrm>
          <a:prstGeom prst="rect">
            <a:avLst/>
          </a:prstGeom>
          <a:noFill/>
          <a:ln w="9525">
            <a:noFill/>
            <a:miter lim="800000"/>
            <a:headEnd/>
            <a:tailEnd/>
          </a:ln>
        </p:spPr>
      </p:pic>
      <p:pic>
        <p:nvPicPr>
          <p:cNvPr id="6" name="Picture 5" descr="C:\Users\MILAN\AppData\Local\Microsoft\Windows\Temporary Internet Files\Content.Word\20180705_122138.jpg"/>
          <p:cNvPicPr/>
          <p:nvPr/>
        </p:nvPicPr>
        <p:blipFill>
          <a:blip r:embed="rId4" cstate="print"/>
          <a:srcRect/>
          <a:stretch>
            <a:fillRect/>
          </a:stretch>
        </p:blipFill>
        <p:spPr bwMode="auto">
          <a:xfrm rot="5400000">
            <a:off x="4762498" y="2476501"/>
            <a:ext cx="5334002"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effectLst>
            <a:glow rad="101600">
              <a:schemeClr val="accent4">
                <a:satMod val="175000"/>
                <a:alpha val="40000"/>
              </a:schemeClr>
            </a:glow>
            <a:outerShdw blurRad="40000" dist="20000" dir="5400000" rotWithShape="0">
              <a:srgbClr val="000000">
                <a:alpha val="38000"/>
              </a:srgbClr>
            </a:outerShdw>
            <a:reflection blurRad="6350" stA="50000" endA="300" endPos="55500" dist="101600" dir="5400000" sy="-100000" algn="bl" rotWithShape="0"/>
          </a:effectLst>
        </p:spPr>
        <p:style>
          <a:lnRef idx="1">
            <a:schemeClr val="accent4"/>
          </a:lnRef>
          <a:fillRef idx="2">
            <a:schemeClr val="accent4"/>
          </a:fillRef>
          <a:effectRef idx="1">
            <a:schemeClr val="accent4"/>
          </a:effectRef>
          <a:fontRef idx="minor">
            <a:schemeClr val="dk1"/>
          </a:fontRef>
        </p:style>
        <p:txBody>
          <a:bodyPr>
            <a:normAutofit/>
          </a:bodyPr>
          <a:lstStyle/>
          <a:p>
            <a:r>
              <a:rPr lang="en-US" sz="2800" b="1" dirty="0" smtClean="0">
                <a:latin typeface="Times New Roman" pitchFamily="18" charset="0"/>
                <a:ea typeface="Calibri"/>
                <a:cs typeface="Times New Roman" pitchFamily="18" charset="0"/>
              </a:rPr>
              <a:t>Socialized the function of its recycle plastic &amp; fabric bags </a:t>
            </a:r>
            <a:endParaRPr lang="en-US" sz="2800" b="1" dirty="0">
              <a:latin typeface="Times New Roman" pitchFamily="18" charset="0"/>
              <a:cs typeface="Times New Roman" pitchFamily="18" charset="0"/>
            </a:endParaRPr>
          </a:p>
        </p:txBody>
      </p:sp>
      <p:pic>
        <p:nvPicPr>
          <p:cNvPr id="4" name="Content Placeholder 3" descr="G:\telefone\20180704_105138.jpg"/>
          <p:cNvPicPr>
            <a:picLocks noGrp="1"/>
          </p:cNvPicPr>
          <p:nvPr>
            <p:ph idx="1"/>
          </p:nvPr>
        </p:nvPicPr>
        <p:blipFill>
          <a:blip r:embed="rId2" cstate="print"/>
          <a:srcRect/>
          <a:stretch>
            <a:fillRect/>
          </a:stretch>
        </p:blipFill>
        <p:spPr bwMode="auto">
          <a:xfrm>
            <a:off x="1" y="990600"/>
            <a:ext cx="4571999" cy="5867400"/>
          </a:xfrm>
          <a:prstGeom prst="rect">
            <a:avLst/>
          </a:prstGeom>
          <a:ln>
            <a:headEnd/>
            <a:tailEnd/>
          </a:ln>
        </p:spPr>
        <p:style>
          <a:lnRef idx="1">
            <a:schemeClr val="accent4"/>
          </a:lnRef>
          <a:fillRef idx="2">
            <a:schemeClr val="accent4"/>
          </a:fillRef>
          <a:effectRef idx="1">
            <a:schemeClr val="accent4"/>
          </a:effectRef>
          <a:fontRef idx="minor">
            <a:schemeClr val="dk1"/>
          </a:fontRef>
        </p:style>
      </p:pic>
      <p:pic>
        <p:nvPicPr>
          <p:cNvPr id="5" name="Picture 4" descr="G:\telefone\20180704_112900.jpg"/>
          <p:cNvPicPr/>
          <p:nvPr/>
        </p:nvPicPr>
        <p:blipFill>
          <a:blip r:embed="rId3" cstate="print"/>
          <a:srcRect/>
          <a:stretch>
            <a:fillRect/>
          </a:stretch>
        </p:blipFill>
        <p:spPr bwMode="auto">
          <a:xfrm>
            <a:off x="4724400" y="990600"/>
            <a:ext cx="44196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cene3d>
            <a:camera prst="orthographicFront"/>
            <a:lightRig rig="threePt" dir="t"/>
          </a:scene3d>
          <a:sp3d>
            <a:bevelT w="152400" h="50800" prst="softRound"/>
          </a:sp3d>
        </p:spPr>
        <p:style>
          <a:lnRef idx="1">
            <a:schemeClr val="accent1"/>
          </a:lnRef>
          <a:fillRef idx="2">
            <a:schemeClr val="accent1"/>
          </a:fillRef>
          <a:effectRef idx="1">
            <a:schemeClr val="accent1"/>
          </a:effectRef>
          <a:fontRef idx="minor">
            <a:schemeClr val="dk1"/>
          </a:fontRef>
        </p:style>
        <p:txBody>
          <a:bodyPr>
            <a:normAutofit/>
          </a:bodyPr>
          <a:lstStyle/>
          <a:p>
            <a:r>
              <a:rPr lang="en-US" sz="2800" b="1" dirty="0" smtClean="0">
                <a:latin typeface="Times New Roman" pitchFamily="18" charset="0"/>
                <a:cs typeface="Times New Roman" pitchFamily="18" charset="0"/>
              </a:rPr>
              <a:t>Update Progress work to Donors of USAID, CTC Bali, National Director  &amp; Chief of Dept.  (July 09, 2018)</a:t>
            </a:r>
            <a:endParaRPr lang="en-US" sz="2800" b="1" dirty="0">
              <a:latin typeface="Times New Roman" pitchFamily="18" charset="0"/>
              <a:cs typeface="Times New Roman" pitchFamily="18" charset="0"/>
            </a:endParaRPr>
          </a:p>
        </p:txBody>
      </p:sp>
      <p:pic>
        <p:nvPicPr>
          <p:cNvPr id="2050" name="Picture 2" descr="F:\WLF PW Presentation Bu Hesty\Doktas Site Visit DOI &amp; CTC 9-10 jul 018\20180709_164016.jpg"/>
          <p:cNvPicPr>
            <a:picLocks noGrp="1" noChangeAspect="1" noChangeArrowheads="1"/>
          </p:cNvPicPr>
          <p:nvPr>
            <p:ph idx="1"/>
          </p:nvPr>
        </p:nvPicPr>
        <p:blipFill>
          <a:blip r:embed="rId2" cstate="print"/>
          <a:srcRect/>
          <a:stretch>
            <a:fillRect/>
          </a:stretch>
        </p:blipFill>
        <p:spPr bwMode="auto">
          <a:xfrm>
            <a:off x="0" y="1524000"/>
            <a:ext cx="4343400" cy="5334000"/>
          </a:xfrm>
          <a:prstGeom prst="rect">
            <a:avLst/>
          </a:prstGeom>
          <a:noFill/>
        </p:spPr>
      </p:pic>
      <p:pic>
        <p:nvPicPr>
          <p:cNvPr id="5" name="Picture 2" descr="G:\WLF PW Presentation Bu Hesty\20180709_163647.jpg"/>
          <p:cNvPicPr>
            <a:picLocks noChangeAspect="1" noChangeArrowheads="1"/>
          </p:cNvPicPr>
          <p:nvPr/>
        </p:nvPicPr>
        <p:blipFill>
          <a:blip r:embed="rId3" cstate="print"/>
          <a:srcRect/>
          <a:stretch>
            <a:fillRect/>
          </a:stretch>
        </p:blipFill>
        <p:spPr bwMode="auto">
          <a:xfrm>
            <a:off x="4419600" y="1524000"/>
            <a:ext cx="4724400" cy="5334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a:noAutofit/>
          </a:bodyPr>
          <a:lstStyle/>
          <a:p>
            <a:r>
              <a:rPr lang="en-US" sz="2800" b="1" dirty="0" smtClean="0">
                <a:solidFill>
                  <a:schemeClr val="tx1"/>
                </a:solidFill>
                <a:latin typeface="Times New Roman" pitchFamily="18" charset="0"/>
                <a:cs typeface="Times New Roman" pitchFamily="18" charset="0"/>
              </a:rPr>
              <a:t>Site Visit to </a:t>
            </a:r>
            <a:r>
              <a:rPr lang="en-US" sz="2800" b="1" dirty="0" err="1" smtClean="0">
                <a:solidFill>
                  <a:schemeClr val="tx1"/>
                </a:solidFill>
                <a:latin typeface="Times New Roman" pitchFamily="18" charset="0"/>
                <a:cs typeface="Times New Roman" pitchFamily="18" charset="0"/>
              </a:rPr>
              <a:t>Atauro</a:t>
            </a:r>
            <a:r>
              <a:rPr lang="en-US" sz="2800" b="1" dirty="0" smtClean="0">
                <a:solidFill>
                  <a:schemeClr val="tx1"/>
                </a:solidFill>
                <a:latin typeface="Times New Roman" pitchFamily="18" charset="0"/>
                <a:cs typeface="Times New Roman" pitchFamily="18" charset="0"/>
              </a:rPr>
              <a:t> Island, discuss with women target group identification (July 10, 2018)</a:t>
            </a:r>
            <a:endParaRPr lang="en-US" sz="2800" b="1" dirty="0">
              <a:solidFill>
                <a:schemeClr val="tx1"/>
              </a:solidFill>
              <a:latin typeface="Times New Roman" pitchFamily="18" charset="0"/>
              <a:cs typeface="Times New Roman" pitchFamily="18" charset="0"/>
            </a:endParaRPr>
          </a:p>
        </p:txBody>
      </p:sp>
      <p:pic>
        <p:nvPicPr>
          <p:cNvPr id="3074" name="Picture 2" descr="F:\WLF PW Presentation Bu Hesty\Doktas Site Visit DOI &amp; CTC 9-10 jul 018\20180710_102356.jpg"/>
          <p:cNvPicPr>
            <a:picLocks noGrp="1" noChangeAspect="1" noChangeArrowheads="1"/>
          </p:cNvPicPr>
          <p:nvPr>
            <p:ph idx="1"/>
          </p:nvPr>
        </p:nvPicPr>
        <p:blipFill>
          <a:blip r:embed="rId2" cstate="print"/>
          <a:srcRect/>
          <a:stretch>
            <a:fillRect/>
          </a:stretch>
        </p:blipFill>
        <p:spPr bwMode="auto">
          <a:xfrm>
            <a:off x="1" y="1524000"/>
            <a:ext cx="4343399" cy="5334000"/>
          </a:xfrm>
          <a:prstGeom prst="rect">
            <a:avLst/>
          </a:prstGeom>
          <a:noFill/>
        </p:spPr>
      </p:pic>
      <p:pic>
        <p:nvPicPr>
          <p:cNvPr id="7" name="Picture 2" descr="C:\Users\MILAN\Desktop\IMG-20180712-WA0000.jpg"/>
          <p:cNvPicPr>
            <a:picLocks noChangeAspect="1" noChangeArrowheads="1"/>
          </p:cNvPicPr>
          <p:nvPr/>
        </p:nvPicPr>
        <p:blipFill>
          <a:blip r:embed="rId3"/>
          <a:srcRect/>
          <a:stretch>
            <a:fillRect/>
          </a:stretch>
        </p:blipFill>
        <p:spPr bwMode="auto">
          <a:xfrm>
            <a:off x="4419600" y="1524000"/>
            <a:ext cx="4724400" cy="5334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38"/>
            <a:ext cx="9144000" cy="868362"/>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algn="ctr"/>
            <a:r>
              <a:rPr lang="en-US" b="1" dirty="0" smtClean="0">
                <a:solidFill>
                  <a:schemeClr val="tx1"/>
                </a:solidFill>
                <a:latin typeface="Times New Roman" pitchFamily="18" charset="0"/>
                <a:cs typeface="Times New Roman" pitchFamily="18" charset="0"/>
              </a:rPr>
              <a:t>MAP </a:t>
            </a:r>
            <a:r>
              <a:rPr lang="en-US" b="1" dirty="0" err="1" smtClean="0">
                <a:solidFill>
                  <a:schemeClr val="tx1"/>
                </a:solidFill>
                <a:latin typeface="Times New Roman" pitchFamily="18" charset="0"/>
                <a:cs typeface="Times New Roman" pitchFamily="18" charset="0"/>
              </a:rPr>
              <a:t>Atauro</a:t>
            </a:r>
            <a:r>
              <a:rPr lang="en-US" b="1" dirty="0" smtClean="0">
                <a:solidFill>
                  <a:schemeClr val="tx1"/>
                </a:solidFill>
                <a:latin typeface="Times New Roman" pitchFamily="18" charset="0"/>
                <a:cs typeface="Times New Roman" pitchFamily="18" charset="0"/>
              </a:rPr>
              <a:t> Island </a:t>
            </a:r>
            <a:endParaRPr lang="en-US" b="1" dirty="0">
              <a:solidFill>
                <a:schemeClr val="tx1"/>
              </a:solidFill>
              <a:latin typeface="Times New Roman" pitchFamily="18" charset="0"/>
              <a:cs typeface="Times New Roman" pitchFamily="18" charset="0"/>
            </a:endParaRPr>
          </a:p>
        </p:txBody>
      </p:sp>
      <p:pic>
        <p:nvPicPr>
          <p:cNvPr id="1026" name="Picture 2" descr="F:\WLF Activity Map.jpg"/>
          <p:cNvPicPr>
            <a:picLocks noGrp="1" noChangeAspect="1" noChangeArrowheads="1"/>
          </p:cNvPicPr>
          <p:nvPr>
            <p:ph idx="1"/>
          </p:nvPr>
        </p:nvPicPr>
        <p:blipFill>
          <a:blip r:embed="rId2" cstate="print"/>
          <a:srcRect/>
          <a:stretch>
            <a:fillRect/>
          </a:stretch>
        </p:blipFill>
        <p:spPr bwMode="auto">
          <a:xfrm>
            <a:off x="-152400" y="914400"/>
            <a:ext cx="9296400" cy="5943600"/>
          </a:xfrm>
          <a:prstGeom prst="rect">
            <a:avLst/>
          </a:prstGeom>
          <a:noFill/>
          <a:scene3d>
            <a:camera prst="orthographicFront"/>
            <a:lightRig rig="threePt" dir="t"/>
          </a:scene3d>
          <a:sp3d>
            <a:bevelT prst="angle"/>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2514600"/>
          </a:xfrm>
          <a:effectLst>
            <a:glow rad="101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200" dirty="0" smtClean="0"/>
              <a:t/>
            </a:r>
            <a:br>
              <a:rPr lang="en-US" sz="22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b="1" dirty="0" smtClean="0">
                <a:latin typeface="Times New Roman" pitchFamily="18" charset="0"/>
                <a:cs typeface="Times New Roman" pitchFamily="18" charset="0"/>
              </a:rPr>
              <a:t>Consultation with Trainer from National Directorate of Pollution  for preparation training on production plastic &amp; cloth bags etc…. </a:t>
            </a:r>
            <a:r>
              <a:rPr lang="en-US" dirty="0" smtClean="0"/>
              <a:t/>
            </a:r>
            <a:br>
              <a:rPr lang="en-US" dirty="0" smtClean="0"/>
            </a:br>
            <a:endParaRPr lang="en-US" dirty="0"/>
          </a:p>
        </p:txBody>
      </p:sp>
      <p:pic>
        <p:nvPicPr>
          <p:cNvPr id="4" name="Content Placeholder 3" descr="F:\Format Report WLF 2018\Documentasi WLF 13-17 Augt 2018 Atauro\20180807_150728.jpg"/>
          <p:cNvPicPr>
            <a:picLocks noGrp="1"/>
          </p:cNvPicPr>
          <p:nvPr>
            <p:ph idx="1"/>
          </p:nvPr>
        </p:nvPicPr>
        <p:blipFill>
          <a:blip r:embed="rId2" cstate="print"/>
          <a:srcRect/>
          <a:stretch>
            <a:fillRect/>
          </a:stretch>
        </p:blipFill>
        <p:spPr bwMode="auto">
          <a:xfrm>
            <a:off x="0" y="1447800"/>
            <a:ext cx="4572000" cy="5410200"/>
          </a:xfrm>
          <a:prstGeom prst="rect">
            <a:avLst/>
          </a:prstGeom>
          <a:noFill/>
          <a:ln w="9525">
            <a:noFill/>
            <a:miter lim="800000"/>
            <a:headEnd/>
            <a:tailEnd/>
          </a:ln>
        </p:spPr>
      </p:pic>
      <p:pic>
        <p:nvPicPr>
          <p:cNvPr id="5" name="Picture 4" descr="F:\Format Report WLF 2018\Documentasi WLF 13-17 Augt 2018 Atauro\20180807_150746.jpg"/>
          <p:cNvPicPr/>
          <p:nvPr/>
        </p:nvPicPr>
        <p:blipFill>
          <a:blip r:embed="rId3" cstate="print"/>
          <a:srcRect/>
          <a:stretch>
            <a:fillRect/>
          </a:stretch>
        </p:blipFill>
        <p:spPr bwMode="auto">
          <a:xfrm>
            <a:off x="4703829" y="1447800"/>
            <a:ext cx="4440171"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dirty="0" smtClean="0"/>
              <a:t/>
            </a:r>
            <a:br>
              <a:rPr lang="en-US" dirty="0" smtClean="0"/>
            </a:br>
            <a:r>
              <a:rPr lang="en-US" dirty="0" smtClean="0"/>
              <a:t> </a:t>
            </a:r>
            <a:br>
              <a:rPr lang="en-US" dirty="0" smtClean="0"/>
            </a:br>
            <a:r>
              <a:rPr lang="en-US" sz="5400" b="1" dirty="0" smtClean="0">
                <a:latin typeface="Times New Roman" pitchFamily="18" charset="0"/>
                <a:cs typeface="Times New Roman" pitchFamily="18" charset="0"/>
              </a:rPr>
              <a:t> Door to door to women target group for waste collection</a:t>
            </a:r>
            <a:endParaRPr lang="en-US" dirty="0"/>
          </a:p>
        </p:txBody>
      </p:sp>
      <p:pic>
        <p:nvPicPr>
          <p:cNvPr id="4" name="Content Placeholder 3" descr="F:\Format Report WLF 2018\Documentasi WLF 13-17 Augt 2018 Atauro\20180812_174031.jpg"/>
          <p:cNvPicPr>
            <a:picLocks noGrp="1"/>
          </p:cNvPicPr>
          <p:nvPr>
            <p:ph idx="1"/>
          </p:nvPr>
        </p:nvPicPr>
        <p:blipFill>
          <a:blip r:embed="rId2" cstate="print"/>
          <a:srcRect/>
          <a:stretch>
            <a:fillRect/>
          </a:stretch>
        </p:blipFill>
        <p:spPr bwMode="auto">
          <a:xfrm>
            <a:off x="0" y="1524000"/>
            <a:ext cx="4495800" cy="5334000"/>
          </a:xfrm>
          <a:prstGeom prst="rect">
            <a:avLst/>
          </a:prstGeom>
          <a:noFill/>
          <a:ln w="9525">
            <a:noFill/>
            <a:miter lim="800000"/>
            <a:headEnd/>
            <a:tailEnd/>
          </a:ln>
        </p:spPr>
      </p:pic>
      <p:pic>
        <p:nvPicPr>
          <p:cNvPr id="5" name="Picture 4" descr="F:\Format Report WLF 2018\Documentasi WLF 13-17 Augt 2018 Atauro\20180812_180613.jpg"/>
          <p:cNvPicPr/>
          <p:nvPr/>
        </p:nvPicPr>
        <p:blipFill>
          <a:blip r:embed="rId3" cstate="print"/>
          <a:srcRect/>
          <a:stretch>
            <a:fillRect/>
          </a:stretch>
        </p:blipFill>
        <p:spPr bwMode="auto">
          <a:xfrm>
            <a:off x="4572000" y="1524000"/>
            <a:ext cx="4572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effectLst>
            <a:innerShdw blurRad="63500" dist="50800" dir="189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a:noAutofit/>
          </a:bodyPr>
          <a:lstStyle/>
          <a:p>
            <a:r>
              <a:rPr lang="en-US" sz="2800" b="1" dirty="0" smtClean="0">
                <a:latin typeface="Times New Roman" pitchFamily="18" charset="0"/>
                <a:cs typeface="Times New Roman" pitchFamily="18" charset="0"/>
              </a:rPr>
              <a:t>Door to door to  Community House &amp; Observe direct to how the community  Creative to reduce  Cans &amp; Plastic from rubbish</a:t>
            </a:r>
            <a:endParaRPr lang="en-US" sz="2800" b="1" dirty="0">
              <a:latin typeface="Times New Roman" pitchFamily="18" charset="0"/>
              <a:cs typeface="Times New Roman" pitchFamily="18" charset="0"/>
            </a:endParaRPr>
          </a:p>
        </p:txBody>
      </p:sp>
      <p:pic>
        <p:nvPicPr>
          <p:cNvPr id="4" name="Content Placeholder 3" descr="F:\Format Report WLF 2018\Documentasi WLF 13-17 Augt 2018 Atauro\20180812_170812.jpg"/>
          <p:cNvPicPr>
            <a:picLocks noGrp="1"/>
          </p:cNvPicPr>
          <p:nvPr>
            <p:ph idx="1"/>
          </p:nvPr>
        </p:nvPicPr>
        <p:blipFill>
          <a:blip r:embed="rId2" cstate="print"/>
          <a:srcRect/>
          <a:stretch>
            <a:fillRect/>
          </a:stretch>
        </p:blipFill>
        <p:spPr bwMode="auto">
          <a:xfrm>
            <a:off x="0" y="1447800"/>
            <a:ext cx="4419600" cy="5410200"/>
          </a:xfrm>
          <a:prstGeom prst="rect">
            <a:avLst/>
          </a:prstGeom>
          <a:noFill/>
          <a:ln w="9525">
            <a:noFill/>
            <a:miter lim="800000"/>
            <a:headEnd/>
            <a:tailEnd/>
          </a:ln>
        </p:spPr>
      </p:pic>
      <p:pic>
        <p:nvPicPr>
          <p:cNvPr id="5" name="Picture 4" descr="F:\Format Report WLF 2018\Documentasi WLF 13-17 Augt 2018 Atauro\20180812_171445.jpg"/>
          <p:cNvPicPr/>
          <p:nvPr/>
        </p:nvPicPr>
        <p:blipFill>
          <a:blip r:embed="rId3" cstate="print"/>
          <a:srcRect/>
          <a:stretch>
            <a:fillRect/>
          </a:stretch>
        </p:blipFill>
        <p:spPr bwMode="auto">
          <a:xfrm>
            <a:off x="4572000" y="1447800"/>
            <a:ext cx="4572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pPr algn="just"/>
            <a:r>
              <a:rPr lang="en-US" sz="2700" dirty="0" smtClean="0"/>
              <a:t>                     </a:t>
            </a:r>
            <a:r>
              <a:rPr lang="en-US" sz="3200" dirty="0" smtClean="0"/>
              <a:t>                                       </a:t>
            </a:r>
            <a:endParaRPr lang="en-US" sz="3200" dirty="0"/>
          </a:p>
        </p:txBody>
      </p:sp>
      <p:pic>
        <p:nvPicPr>
          <p:cNvPr id="4" name="Content Placeholder 3" descr="C:\Users\Humberto Pescas\Desktop\Pic WLF 13-17 Augt 2018 Atauro\20180813_101319.jpg"/>
          <p:cNvPicPr>
            <a:picLocks noGrp="1"/>
          </p:cNvPicPr>
          <p:nvPr>
            <p:ph idx="1"/>
          </p:nvPr>
        </p:nvPicPr>
        <p:blipFill>
          <a:blip r:embed="rId2" cstate="print"/>
          <a:srcRect/>
          <a:stretch>
            <a:fillRect/>
          </a:stretch>
        </p:blipFill>
        <p:spPr bwMode="auto">
          <a:xfrm>
            <a:off x="0" y="1066800"/>
            <a:ext cx="4419600" cy="5791200"/>
          </a:xfrm>
          <a:prstGeom prst="rect">
            <a:avLst/>
          </a:prstGeom>
          <a:noFill/>
          <a:ln w="9525">
            <a:noFill/>
            <a:miter lim="800000"/>
            <a:headEnd/>
            <a:tailEnd/>
          </a:ln>
        </p:spPr>
      </p:pic>
      <p:pic>
        <p:nvPicPr>
          <p:cNvPr id="5" name="Picture 4" descr="C:\Users\Humberto Pescas\Desktop\Pic WLF 13-17 Augt 2018 Atauro\20180813_102210.jpg"/>
          <p:cNvPicPr/>
          <p:nvPr/>
        </p:nvPicPr>
        <p:blipFill>
          <a:blip r:embed="rId3" cstate="print"/>
          <a:srcRect/>
          <a:stretch>
            <a:fillRect/>
          </a:stretch>
        </p:blipFill>
        <p:spPr bwMode="auto">
          <a:xfrm>
            <a:off x="4495800" y="1036320"/>
            <a:ext cx="4648200" cy="5821680"/>
          </a:xfrm>
          <a:prstGeom prst="rect">
            <a:avLst/>
          </a:prstGeom>
          <a:noFill/>
          <a:ln w="9525">
            <a:noFill/>
            <a:miter lim="800000"/>
            <a:headEnd/>
            <a:tailEnd/>
          </a:ln>
        </p:spPr>
      </p:pic>
      <p:sp>
        <p:nvSpPr>
          <p:cNvPr id="10" name="TextBox 9"/>
          <p:cNvSpPr txBox="1"/>
          <p:nvPr/>
        </p:nvSpPr>
        <p:spPr>
          <a:xfrm>
            <a:off x="0" y="0"/>
            <a:ext cx="9144000" cy="954107"/>
          </a:xfrm>
          <a:prstGeom prst="rect">
            <a:avLst/>
          </a:prstGeom>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smtClean="0">
                <a:latin typeface="Times New Roman" pitchFamily="18" charset="0"/>
                <a:cs typeface="Times New Roman" pitchFamily="18" charset="0"/>
              </a:rPr>
              <a:t>Opening Ceremony of households target </a:t>
            </a:r>
            <a:r>
              <a:rPr lang="en-US" sz="2800" b="1" dirty="0" err="1" smtClean="0">
                <a:latin typeface="Times New Roman" pitchFamily="18" charset="0"/>
                <a:cs typeface="Times New Roman" pitchFamily="18" charset="0"/>
              </a:rPr>
              <a:t>woment</a:t>
            </a:r>
            <a:r>
              <a:rPr lang="en-US" sz="2800" b="1" dirty="0" smtClean="0">
                <a:latin typeface="Times New Roman" pitchFamily="18" charset="0"/>
                <a:cs typeface="Times New Roman" pitchFamily="18" charset="0"/>
              </a:rPr>
              <a:t> group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Atauro</a:t>
            </a:r>
            <a:r>
              <a:rPr lang="en-US" sz="2800" b="1" dirty="0" smtClean="0">
                <a:latin typeface="Times New Roman" pitchFamily="18" charset="0"/>
                <a:cs typeface="Times New Roman" pitchFamily="18" charset="0"/>
              </a:rPr>
              <a:t> Vila, August 13-24, 2018)  </a:t>
            </a:r>
            <a:r>
              <a:rPr lang="en-US" dirty="0" smtClean="0"/>
              <a:t>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19600" cy="9144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a:noAutofit/>
          </a:bodyPr>
          <a:lstStyle/>
          <a:p>
            <a:r>
              <a:rPr lang="en-US" sz="2000" b="1" dirty="0" smtClean="0">
                <a:latin typeface="Times New Roman" pitchFamily="18" charset="0"/>
                <a:cs typeface="Times New Roman" pitchFamily="18" charset="0"/>
              </a:rPr>
              <a:t>Women target group starting to collect the rubbish for production bags</a:t>
            </a:r>
            <a:endParaRPr lang="en-US" sz="2000" b="1" dirty="0">
              <a:latin typeface="Times New Roman" pitchFamily="18" charset="0"/>
              <a:cs typeface="Times New Roman" pitchFamily="18" charset="0"/>
            </a:endParaRPr>
          </a:p>
        </p:txBody>
      </p:sp>
      <p:pic>
        <p:nvPicPr>
          <p:cNvPr id="4" name="Content Placeholder 3" descr="C:\Users\ATOY PESCAS\Desktop\New folder\20180813_125758.jpg"/>
          <p:cNvPicPr>
            <a:picLocks noGrp="1"/>
          </p:cNvPicPr>
          <p:nvPr>
            <p:ph idx="1"/>
          </p:nvPr>
        </p:nvPicPr>
        <p:blipFill>
          <a:blip r:embed="rId2" cstate="print"/>
          <a:srcRect/>
          <a:stretch>
            <a:fillRect/>
          </a:stretch>
        </p:blipFill>
        <p:spPr bwMode="auto">
          <a:xfrm>
            <a:off x="0" y="1066800"/>
            <a:ext cx="4419600" cy="5791200"/>
          </a:xfrm>
          <a:prstGeom prst="rect">
            <a:avLst/>
          </a:prstGeom>
          <a:noFill/>
          <a:ln w="9525">
            <a:noFill/>
            <a:miter lim="800000"/>
            <a:headEnd/>
            <a:tailEnd/>
          </a:ln>
        </p:spPr>
      </p:pic>
      <p:pic>
        <p:nvPicPr>
          <p:cNvPr id="6" name="Picture 5" descr="C:\Users\ATOY PESCAS\Desktop\New folder\20180813_120126.jpg"/>
          <p:cNvPicPr/>
          <p:nvPr/>
        </p:nvPicPr>
        <p:blipFill>
          <a:blip r:embed="rId3" cstate="print"/>
          <a:srcRect/>
          <a:stretch>
            <a:fillRect/>
          </a:stretch>
        </p:blipFill>
        <p:spPr bwMode="auto">
          <a:xfrm>
            <a:off x="4495800" y="1066800"/>
            <a:ext cx="4648200" cy="5791200"/>
          </a:xfrm>
          <a:prstGeom prst="rect">
            <a:avLst/>
          </a:prstGeom>
          <a:noFill/>
          <a:ln w="9525">
            <a:noFill/>
            <a:miter lim="800000"/>
            <a:headEnd/>
            <a:tailEnd/>
          </a:ln>
        </p:spPr>
      </p:pic>
      <p:sp>
        <p:nvSpPr>
          <p:cNvPr id="13" name="TextBox 12"/>
          <p:cNvSpPr txBox="1"/>
          <p:nvPr/>
        </p:nvSpPr>
        <p:spPr>
          <a:xfrm>
            <a:off x="4495800" y="0"/>
            <a:ext cx="4648200" cy="984885"/>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US" dirty="0" smtClean="0"/>
          </a:p>
          <a:p>
            <a:pPr algn="ctr"/>
            <a:r>
              <a:rPr lang="en-US" sz="2000" b="1" dirty="0" smtClean="0">
                <a:latin typeface="Times New Roman" pitchFamily="18" charset="0"/>
                <a:cs typeface="Times New Roman" pitchFamily="18" charset="0"/>
              </a:rPr>
              <a:t>The trainer starting to explain about how the function of plastic &amp; cloth </a:t>
            </a: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19600" cy="838200"/>
          </a:xfrm>
          <a:effectLst>
            <a:glow rad="101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a:noAutofit/>
          </a:bodyPr>
          <a:lstStyle/>
          <a:p>
            <a:r>
              <a:rPr lang="en-US" sz="2400" b="1" dirty="0" smtClean="0">
                <a:latin typeface="Times New Roman" pitchFamily="18" charset="0"/>
                <a:cs typeface="Times New Roman" pitchFamily="18" charset="0"/>
              </a:rPr>
              <a:t>They are starting to produce the bags from plastic</a:t>
            </a:r>
            <a:endParaRPr lang="en-US" sz="2400" b="1" dirty="0">
              <a:latin typeface="Times New Roman" pitchFamily="18" charset="0"/>
              <a:cs typeface="Times New Roman" pitchFamily="18" charset="0"/>
            </a:endParaRPr>
          </a:p>
        </p:txBody>
      </p:sp>
      <p:pic>
        <p:nvPicPr>
          <p:cNvPr id="5" name="Content Placeholder 4" descr="C:\Users\ATOY PESCAS\Desktop\New folder\20180814_102548.jpg"/>
          <p:cNvPicPr>
            <a:picLocks noGrp="1"/>
          </p:cNvPicPr>
          <p:nvPr>
            <p:ph idx="1"/>
          </p:nvPr>
        </p:nvPicPr>
        <p:blipFill>
          <a:blip r:embed="rId2" cstate="print"/>
          <a:srcRect/>
          <a:stretch>
            <a:fillRect/>
          </a:stretch>
        </p:blipFill>
        <p:spPr bwMode="auto">
          <a:xfrm>
            <a:off x="0" y="990600"/>
            <a:ext cx="4419600" cy="5867400"/>
          </a:xfrm>
          <a:prstGeom prst="rect">
            <a:avLst/>
          </a:prstGeom>
          <a:noFill/>
          <a:ln w="9525">
            <a:noFill/>
            <a:miter lim="800000"/>
            <a:headEnd/>
            <a:tailEnd/>
          </a:ln>
        </p:spPr>
      </p:pic>
      <p:sp>
        <p:nvSpPr>
          <p:cNvPr id="4" name="Rectangle 3"/>
          <p:cNvSpPr/>
          <p:nvPr/>
        </p:nvSpPr>
        <p:spPr>
          <a:xfrm>
            <a:off x="4572000" y="0"/>
            <a:ext cx="4572000" cy="830997"/>
          </a:xfrm>
          <a:prstGeom prst="rect">
            <a:avLst/>
          </a:prstGeom>
          <a:effectLst>
            <a:glow rad="101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400" b="1" dirty="0" smtClean="0">
                <a:latin typeface="Times New Roman" pitchFamily="18" charset="0"/>
                <a:cs typeface="Times New Roman" pitchFamily="18" charset="0"/>
              </a:rPr>
              <a:t>They are sewing the plastic bags by using machine</a:t>
            </a:r>
            <a:endParaRPr lang="en-US" sz="2400" b="1" dirty="0">
              <a:latin typeface="Times New Roman" pitchFamily="18" charset="0"/>
              <a:cs typeface="Times New Roman" pitchFamily="18" charset="0"/>
            </a:endParaRPr>
          </a:p>
        </p:txBody>
      </p:sp>
      <p:pic>
        <p:nvPicPr>
          <p:cNvPr id="6" name="Picture 5" descr="C:\Users\ATOY PESCAS\Desktop\New folder\20180814_085524.jpg"/>
          <p:cNvPicPr/>
          <p:nvPr/>
        </p:nvPicPr>
        <p:blipFill>
          <a:blip r:embed="rId3" cstate="print"/>
          <a:srcRect/>
          <a:stretch>
            <a:fillRect/>
          </a:stretch>
        </p:blipFill>
        <p:spPr bwMode="auto">
          <a:xfrm>
            <a:off x="4572000" y="990600"/>
            <a:ext cx="4572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19600" cy="990600"/>
          </a:xfrm>
          <a:effectLst>
            <a:glow rad="101600">
              <a:schemeClr val="accent6">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a:noAutofit/>
          </a:bodyPr>
          <a:lstStyle/>
          <a:p>
            <a:r>
              <a:rPr lang="en-US" sz="2000" b="1" dirty="0" smtClean="0">
                <a:latin typeface="Times New Roman" pitchFamily="18" charset="0"/>
                <a:cs typeface="Times New Roman" pitchFamily="18" charset="0"/>
              </a:rPr>
              <a:t>Visitant from </a:t>
            </a:r>
            <a:r>
              <a:rPr lang="en-US" sz="2000" b="1" dirty="0" err="1" smtClean="0">
                <a:latin typeface="Times New Roman" pitchFamily="18" charset="0"/>
                <a:cs typeface="Times New Roman" pitchFamily="18" charset="0"/>
              </a:rPr>
              <a:t>NewZeland</a:t>
            </a:r>
            <a:r>
              <a:rPr lang="en-US" sz="2000" b="1" dirty="0" smtClean="0">
                <a:latin typeface="Times New Roman" pitchFamily="18" charset="0"/>
                <a:cs typeface="Times New Roman" pitchFamily="18" charset="0"/>
              </a:rPr>
              <a:t> ambassador  to women groups      </a:t>
            </a:r>
            <a:endParaRPr lang="en-US" sz="2000" b="1" dirty="0">
              <a:latin typeface="Times New Roman" pitchFamily="18" charset="0"/>
              <a:cs typeface="Times New Roman" pitchFamily="18" charset="0"/>
            </a:endParaRPr>
          </a:p>
        </p:txBody>
      </p:sp>
      <p:pic>
        <p:nvPicPr>
          <p:cNvPr id="9" name="Content Placeholder 8" descr="C:\Users\ATOY PESCAS\Desktop\New folder\20180814_133319.jpg"/>
          <p:cNvPicPr>
            <a:picLocks noGrp="1"/>
          </p:cNvPicPr>
          <p:nvPr>
            <p:ph idx="1"/>
          </p:nvPr>
        </p:nvPicPr>
        <p:blipFill>
          <a:blip r:embed="rId2" cstate="print"/>
          <a:srcRect/>
          <a:stretch>
            <a:fillRect/>
          </a:stretch>
        </p:blipFill>
        <p:spPr bwMode="auto">
          <a:xfrm>
            <a:off x="0" y="990600"/>
            <a:ext cx="4419600" cy="5867400"/>
          </a:xfrm>
          <a:prstGeom prst="rect">
            <a:avLst/>
          </a:prstGeom>
          <a:noFill/>
          <a:ln w="9525">
            <a:noFill/>
            <a:miter lim="800000"/>
            <a:headEnd/>
            <a:tailEnd/>
          </a:ln>
        </p:spPr>
      </p:pic>
      <p:sp>
        <p:nvSpPr>
          <p:cNvPr id="10" name="Title 1"/>
          <p:cNvSpPr txBox="1">
            <a:spLocks/>
          </p:cNvSpPr>
          <p:nvPr/>
        </p:nvSpPr>
        <p:spPr>
          <a:xfrm>
            <a:off x="4572000" y="0"/>
            <a:ext cx="4572000" cy="990600"/>
          </a:xfrm>
          <a:prstGeom prst="rect">
            <a:avLst/>
          </a:prstGeom>
          <a:effectLst>
            <a:glow rad="139700">
              <a:schemeClr val="accent6">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dk1"/>
                </a:solidFill>
                <a:effectLst/>
                <a:uLnTx/>
                <a:uFillTx/>
                <a:latin typeface="Times New Roman" pitchFamily="18" charset="0"/>
                <a:cs typeface="Times New Roman" pitchFamily="18" charset="0"/>
              </a:rPr>
              <a:t>15</a:t>
            </a:r>
            <a:r>
              <a:rPr kumimoji="0" lang="en-US" sz="2000" b="1" i="0" u="none" strike="noStrike" kern="1200" cap="none" spc="0" normalizeH="0" noProof="0" dirty="0" smtClean="0">
                <a:ln>
                  <a:noFill/>
                </a:ln>
                <a:solidFill>
                  <a:schemeClr val="dk1"/>
                </a:solidFill>
                <a:effectLst/>
                <a:uLnTx/>
                <a:uFillTx/>
                <a:latin typeface="Times New Roman" pitchFamily="18" charset="0"/>
                <a:cs typeface="Times New Roman" pitchFamily="18" charset="0"/>
              </a:rPr>
              <a:t> </a:t>
            </a:r>
            <a:r>
              <a:rPr kumimoji="0" lang="en-US" sz="2000" b="1" i="0" u="none" strike="noStrike" kern="1200" cap="none" spc="0" normalizeH="0" baseline="0" noProof="0" dirty="0" smtClean="0">
                <a:ln>
                  <a:noFill/>
                </a:ln>
                <a:solidFill>
                  <a:schemeClr val="dk1"/>
                </a:solidFill>
                <a:effectLst/>
                <a:uLnTx/>
                <a:uFillTx/>
                <a:latin typeface="Times New Roman" pitchFamily="18" charset="0"/>
                <a:cs typeface="Times New Roman" pitchFamily="18" charset="0"/>
              </a:rPr>
              <a:t>women target  group Vila</a:t>
            </a:r>
            <a:r>
              <a:rPr kumimoji="0" lang="en-US" sz="2000" b="1" i="0" u="none" strike="noStrike" kern="1200" cap="none" spc="0" normalizeH="0" noProof="0" dirty="0" smtClean="0">
                <a:ln>
                  <a:noFill/>
                </a:ln>
                <a:solidFill>
                  <a:schemeClr val="dk1"/>
                </a:solidFill>
                <a:effectLst/>
                <a:uLnTx/>
                <a:uFillTx/>
                <a:latin typeface="Times New Roman" pitchFamily="18" charset="0"/>
                <a:cs typeface="Times New Roman" pitchFamily="18" charset="0"/>
              </a:rPr>
              <a:t> &amp; </a:t>
            </a:r>
            <a:r>
              <a:rPr kumimoji="0" lang="en-US" sz="2000" b="1" i="0" u="none" strike="noStrike" kern="1200" cap="none" spc="0" normalizeH="0" noProof="0" dirty="0" err="1" smtClean="0">
                <a:ln>
                  <a:noFill/>
                </a:ln>
                <a:solidFill>
                  <a:schemeClr val="dk1"/>
                </a:solidFill>
                <a:effectLst/>
                <a:uLnTx/>
                <a:uFillTx/>
                <a:latin typeface="Times New Roman" pitchFamily="18" charset="0"/>
                <a:cs typeface="Times New Roman" pitchFamily="18" charset="0"/>
              </a:rPr>
              <a:t>Beloi</a:t>
            </a:r>
            <a:r>
              <a:rPr kumimoji="0" lang="en-US" sz="2000" b="1" i="0" u="none" strike="noStrike" kern="1200" cap="none" spc="0" normalizeH="0" baseline="0" noProof="0" dirty="0" smtClean="0">
                <a:ln>
                  <a:noFill/>
                </a:ln>
                <a:solidFill>
                  <a:schemeClr val="dk1"/>
                </a:solidFill>
                <a:effectLst/>
                <a:uLnTx/>
                <a:uFillTx/>
                <a:latin typeface="Times New Roman" pitchFamily="18" charset="0"/>
                <a:cs typeface="Times New Roman" pitchFamily="18" charset="0"/>
              </a:rPr>
              <a:t> </a:t>
            </a:r>
            <a:r>
              <a:rPr kumimoji="0" lang="en-US" sz="2000" b="0" i="0" u="none" strike="noStrike" kern="1200" cap="none" spc="0" normalizeH="0" baseline="0" noProof="0" dirty="0" smtClean="0">
                <a:ln>
                  <a:noFill/>
                </a:ln>
                <a:solidFill>
                  <a:schemeClr val="dk1"/>
                </a:solidFill>
                <a:effectLst/>
                <a:uLnTx/>
                <a:uFillTx/>
                <a:latin typeface="+mn-lt"/>
                <a:ea typeface="+mn-ea"/>
                <a:cs typeface="+mn-cs"/>
              </a:rPr>
              <a:t>   </a:t>
            </a:r>
            <a:r>
              <a:rPr kumimoji="0" lang="en-US" sz="2800" b="0" i="0" u="none" strike="noStrike" kern="1200" cap="none" spc="0" normalizeH="0" baseline="0" noProof="0" dirty="0" smtClean="0">
                <a:ln>
                  <a:noFill/>
                </a:ln>
                <a:solidFill>
                  <a:schemeClr val="dk1"/>
                </a:solidFill>
                <a:effectLst/>
                <a:uLnTx/>
                <a:uFillTx/>
                <a:latin typeface="+mn-lt"/>
                <a:ea typeface="+mn-ea"/>
                <a:cs typeface="+mn-cs"/>
              </a:rPr>
              <a:t>    </a:t>
            </a:r>
            <a:endParaRPr kumimoji="0" lang="en-US" sz="2800" b="0" i="0" u="none" strike="noStrike" kern="1200" cap="none" spc="0" normalizeH="0" baseline="0" noProof="0" dirty="0">
              <a:ln>
                <a:noFill/>
              </a:ln>
              <a:solidFill>
                <a:schemeClr val="dk1"/>
              </a:solidFill>
              <a:effectLst/>
              <a:uLnTx/>
              <a:uFillTx/>
              <a:latin typeface="+mn-lt"/>
              <a:ea typeface="+mn-ea"/>
              <a:cs typeface="+mn-cs"/>
            </a:endParaRPr>
          </a:p>
        </p:txBody>
      </p:sp>
      <p:pic>
        <p:nvPicPr>
          <p:cNvPr id="11" name="Picture 10" descr="C:\Users\ATOY PESCAS\Desktop\New folder\20180817_182551(0).jpg"/>
          <p:cNvPicPr/>
          <p:nvPr/>
        </p:nvPicPr>
        <p:blipFill>
          <a:blip r:embed="rId3" cstate="print"/>
          <a:srcRect/>
          <a:stretch>
            <a:fillRect/>
          </a:stretch>
        </p:blipFill>
        <p:spPr bwMode="auto">
          <a:xfrm>
            <a:off x="4572000" y="990600"/>
            <a:ext cx="4572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a:noAutofit/>
          </a:bodyPr>
          <a:lstStyle/>
          <a:p>
            <a:r>
              <a:rPr lang="en-US" sz="2800" b="1" dirty="0" smtClean="0">
                <a:latin typeface="Times New Roman" pitchFamily="18" charset="0"/>
                <a:cs typeface="Times New Roman" pitchFamily="18" charset="0"/>
              </a:rPr>
              <a:t>Last day training organize Women target group to collect the rubbish around conservation area </a:t>
            </a:r>
            <a:endParaRPr lang="en-US" sz="2800" b="1" dirty="0">
              <a:latin typeface="Times New Roman" pitchFamily="18" charset="0"/>
              <a:cs typeface="Times New Roman" pitchFamily="18" charset="0"/>
            </a:endParaRPr>
          </a:p>
        </p:txBody>
      </p:sp>
      <p:pic>
        <p:nvPicPr>
          <p:cNvPr id="5" name="Content Placeholder 4" descr="C:\Users\ATOY PESCAS\Desktop\New folder\20180817_094631.jpg"/>
          <p:cNvPicPr>
            <a:picLocks noGrp="1"/>
          </p:cNvPicPr>
          <p:nvPr>
            <p:ph idx="1"/>
          </p:nvPr>
        </p:nvPicPr>
        <p:blipFill>
          <a:blip r:embed="rId2" cstate="print"/>
          <a:stretch>
            <a:fillRect/>
          </a:stretch>
        </p:blipFill>
        <p:spPr bwMode="auto">
          <a:xfrm>
            <a:off x="0" y="1447800"/>
            <a:ext cx="9144000" cy="5410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4495800" cy="1036637"/>
          </a:xfrm>
          <a:effectLst>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1800" dirty="0" smtClean="0"/>
              <a:t/>
            </a:r>
            <a:br>
              <a:rPr lang="en-US" sz="1800" dirty="0" smtClean="0"/>
            </a:br>
            <a:r>
              <a:rPr lang="en-US" sz="2200" b="1" dirty="0" smtClean="0">
                <a:latin typeface="Times New Roman" pitchFamily="18" charset="0"/>
                <a:cs typeface="Times New Roman" pitchFamily="18" charset="0"/>
              </a:rPr>
              <a:t/>
            </a:r>
            <a:br>
              <a:rPr lang="en-US" sz="2200" b="1" dirty="0" smtClean="0">
                <a:latin typeface="Times New Roman" pitchFamily="18" charset="0"/>
                <a:cs typeface="Times New Roman" pitchFamily="18" charset="0"/>
              </a:rPr>
            </a:br>
            <a:r>
              <a:rPr lang="en-US" sz="2200" b="1" dirty="0" smtClean="0">
                <a:latin typeface="Times New Roman" pitchFamily="18" charset="0"/>
                <a:cs typeface="Times New Roman" pitchFamily="18" charset="0"/>
              </a:rPr>
              <a:t>Welcome to our Guest with Traditional Dancing of Timor </a:t>
            </a:r>
            <a:r>
              <a:rPr lang="en-US" sz="2200" b="1" dirty="0" err="1" smtClean="0">
                <a:latin typeface="Times New Roman" pitchFamily="18" charset="0"/>
                <a:cs typeface="Times New Roman" pitchFamily="18" charset="0"/>
              </a:rPr>
              <a:t>leste</a:t>
            </a:r>
            <a:r>
              <a:rPr lang="en-US" sz="2200" b="1" dirty="0" smtClean="0">
                <a:latin typeface="Times New Roman" pitchFamily="18" charset="0"/>
                <a:cs typeface="Times New Roman" pitchFamily="18" charset="0"/>
              </a:rPr>
              <a:t> </a:t>
            </a:r>
            <a:br>
              <a:rPr lang="en-US" sz="2200" b="1" dirty="0" smtClean="0">
                <a:latin typeface="Times New Roman" pitchFamily="18" charset="0"/>
                <a:cs typeface="Times New Roman" pitchFamily="18" charset="0"/>
              </a:rPr>
            </a:br>
            <a:endParaRPr lang="en-US" sz="2200" b="1" dirty="0">
              <a:latin typeface="Times New Roman" pitchFamily="18" charset="0"/>
              <a:cs typeface="Times New Roman" pitchFamily="18" charset="0"/>
            </a:endParaRPr>
          </a:p>
        </p:txBody>
      </p:sp>
      <p:pic>
        <p:nvPicPr>
          <p:cNvPr id="5" name="Content Placeholder 4" descr="C:\Users\ATOY PESCAS\Desktop\New folder\20180921_102606.jpg"/>
          <p:cNvPicPr>
            <a:picLocks noGrp="1"/>
          </p:cNvPicPr>
          <p:nvPr>
            <p:ph idx="1"/>
          </p:nvPr>
        </p:nvPicPr>
        <p:blipFill>
          <a:blip r:embed="rId2" cstate="print"/>
          <a:srcRect/>
          <a:stretch>
            <a:fillRect/>
          </a:stretch>
        </p:blipFill>
        <p:spPr bwMode="auto">
          <a:xfrm>
            <a:off x="0" y="1036637"/>
            <a:ext cx="4495800" cy="5821363"/>
          </a:xfrm>
          <a:prstGeom prst="rect">
            <a:avLst/>
          </a:prstGeom>
          <a:noFill/>
          <a:ln w="9525">
            <a:noFill/>
            <a:miter lim="800000"/>
            <a:headEnd/>
            <a:tailEnd/>
          </a:ln>
        </p:spPr>
      </p:pic>
      <p:sp>
        <p:nvSpPr>
          <p:cNvPr id="6" name="Title 1"/>
          <p:cNvSpPr txBox="1">
            <a:spLocks/>
          </p:cNvSpPr>
          <p:nvPr/>
        </p:nvSpPr>
        <p:spPr>
          <a:xfrm>
            <a:off x="4648200" y="0"/>
            <a:ext cx="4495800" cy="1036636"/>
          </a:xfrm>
          <a:prstGeom prst="rect">
            <a:avLst/>
          </a:prstGeom>
          <a:effectLst>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p>
            <a:pPr lvl="0" algn="ctr">
              <a:spcBef>
                <a:spcPct val="0"/>
              </a:spcBef>
            </a:pPr>
            <a:r>
              <a:rPr lang="en-US" sz="2000" b="1" dirty="0" smtClean="0">
                <a:latin typeface="Times New Roman" pitchFamily="18" charset="0"/>
                <a:cs typeface="Times New Roman" pitchFamily="18" charset="0"/>
              </a:rPr>
              <a:t>Registration form of Socialization on plastic &amp;cloth  bags etc…!</a:t>
            </a:r>
            <a:r>
              <a:rPr kumimoji="0" lang="en-US" sz="2000" b="1" i="0" u="none" strike="noStrike" kern="1200" cap="none" spc="0" normalizeH="0" baseline="0" noProof="0" dirty="0" smtClean="0">
                <a:ln>
                  <a:noFill/>
                </a:ln>
                <a:solidFill>
                  <a:schemeClr val="dk1"/>
                </a:solidFill>
                <a:effectLst/>
                <a:uLnTx/>
                <a:uFillTx/>
                <a:latin typeface="Times New Roman" pitchFamily="18" charset="0"/>
                <a:cs typeface="Times New Roman" pitchFamily="18" charset="0"/>
              </a:rPr>
              <a:t>      </a:t>
            </a:r>
            <a:r>
              <a:rPr kumimoji="0" lang="en-US" sz="2800" b="0" i="0" u="none" strike="noStrike" kern="1200" cap="none" spc="0" normalizeH="0" baseline="0" noProof="0" dirty="0" smtClean="0">
                <a:ln>
                  <a:noFill/>
                </a:ln>
                <a:solidFill>
                  <a:schemeClr val="dk1"/>
                </a:solidFill>
                <a:effectLst/>
                <a:uLnTx/>
                <a:uFillTx/>
                <a:latin typeface="+mn-lt"/>
                <a:ea typeface="+mn-ea"/>
                <a:cs typeface="+mn-cs"/>
              </a:rPr>
              <a:t> </a:t>
            </a:r>
            <a:endParaRPr kumimoji="0" lang="en-US" sz="2800" b="0" i="0" u="none" strike="noStrike" kern="1200" cap="none" spc="0" normalizeH="0" baseline="0" noProof="0" dirty="0">
              <a:ln>
                <a:noFill/>
              </a:ln>
              <a:solidFill>
                <a:schemeClr val="dk1"/>
              </a:solidFill>
              <a:effectLst/>
              <a:uLnTx/>
              <a:uFillTx/>
              <a:latin typeface="+mn-lt"/>
              <a:ea typeface="+mn-ea"/>
              <a:cs typeface="+mn-cs"/>
            </a:endParaRPr>
          </a:p>
        </p:txBody>
      </p:sp>
      <p:pic>
        <p:nvPicPr>
          <p:cNvPr id="7" name="Picture 6" descr="C:\Users\ATOY PESCAS\Desktop\Last Report\New folder - Copy\20180921_101356.jpg"/>
          <p:cNvPicPr/>
          <p:nvPr/>
        </p:nvPicPr>
        <p:blipFill>
          <a:blip r:embed="rId3" cstate="print"/>
          <a:srcRect/>
          <a:stretch>
            <a:fillRect/>
          </a:stretch>
        </p:blipFill>
        <p:spPr bwMode="auto">
          <a:xfrm>
            <a:off x="4648200" y="1066800"/>
            <a:ext cx="44958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95800" cy="838200"/>
          </a:xfrm>
          <a:effectLst>
            <a:outerShdw blurRad="40000" dist="20000" dir="5400000" rotWithShape="0">
              <a:srgbClr val="000000">
                <a:alpha val="38000"/>
              </a:srgbClr>
            </a:outerShdw>
            <a:reflection blurRad="6350" stA="50000" endA="300" endPos="55500" dist="101600" dir="5400000" sy="-100000" algn="bl" rotWithShape="0"/>
          </a:effectLst>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sz="1800" dirty="0" smtClean="0"/>
              <a:t/>
            </a:r>
            <a:br>
              <a:rPr lang="en-US" sz="1800" dirty="0" smtClean="0"/>
            </a:br>
            <a:r>
              <a:rPr lang="en-US" sz="1800" dirty="0" smtClean="0"/>
              <a:t/>
            </a:r>
            <a:br>
              <a:rPr lang="en-US" sz="1800" dirty="0" smtClean="0"/>
            </a:br>
            <a:r>
              <a:rPr lang="en-US" sz="2200" b="1" dirty="0" smtClean="0">
                <a:latin typeface="Times New Roman" pitchFamily="18" charset="0"/>
                <a:cs typeface="Times New Roman" pitchFamily="18" charset="0"/>
              </a:rPr>
              <a:t>Opening Ceremony, speech from local leader, 21 Sept 2018 Vila </a:t>
            </a:r>
            <a:r>
              <a:rPr lang="en-US" sz="2200" b="1" dirty="0" err="1" smtClean="0">
                <a:latin typeface="Times New Roman" pitchFamily="18" charset="0"/>
                <a:cs typeface="Times New Roman" pitchFamily="18" charset="0"/>
              </a:rPr>
              <a:t>Atauro</a:t>
            </a:r>
            <a:r>
              <a:rPr lang="en-US" sz="2200" b="1" dirty="0" smtClean="0">
                <a:latin typeface="Times New Roman" pitchFamily="18" charset="0"/>
                <a:cs typeface="Times New Roman" pitchFamily="18" charset="0"/>
              </a:rPr>
              <a:t>  Island</a:t>
            </a:r>
            <a:br>
              <a:rPr lang="en-US" sz="2200" b="1" dirty="0" smtClean="0">
                <a:latin typeface="Times New Roman" pitchFamily="18" charset="0"/>
                <a:cs typeface="Times New Roman" pitchFamily="18" charset="0"/>
              </a:rPr>
            </a:br>
            <a:endParaRPr lang="en-US" sz="2200" b="1" dirty="0">
              <a:latin typeface="Times New Roman" pitchFamily="18" charset="0"/>
              <a:cs typeface="Times New Roman" pitchFamily="18" charset="0"/>
            </a:endParaRPr>
          </a:p>
        </p:txBody>
      </p:sp>
      <p:pic>
        <p:nvPicPr>
          <p:cNvPr id="4" name="Content Placeholder 3" descr="C:\Users\ATOY PESCAS\Desktop\Last Report\New folder - Copy\20180921_112208.jpg"/>
          <p:cNvPicPr>
            <a:picLocks noGrp="1"/>
          </p:cNvPicPr>
          <p:nvPr>
            <p:ph idx="1"/>
          </p:nvPr>
        </p:nvPicPr>
        <p:blipFill>
          <a:blip r:embed="rId2" cstate="print"/>
          <a:srcRect/>
          <a:stretch>
            <a:fillRect/>
          </a:stretch>
        </p:blipFill>
        <p:spPr bwMode="auto">
          <a:xfrm>
            <a:off x="0" y="1066800"/>
            <a:ext cx="4495800" cy="5791200"/>
          </a:xfrm>
          <a:prstGeom prst="rect">
            <a:avLst/>
          </a:prstGeom>
          <a:noFill/>
          <a:ln w="9525">
            <a:noFill/>
            <a:miter lim="800000"/>
            <a:headEnd/>
            <a:tailEnd/>
          </a:ln>
        </p:spPr>
      </p:pic>
      <p:pic>
        <p:nvPicPr>
          <p:cNvPr id="5" name="Picture 4" descr="C:\Users\ATOY PESCAS\Desktop\Last Report\New folder - Copy\20180921_110343.jpg"/>
          <p:cNvPicPr/>
          <p:nvPr/>
        </p:nvPicPr>
        <p:blipFill>
          <a:blip r:embed="rId3" cstate="print"/>
          <a:srcRect/>
          <a:stretch>
            <a:fillRect/>
          </a:stretch>
        </p:blipFill>
        <p:spPr bwMode="auto">
          <a:xfrm>
            <a:off x="4648200" y="1066800"/>
            <a:ext cx="4495800" cy="5791200"/>
          </a:xfrm>
          <a:prstGeom prst="rect">
            <a:avLst/>
          </a:prstGeom>
          <a:noFill/>
          <a:ln w="9525">
            <a:noFill/>
            <a:miter lim="800000"/>
            <a:headEnd/>
            <a:tailEnd/>
          </a:ln>
        </p:spPr>
      </p:pic>
      <p:sp>
        <p:nvSpPr>
          <p:cNvPr id="6" name="Title 1"/>
          <p:cNvSpPr txBox="1">
            <a:spLocks/>
          </p:cNvSpPr>
          <p:nvPr/>
        </p:nvSpPr>
        <p:spPr>
          <a:xfrm>
            <a:off x="4648200" y="0"/>
            <a:ext cx="4495800" cy="838200"/>
          </a:xfrm>
          <a:prstGeom prst="rect">
            <a:avLst/>
          </a:prstGeom>
          <a:effectLst>
            <a:outerShdw blurRad="40000" dist="20000" dir="5400000" rotWithShape="0">
              <a:srgbClr val="000000">
                <a:alpha val="38000"/>
              </a:srgbClr>
            </a:outerShdw>
            <a:reflection blurRad="6350" stA="50000" endA="300" endPos="55500" dist="50800" dir="5400000" sy="-100000" algn="bl" rotWithShape="0"/>
          </a:effectLst>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chemeClr val="dk1"/>
                </a:solidFill>
                <a:effectLst/>
                <a:uLnTx/>
                <a:uFillTx/>
                <a:latin typeface="+mn-lt"/>
                <a:ea typeface="+mn-ea"/>
                <a:cs typeface="+mn-cs"/>
              </a:rPr>
              <a:t/>
            </a:r>
            <a:br>
              <a:rPr kumimoji="0" lang="en-US" sz="1800" b="0" i="0" u="none" strike="noStrike" kern="1200" cap="none" spc="0" normalizeH="0" baseline="0" noProof="0" dirty="0" smtClean="0">
                <a:ln>
                  <a:noFill/>
                </a:ln>
                <a:solidFill>
                  <a:schemeClr val="dk1"/>
                </a:solidFill>
                <a:effectLst/>
                <a:uLnTx/>
                <a:uFillTx/>
                <a:latin typeface="+mn-lt"/>
                <a:ea typeface="+mn-ea"/>
                <a:cs typeface="+mn-cs"/>
              </a:rPr>
            </a:br>
            <a:r>
              <a:rPr kumimoji="0" lang="en-US" sz="1800" b="0" i="0" u="none" strike="noStrike" kern="1200" cap="none" spc="0" normalizeH="0" baseline="0" noProof="0" dirty="0" smtClean="0">
                <a:ln>
                  <a:noFill/>
                </a:ln>
                <a:solidFill>
                  <a:schemeClr val="dk1"/>
                </a:solidFill>
                <a:effectLst/>
                <a:uLnTx/>
                <a:uFillTx/>
                <a:latin typeface="+mn-lt"/>
                <a:ea typeface="+mn-ea"/>
                <a:cs typeface="+mn-cs"/>
              </a:rPr>
              <a:t/>
            </a:r>
            <a:br>
              <a:rPr kumimoji="0" lang="en-US" sz="1800" b="0" i="0" u="none" strike="noStrike" kern="1200" cap="none" spc="0" normalizeH="0" baseline="0" noProof="0" dirty="0" smtClean="0">
                <a:ln>
                  <a:noFill/>
                </a:ln>
                <a:solidFill>
                  <a:schemeClr val="dk1"/>
                </a:solidFill>
                <a:effectLst/>
                <a:uLnTx/>
                <a:uFillTx/>
                <a:latin typeface="+mn-lt"/>
                <a:ea typeface="+mn-ea"/>
                <a:cs typeface="+mn-cs"/>
              </a:rPr>
            </a:br>
            <a:r>
              <a:rPr kumimoji="0" lang="en-US" sz="8000" b="1" i="0" u="none" strike="noStrike" kern="1200" cap="none" spc="0" normalizeH="0" baseline="0" noProof="0" dirty="0" smtClean="0">
                <a:ln>
                  <a:noFill/>
                </a:ln>
                <a:solidFill>
                  <a:schemeClr val="dk1"/>
                </a:solidFill>
                <a:effectLst/>
                <a:uLnTx/>
                <a:uFillTx/>
                <a:latin typeface="Times New Roman" pitchFamily="18" charset="0"/>
                <a:cs typeface="Times New Roman" pitchFamily="18" charset="0"/>
              </a:rPr>
              <a:t>Speech</a:t>
            </a:r>
            <a:r>
              <a:rPr kumimoji="0" lang="en-US" sz="8000" b="1" i="0" u="none" strike="noStrike" kern="1200" cap="none" spc="0" normalizeH="0" noProof="0" dirty="0" smtClean="0">
                <a:ln>
                  <a:noFill/>
                </a:ln>
                <a:solidFill>
                  <a:schemeClr val="dk1"/>
                </a:solidFill>
                <a:effectLst/>
                <a:uLnTx/>
                <a:uFillTx/>
                <a:latin typeface="Times New Roman" pitchFamily="18" charset="0"/>
                <a:cs typeface="Times New Roman" pitchFamily="18" charset="0"/>
              </a:rPr>
              <a:t> from Chief of Village </a:t>
            </a:r>
            <a:r>
              <a:rPr kumimoji="0" lang="en-US" sz="8000" b="1" i="0" u="none" strike="noStrike" kern="1200" cap="none" spc="0" normalizeH="0" noProof="0" dirty="0" err="1" smtClean="0">
                <a:ln>
                  <a:noFill/>
                </a:ln>
                <a:solidFill>
                  <a:schemeClr val="dk1"/>
                </a:solidFill>
                <a:effectLst/>
                <a:uLnTx/>
                <a:uFillTx/>
                <a:latin typeface="Times New Roman" pitchFamily="18" charset="0"/>
                <a:cs typeface="Times New Roman" pitchFamily="18" charset="0"/>
              </a:rPr>
              <a:t>Atauro</a:t>
            </a:r>
            <a:r>
              <a:rPr kumimoji="0" lang="en-US" sz="8000" b="1" i="0" u="none" strike="noStrike" kern="1200" cap="none" spc="0" normalizeH="0" noProof="0" dirty="0" smtClean="0">
                <a:ln>
                  <a:noFill/>
                </a:ln>
                <a:solidFill>
                  <a:schemeClr val="dk1"/>
                </a:solidFill>
                <a:effectLst/>
                <a:uLnTx/>
                <a:uFillTx/>
                <a:latin typeface="Times New Roman" pitchFamily="18" charset="0"/>
                <a:cs typeface="Times New Roman" pitchFamily="18" charset="0"/>
              </a:rPr>
              <a:t> Vila</a:t>
            </a:r>
            <a:r>
              <a:rPr kumimoji="0" lang="en-US" sz="8000" b="1" i="0" u="none" strike="noStrike" kern="1200" cap="none" spc="0" normalizeH="0" baseline="0" noProof="0" dirty="0" smtClean="0">
                <a:ln>
                  <a:noFill/>
                </a:ln>
                <a:solidFill>
                  <a:schemeClr val="dk1"/>
                </a:solidFill>
                <a:effectLst/>
                <a:uLnTx/>
                <a:uFillTx/>
                <a:latin typeface="Times New Roman" pitchFamily="18" charset="0"/>
                <a:cs typeface="Times New Roman" pitchFamily="18" charset="0"/>
              </a:rPr>
              <a:t/>
            </a:r>
            <a:br>
              <a:rPr kumimoji="0" lang="en-US" sz="8000" b="1" i="0" u="none" strike="noStrike" kern="1200" cap="none" spc="0" normalizeH="0" baseline="0" noProof="0" dirty="0" smtClean="0">
                <a:ln>
                  <a:noFill/>
                </a:ln>
                <a:solidFill>
                  <a:schemeClr val="dk1"/>
                </a:solidFill>
                <a:effectLst/>
                <a:uLnTx/>
                <a:uFillTx/>
                <a:latin typeface="Times New Roman" pitchFamily="18" charset="0"/>
                <a:cs typeface="Times New Roman" pitchFamily="18" charset="0"/>
              </a:rPr>
            </a:br>
            <a:endParaRPr kumimoji="0" lang="en-US" sz="8000" b="1" i="0" u="none" strike="noStrike" kern="1200" cap="none" spc="0" normalizeH="0" baseline="0" noProof="0" dirty="0">
              <a:ln>
                <a:noFill/>
              </a:ln>
              <a:solidFill>
                <a:schemeClr val="dk1"/>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Project Overview</a:t>
            </a:r>
            <a:endParaRPr lang="en-US" dirty="0"/>
          </a:p>
        </p:txBody>
      </p:sp>
      <p:sp>
        <p:nvSpPr>
          <p:cNvPr id="3" name="Content Placeholder 2"/>
          <p:cNvSpPr>
            <a:spLocks noGrp="1"/>
          </p:cNvSpPr>
          <p:nvPr>
            <p:ph idx="1"/>
          </p:nvPr>
        </p:nvSpPr>
        <p:spPr/>
        <p:txBody>
          <a:bodyPr>
            <a:normAutofit/>
          </a:bodyPr>
          <a:lstStyle/>
          <a:p>
            <a:pPr>
              <a:buNone/>
            </a:pPr>
            <a:r>
              <a:rPr lang="en-US" sz="2000" dirty="0" smtClean="0"/>
              <a:t> 	</a:t>
            </a:r>
            <a:r>
              <a:rPr lang="en-US" sz="2000" dirty="0" err="1" smtClean="0"/>
              <a:t>Atauro</a:t>
            </a:r>
            <a:r>
              <a:rPr lang="en-US" sz="2000" dirty="0" smtClean="0"/>
              <a:t> Island, lies north of Timor </a:t>
            </a:r>
            <a:r>
              <a:rPr lang="en-US" sz="2000" dirty="0" err="1" smtClean="0"/>
              <a:t>Leste</a:t>
            </a:r>
            <a:r>
              <a:rPr lang="en-US" sz="2000" dirty="0" smtClean="0"/>
              <a:t>, is one Municipal in District of </a:t>
            </a:r>
            <a:r>
              <a:rPr lang="en-US" sz="2000" dirty="0" err="1" smtClean="0"/>
              <a:t>Dili</a:t>
            </a:r>
            <a:r>
              <a:rPr lang="en-US" sz="2000" dirty="0" smtClean="0"/>
              <a:t>. It has five Villages: Vila-</a:t>
            </a:r>
            <a:r>
              <a:rPr lang="en-US" sz="2000" dirty="0" err="1" smtClean="0"/>
              <a:t>Maumeta</a:t>
            </a:r>
            <a:r>
              <a:rPr lang="en-US" sz="2000" dirty="0" smtClean="0"/>
              <a:t>, </a:t>
            </a:r>
            <a:r>
              <a:rPr lang="en-US" sz="2000" dirty="0" err="1" smtClean="0"/>
              <a:t>Beloi</a:t>
            </a:r>
            <a:r>
              <a:rPr lang="en-US" sz="2000" dirty="0" smtClean="0"/>
              <a:t>, </a:t>
            </a:r>
            <a:r>
              <a:rPr lang="en-US" sz="2000" dirty="0" err="1" smtClean="0"/>
              <a:t>Maquili</a:t>
            </a:r>
            <a:r>
              <a:rPr lang="en-US" sz="2000" dirty="0" smtClean="0"/>
              <a:t>, </a:t>
            </a:r>
            <a:r>
              <a:rPr lang="en-US" sz="2000" dirty="0" err="1" smtClean="0"/>
              <a:t>Macadede</a:t>
            </a:r>
            <a:r>
              <a:rPr lang="en-US" sz="2000" dirty="0" smtClean="0"/>
              <a:t>, and </a:t>
            </a:r>
            <a:r>
              <a:rPr lang="en-US" sz="2000" dirty="0" err="1" smtClean="0"/>
              <a:t>Bequeli</a:t>
            </a:r>
            <a:r>
              <a:rPr lang="en-US" sz="2000" dirty="0" smtClean="0"/>
              <a:t>. There area 9,274 people live in </a:t>
            </a:r>
            <a:r>
              <a:rPr lang="en-US" sz="2000" dirty="0" err="1" smtClean="0"/>
              <a:t>Atauro</a:t>
            </a:r>
            <a:r>
              <a:rPr lang="en-US" sz="2000" dirty="0" smtClean="0"/>
              <a:t> Island comprises of 4,</a:t>
            </a:r>
            <a:r>
              <a:rPr lang="en-US" sz="1800" dirty="0" smtClean="0"/>
              <a:t>66</a:t>
            </a:r>
            <a:r>
              <a:rPr lang="en-US" sz="2000" dirty="0" smtClean="0"/>
              <a:t>9 men and 4,605 women. Vila-</a:t>
            </a:r>
            <a:r>
              <a:rPr lang="en-US" sz="2000" dirty="0" err="1" smtClean="0"/>
              <a:t>Maumeta</a:t>
            </a:r>
            <a:r>
              <a:rPr lang="en-US" sz="2000" dirty="0" smtClean="0"/>
              <a:t> village where the conservation challenge  was run, populated by 1,826 people comprise of </a:t>
            </a:r>
            <a:r>
              <a:rPr lang="id-ID" sz="2000" dirty="0" smtClean="0"/>
              <a:t>957 men  869</a:t>
            </a:r>
            <a:r>
              <a:rPr lang="en-US" sz="2000" dirty="0" smtClean="0"/>
              <a:t> </a:t>
            </a:r>
            <a:r>
              <a:rPr lang="id-ID" sz="2000" dirty="0" smtClean="0"/>
              <a:t>women. </a:t>
            </a:r>
            <a:r>
              <a:rPr lang="en-US" sz="2000" dirty="0" smtClean="0"/>
              <a:t>They almost equal on numbers of men and women on both </a:t>
            </a:r>
            <a:r>
              <a:rPr lang="en-US" sz="2000" dirty="0" err="1" smtClean="0"/>
              <a:t>Atauro</a:t>
            </a:r>
            <a:r>
              <a:rPr lang="en-US" sz="2000" dirty="0" smtClean="0"/>
              <a:t> Island and Vila-</a:t>
            </a:r>
            <a:r>
              <a:rPr lang="en-US" sz="2000" dirty="0" err="1" smtClean="0"/>
              <a:t>Maumeta</a:t>
            </a:r>
            <a:r>
              <a:rPr lang="en-US" sz="2000" dirty="0" smtClean="0"/>
              <a:t> village indicates that women in Vila-</a:t>
            </a:r>
            <a:r>
              <a:rPr lang="en-US" sz="2000" dirty="0" err="1" smtClean="0"/>
              <a:t>Maumeta</a:t>
            </a:r>
            <a:r>
              <a:rPr lang="en-US" sz="2000" dirty="0" smtClean="0"/>
              <a:t> should have important role for </a:t>
            </a:r>
            <a:r>
              <a:rPr lang="en-US" sz="2000" dirty="0" err="1" smtClean="0"/>
              <a:t>Atauro</a:t>
            </a:r>
            <a:r>
              <a:rPr lang="en-US" sz="2000" dirty="0" smtClean="0"/>
              <a:t> development</a:t>
            </a:r>
            <a:r>
              <a:rPr lang="id-ID" sz="2000" dirty="0" smtClean="0"/>
              <a:t>. </a:t>
            </a:r>
            <a:endParaRPr lang="en-US" sz="2000" dirty="0" smtClean="0"/>
          </a:p>
          <a:p>
            <a:r>
              <a:rPr lang="en-US" sz="2000" dirty="0" smtClean="0"/>
              <a:t>The activities carry out in Vila and </a:t>
            </a:r>
            <a:r>
              <a:rPr lang="en-US" sz="2000" dirty="0" err="1" smtClean="0"/>
              <a:t>Beloi</a:t>
            </a:r>
            <a:r>
              <a:rPr lang="en-US" sz="2000" dirty="0" smtClean="0"/>
              <a:t> are, Approximation, socialization, Provide trash cans, collecting waste from households, training to  recycle plastic and fabric clothes to produce bags,  distribution and socialization.</a:t>
            </a:r>
          </a:p>
          <a:p>
            <a:endParaRPr lang="en-US" sz="2000" dirty="0" smtClean="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600200"/>
          </a:xfr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normAutofit fontScale="90000"/>
          </a:bodyPr>
          <a:lstStyle/>
          <a:p>
            <a:pPr lvl="0"/>
            <a:r>
              <a:rPr lang="en-US" sz="2000" dirty="0" smtClean="0">
                <a:latin typeface="GillSans" charset="0"/>
                <a:ea typeface="Calibri" pitchFamily="34" charset="0"/>
                <a:cs typeface="Al Bayan Plain" charset="-78"/>
              </a:rPr>
              <a:t/>
            </a:r>
            <a:br>
              <a:rPr lang="en-US" sz="2000" dirty="0" smtClean="0">
                <a:latin typeface="GillSans" charset="0"/>
                <a:ea typeface="Calibri" pitchFamily="34" charset="0"/>
                <a:cs typeface="Al Bayan Plain" charset="-78"/>
              </a:rPr>
            </a:br>
            <a:r>
              <a:rPr lang="en-US" sz="2700" b="1" dirty="0" smtClean="0">
                <a:latin typeface="Times New Roman" pitchFamily="18" charset="0"/>
                <a:ea typeface="Calibri" pitchFamily="34" charset="0"/>
                <a:cs typeface="Times New Roman" pitchFamily="18" charset="0"/>
              </a:rPr>
              <a:t/>
            </a:r>
            <a:br>
              <a:rPr lang="en-US" sz="2700" b="1" dirty="0" smtClean="0">
                <a:latin typeface="Times New Roman" pitchFamily="18" charset="0"/>
                <a:ea typeface="Calibri" pitchFamily="34" charset="0"/>
                <a:cs typeface="Times New Roman" pitchFamily="18" charset="0"/>
              </a:rPr>
            </a:br>
            <a:r>
              <a:rPr lang="en-US" sz="2700" b="1" dirty="0" smtClean="0">
                <a:latin typeface="Times New Roman" pitchFamily="18" charset="0"/>
                <a:ea typeface="Calibri" pitchFamily="34" charset="0"/>
                <a:cs typeface="Times New Roman" pitchFamily="18" charset="0"/>
              </a:rPr>
              <a:t>Guest visit our expo for socialization in 22 Sept 2018, </a:t>
            </a:r>
            <a:r>
              <a:rPr lang="en-US" sz="2700" b="1" dirty="0" err="1" smtClean="0">
                <a:latin typeface="Times New Roman" pitchFamily="18" charset="0"/>
                <a:ea typeface="Calibri" pitchFamily="34" charset="0"/>
                <a:cs typeface="Times New Roman" pitchFamily="18" charset="0"/>
              </a:rPr>
              <a:t>Atauro</a:t>
            </a:r>
            <a:r>
              <a:rPr lang="en-US" sz="2700" b="1" dirty="0" smtClean="0">
                <a:latin typeface="Times New Roman" pitchFamily="18" charset="0"/>
                <a:ea typeface="Calibri" pitchFamily="34" charset="0"/>
                <a:cs typeface="Times New Roman" pitchFamily="18" charset="0"/>
              </a:rPr>
              <a:t> Island </a:t>
            </a:r>
            <a:r>
              <a:rPr lang="en-US" sz="2700" b="1" dirty="0" err="1" smtClean="0">
                <a:latin typeface="Times New Roman" pitchFamily="18" charset="0"/>
                <a:ea typeface="Calibri" pitchFamily="34" charset="0"/>
                <a:cs typeface="Times New Roman" pitchFamily="18" charset="0"/>
              </a:rPr>
              <a:t>Timor-leste</a:t>
            </a:r>
            <a:r>
              <a:rPr lang="en-US" sz="4900" dirty="0" smtClean="0">
                <a:latin typeface="Arial" pitchFamily="34" charset="0"/>
                <a:cs typeface="Arial" pitchFamily="34" charset="0"/>
              </a:rPr>
              <a:t/>
            </a:r>
            <a:br>
              <a:rPr lang="en-US" sz="4900" dirty="0" smtClean="0">
                <a:latin typeface="Arial" pitchFamily="34" charset="0"/>
                <a:cs typeface="Arial" pitchFamily="34" charset="0"/>
              </a:rPr>
            </a:br>
            <a:endParaRPr lang="en-US" dirty="0"/>
          </a:p>
        </p:txBody>
      </p:sp>
      <p:pic>
        <p:nvPicPr>
          <p:cNvPr id="5" name="Content Placeholder 4" descr="C:\Users\ATOY PESCAS\Desktop\New folder\20180921_133305.jpg"/>
          <p:cNvPicPr>
            <a:picLocks noGrp="1"/>
          </p:cNvPicPr>
          <p:nvPr>
            <p:ph idx="1"/>
          </p:nvPr>
        </p:nvPicPr>
        <p:blipFill>
          <a:blip r:embed="rId2" cstate="print"/>
          <a:srcRect/>
          <a:stretch>
            <a:fillRect/>
          </a:stretch>
        </p:blipFill>
        <p:spPr bwMode="auto">
          <a:xfrm>
            <a:off x="1" y="1219200"/>
            <a:ext cx="4648200" cy="5638800"/>
          </a:xfrm>
          <a:prstGeom prst="rect">
            <a:avLst/>
          </a:prstGeom>
          <a:noFill/>
          <a:ln w="9525">
            <a:noFill/>
            <a:miter lim="800000"/>
            <a:headEnd/>
            <a:tailEnd/>
          </a:ln>
        </p:spPr>
      </p:pic>
      <p:pic>
        <p:nvPicPr>
          <p:cNvPr id="6" name="Picture 5" descr="C:\Users\ATOY PESCAS\Desktop\New folder\20180921_131643.jpg"/>
          <p:cNvPicPr/>
          <p:nvPr/>
        </p:nvPicPr>
        <p:blipFill>
          <a:blip r:embed="rId3" cstate="print"/>
          <a:srcRect/>
          <a:stretch>
            <a:fillRect/>
          </a:stretch>
        </p:blipFill>
        <p:spPr bwMode="auto">
          <a:xfrm>
            <a:off x="4800600" y="1219200"/>
            <a:ext cx="43434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sz="2200" dirty="0" smtClean="0"/>
              <a:t/>
            </a:r>
            <a:br>
              <a:rPr lang="en-US" sz="2200" dirty="0" smtClean="0"/>
            </a:br>
            <a:endParaRPr lang="en-US" dirty="0"/>
          </a:p>
        </p:txBody>
      </p:sp>
      <p:pic>
        <p:nvPicPr>
          <p:cNvPr id="4" name="Content Placeholder 3" descr="C:\Users\ATOY PESCAS\Desktop\New folder\20180921_132703.jpg"/>
          <p:cNvPicPr>
            <a:picLocks noGrp="1"/>
          </p:cNvPicPr>
          <p:nvPr>
            <p:ph idx="1"/>
          </p:nvPr>
        </p:nvPicPr>
        <p:blipFill>
          <a:blip r:embed="rId2" cstate="print"/>
          <a:srcRect/>
          <a:stretch>
            <a:fillRect/>
          </a:stretch>
        </p:blipFill>
        <p:spPr bwMode="auto">
          <a:xfrm>
            <a:off x="0" y="1189037"/>
            <a:ext cx="4419600" cy="5668963"/>
          </a:xfrm>
          <a:prstGeom prst="rect">
            <a:avLst/>
          </a:prstGeom>
          <a:noFill/>
          <a:ln w="9525">
            <a:noFill/>
            <a:miter lim="800000"/>
            <a:headEnd/>
            <a:tailEnd/>
          </a:ln>
        </p:spPr>
      </p:pic>
      <p:sp>
        <p:nvSpPr>
          <p:cNvPr id="51201" name="Rectangle 1"/>
          <p:cNvSpPr>
            <a:spLocks noChangeArrowheads="1"/>
          </p:cNvSpPr>
          <p:nvPr/>
        </p:nvSpPr>
        <p:spPr bwMode="auto">
          <a:xfrm>
            <a:off x="4572000" y="1"/>
            <a:ext cx="4572000" cy="1323439"/>
          </a:xfrm>
          <a:prstGeom prst="rect">
            <a:avLst/>
          </a:prstGeom>
          <a:ln>
            <a:headEnd/>
            <a:tailEnd/>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National Director of Fisheries with Sub District Administrator starting to plant Mangrove in Conservation area. </a:t>
            </a:r>
            <a:r>
              <a:rPr lang="en-US" sz="2000" b="1" dirty="0" smtClean="0">
                <a:solidFill>
                  <a:schemeClr val="tx1"/>
                </a:solidFill>
                <a:latin typeface="Times New Roman" pitchFamily="18" charset="0"/>
                <a:ea typeface="Calibri" pitchFamily="34" charset="0"/>
                <a:cs typeface="Times New Roman" pitchFamily="18" charset="0"/>
              </a:rPr>
              <a:t>Sept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22, 2018. Vila </a:t>
            </a:r>
            <a:r>
              <a:rPr kumimoji="0" lang="en-US"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Atauro</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TL</a:t>
            </a:r>
            <a:endParaRPr kumimoji="0" lang="en-US"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Picture 5" descr="C:\Users\ATOY PESCAS\Desktop\New folder\20180921_144635.jpg"/>
          <p:cNvPicPr/>
          <p:nvPr/>
        </p:nvPicPr>
        <p:blipFill>
          <a:blip r:embed="rId3" cstate="print"/>
          <a:srcRect/>
          <a:stretch>
            <a:fillRect/>
          </a:stretch>
        </p:blipFill>
        <p:spPr bwMode="auto">
          <a:xfrm>
            <a:off x="4572000" y="1371600"/>
            <a:ext cx="4572000" cy="5486400"/>
          </a:xfrm>
          <a:prstGeom prst="rect">
            <a:avLst/>
          </a:prstGeom>
          <a:noFill/>
          <a:ln w="9525">
            <a:noFill/>
            <a:miter lim="800000"/>
            <a:headEnd/>
            <a:tailEnd/>
          </a:ln>
        </p:spPr>
      </p:pic>
      <p:sp>
        <p:nvSpPr>
          <p:cNvPr id="7" name="TextBox 6"/>
          <p:cNvSpPr txBox="1"/>
          <p:nvPr/>
        </p:nvSpPr>
        <p:spPr>
          <a:xfrm>
            <a:off x="0" y="0"/>
            <a:ext cx="4419600" cy="1015663"/>
          </a:xfrm>
          <a:prstGeom prst="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endParaRPr lang="en-US" sz="2000" dirty="0" smtClean="0"/>
          </a:p>
          <a:p>
            <a:pPr algn="ctr"/>
            <a:r>
              <a:rPr lang="en-US" sz="2000" b="1" dirty="0" smtClean="0">
                <a:latin typeface="Times New Roman" pitchFamily="18" charset="0"/>
                <a:cs typeface="Times New Roman" pitchFamily="18" charset="0"/>
              </a:rPr>
              <a:t>Visitant buy the product from households plastic and clothes bags</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400110"/>
          </a:xfrm>
          <a:prstGeom prst="rect">
            <a:avLst/>
          </a:prstGeom>
        </p:spPr>
        <p:txBody>
          <a:bodyPr wrap="square">
            <a:spAutoFit/>
          </a:bodyPr>
          <a:lstStyle/>
          <a:p>
            <a:pPr algn="ctr"/>
            <a:r>
              <a:rPr lang="en-US" sz="2000" b="1" dirty="0" smtClean="0">
                <a:latin typeface="Times New Roman" pitchFamily="18" charset="0"/>
                <a:cs typeface="Times New Roman" pitchFamily="18" charset="0"/>
              </a:rPr>
              <a:t>Progress Activity implementation &amp; timeline</a:t>
            </a:r>
            <a:endParaRPr lang="en-US" sz="2000" b="1" dirty="0">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228603" y="372479"/>
          <a:ext cx="8724613" cy="5334625"/>
        </p:xfrm>
        <a:graphic>
          <a:graphicData uri="http://schemas.openxmlformats.org/drawingml/2006/table">
            <a:tbl>
              <a:tblPr/>
              <a:tblGrid>
                <a:gridCol w="228597"/>
                <a:gridCol w="3292982"/>
                <a:gridCol w="409486"/>
                <a:gridCol w="409486"/>
                <a:gridCol w="409486"/>
                <a:gridCol w="409486"/>
                <a:gridCol w="409486"/>
                <a:gridCol w="409486"/>
                <a:gridCol w="409486"/>
                <a:gridCol w="327589"/>
                <a:gridCol w="409486"/>
                <a:gridCol w="371096"/>
                <a:gridCol w="409486"/>
                <a:gridCol w="409486"/>
                <a:gridCol w="409489"/>
              </a:tblGrid>
              <a:tr h="248791">
                <a:tc>
                  <a:txBody>
                    <a:bodyPr/>
                    <a:lstStyle/>
                    <a:p>
                      <a:pPr marL="0" marR="0">
                        <a:lnSpc>
                          <a:spcPct val="115000"/>
                        </a:lnSpc>
                        <a:spcBef>
                          <a:spcPts val="0"/>
                        </a:spcBef>
                        <a:spcAft>
                          <a:spcPts val="0"/>
                        </a:spcAft>
                      </a:pPr>
                      <a:endParaRPr lang="en-US" sz="14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Times New Roman" pitchFamily="18" charset="0"/>
                          <a:ea typeface="Calibri"/>
                          <a:cs typeface="Times New Roman" pitchFamily="18" charset="0"/>
                        </a:rPr>
                        <a:t>Activity</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pitchFamily="18" charset="0"/>
                          <a:ea typeface="Calibri"/>
                          <a:cs typeface="Times New Roman" pitchFamily="18" charset="0"/>
                        </a:rPr>
                        <a:t>Nov</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pitchFamily="18" charset="0"/>
                          <a:ea typeface="Calibri"/>
                          <a:cs typeface="Times New Roman" pitchFamily="18" charset="0"/>
                        </a:rPr>
                        <a:t>Jan</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pitchFamily="18" charset="0"/>
                          <a:ea typeface="Calibri"/>
                          <a:cs typeface="Times New Roman" pitchFamily="18" charset="0"/>
                        </a:rPr>
                        <a:t>Feb</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pitchFamily="18" charset="0"/>
                          <a:ea typeface="Calibri"/>
                          <a:cs typeface="Times New Roman" pitchFamily="18" charset="0"/>
                        </a:rPr>
                        <a:t>Mar</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pitchFamily="18" charset="0"/>
                          <a:ea typeface="Calibri"/>
                          <a:cs typeface="Times New Roman" pitchFamily="18" charset="0"/>
                        </a:rPr>
                        <a:t>Apr</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pitchFamily="18" charset="0"/>
                          <a:ea typeface="Calibri"/>
                          <a:cs typeface="Times New Roman" pitchFamily="18" charset="0"/>
                        </a:rPr>
                        <a:t>May</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latin typeface="Times New Roman" pitchFamily="18" charset="0"/>
                          <a:ea typeface="Calibri"/>
                          <a:cs typeface="Times New Roman" pitchFamily="18" charset="0"/>
                        </a:rPr>
                        <a:t>Jun</a:t>
                      </a:r>
                      <a:endParaRPr lang="en-US" sz="1200" b="1"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latin typeface="Times New Roman" pitchFamily="18" charset="0"/>
                          <a:ea typeface="Calibri"/>
                          <a:cs typeface="Times New Roman" pitchFamily="18" charset="0"/>
                        </a:rPr>
                        <a:t>Jul</a:t>
                      </a:r>
                      <a:endParaRPr lang="en-US" sz="1200" b="1"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pitchFamily="18" charset="0"/>
                          <a:ea typeface="Calibri"/>
                          <a:cs typeface="Times New Roman" pitchFamily="18" charset="0"/>
                        </a:rPr>
                        <a:t>Aug</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smtClean="0">
                          <a:latin typeface="Times New Roman" pitchFamily="18" charset="0"/>
                          <a:ea typeface="Calibri"/>
                          <a:cs typeface="Times New Roman" pitchFamily="18" charset="0"/>
                        </a:rPr>
                        <a:t>Sep</a:t>
                      </a:r>
                      <a:endParaRPr lang="en-US" sz="1200" b="1"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pitchFamily="18" charset="0"/>
                          <a:ea typeface="Calibri"/>
                          <a:cs typeface="Times New Roman" pitchFamily="18" charset="0"/>
                        </a:rPr>
                        <a:t>Oct</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pitchFamily="18" charset="0"/>
                          <a:ea typeface="Calibri"/>
                          <a:cs typeface="Times New Roman" pitchFamily="18" charset="0"/>
                        </a:rPr>
                        <a:t>Nov</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pitchFamily="18" charset="0"/>
                          <a:ea typeface="Calibri"/>
                          <a:cs typeface="Times New Roman" pitchFamily="18" charset="0"/>
                        </a:rPr>
                        <a:t>Dec</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4403">
                <a:tc>
                  <a:txBody>
                    <a:bodyPr/>
                    <a:lstStyle/>
                    <a:p>
                      <a:pPr marL="0" marR="0">
                        <a:lnSpc>
                          <a:spcPct val="115000"/>
                        </a:lnSpc>
                        <a:spcBef>
                          <a:spcPts val="0"/>
                        </a:spcBef>
                        <a:spcAft>
                          <a:spcPts val="0"/>
                        </a:spcAft>
                      </a:pPr>
                      <a:r>
                        <a:rPr lang="en-US" sz="1200" dirty="0">
                          <a:latin typeface="Times New Roman" pitchFamily="18" charset="0"/>
                          <a:ea typeface="Calibri"/>
                          <a:cs typeface="Times New Roman" pitchFamily="18" charset="0"/>
                        </a:rPr>
                        <a:t>1</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pitchFamily="18" charset="0"/>
                          <a:ea typeface="Calibri"/>
                          <a:cs typeface="Times New Roman" pitchFamily="18" charset="0"/>
                        </a:rPr>
                        <a:t>Inform the </a:t>
                      </a:r>
                      <a:r>
                        <a:rPr lang="en-US" sz="1200" dirty="0" smtClean="0">
                          <a:latin typeface="Times New Roman" pitchFamily="18" charset="0"/>
                          <a:ea typeface="Calibri"/>
                          <a:cs typeface="Times New Roman" pitchFamily="18" charset="0"/>
                        </a:rPr>
                        <a:t>program  </a:t>
                      </a:r>
                      <a:r>
                        <a:rPr lang="en-US" sz="1200" dirty="0">
                          <a:latin typeface="Times New Roman" pitchFamily="18" charset="0"/>
                          <a:ea typeface="Calibri"/>
                          <a:cs typeface="Times New Roman" pitchFamily="18" charset="0"/>
                        </a:rPr>
                        <a:t>to General Director of Fisheries </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solidFill>
                          <a:srgbClr val="FF0000"/>
                        </a:solidFill>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981">
                <a:tc>
                  <a:txBody>
                    <a:bodyPr/>
                    <a:lstStyle/>
                    <a:p>
                      <a:pPr marL="0" marR="0">
                        <a:lnSpc>
                          <a:spcPct val="115000"/>
                        </a:lnSpc>
                        <a:spcBef>
                          <a:spcPts val="0"/>
                        </a:spcBef>
                        <a:spcAft>
                          <a:spcPts val="0"/>
                        </a:spcAft>
                      </a:pPr>
                      <a:r>
                        <a:rPr lang="en-US" sz="1200">
                          <a:latin typeface="Times New Roman" pitchFamily="18" charset="0"/>
                          <a:ea typeface="Calibri"/>
                          <a:cs typeface="Times New Roman" pitchFamily="18" charset="0"/>
                        </a:rPr>
                        <a:t>2</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pitchFamily="18" charset="0"/>
                          <a:ea typeface="Calibri"/>
                          <a:cs typeface="Times New Roman" pitchFamily="18" charset="0"/>
                        </a:rPr>
                        <a:t>1.Inform the </a:t>
                      </a:r>
                      <a:r>
                        <a:rPr lang="en-US" sz="1200" dirty="0" smtClean="0">
                          <a:latin typeface="Times New Roman" pitchFamily="18" charset="0"/>
                          <a:ea typeface="Calibri"/>
                          <a:cs typeface="Times New Roman" pitchFamily="18" charset="0"/>
                        </a:rPr>
                        <a:t>program </a:t>
                      </a:r>
                      <a:r>
                        <a:rPr lang="en-US" sz="1200" dirty="0">
                          <a:latin typeface="Times New Roman" pitchFamily="18" charset="0"/>
                          <a:ea typeface="Calibri"/>
                          <a:cs typeface="Times New Roman" pitchFamily="18" charset="0"/>
                        </a:rPr>
                        <a:t>to </a:t>
                      </a:r>
                      <a:r>
                        <a:rPr lang="en-US" sz="1200" dirty="0" smtClean="0">
                          <a:latin typeface="Times New Roman" pitchFamily="18" charset="0"/>
                          <a:ea typeface="Calibri"/>
                          <a:cs typeface="Times New Roman" pitchFamily="18" charset="0"/>
                        </a:rPr>
                        <a:t>National Direction </a:t>
                      </a:r>
                      <a:r>
                        <a:rPr lang="en-US" sz="1200" dirty="0">
                          <a:latin typeface="Times New Roman" pitchFamily="18" charset="0"/>
                          <a:ea typeface="Calibri"/>
                          <a:cs typeface="Times New Roman" pitchFamily="18" charset="0"/>
                        </a:rPr>
                        <a:t>of </a:t>
                      </a:r>
                      <a:r>
                        <a:rPr lang="en-US" sz="1200" dirty="0" smtClean="0">
                          <a:latin typeface="Times New Roman" pitchFamily="18" charset="0"/>
                          <a:ea typeface="Calibri"/>
                          <a:cs typeface="Times New Roman" pitchFamily="18" charset="0"/>
                        </a:rPr>
                        <a:t>Fisheries and Resources</a:t>
                      </a:r>
                      <a:r>
                        <a:rPr lang="en-US" sz="1200" baseline="0" dirty="0" smtClean="0">
                          <a:latin typeface="Times New Roman" pitchFamily="18" charset="0"/>
                          <a:ea typeface="Calibri"/>
                          <a:cs typeface="Times New Roman" pitchFamily="18" charset="0"/>
                        </a:rPr>
                        <a:t>  Management</a:t>
                      </a:r>
                      <a:endParaRPr lang="en-US" sz="1200" dirty="0">
                        <a:latin typeface="Times New Roman" pitchFamily="18" charset="0"/>
                        <a:ea typeface="Calibri"/>
                        <a:cs typeface="Times New Roman" pitchFamily="18" charset="0"/>
                      </a:endParaRPr>
                    </a:p>
                    <a:p>
                      <a:pPr marL="0" marR="0">
                        <a:lnSpc>
                          <a:spcPct val="115000"/>
                        </a:lnSpc>
                        <a:spcBef>
                          <a:spcPts val="0"/>
                        </a:spcBef>
                        <a:spcAft>
                          <a:spcPts val="0"/>
                        </a:spcAft>
                      </a:pPr>
                      <a:r>
                        <a:rPr lang="en-US" sz="1200" dirty="0">
                          <a:latin typeface="Times New Roman" pitchFamily="18" charset="0"/>
                          <a:ea typeface="Calibri"/>
                          <a:cs typeface="Times New Roman" pitchFamily="18" charset="0"/>
                        </a:rPr>
                        <a:t>2. </a:t>
                      </a:r>
                      <a:r>
                        <a:rPr lang="en-US" sz="1200" dirty="0" smtClean="0">
                          <a:latin typeface="Times New Roman" pitchFamily="18" charset="0"/>
                          <a:ea typeface="Calibri"/>
                          <a:cs typeface="Times New Roman" pitchFamily="18" charset="0"/>
                        </a:rPr>
                        <a:t>interview </a:t>
                      </a:r>
                      <a:r>
                        <a:rPr lang="en-US" sz="1200" dirty="0">
                          <a:latin typeface="Times New Roman" pitchFamily="18" charset="0"/>
                          <a:ea typeface="Calibri"/>
                          <a:cs typeface="Times New Roman" pitchFamily="18" charset="0"/>
                        </a:rPr>
                        <a:t>Local  </a:t>
                      </a:r>
                      <a:r>
                        <a:rPr lang="en-US" sz="1200" dirty="0" smtClean="0">
                          <a:latin typeface="Times New Roman" pitchFamily="18" charset="0"/>
                          <a:ea typeface="Calibri"/>
                          <a:cs typeface="Times New Roman" pitchFamily="18" charset="0"/>
                        </a:rPr>
                        <a:t>Community </a:t>
                      </a:r>
                      <a:r>
                        <a:rPr lang="en-US" sz="1200" dirty="0">
                          <a:latin typeface="Times New Roman" pitchFamily="18" charset="0"/>
                          <a:ea typeface="Calibri"/>
                          <a:cs typeface="Times New Roman" pitchFamily="18" charset="0"/>
                        </a:rPr>
                        <a:t>&amp; </a:t>
                      </a:r>
                      <a:r>
                        <a:rPr lang="en-US" sz="1200" dirty="0" smtClean="0">
                          <a:latin typeface="Times New Roman" pitchFamily="18" charset="0"/>
                          <a:ea typeface="Calibri"/>
                          <a:cs typeface="Times New Roman" pitchFamily="18" charset="0"/>
                        </a:rPr>
                        <a:t>Fishermen </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smtClean="0">
                        <a:latin typeface="Calibri"/>
                        <a:ea typeface="Calibri"/>
                        <a:cs typeface="Times New Roman"/>
                      </a:endParaRPr>
                    </a:p>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3</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smtClean="0">
                          <a:latin typeface="Times New Roman" pitchFamily="18" charset="0"/>
                          <a:cs typeface="Times New Roman" pitchFamily="18" charset="0"/>
                        </a:rPr>
                        <a:t>1.Coordination with TL CTC Coordinator &amp;</a:t>
                      </a:r>
                      <a:r>
                        <a:rPr lang="en-US" sz="1200" baseline="0" dirty="0" smtClean="0">
                          <a:latin typeface="Times New Roman" pitchFamily="18" charset="0"/>
                          <a:cs typeface="Times New Roman" pitchFamily="18" charset="0"/>
                        </a:rPr>
                        <a:t> CI.</a:t>
                      </a:r>
                      <a:endParaRPr lang="en-US" sz="1200" dirty="0" smtClean="0">
                        <a:latin typeface="Times New Roman" pitchFamily="18" charset="0"/>
                        <a:cs typeface="Times New Roman" pitchFamily="18"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latin typeface="Times New Roman" pitchFamily="18" charset="0"/>
                          <a:cs typeface="Times New Roman" pitchFamily="18" charset="0"/>
                        </a:rPr>
                        <a:t>2.</a:t>
                      </a:r>
                      <a:r>
                        <a:rPr lang="en-US" sz="1200" dirty="0" smtClean="0">
                          <a:latin typeface="Times New Roman" pitchFamily="18" charset="0"/>
                          <a:ea typeface="Calibri"/>
                          <a:cs typeface="Times New Roman" pitchFamily="18" charset="0"/>
                        </a:rPr>
                        <a:t> Local Leader Approximation </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1533">
                <a:tc>
                  <a:txBody>
                    <a:bodyPr/>
                    <a:lstStyle/>
                    <a:p>
                      <a:pPr marL="0" marR="0">
                        <a:lnSpc>
                          <a:spcPct val="115000"/>
                        </a:lnSpc>
                        <a:spcBef>
                          <a:spcPts val="0"/>
                        </a:spcBef>
                        <a:spcAft>
                          <a:spcPts val="0"/>
                        </a:spcAft>
                      </a:pPr>
                      <a:r>
                        <a:rPr lang="en-US" sz="1200" dirty="0">
                          <a:latin typeface="Times New Roman" pitchFamily="18" charset="0"/>
                          <a:ea typeface="Calibri"/>
                          <a:cs typeface="Times New Roman" pitchFamily="18" charset="0"/>
                        </a:rPr>
                        <a:t>4</a:t>
                      </a: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1.Local </a:t>
                      </a:r>
                      <a:r>
                        <a:rPr lang="en-US" sz="1200" dirty="0">
                          <a:latin typeface="Times New Roman" pitchFamily="18" charset="0"/>
                          <a:ea typeface="Calibri"/>
                          <a:cs typeface="Times New Roman" pitchFamily="18" charset="0"/>
                        </a:rPr>
                        <a:t>Leader </a:t>
                      </a:r>
                      <a:r>
                        <a:rPr lang="en-US" sz="1200" dirty="0" smtClean="0">
                          <a:latin typeface="Times New Roman" pitchFamily="18" charset="0"/>
                          <a:ea typeface="Calibri"/>
                          <a:cs typeface="Times New Roman" pitchFamily="18" charset="0"/>
                        </a:rPr>
                        <a:t>Socialization  </a:t>
                      </a:r>
                      <a:r>
                        <a:rPr lang="en-US" sz="1200" dirty="0">
                          <a:latin typeface="Times New Roman" pitchFamily="18" charset="0"/>
                          <a:ea typeface="Calibri"/>
                          <a:cs typeface="Times New Roman" pitchFamily="18" charset="0"/>
                        </a:rPr>
                        <a:t>on Plastic &amp; Fabric Waste </a:t>
                      </a:r>
                      <a:r>
                        <a:rPr lang="en-US" sz="1200" baseline="0" dirty="0" smtClean="0">
                          <a:latin typeface="Times New Roman" pitchFamily="18" charset="0"/>
                          <a:ea typeface="Calibri"/>
                          <a:cs typeface="Times New Roman" pitchFamily="18" charset="0"/>
                        </a:rPr>
                        <a:t> Management</a:t>
                      </a:r>
                    </a:p>
                    <a:p>
                      <a:pPr marL="0" marR="0">
                        <a:lnSpc>
                          <a:spcPct val="115000"/>
                        </a:lnSpc>
                        <a:spcBef>
                          <a:spcPts val="0"/>
                        </a:spcBef>
                        <a:spcAft>
                          <a:spcPts val="0"/>
                        </a:spcAft>
                      </a:pPr>
                      <a:r>
                        <a:rPr lang="en-US" sz="1200" dirty="0" smtClean="0">
                          <a:latin typeface="Times New Roman" pitchFamily="18" charset="0"/>
                          <a:cs typeface="Times New Roman" pitchFamily="18" charset="0"/>
                        </a:rPr>
                        <a:t>2. Identify</a:t>
                      </a:r>
                      <a:r>
                        <a:rPr lang="en-US" sz="1200" baseline="0" dirty="0" smtClean="0">
                          <a:latin typeface="Times New Roman" pitchFamily="18" charset="0"/>
                          <a:cs typeface="Times New Roman" pitchFamily="18" charset="0"/>
                        </a:rPr>
                        <a:t> Women Group for House Holds Plastic &amp; Fabric Waste management</a:t>
                      </a:r>
                      <a:endParaRPr lang="en-US" sz="1200" dirty="0" smtClean="0">
                        <a:latin typeface="Times New Roman" pitchFamily="18" charset="0"/>
                        <a:cs typeface="Times New Roman" pitchFamily="18" charset="0"/>
                      </a:endParaRPr>
                    </a:p>
                    <a:p>
                      <a:pPr marL="0" marR="0">
                        <a:lnSpc>
                          <a:spcPct val="115000"/>
                        </a:lnSpc>
                        <a:spcBef>
                          <a:spcPts val="0"/>
                        </a:spcBef>
                        <a:spcAft>
                          <a:spcPts val="0"/>
                        </a:spcAft>
                      </a:pPr>
                      <a:r>
                        <a:rPr lang="en-US" sz="1200" dirty="0" smtClean="0">
                          <a:latin typeface="Times New Roman" pitchFamily="18" charset="0"/>
                          <a:cs typeface="Times New Roman" pitchFamily="18" charset="0"/>
                        </a:rPr>
                        <a:t>3.Delivered trash cans  to </a:t>
                      </a:r>
                      <a:r>
                        <a:rPr lang="en-US" sz="1200" baseline="0" dirty="0" smtClean="0">
                          <a:latin typeface="Times New Roman" pitchFamily="18" charset="0"/>
                          <a:cs typeface="Times New Roman" pitchFamily="18" charset="0"/>
                        </a:rPr>
                        <a:t> Villa Village</a:t>
                      </a:r>
                      <a:endParaRPr lang="en-US" sz="1200" dirty="0" smtClean="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4752">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5</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smtClean="0">
                          <a:latin typeface="Times New Roman" pitchFamily="18" charset="0"/>
                          <a:cs typeface="Times New Roman" pitchFamily="18" charset="0"/>
                        </a:rPr>
                        <a:t>1.Socialize use</a:t>
                      </a:r>
                      <a:r>
                        <a:rPr lang="en-US" sz="1200" baseline="0" dirty="0" smtClean="0">
                          <a:latin typeface="Times New Roman" pitchFamily="18" charset="0"/>
                          <a:cs typeface="Times New Roman" pitchFamily="18" charset="0"/>
                        </a:rPr>
                        <a:t> diary  </a:t>
                      </a:r>
                      <a:r>
                        <a:rPr lang="en-US" sz="1200" dirty="0" smtClean="0">
                          <a:latin typeface="Times New Roman" pitchFamily="18" charset="0"/>
                          <a:cs typeface="Times New Roman" pitchFamily="18" charset="0"/>
                        </a:rPr>
                        <a:t>to  collect waste for Group Identification </a:t>
                      </a:r>
                    </a:p>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latin typeface="Times New Roman" pitchFamily="18" charset="0"/>
                          <a:ea typeface="Calibri"/>
                          <a:cs typeface="Times New Roman" pitchFamily="18" charset="0"/>
                        </a:rPr>
                        <a:t>2.</a:t>
                      </a:r>
                      <a:r>
                        <a:rPr lang="en-US" sz="1200" dirty="0" smtClean="0">
                          <a:latin typeface="Times New Roman" pitchFamily="18" charset="0"/>
                          <a:cs typeface="Times New Roman" pitchFamily="18" charset="0"/>
                        </a:rPr>
                        <a:t> Distribution trash cans for group identification</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1067">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6</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1.Mid</a:t>
                      </a:r>
                      <a:r>
                        <a:rPr lang="en-US" sz="1200" baseline="0" dirty="0" smtClean="0">
                          <a:latin typeface="Times New Roman" pitchFamily="18" charset="0"/>
                          <a:ea typeface="Calibri"/>
                          <a:cs typeface="Times New Roman" pitchFamily="18" charset="0"/>
                        </a:rPr>
                        <a:t> activity report</a:t>
                      </a:r>
                    </a:p>
                    <a:p>
                      <a:pPr marL="0" marR="0">
                        <a:lnSpc>
                          <a:spcPct val="115000"/>
                        </a:lnSpc>
                        <a:spcBef>
                          <a:spcPts val="0"/>
                        </a:spcBef>
                        <a:spcAft>
                          <a:spcPts val="0"/>
                        </a:spcAft>
                      </a:pPr>
                      <a:r>
                        <a:rPr lang="en-US" sz="1200" baseline="0" dirty="0" smtClean="0">
                          <a:latin typeface="Times New Roman" pitchFamily="18" charset="0"/>
                          <a:ea typeface="Calibri"/>
                          <a:cs typeface="Times New Roman" pitchFamily="18" charset="0"/>
                        </a:rPr>
                        <a:t>2.</a:t>
                      </a:r>
                      <a:r>
                        <a:rPr lang="en-US" sz="1200" dirty="0" smtClean="0">
                          <a:latin typeface="Times New Roman" pitchFamily="18" charset="0"/>
                          <a:ea typeface="Calibri"/>
                          <a:cs typeface="Times New Roman" pitchFamily="18" charset="0"/>
                        </a:rPr>
                        <a:t>Training </a:t>
                      </a:r>
                      <a:r>
                        <a:rPr lang="en-US" sz="1200" baseline="0" dirty="0" smtClean="0">
                          <a:latin typeface="Times New Roman" pitchFamily="18" charset="0"/>
                          <a:ea typeface="Calibri"/>
                          <a:cs typeface="Times New Roman" pitchFamily="18" charset="0"/>
                        </a:rPr>
                        <a:t> on production the recycle plastic &amp; fabric bags </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2931">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7</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Monitoring and Collecting data</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4403">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7</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Socialize on the function of its recycle plastic &amp;</a:t>
                      </a:r>
                      <a:r>
                        <a:rPr lang="en-US" sz="1200" baseline="0" dirty="0" smtClean="0">
                          <a:latin typeface="Times New Roman" pitchFamily="18" charset="0"/>
                          <a:ea typeface="Calibri"/>
                          <a:cs typeface="Times New Roman" pitchFamily="18" charset="0"/>
                        </a:rPr>
                        <a:t> fabric bags.</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17739">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8</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smtClean="0">
                          <a:latin typeface="Times New Roman" pitchFamily="18" charset="0"/>
                          <a:ea typeface="Calibri"/>
                          <a:cs typeface="Times New Roman" pitchFamily="18" charset="0"/>
                        </a:rPr>
                        <a:t>Final Report</a:t>
                      </a:r>
                      <a:endParaRPr lang="en-US" sz="1200" dirty="0">
                        <a:latin typeface="Times New Roman" pitchFamily="18" charset="0"/>
                        <a:ea typeface="Calibri"/>
                        <a:cs typeface="Times New Roman"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990600" y="6096000"/>
            <a:ext cx="30480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3733800" y="6096000"/>
            <a:ext cx="304800"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77000" y="6096000"/>
            <a:ext cx="304800" cy="228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5715000"/>
            <a:ext cx="1219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Note:</a:t>
            </a:r>
            <a:endParaRPr lang="en-US" sz="2000" dirty="0">
              <a:latin typeface="Times New Roman" pitchFamily="18" charset="0"/>
              <a:cs typeface="Times New Roman" pitchFamily="18" charset="0"/>
            </a:endParaRPr>
          </a:p>
        </p:txBody>
      </p:sp>
      <p:sp>
        <p:nvSpPr>
          <p:cNvPr id="11" name="TextBox 10"/>
          <p:cNvSpPr txBox="1"/>
          <p:nvPr/>
        </p:nvSpPr>
        <p:spPr>
          <a:xfrm>
            <a:off x="914400" y="6324600"/>
            <a:ext cx="2286000"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Activity not realize</a:t>
            </a:r>
            <a:endParaRPr lang="en-US" sz="1600" dirty="0">
              <a:latin typeface="Times New Roman" pitchFamily="18" charset="0"/>
              <a:cs typeface="Times New Roman" pitchFamily="18" charset="0"/>
            </a:endParaRPr>
          </a:p>
        </p:txBody>
      </p:sp>
      <p:sp>
        <p:nvSpPr>
          <p:cNvPr id="12" name="TextBox 11"/>
          <p:cNvSpPr txBox="1"/>
          <p:nvPr/>
        </p:nvSpPr>
        <p:spPr>
          <a:xfrm>
            <a:off x="3657600" y="6324600"/>
            <a:ext cx="2590800"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Activity realized</a:t>
            </a:r>
            <a:endParaRPr lang="en-US" sz="1600" dirty="0">
              <a:latin typeface="Times New Roman" pitchFamily="18" charset="0"/>
              <a:cs typeface="Times New Roman" pitchFamily="18" charset="0"/>
            </a:endParaRPr>
          </a:p>
        </p:txBody>
      </p:sp>
      <p:sp>
        <p:nvSpPr>
          <p:cNvPr id="13" name="TextBox 12"/>
          <p:cNvSpPr txBox="1"/>
          <p:nvPr/>
        </p:nvSpPr>
        <p:spPr>
          <a:xfrm>
            <a:off x="6324600" y="6324600"/>
            <a:ext cx="2819400"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Continue to monitoring activity</a:t>
            </a: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533400"/>
            <a:ext cx="9144000" cy="6324600"/>
          </a:xfrm>
          <a:ln>
            <a:solidFill>
              <a:schemeClr val="accent1"/>
            </a:solidFill>
          </a:ln>
        </p:spPr>
        <p:style>
          <a:lnRef idx="0">
            <a:schemeClr val="accent2"/>
          </a:lnRef>
          <a:fillRef idx="1002">
            <a:schemeClr val="lt2"/>
          </a:fillRef>
          <a:effectRef idx="3">
            <a:schemeClr val="accent2"/>
          </a:effectRef>
          <a:fontRef idx="minor">
            <a:schemeClr val="lt1"/>
          </a:fontRef>
        </p:style>
        <p:txBody>
          <a:bodyPr/>
          <a:lstStyle/>
          <a:p>
            <a:pPr>
              <a:buNone/>
            </a:pPr>
            <a:endParaRPr lang="en-US" dirty="0" smtClean="0"/>
          </a:p>
          <a:p>
            <a:pPr>
              <a:buNone/>
            </a:pPr>
            <a:endParaRPr lang="en-US" dirty="0" smtClean="0"/>
          </a:p>
          <a:p>
            <a:pPr>
              <a:buNone/>
            </a:pPr>
            <a:endParaRPr lang="en-US" dirty="0" smtClean="0"/>
          </a:p>
          <a:p>
            <a:pPr algn="ctr">
              <a:buNone/>
            </a:pPr>
            <a:r>
              <a:rPr lang="en-US" sz="8000" b="1" dirty="0" smtClean="0">
                <a:solidFill>
                  <a:schemeClr val="tx1"/>
                </a:solidFill>
              </a:rPr>
              <a:t>Thank you</a:t>
            </a:r>
          </a:p>
          <a:p>
            <a:pPr algn="ctr">
              <a:buNone/>
            </a:pPr>
            <a:r>
              <a:rPr lang="en-US" sz="8000" b="1" dirty="0">
                <a:solidFill>
                  <a:schemeClr val="tx1"/>
                </a:solidFill>
              </a:rPr>
              <a:t>O</a:t>
            </a:r>
            <a:r>
              <a:rPr lang="en-US" sz="8000" b="1" dirty="0" smtClean="0">
                <a:solidFill>
                  <a:schemeClr val="tx1"/>
                </a:solidFill>
              </a:rPr>
              <a:t>brigado</a:t>
            </a:r>
          </a:p>
          <a:p>
            <a:pPr algn="ctr">
              <a:buNone/>
            </a:pPr>
            <a:endParaRPr lang="en-US" sz="4400" b="1"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Expected </a:t>
            </a:r>
          </a:p>
          <a:p>
            <a:r>
              <a:rPr lang="en-US" dirty="0" smtClean="0"/>
              <a:t>around 657 households  received and use plastic and cloth bags for shopping </a:t>
            </a:r>
          </a:p>
          <a:p>
            <a:pPr>
              <a:buNone/>
            </a:pPr>
            <a:r>
              <a:rPr lang="en-US" dirty="0" smtClean="0"/>
              <a:t>Success </a:t>
            </a:r>
          </a:p>
          <a:p>
            <a:r>
              <a:rPr lang="en-US" dirty="0" smtClean="0"/>
              <a:t>725  bags distribution to households</a:t>
            </a:r>
          </a:p>
          <a:p>
            <a:r>
              <a:rPr lang="en-US" dirty="0" smtClean="0"/>
              <a:t>Produce around US $ 200  income from bags donations</a:t>
            </a:r>
          </a:p>
          <a:p>
            <a:r>
              <a:rPr lang="en-US" dirty="0" smtClean="0"/>
              <a:t>The visibility  of sea water  getting better around 60 cm in July </a:t>
            </a:r>
            <a:r>
              <a:rPr lang="en-US" sz="2800" dirty="0" smtClean="0"/>
              <a:t>2018.</a:t>
            </a:r>
          </a:p>
          <a:p>
            <a:r>
              <a:rPr lang="en-US" sz="2800" dirty="0" smtClean="0"/>
              <a:t>Vila and </a:t>
            </a:r>
            <a:r>
              <a:rPr lang="en-US" sz="2800" dirty="0" err="1" smtClean="0"/>
              <a:t>Beloi</a:t>
            </a:r>
            <a:r>
              <a:rPr lang="en-US" sz="2800" dirty="0" smtClean="0"/>
              <a:t> are cleaned</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Challenges</a:t>
            </a:r>
            <a:endParaRPr lang="en-US" dirty="0"/>
          </a:p>
        </p:txBody>
      </p:sp>
      <p:sp>
        <p:nvSpPr>
          <p:cNvPr id="3" name="Content Placeholder 2"/>
          <p:cNvSpPr>
            <a:spLocks noGrp="1"/>
          </p:cNvSpPr>
          <p:nvPr>
            <p:ph idx="1"/>
          </p:nvPr>
        </p:nvSpPr>
        <p:spPr/>
        <p:txBody>
          <a:bodyPr>
            <a:normAutofit/>
          </a:bodyPr>
          <a:lstStyle/>
          <a:p>
            <a:pPr marL="514350" indent="-514350">
              <a:buNone/>
            </a:pPr>
            <a:r>
              <a:rPr lang="en-US" dirty="0" smtClean="0"/>
              <a:t>In the beginning of project implementation, some challenges that women group faced were: </a:t>
            </a:r>
          </a:p>
          <a:p>
            <a:pPr marL="514350" lvl="0" indent="-514350">
              <a:buNone/>
            </a:pPr>
            <a:r>
              <a:rPr lang="en-US" dirty="0" smtClean="0"/>
              <a:t>1. least participation from households to collect their waste. </a:t>
            </a:r>
          </a:p>
          <a:p>
            <a:pPr marL="514350" lvl="0" indent="-514350">
              <a:buNone/>
            </a:pPr>
            <a:r>
              <a:rPr lang="en-US" dirty="0" smtClean="0"/>
              <a:t>2. Women out of the group, thought they will get paid for their participation.</a:t>
            </a:r>
          </a:p>
          <a:p>
            <a:pPr marL="514350" lvl="0" indent="-514350">
              <a:buNone/>
            </a:pPr>
            <a:r>
              <a:rPr lang="en-US" dirty="0" smtClean="0"/>
              <a:t>3. There was an opinion that the activities will only wasting their time and can not give them income.</a:t>
            </a:r>
          </a:p>
          <a:p>
            <a:pPr marL="514350" indent="-514350">
              <a:buNone/>
            </a:pPr>
            <a:r>
              <a:rPr lang="en-US" dirty="0" smtClean="0"/>
              <a:t>Even though facing the challenges, the women group were kept enthusiast in collecting waste.  </a:t>
            </a:r>
          </a:p>
          <a:p>
            <a:pPr>
              <a:buNone/>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Vision</a:t>
            </a:r>
            <a:endParaRPr lang="en-US" dirty="0"/>
          </a:p>
        </p:txBody>
      </p:sp>
      <p:sp>
        <p:nvSpPr>
          <p:cNvPr id="3" name="Content Placeholder 2"/>
          <p:cNvSpPr>
            <a:spLocks noGrp="1"/>
          </p:cNvSpPr>
          <p:nvPr>
            <p:ph idx="1"/>
          </p:nvPr>
        </p:nvSpPr>
        <p:spPr/>
        <p:txBody>
          <a:bodyPr/>
          <a:lstStyle/>
          <a:p>
            <a:pPr lvl="0">
              <a:buNone/>
            </a:pPr>
            <a:r>
              <a:rPr lang="en-US" dirty="0" smtClean="0"/>
              <a:t>Recommendation </a:t>
            </a:r>
          </a:p>
          <a:p>
            <a:pPr lvl="0">
              <a:buFont typeface="Wingdings" pitchFamily="2" charset="2"/>
              <a:buChar char="§"/>
            </a:pPr>
            <a:r>
              <a:rPr lang="en-US" dirty="0" smtClean="0"/>
              <a:t>Need trainings with good tools/facilities for other</a:t>
            </a:r>
          </a:p>
          <a:p>
            <a:pPr lvl="0">
              <a:buNone/>
            </a:pPr>
            <a:r>
              <a:rPr lang="en-US" dirty="0" smtClean="0"/>
              <a:t>villages where coral reef conservation are available.</a:t>
            </a:r>
          </a:p>
          <a:p>
            <a:pPr lvl="0">
              <a:buFont typeface="Wingdings" pitchFamily="2" charset="2"/>
              <a:buChar char="§"/>
            </a:pPr>
            <a:r>
              <a:rPr lang="en-US" dirty="0" smtClean="0"/>
              <a:t>Need site visit for the women group to learn waste management from other area.</a:t>
            </a:r>
          </a:p>
          <a:p>
            <a:pPr lvl="0">
              <a:buFont typeface="Wingdings" pitchFamily="2" charset="2"/>
              <a:buChar char="§"/>
            </a:pPr>
            <a:r>
              <a:rPr lang="en-US" dirty="0" smtClean="0"/>
              <a:t>Need a mechanism for the women group to facilitate their daily activities.</a:t>
            </a:r>
          </a:p>
          <a:p>
            <a:pPr>
              <a:buNone/>
            </a:pPr>
            <a:r>
              <a:rPr lang="id-ID" dirty="0" smtClean="0"/>
              <a:t> </a:t>
            </a:r>
            <a:endParaRPr lang="en-US" dirty="0" smtClean="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b="1" dirty="0" smtClean="0">
                <a:solidFill>
                  <a:schemeClr val="tx1"/>
                </a:solidFill>
                <a:latin typeface="Times New Roman" pitchFamily="18" charset="0"/>
                <a:cs typeface="Times New Roman" pitchFamily="18" charset="0"/>
              </a:rPr>
              <a:t>Final Report</a:t>
            </a:r>
            <a:endParaRPr lang="en-US" b="1" dirty="0">
              <a:solidFill>
                <a:schemeClr val="tx1"/>
              </a:solidFill>
              <a:latin typeface="Times New Roman" pitchFamily="18" charset="0"/>
              <a:cs typeface="Times New Roman" pitchFamily="18" charset="0"/>
            </a:endParaRPr>
          </a:p>
        </p:txBody>
      </p:sp>
      <p:pic>
        <p:nvPicPr>
          <p:cNvPr id="4" name="Picture 8" descr="C:\Users\Humberto Pescas\Desktop\PIC. ATAURO\20180414_113515.jpg"/>
          <p:cNvPicPr>
            <a:picLocks noGrp="1" noChangeAspect="1" noChangeArrowheads="1"/>
          </p:cNvPicPr>
          <p:nvPr>
            <p:ph idx="1"/>
          </p:nvPr>
        </p:nvPicPr>
        <p:blipFill>
          <a:blip r:embed="rId2" cstate="print"/>
          <a:srcRect/>
          <a:stretch>
            <a:fillRect/>
          </a:stretch>
        </p:blipFill>
        <p:spPr bwMode="auto">
          <a:xfrm>
            <a:off x="0" y="2514600"/>
            <a:ext cx="4419600" cy="4343400"/>
          </a:xfrm>
          <a:prstGeom prst="rect">
            <a:avLst/>
          </a:prstGeom>
          <a:noFill/>
        </p:spPr>
      </p:pic>
      <p:pic>
        <p:nvPicPr>
          <p:cNvPr id="5" name="Picture 7" descr="C:\Users\Humberto Pescas\Desktop\PIC. ATAURO\20180414_115424.jpg"/>
          <p:cNvPicPr>
            <a:picLocks noChangeAspect="1" noChangeArrowheads="1"/>
          </p:cNvPicPr>
          <p:nvPr/>
        </p:nvPicPr>
        <p:blipFill>
          <a:blip r:embed="rId3" cstate="print"/>
          <a:srcRect/>
          <a:stretch>
            <a:fillRect/>
          </a:stretch>
        </p:blipFill>
        <p:spPr bwMode="auto">
          <a:xfrm>
            <a:off x="4648200" y="2514600"/>
            <a:ext cx="4495800" cy="4343400"/>
          </a:xfrm>
          <a:prstGeom prst="rect">
            <a:avLst/>
          </a:prstGeom>
          <a:noFill/>
        </p:spPr>
      </p:pic>
      <p:sp>
        <p:nvSpPr>
          <p:cNvPr id="6" name="Title 1"/>
          <p:cNvSpPr txBox="1">
            <a:spLocks/>
          </p:cNvSpPr>
          <p:nvPr/>
        </p:nvSpPr>
        <p:spPr>
          <a:xfrm>
            <a:off x="533400" y="1600200"/>
            <a:ext cx="8229600" cy="533400"/>
          </a:xfrm>
          <a:prstGeom prst="rect">
            <a:avLst/>
          </a:prstGeom>
          <a:scene3d>
            <a:camera prst="orthographicFront"/>
            <a:lightRig rig="threePt" dir="t"/>
          </a:scene3d>
          <a:sp3d>
            <a:bevelT prst="angle"/>
          </a:sp3d>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Local Leader Approximation</a:t>
            </a:r>
            <a:r>
              <a:rPr kumimoji="0" lang="en-US" sz="44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a:t>
            </a:r>
            <a:endParaRPr kumimoji="0" lang="en-US" sz="4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2000" b="1" dirty="0" smtClean="0">
                <a:solidFill>
                  <a:schemeClr val="tx1"/>
                </a:solidFill>
                <a:latin typeface="Times New Roman" pitchFamily="18" charset="0"/>
                <a:cs typeface="Times New Roman" pitchFamily="18" charset="0"/>
              </a:rPr>
              <a:t>Socialization on Plastic &amp; Fabric waste Collection with local leaders, veteran, religious in Villa &amp; </a:t>
            </a:r>
            <a:r>
              <a:rPr lang="en-US" sz="2000" b="1" dirty="0" err="1" smtClean="0">
                <a:solidFill>
                  <a:schemeClr val="tx1"/>
                </a:solidFill>
                <a:latin typeface="Times New Roman" pitchFamily="18" charset="0"/>
                <a:cs typeface="Times New Roman" pitchFamily="18" charset="0"/>
              </a:rPr>
              <a:t>Beloi</a:t>
            </a:r>
            <a:r>
              <a:rPr lang="en-US" sz="2000" b="1" dirty="0" smtClean="0">
                <a:solidFill>
                  <a:schemeClr val="tx1"/>
                </a:solidFill>
                <a:latin typeface="Times New Roman" pitchFamily="18" charset="0"/>
                <a:cs typeface="Times New Roman" pitchFamily="18" charset="0"/>
              </a:rPr>
              <a:t> Villages</a:t>
            </a:r>
            <a:endParaRPr lang="en-US" sz="2000" b="1" dirty="0">
              <a:solidFill>
                <a:schemeClr val="tx1"/>
              </a:solidFill>
              <a:latin typeface="Times New Roman" pitchFamily="18" charset="0"/>
              <a:cs typeface="Times New Roman" pitchFamily="18" charset="0"/>
            </a:endParaRPr>
          </a:p>
        </p:txBody>
      </p:sp>
      <p:pic>
        <p:nvPicPr>
          <p:cNvPr id="1026" name="Picture 2" descr="C:\Users\MILAN\Desktop\foto Atauro\IMG_1746.JPG"/>
          <p:cNvPicPr>
            <a:picLocks noChangeAspect="1" noChangeArrowheads="1"/>
          </p:cNvPicPr>
          <p:nvPr/>
        </p:nvPicPr>
        <p:blipFill>
          <a:blip r:embed="rId2" cstate="print"/>
          <a:srcRect/>
          <a:stretch>
            <a:fillRect/>
          </a:stretch>
        </p:blipFill>
        <p:spPr bwMode="auto">
          <a:xfrm>
            <a:off x="0" y="1066800"/>
            <a:ext cx="4495800" cy="2438400"/>
          </a:xfrm>
          <a:prstGeom prst="rect">
            <a:avLst/>
          </a:prstGeom>
          <a:noFill/>
        </p:spPr>
      </p:pic>
      <p:pic>
        <p:nvPicPr>
          <p:cNvPr id="1027" name="Picture 3" descr="C:\Users\MILAN\Desktop\foto Atauro\IMG_1748.JPG"/>
          <p:cNvPicPr>
            <a:picLocks noChangeAspect="1" noChangeArrowheads="1"/>
          </p:cNvPicPr>
          <p:nvPr/>
        </p:nvPicPr>
        <p:blipFill>
          <a:blip r:embed="rId3" cstate="print"/>
          <a:srcRect/>
          <a:stretch>
            <a:fillRect/>
          </a:stretch>
        </p:blipFill>
        <p:spPr bwMode="auto">
          <a:xfrm>
            <a:off x="4648200" y="4343400"/>
            <a:ext cx="4457700" cy="2514600"/>
          </a:xfrm>
          <a:prstGeom prst="rect">
            <a:avLst/>
          </a:prstGeom>
          <a:noFill/>
        </p:spPr>
      </p:pic>
      <p:pic>
        <p:nvPicPr>
          <p:cNvPr id="4" name="Picture 2" descr="C:\Users\Humberto Pescas\Desktop\New folder\IMG_1728.JPG"/>
          <p:cNvPicPr>
            <a:picLocks noChangeAspect="1" noChangeArrowheads="1"/>
          </p:cNvPicPr>
          <p:nvPr/>
        </p:nvPicPr>
        <p:blipFill>
          <a:blip r:embed="rId4" cstate="print"/>
          <a:srcRect/>
          <a:stretch>
            <a:fillRect/>
          </a:stretch>
        </p:blipFill>
        <p:spPr bwMode="auto">
          <a:xfrm>
            <a:off x="0" y="4343400"/>
            <a:ext cx="4495800" cy="2514600"/>
          </a:xfrm>
          <a:prstGeom prst="rect">
            <a:avLst/>
          </a:prstGeom>
          <a:noFill/>
        </p:spPr>
      </p:pic>
      <p:pic>
        <p:nvPicPr>
          <p:cNvPr id="5" name="Picture 3" descr="C:\Users\Humberto Pescas\Desktop\New folder\IMG_1738.JPG"/>
          <p:cNvPicPr>
            <a:picLocks noChangeAspect="1" noChangeArrowheads="1"/>
          </p:cNvPicPr>
          <p:nvPr/>
        </p:nvPicPr>
        <p:blipFill>
          <a:blip r:embed="rId5" cstate="print"/>
          <a:srcRect/>
          <a:stretch>
            <a:fillRect/>
          </a:stretch>
        </p:blipFill>
        <p:spPr bwMode="auto">
          <a:xfrm>
            <a:off x="4648200" y="1066800"/>
            <a:ext cx="4495800" cy="2438400"/>
          </a:xfrm>
          <a:prstGeom prst="rect">
            <a:avLst/>
          </a:prstGeom>
          <a:noFill/>
        </p:spPr>
      </p:pic>
      <p:sp>
        <p:nvSpPr>
          <p:cNvPr id="9" name="Title 1"/>
          <p:cNvSpPr txBox="1">
            <a:spLocks/>
          </p:cNvSpPr>
          <p:nvPr/>
        </p:nvSpPr>
        <p:spPr>
          <a:xfrm>
            <a:off x="0" y="3657600"/>
            <a:ext cx="9144000" cy="533400"/>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Interview</a:t>
            </a:r>
            <a:r>
              <a:rPr kumimoji="0" lang="en-US" sz="2000" b="1"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a:t>
            </a:r>
            <a:r>
              <a:rPr lang="en-US" sz="2000" b="1" dirty="0" smtClean="0">
                <a:solidFill>
                  <a:schemeClr val="tx1"/>
                </a:solidFill>
                <a:latin typeface="Times New Roman" pitchFamily="18" charset="0"/>
                <a:ea typeface="+mj-ea"/>
                <a:cs typeface="Times New Roman" pitchFamily="18" charset="0"/>
              </a:rPr>
              <a:t>with Radio</a:t>
            </a:r>
            <a:r>
              <a:rPr kumimoji="0" lang="en-US" sz="2000" b="1"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Community </a:t>
            </a:r>
            <a:r>
              <a:rPr lang="en-US" sz="2000" b="1" dirty="0" smtClean="0">
                <a:solidFill>
                  <a:schemeClr val="tx1"/>
                </a:solidFill>
                <a:latin typeface="Times New Roman" pitchFamily="18" charset="0"/>
                <a:ea typeface="+mj-ea"/>
                <a:cs typeface="Times New Roman" pitchFamily="18" charset="0"/>
              </a:rPr>
              <a:t> of </a:t>
            </a:r>
            <a:r>
              <a:rPr lang="en-US" sz="2000" b="1" dirty="0" err="1" smtClean="0">
                <a:solidFill>
                  <a:schemeClr val="tx1"/>
                </a:solidFill>
                <a:latin typeface="Times New Roman" pitchFamily="18" charset="0"/>
                <a:ea typeface="+mj-ea"/>
                <a:cs typeface="Times New Roman" pitchFamily="18" charset="0"/>
              </a:rPr>
              <a:t>Atauro</a:t>
            </a:r>
            <a:endParaRPr kumimoji="0" lang="en-US"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effectLst>
            <a:innerShdw blurRad="114300">
              <a:prstClr val="black"/>
            </a:innerShdw>
          </a:effectLst>
        </p:spPr>
        <p:style>
          <a:lnRef idx="0">
            <a:schemeClr val="accent6"/>
          </a:lnRef>
          <a:fillRef idx="3">
            <a:schemeClr val="accent6"/>
          </a:fillRef>
          <a:effectRef idx="3">
            <a:schemeClr val="accent6"/>
          </a:effectRef>
          <a:fontRef idx="minor">
            <a:schemeClr val="lt1"/>
          </a:fontRef>
        </p:style>
        <p:txBody>
          <a:bodyPr>
            <a:noAutofit/>
          </a:bodyPr>
          <a:lstStyle/>
          <a:p>
            <a:r>
              <a:rPr lang="en-US" sz="2000" dirty="0" smtClean="0"/>
              <a:t> </a:t>
            </a:r>
            <a:br>
              <a:rPr lang="en-US" sz="2000" dirty="0" smtClean="0"/>
            </a:br>
            <a:r>
              <a:rPr lang="en-US" sz="2000" b="1" dirty="0" smtClean="0">
                <a:solidFill>
                  <a:schemeClr val="tx1"/>
                </a:solidFill>
                <a:latin typeface="Times New Roman" pitchFamily="18" charset="0"/>
                <a:cs typeface="Times New Roman" pitchFamily="18" charset="0"/>
              </a:rPr>
              <a:t>Update information about implementing activity  &amp; Coordination with CTC Coordinator &amp; CI about progress work </a:t>
            </a:r>
            <a:r>
              <a:rPr lang="en-US" sz="2000" dirty="0" smtClean="0"/>
              <a:t/>
            </a:r>
            <a:br>
              <a:rPr lang="en-US" sz="2000" dirty="0" smtClean="0"/>
            </a:br>
            <a:endParaRPr lang="en-US" sz="2000" dirty="0"/>
          </a:p>
        </p:txBody>
      </p:sp>
      <p:sp>
        <p:nvSpPr>
          <p:cNvPr id="7" name="Title 1"/>
          <p:cNvSpPr txBox="1">
            <a:spLocks/>
          </p:cNvSpPr>
          <p:nvPr/>
        </p:nvSpPr>
        <p:spPr>
          <a:xfrm>
            <a:off x="0" y="3962400"/>
            <a:ext cx="8229600" cy="457200"/>
          </a:xfrm>
          <a:prstGeom prst="rect">
            <a:avLst/>
          </a:prstGeom>
        </p:spPr>
        <p:txBody>
          <a:bodyPr vert="horz" lIns="91440" tIns="45720" rIns="91440" bIns="45720" rtlCol="0" anchor="ctr">
            <a:noAutofit/>
          </a:bodyPr>
          <a:lstStyle/>
          <a:p>
            <a:pPr lvl="0" algn="ctr">
              <a:spcBef>
                <a:spcPct val="0"/>
              </a:spcBef>
            </a:pP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8" name="Picture 7" descr="G:\telefone\20180605_160222.jpg"/>
          <p:cNvPicPr/>
          <p:nvPr/>
        </p:nvPicPr>
        <p:blipFill>
          <a:blip r:embed="rId2" cstate="print"/>
          <a:srcRect/>
          <a:stretch>
            <a:fillRect/>
          </a:stretch>
        </p:blipFill>
        <p:spPr bwMode="auto">
          <a:xfrm>
            <a:off x="0" y="990600"/>
            <a:ext cx="4343400" cy="2743200"/>
          </a:xfrm>
          <a:prstGeom prst="rect">
            <a:avLst/>
          </a:prstGeom>
          <a:noFill/>
          <a:ln w="9525">
            <a:noFill/>
            <a:miter lim="800000"/>
            <a:headEnd/>
            <a:tailEnd/>
          </a:ln>
        </p:spPr>
      </p:pic>
      <p:pic>
        <p:nvPicPr>
          <p:cNvPr id="9" name="Picture 8" descr="G:\telefone\20180502_153743.jpg"/>
          <p:cNvPicPr/>
          <p:nvPr/>
        </p:nvPicPr>
        <p:blipFill>
          <a:blip r:embed="rId3" cstate="print"/>
          <a:srcRect/>
          <a:stretch>
            <a:fillRect/>
          </a:stretch>
        </p:blipFill>
        <p:spPr bwMode="auto">
          <a:xfrm>
            <a:off x="4572000" y="990600"/>
            <a:ext cx="4572000" cy="2743200"/>
          </a:xfrm>
          <a:prstGeom prst="rect">
            <a:avLst/>
          </a:prstGeom>
          <a:noFill/>
          <a:ln w="9525">
            <a:noFill/>
            <a:miter lim="800000"/>
            <a:headEnd/>
            <a:tailEnd/>
          </a:ln>
        </p:spPr>
      </p:pic>
      <p:pic>
        <p:nvPicPr>
          <p:cNvPr id="16" name="Picture 15" descr="G:\telefone\20180608_165118.jpg"/>
          <p:cNvPicPr/>
          <p:nvPr/>
        </p:nvPicPr>
        <p:blipFill>
          <a:blip r:embed="rId4" cstate="print"/>
          <a:srcRect/>
          <a:stretch>
            <a:fillRect/>
          </a:stretch>
        </p:blipFill>
        <p:spPr bwMode="auto">
          <a:xfrm>
            <a:off x="0" y="4648200"/>
            <a:ext cx="4267200" cy="2209800"/>
          </a:xfrm>
          <a:prstGeom prst="rect">
            <a:avLst/>
          </a:prstGeom>
          <a:noFill/>
          <a:ln w="9525">
            <a:noFill/>
            <a:miter lim="800000"/>
            <a:headEnd/>
            <a:tailEnd/>
          </a:ln>
        </p:spPr>
      </p:pic>
      <p:pic>
        <p:nvPicPr>
          <p:cNvPr id="17" name="Picture 16" descr="G:\telefone\20180608_165006.jpg"/>
          <p:cNvPicPr/>
          <p:nvPr/>
        </p:nvPicPr>
        <p:blipFill>
          <a:blip r:embed="rId5" cstate="print"/>
          <a:srcRect/>
          <a:stretch>
            <a:fillRect/>
          </a:stretch>
        </p:blipFill>
        <p:spPr bwMode="auto">
          <a:xfrm>
            <a:off x="4495800" y="4648200"/>
            <a:ext cx="4648200" cy="2209800"/>
          </a:xfrm>
          <a:prstGeom prst="rect">
            <a:avLst/>
          </a:prstGeom>
          <a:noFill/>
          <a:ln w="9525">
            <a:noFill/>
            <a:miter lim="800000"/>
            <a:headEnd/>
            <a:tailEnd/>
          </a:ln>
        </p:spPr>
      </p:pic>
      <p:sp>
        <p:nvSpPr>
          <p:cNvPr id="10" name="TextBox 9"/>
          <p:cNvSpPr txBox="1"/>
          <p:nvPr/>
        </p:nvSpPr>
        <p:spPr>
          <a:xfrm>
            <a:off x="0" y="3810000"/>
            <a:ext cx="9144000" cy="707886"/>
          </a:xfrm>
          <a:prstGeom prst="rect">
            <a:avLst/>
          </a:prstGeom>
          <a:effectLst>
            <a:innerShdw blurRad="114300">
              <a:prstClr val="black"/>
            </a:inn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lvl="0" algn="ctr">
              <a:spcBef>
                <a:spcPct val="0"/>
              </a:spcBef>
            </a:pPr>
            <a:r>
              <a:rPr lang="en-US" sz="2000" b="1" dirty="0" smtClean="0">
                <a:solidFill>
                  <a:schemeClr val="bg1"/>
                </a:solidFill>
                <a:latin typeface="Times New Roman" pitchFamily="18" charset="0"/>
                <a:cs typeface="Times New Roman" pitchFamily="18" charset="0"/>
              </a:rPr>
              <a:t>Consultation with director of National Directorate of Pollution, from secretariat state of environment about waste management </a:t>
            </a:r>
            <a:endParaRPr lang="en-US" sz="20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2703</TotalTime>
  <Words>656</Words>
  <Application>Microsoft Office PowerPoint</Application>
  <PresentationFormat>On-screen Show (4:3)</PresentationFormat>
  <Paragraphs>131</Paragraphs>
  <Slides>33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Al Bayan Plain</vt:lpstr>
      <vt:lpstr>Arial</vt:lpstr>
      <vt:lpstr>Calibri</vt:lpstr>
      <vt:lpstr>Constantia</vt:lpstr>
      <vt:lpstr>GillSans</vt:lpstr>
      <vt:lpstr>Times New Roman</vt:lpstr>
      <vt:lpstr>Wingdings</vt:lpstr>
      <vt:lpstr>Wingdings 2</vt:lpstr>
      <vt:lpstr>Flow</vt:lpstr>
      <vt:lpstr>TIMOR-LESTE FINAL REPORT   WOMEN’S  INTERGENARATIONAL LEADERSHIP LEARNING FORUM             Conservation Challenge Small Grants Program  Households plastics and fabrics  Waste Management,    in  Atauro Villa and Beloi Village Support by CTC  and  implementing by Women  Leader Forum              Alda Sousa Lemos da Rosa, (Mentor)      Esmeralda dos Santos ,  ( Mentee)  Bali, 22-26 October 2018  </vt:lpstr>
      <vt:lpstr>MAP Atauro Island </vt:lpstr>
      <vt:lpstr>Project Overview</vt:lpstr>
      <vt:lpstr>Result</vt:lpstr>
      <vt:lpstr>Challenges</vt:lpstr>
      <vt:lpstr>Vision</vt:lpstr>
      <vt:lpstr>Final Report</vt:lpstr>
      <vt:lpstr>Socialization on Plastic &amp; Fabric waste Collection with local leaders, veteran, religious in Villa &amp; Beloi Villages</vt:lpstr>
      <vt:lpstr>  Update information about implementing activity  &amp; Coordination with CTC Coordinator &amp; CI about progress work  </vt:lpstr>
      <vt:lpstr>    </vt:lpstr>
      <vt:lpstr>  Hand over Villages Regulation area of conservation  from Head of Village to Mentor &amp; Mentee  </vt:lpstr>
      <vt:lpstr>  Delivered trash cans  to Vila &amp; Beloi, Atauro Island </vt:lpstr>
      <vt:lpstr>PowerPoint Presentation</vt:lpstr>
      <vt:lpstr>DIARIO COLECÇÃO DE LIXO WLF</vt:lpstr>
      <vt:lpstr>Distribution trash cans for group identification</vt:lpstr>
      <vt:lpstr>Group identification starting waste collection</vt:lpstr>
      <vt:lpstr>Socialized the function of its recycle plastic &amp; fabric bags </vt:lpstr>
      <vt:lpstr>Update Progress work to Donors of USAID, CTC Bali, National Director  &amp; Chief of Dept.  (July 09, 2018)</vt:lpstr>
      <vt:lpstr>Site Visit to Atauro Island, discuss with women target group identification (July 10, 2018)</vt:lpstr>
      <vt:lpstr>           Consultation with Trainer from National Directorate of Pollution  for preparation training on production plastic &amp; cloth bags etc….  </vt:lpstr>
      <vt:lpstr>       Door to door to women target group for waste collection</vt:lpstr>
      <vt:lpstr>Door to door to  Community House &amp; Observe direct to how the community  Creative to reduce  Cans &amp; Plastic from rubbish</vt:lpstr>
      <vt:lpstr>                                                            </vt:lpstr>
      <vt:lpstr>Women target group starting to collect the rubbish for production bags</vt:lpstr>
      <vt:lpstr>They are starting to produce the bags from plastic</vt:lpstr>
      <vt:lpstr>Visitant from NewZeland ambassador  to women groups      </vt:lpstr>
      <vt:lpstr>Last day training organize Women target group to collect the rubbish around conservation area </vt:lpstr>
      <vt:lpstr>  Welcome to our Guest with Traditional Dancing of Timor leste  </vt:lpstr>
      <vt:lpstr>  Opening Ceremony, speech from local leader, 21 Sept 2018 Vila Atauro  Island </vt:lpstr>
      <vt:lpstr>  Guest visit our expo for socialization in 22 Sept 2018, Atauro Island Timor-leste </vt:lpstr>
      <vt:lpstr> </vt:lpstr>
      <vt:lpstr>Progress Activity implementation &amp; timeline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Sorumutu ho Grupo feto identificado hodi esplika klean liutan atividade nebe ligado ba Gestao lixo  sira</dc:title>
  <dc:creator>Humberto Pescas</dc:creator>
  <cp:lastModifiedBy>ABC</cp:lastModifiedBy>
  <cp:revision>443</cp:revision>
  <dcterms:created xsi:type="dcterms:W3CDTF">2018-04-30T22:34:45Z</dcterms:created>
  <dcterms:modified xsi:type="dcterms:W3CDTF">2020-06-18T07:55:02Z</dcterms:modified>
</cp:coreProperties>
</file>