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57" r:id="rId3"/>
    <p:sldId id="274" r:id="rId4"/>
    <p:sldId id="263" r:id="rId5"/>
    <p:sldId id="262" r:id="rId6"/>
    <p:sldId id="273" r:id="rId7"/>
    <p:sldId id="276" r:id="rId8"/>
    <p:sldId id="272" r:id="rId9"/>
    <p:sldId id="266" r:id="rId10"/>
    <p:sldId id="259" r:id="rId11"/>
    <p:sldId id="275" r:id="rId12"/>
    <p:sldId id="268" r:id="rId13"/>
    <p:sldId id="25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C42F"/>
    <a:srgbClr val="FFFFFF"/>
    <a:srgbClr val="474443"/>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35" autoAdjust="0"/>
    <p:restoredTop sz="94660"/>
  </p:normalViewPr>
  <p:slideViewPr>
    <p:cSldViewPr snapToGrid="0">
      <p:cViewPr>
        <p:scale>
          <a:sx n="80" d="100"/>
          <a:sy n="80" d="100"/>
        </p:scale>
        <p:origin x="232" y="-3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p:cNvSpPr>
            <a:spLocks noGrp="1"/>
          </p:cNvSpPr>
          <p:nvPr>
            <p:ph type="dt" sz="half" idx="10"/>
          </p:nvPr>
        </p:nvSpPr>
        <p:spPr/>
        <p:txBody>
          <a:bodyPr/>
          <a:lstStyle/>
          <a:p>
            <a:fld id="{49979BF7-5BE7-4D6C-A296-2834D83179B3}" type="datetimeFigureOut">
              <a:rPr lang="en-PH" smtClean="0"/>
              <a:t>13/12/2018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829767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49979BF7-5BE7-4D6C-A296-2834D83179B3}" type="datetimeFigureOut">
              <a:rPr lang="en-PH" smtClean="0"/>
              <a:t>13/12/2018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2437000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49979BF7-5BE7-4D6C-A296-2834D83179B3}" type="datetimeFigureOut">
              <a:rPr lang="en-PH" smtClean="0"/>
              <a:t>13/12/2018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3787609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49979BF7-5BE7-4D6C-A296-2834D83179B3}" type="datetimeFigureOut">
              <a:rPr lang="en-PH" smtClean="0"/>
              <a:t>13/12/2018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92AEBB7-597A-4881-AA7D-95292C3E0706}" type="slidenum">
              <a:rPr lang="en-PH" smtClean="0"/>
              <a:t>‹#›</a:t>
            </a:fld>
            <a:endParaRPr lang="en-PH"/>
          </a:p>
        </p:txBody>
      </p:sp>
      <p:pic>
        <p:nvPicPr>
          <p:cNvPr id="7" name="Picture 6">
            <a:extLst>
              <a:ext uri="{FF2B5EF4-FFF2-40B4-BE49-F238E27FC236}">
                <a16:creationId xmlns:a16="http://schemas.microsoft.com/office/drawing/2014/main" id="{7A07EE5D-454A-4B0F-9265-FFE8A556E41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13" t="92857" r="7644" b="89"/>
          <a:stretch/>
        </p:blipFill>
        <p:spPr>
          <a:xfrm>
            <a:off x="-27215" y="6590805"/>
            <a:ext cx="12219215" cy="261099"/>
          </a:xfrm>
          <a:prstGeom prst="rect">
            <a:avLst/>
          </a:prstGeom>
        </p:spPr>
      </p:pic>
    </p:spTree>
    <p:extLst>
      <p:ext uri="{BB962C8B-B14F-4D97-AF65-F5344CB8AC3E}">
        <p14:creationId xmlns:p14="http://schemas.microsoft.com/office/powerpoint/2010/main" val="2735561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979BF7-5BE7-4D6C-A296-2834D83179B3}" type="datetimeFigureOut">
              <a:rPr lang="en-PH" smtClean="0"/>
              <a:t>13/12/2018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2487546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p:cNvSpPr>
            <a:spLocks noGrp="1"/>
          </p:cNvSpPr>
          <p:nvPr>
            <p:ph type="dt" sz="half" idx="10"/>
          </p:nvPr>
        </p:nvSpPr>
        <p:spPr/>
        <p:txBody>
          <a:bodyPr/>
          <a:lstStyle/>
          <a:p>
            <a:fld id="{49979BF7-5BE7-4D6C-A296-2834D83179B3}" type="datetimeFigureOut">
              <a:rPr lang="en-PH" smtClean="0"/>
              <a:t>13/12/2018</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434698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p:cNvSpPr>
            <a:spLocks noGrp="1"/>
          </p:cNvSpPr>
          <p:nvPr>
            <p:ph type="dt" sz="half" idx="10"/>
          </p:nvPr>
        </p:nvSpPr>
        <p:spPr/>
        <p:txBody>
          <a:bodyPr/>
          <a:lstStyle/>
          <a:p>
            <a:fld id="{49979BF7-5BE7-4D6C-A296-2834D83179B3}" type="datetimeFigureOut">
              <a:rPr lang="en-PH" smtClean="0"/>
              <a:t>13/12/2018</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77719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Date Placeholder 2"/>
          <p:cNvSpPr>
            <a:spLocks noGrp="1"/>
          </p:cNvSpPr>
          <p:nvPr>
            <p:ph type="dt" sz="half" idx="10"/>
          </p:nvPr>
        </p:nvSpPr>
        <p:spPr/>
        <p:txBody>
          <a:bodyPr/>
          <a:lstStyle/>
          <a:p>
            <a:fld id="{49979BF7-5BE7-4D6C-A296-2834D83179B3}" type="datetimeFigureOut">
              <a:rPr lang="en-PH" smtClean="0"/>
              <a:t>13/12/2018</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1801028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979BF7-5BE7-4D6C-A296-2834D83179B3}" type="datetimeFigureOut">
              <a:rPr lang="en-PH" smtClean="0"/>
              <a:t>13/12/2018</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3146474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979BF7-5BE7-4D6C-A296-2834D83179B3}" type="datetimeFigureOut">
              <a:rPr lang="en-PH" smtClean="0"/>
              <a:t>13/12/2018</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1061916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979BF7-5BE7-4D6C-A296-2834D83179B3}" type="datetimeFigureOut">
              <a:rPr lang="en-PH" smtClean="0"/>
              <a:t>13/12/2018</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360118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79BF7-5BE7-4D6C-A296-2834D83179B3}" type="datetimeFigureOut">
              <a:rPr lang="en-PH" smtClean="0"/>
              <a:t>13/12/2018</a:t>
            </a:fld>
            <a:endParaRPr lang="en-P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2AEBB7-597A-4881-AA7D-95292C3E0706}" type="slidenum">
              <a:rPr lang="en-PH" smtClean="0"/>
              <a:t>‹#›</a:t>
            </a:fld>
            <a:endParaRPr lang="en-PH"/>
          </a:p>
        </p:txBody>
      </p:sp>
      <p:pic>
        <p:nvPicPr>
          <p:cNvPr id="8" name="Picture 7">
            <a:extLst>
              <a:ext uri="{FF2B5EF4-FFF2-40B4-BE49-F238E27FC236}">
                <a16:creationId xmlns:a16="http://schemas.microsoft.com/office/drawing/2014/main" id="{7E593045-CD0D-4401-A7BF-ED91C462822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82109" y="365125"/>
            <a:ext cx="1276350" cy="1181100"/>
          </a:xfrm>
          <a:prstGeom prst="rect">
            <a:avLst/>
          </a:prstGeom>
        </p:spPr>
      </p:pic>
      <p:pic>
        <p:nvPicPr>
          <p:cNvPr id="9" name="Picture 8">
            <a:extLst>
              <a:ext uri="{FF2B5EF4-FFF2-40B4-BE49-F238E27FC236}">
                <a16:creationId xmlns:a16="http://schemas.microsoft.com/office/drawing/2014/main" id="{EA4E5EDA-C3FD-46D9-A2C8-ADD330F1DFE7}"/>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l="10913" t="92857" r="7644" b="89"/>
          <a:stretch/>
        </p:blipFill>
        <p:spPr>
          <a:xfrm>
            <a:off x="-27215" y="6590805"/>
            <a:ext cx="12219215" cy="261099"/>
          </a:xfrm>
          <a:prstGeom prst="rect">
            <a:avLst/>
          </a:prstGeom>
        </p:spPr>
      </p:pic>
    </p:spTree>
    <p:extLst>
      <p:ext uri="{BB962C8B-B14F-4D97-AF65-F5344CB8AC3E}">
        <p14:creationId xmlns:p14="http://schemas.microsoft.com/office/powerpoint/2010/main" val="774533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089A6FE-30E2-4676-8B01-42866E94064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90" t="26818" r="19927" b="19583"/>
          <a:stretch/>
        </p:blipFill>
        <p:spPr>
          <a:xfrm>
            <a:off x="11503" y="0"/>
            <a:ext cx="12215004" cy="5467995"/>
          </a:xfrm>
          <a:prstGeom prst="rect">
            <a:avLst/>
          </a:prstGeom>
        </p:spPr>
      </p:pic>
      <p:sp>
        <p:nvSpPr>
          <p:cNvPr id="9" name="TextBox 8"/>
          <p:cNvSpPr txBox="1"/>
          <p:nvPr/>
        </p:nvSpPr>
        <p:spPr>
          <a:xfrm>
            <a:off x="318621" y="400176"/>
            <a:ext cx="2643672" cy="861774"/>
          </a:xfrm>
          <a:prstGeom prst="rect">
            <a:avLst/>
          </a:prstGeom>
          <a:noFill/>
        </p:spPr>
        <p:txBody>
          <a:bodyPr wrap="none" rtlCol="0">
            <a:spAutoFit/>
          </a:bodyPr>
          <a:lstStyle/>
          <a:p>
            <a:r>
              <a:rPr lang="en-PH" sz="5000" dirty="0">
                <a:solidFill>
                  <a:schemeClr val="bg1"/>
                </a:solidFill>
                <a:effectLst>
                  <a:outerShdw blurRad="38100" dist="38100" dir="2700000" algn="tl">
                    <a:srgbClr val="000000">
                      <a:alpha val="43137"/>
                    </a:srgbClr>
                  </a:outerShdw>
                </a:effectLst>
                <a:latin typeface="Arial Black" panose="020B0A04020102020204" pitchFamily="34" charset="0"/>
              </a:rPr>
              <a:t>SOM14</a:t>
            </a:r>
          </a:p>
        </p:txBody>
      </p:sp>
      <p:sp>
        <p:nvSpPr>
          <p:cNvPr id="6" name="TextBox 5"/>
          <p:cNvSpPr txBox="1"/>
          <p:nvPr/>
        </p:nvSpPr>
        <p:spPr>
          <a:xfrm>
            <a:off x="353550" y="1114039"/>
            <a:ext cx="3599062" cy="923330"/>
          </a:xfrm>
          <a:prstGeom prst="rect">
            <a:avLst/>
          </a:prstGeom>
          <a:noFill/>
        </p:spPr>
        <p:txBody>
          <a:bodyPr wrap="none" rtlCol="0">
            <a:spAutoFit/>
          </a:bodyPr>
          <a:lstStyle/>
          <a:p>
            <a:r>
              <a:rPr lang="en-PH"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14</a:t>
            </a:r>
            <a:r>
              <a:rPr lang="en-PH" b="1" baseline="30000"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th</a:t>
            </a:r>
            <a:r>
              <a:rPr lang="en-PH"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 Senior Officials’ Meeting</a:t>
            </a:r>
          </a:p>
          <a:p>
            <a:r>
              <a:rPr lang="en-PH" b="1">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12 - 13 </a:t>
            </a:r>
            <a:r>
              <a:rPr lang="en-PH"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December 2018</a:t>
            </a:r>
          </a:p>
          <a:p>
            <a:r>
              <a:rPr lang="en-PH"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Manila, Philippines</a:t>
            </a:r>
          </a:p>
        </p:txBody>
      </p:sp>
      <p:sp>
        <p:nvSpPr>
          <p:cNvPr id="4" name="Title 1"/>
          <p:cNvSpPr txBox="1">
            <a:spLocks/>
          </p:cNvSpPr>
          <p:nvPr/>
        </p:nvSpPr>
        <p:spPr>
          <a:xfrm>
            <a:off x="34508" y="2574834"/>
            <a:ext cx="12191999" cy="723284"/>
          </a:xfrm>
          <a:prstGeom prst="rect">
            <a:avLst/>
          </a:prstGeom>
          <a:solidFill>
            <a:srgbClr val="90C42F">
              <a:alpha val="60000"/>
            </a:srgbClr>
          </a:solidFill>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PH" sz="4300" b="1" dirty="0">
                <a:solidFill>
                  <a:schemeClr val="bg1"/>
                </a:solidFill>
                <a:effectLst>
                  <a:outerShdw blurRad="38100" dist="38100" dir="2700000" algn="tl">
                    <a:srgbClr val="000000">
                      <a:alpha val="43137"/>
                    </a:srgbClr>
                  </a:outerShdw>
                </a:effectLst>
                <a:latin typeface="Arial Black" panose="020B0A04020102020204" pitchFamily="34" charset="0"/>
              </a:rPr>
              <a:t>  SESSION 8: TECHNICAL WG</a:t>
            </a:r>
          </a:p>
        </p:txBody>
      </p:sp>
      <p:sp>
        <p:nvSpPr>
          <p:cNvPr id="5" name="Subtitle 2"/>
          <p:cNvSpPr txBox="1">
            <a:spLocks/>
          </p:cNvSpPr>
          <p:nvPr/>
        </p:nvSpPr>
        <p:spPr>
          <a:xfrm>
            <a:off x="373427" y="4351634"/>
            <a:ext cx="7490135" cy="71678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BR" sz="20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Vagi Rei</a:t>
            </a:r>
          </a:p>
          <a:p>
            <a:pPr algn="l"/>
            <a:r>
              <a:rPr lang="en-PH" sz="20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Chair of CTI-CFF Threatened Species Working Group</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5531672"/>
            <a:ext cx="977676" cy="98292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8053" y="5471923"/>
            <a:ext cx="2601779" cy="1102426"/>
          </a:xfrm>
          <a:prstGeom prst="rect">
            <a:avLst/>
          </a:prstGeom>
        </p:spPr>
      </p:pic>
      <p:pic>
        <p:nvPicPr>
          <p:cNvPr id="18" name="Picture 17" descr="A close up of a sign&#10;&#10;Description automatically generated">
            <a:extLst>
              <a:ext uri="{FF2B5EF4-FFF2-40B4-BE49-F238E27FC236}">
                <a16:creationId xmlns:a16="http://schemas.microsoft.com/office/drawing/2014/main" id="{A73824A2-69A7-4DFE-9A65-5F9EED9A93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401" y="5577175"/>
            <a:ext cx="2844315" cy="928985"/>
          </a:xfrm>
          <a:prstGeom prst="rect">
            <a:avLst/>
          </a:prstGeom>
        </p:spPr>
      </p:pic>
      <p:sp>
        <p:nvSpPr>
          <p:cNvPr id="12" name="Subtitle 2">
            <a:extLst>
              <a:ext uri="{FF2B5EF4-FFF2-40B4-BE49-F238E27FC236}">
                <a16:creationId xmlns:a16="http://schemas.microsoft.com/office/drawing/2014/main" id="{EA54EE3B-3FA6-42E3-83FA-5A635BA249AA}"/>
              </a:ext>
            </a:extLst>
          </p:cNvPr>
          <p:cNvSpPr txBox="1">
            <a:spLocks/>
          </p:cNvSpPr>
          <p:nvPr/>
        </p:nvSpPr>
        <p:spPr>
          <a:xfrm>
            <a:off x="353549" y="3814169"/>
            <a:ext cx="7490135" cy="7167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PH" sz="3000"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Subtitle 2">
            <a:extLst>
              <a:ext uri="{FF2B5EF4-FFF2-40B4-BE49-F238E27FC236}">
                <a16:creationId xmlns:a16="http://schemas.microsoft.com/office/drawing/2014/main" id="{80AF4C3F-EA2D-41BB-A6FB-1EFFDD80F466}"/>
              </a:ext>
            </a:extLst>
          </p:cNvPr>
          <p:cNvSpPr txBox="1">
            <a:spLocks/>
          </p:cNvSpPr>
          <p:nvPr/>
        </p:nvSpPr>
        <p:spPr>
          <a:xfrm>
            <a:off x="373427" y="3358365"/>
            <a:ext cx="10430408" cy="7167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ID" sz="3000"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Threatened Species </a:t>
            </a:r>
            <a:r>
              <a:rPr lang="en-PH" sz="3000"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Working Group</a:t>
            </a:r>
          </a:p>
        </p:txBody>
      </p:sp>
    </p:spTree>
    <p:extLst>
      <p:ext uri="{BB962C8B-B14F-4D97-AF65-F5344CB8AC3E}">
        <p14:creationId xmlns:p14="http://schemas.microsoft.com/office/powerpoint/2010/main" val="2446654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32C48-C51A-4363-B0FD-043DBBC3AEFC}"/>
              </a:ext>
            </a:extLst>
          </p:cNvPr>
          <p:cNvSpPr>
            <a:spLocks noGrp="1"/>
          </p:cNvSpPr>
          <p:nvPr>
            <p:ph type="title"/>
          </p:nvPr>
        </p:nvSpPr>
        <p:spPr/>
        <p:txBody>
          <a:bodyPr/>
          <a:lstStyle/>
          <a:p>
            <a:r>
              <a:rPr lang="en-US" dirty="0"/>
              <a:t>Challenges</a:t>
            </a:r>
          </a:p>
        </p:txBody>
      </p:sp>
      <p:sp>
        <p:nvSpPr>
          <p:cNvPr id="5" name="Content Placeholder 4"/>
          <p:cNvSpPr>
            <a:spLocks noGrp="1"/>
          </p:cNvSpPr>
          <p:nvPr>
            <p:ph idx="1"/>
          </p:nvPr>
        </p:nvSpPr>
        <p:spPr/>
        <p:txBody>
          <a:bodyPr/>
          <a:lstStyle/>
          <a:p>
            <a:r>
              <a:rPr lang="en-US" dirty="0"/>
              <a:t>Funds to support the activities in the Regional level e.g. Write shop</a:t>
            </a:r>
          </a:p>
          <a:p>
            <a:pPr marL="0" indent="0">
              <a:buNone/>
            </a:pPr>
            <a:endParaRPr lang="en-US" dirty="0"/>
          </a:p>
          <a:p>
            <a:r>
              <a:rPr lang="en-US" dirty="0"/>
              <a:t>Technical assistance and support in the developing/writing  of the region-wide assessment report and conservation plan for TS (marine mammals, sharks and rays and sea turtle) in the coral triangle areas</a:t>
            </a:r>
          </a:p>
          <a:p>
            <a:endParaRPr lang="en-GB" dirty="0"/>
          </a:p>
        </p:txBody>
      </p:sp>
    </p:spTree>
    <p:extLst>
      <p:ext uri="{BB962C8B-B14F-4D97-AF65-F5344CB8AC3E}">
        <p14:creationId xmlns:p14="http://schemas.microsoft.com/office/powerpoint/2010/main" val="2020668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10913" t="92857" r="7644" b="89"/>
          <a:stretch/>
        </p:blipFill>
        <p:spPr>
          <a:xfrm>
            <a:off x="-27215" y="6590805"/>
            <a:ext cx="12219215" cy="261099"/>
          </a:xfrm>
          <a:prstGeom prst="rect">
            <a:avLst/>
          </a:prstGeom>
        </p:spPr>
      </p:pic>
      <p:sp>
        <p:nvSpPr>
          <p:cNvPr id="8" name="Title 1"/>
          <p:cNvSpPr>
            <a:spLocks noGrp="1"/>
          </p:cNvSpPr>
          <p:nvPr>
            <p:ph type="title"/>
          </p:nvPr>
        </p:nvSpPr>
        <p:spPr>
          <a:xfrm>
            <a:off x="515470" y="257549"/>
            <a:ext cx="10515600" cy="892286"/>
          </a:xfrm>
        </p:spPr>
        <p:txBody>
          <a:bodyPr>
            <a:normAutofit/>
          </a:bodyPr>
          <a:lstStyle/>
          <a:p>
            <a:r>
              <a:rPr lang="en-PH" sz="3200" b="1" dirty="0">
                <a:solidFill>
                  <a:srgbClr val="474443"/>
                </a:solidFill>
                <a:latin typeface="Arial Black" panose="020B0A04020102020204" pitchFamily="34" charset="0"/>
                <a:ea typeface="Open Sans" panose="020B0606030504020204" pitchFamily="34" charset="0"/>
                <a:cs typeface="Open Sans" panose="020B0606030504020204" pitchFamily="34" charset="0"/>
              </a:rPr>
              <a:t>Work Plan 2019</a:t>
            </a:r>
          </a:p>
        </p:txBody>
      </p:sp>
      <p:graphicFrame>
        <p:nvGraphicFramePr>
          <p:cNvPr id="3" name="Table 2">
            <a:extLst>
              <a:ext uri="{FF2B5EF4-FFF2-40B4-BE49-F238E27FC236}">
                <a16:creationId xmlns:a16="http://schemas.microsoft.com/office/drawing/2014/main" id="{6445B158-0DBA-4035-8D8D-BC28D1B062F3}"/>
              </a:ext>
            </a:extLst>
          </p:cNvPr>
          <p:cNvGraphicFramePr>
            <a:graphicFrameLocks noGrp="1"/>
          </p:cNvGraphicFramePr>
          <p:nvPr>
            <p:extLst>
              <p:ext uri="{D42A27DB-BD31-4B8C-83A1-F6EECF244321}">
                <p14:modId xmlns:p14="http://schemas.microsoft.com/office/powerpoint/2010/main" val="515813809"/>
              </p:ext>
            </p:extLst>
          </p:nvPr>
        </p:nvGraphicFramePr>
        <p:xfrm>
          <a:off x="192740" y="849804"/>
          <a:ext cx="11161060" cy="5036113"/>
        </p:xfrm>
        <a:graphic>
          <a:graphicData uri="http://schemas.openxmlformats.org/drawingml/2006/table">
            <a:tbl>
              <a:tblPr firstRow="1" bandRow="1">
                <a:tableStyleId>{93296810-A885-4BE3-A3E7-6D5BEEA58F35}</a:tableStyleId>
              </a:tblPr>
              <a:tblGrid>
                <a:gridCol w="5280408">
                  <a:extLst>
                    <a:ext uri="{9D8B030D-6E8A-4147-A177-3AD203B41FA5}">
                      <a16:colId xmlns:a16="http://schemas.microsoft.com/office/drawing/2014/main" val="3019325856"/>
                    </a:ext>
                  </a:extLst>
                </a:gridCol>
                <a:gridCol w="1298713">
                  <a:extLst>
                    <a:ext uri="{9D8B030D-6E8A-4147-A177-3AD203B41FA5}">
                      <a16:colId xmlns:a16="http://schemas.microsoft.com/office/drawing/2014/main" val="1954316693"/>
                    </a:ext>
                  </a:extLst>
                </a:gridCol>
                <a:gridCol w="3109584">
                  <a:extLst>
                    <a:ext uri="{9D8B030D-6E8A-4147-A177-3AD203B41FA5}">
                      <a16:colId xmlns:a16="http://schemas.microsoft.com/office/drawing/2014/main" val="1181639593"/>
                    </a:ext>
                  </a:extLst>
                </a:gridCol>
                <a:gridCol w="1472355">
                  <a:extLst>
                    <a:ext uri="{9D8B030D-6E8A-4147-A177-3AD203B41FA5}">
                      <a16:colId xmlns:a16="http://schemas.microsoft.com/office/drawing/2014/main" val="900587387"/>
                    </a:ext>
                  </a:extLst>
                </a:gridCol>
              </a:tblGrid>
              <a:tr h="605196">
                <a:tc>
                  <a:txBody>
                    <a:bodyPr/>
                    <a:lstStyle/>
                    <a:p>
                      <a:pPr>
                        <a:lnSpc>
                          <a:spcPct val="107000"/>
                        </a:lnSpc>
                        <a:spcAft>
                          <a:spcPts val="0"/>
                        </a:spcAft>
                      </a:pPr>
                      <a:r>
                        <a:rPr lang="en-US" sz="1800" b="1" kern="1200" dirty="0">
                          <a:effectLst/>
                        </a:rPr>
                        <a:t>Activities </a:t>
                      </a:r>
                      <a:endParaRPr lang="en-AU"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81303" marR="81303" marT="40651" marB="40651" anchor="ctr"/>
                </a:tc>
                <a:tc>
                  <a:txBody>
                    <a:bodyPr/>
                    <a:lstStyle/>
                    <a:p>
                      <a:pPr>
                        <a:lnSpc>
                          <a:spcPct val="107000"/>
                        </a:lnSpc>
                        <a:spcAft>
                          <a:spcPts val="0"/>
                        </a:spcAft>
                      </a:pPr>
                      <a:r>
                        <a:rPr lang="en-PH" sz="1800" b="1" kern="1200">
                          <a:effectLst/>
                        </a:rPr>
                        <a:t>Time Frame</a:t>
                      </a:r>
                      <a:endParaRPr lang="en-AU" sz="1800" b="1">
                        <a:effectLst/>
                        <a:latin typeface="Calibri" panose="020F0502020204030204" pitchFamily="34" charset="0"/>
                        <a:ea typeface="Calibri" panose="020F0502020204030204" pitchFamily="34" charset="0"/>
                        <a:cs typeface="Times New Roman" panose="02020603050405020304" pitchFamily="18" charset="0"/>
                      </a:endParaRPr>
                    </a:p>
                  </a:txBody>
                  <a:tcPr marL="81303" marR="81303" marT="40651" marB="40651"/>
                </a:tc>
                <a:tc>
                  <a:txBody>
                    <a:bodyPr/>
                    <a:lstStyle/>
                    <a:p>
                      <a:pPr>
                        <a:lnSpc>
                          <a:spcPct val="107000"/>
                        </a:lnSpc>
                        <a:spcAft>
                          <a:spcPts val="0"/>
                        </a:spcAft>
                      </a:pPr>
                      <a:r>
                        <a:rPr lang="en-PH" sz="1800" b="1" kern="1200" dirty="0">
                          <a:effectLst/>
                        </a:rPr>
                        <a:t>Projected Budget</a:t>
                      </a:r>
                      <a:endParaRPr lang="en-AU"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PH" sz="1800" b="1" kern="1200" dirty="0">
                          <a:effectLst/>
                        </a:rPr>
                        <a:t>Source of Budget</a:t>
                      </a:r>
                      <a:endParaRPr lang="en-AU"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810157618"/>
                  </a:ext>
                </a:extLst>
              </a:tr>
              <a:tr h="1213391">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AU" sz="1600" b="0" kern="1200" dirty="0">
                          <a:effectLst/>
                          <a:latin typeface="+mn-lt"/>
                        </a:rPr>
                        <a:t>Identification training on sharks and rays</a:t>
                      </a:r>
                    </a:p>
                    <a:p>
                      <a:pPr>
                        <a:lnSpc>
                          <a:spcPct val="107000"/>
                        </a:lnSpc>
                        <a:spcAft>
                          <a:spcPts val="0"/>
                        </a:spcAft>
                      </a:pPr>
                      <a:endParaRPr lang="en-US" sz="1600" b="0" kern="1200" dirty="0">
                        <a:effectLst/>
                        <a:latin typeface="+mn-lt"/>
                      </a:endParaRPr>
                    </a:p>
                  </a:txBody>
                  <a:tcPr marL="8469" marR="8469" marT="8469" marB="0" anchor="ctr"/>
                </a:tc>
                <a:tc>
                  <a:txBody>
                    <a:bodyPr/>
                    <a:lstStyle/>
                    <a:p>
                      <a:pPr>
                        <a:lnSpc>
                          <a:spcPct val="107000"/>
                        </a:lnSpc>
                        <a:spcAft>
                          <a:spcPts val="0"/>
                        </a:spcAft>
                      </a:pPr>
                      <a:r>
                        <a:rPr lang="en-AU" sz="1600" b="0" dirty="0">
                          <a:effectLst/>
                          <a:latin typeface="+mn-lt"/>
                        </a:rPr>
                        <a:t>  February</a:t>
                      </a:r>
                      <a:endParaRPr lang="en-AU" sz="1600" b="0" dirty="0">
                        <a:effectLst/>
                        <a:latin typeface="+mn-lt"/>
                        <a:ea typeface="Calibri" panose="020F0502020204030204" pitchFamily="34" charset="0"/>
                        <a:cs typeface="Times New Roman" panose="02020603050405020304" pitchFamily="18" charset="0"/>
                      </a:endParaRPr>
                    </a:p>
                  </a:txBody>
                  <a:tcPr marL="81303" marR="81303" marT="40651" marB="40651" anchor="ctr"/>
                </a:tc>
                <a:tc>
                  <a:txBody>
                    <a:bodyPr/>
                    <a:lstStyle/>
                    <a:p>
                      <a:pPr>
                        <a:lnSpc>
                          <a:spcPct val="107000"/>
                        </a:lnSpc>
                        <a:spcAft>
                          <a:spcPts val="0"/>
                        </a:spcAft>
                      </a:pPr>
                      <a:r>
                        <a:rPr lang="en-AU" sz="1600" b="0" dirty="0">
                          <a:effectLst/>
                          <a:latin typeface="+mn-lt"/>
                        </a:rPr>
                        <a:t> </a:t>
                      </a:r>
                      <a:r>
                        <a:rPr lang="en-ID" sz="1600" b="0" dirty="0">
                          <a:effectLst/>
                          <a:latin typeface="+mn-lt"/>
                        </a:rPr>
                        <a:t>WCS/ NCC Indonesia will cover: 1) accommodation. 2) meals; 3) local transportation; 4) fieldtrip; 5) Resource Person and materials</a:t>
                      </a:r>
                      <a:r>
                        <a:rPr lang="en-AU" sz="1600" b="0" dirty="0">
                          <a:effectLst/>
                          <a:latin typeface="+mn-lt"/>
                        </a:rPr>
                        <a:t> </a:t>
                      </a:r>
                      <a:endParaRPr lang="en-AU" sz="16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n-AU" sz="1600" b="0" dirty="0">
                          <a:effectLst/>
                          <a:latin typeface="+mn-lt"/>
                        </a:rPr>
                        <a:t> </a:t>
                      </a:r>
                      <a:r>
                        <a:rPr lang="en-ID" sz="1600" b="0" dirty="0">
                          <a:effectLst/>
                          <a:latin typeface="+mn-lt"/>
                        </a:rPr>
                        <a:t>Airfares and per diem to organise by RS</a:t>
                      </a:r>
                      <a:r>
                        <a:rPr lang="en-AU" sz="1600" b="0" dirty="0">
                          <a:effectLst/>
                          <a:latin typeface="+mn-lt"/>
                        </a:rPr>
                        <a:t> </a:t>
                      </a:r>
                      <a:endParaRPr lang="en-AU" sz="1600" b="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755904896"/>
                  </a:ext>
                </a:extLst>
              </a:tr>
              <a:tr h="1641664">
                <a:tc>
                  <a:txBody>
                    <a:bodyPr/>
                    <a:lstStyle/>
                    <a:p>
                      <a:pPr>
                        <a:lnSpc>
                          <a:spcPct val="107000"/>
                        </a:lnSpc>
                        <a:spcAft>
                          <a:spcPts val="0"/>
                        </a:spcAft>
                      </a:pPr>
                      <a:r>
                        <a:rPr lang="en-ID" sz="1600" b="0" kern="1200" dirty="0">
                          <a:effectLst/>
                          <a:latin typeface="+mn-lt"/>
                          <a:ea typeface="Calibri" panose="020F0502020204030204" pitchFamily="34" charset="0"/>
                          <a:cs typeface="Times New Roman" panose="02020603050405020304" pitchFamily="18" charset="0"/>
                        </a:rPr>
                        <a:t>Hold the annual TSWG meeting back to back with the write-shop to finalize the M&amp;E Indicators for TS/on the development of the Region-wide Assessment Report on Threatened /on the formulation of the Region-wide Conservation Plan for Marine Mammals, Sea Turtles and Sharks and Rays</a:t>
                      </a:r>
                    </a:p>
                  </a:txBody>
                  <a:tcPr marL="8469" marR="8469" marT="8469" marB="0" anchor="ctr"/>
                </a:tc>
                <a:tc>
                  <a:txBody>
                    <a:bodyPr/>
                    <a:lstStyle/>
                    <a:p>
                      <a:pPr>
                        <a:lnSpc>
                          <a:spcPct val="107000"/>
                        </a:lnSpc>
                      </a:pPr>
                      <a:r>
                        <a:rPr lang="en-AU" sz="1600" b="0" dirty="0">
                          <a:effectLst/>
                          <a:latin typeface="+mn-lt"/>
                          <a:cs typeface="Times New Roman" panose="02020603050405020304" pitchFamily="18" charset="0"/>
                        </a:rPr>
                        <a:t>  April -May</a:t>
                      </a:r>
                    </a:p>
                  </a:txBody>
                  <a:tcPr marL="81303" marR="81303" marT="40651" marB="40651" anchor="ctr"/>
                </a:tc>
                <a:tc>
                  <a:txBody>
                    <a:bodyPr/>
                    <a:lstStyle/>
                    <a:p>
                      <a:pPr>
                        <a:lnSpc>
                          <a:spcPct val="107000"/>
                        </a:lnSpc>
                        <a:spcAft>
                          <a:spcPts val="0"/>
                        </a:spcAft>
                      </a:pPr>
                      <a:r>
                        <a:rPr lang="en-AU" sz="1600" b="0" dirty="0">
                          <a:effectLst/>
                          <a:latin typeface="+mn-lt"/>
                        </a:rPr>
                        <a:t>   $24000 allocated by RS</a:t>
                      </a:r>
                      <a:endParaRPr lang="en-AU" sz="16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n-AU" sz="1600" b="0" dirty="0">
                          <a:effectLst/>
                          <a:latin typeface="+mn-lt"/>
                        </a:rPr>
                        <a:t> </a:t>
                      </a:r>
                      <a:r>
                        <a:rPr lang="en-ID" sz="1600" b="0" dirty="0">
                          <a:effectLst/>
                          <a:latin typeface="+mn-lt"/>
                        </a:rPr>
                        <a:t>From RS and Development partners</a:t>
                      </a:r>
                      <a:r>
                        <a:rPr lang="en-AU" sz="1600" b="0" dirty="0">
                          <a:effectLst/>
                          <a:latin typeface="+mn-lt"/>
                        </a:rPr>
                        <a:t>  </a:t>
                      </a:r>
                      <a:endParaRPr lang="en-AU" sz="1600" b="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00327356"/>
                  </a:ext>
                </a:extLst>
              </a:tr>
              <a:tr h="812676">
                <a:tc>
                  <a:txBody>
                    <a:bodyPr/>
                    <a:lstStyle/>
                    <a:p>
                      <a:pPr>
                        <a:lnSpc>
                          <a:spcPct val="107000"/>
                        </a:lnSpc>
                      </a:pPr>
                      <a:r>
                        <a:rPr lang="en-ID" sz="1600" b="0" dirty="0">
                          <a:effectLst/>
                          <a:highlight>
                            <a:srgbClr val="FFFF00"/>
                          </a:highlight>
                          <a:latin typeface="+mn-lt"/>
                          <a:cs typeface="Times New Roman" panose="02020603050405020304" pitchFamily="18" charset="0"/>
                        </a:rPr>
                        <a:t>Production of maps identifying the locations and migratory routes of the threatened species ( CT6 to submit to RS )</a:t>
                      </a:r>
                    </a:p>
                  </a:txBody>
                  <a:tcPr marL="8469" marR="8469" marT="8469" marB="0" anchor="ctr"/>
                </a:tc>
                <a:tc>
                  <a:txBody>
                    <a:bodyPr/>
                    <a:lstStyle/>
                    <a:p>
                      <a:pPr>
                        <a:lnSpc>
                          <a:spcPct val="107000"/>
                        </a:lnSpc>
                      </a:pPr>
                      <a:r>
                        <a:rPr lang="en-AU" sz="1600" b="0" dirty="0">
                          <a:effectLst/>
                          <a:latin typeface="+mn-lt"/>
                          <a:cs typeface="Times New Roman" panose="02020603050405020304" pitchFamily="18" charset="0"/>
                        </a:rPr>
                        <a:t> 3</a:t>
                      </a:r>
                      <a:r>
                        <a:rPr lang="en-AU" sz="1600" b="0" baseline="30000" dirty="0">
                          <a:effectLst/>
                          <a:latin typeface="+mn-lt"/>
                          <a:cs typeface="Times New Roman" panose="02020603050405020304" pitchFamily="18" charset="0"/>
                        </a:rPr>
                        <a:t>rd</a:t>
                      </a:r>
                      <a:r>
                        <a:rPr lang="en-AU" sz="1600" b="0" dirty="0">
                          <a:effectLst/>
                          <a:latin typeface="+mn-lt"/>
                          <a:cs typeface="Times New Roman" panose="02020603050405020304" pitchFamily="18" charset="0"/>
                        </a:rPr>
                        <a:t> quarter </a:t>
                      </a:r>
                    </a:p>
                  </a:txBody>
                  <a:tcPr marL="81303" marR="81303" marT="40651" marB="40651" anchor="ctr"/>
                </a:tc>
                <a:tc>
                  <a:txBody>
                    <a:bodyPr/>
                    <a:lstStyle/>
                    <a:p>
                      <a:pPr>
                        <a:lnSpc>
                          <a:spcPct val="107000"/>
                        </a:lnSpc>
                        <a:spcAft>
                          <a:spcPts val="0"/>
                        </a:spcAft>
                      </a:pPr>
                      <a:r>
                        <a:rPr lang="en-AU" sz="1600" b="0" dirty="0">
                          <a:effectLst/>
                          <a:latin typeface="+mn-lt"/>
                        </a:rPr>
                        <a:t>  </a:t>
                      </a:r>
                      <a:endParaRPr lang="en-AU" sz="16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n-AU" sz="1600" b="0" dirty="0">
                          <a:effectLst/>
                          <a:latin typeface="+mn-lt"/>
                        </a:rPr>
                        <a:t> Technical support by WWF -Indonesia</a:t>
                      </a:r>
                      <a:endParaRPr lang="en-AU" sz="1600" b="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0055641"/>
                  </a:ext>
                </a:extLst>
              </a:tr>
              <a:tr h="299344">
                <a:tc>
                  <a:txBody>
                    <a:bodyPr/>
                    <a:lstStyle/>
                    <a:p>
                      <a:pPr>
                        <a:lnSpc>
                          <a:spcPct val="107000"/>
                        </a:lnSpc>
                      </a:pPr>
                      <a:r>
                        <a:rPr lang="en-AU" sz="1600" b="0" dirty="0">
                          <a:effectLst/>
                          <a:latin typeface="+mn-lt"/>
                          <a:cs typeface="Times New Roman" panose="02020603050405020304" pitchFamily="18" charset="0"/>
                        </a:rPr>
                        <a:t>Finalise the TOR of the TSWG</a:t>
                      </a:r>
                    </a:p>
                  </a:txBody>
                  <a:tcPr marL="8469" marR="8469" marT="8469" marB="0" anchor="ctr"/>
                </a:tc>
                <a:tc>
                  <a:txBody>
                    <a:bodyPr/>
                    <a:lstStyle/>
                    <a:p>
                      <a:pPr>
                        <a:lnSpc>
                          <a:spcPct val="107000"/>
                        </a:lnSpc>
                      </a:pPr>
                      <a:r>
                        <a:rPr lang="en-AU" sz="1600" b="0" dirty="0">
                          <a:effectLst/>
                          <a:latin typeface="+mn-lt"/>
                          <a:cs typeface="Times New Roman" panose="02020603050405020304" pitchFamily="18" charset="0"/>
                        </a:rPr>
                        <a:t> 3</a:t>
                      </a:r>
                      <a:r>
                        <a:rPr lang="en-AU" sz="1600" b="0" baseline="30000" dirty="0">
                          <a:effectLst/>
                          <a:latin typeface="+mn-lt"/>
                          <a:cs typeface="Times New Roman" panose="02020603050405020304" pitchFamily="18" charset="0"/>
                        </a:rPr>
                        <a:t>rd</a:t>
                      </a:r>
                      <a:r>
                        <a:rPr lang="en-AU" sz="1600" b="0" dirty="0">
                          <a:effectLst/>
                          <a:latin typeface="+mn-lt"/>
                          <a:cs typeface="Times New Roman" panose="02020603050405020304" pitchFamily="18" charset="0"/>
                        </a:rPr>
                        <a:t> quarter</a:t>
                      </a:r>
                    </a:p>
                  </a:txBody>
                  <a:tcPr marL="81303" marR="81303" marT="40651" marB="40651" anchor="ctr"/>
                </a:tc>
                <a:tc>
                  <a:txBody>
                    <a:bodyPr/>
                    <a:lstStyle/>
                    <a:p>
                      <a:pPr>
                        <a:lnSpc>
                          <a:spcPct val="107000"/>
                        </a:lnSpc>
                        <a:spcAft>
                          <a:spcPts val="0"/>
                        </a:spcAft>
                      </a:pPr>
                      <a:r>
                        <a:rPr lang="en-AU" sz="1600" b="0" dirty="0">
                          <a:effectLst/>
                          <a:latin typeface="+mn-lt"/>
                        </a:rPr>
                        <a:t>   </a:t>
                      </a:r>
                      <a:endParaRPr lang="en-AU" sz="16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n-AU" sz="1600" b="0" dirty="0">
                          <a:effectLst/>
                          <a:latin typeface="+mn-lt"/>
                        </a:rPr>
                        <a:t> No Budget needed</a:t>
                      </a:r>
                      <a:endParaRPr lang="en-AU" sz="1600" b="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25840524"/>
                  </a:ext>
                </a:extLst>
              </a:tr>
            </a:tbl>
          </a:graphicData>
        </a:graphic>
      </p:graphicFrame>
    </p:spTree>
    <p:extLst>
      <p:ext uri="{BB962C8B-B14F-4D97-AF65-F5344CB8AC3E}">
        <p14:creationId xmlns:p14="http://schemas.microsoft.com/office/powerpoint/2010/main" val="577674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FAA6-7186-4C46-AF26-483A62C92A1C}"/>
              </a:ext>
            </a:extLst>
          </p:cNvPr>
          <p:cNvSpPr>
            <a:spLocks noGrp="1"/>
          </p:cNvSpPr>
          <p:nvPr>
            <p:ph type="title"/>
          </p:nvPr>
        </p:nvSpPr>
        <p:spPr/>
        <p:txBody>
          <a:bodyPr>
            <a:normAutofit/>
          </a:bodyPr>
          <a:lstStyle/>
          <a:p>
            <a:r>
              <a:rPr lang="en-US" sz="3200" dirty="0"/>
              <a:t>Recommendation for SOM-14 Consideration </a:t>
            </a:r>
          </a:p>
        </p:txBody>
      </p:sp>
      <p:sp>
        <p:nvSpPr>
          <p:cNvPr id="3" name="Content Placeholder 2">
            <a:extLst>
              <a:ext uri="{FF2B5EF4-FFF2-40B4-BE49-F238E27FC236}">
                <a16:creationId xmlns:a16="http://schemas.microsoft.com/office/drawing/2014/main" id="{28AA3315-0CE8-4868-83A4-1D7FF2701989}"/>
              </a:ext>
            </a:extLst>
          </p:cNvPr>
          <p:cNvSpPr>
            <a:spLocks noGrp="1"/>
          </p:cNvSpPr>
          <p:nvPr>
            <p:ph idx="1"/>
          </p:nvPr>
        </p:nvSpPr>
        <p:spPr>
          <a:xfrm>
            <a:off x="838200" y="1550052"/>
            <a:ext cx="10515600" cy="4351338"/>
          </a:xfrm>
        </p:spPr>
        <p:txBody>
          <a:bodyPr>
            <a:noAutofit/>
          </a:bodyPr>
          <a:lstStyle/>
          <a:p>
            <a:pPr marL="514350" indent="-514350" algn="just">
              <a:lnSpc>
                <a:spcPct val="100000"/>
              </a:lnSpc>
              <a:spcBef>
                <a:spcPts val="0"/>
              </a:spcBef>
              <a:spcAft>
                <a:spcPts val="600"/>
              </a:spcAft>
              <a:buFont typeface="+mj-lt"/>
              <a:buAutoNum type="arabicPeriod"/>
            </a:pPr>
            <a:r>
              <a:rPr lang="en-US" sz="1800" dirty="0"/>
              <a:t>Note the progress of the TSWG to develop the Regional Conservation Plan of Threatened Species (sharks, rays and sea turtles and marine mammals); </a:t>
            </a:r>
          </a:p>
          <a:p>
            <a:pPr marL="514350" indent="-514350" algn="just">
              <a:lnSpc>
                <a:spcPct val="100000"/>
              </a:lnSpc>
              <a:spcBef>
                <a:spcPts val="0"/>
              </a:spcBef>
              <a:spcAft>
                <a:spcPts val="600"/>
              </a:spcAft>
              <a:buFont typeface="+mj-lt"/>
              <a:buAutoNum type="arabicPeriod"/>
            </a:pPr>
            <a:r>
              <a:rPr lang="en-US" sz="1800" dirty="0"/>
              <a:t>Endorse TOR for pool of experts on threatened species as well as the list of pool of experts;</a:t>
            </a:r>
          </a:p>
          <a:p>
            <a:pPr marL="514350" indent="-514350" algn="just">
              <a:lnSpc>
                <a:spcPct val="100000"/>
              </a:lnSpc>
              <a:spcBef>
                <a:spcPts val="0"/>
              </a:spcBef>
              <a:spcAft>
                <a:spcPts val="600"/>
              </a:spcAft>
              <a:buFont typeface="+mj-lt"/>
              <a:buAutoNum type="arabicPeriod"/>
            </a:pPr>
            <a:r>
              <a:rPr lang="en-US" sz="1800" dirty="0"/>
              <a:t>Note and urge countries to move forward in formulating the assessment report on Threatened Species and also developing the national conservation plan for marine mammals, sea turtles, shark and rays;</a:t>
            </a:r>
          </a:p>
          <a:p>
            <a:pPr marL="514350" indent="-514350" algn="just">
              <a:lnSpc>
                <a:spcPct val="100000"/>
              </a:lnSpc>
              <a:spcBef>
                <a:spcPts val="0"/>
              </a:spcBef>
              <a:spcAft>
                <a:spcPts val="600"/>
              </a:spcAft>
              <a:buFont typeface="+mj-lt"/>
              <a:buAutoNum type="arabicPeriod"/>
            </a:pPr>
            <a:r>
              <a:rPr lang="en-US" sz="1800" dirty="0"/>
              <a:t>Note and urge countries to move </a:t>
            </a:r>
            <a:r>
              <a:rPr lang="en-US" sz="1800"/>
              <a:t>forward in </a:t>
            </a:r>
            <a:r>
              <a:rPr lang="en-US" sz="1800" dirty="0"/>
              <a:t>formulating the threatened species monitoring and evaluation indicators;</a:t>
            </a:r>
          </a:p>
          <a:p>
            <a:pPr marL="514350" indent="-514350" algn="just">
              <a:lnSpc>
                <a:spcPct val="100000"/>
              </a:lnSpc>
              <a:spcBef>
                <a:spcPts val="0"/>
              </a:spcBef>
              <a:spcAft>
                <a:spcPts val="600"/>
              </a:spcAft>
              <a:buFont typeface="+mj-lt"/>
              <a:buAutoNum type="arabicPeriod"/>
            </a:pPr>
            <a:r>
              <a:rPr lang="en-US" sz="1800" dirty="0"/>
              <a:t>To recognize the need for Regional Secretariat and/or Partners to support and secure funding sources for the engagement of an experienced TSWG coordinator;</a:t>
            </a:r>
          </a:p>
          <a:p>
            <a:pPr marL="514350" indent="-514350" algn="just">
              <a:lnSpc>
                <a:spcPct val="100000"/>
              </a:lnSpc>
              <a:spcBef>
                <a:spcPts val="0"/>
              </a:spcBef>
              <a:spcAft>
                <a:spcPts val="600"/>
              </a:spcAft>
              <a:buFont typeface="+mj-lt"/>
              <a:buAutoNum type="arabicPeriod"/>
            </a:pPr>
            <a:r>
              <a:rPr lang="en-US" sz="1800" dirty="0"/>
              <a:t>Acknowledge the support of the German BMU through GIZ and CI to the TSWG in producing a draft outline of the regional conservation plan for sea turtles and other priority threatened species;</a:t>
            </a:r>
          </a:p>
          <a:p>
            <a:pPr marL="514350" indent="-514350" algn="just">
              <a:lnSpc>
                <a:spcPct val="100000"/>
              </a:lnSpc>
              <a:spcBef>
                <a:spcPts val="0"/>
              </a:spcBef>
              <a:spcAft>
                <a:spcPts val="600"/>
              </a:spcAft>
              <a:buFont typeface="+mj-lt"/>
              <a:buAutoNum type="arabicPeriod"/>
            </a:pPr>
            <a:r>
              <a:rPr lang="en-US" sz="1800" dirty="0"/>
              <a:t>Endorse the work plan for TSWG for calendar year 2019;</a:t>
            </a:r>
          </a:p>
          <a:p>
            <a:pPr marL="0" indent="0">
              <a:lnSpc>
                <a:spcPct val="100000"/>
              </a:lnSpc>
              <a:spcBef>
                <a:spcPts val="0"/>
              </a:spcBef>
              <a:spcAft>
                <a:spcPts val="600"/>
              </a:spcAft>
              <a:buNone/>
            </a:pPr>
            <a:endParaRPr lang="en-US" sz="1800" dirty="0"/>
          </a:p>
        </p:txBody>
      </p:sp>
    </p:spTree>
    <p:extLst>
      <p:ext uri="{BB962C8B-B14F-4D97-AF65-F5344CB8AC3E}">
        <p14:creationId xmlns:p14="http://schemas.microsoft.com/office/powerpoint/2010/main" val="685319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20"/>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9628" t="8505" b="15428"/>
          <a:stretch/>
        </p:blipFill>
        <p:spPr>
          <a:xfrm>
            <a:off x="-32658" y="-16329"/>
            <a:ext cx="12224657" cy="6858000"/>
          </a:xfrm>
        </p:spPr>
      </p:pic>
      <p:grpSp>
        <p:nvGrpSpPr>
          <p:cNvPr id="28" name="Group 27"/>
          <p:cNvGrpSpPr/>
          <p:nvPr/>
        </p:nvGrpSpPr>
        <p:grpSpPr>
          <a:xfrm>
            <a:off x="2070914" y="2655776"/>
            <a:ext cx="7805149" cy="4383657"/>
            <a:chOff x="2070914" y="2655776"/>
            <a:chExt cx="7805149" cy="4383657"/>
          </a:xfrm>
        </p:grpSpPr>
        <p:sp>
          <p:nvSpPr>
            <p:cNvPr id="26" name="Rectangle 25"/>
            <p:cNvSpPr/>
            <p:nvPr/>
          </p:nvSpPr>
          <p:spPr>
            <a:xfrm>
              <a:off x="2070914" y="2655776"/>
              <a:ext cx="7805149" cy="4231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4" name="Rectangle 23"/>
            <p:cNvSpPr/>
            <p:nvPr/>
          </p:nvSpPr>
          <p:spPr>
            <a:xfrm>
              <a:off x="2188029" y="2792186"/>
              <a:ext cx="7527471" cy="4094847"/>
            </a:xfrm>
            <a:prstGeom prst="rect">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7" name="Rectangle 26"/>
            <p:cNvSpPr/>
            <p:nvPr/>
          </p:nvSpPr>
          <p:spPr>
            <a:xfrm>
              <a:off x="2351314" y="2922814"/>
              <a:ext cx="7200900" cy="41166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5" name="Marcador de texto 3">
              <a:extLst>
                <a:ext uri="{FF2B5EF4-FFF2-40B4-BE49-F238E27FC236}">
                  <a16:creationId xmlns:a16="http://schemas.microsoft.com/office/drawing/2014/main" id="{004C226F-34B3-464F-A049-9BFE43705FB1}"/>
                </a:ext>
              </a:extLst>
            </p:cNvPr>
            <p:cNvSpPr txBox="1">
              <a:spLocks/>
            </p:cNvSpPr>
            <p:nvPr/>
          </p:nvSpPr>
          <p:spPr>
            <a:xfrm>
              <a:off x="2445844" y="3254865"/>
              <a:ext cx="7106370" cy="172625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_tradnl" sz="2000" b="1" cap="all" dirty="0" err="1">
                  <a:solidFill>
                    <a:srgbClr val="474443"/>
                  </a:solidFill>
                  <a:latin typeface="Arial Black" panose="020B0A04020102020204" pitchFamily="34" charset="0"/>
                  <a:ea typeface="Roboto" panose="02000000000000000000" pitchFamily="2" charset="0"/>
                </a:rPr>
                <a:t>Terima</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Kasih</a:t>
              </a:r>
              <a:r>
                <a:rPr lang="es-ES_tradnl" sz="2000" b="1" cap="all" dirty="0">
                  <a:solidFill>
                    <a:srgbClr val="474443"/>
                  </a:solidFill>
                  <a:latin typeface="Arial Black" panose="020B0A04020102020204" pitchFamily="34" charset="0"/>
                  <a:ea typeface="Roboto" panose="02000000000000000000" pitchFamily="2" charset="0"/>
                </a:rPr>
                <a:t> -  </a:t>
              </a:r>
              <a:r>
                <a:rPr lang="es-ES_tradnl" sz="2000" b="1" cap="all" dirty="0" err="1">
                  <a:solidFill>
                    <a:srgbClr val="474443"/>
                  </a:solidFill>
                  <a:latin typeface="Arial Black" panose="020B0A04020102020204" pitchFamily="34" charset="0"/>
                  <a:ea typeface="Roboto" panose="02000000000000000000" pitchFamily="2" charset="0"/>
                </a:rPr>
                <a:t>Maraming</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Salamat</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Tank</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Iu</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Obrigado</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Tagio</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Tumas</a:t>
              </a:r>
              <a:endParaRPr lang="es-ES_tradnl" sz="2000" b="1" cap="all" dirty="0">
                <a:solidFill>
                  <a:srgbClr val="474443"/>
                </a:solidFill>
                <a:latin typeface="Arial Black" panose="020B0A04020102020204" pitchFamily="34" charset="0"/>
                <a:ea typeface="Roboto" panose="02000000000000000000" pitchFamily="2" charset="0"/>
              </a:endParaRPr>
            </a:p>
          </p:txBody>
        </p:sp>
      </p:gr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7539" y="5313174"/>
            <a:ext cx="1690042" cy="75259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4346" y="5351237"/>
            <a:ext cx="1605080" cy="67647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72227" y="5356689"/>
            <a:ext cx="671018" cy="671018"/>
          </a:xfrm>
          <a:prstGeom prst="rect">
            <a:avLst/>
          </a:prstGeom>
        </p:spPr>
      </p:pic>
      <p:sp>
        <p:nvSpPr>
          <p:cNvPr id="2" name="TextBox 1"/>
          <p:cNvSpPr txBox="1"/>
          <p:nvPr/>
        </p:nvSpPr>
        <p:spPr>
          <a:xfrm>
            <a:off x="2445843" y="6465009"/>
            <a:ext cx="8588188" cy="246221"/>
          </a:xfrm>
          <a:prstGeom prst="rect">
            <a:avLst/>
          </a:prstGeom>
          <a:noFill/>
        </p:spPr>
        <p:txBody>
          <a:bodyPr wrap="square" rtlCol="0">
            <a:spAutoFit/>
          </a:bodyPr>
          <a:lstStyle/>
          <a:p>
            <a:r>
              <a:rPr lang="en-PH" sz="1000" i="1" dirty="0">
                <a:latin typeface="Open Sans" panose="020B0606030504020204" pitchFamily="34" charset="0"/>
                <a:ea typeface="Open Sans" panose="020B0606030504020204" pitchFamily="34" charset="0"/>
                <a:cs typeface="Open Sans" panose="020B0606030504020204" pitchFamily="34" charset="0"/>
              </a:rPr>
              <a:t>Photo credits: </a:t>
            </a:r>
            <a:r>
              <a:rPr lang="en-PH" sz="1000" i="1" dirty="0" err="1">
                <a:latin typeface="Open Sans" panose="020B0606030504020204" pitchFamily="34" charset="0"/>
                <a:ea typeface="Open Sans" panose="020B0606030504020204" pitchFamily="34" charset="0"/>
                <a:cs typeface="Open Sans" panose="020B0606030504020204" pitchFamily="34" charset="0"/>
              </a:rPr>
              <a:t>Pixabay</a:t>
            </a:r>
            <a:r>
              <a:rPr lang="en-PH" sz="1000" i="1" dirty="0">
                <a:latin typeface="Open Sans" panose="020B0606030504020204" pitchFamily="34" charset="0"/>
                <a:ea typeface="Open Sans" panose="020B0606030504020204" pitchFamily="34" charset="0"/>
                <a:cs typeface="Open Sans" panose="020B0606030504020204" pitchFamily="34" charset="0"/>
              </a:rPr>
              <a:t> &amp; IYOR Bank/</a:t>
            </a:r>
            <a:r>
              <a:rPr lang="en-PH" sz="1000" i="1" dirty="0" err="1">
                <a:latin typeface="Open Sans" panose="020B0606030504020204" pitchFamily="34" charset="0"/>
                <a:ea typeface="Open Sans" panose="020B0606030504020204" pitchFamily="34" charset="0"/>
                <a:cs typeface="Open Sans" panose="020B0606030504020204" pitchFamily="34" charset="0"/>
              </a:rPr>
              <a:t>JayneJenkins</a:t>
            </a:r>
            <a:r>
              <a:rPr lang="en-PH" sz="1000" i="1" dirty="0">
                <a:latin typeface="Open Sans" panose="020B0606030504020204" pitchFamily="34" charset="0"/>
                <a:ea typeface="Open Sans" panose="020B0606030504020204" pitchFamily="34" charset="0"/>
                <a:cs typeface="Open Sans" panose="020B0606030504020204" pitchFamily="34" charset="0"/>
              </a:rPr>
              <a:t>/</a:t>
            </a:r>
            <a:r>
              <a:rPr lang="en-PH" sz="1000" i="1" dirty="0" err="1">
                <a:latin typeface="Open Sans" panose="020B0606030504020204" pitchFamily="34" charset="0"/>
                <a:ea typeface="Open Sans" panose="020B0606030504020204" pitchFamily="34" charset="0"/>
                <a:cs typeface="Open Sans" panose="020B0606030504020204" pitchFamily="34" charset="0"/>
              </a:rPr>
              <a:t>FabriceDudenhofer</a:t>
            </a:r>
            <a:r>
              <a:rPr lang="en-PH" sz="1000" i="1" dirty="0">
                <a:latin typeface="Open Sans" panose="020B0606030504020204" pitchFamily="34" charset="0"/>
                <a:ea typeface="Open Sans" panose="020B0606030504020204" pitchFamily="34" charset="0"/>
                <a:cs typeface="Open Sans" panose="020B0606030504020204" pitchFamily="34" charset="0"/>
              </a:rPr>
              <a:t>/Yen-</a:t>
            </a:r>
            <a:r>
              <a:rPr lang="en-PH" sz="1000" i="1" dirty="0" err="1">
                <a:latin typeface="Open Sans" panose="020B0606030504020204" pitchFamily="34" charset="0"/>
                <a:ea typeface="Open Sans" panose="020B0606030504020204" pitchFamily="34" charset="0"/>
                <a:cs typeface="Open Sans" panose="020B0606030504020204" pitchFamily="34" charset="0"/>
              </a:rPr>
              <a:t>YiLee</a:t>
            </a:r>
            <a:endParaRPr lang="en-PH" sz="1000" i="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21107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10913" t="92857" r="7644" b="89"/>
          <a:stretch/>
        </p:blipFill>
        <p:spPr>
          <a:xfrm>
            <a:off x="-27215" y="6590805"/>
            <a:ext cx="12219215" cy="261099"/>
          </a:xfrm>
          <a:prstGeom prst="rect">
            <a:avLst/>
          </a:prstGeom>
        </p:spPr>
      </p:pic>
      <p:sp>
        <p:nvSpPr>
          <p:cNvPr id="8" name="Title 1"/>
          <p:cNvSpPr>
            <a:spLocks noGrp="1"/>
          </p:cNvSpPr>
          <p:nvPr>
            <p:ph type="title"/>
          </p:nvPr>
        </p:nvSpPr>
        <p:spPr/>
        <p:txBody>
          <a:bodyPr>
            <a:normAutofit/>
          </a:bodyPr>
          <a:lstStyle/>
          <a:p>
            <a:r>
              <a:rPr lang="en-PH" sz="3600" b="1" dirty="0">
                <a:solidFill>
                  <a:srgbClr val="474443"/>
                </a:solidFill>
                <a:latin typeface="Arial Black" panose="020B0A04020102020204" pitchFamily="34" charset="0"/>
                <a:ea typeface="Open Sans" panose="020B0606030504020204" pitchFamily="34" charset="0"/>
                <a:cs typeface="Open Sans" panose="020B0606030504020204" pitchFamily="34" charset="0"/>
              </a:rPr>
              <a:t>Outline</a:t>
            </a:r>
          </a:p>
        </p:txBody>
      </p:sp>
      <p:sp>
        <p:nvSpPr>
          <p:cNvPr id="5" name="Content Placeholder 4"/>
          <p:cNvSpPr>
            <a:spLocks noGrp="1"/>
          </p:cNvSpPr>
          <p:nvPr>
            <p:ph idx="1"/>
          </p:nvPr>
        </p:nvSpPr>
        <p:spPr/>
        <p:txBody>
          <a:bodyPr>
            <a:normAutofit lnSpcReduction="10000"/>
          </a:bodyPr>
          <a:lstStyle/>
          <a:p>
            <a:r>
              <a:rPr lang="en-GB" dirty="0"/>
              <a:t>Focal Point</a:t>
            </a:r>
          </a:p>
          <a:p>
            <a:r>
              <a:rPr lang="en-GB" dirty="0"/>
              <a:t>Partners</a:t>
            </a:r>
          </a:p>
          <a:p>
            <a:r>
              <a:rPr lang="en-GB" dirty="0"/>
              <a:t>Decision Endorsed on SOM 13 and its Status</a:t>
            </a:r>
          </a:p>
          <a:p>
            <a:r>
              <a:rPr lang="en-GB" dirty="0"/>
              <a:t>Status on TSWG Work Plan 2018</a:t>
            </a:r>
          </a:p>
          <a:p>
            <a:r>
              <a:rPr lang="en-GB" dirty="0"/>
              <a:t>Activities of TSWG 2018</a:t>
            </a:r>
          </a:p>
          <a:p>
            <a:r>
              <a:rPr lang="en-PH" dirty="0">
                <a:ea typeface="Open Sans" panose="020B0606030504020204" pitchFamily="34" charset="0"/>
                <a:cs typeface="Open Sans" panose="020B0606030504020204" pitchFamily="34" charset="0"/>
              </a:rPr>
              <a:t>Status of Accomplishment of Priority Activities</a:t>
            </a:r>
          </a:p>
          <a:p>
            <a:r>
              <a:rPr lang="en-PH" dirty="0">
                <a:ea typeface="Open Sans" panose="020B0606030504020204" pitchFamily="34" charset="0"/>
                <a:cs typeface="Open Sans" panose="020B0606030504020204" pitchFamily="34" charset="0"/>
              </a:rPr>
              <a:t>Challenges</a:t>
            </a:r>
            <a:endParaRPr lang="en-GB" dirty="0"/>
          </a:p>
          <a:p>
            <a:r>
              <a:rPr lang="en-GB" dirty="0"/>
              <a:t> Work Plan for 2019</a:t>
            </a:r>
          </a:p>
          <a:p>
            <a:r>
              <a:rPr lang="en-GB" dirty="0"/>
              <a:t>Recommendation for SOM 14</a:t>
            </a:r>
          </a:p>
          <a:p>
            <a:endParaRPr lang="en-GB" dirty="0"/>
          </a:p>
          <a:p>
            <a:endParaRPr lang="en-GB" dirty="0"/>
          </a:p>
        </p:txBody>
      </p:sp>
    </p:spTree>
    <p:extLst>
      <p:ext uri="{BB962C8B-B14F-4D97-AF65-F5344CB8AC3E}">
        <p14:creationId xmlns:p14="http://schemas.microsoft.com/office/powerpoint/2010/main" val="1169557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10913" t="92857" r="7644" b="89"/>
          <a:stretch/>
        </p:blipFill>
        <p:spPr>
          <a:xfrm>
            <a:off x="-27215" y="6590805"/>
            <a:ext cx="12219215" cy="261099"/>
          </a:xfrm>
          <a:prstGeom prst="rect">
            <a:avLst/>
          </a:prstGeom>
        </p:spPr>
      </p:pic>
      <p:sp>
        <p:nvSpPr>
          <p:cNvPr id="8" name="Title 1"/>
          <p:cNvSpPr>
            <a:spLocks noGrp="1"/>
          </p:cNvSpPr>
          <p:nvPr>
            <p:ph type="title"/>
          </p:nvPr>
        </p:nvSpPr>
        <p:spPr>
          <a:xfrm>
            <a:off x="515470" y="257549"/>
            <a:ext cx="10515600" cy="765734"/>
          </a:xfrm>
        </p:spPr>
        <p:txBody>
          <a:bodyPr>
            <a:normAutofit/>
          </a:bodyPr>
          <a:lstStyle/>
          <a:p>
            <a:r>
              <a:rPr lang="en-PH" sz="3600" b="1" dirty="0">
                <a:solidFill>
                  <a:srgbClr val="474443"/>
                </a:solidFill>
                <a:latin typeface="Arial Black" panose="020B0A04020102020204" pitchFamily="34" charset="0"/>
                <a:ea typeface="Open Sans" panose="020B0606030504020204" pitchFamily="34" charset="0"/>
                <a:cs typeface="Open Sans" panose="020B0606030504020204" pitchFamily="34" charset="0"/>
              </a:rPr>
              <a:t>Focal Point</a:t>
            </a:r>
          </a:p>
        </p:txBody>
      </p:sp>
      <p:graphicFrame>
        <p:nvGraphicFramePr>
          <p:cNvPr id="3" name="Table 2"/>
          <p:cNvGraphicFramePr>
            <a:graphicFrameLocks noGrp="1"/>
          </p:cNvGraphicFramePr>
          <p:nvPr>
            <p:extLst>
              <p:ext uri="{D42A27DB-BD31-4B8C-83A1-F6EECF244321}">
                <p14:modId xmlns:p14="http://schemas.microsoft.com/office/powerpoint/2010/main" val="73649957"/>
              </p:ext>
            </p:extLst>
          </p:nvPr>
        </p:nvGraphicFramePr>
        <p:xfrm>
          <a:off x="515470" y="1427290"/>
          <a:ext cx="10824722" cy="4790763"/>
        </p:xfrm>
        <a:graphic>
          <a:graphicData uri="http://schemas.openxmlformats.org/drawingml/2006/table">
            <a:tbl>
              <a:tblPr firstRow="1" bandRow="1">
                <a:tableStyleId>{10A1B5D5-9B99-4C35-A422-299274C87663}</a:tableStyleId>
              </a:tblPr>
              <a:tblGrid>
                <a:gridCol w="2596857">
                  <a:extLst>
                    <a:ext uri="{9D8B030D-6E8A-4147-A177-3AD203B41FA5}">
                      <a16:colId xmlns:a16="http://schemas.microsoft.com/office/drawing/2014/main" val="20000"/>
                    </a:ext>
                  </a:extLst>
                </a:gridCol>
                <a:gridCol w="8227865">
                  <a:extLst>
                    <a:ext uri="{9D8B030D-6E8A-4147-A177-3AD203B41FA5}">
                      <a16:colId xmlns:a16="http://schemas.microsoft.com/office/drawing/2014/main" val="20001"/>
                    </a:ext>
                  </a:extLst>
                </a:gridCol>
              </a:tblGrid>
              <a:tr h="351820">
                <a:tc>
                  <a:txBody>
                    <a:bodyPr/>
                    <a:lstStyle/>
                    <a:p>
                      <a:pPr algn="ctr">
                        <a:defRPr sz="1800" b="0">
                          <a:solidFill>
                            <a:srgbClr val="000000"/>
                          </a:solidFill>
                        </a:defRPr>
                      </a:pPr>
                      <a:r>
                        <a:rPr b="1" dirty="0">
                          <a:solidFill>
                            <a:schemeClr val="tx1"/>
                          </a:solidFill>
                        </a:rPr>
                        <a:t>Member Country</a:t>
                      </a:r>
                    </a:p>
                  </a:txBody>
                  <a:tcPr marL="0" marR="0" marT="0" marB="0" anchor="ctr" horzOverflow="overflow"/>
                </a:tc>
                <a:tc>
                  <a:txBody>
                    <a:bodyPr/>
                    <a:lstStyle/>
                    <a:p>
                      <a:pPr algn="ctr">
                        <a:defRPr sz="1800" b="0">
                          <a:solidFill>
                            <a:srgbClr val="000000"/>
                          </a:solidFill>
                        </a:defRPr>
                      </a:pPr>
                      <a:r>
                        <a:rPr b="1" dirty="0">
                          <a:solidFill>
                            <a:schemeClr val="tx1"/>
                          </a:solidFill>
                        </a:rPr>
                        <a:t>Focal Point</a:t>
                      </a:r>
                    </a:p>
                  </a:txBody>
                  <a:tcPr marL="0" marR="0" marT="0" marB="0" anchor="ctr" horzOverflow="overflow"/>
                </a:tc>
                <a:extLst>
                  <a:ext uri="{0D108BD9-81ED-4DB2-BD59-A6C34878D82A}">
                    <a16:rowId xmlns:a16="http://schemas.microsoft.com/office/drawing/2014/main" val="10000"/>
                  </a:ext>
                </a:extLst>
              </a:tr>
              <a:tr h="604151">
                <a:tc>
                  <a:txBody>
                    <a:bodyPr/>
                    <a:lstStyle/>
                    <a:p>
                      <a:pPr algn="l">
                        <a:defRPr sz="1800" b="0">
                          <a:solidFill>
                            <a:srgbClr val="000000"/>
                          </a:solidFill>
                        </a:defRPr>
                      </a:pPr>
                      <a:r>
                        <a:rPr b="1" dirty="0">
                          <a:solidFill>
                            <a:schemeClr val="tx1"/>
                          </a:solidFill>
                        </a:rPr>
                        <a:t>Indonesia</a:t>
                      </a:r>
                      <a:r>
                        <a:rPr lang="en-ID" b="1" dirty="0">
                          <a:solidFill>
                            <a:schemeClr val="tx1"/>
                          </a:solidFill>
                        </a:rPr>
                        <a:t> (Co-Chair)</a:t>
                      </a:r>
                      <a:endParaRPr b="1" dirty="0">
                        <a:solidFill>
                          <a:schemeClr val="tx1"/>
                        </a:solidFill>
                      </a:endParaRPr>
                    </a:p>
                  </a:txBody>
                  <a:tcPr marL="0" marR="0" marT="0" marB="0" anchor="ctr" horzOverflow="overflow"/>
                </a:tc>
                <a:tc>
                  <a:txBody>
                    <a:bodyPr/>
                    <a:lstStyle/>
                    <a:p>
                      <a:pPr algn="l">
                        <a:defRPr sz="1800"/>
                      </a:pPr>
                      <a:r>
                        <a:rPr lang="en-US" dirty="0">
                          <a:solidFill>
                            <a:schemeClr val="tx1"/>
                          </a:solidFill>
                        </a:rPr>
                        <a:t>Andi Rusandi, Director for Marine Conservation and Biodiversity, MMAF</a:t>
                      </a:r>
                    </a:p>
                    <a:p>
                      <a:pPr algn="l">
                        <a:defRPr sz="1800"/>
                      </a:pPr>
                      <a:r>
                        <a:rPr lang="en-US" dirty="0">
                          <a:solidFill>
                            <a:schemeClr val="tx1"/>
                          </a:solidFill>
                        </a:rPr>
                        <a:t>Supported by: </a:t>
                      </a:r>
                      <a:r>
                        <a:rPr lang="en-US" dirty="0" err="1">
                          <a:solidFill>
                            <a:schemeClr val="tx1"/>
                          </a:solidFill>
                        </a:rPr>
                        <a:t>Mr</a:t>
                      </a:r>
                      <a:r>
                        <a:rPr lang="en-US" dirty="0">
                          <a:solidFill>
                            <a:schemeClr val="tx1"/>
                          </a:solidFill>
                        </a:rPr>
                        <a:t> Firdaus Agung </a:t>
                      </a:r>
                    </a:p>
                  </a:txBody>
                  <a:tcPr marL="0" marR="0" marT="0" marB="0" anchor="ctr" horzOverflow="overflow"/>
                </a:tc>
                <a:extLst>
                  <a:ext uri="{0D108BD9-81ED-4DB2-BD59-A6C34878D82A}">
                    <a16:rowId xmlns:a16="http://schemas.microsoft.com/office/drawing/2014/main" val="10001"/>
                  </a:ext>
                </a:extLst>
              </a:tr>
              <a:tr h="604151">
                <a:tc>
                  <a:txBody>
                    <a:bodyPr/>
                    <a:lstStyle/>
                    <a:p>
                      <a:pPr algn="l">
                        <a:defRPr sz="1800" b="0">
                          <a:solidFill>
                            <a:srgbClr val="000000"/>
                          </a:solidFill>
                        </a:defRPr>
                      </a:pPr>
                      <a:r>
                        <a:rPr b="1" dirty="0">
                          <a:solidFill>
                            <a:schemeClr val="tx1"/>
                          </a:solidFill>
                        </a:rPr>
                        <a:t>Malaysia (Malaysia)</a:t>
                      </a:r>
                    </a:p>
                  </a:txBody>
                  <a:tcPr marL="0" marR="0" marT="0" marB="0" anchor="ctr" horzOverflow="overflow"/>
                </a:tc>
                <a:tc>
                  <a:txBody>
                    <a:bodyPr/>
                    <a:lstStyle/>
                    <a:p>
                      <a:pPr algn="l">
                        <a:defRPr sz="1800"/>
                      </a:pPr>
                      <a:r>
                        <a:rPr lang="en-US" dirty="0">
                          <a:solidFill>
                            <a:schemeClr val="tx1"/>
                          </a:solidFill>
                        </a:rPr>
                        <a:t> Deputy General Director, Department of Fisheries Malaysia</a:t>
                      </a:r>
                    </a:p>
                    <a:p>
                      <a:pPr algn="l">
                        <a:defRPr sz="1800"/>
                      </a:pPr>
                      <a:r>
                        <a:rPr lang="en-US" dirty="0">
                          <a:solidFill>
                            <a:schemeClr val="tx1"/>
                          </a:solidFill>
                        </a:rPr>
                        <a:t>Supported by Mr. Ab. Rahim </a:t>
                      </a:r>
                      <a:r>
                        <a:rPr lang="en-US" dirty="0" err="1">
                          <a:solidFill>
                            <a:schemeClr val="tx1"/>
                          </a:solidFill>
                        </a:rPr>
                        <a:t>Gor</a:t>
                      </a:r>
                      <a:r>
                        <a:rPr lang="en-US" dirty="0">
                          <a:solidFill>
                            <a:schemeClr val="tx1"/>
                          </a:solidFill>
                        </a:rPr>
                        <a:t> </a:t>
                      </a:r>
                      <a:r>
                        <a:rPr lang="en-US" dirty="0" err="1">
                          <a:solidFill>
                            <a:schemeClr val="tx1"/>
                          </a:solidFill>
                        </a:rPr>
                        <a:t>Yaman</a:t>
                      </a:r>
                      <a:endParaRPr lang="en-US" dirty="0">
                        <a:solidFill>
                          <a:schemeClr val="tx1"/>
                        </a:solidFill>
                      </a:endParaRPr>
                    </a:p>
                  </a:txBody>
                  <a:tcPr marL="0" marR="0" marT="0" marB="0" anchor="ctr" horzOverflow="overflow"/>
                </a:tc>
                <a:extLst>
                  <a:ext uri="{0D108BD9-81ED-4DB2-BD59-A6C34878D82A}">
                    <a16:rowId xmlns:a16="http://schemas.microsoft.com/office/drawing/2014/main" val="10002"/>
                  </a:ext>
                </a:extLst>
              </a:tr>
              <a:tr h="906226">
                <a:tc>
                  <a:txBody>
                    <a:bodyPr/>
                    <a:lstStyle/>
                    <a:p>
                      <a:pPr algn="l">
                        <a:defRPr sz="1800" b="0">
                          <a:solidFill>
                            <a:srgbClr val="000000"/>
                          </a:solidFill>
                        </a:defRPr>
                      </a:pPr>
                      <a:r>
                        <a:rPr b="1" dirty="0">
                          <a:solidFill>
                            <a:schemeClr val="tx1"/>
                          </a:solidFill>
                        </a:rPr>
                        <a:t>Papua New Guinea</a:t>
                      </a:r>
                      <a:r>
                        <a:rPr lang="en-ID" b="1" dirty="0">
                          <a:solidFill>
                            <a:schemeClr val="tx1"/>
                          </a:solidFill>
                        </a:rPr>
                        <a:t> (Chair)</a:t>
                      </a:r>
                      <a:endParaRPr b="1" dirty="0">
                        <a:solidFill>
                          <a:schemeClr val="tx1"/>
                        </a:solidFill>
                      </a:endParaRPr>
                    </a:p>
                  </a:txBody>
                  <a:tcPr marL="0" marR="0" marT="0" marB="0" anchor="ctr" horzOverflow="overflow"/>
                </a:tc>
                <a:tc>
                  <a:txBody>
                    <a:bodyPr/>
                    <a:lstStyle/>
                    <a:p>
                      <a:pPr algn="l">
                        <a:defRPr sz="1800"/>
                      </a:pPr>
                      <a:r>
                        <a:rPr lang="en-US" dirty="0">
                          <a:solidFill>
                            <a:schemeClr val="tx1"/>
                          </a:solidFill>
                        </a:rPr>
                        <a:t>Mr. Vagi Rei, Manager</a:t>
                      </a:r>
                    </a:p>
                    <a:p>
                      <a:pPr algn="l">
                        <a:defRPr sz="1800"/>
                      </a:pPr>
                      <a:r>
                        <a:rPr lang="en-US" dirty="0">
                          <a:solidFill>
                            <a:schemeClr val="tx1"/>
                          </a:solidFill>
                        </a:rPr>
                        <a:t>Conservation and Environment Protection Agency</a:t>
                      </a:r>
                    </a:p>
                    <a:p>
                      <a:pPr algn="l">
                        <a:defRPr sz="1800"/>
                      </a:pPr>
                      <a:r>
                        <a:rPr lang="en-US" dirty="0">
                          <a:solidFill>
                            <a:schemeClr val="tx1"/>
                          </a:solidFill>
                        </a:rPr>
                        <a:t>Supported by Lulu Osembo, Elton </a:t>
                      </a:r>
                      <a:r>
                        <a:rPr lang="en-US" dirty="0" err="1">
                          <a:solidFill>
                            <a:schemeClr val="tx1"/>
                          </a:solidFill>
                        </a:rPr>
                        <a:t>Kaicokai</a:t>
                      </a:r>
                      <a:endParaRPr lang="en-US" dirty="0">
                        <a:solidFill>
                          <a:schemeClr val="tx1"/>
                        </a:solidFill>
                      </a:endParaRPr>
                    </a:p>
                  </a:txBody>
                  <a:tcPr marL="0" marR="0" marT="0" marB="0" anchor="ctr" horzOverflow="overflow"/>
                </a:tc>
                <a:extLst>
                  <a:ext uri="{0D108BD9-81ED-4DB2-BD59-A6C34878D82A}">
                    <a16:rowId xmlns:a16="http://schemas.microsoft.com/office/drawing/2014/main" val="10003"/>
                  </a:ext>
                </a:extLst>
              </a:tr>
              <a:tr h="906226">
                <a:tc>
                  <a:txBody>
                    <a:bodyPr/>
                    <a:lstStyle/>
                    <a:p>
                      <a:pPr algn="l">
                        <a:defRPr sz="1800" b="0">
                          <a:solidFill>
                            <a:srgbClr val="000000"/>
                          </a:solidFill>
                        </a:defRPr>
                      </a:pPr>
                      <a:r>
                        <a:rPr b="1" dirty="0">
                          <a:solidFill>
                            <a:schemeClr val="tx1"/>
                          </a:solidFill>
                        </a:rPr>
                        <a:t>Philippines </a:t>
                      </a:r>
                    </a:p>
                  </a:txBody>
                  <a:tcPr marL="0" marR="0" marT="0" marB="0" anchor="ctr" horzOverflow="overflow"/>
                </a:tc>
                <a:tc>
                  <a:txBody>
                    <a:bodyPr/>
                    <a:lstStyle/>
                    <a:p>
                      <a:pPr algn="l">
                        <a:defRPr sz="1800"/>
                      </a:pPr>
                      <a:r>
                        <a:rPr lang="en-AU" dirty="0" err="1">
                          <a:solidFill>
                            <a:schemeClr val="tx1"/>
                          </a:solidFill>
                        </a:rPr>
                        <a:t>Crisanta</a:t>
                      </a:r>
                      <a:r>
                        <a:rPr lang="en-AU" dirty="0">
                          <a:solidFill>
                            <a:schemeClr val="tx1"/>
                          </a:solidFill>
                        </a:rPr>
                        <a:t> Marlene Rodriguez</a:t>
                      </a:r>
                      <a:r>
                        <a:rPr dirty="0">
                          <a:solidFill>
                            <a:schemeClr val="tx1"/>
                          </a:solidFill>
                        </a:rPr>
                        <a:t>, Director, Biodiversity Management Bureau, DENR</a:t>
                      </a:r>
                      <a:endParaRPr lang="en-ID" dirty="0">
                        <a:solidFill>
                          <a:schemeClr val="tx1"/>
                        </a:solidFill>
                      </a:endParaRPr>
                    </a:p>
                    <a:p>
                      <a:pPr algn="l">
                        <a:defRPr sz="1800"/>
                      </a:pPr>
                      <a:r>
                        <a:rPr lang="en-ID" dirty="0">
                          <a:solidFill>
                            <a:schemeClr val="tx1"/>
                          </a:solidFill>
                        </a:rPr>
                        <a:t>Supported Pablo delos Reyes, Jr and Ludivina L Labe</a:t>
                      </a:r>
                      <a:endParaRPr dirty="0">
                        <a:solidFill>
                          <a:schemeClr val="tx1"/>
                        </a:solidFill>
                      </a:endParaRPr>
                    </a:p>
                  </a:txBody>
                  <a:tcPr marL="0" marR="0" marT="0" marB="0" anchor="ctr" horzOverflow="overflow"/>
                </a:tc>
                <a:extLst>
                  <a:ext uri="{0D108BD9-81ED-4DB2-BD59-A6C34878D82A}">
                    <a16:rowId xmlns:a16="http://schemas.microsoft.com/office/drawing/2014/main" val="10004"/>
                  </a:ext>
                </a:extLst>
              </a:tr>
              <a:tr h="814038">
                <a:tc>
                  <a:txBody>
                    <a:bodyPr/>
                    <a:lstStyle/>
                    <a:p>
                      <a:pPr algn="l">
                        <a:defRPr sz="1800" b="0">
                          <a:solidFill>
                            <a:srgbClr val="000000"/>
                          </a:solidFill>
                        </a:defRPr>
                      </a:pPr>
                      <a:r>
                        <a:rPr b="1">
                          <a:solidFill>
                            <a:schemeClr val="tx1"/>
                          </a:solidFill>
                        </a:rPr>
                        <a:t>Solomon islands</a:t>
                      </a:r>
                    </a:p>
                  </a:txBody>
                  <a:tcPr marL="0" marR="0" marT="0" marB="0" anchor="ctr" horzOverflow="overflow"/>
                </a:tc>
                <a:tc>
                  <a:txBody>
                    <a:bodyPr/>
                    <a:lstStyle/>
                    <a:p>
                      <a:pPr algn="l">
                        <a:defRPr sz="1800"/>
                      </a:pPr>
                      <a:r>
                        <a:rPr lang="en-US" dirty="0">
                          <a:solidFill>
                            <a:schemeClr val="tx1"/>
                          </a:solidFill>
                        </a:rPr>
                        <a:t>Ivory Akao, Ministry of Fisheries and Marine Resources Supported by: Agnetha Vave-Karamui, Chief Conservation Officer, MECDM</a:t>
                      </a:r>
                      <a:endParaRPr dirty="0">
                        <a:solidFill>
                          <a:schemeClr val="tx1"/>
                        </a:solidFill>
                      </a:endParaRPr>
                    </a:p>
                  </a:txBody>
                  <a:tcPr marL="0" marR="0" marT="0" marB="0" anchor="ctr" horzOverflow="overflow"/>
                </a:tc>
                <a:extLst>
                  <a:ext uri="{0D108BD9-81ED-4DB2-BD59-A6C34878D82A}">
                    <a16:rowId xmlns:a16="http://schemas.microsoft.com/office/drawing/2014/main" val="10005"/>
                  </a:ext>
                </a:extLst>
              </a:tr>
              <a:tr h="604151">
                <a:tc>
                  <a:txBody>
                    <a:bodyPr/>
                    <a:lstStyle/>
                    <a:p>
                      <a:pPr algn="l">
                        <a:defRPr sz="1800" b="0">
                          <a:solidFill>
                            <a:srgbClr val="000000"/>
                          </a:solidFill>
                        </a:defRPr>
                      </a:pPr>
                      <a:r>
                        <a:rPr b="1">
                          <a:solidFill>
                            <a:schemeClr val="tx1"/>
                          </a:solidFill>
                        </a:rPr>
                        <a:t>Timor-Leste</a:t>
                      </a:r>
                    </a:p>
                  </a:txBody>
                  <a:tcPr marL="0" marR="0" marT="0" marB="0" anchor="ctr" horzOverflow="overflow"/>
                </a:tc>
                <a:tc>
                  <a:txBody>
                    <a:bodyPr/>
                    <a:lstStyle/>
                    <a:p>
                      <a:pPr algn="l">
                        <a:defRPr sz="1800"/>
                      </a:pPr>
                      <a:r>
                        <a:rPr lang="en-US" dirty="0">
                          <a:solidFill>
                            <a:schemeClr val="tx1"/>
                          </a:solidFill>
                        </a:rPr>
                        <a:t>Pedro Pinto, Ministry of Agriculture and Fisheries Supported by: Junior </a:t>
                      </a:r>
                      <a:r>
                        <a:rPr lang="en-US" dirty="0" err="1">
                          <a:solidFill>
                            <a:schemeClr val="tx1"/>
                          </a:solidFill>
                        </a:rPr>
                        <a:t>Pascoal</a:t>
                      </a:r>
                      <a:r>
                        <a:rPr lang="en-US" dirty="0">
                          <a:solidFill>
                            <a:schemeClr val="tx1"/>
                          </a:solidFill>
                        </a:rPr>
                        <a:t> de Carvalho</a:t>
                      </a:r>
                      <a:endParaRPr dirty="0">
                        <a:solidFill>
                          <a:schemeClr val="tx1"/>
                        </a:solidFill>
                      </a:endParaRPr>
                    </a:p>
                  </a:txBody>
                  <a:tcPr marL="0" marR="0" marT="0" marB="0" anchor="ctr" horzOverflow="overflow"/>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05635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10913" t="92857" r="7644" b="89"/>
          <a:stretch/>
        </p:blipFill>
        <p:spPr>
          <a:xfrm>
            <a:off x="-27215" y="6590805"/>
            <a:ext cx="12219215" cy="261099"/>
          </a:xfrm>
          <a:prstGeom prst="rect">
            <a:avLst/>
          </a:prstGeom>
        </p:spPr>
      </p:pic>
      <p:sp>
        <p:nvSpPr>
          <p:cNvPr id="8" name="Title 1"/>
          <p:cNvSpPr>
            <a:spLocks noGrp="1"/>
          </p:cNvSpPr>
          <p:nvPr>
            <p:ph type="title"/>
          </p:nvPr>
        </p:nvSpPr>
        <p:spPr>
          <a:xfrm>
            <a:off x="515470" y="257548"/>
            <a:ext cx="10515600" cy="1325563"/>
          </a:xfrm>
        </p:spPr>
        <p:txBody>
          <a:bodyPr>
            <a:normAutofit/>
          </a:bodyPr>
          <a:lstStyle/>
          <a:p>
            <a:r>
              <a:rPr lang="en-PH" sz="3600" b="1" dirty="0">
                <a:solidFill>
                  <a:srgbClr val="474443"/>
                </a:solidFill>
                <a:latin typeface="Arial Black" panose="020B0A04020102020204" pitchFamily="34" charset="0"/>
                <a:ea typeface="Open Sans" panose="020B0606030504020204" pitchFamily="34" charset="0"/>
                <a:cs typeface="Open Sans" panose="020B0606030504020204" pitchFamily="34" charset="0"/>
              </a:rPr>
              <a:t>Partners</a:t>
            </a:r>
          </a:p>
        </p:txBody>
      </p:sp>
      <p:graphicFrame>
        <p:nvGraphicFramePr>
          <p:cNvPr id="2" name="Table 1"/>
          <p:cNvGraphicFramePr>
            <a:graphicFrameLocks noGrp="1"/>
          </p:cNvGraphicFramePr>
          <p:nvPr>
            <p:extLst>
              <p:ext uri="{D42A27DB-BD31-4B8C-83A1-F6EECF244321}">
                <p14:modId xmlns:p14="http://schemas.microsoft.com/office/powerpoint/2010/main" val="1547111892"/>
              </p:ext>
            </p:extLst>
          </p:nvPr>
        </p:nvGraphicFramePr>
        <p:xfrm>
          <a:off x="515470" y="1305658"/>
          <a:ext cx="9489921" cy="2640942"/>
        </p:xfrm>
        <a:graphic>
          <a:graphicData uri="http://schemas.openxmlformats.org/drawingml/2006/table">
            <a:tbl>
              <a:tblPr firstRow="1" bandRow="1">
                <a:tableStyleId>{93296810-A885-4BE3-A3E7-6D5BEEA58F35}</a:tableStyleId>
              </a:tblPr>
              <a:tblGrid>
                <a:gridCol w="2846653">
                  <a:extLst>
                    <a:ext uri="{9D8B030D-6E8A-4147-A177-3AD203B41FA5}">
                      <a16:colId xmlns:a16="http://schemas.microsoft.com/office/drawing/2014/main" val="20000"/>
                    </a:ext>
                  </a:extLst>
                </a:gridCol>
                <a:gridCol w="6643268">
                  <a:extLst>
                    <a:ext uri="{9D8B030D-6E8A-4147-A177-3AD203B41FA5}">
                      <a16:colId xmlns:a16="http://schemas.microsoft.com/office/drawing/2014/main" val="20001"/>
                    </a:ext>
                  </a:extLst>
                </a:gridCol>
              </a:tblGrid>
              <a:tr h="463274">
                <a:tc>
                  <a:txBody>
                    <a:bodyPr/>
                    <a:lstStyle/>
                    <a:p>
                      <a:pPr algn="ctr">
                        <a:defRPr sz="1800" b="0">
                          <a:solidFill>
                            <a:srgbClr val="000000"/>
                          </a:solidFill>
                        </a:defRPr>
                      </a:pPr>
                      <a:r>
                        <a:rPr b="1" dirty="0">
                          <a:solidFill>
                            <a:schemeClr val="tx1"/>
                          </a:solidFill>
                        </a:rPr>
                        <a:t>Role</a:t>
                      </a:r>
                    </a:p>
                  </a:txBody>
                  <a:tcPr marL="0" marR="0" marT="0" marB="0" anchor="ctr" horzOverflow="overflow"/>
                </a:tc>
                <a:tc>
                  <a:txBody>
                    <a:bodyPr/>
                    <a:lstStyle/>
                    <a:p>
                      <a:pPr algn="ctr">
                        <a:defRPr sz="1800" b="0">
                          <a:solidFill>
                            <a:srgbClr val="000000"/>
                          </a:solidFill>
                        </a:defRPr>
                      </a:pPr>
                      <a:r>
                        <a:rPr b="1">
                          <a:solidFill>
                            <a:schemeClr val="tx1"/>
                          </a:solidFill>
                        </a:rPr>
                        <a:t>Primary Partners</a:t>
                      </a:r>
                    </a:p>
                  </a:txBody>
                  <a:tcPr marL="0" marR="0" marT="0" marB="0" anchor="ctr" horzOverflow="overflow"/>
                </a:tc>
                <a:extLst>
                  <a:ext uri="{0D108BD9-81ED-4DB2-BD59-A6C34878D82A}">
                    <a16:rowId xmlns:a16="http://schemas.microsoft.com/office/drawing/2014/main" val="10000"/>
                  </a:ext>
                </a:extLst>
              </a:tr>
              <a:tr h="894755">
                <a:tc>
                  <a:txBody>
                    <a:bodyPr/>
                    <a:lstStyle/>
                    <a:p>
                      <a:pPr algn="l">
                        <a:defRPr sz="1800" b="0">
                          <a:solidFill>
                            <a:srgbClr val="000000"/>
                          </a:solidFill>
                        </a:defRPr>
                      </a:pPr>
                      <a:r>
                        <a:rPr b="1" dirty="0">
                          <a:solidFill>
                            <a:schemeClr val="tx1"/>
                          </a:solidFill>
                        </a:rPr>
                        <a:t>Technical Lead</a:t>
                      </a:r>
                    </a:p>
                  </a:txBody>
                  <a:tcPr marL="0" marR="0" marT="0" marB="0" anchor="ctr" horzOverflow="overflow"/>
                </a:tc>
                <a:tc>
                  <a:txBody>
                    <a:bodyPr/>
                    <a:lstStyle/>
                    <a:p>
                      <a:pPr algn="l">
                        <a:defRPr sz="1800"/>
                      </a:pPr>
                      <a:r>
                        <a:rPr dirty="0">
                          <a:solidFill>
                            <a:schemeClr val="tx1"/>
                          </a:solidFill>
                        </a:rPr>
                        <a:t>World Wide Fund for Nature (WWF)</a:t>
                      </a:r>
                    </a:p>
                  </a:txBody>
                  <a:tcPr marL="0" marR="0" marT="0" marB="0" anchor="ctr" horzOverflow="overflow"/>
                </a:tc>
                <a:extLst>
                  <a:ext uri="{0D108BD9-81ED-4DB2-BD59-A6C34878D82A}">
                    <a16:rowId xmlns:a16="http://schemas.microsoft.com/office/drawing/2014/main" val="10001"/>
                  </a:ext>
                </a:extLst>
              </a:tr>
              <a:tr h="463274">
                <a:tc>
                  <a:txBody>
                    <a:bodyPr/>
                    <a:lstStyle/>
                    <a:p>
                      <a:pPr algn="l">
                        <a:defRPr sz="1800" b="0">
                          <a:solidFill>
                            <a:srgbClr val="000000"/>
                          </a:solidFill>
                        </a:defRPr>
                      </a:pPr>
                      <a:r>
                        <a:rPr b="1" dirty="0">
                          <a:solidFill>
                            <a:schemeClr val="tx1"/>
                          </a:solidFill>
                        </a:rPr>
                        <a:t>Coordination Support</a:t>
                      </a:r>
                    </a:p>
                  </a:txBody>
                  <a:tcPr marL="0" marR="0" marT="0" marB="0" anchor="ctr" horzOverflow="overflow"/>
                </a:tc>
                <a:tc>
                  <a:txBody>
                    <a:bodyPr/>
                    <a:lstStyle/>
                    <a:p>
                      <a:pPr algn="l">
                        <a:defRPr sz="1800"/>
                      </a:pPr>
                      <a:r>
                        <a:rPr dirty="0">
                          <a:solidFill>
                            <a:schemeClr val="tx1"/>
                          </a:solidFill>
                        </a:rPr>
                        <a:t>Regional Secretariat</a:t>
                      </a:r>
                    </a:p>
                  </a:txBody>
                  <a:tcPr marL="0" marR="0" marT="0" marB="0" anchor="ctr" horzOverflow="overflow"/>
                </a:tc>
                <a:extLst>
                  <a:ext uri="{0D108BD9-81ED-4DB2-BD59-A6C34878D82A}">
                    <a16:rowId xmlns:a16="http://schemas.microsoft.com/office/drawing/2014/main" val="10002"/>
                  </a:ext>
                </a:extLst>
              </a:tr>
              <a:tr h="819639">
                <a:tc>
                  <a:txBody>
                    <a:bodyPr/>
                    <a:lstStyle/>
                    <a:p>
                      <a:pPr algn="l">
                        <a:defRPr sz="1800" b="0">
                          <a:solidFill>
                            <a:srgbClr val="000000"/>
                          </a:solidFill>
                        </a:defRPr>
                      </a:pPr>
                      <a:r>
                        <a:rPr b="1" dirty="0">
                          <a:solidFill>
                            <a:schemeClr val="tx1"/>
                          </a:solidFill>
                        </a:rPr>
                        <a:t>Technical Support</a:t>
                      </a:r>
                    </a:p>
                  </a:txBody>
                  <a:tcPr marL="0" marR="0" marT="0" marB="0" anchor="ctr" horzOverflow="overflow"/>
                </a:tc>
                <a:tc>
                  <a:txBody>
                    <a:bodyPr/>
                    <a:lstStyle/>
                    <a:p>
                      <a:pPr algn="l">
                        <a:defRPr sz="1800"/>
                      </a:pPr>
                      <a:r>
                        <a:rPr dirty="0">
                          <a:solidFill>
                            <a:schemeClr val="tx1"/>
                          </a:solidFill>
                        </a:rPr>
                        <a:t>GIZ, Conservation International Philippines, SEAFDEC</a:t>
                      </a:r>
                    </a:p>
                  </a:txBody>
                  <a:tcPr marL="0" marR="0" marT="0" marB="0" anchor="ctr" horzOverflow="overflow"/>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49254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10913" t="92857" r="7644" b="89"/>
          <a:stretch/>
        </p:blipFill>
        <p:spPr>
          <a:xfrm>
            <a:off x="-27215" y="6590805"/>
            <a:ext cx="12219215" cy="261099"/>
          </a:xfrm>
          <a:prstGeom prst="rect">
            <a:avLst/>
          </a:prstGeom>
        </p:spPr>
      </p:pic>
      <p:sp>
        <p:nvSpPr>
          <p:cNvPr id="8" name="Title 1"/>
          <p:cNvSpPr>
            <a:spLocks noGrp="1"/>
          </p:cNvSpPr>
          <p:nvPr>
            <p:ph type="title"/>
          </p:nvPr>
        </p:nvSpPr>
        <p:spPr>
          <a:xfrm>
            <a:off x="515470" y="257549"/>
            <a:ext cx="10515600" cy="842382"/>
          </a:xfrm>
        </p:spPr>
        <p:txBody>
          <a:bodyPr>
            <a:normAutofit/>
          </a:bodyPr>
          <a:lstStyle/>
          <a:p>
            <a:r>
              <a:rPr lang="en-PH" sz="3200" b="1" dirty="0">
                <a:solidFill>
                  <a:srgbClr val="474443"/>
                </a:solidFill>
                <a:latin typeface="Arial Black" panose="020B0A04020102020204" pitchFamily="34" charset="0"/>
                <a:ea typeface="Open Sans" panose="020B0606030504020204" pitchFamily="34" charset="0"/>
                <a:cs typeface="Open Sans" panose="020B0606030504020204" pitchFamily="34" charset="0"/>
              </a:rPr>
              <a:t>Status on Decisions Endorsed by SOM 13 </a:t>
            </a:r>
          </a:p>
        </p:txBody>
      </p:sp>
      <p:graphicFrame>
        <p:nvGraphicFramePr>
          <p:cNvPr id="3" name="Table 2"/>
          <p:cNvGraphicFramePr>
            <a:graphicFrameLocks noGrp="1"/>
          </p:cNvGraphicFramePr>
          <p:nvPr>
            <p:extLst>
              <p:ext uri="{D42A27DB-BD31-4B8C-83A1-F6EECF244321}">
                <p14:modId xmlns:p14="http://schemas.microsoft.com/office/powerpoint/2010/main" val="1807572004"/>
              </p:ext>
            </p:extLst>
          </p:nvPr>
        </p:nvGraphicFramePr>
        <p:xfrm>
          <a:off x="515470" y="1168020"/>
          <a:ext cx="11161060" cy="5059680"/>
        </p:xfrm>
        <a:graphic>
          <a:graphicData uri="http://schemas.openxmlformats.org/drawingml/2006/table">
            <a:tbl>
              <a:tblPr firstRow="1" bandRow="1">
                <a:tableStyleId>{93296810-A885-4BE3-A3E7-6D5BEEA58F35}</a:tableStyleId>
              </a:tblPr>
              <a:tblGrid>
                <a:gridCol w="6712644">
                  <a:extLst>
                    <a:ext uri="{9D8B030D-6E8A-4147-A177-3AD203B41FA5}">
                      <a16:colId xmlns:a16="http://schemas.microsoft.com/office/drawing/2014/main" val="20000"/>
                    </a:ext>
                  </a:extLst>
                </a:gridCol>
                <a:gridCol w="4448416">
                  <a:extLst>
                    <a:ext uri="{9D8B030D-6E8A-4147-A177-3AD203B41FA5}">
                      <a16:colId xmlns:a16="http://schemas.microsoft.com/office/drawing/2014/main" val="20001"/>
                    </a:ext>
                  </a:extLst>
                </a:gridCol>
              </a:tblGrid>
              <a:tr h="381687">
                <a:tc>
                  <a:txBody>
                    <a:bodyPr/>
                    <a:lstStyle/>
                    <a:p>
                      <a:r>
                        <a:rPr lang="en-GB" sz="2000" dirty="0"/>
                        <a:t>Decision Endorsed</a:t>
                      </a:r>
                      <a:r>
                        <a:rPr lang="en-GB" sz="2000" baseline="0" dirty="0"/>
                        <a:t> from SOM 13</a:t>
                      </a:r>
                      <a:endParaRPr lang="en-GB" sz="2000" dirty="0"/>
                    </a:p>
                  </a:txBody>
                  <a:tcPr/>
                </a:tc>
                <a:tc>
                  <a:txBody>
                    <a:bodyPr/>
                    <a:lstStyle/>
                    <a:p>
                      <a:r>
                        <a:rPr lang="en-GB" sz="2000" dirty="0"/>
                        <a:t>Status</a:t>
                      </a:r>
                    </a:p>
                  </a:txBody>
                  <a:tcPr/>
                </a:tc>
                <a:extLst>
                  <a:ext uri="{0D108BD9-81ED-4DB2-BD59-A6C34878D82A}">
                    <a16:rowId xmlns:a16="http://schemas.microsoft.com/office/drawing/2014/main" val="10000"/>
                  </a:ext>
                </a:extLst>
              </a:tr>
              <a:tr h="755156">
                <a:tc>
                  <a:txBody>
                    <a:bodyPr/>
                    <a:lstStyle/>
                    <a:p>
                      <a:r>
                        <a:rPr lang="en-ID" sz="1800" kern="1200" dirty="0">
                          <a:solidFill>
                            <a:schemeClr val="dk1"/>
                          </a:solidFill>
                          <a:effectLst/>
                          <a:latin typeface="+mn-lt"/>
                          <a:ea typeface="+mn-ea"/>
                          <a:cs typeface="+mn-cs"/>
                        </a:rPr>
                        <a:t>Recognized the achievement of the Sulu-Sulawesi Seascape Project in establishing the first network of MPAs in the Philippine side of the transboundary MTPAN as safe havens for the Green Turtles (Chelonia mydas); </a:t>
                      </a:r>
                    </a:p>
                  </a:txBody>
                  <a:tcPr/>
                </a:tc>
                <a:tc>
                  <a:txBody>
                    <a:bodyPr/>
                    <a:lstStyle/>
                    <a:p>
                      <a:endParaRPr lang="en-GB" sz="1800" dirty="0"/>
                    </a:p>
                    <a:p>
                      <a:endParaRPr lang="en-GB" sz="1800" dirty="0"/>
                    </a:p>
                    <a:p>
                      <a:r>
                        <a:rPr lang="en-GB" sz="1800" dirty="0"/>
                        <a:t>Completed</a:t>
                      </a:r>
                    </a:p>
                  </a:txBody>
                  <a:tcPr/>
                </a:tc>
                <a:extLst>
                  <a:ext uri="{0D108BD9-81ED-4DB2-BD59-A6C34878D82A}">
                    <a16:rowId xmlns:a16="http://schemas.microsoft.com/office/drawing/2014/main" val="10001"/>
                  </a:ext>
                </a:extLst>
              </a:tr>
              <a:tr h="755156">
                <a:tc>
                  <a:txBody>
                    <a:bodyPr/>
                    <a:lstStyle/>
                    <a:p>
                      <a:r>
                        <a:rPr lang="en-ID" sz="1800" kern="1200" dirty="0">
                          <a:solidFill>
                            <a:schemeClr val="dk1"/>
                          </a:solidFill>
                          <a:effectLst/>
                          <a:latin typeface="+mn-lt"/>
                          <a:ea typeface="+mn-ea"/>
                          <a:cs typeface="+mn-cs"/>
                        </a:rPr>
                        <a:t>Tasked the Sulu-Sulawesi Seascape Project to include the Transboundary MPA Network for Marine Turtles in the regional conservation plan for marine turtles and for the Project through the Regional Secretariat coordinate with TSWG for the next steps; </a:t>
                      </a:r>
                    </a:p>
                  </a:txBody>
                  <a:tcPr/>
                </a:tc>
                <a:tc>
                  <a:txBody>
                    <a:bodyPr/>
                    <a:lstStyle/>
                    <a:p>
                      <a:r>
                        <a:rPr lang="en-GB" sz="1800" dirty="0"/>
                        <a:t>Initiated the development for the regional conservation plan for marine turtles that recognise </a:t>
                      </a:r>
                      <a:r>
                        <a:rPr lang="en-GB" sz="1800" baseline="0" dirty="0"/>
                        <a:t>Transboundary MPA Network as one of the strategic actions in the region</a:t>
                      </a:r>
                      <a:endParaRPr lang="en-GB" sz="1800" dirty="0"/>
                    </a:p>
                  </a:txBody>
                  <a:tcPr/>
                </a:tc>
                <a:extLst>
                  <a:ext uri="{0D108BD9-81ED-4DB2-BD59-A6C34878D82A}">
                    <a16:rowId xmlns:a16="http://schemas.microsoft.com/office/drawing/2014/main" val="10002"/>
                  </a:ext>
                </a:extLst>
              </a:tr>
              <a:tr h="7551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D" sz="1800" kern="1200" dirty="0">
                          <a:solidFill>
                            <a:schemeClr val="dk1"/>
                          </a:solidFill>
                          <a:effectLst/>
                          <a:latin typeface="+mn-lt"/>
                          <a:ea typeface="+mn-ea"/>
                          <a:cs typeface="+mn-cs"/>
                        </a:rPr>
                        <a:t>Noted the progress made by the countries in formulating their national conservation plans for marine mammals, sharks and rays and marine turtles, thus, tasked the WG to put together a region-wide conservation plan for these threatened species</a:t>
                      </a:r>
                      <a:r>
                        <a:rPr lang="en-US" sz="1800" kern="1200" dirty="0">
                          <a:solidFill>
                            <a:schemeClr val="dk1"/>
                          </a:solidFill>
                          <a:effectLst/>
                          <a:latin typeface="+mn-lt"/>
                          <a:ea typeface="+mn-ea"/>
                          <a:cs typeface="+mn-cs"/>
                        </a:rPr>
                        <a:t>; </a:t>
                      </a:r>
                    </a:p>
                  </a:txBody>
                  <a:tcPr/>
                </a:tc>
                <a:tc>
                  <a:txBody>
                    <a:bodyPr/>
                    <a:lstStyle/>
                    <a:p>
                      <a:r>
                        <a:rPr lang="en-GB" sz="1800" dirty="0"/>
                        <a:t>Working in progress. </a:t>
                      </a:r>
                      <a:r>
                        <a:rPr lang="en-ID" sz="1800" dirty="0"/>
                        <a:t>The countries have made good progress, while others are finalising their National Conservation plans. TSWG will need to Plan a write shop plan to pull together a region-wide conservation plan</a:t>
                      </a:r>
                    </a:p>
                    <a:p>
                      <a:endParaRPr lang="en-GB" sz="18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27431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10913" t="92857" r="7644" b="89"/>
          <a:stretch/>
        </p:blipFill>
        <p:spPr>
          <a:xfrm>
            <a:off x="-27215" y="6590805"/>
            <a:ext cx="12219215" cy="261099"/>
          </a:xfrm>
          <a:prstGeom prst="rect">
            <a:avLst/>
          </a:prstGeom>
        </p:spPr>
      </p:pic>
      <p:sp>
        <p:nvSpPr>
          <p:cNvPr id="8" name="Title 1"/>
          <p:cNvSpPr>
            <a:spLocks noGrp="1"/>
          </p:cNvSpPr>
          <p:nvPr>
            <p:ph type="title"/>
          </p:nvPr>
        </p:nvSpPr>
        <p:spPr>
          <a:xfrm>
            <a:off x="515470" y="257548"/>
            <a:ext cx="10515600" cy="673477"/>
          </a:xfrm>
        </p:spPr>
        <p:txBody>
          <a:bodyPr>
            <a:normAutofit/>
          </a:bodyPr>
          <a:lstStyle/>
          <a:p>
            <a:r>
              <a:rPr lang="en-PH" sz="3200" b="1" dirty="0">
                <a:solidFill>
                  <a:srgbClr val="474443"/>
                </a:solidFill>
                <a:latin typeface="Arial Black" panose="020B0A04020102020204" pitchFamily="34" charset="0"/>
                <a:ea typeface="Open Sans" panose="020B0606030504020204" pitchFamily="34" charset="0"/>
                <a:cs typeface="Open Sans" panose="020B0606030504020204" pitchFamily="34" charset="0"/>
              </a:rPr>
              <a:t>Status on Decisions Endorsed by SOM 13 </a:t>
            </a:r>
          </a:p>
        </p:txBody>
      </p:sp>
      <p:graphicFrame>
        <p:nvGraphicFramePr>
          <p:cNvPr id="3" name="Table 2"/>
          <p:cNvGraphicFramePr>
            <a:graphicFrameLocks noGrp="1"/>
          </p:cNvGraphicFramePr>
          <p:nvPr>
            <p:extLst>
              <p:ext uri="{D42A27DB-BD31-4B8C-83A1-F6EECF244321}">
                <p14:modId xmlns:p14="http://schemas.microsoft.com/office/powerpoint/2010/main" val="2741917131"/>
              </p:ext>
            </p:extLst>
          </p:nvPr>
        </p:nvGraphicFramePr>
        <p:xfrm>
          <a:off x="251791" y="897112"/>
          <a:ext cx="11781183" cy="4534925"/>
        </p:xfrm>
        <a:graphic>
          <a:graphicData uri="http://schemas.openxmlformats.org/drawingml/2006/table">
            <a:tbl>
              <a:tblPr firstRow="1" bandRow="1">
                <a:tableStyleId>{93296810-A885-4BE3-A3E7-6D5BEEA58F35}</a:tableStyleId>
              </a:tblPr>
              <a:tblGrid>
                <a:gridCol w="8014396">
                  <a:extLst>
                    <a:ext uri="{9D8B030D-6E8A-4147-A177-3AD203B41FA5}">
                      <a16:colId xmlns:a16="http://schemas.microsoft.com/office/drawing/2014/main" val="20000"/>
                    </a:ext>
                  </a:extLst>
                </a:gridCol>
                <a:gridCol w="3766787">
                  <a:extLst>
                    <a:ext uri="{9D8B030D-6E8A-4147-A177-3AD203B41FA5}">
                      <a16:colId xmlns:a16="http://schemas.microsoft.com/office/drawing/2014/main" val="20001"/>
                    </a:ext>
                  </a:extLst>
                </a:gridCol>
              </a:tblGrid>
              <a:tr h="385012">
                <a:tc>
                  <a:txBody>
                    <a:bodyPr/>
                    <a:lstStyle/>
                    <a:p>
                      <a:r>
                        <a:rPr lang="en-GB" sz="2000" dirty="0"/>
                        <a:t>Decision Endorsed</a:t>
                      </a:r>
                      <a:r>
                        <a:rPr lang="en-GB" sz="2000" baseline="0" dirty="0"/>
                        <a:t> from SOM 13</a:t>
                      </a:r>
                      <a:endParaRPr lang="en-GB" sz="2000" dirty="0"/>
                    </a:p>
                  </a:txBody>
                  <a:tcPr/>
                </a:tc>
                <a:tc>
                  <a:txBody>
                    <a:bodyPr/>
                    <a:lstStyle/>
                    <a:p>
                      <a:r>
                        <a:rPr lang="en-GB" sz="2000" dirty="0"/>
                        <a:t>Status</a:t>
                      </a:r>
                    </a:p>
                  </a:txBody>
                  <a:tcPr/>
                </a:tc>
                <a:extLst>
                  <a:ext uri="{0D108BD9-81ED-4DB2-BD59-A6C34878D82A}">
                    <a16:rowId xmlns:a16="http://schemas.microsoft.com/office/drawing/2014/main" val="10000"/>
                  </a:ext>
                </a:extLst>
              </a:tr>
              <a:tr h="9727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mn-lt"/>
                          <a:ea typeface="+mn-ea"/>
                          <a:cs typeface="+mn-cs"/>
                        </a:rPr>
                        <a:t>Supported the recommendation of the TSWG to turnover the Chairmanship from Malaysia to Papua New Guinea and for Indonesia as Co-Chair based on the provisions stipulated in the TSWG Terms of Reference; </a:t>
                      </a:r>
                    </a:p>
                  </a:txBody>
                  <a:tcPr/>
                </a:tc>
                <a:tc>
                  <a:txBody>
                    <a:bodyPr/>
                    <a:lstStyle/>
                    <a:p>
                      <a:endParaRPr lang="en-US" sz="1600" b="0" dirty="0">
                        <a:solidFill>
                          <a:schemeClr val="tx1"/>
                        </a:solidFill>
                      </a:endParaRPr>
                    </a:p>
                    <a:p>
                      <a:r>
                        <a:rPr lang="en-US" sz="1600" b="0" dirty="0">
                          <a:solidFill>
                            <a:schemeClr val="tx1"/>
                          </a:solidFill>
                        </a:rPr>
                        <a:t>     Done</a:t>
                      </a:r>
                      <a:endParaRPr lang="en-GB" sz="1600" b="0" dirty="0">
                        <a:solidFill>
                          <a:schemeClr val="tx1"/>
                        </a:solidFill>
                      </a:endParaRPr>
                    </a:p>
                  </a:txBody>
                  <a:tcPr/>
                </a:tc>
                <a:extLst>
                  <a:ext uri="{0D108BD9-81ED-4DB2-BD59-A6C34878D82A}">
                    <a16:rowId xmlns:a16="http://schemas.microsoft.com/office/drawing/2014/main" val="10001"/>
                  </a:ext>
                </a:extLst>
              </a:tr>
              <a:tr h="562710">
                <a:tc>
                  <a:txBody>
                    <a:bodyPr/>
                    <a:lstStyle/>
                    <a:p>
                      <a:endParaRPr lang="en-US" sz="1600" kern="1200" dirty="0">
                        <a:solidFill>
                          <a:schemeClr val="dk1"/>
                        </a:solidFill>
                        <a:effectLst/>
                        <a:latin typeface="+mn-lt"/>
                        <a:ea typeface="+mn-ea"/>
                        <a:cs typeface="+mn-cs"/>
                      </a:endParaRPr>
                    </a:p>
                    <a:p>
                      <a:r>
                        <a:rPr lang="en-US" sz="1600" kern="1200" dirty="0">
                          <a:solidFill>
                            <a:schemeClr val="dk1"/>
                          </a:solidFill>
                          <a:effectLst/>
                          <a:latin typeface="+mn-lt"/>
                          <a:ea typeface="+mn-ea"/>
                          <a:cs typeface="+mn-cs"/>
                        </a:rPr>
                        <a:t>Tasked the Working Group to finalize the proposed Terms of Reference for the creation of a pool of experts on threatened species </a:t>
                      </a:r>
                    </a:p>
                  </a:txBody>
                  <a:tcPr/>
                </a:tc>
                <a:tc>
                  <a:txBody>
                    <a:bodyPr/>
                    <a:lstStyle/>
                    <a:p>
                      <a:r>
                        <a:rPr lang="en-GB" sz="1600" dirty="0"/>
                        <a:t> The TOR finalised and approved during the 2</a:t>
                      </a:r>
                      <a:r>
                        <a:rPr lang="en-GB" sz="1600" baseline="30000" dirty="0"/>
                        <a:t>nd</a:t>
                      </a:r>
                      <a:r>
                        <a:rPr lang="en-GB" sz="1600" dirty="0"/>
                        <a:t> Threatened Species working group meeting.  Document  circulated to all NCCs. Next  step to have it endorsed by SOM 14</a:t>
                      </a:r>
                    </a:p>
                  </a:txBody>
                  <a:tcPr/>
                </a:tc>
                <a:extLst>
                  <a:ext uri="{0D108BD9-81ED-4DB2-BD59-A6C34878D82A}">
                    <a16:rowId xmlns:a16="http://schemas.microsoft.com/office/drawing/2014/main" val="10002"/>
                  </a:ext>
                </a:extLst>
              </a:tr>
              <a:tr h="799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Noted the progress of the TSWG to plan the development of the TSWG monitoring and evaluation indicators </a:t>
                      </a:r>
                    </a:p>
                  </a:txBody>
                  <a:tcPr/>
                </a:tc>
                <a:tc>
                  <a:txBody>
                    <a:bodyPr/>
                    <a:lstStyle/>
                    <a:p>
                      <a:r>
                        <a:rPr lang="en-GB" sz="1600" dirty="0"/>
                        <a:t>Already discussed in 1</a:t>
                      </a:r>
                      <a:r>
                        <a:rPr lang="en-GB" sz="1600" baseline="30000" dirty="0"/>
                        <a:t>st</a:t>
                      </a:r>
                      <a:r>
                        <a:rPr lang="en-GB" sz="1600" dirty="0"/>
                        <a:t> REX TSWG in Manila in April 2018.</a:t>
                      </a:r>
                    </a:p>
                    <a:p>
                      <a:r>
                        <a:rPr lang="en-GB" sz="1600" dirty="0"/>
                        <a:t>RS has circulated the report to </a:t>
                      </a:r>
                      <a:r>
                        <a:rPr lang="en-GB" sz="1600" baseline="0" dirty="0"/>
                        <a:t>CT6 for Feedback in 2019 first quarter</a:t>
                      </a:r>
                      <a:endParaRPr lang="en-GB" sz="1600" dirty="0"/>
                    </a:p>
                  </a:txBody>
                  <a:tcPr/>
                </a:tc>
                <a:extLst>
                  <a:ext uri="{0D108BD9-81ED-4DB2-BD59-A6C34878D82A}">
                    <a16:rowId xmlns:a16="http://schemas.microsoft.com/office/drawing/2014/main" val="10003"/>
                  </a:ext>
                </a:extLst>
              </a:tr>
              <a:tr h="7884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D" sz="1600" kern="1200" dirty="0">
                          <a:solidFill>
                            <a:schemeClr val="dk1"/>
                          </a:solidFill>
                          <a:effectLst/>
                          <a:latin typeface="+mn-lt"/>
                          <a:ea typeface="+mn-ea"/>
                          <a:cs typeface="+mn-cs"/>
                        </a:rPr>
                        <a:t>Endorsed the implementation of the 2018 TS Work Plan and to call on the partners and collaborators to continue to provide technical and financial support to Goal 5.</a:t>
                      </a:r>
                    </a:p>
                  </a:txBody>
                  <a:tcPr/>
                </a:tc>
                <a:tc>
                  <a:txBody>
                    <a:bodyPr/>
                    <a:lstStyle/>
                    <a:p>
                      <a:r>
                        <a:rPr lang="en-GB" sz="1600" dirty="0"/>
                        <a:t>   Done</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644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10913" t="92857" r="7644" b="89"/>
          <a:stretch/>
        </p:blipFill>
        <p:spPr>
          <a:xfrm>
            <a:off x="-27215" y="6590805"/>
            <a:ext cx="12219215" cy="261099"/>
          </a:xfrm>
          <a:prstGeom prst="rect">
            <a:avLst/>
          </a:prstGeom>
        </p:spPr>
      </p:pic>
      <p:sp>
        <p:nvSpPr>
          <p:cNvPr id="8" name="Title 1"/>
          <p:cNvSpPr>
            <a:spLocks noGrp="1"/>
          </p:cNvSpPr>
          <p:nvPr>
            <p:ph type="title"/>
          </p:nvPr>
        </p:nvSpPr>
        <p:spPr>
          <a:xfrm>
            <a:off x="515470" y="257549"/>
            <a:ext cx="10515600" cy="892286"/>
          </a:xfrm>
        </p:spPr>
        <p:txBody>
          <a:bodyPr>
            <a:normAutofit/>
          </a:bodyPr>
          <a:lstStyle/>
          <a:p>
            <a:r>
              <a:rPr lang="en-PH" sz="3200" b="1" dirty="0">
                <a:solidFill>
                  <a:srgbClr val="474443"/>
                </a:solidFill>
                <a:latin typeface="Arial Black" panose="020B0A04020102020204" pitchFamily="34" charset="0"/>
                <a:ea typeface="Open Sans" panose="020B0606030504020204" pitchFamily="34" charset="0"/>
                <a:cs typeface="Open Sans" panose="020B0606030504020204" pitchFamily="34" charset="0"/>
              </a:rPr>
              <a:t>Status on TSWG Work Plan 2018</a:t>
            </a:r>
          </a:p>
        </p:txBody>
      </p:sp>
      <p:graphicFrame>
        <p:nvGraphicFramePr>
          <p:cNvPr id="2" name="Table 1">
            <a:extLst>
              <a:ext uri="{FF2B5EF4-FFF2-40B4-BE49-F238E27FC236}">
                <a16:creationId xmlns:a16="http://schemas.microsoft.com/office/drawing/2014/main" id="{0E8231CA-1093-4D14-8B3B-4A5B4BB83720}"/>
              </a:ext>
            </a:extLst>
          </p:cNvPr>
          <p:cNvGraphicFramePr>
            <a:graphicFrameLocks noGrp="1"/>
          </p:cNvGraphicFramePr>
          <p:nvPr>
            <p:extLst>
              <p:ext uri="{D42A27DB-BD31-4B8C-83A1-F6EECF244321}">
                <p14:modId xmlns:p14="http://schemas.microsoft.com/office/powerpoint/2010/main" val="4086249561"/>
              </p:ext>
            </p:extLst>
          </p:nvPr>
        </p:nvGraphicFramePr>
        <p:xfrm>
          <a:off x="419101" y="1391478"/>
          <a:ext cx="10712726" cy="4743529"/>
        </p:xfrm>
        <a:graphic>
          <a:graphicData uri="http://schemas.openxmlformats.org/drawingml/2006/table">
            <a:tbl>
              <a:tblPr firstRow="1" bandRow="1">
                <a:tableStyleId>{93296810-A885-4BE3-A3E7-6D5BEEA58F35}</a:tableStyleId>
              </a:tblPr>
              <a:tblGrid>
                <a:gridCol w="6061212">
                  <a:extLst>
                    <a:ext uri="{9D8B030D-6E8A-4147-A177-3AD203B41FA5}">
                      <a16:colId xmlns:a16="http://schemas.microsoft.com/office/drawing/2014/main" val="479818228"/>
                    </a:ext>
                  </a:extLst>
                </a:gridCol>
                <a:gridCol w="4651514">
                  <a:extLst>
                    <a:ext uri="{9D8B030D-6E8A-4147-A177-3AD203B41FA5}">
                      <a16:colId xmlns:a16="http://schemas.microsoft.com/office/drawing/2014/main" val="3100646667"/>
                    </a:ext>
                  </a:extLst>
                </a:gridCol>
              </a:tblGrid>
              <a:tr h="607443">
                <a:tc>
                  <a:txBody>
                    <a:bodyPr/>
                    <a:lstStyle/>
                    <a:p>
                      <a:pPr algn="ctr">
                        <a:spcAft>
                          <a:spcPts val="0"/>
                        </a:spcAft>
                      </a:pPr>
                      <a:r>
                        <a:rPr lang="en-US" sz="2000" dirty="0">
                          <a:effectLst/>
                        </a:rPr>
                        <a:t>Planned Activities</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2000" dirty="0">
                          <a:effectLst/>
                        </a:rPr>
                        <a:t>Status</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9472663"/>
                  </a:ext>
                </a:extLst>
              </a:tr>
              <a:tr h="421532">
                <a:tc>
                  <a:txBody>
                    <a:bodyPr/>
                    <a:lstStyle/>
                    <a:p>
                      <a:pPr>
                        <a:spcAft>
                          <a:spcPts val="0"/>
                        </a:spcAft>
                      </a:pPr>
                      <a:r>
                        <a:rPr lang="en-US" sz="1600" b="1" dirty="0">
                          <a:effectLst/>
                        </a:rPr>
                        <a:t>Finalization of TOR for a pool of experts on threatened species</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600" dirty="0">
                          <a:effectLst/>
                          <a:latin typeface="+mn-lt"/>
                        </a:rPr>
                        <a:t>  Done</a:t>
                      </a:r>
                      <a:endParaRPr lang="en-AU"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9064321"/>
                  </a:ext>
                </a:extLst>
              </a:tr>
              <a:tr h="366440">
                <a:tc>
                  <a:txBody>
                    <a:bodyPr/>
                    <a:lstStyle/>
                    <a:p>
                      <a:pPr>
                        <a:spcAft>
                          <a:spcPts val="0"/>
                        </a:spcAft>
                      </a:pPr>
                      <a:r>
                        <a:rPr lang="en-US" sz="1600" b="1" dirty="0">
                          <a:effectLst/>
                        </a:rPr>
                        <a:t>Draft the M&amp;E Indicators for TS</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600" dirty="0">
                          <a:effectLst/>
                          <a:latin typeface="+mn-lt"/>
                        </a:rPr>
                        <a:t>To be finalized </a:t>
                      </a:r>
                      <a:endParaRPr lang="en-AU"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3032649"/>
                  </a:ext>
                </a:extLst>
              </a:tr>
              <a:tr h="299863">
                <a:tc>
                  <a:txBody>
                    <a:bodyPr/>
                    <a:lstStyle/>
                    <a:p>
                      <a:pPr>
                        <a:spcAft>
                          <a:spcPts val="0"/>
                        </a:spcAft>
                      </a:pPr>
                      <a:r>
                        <a:rPr lang="en-US" sz="1600" b="1">
                          <a:effectLst/>
                        </a:rPr>
                        <a:t>Identification training on sharks and rays </a:t>
                      </a:r>
                      <a:endParaRPr lang="en-A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600" dirty="0">
                          <a:effectLst/>
                          <a:latin typeface="+mn-lt"/>
                        </a:rPr>
                        <a:t>Postponed  to 2019 due to RS transition</a:t>
                      </a:r>
                      <a:endParaRPr lang="en-AU"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52755154"/>
                  </a:ext>
                </a:extLst>
              </a:tr>
              <a:tr h="398566">
                <a:tc>
                  <a:txBody>
                    <a:bodyPr/>
                    <a:lstStyle/>
                    <a:p>
                      <a:pPr>
                        <a:spcAft>
                          <a:spcPts val="0"/>
                        </a:spcAft>
                      </a:pPr>
                      <a:r>
                        <a:rPr lang="en-US" sz="1600" b="1" dirty="0">
                          <a:effectLst/>
                        </a:rPr>
                        <a:t>Write shop on the formulation of the Region-wide Conservation Plan for Marine Mammals, Sea Turtles and Sharks and Rays </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endParaRPr lang="en-US" sz="1600" dirty="0">
                        <a:effectLst/>
                        <a:latin typeface="+mn-lt"/>
                      </a:endParaRPr>
                    </a:p>
                    <a:p>
                      <a:pPr>
                        <a:spcAft>
                          <a:spcPts val="0"/>
                        </a:spcAft>
                      </a:pPr>
                      <a:r>
                        <a:rPr lang="en-US" sz="1600" dirty="0">
                          <a:effectLst/>
                          <a:latin typeface="+mn-lt"/>
                        </a:rPr>
                        <a:t>Postponed to 2019 due to RS transition</a:t>
                      </a:r>
                      <a:endParaRPr lang="en-AU"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7912777"/>
                  </a:ext>
                </a:extLst>
              </a:tr>
              <a:tr h="299863">
                <a:tc>
                  <a:txBody>
                    <a:bodyPr/>
                    <a:lstStyle/>
                    <a:p>
                      <a:pPr>
                        <a:spcAft>
                          <a:spcPts val="0"/>
                        </a:spcAft>
                      </a:pPr>
                      <a:r>
                        <a:rPr lang="en-US" sz="1600" b="1" dirty="0">
                          <a:effectLst/>
                        </a:rPr>
                        <a:t>Conduct IUCN Red List workshop ( Sharks and Rays)</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600" dirty="0">
                          <a:effectLst/>
                          <a:latin typeface="+mn-lt"/>
                        </a:rPr>
                        <a:t>Subject to schedules for IUCN at the global level and for CTI region in 2020</a:t>
                      </a:r>
                      <a:endParaRPr lang="en-AU"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205185"/>
                  </a:ext>
                </a:extLst>
              </a:tr>
              <a:tr h="613630">
                <a:tc>
                  <a:txBody>
                    <a:bodyPr/>
                    <a:lstStyle/>
                    <a:p>
                      <a:pPr>
                        <a:spcAft>
                          <a:spcPts val="0"/>
                        </a:spcAft>
                      </a:pPr>
                      <a:r>
                        <a:rPr lang="en-US" sz="1600" b="1" dirty="0">
                          <a:effectLst/>
                        </a:rPr>
                        <a:t>Write shop on the development of the Region-wide Assessment Report on Threatened Species (Marine Mammals, Sea Turtles, Sharks and Rays) </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600" dirty="0">
                          <a:effectLst/>
                          <a:latin typeface="+mn-lt"/>
                        </a:rPr>
                        <a:t>Initial gathering of available data and information and submitted to RS. Postponed for 2019 (Need technical support)</a:t>
                      </a:r>
                      <a:endParaRPr lang="en-AU"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6824324"/>
                  </a:ext>
                </a:extLst>
              </a:tr>
              <a:tr h="599726">
                <a:tc>
                  <a:txBody>
                    <a:bodyPr/>
                    <a:lstStyle/>
                    <a:p>
                      <a:pPr>
                        <a:spcAft>
                          <a:spcPts val="0"/>
                        </a:spcAft>
                      </a:pPr>
                      <a:r>
                        <a:rPr lang="en-US" sz="1600" b="1">
                          <a:effectLst/>
                        </a:rPr>
                        <a:t>Production of maps identifying confirmed locations and migratory routes of the threatened species</a:t>
                      </a:r>
                      <a:endParaRPr lang="en-A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AU" sz="1600" dirty="0">
                          <a:effectLst/>
                          <a:latin typeface="+mn-lt"/>
                          <a:ea typeface="Calibri" panose="020F0502020204030204" pitchFamily="34" charset="0"/>
                          <a:cs typeface="Times New Roman" panose="02020603050405020304" pitchFamily="18" charset="0"/>
                        </a:rPr>
                        <a:t>Postponed to 2019 for each country to submit its specific species (e.g. Sea turtle) to RS  then RS to WWF-ID</a:t>
                      </a:r>
                    </a:p>
                  </a:txBody>
                  <a:tcPr marL="68580" marR="68580" marT="0" marB="0"/>
                </a:tc>
                <a:extLst>
                  <a:ext uri="{0D108BD9-81ED-4DB2-BD59-A6C34878D82A}">
                    <a16:rowId xmlns:a16="http://schemas.microsoft.com/office/drawing/2014/main" val="3357867505"/>
                  </a:ext>
                </a:extLst>
              </a:tr>
              <a:tr h="299863">
                <a:tc>
                  <a:txBody>
                    <a:bodyPr/>
                    <a:lstStyle/>
                    <a:p>
                      <a:pPr>
                        <a:spcAft>
                          <a:spcPts val="0"/>
                        </a:spcAft>
                      </a:pPr>
                      <a:r>
                        <a:rPr lang="en-US" sz="1600" b="1" dirty="0">
                          <a:effectLst/>
                        </a:rPr>
                        <a:t>Annual TS TWG Meeting </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600" dirty="0">
                          <a:effectLst/>
                          <a:latin typeface="+mn-lt"/>
                        </a:rPr>
                        <a:t>Done</a:t>
                      </a:r>
                      <a:endParaRPr lang="en-AU"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9477750"/>
                  </a:ext>
                </a:extLst>
              </a:tr>
            </a:tbl>
          </a:graphicData>
        </a:graphic>
      </p:graphicFrame>
    </p:spTree>
    <p:extLst>
      <p:ext uri="{BB962C8B-B14F-4D97-AF65-F5344CB8AC3E}">
        <p14:creationId xmlns:p14="http://schemas.microsoft.com/office/powerpoint/2010/main" val="4291924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10913" t="92857" r="7644" b="89"/>
          <a:stretch/>
        </p:blipFill>
        <p:spPr>
          <a:xfrm>
            <a:off x="-27215" y="6590805"/>
            <a:ext cx="12219215" cy="261099"/>
          </a:xfrm>
          <a:prstGeom prst="rect">
            <a:avLst/>
          </a:prstGeom>
        </p:spPr>
      </p:pic>
      <p:sp>
        <p:nvSpPr>
          <p:cNvPr id="8" name="Title 1"/>
          <p:cNvSpPr>
            <a:spLocks noGrp="1"/>
          </p:cNvSpPr>
          <p:nvPr>
            <p:ph type="title"/>
          </p:nvPr>
        </p:nvSpPr>
        <p:spPr>
          <a:xfrm>
            <a:off x="515470" y="257548"/>
            <a:ext cx="10515600" cy="1325563"/>
          </a:xfrm>
        </p:spPr>
        <p:txBody>
          <a:bodyPr>
            <a:normAutofit/>
          </a:bodyPr>
          <a:lstStyle/>
          <a:p>
            <a:r>
              <a:rPr lang="en-PH" sz="3200" b="1" dirty="0">
                <a:solidFill>
                  <a:srgbClr val="474443"/>
                </a:solidFill>
                <a:latin typeface="Arial Black" panose="020B0A04020102020204" pitchFamily="34" charset="0"/>
                <a:ea typeface="Open Sans" panose="020B0606030504020204" pitchFamily="34" charset="0"/>
                <a:cs typeface="Open Sans" panose="020B0606030504020204" pitchFamily="34" charset="0"/>
              </a:rPr>
              <a:t>Activities of TSWG 2018</a:t>
            </a:r>
          </a:p>
        </p:txBody>
      </p:sp>
      <p:graphicFrame>
        <p:nvGraphicFramePr>
          <p:cNvPr id="3" name="Table 2"/>
          <p:cNvGraphicFramePr>
            <a:graphicFrameLocks noGrp="1"/>
          </p:cNvGraphicFramePr>
          <p:nvPr>
            <p:extLst>
              <p:ext uri="{D42A27DB-BD31-4B8C-83A1-F6EECF244321}">
                <p14:modId xmlns:p14="http://schemas.microsoft.com/office/powerpoint/2010/main" val="1736822664"/>
              </p:ext>
            </p:extLst>
          </p:nvPr>
        </p:nvGraphicFramePr>
        <p:xfrm>
          <a:off x="515470" y="1429119"/>
          <a:ext cx="10515601" cy="1906552"/>
        </p:xfrm>
        <a:graphic>
          <a:graphicData uri="http://schemas.openxmlformats.org/drawingml/2006/table">
            <a:tbl>
              <a:tblPr firstRow="1" bandRow="1">
                <a:tableStyleId>{93296810-A885-4BE3-A3E7-6D5BEEA58F35}</a:tableStyleId>
              </a:tblPr>
              <a:tblGrid>
                <a:gridCol w="3520082">
                  <a:extLst>
                    <a:ext uri="{9D8B030D-6E8A-4147-A177-3AD203B41FA5}">
                      <a16:colId xmlns:a16="http://schemas.microsoft.com/office/drawing/2014/main" val="20000"/>
                    </a:ext>
                  </a:extLst>
                </a:gridCol>
                <a:gridCol w="3913632">
                  <a:extLst>
                    <a:ext uri="{9D8B030D-6E8A-4147-A177-3AD203B41FA5}">
                      <a16:colId xmlns:a16="http://schemas.microsoft.com/office/drawing/2014/main" val="20001"/>
                    </a:ext>
                  </a:extLst>
                </a:gridCol>
                <a:gridCol w="3081887">
                  <a:extLst>
                    <a:ext uri="{9D8B030D-6E8A-4147-A177-3AD203B41FA5}">
                      <a16:colId xmlns:a16="http://schemas.microsoft.com/office/drawing/2014/main" val="20002"/>
                    </a:ext>
                  </a:extLst>
                </a:gridCol>
              </a:tblGrid>
              <a:tr h="381687">
                <a:tc>
                  <a:txBody>
                    <a:bodyPr/>
                    <a:lstStyle/>
                    <a:p>
                      <a:r>
                        <a:rPr lang="en-US" sz="2000" dirty="0">
                          <a:effectLst/>
                          <a:latin typeface="Helvetica" charset="0"/>
                        </a:rPr>
                        <a:t>Activities </a:t>
                      </a:r>
                      <a:endParaRPr lang="en-US" sz="1600" dirty="0">
                        <a:effectLst/>
                      </a:endParaRPr>
                    </a:p>
                  </a:txBody>
                  <a:tcPr anchor="ctr"/>
                </a:tc>
                <a:tc>
                  <a:txBody>
                    <a:bodyPr/>
                    <a:lstStyle/>
                    <a:p>
                      <a:r>
                        <a:rPr lang="en-US" sz="1600" dirty="0">
                          <a:effectLst/>
                        </a:rPr>
                        <a:t>Date</a:t>
                      </a:r>
                    </a:p>
                  </a:txBody>
                  <a:tcPr anchor="ctr"/>
                </a:tc>
                <a:tc>
                  <a:txBody>
                    <a:bodyPr/>
                    <a:lstStyle/>
                    <a:p>
                      <a:r>
                        <a:rPr lang="en-US" sz="1600" dirty="0">
                          <a:effectLst/>
                        </a:rPr>
                        <a:t>Venue</a:t>
                      </a:r>
                    </a:p>
                  </a:txBody>
                  <a:tcPr anchor="ctr"/>
                </a:tc>
                <a:extLst>
                  <a:ext uri="{0D108BD9-81ED-4DB2-BD59-A6C34878D82A}">
                    <a16:rowId xmlns:a16="http://schemas.microsoft.com/office/drawing/2014/main" val="10000"/>
                  </a:ext>
                </a:extLst>
              </a:tr>
              <a:tr h="755156">
                <a:tc>
                  <a:txBody>
                    <a:bodyPr/>
                    <a:lstStyle/>
                    <a:p>
                      <a:r>
                        <a:rPr lang="en-US" sz="1600" b="1" dirty="0">
                          <a:effectLst/>
                        </a:rPr>
                        <a:t>1</a:t>
                      </a:r>
                      <a:r>
                        <a:rPr lang="en-US" sz="1600" b="1" baseline="30000" dirty="0">
                          <a:effectLst/>
                        </a:rPr>
                        <a:t>st</a:t>
                      </a:r>
                      <a:r>
                        <a:rPr lang="en-US" sz="1600" b="1" dirty="0">
                          <a:effectLst/>
                        </a:rPr>
                        <a:t> Threatened Species</a:t>
                      </a:r>
                      <a:r>
                        <a:rPr lang="en-US" sz="1600" b="1" baseline="0" dirty="0">
                          <a:effectLst/>
                        </a:rPr>
                        <a:t> Working Group Regional Exchange </a:t>
                      </a:r>
                      <a:endParaRPr lang="en-US" sz="1600" b="1" dirty="0">
                        <a:effectLst/>
                      </a:endParaRPr>
                    </a:p>
                  </a:txBody>
                  <a:tcPr anchor="ctr"/>
                </a:tc>
                <a:tc>
                  <a:txBody>
                    <a:bodyPr/>
                    <a:lstStyle/>
                    <a:p>
                      <a:r>
                        <a:rPr lang="en-US" sz="1600" b="1" dirty="0">
                          <a:effectLst/>
                        </a:rPr>
                        <a:t>24-26 April 2018 </a:t>
                      </a:r>
                    </a:p>
                  </a:txBody>
                  <a:tcPr anchor="ctr"/>
                </a:tc>
                <a:tc>
                  <a:txBody>
                    <a:bodyPr/>
                    <a:lstStyle/>
                    <a:p>
                      <a:r>
                        <a:rPr lang="en-US" sz="1600" b="1" dirty="0">
                          <a:effectLst/>
                        </a:rPr>
                        <a:t>Quezon City, Philippines </a:t>
                      </a:r>
                    </a:p>
                  </a:txBody>
                  <a:tcPr anchor="ctr"/>
                </a:tc>
                <a:extLst>
                  <a:ext uri="{0D108BD9-81ED-4DB2-BD59-A6C34878D82A}">
                    <a16:rowId xmlns:a16="http://schemas.microsoft.com/office/drawing/2014/main" val="10001"/>
                  </a:ext>
                </a:extLst>
              </a:tr>
              <a:tr h="755156">
                <a:tc>
                  <a:txBody>
                    <a:bodyPr/>
                    <a:lstStyle/>
                    <a:p>
                      <a:r>
                        <a:rPr lang="en-US" sz="1600" b="1" dirty="0">
                          <a:effectLst/>
                        </a:rPr>
                        <a:t>2</a:t>
                      </a:r>
                      <a:r>
                        <a:rPr lang="en-US" sz="1600" b="1" baseline="30000" dirty="0">
                          <a:effectLst/>
                        </a:rPr>
                        <a:t>nd</a:t>
                      </a:r>
                      <a:r>
                        <a:rPr lang="en-US" sz="1600" b="1" dirty="0">
                          <a:effectLst/>
                        </a:rPr>
                        <a:t> CTI threatened species Technical Working Group Meeting </a:t>
                      </a:r>
                    </a:p>
                  </a:txBody>
                  <a:tcPr anchor="ctr"/>
                </a:tc>
                <a:tc>
                  <a:txBody>
                    <a:bodyPr/>
                    <a:lstStyle/>
                    <a:p>
                      <a:r>
                        <a:rPr lang="en-US" sz="1600" b="1" dirty="0">
                          <a:effectLst/>
                        </a:rPr>
                        <a:t>26 April 2018 </a:t>
                      </a:r>
                    </a:p>
                  </a:txBody>
                  <a:tcPr anchor="ctr"/>
                </a:tc>
                <a:tc>
                  <a:txBody>
                    <a:bodyPr/>
                    <a:lstStyle/>
                    <a:p>
                      <a:r>
                        <a:rPr lang="en-US" sz="1600" b="1" dirty="0">
                          <a:effectLst/>
                        </a:rPr>
                        <a:t>Quezon City, Philippines </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6765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10913" t="92857" r="7644" b="89"/>
          <a:stretch/>
        </p:blipFill>
        <p:spPr>
          <a:xfrm>
            <a:off x="-27215" y="6590805"/>
            <a:ext cx="12219215" cy="261099"/>
          </a:xfrm>
          <a:prstGeom prst="rect">
            <a:avLst/>
          </a:prstGeom>
        </p:spPr>
      </p:pic>
      <p:sp>
        <p:nvSpPr>
          <p:cNvPr id="8" name="Title 1"/>
          <p:cNvSpPr>
            <a:spLocks noGrp="1"/>
          </p:cNvSpPr>
          <p:nvPr>
            <p:ph type="title"/>
          </p:nvPr>
        </p:nvSpPr>
        <p:spPr>
          <a:xfrm>
            <a:off x="515470" y="257548"/>
            <a:ext cx="10515600" cy="1325563"/>
          </a:xfrm>
        </p:spPr>
        <p:txBody>
          <a:bodyPr>
            <a:normAutofit/>
          </a:bodyPr>
          <a:lstStyle/>
          <a:p>
            <a:r>
              <a:rPr lang="en-PH" sz="3200" b="1" dirty="0">
                <a:solidFill>
                  <a:srgbClr val="474443"/>
                </a:solidFill>
                <a:latin typeface="Arial Black" panose="020B0A04020102020204" pitchFamily="34" charset="0"/>
                <a:ea typeface="Open Sans" panose="020B0606030504020204" pitchFamily="34" charset="0"/>
                <a:cs typeface="Open Sans" panose="020B0606030504020204" pitchFamily="34" charset="0"/>
              </a:rPr>
              <a:t>Status of Accomplishment of Priority Activities</a:t>
            </a:r>
          </a:p>
        </p:txBody>
      </p:sp>
      <p:graphicFrame>
        <p:nvGraphicFramePr>
          <p:cNvPr id="3" name="Table 2"/>
          <p:cNvGraphicFramePr>
            <a:graphicFrameLocks noGrp="1"/>
          </p:cNvGraphicFramePr>
          <p:nvPr>
            <p:extLst>
              <p:ext uri="{D42A27DB-BD31-4B8C-83A1-F6EECF244321}">
                <p14:modId xmlns:p14="http://schemas.microsoft.com/office/powerpoint/2010/main" val="2322261952"/>
              </p:ext>
            </p:extLst>
          </p:nvPr>
        </p:nvGraphicFramePr>
        <p:xfrm>
          <a:off x="515470" y="1449000"/>
          <a:ext cx="10515600" cy="4826838"/>
        </p:xfrm>
        <a:graphic>
          <a:graphicData uri="http://schemas.openxmlformats.org/drawingml/2006/table">
            <a:tbl>
              <a:tblPr firstRow="1" bandRow="1">
                <a:tableStyleId>{93296810-A885-4BE3-A3E7-6D5BEEA58F35}</a:tableStyleId>
              </a:tblPr>
              <a:tblGrid>
                <a:gridCol w="7787282">
                  <a:extLst>
                    <a:ext uri="{9D8B030D-6E8A-4147-A177-3AD203B41FA5}">
                      <a16:colId xmlns:a16="http://schemas.microsoft.com/office/drawing/2014/main" val="20000"/>
                    </a:ext>
                  </a:extLst>
                </a:gridCol>
                <a:gridCol w="2728318">
                  <a:extLst>
                    <a:ext uri="{9D8B030D-6E8A-4147-A177-3AD203B41FA5}">
                      <a16:colId xmlns:a16="http://schemas.microsoft.com/office/drawing/2014/main" val="20001"/>
                    </a:ext>
                  </a:extLst>
                </a:gridCol>
              </a:tblGrid>
              <a:tr h="697145">
                <a:tc gridSpan="2">
                  <a:txBody>
                    <a:bodyPr/>
                    <a:lstStyle/>
                    <a:p>
                      <a:pPr algn="ctr">
                        <a:defRPr sz="1800" b="0">
                          <a:solidFill>
                            <a:srgbClr val="000000"/>
                          </a:solidFill>
                        </a:defRPr>
                      </a:pPr>
                      <a:r>
                        <a:rPr sz="1500" b="1" dirty="0">
                          <a:solidFill>
                            <a:srgbClr val="FFFFFF"/>
                          </a:solidFill>
                        </a:rPr>
                        <a:t>Goal 5: Threatened Species Status Improving</a:t>
                      </a:r>
                    </a:p>
                  </a:txBody>
                  <a:tcPr marL="0" marR="0" marT="0" marB="0" anchor="ctr" horzOverflow="overflow"/>
                </a:tc>
                <a:tc hMerge="1">
                  <a:txBody>
                    <a:bodyPr/>
                    <a:lstStyle/>
                    <a:p>
                      <a:endParaRPr lang="en-US"/>
                    </a:p>
                  </a:txBody>
                  <a:tcPr/>
                </a:tc>
                <a:extLst>
                  <a:ext uri="{0D108BD9-81ED-4DB2-BD59-A6C34878D82A}">
                    <a16:rowId xmlns:a16="http://schemas.microsoft.com/office/drawing/2014/main" val="10000"/>
                  </a:ext>
                </a:extLst>
              </a:tr>
              <a:tr h="464251">
                <a:tc>
                  <a:txBody>
                    <a:bodyPr/>
                    <a:lstStyle/>
                    <a:p>
                      <a:pPr indent="12700" algn="l">
                        <a:lnSpc>
                          <a:spcPct val="120000"/>
                        </a:lnSpc>
                        <a:defRPr sz="1800"/>
                      </a:pPr>
                      <a:r>
                        <a:rPr sz="1500" dirty="0"/>
                        <a:t>Target 1: Improved status of sharks, sea turtles, seabirds, marine mammals, corals, seagrass, mangroves and other identified threatened species.</a:t>
                      </a:r>
                    </a:p>
                  </a:txBody>
                  <a:tcPr marL="0" marR="0" marT="0" marB="0" anchor="ctr" horzOverflow="overflow"/>
                </a:tc>
                <a:tc>
                  <a:txBody>
                    <a:bodyPr/>
                    <a:lstStyle/>
                    <a:p>
                      <a:pPr indent="12700" algn="ctr">
                        <a:lnSpc>
                          <a:spcPct val="120000"/>
                        </a:lnSpc>
                        <a:defRPr sz="1800"/>
                      </a:pPr>
                      <a:r>
                        <a:rPr sz="1500" b="1"/>
                        <a:t>Status</a:t>
                      </a:r>
                    </a:p>
                  </a:txBody>
                  <a:tcPr marL="0" marR="0" marT="0" marB="0" anchor="ctr" horzOverflow="overflow"/>
                </a:tc>
                <a:extLst>
                  <a:ext uri="{0D108BD9-81ED-4DB2-BD59-A6C34878D82A}">
                    <a16:rowId xmlns:a16="http://schemas.microsoft.com/office/drawing/2014/main" val="10001"/>
                  </a:ext>
                </a:extLst>
              </a:tr>
              <a:tr h="697145">
                <a:tc>
                  <a:txBody>
                    <a:bodyPr/>
                    <a:lstStyle/>
                    <a:p>
                      <a:pPr algn="l">
                        <a:defRPr sz="1500"/>
                      </a:pPr>
                      <a:r>
                        <a:rPr dirty="0"/>
                        <a:t>Conduct regional exchanges to complete the Conservation Action Plans for sharks, marine turtles, marine mammals and sea birds. </a:t>
                      </a:r>
                      <a:r>
                        <a:rPr dirty="0">
                          <a:solidFill>
                            <a:schemeClr val="accent2"/>
                          </a:solidFill>
                        </a:rPr>
                        <a:t>TSWG agreed to include rays.</a:t>
                      </a:r>
                    </a:p>
                  </a:txBody>
                  <a:tcPr marL="0" marR="0" marT="0" marB="0" anchor="ctr" horzOverflow="overflow"/>
                </a:tc>
                <a:tc>
                  <a:txBody>
                    <a:bodyPr/>
                    <a:lstStyle/>
                    <a:p>
                      <a:pPr algn="ctr">
                        <a:defRPr sz="1800"/>
                      </a:pPr>
                      <a:r>
                        <a:rPr sz="1500" b="1"/>
                        <a:t>Started</a:t>
                      </a:r>
                    </a:p>
                  </a:txBody>
                  <a:tcPr marL="0" marR="0" marT="0" marB="0" anchor="ctr" horzOverflow="overflow"/>
                </a:tc>
                <a:extLst>
                  <a:ext uri="{0D108BD9-81ED-4DB2-BD59-A6C34878D82A}">
                    <a16:rowId xmlns:a16="http://schemas.microsoft.com/office/drawing/2014/main" val="10002"/>
                  </a:ext>
                </a:extLst>
              </a:tr>
              <a:tr h="507125">
                <a:tc>
                  <a:txBody>
                    <a:bodyPr/>
                    <a:lstStyle/>
                    <a:p>
                      <a:pPr algn="l">
                        <a:defRPr sz="1500"/>
                      </a:pPr>
                      <a:r>
                        <a:rPr dirty="0"/>
                        <a:t>Undertake baseline assessments of existing initiatives on the conservation and management of sharks, marine turtles, seabirds, marine mammals, corals, seagrass, mangroves. </a:t>
                      </a:r>
                      <a:endParaRPr dirty="0">
                        <a:solidFill>
                          <a:schemeClr val="accent2"/>
                        </a:solidFill>
                      </a:endParaRPr>
                    </a:p>
                  </a:txBody>
                  <a:tcPr marL="0" marR="0" marT="0" marB="0" anchor="ctr" horzOverflow="overflow"/>
                </a:tc>
                <a:tc>
                  <a:txBody>
                    <a:bodyPr/>
                    <a:lstStyle/>
                    <a:p>
                      <a:pPr algn="ctr">
                        <a:defRPr sz="1800"/>
                      </a:pPr>
                      <a:r>
                        <a:rPr lang="en-AU" sz="1500" b="1" dirty="0"/>
                        <a:t>Ongoing</a:t>
                      </a:r>
                      <a:endParaRPr sz="1500" b="1" dirty="0"/>
                    </a:p>
                  </a:txBody>
                  <a:tcPr marL="0" marR="0" marT="0" marB="0" anchor="ctr" horzOverflow="overflow"/>
                </a:tc>
                <a:extLst>
                  <a:ext uri="{0D108BD9-81ED-4DB2-BD59-A6C34878D82A}">
                    <a16:rowId xmlns:a16="http://schemas.microsoft.com/office/drawing/2014/main" val="10003"/>
                  </a:ext>
                </a:extLst>
              </a:tr>
              <a:tr h="810016">
                <a:tc>
                  <a:txBody>
                    <a:bodyPr/>
                    <a:lstStyle/>
                    <a:p>
                      <a:pPr algn="l">
                        <a:defRPr sz="1800"/>
                      </a:pPr>
                      <a:r>
                        <a:rPr sz="1500" dirty="0"/>
                        <a:t>Expand implementation of the SSME Comprehensive Action Plan for charismatic, threatened and migratory species to the CTI</a:t>
                      </a:r>
                    </a:p>
                  </a:txBody>
                  <a:tcPr marL="0" marR="0" marT="0" marB="0" anchor="ctr" horzOverflow="overflow"/>
                </a:tc>
                <a:tc>
                  <a:txBody>
                    <a:bodyPr/>
                    <a:lstStyle/>
                    <a:p>
                      <a:pPr algn="ctr">
                        <a:defRPr sz="1800"/>
                      </a:pPr>
                      <a:r>
                        <a:rPr sz="1500" b="1"/>
                        <a:t>Ongoing</a:t>
                      </a:r>
                    </a:p>
                  </a:txBody>
                  <a:tcPr marL="0" marR="0" marT="0" marB="0" anchor="ctr" horzOverflow="overflow"/>
                </a:tc>
                <a:extLst>
                  <a:ext uri="{0D108BD9-81ED-4DB2-BD59-A6C34878D82A}">
                    <a16:rowId xmlns:a16="http://schemas.microsoft.com/office/drawing/2014/main" val="10004"/>
                  </a:ext>
                </a:extLst>
              </a:tr>
              <a:tr h="743621">
                <a:tc>
                  <a:txBody>
                    <a:bodyPr/>
                    <a:lstStyle/>
                    <a:p>
                      <a:pPr algn="l">
                        <a:defRPr sz="1800"/>
                      </a:pPr>
                      <a:r>
                        <a:rPr sz="1500" dirty="0"/>
                        <a:t>Initiate sustainable financing and partnership-building for the implementation of the above-mentioned action plans</a:t>
                      </a:r>
                    </a:p>
                  </a:txBody>
                  <a:tcPr marL="0" marR="0" marT="0" marB="0" anchor="ctr" horzOverflow="overflow"/>
                </a:tc>
                <a:tc>
                  <a:txBody>
                    <a:bodyPr/>
                    <a:lstStyle/>
                    <a:p>
                      <a:pPr algn="ctr">
                        <a:defRPr sz="1800"/>
                      </a:pPr>
                      <a:r>
                        <a:rPr sz="1500" b="1"/>
                        <a:t>Ongoing</a:t>
                      </a:r>
                    </a:p>
                  </a:txBody>
                  <a:tcPr marL="0" marR="0" marT="0" marB="0" anchor="ctr" horzOverflow="overflow"/>
                </a:tc>
                <a:extLst>
                  <a:ext uri="{0D108BD9-81ED-4DB2-BD59-A6C34878D82A}">
                    <a16:rowId xmlns:a16="http://schemas.microsoft.com/office/drawing/2014/main" val="10005"/>
                  </a:ext>
                </a:extLst>
              </a:tr>
              <a:tr h="669680">
                <a:tc>
                  <a:txBody>
                    <a:bodyPr/>
                    <a:lstStyle/>
                    <a:p>
                      <a:pPr algn="l">
                        <a:defRPr sz="1800"/>
                      </a:pPr>
                      <a:r>
                        <a:rPr sz="1500" dirty="0"/>
                        <a:t>Finalize and endorse indicators for TSWG</a:t>
                      </a:r>
                    </a:p>
                  </a:txBody>
                  <a:tcPr marL="0" marR="0" marT="0" marB="0" anchor="ctr" horzOverflow="overflow"/>
                </a:tc>
                <a:tc>
                  <a:txBody>
                    <a:bodyPr/>
                    <a:lstStyle/>
                    <a:p>
                      <a:pPr algn="ctr">
                        <a:defRPr sz="1800"/>
                      </a:pPr>
                      <a:r>
                        <a:rPr lang="en-AU" sz="1500" b="1" dirty="0"/>
                        <a:t>Ongoing and just need to finalise</a:t>
                      </a:r>
                      <a:endParaRPr sz="1500" b="1" dirty="0"/>
                    </a:p>
                  </a:txBody>
                  <a:tcPr marL="0" marR="0" marT="0" marB="0" anchor="ctr" horzOverflow="overflow"/>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92709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2578</TotalTime>
  <Words>1342</Words>
  <Application>Microsoft Office PowerPoint</Application>
  <PresentationFormat>Widescreen</PresentationFormat>
  <Paragraphs>152</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 Black</vt:lpstr>
      <vt:lpstr>Calibri</vt:lpstr>
      <vt:lpstr>Helvetica</vt:lpstr>
      <vt:lpstr>Open Sans</vt:lpstr>
      <vt:lpstr>Open Sans Extrabold</vt:lpstr>
      <vt:lpstr>Office Theme</vt:lpstr>
      <vt:lpstr>PowerPoint Presentation</vt:lpstr>
      <vt:lpstr>Outline</vt:lpstr>
      <vt:lpstr>Focal Point</vt:lpstr>
      <vt:lpstr>Partners</vt:lpstr>
      <vt:lpstr>Status on Decisions Endorsed by SOM 13 </vt:lpstr>
      <vt:lpstr>Status on Decisions Endorsed by SOM 13 </vt:lpstr>
      <vt:lpstr>Status on TSWG Work Plan 2018</vt:lpstr>
      <vt:lpstr>Activities of TSWG 2018</vt:lpstr>
      <vt:lpstr>Status of Accomplishment of Priority Activities</vt:lpstr>
      <vt:lpstr>Challenges</vt:lpstr>
      <vt:lpstr>Work Plan 2019</vt:lpstr>
      <vt:lpstr>Recommendation for SOM-14 Consideration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 janet</dc:creator>
  <cp:lastModifiedBy>Jasmin Saad</cp:lastModifiedBy>
  <cp:revision>139</cp:revision>
  <dcterms:created xsi:type="dcterms:W3CDTF">2018-11-08T04:12:31Z</dcterms:created>
  <dcterms:modified xsi:type="dcterms:W3CDTF">2018-12-13T03:04:11Z</dcterms:modified>
</cp:coreProperties>
</file>