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7" r:id="rId2"/>
    <p:sldId id="257" r:id="rId3"/>
    <p:sldId id="259" r:id="rId4"/>
    <p:sldId id="270" r:id="rId5"/>
    <p:sldId id="260" r:id="rId6"/>
    <p:sldId id="258" r:id="rId7"/>
    <p:sldId id="261" r:id="rId8"/>
    <p:sldId id="269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58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A5ECF-F2FA-4CDA-AFBE-2D4EE98B8481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CA3B0-D60E-4A48-B3A0-59BDA776D8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680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A3B0-D60E-4A48-B3A0-59BDA776D83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305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A3B0-D60E-4A48-B3A0-59BDA776D83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094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B478-B4BF-441A-B4A0-C17706B96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45FBB-D6D8-407E-B8C6-E48EB77DB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F121D-31D6-438C-9CA9-06EF81D7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BCEF0-640B-4BC6-914A-F569F4AD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DE53C-0055-4763-9A05-CCCBB226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00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D7197-C486-4C7A-B330-E0E5B99B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FAF2D-6C99-4B67-9266-5E2691DA0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333C-78BA-4285-85E0-DBDACFAA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4F55C-48C3-4F56-9546-55DE7F21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4F66A-92C2-4380-8EBB-976A72AC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853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B2A3CE-662A-4ACF-ADC4-0C96E33F00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CF755-1D32-470B-A647-FF16E84BA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84ED9-68AE-4692-80CB-F17A9E84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FB73-D28F-4EA8-BDB1-FEC3E407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833C8-52FD-472C-9EF2-44E2963A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13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BD8D-16F8-4C6F-9AD2-00E66EAB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BFE19-D9CA-42A3-9A0E-B6CCA982C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EE9B0-BC1D-4540-8E4B-269D64A56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27FAC-2A1B-4DAA-8C1B-98F11A07B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A2C4A-AC07-4248-925E-F7150D29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15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B6D2-3473-4A5D-BED0-2437098C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0C614-A2B8-421A-B213-B640663A0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1C11F-CA8B-442F-908A-7AA52C95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FD8CB-C864-4924-807C-47940315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9F998-EE72-469A-88A7-23546307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856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738E-DDB2-4BF3-8389-D5C59EAD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D8ED1-3036-4C56-922A-4714EE1C4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2687D-1815-4F7F-BC05-8396BFFFD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5D28E-8F6C-4988-AD10-2F777598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3AE79-E4EF-4FCE-B013-BF778F034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8BBAA-101C-439B-A7CF-7796E3D1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423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781F-B8E4-4582-90A2-0D2DED720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FC612-1323-43FE-96B3-F14A26138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CCD01-B88A-4522-8B61-A2255387D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6272E-56F5-46A5-BD80-E69C003B1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20E7E-EE59-416C-BD63-E8CF7D85C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1F2BBE-7CFB-4696-A835-DC05B22F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C1A0CF-9811-49CC-B713-A379F141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ECDC0-9F86-4099-A38E-A03D1E97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099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A62D-E59D-4601-8FF0-8A167C21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2C1D0-362F-4F07-871C-B3C54043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11CB6-DE68-4858-A671-AAEBD4C3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11BD8-2B4F-4AA9-A8B1-0F5BDA03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961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DA2E1-E855-420B-B514-24560788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6CD12-FA0C-44A4-B3A8-46C3814C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5B969-D75F-452B-AF77-1ECEB72E3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688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82A1-74E2-4800-AB15-DA5A880DA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0A9FA-2516-4756-BCFC-4495FC328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5E8B4-745A-4FBB-9EC0-76430164B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E8DC6-BCDC-4971-BC45-1A876491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07F87-3965-4E78-A112-07A1CB63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8AC38-57D7-4195-94BF-0F0E3C8B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484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1210-08E5-40CC-B25A-D8F784CF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EE7AE-2875-443E-85D5-03B122811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A0082-B707-4F05-BDCB-7969D08C7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4050E-FA3C-4C23-9F56-54700FEE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89605-F4D5-4364-8778-9FFFDDE2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723F2-D27E-4D10-A719-05B0F9FC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788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FA143-BE42-47C3-AA2F-D1A06AE8E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4906E-A8B0-4784-A057-AC8673E8F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1C053-8F17-4A2A-9E2E-20551C4B8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818A3-0906-4E3D-8A3E-6FF52E55111D}" type="datetimeFigureOut">
              <a:rPr lang="en-AU" smtClean="0"/>
              <a:t>17/06/2020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1624D-5261-43BD-AB82-DE28C6279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2C0C4-DDA8-4C72-8326-34B60CA94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F8A0E-59EF-4DB9-92A5-4A74CE5588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058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://www.naturesleadingwomen.or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james@tnc.org" TargetMode="External"/><Relationship Id="rId5" Type="http://schemas.openxmlformats.org/officeDocument/2006/relationships/hyperlink" Target="mailto:rkonia@tnc.org" TargetMode="Externa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0EF2D-75B5-4622-B013-E3100A85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24" y="961532"/>
            <a:ext cx="5403689" cy="13738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i="1" dirty="0">
                <a:solidFill>
                  <a:srgbClr val="FFFFFF"/>
                </a:solidFill>
              </a:rPr>
              <a:t>“Women at the Heart of Marine Conservation”</a:t>
            </a:r>
          </a:p>
        </p:txBody>
      </p:sp>
      <p:cxnSp>
        <p:nvCxnSpPr>
          <p:cNvPr id="62" name="Straight Connector 54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56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87BFF3-A593-428A-B3A3-433CF29A8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66" y="293717"/>
            <a:ext cx="4977638" cy="38463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EB6086-7D1C-4EDF-BABC-0B7327E19DE0}"/>
              </a:ext>
            </a:extLst>
          </p:cNvPr>
          <p:cNvSpPr/>
          <p:nvPr/>
        </p:nvSpPr>
        <p:spPr>
          <a:xfrm>
            <a:off x="735196" y="2902072"/>
            <a:ext cx="5132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Mangoro</a:t>
            </a:r>
            <a:r>
              <a:rPr lang="en-US" sz="2400" dirty="0">
                <a:solidFill>
                  <a:srgbClr val="FFFFFF"/>
                </a:solidFill>
              </a:rPr>
              <a:t> Market Meri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Women – Guardians of the Mangroves</a:t>
            </a:r>
            <a:endParaRPr lang="en-A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07AD9-95AA-4D59-8EBF-B3175D30428B}"/>
              </a:ext>
            </a:extLst>
          </p:cNvPr>
          <p:cNvSpPr txBox="1"/>
          <p:nvPr/>
        </p:nvSpPr>
        <p:spPr>
          <a:xfrm>
            <a:off x="699180" y="5286829"/>
            <a:ext cx="5204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Ruth Konia</a:t>
            </a:r>
          </a:p>
          <a:p>
            <a:r>
              <a:rPr lang="en-AU" dirty="0">
                <a:solidFill>
                  <a:schemeClr val="bg1"/>
                </a:solidFill>
              </a:rPr>
              <a:t>Program Manager, </a:t>
            </a:r>
            <a:r>
              <a:rPr lang="en-AU" dirty="0" err="1">
                <a:solidFill>
                  <a:schemeClr val="bg1"/>
                </a:solidFill>
              </a:rPr>
              <a:t>Mangoro</a:t>
            </a:r>
            <a:r>
              <a:rPr lang="en-AU" dirty="0">
                <a:solidFill>
                  <a:schemeClr val="bg1"/>
                </a:solidFill>
              </a:rPr>
              <a:t> Market Meri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6EF870-C111-479E-8941-EC3CBF13CF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20" t="22598" r="9358" b="32580"/>
          <a:stretch/>
        </p:blipFill>
        <p:spPr>
          <a:xfrm>
            <a:off x="7731296" y="4644571"/>
            <a:ext cx="3280207" cy="11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2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7B4240-D114-4F9A-A0E0-62EB586AD707}"/>
              </a:ext>
            </a:extLst>
          </p:cNvPr>
          <p:cNvSpPr txBox="1"/>
          <p:nvPr/>
        </p:nvSpPr>
        <p:spPr>
          <a:xfrm>
            <a:off x="648929" y="629266"/>
            <a:ext cx="3651467" cy="910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TNC Gender Strategy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D27B4-BE15-4BCD-BBA1-1998874FE309}"/>
              </a:ext>
            </a:extLst>
          </p:cNvPr>
          <p:cNvSpPr txBox="1"/>
          <p:nvPr/>
        </p:nvSpPr>
        <p:spPr>
          <a:xfrm>
            <a:off x="648931" y="2045888"/>
            <a:ext cx="3651466" cy="417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The Nature Conservancy’s work involves empowering women to become involved in decisions around conservation and sustainable management of their resources.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604A3-E5FD-4CA7-A22A-D4D2A8AC0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1" r="-1" b="5659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3208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95FDCB-8408-4149-A3F6-A408C89B8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6" b="11948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6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B81BB-5742-4B2D-BC31-C7E71583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4092248"/>
            <a:ext cx="4597096" cy="225114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Promoting the role of women in designing &amp; Implementation of natural resource management.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50CE7B-D968-4E58-97E1-B3EB1BF82848}"/>
              </a:ext>
            </a:extLst>
          </p:cNvPr>
          <p:cNvSpPr txBox="1"/>
          <p:nvPr/>
        </p:nvSpPr>
        <p:spPr>
          <a:xfrm>
            <a:off x="4621237" y="4044463"/>
            <a:ext cx="7427741" cy="254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August 2017 – TNC organized a workshop where it defined the role of women in mangrove utilization and management in Papua New Guinea.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 workshop </a:t>
            </a:r>
            <a:r>
              <a:rPr lang="en-US" sz="2000" dirty="0" err="1">
                <a:solidFill>
                  <a:srgbClr val="000000"/>
                </a:solidFill>
              </a:rPr>
              <a:t>dentified</a:t>
            </a:r>
            <a:r>
              <a:rPr lang="en-US" sz="2000" dirty="0">
                <a:solidFill>
                  <a:srgbClr val="000000"/>
                </a:solidFill>
              </a:rPr>
              <a:t> the need for the development of a National Mangrove Policy that effectively considers: (1) the full scope of ecosystem goods and services provided by mangroves, (2) the effective inclusion of women and sustainable livelihoods and (3) the consideration of blue carbon options.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59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964F740-1752-4BC7-83FB-18D10CE1CE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29" r="11715" b="4303"/>
          <a:stretch/>
        </p:blipFill>
        <p:spPr>
          <a:xfrm>
            <a:off x="3620923" y="1102795"/>
            <a:ext cx="8472569" cy="56373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547BAA-A1B2-4C2B-88B3-C42E09CBC7B7}"/>
              </a:ext>
            </a:extLst>
          </p:cNvPr>
          <p:cNvSpPr txBox="1">
            <a:spLocks/>
          </p:cNvSpPr>
          <p:nvPr/>
        </p:nvSpPr>
        <p:spPr>
          <a:xfrm>
            <a:off x="4302414" y="489512"/>
            <a:ext cx="8294914" cy="61328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/>
              <a:t>Natures leading Women – the BIG IDEA </a:t>
            </a:r>
            <a:endParaRPr lang="en-AU" sz="3600" dirty="0"/>
          </a:p>
        </p:txBody>
      </p:sp>
      <p:pic>
        <p:nvPicPr>
          <p:cNvPr id="5" name="Picture 4" descr="A picture containing fruit, device&#10;&#10;Description automatically generated">
            <a:extLst>
              <a:ext uri="{FF2B5EF4-FFF2-40B4-BE49-F238E27FC236}">
                <a16:creationId xmlns:a16="http://schemas.microsoft.com/office/drawing/2014/main" id="{3F86A288-92F8-4BC9-95F0-1E60333F8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7" y="2781904"/>
            <a:ext cx="3250144" cy="324878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B8B4732-FA97-4BA9-AF50-73F13C797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" y="0"/>
            <a:ext cx="4727575" cy="255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785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93F44F-C1FB-436A-A405-A389BEF41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" b="-2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D6C1B-B02E-4710-B6CE-14871E0FC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543099"/>
            <a:ext cx="4803637" cy="5857702"/>
          </a:xfrm>
          <a:solidFill>
            <a:schemeClr val="bg2">
              <a:lumMod val="5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AU" sz="2200" dirty="0" err="1">
                <a:solidFill>
                  <a:schemeClr val="bg1"/>
                </a:solidFill>
              </a:rPr>
              <a:t>Mangoro</a:t>
            </a:r>
            <a:r>
              <a:rPr lang="en-AU" sz="2200" dirty="0">
                <a:solidFill>
                  <a:schemeClr val="bg1"/>
                </a:solidFill>
              </a:rPr>
              <a:t> Market Meri Concept</a:t>
            </a:r>
          </a:p>
          <a:p>
            <a:pPr marL="0" indent="0" algn="ctr">
              <a:buNone/>
            </a:pPr>
            <a:r>
              <a:rPr lang="en-AU" sz="2200" dirty="0">
                <a:solidFill>
                  <a:schemeClr val="bg1"/>
                </a:solidFill>
              </a:rPr>
              <a:t> “Big Idea”</a:t>
            </a:r>
          </a:p>
          <a:p>
            <a:pPr marL="0" indent="0" algn="ctr">
              <a:buNone/>
            </a:pPr>
            <a:endParaRPr lang="en-AU" sz="2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AU" sz="2200" dirty="0">
                <a:solidFill>
                  <a:schemeClr val="bg1"/>
                </a:solidFill>
              </a:rPr>
              <a:t>November 2017 - Understanding the challenges faced by women who are doing mangrove conservation</a:t>
            </a:r>
          </a:p>
          <a:p>
            <a:pPr marL="0" indent="0" algn="ctr">
              <a:buNone/>
            </a:pPr>
            <a:endParaRPr lang="en-AU" sz="2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AU" sz="2200" dirty="0">
                <a:solidFill>
                  <a:schemeClr val="bg1"/>
                </a:solidFill>
              </a:rPr>
              <a:t>Help women link this to financial benefits through local markets, larger scale ventures such as ecotourism and potential carbon markets. </a:t>
            </a:r>
          </a:p>
          <a:p>
            <a:pPr marL="0" indent="0">
              <a:buNone/>
            </a:pPr>
            <a:endParaRPr lang="en-AU" sz="2000" dirty="0">
              <a:solidFill>
                <a:srgbClr val="00000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0D5742F-0C2B-4E4F-B4EA-BCBE9309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0"/>
            <a:ext cx="4727575" cy="255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fruit, device&#10;&#10;Description automatically generated">
            <a:extLst>
              <a:ext uri="{FF2B5EF4-FFF2-40B4-BE49-F238E27FC236}">
                <a16:creationId xmlns:a16="http://schemas.microsoft.com/office/drawing/2014/main" id="{CB4CD895-3AC1-48A8-84F2-485E1656D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77" y="91899"/>
            <a:ext cx="3077627" cy="3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34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AB8B61-A9AE-40D9-A55B-24ADC1226D61}"/>
              </a:ext>
            </a:extLst>
          </p:cNvPr>
          <p:cNvSpPr txBox="1"/>
          <p:nvPr/>
        </p:nvSpPr>
        <p:spPr>
          <a:xfrm>
            <a:off x="7390015" y="3886199"/>
            <a:ext cx="4444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AU" sz="2000" dirty="0"/>
              <a:t>PIHI ENVIRONMENT DEVELOPMENT FORUM – MANUS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AU" sz="2000" dirty="0"/>
              <a:t>MANUS DISABLE PEOPLE’S ASSOCIATION - MANUS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AU" sz="2000" dirty="0"/>
              <a:t>VILLINK TOURS – MILNE BAY PROVINCE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AU" sz="2000" dirty="0"/>
              <a:t>SAGARAI WOMEN’S ASSOCIATION – MILNE BAY PROVINCE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2DE96-91A8-4440-BB5B-AC5EE1F81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833" y="-742616"/>
            <a:ext cx="5974079" cy="72717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C2B82-D79B-498F-8996-364B6B364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364" y="344976"/>
            <a:ext cx="4854631" cy="34345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AU" sz="3200" dirty="0"/>
              <a:t>In Papua New Guinea, The Nature Conservancy is partnering with local women’s groups and communities to support women’s ( &amp; marginalised) involvement in conservation, economic development, and decision making.</a:t>
            </a:r>
          </a:p>
          <a:p>
            <a:pPr marL="0" indent="0" algn="ctr">
              <a:buNone/>
            </a:pPr>
            <a:endParaRPr lang="en-AU" sz="3600" dirty="0"/>
          </a:p>
          <a:p>
            <a:pPr marL="0" indent="0" algn="ctr">
              <a:buNone/>
            </a:pPr>
            <a:endParaRPr lang="en-AU" sz="3600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6156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2FE3D5-0E61-4F1D-A2AF-E033BE07D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r="19795"/>
          <a:stretch/>
        </p:blipFill>
        <p:spPr>
          <a:xfrm rot="5400000">
            <a:off x="2681254" y="-2681254"/>
            <a:ext cx="6829492" cy="12192000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59249-966D-4E9C-B22C-DBA7FF5C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540" y="1294231"/>
            <a:ext cx="2888368" cy="1936036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Mangoro</a:t>
            </a:r>
            <a:r>
              <a:rPr lang="en-A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 Meri will link: Objectives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AD23-5FEC-43A3-B937-A91864F67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337139"/>
            <a:ext cx="5208104" cy="270584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AU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AU" dirty="0"/>
              <a:t> Sustainable livelihood options to economic benefits by linking to markets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/>
              <a:t>Conservation to nature-based tourism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/>
              <a:t>Mangrove Conservation to Blue Carbon </a:t>
            </a:r>
          </a:p>
        </p:txBody>
      </p:sp>
    </p:spTree>
    <p:extLst>
      <p:ext uri="{BB962C8B-B14F-4D97-AF65-F5344CB8AC3E}">
        <p14:creationId xmlns:p14="http://schemas.microsoft.com/office/powerpoint/2010/main" val="318037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25561-54D5-4E8E-9A04-43EC4866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101" y="1509775"/>
            <a:ext cx="6141188" cy="975835"/>
          </a:xfrm>
        </p:spPr>
        <p:txBody>
          <a:bodyPr>
            <a:noAutofit/>
          </a:bodyPr>
          <a:lstStyle/>
          <a:p>
            <a:r>
              <a:rPr lang="en-AU" sz="3600" dirty="0">
                <a:solidFill>
                  <a:srgbClr val="FFFFFF"/>
                </a:solidFill>
              </a:rPr>
              <a:t>Collaboration &amp; Synergies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598E6FB-3A8F-43A1-A142-6243D7200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258" y="3034359"/>
            <a:ext cx="2693735" cy="4195157"/>
          </a:xfrm>
          <a:prstGeom prst="rect">
            <a:avLst/>
          </a:prstGeom>
        </p:spPr>
      </p:pic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D050B81A-F652-42A7-8175-43471FE12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101" y="2792437"/>
            <a:ext cx="5747187" cy="2994995"/>
          </a:xfrm>
        </p:spPr>
        <p:txBody>
          <a:bodyPr anchor="t">
            <a:normAutofit lnSpcReduction="10000"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Government of PNG (CEPA/CCDA/NFA)</a:t>
            </a:r>
          </a:p>
          <a:p>
            <a:r>
              <a:rPr lang="en-US" sz="2400" dirty="0">
                <a:solidFill>
                  <a:srgbClr val="FFFFFF"/>
                </a:solidFill>
              </a:rPr>
              <a:t>University of Papua New Guinea</a:t>
            </a:r>
          </a:p>
          <a:p>
            <a:r>
              <a:rPr lang="en-US" sz="2400" dirty="0">
                <a:solidFill>
                  <a:srgbClr val="FFFFFF"/>
                </a:solidFill>
              </a:rPr>
              <a:t>Milne Bay Provincial Government</a:t>
            </a:r>
          </a:p>
          <a:p>
            <a:r>
              <a:rPr lang="en-US" sz="2400" dirty="0">
                <a:solidFill>
                  <a:srgbClr val="FFFFFF"/>
                </a:solidFill>
              </a:rPr>
              <a:t>Manus Provincial Government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Scientific Organizations (CSIRO)</a:t>
            </a:r>
          </a:p>
          <a:p>
            <a:r>
              <a:rPr lang="en-US" sz="2400" dirty="0">
                <a:solidFill>
                  <a:srgbClr val="FFFFFF"/>
                </a:solidFill>
              </a:rPr>
              <a:t>Australian Government (DFAT)</a:t>
            </a:r>
          </a:p>
          <a:p>
            <a:r>
              <a:rPr lang="en-US" sz="2400" dirty="0">
                <a:solidFill>
                  <a:srgbClr val="FFFFFF"/>
                </a:solidFill>
              </a:rPr>
              <a:t>Other NGO’s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7451C-7303-48DE-A165-34B18552D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42599" y="-415647"/>
            <a:ext cx="3253052" cy="4256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C415F0-A311-4A09-A899-F190F3E794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4849" r="15459" b="5530"/>
          <a:stretch/>
        </p:blipFill>
        <p:spPr>
          <a:xfrm>
            <a:off x="10320800" y="546571"/>
            <a:ext cx="1301245" cy="1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93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5E0DD-7B01-4ED8-BE6E-0BB8AB956728}"/>
              </a:ext>
            </a:extLst>
          </p:cNvPr>
          <p:cNvSpPr txBox="1"/>
          <p:nvPr/>
        </p:nvSpPr>
        <p:spPr>
          <a:xfrm>
            <a:off x="9096911" y="459983"/>
            <a:ext cx="2613872" cy="261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56E9A8-A212-4FC5-AD64-1076F4659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3582" y="0"/>
            <a:ext cx="48487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D6BA1-F6EA-4F53-8EAC-4D4838B2779D}"/>
              </a:ext>
            </a:extLst>
          </p:cNvPr>
          <p:cNvSpPr txBox="1"/>
          <p:nvPr/>
        </p:nvSpPr>
        <p:spPr>
          <a:xfrm>
            <a:off x="1753500" y="5116136"/>
            <a:ext cx="675671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latin typeface="+mj-lt"/>
              </a:rPr>
              <a:t>“</a:t>
            </a:r>
            <a:r>
              <a:rPr lang="en-AU" sz="2000" dirty="0" err="1">
                <a:latin typeface="+mj-lt"/>
              </a:rPr>
              <a:t>Mangoro</a:t>
            </a:r>
            <a:r>
              <a:rPr lang="en-AU" sz="2000" dirty="0">
                <a:latin typeface="+mj-lt"/>
              </a:rPr>
              <a:t> Market Meri not only supports the environment but also women’s economic empowerment”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855660-D67C-499A-A598-F47E1E2E2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5873" r="13726"/>
          <a:stretch/>
        </p:blipFill>
        <p:spPr>
          <a:xfrm>
            <a:off x="505406" y="484632"/>
            <a:ext cx="1773336" cy="17408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AEF414-CCAB-44EC-A018-E478EE7FF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76" y="498498"/>
            <a:ext cx="2613872" cy="1306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A0000-5A02-42B1-A65B-9D3EBFDC942F}"/>
              </a:ext>
            </a:extLst>
          </p:cNvPr>
          <p:cNvSpPr txBox="1"/>
          <p:nvPr/>
        </p:nvSpPr>
        <p:spPr>
          <a:xfrm>
            <a:off x="8815543" y="2124829"/>
            <a:ext cx="3275587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For Information:</a:t>
            </a:r>
          </a:p>
          <a:p>
            <a:r>
              <a:rPr lang="en-AU" dirty="0"/>
              <a:t>Ruth Konia</a:t>
            </a:r>
          </a:p>
          <a:p>
            <a:r>
              <a:rPr lang="en-AU" dirty="0"/>
              <a:t>Manager, </a:t>
            </a:r>
            <a:r>
              <a:rPr lang="en-AU" dirty="0" err="1"/>
              <a:t>Mangoro</a:t>
            </a:r>
            <a:r>
              <a:rPr lang="en-AU" dirty="0"/>
              <a:t> Market Meri Program</a:t>
            </a:r>
          </a:p>
          <a:p>
            <a:r>
              <a:rPr lang="en-AU" dirty="0">
                <a:solidFill>
                  <a:schemeClr val="bg1"/>
                </a:solidFill>
                <a:hlinkClick r:id="rId5"/>
              </a:rPr>
              <a:t>rkonia@tnc.org</a:t>
            </a:r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/>
          </a:p>
          <a:p>
            <a:r>
              <a:rPr lang="en-AU" dirty="0"/>
              <a:t>Robyn James</a:t>
            </a:r>
          </a:p>
          <a:p>
            <a:r>
              <a:rPr lang="en-AU" dirty="0"/>
              <a:t>Gender Advisor – Asia Pacific</a:t>
            </a:r>
          </a:p>
          <a:p>
            <a:r>
              <a:rPr lang="en-AU" dirty="0"/>
              <a:t>Director of Conservation – Melanesia</a:t>
            </a:r>
          </a:p>
          <a:p>
            <a:r>
              <a:rPr lang="en-AU" dirty="0">
                <a:solidFill>
                  <a:schemeClr val="bg1"/>
                </a:solidFill>
                <a:hlinkClick r:id="rId6"/>
              </a:rPr>
              <a:t>rjames@tnc.org</a:t>
            </a:r>
            <a:endParaRPr lang="en-AU" dirty="0">
              <a:solidFill>
                <a:schemeClr val="bg1"/>
              </a:solidFill>
            </a:endParaRP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dirty="0"/>
              <a:t>nature.org</a:t>
            </a:r>
          </a:p>
          <a:p>
            <a:r>
              <a:rPr lang="en-AU" dirty="0">
                <a:solidFill>
                  <a:schemeClr val="bg1"/>
                </a:solidFill>
                <a:hlinkClick r:id="rId7"/>
              </a:rPr>
              <a:t>www.naturesleadingwomen.org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FBB71-BF25-4A5C-B740-C427211CCD1C}"/>
              </a:ext>
            </a:extLst>
          </p:cNvPr>
          <p:cNvSpPr txBox="1"/>
          <p:nvPr/>
        </p:nvSpPr>
        <p:spPr>
          <a:xfrm>
            <a:off x="3372152" y="682171"/>
            <a:ext cx="239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Thank You </a:t>
            </a:r>
            <a:r>
              <a:rPr lang="en-AU" sz="3200" dirty="0">
                <a:sym typeface="Wingdings" panose="05000000000000000000" pitchFamily="2" charset="2"/>
              </a:rPr>
              <a:t>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4115572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378</Words>
  <Application>Microsoft Office PowerPoint</Application>
  <PresentationFormat>Widescreen</PresentationFormat>
  <Paragraphs>53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“Women at the Heart of Marine Conservation”</vt:lpstr>
      <vt:lpstr>PowerPoint Presentation</vt:lpstr>
      <vt:lpstr>Promoting the role of women in designing &amp; Implementation of natural resource management.</vt:lpstr>
      <vt:lpstr>PowerPoint Presentation</vt:lpstr>
      <vt:lpstr>PowerPoint Presentation</vt:lpstr>
      <vt:lpstr>PowerPoint Presentation</vt:lpstr>
      <vt:lpstr>Mangoro Market Meri will link: Objectives </vt:lpstr>
      <vt:lpstr>Collaboration &amp; Synergies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Mangoro Market Meri CONCEPT and its POTENTIAL for Conservation Livelihood Benefit</dc:title>
  <dc:creator>RKonia</dc:creator>
  <cp:lastModifiedBy>Ruth Konia</cp:lastModifiedBy>
  <cp:revision>21</cp:revision>
  <dcterms:created xsi:type="dcterms:W3CDTF">2019-02-20T01:42:58Z</dcterms:created>
  <dcterms:modified xsi:type="dcterms:W3CDTF">2020-06-17T03:14:56Z</dcterms:modified>
</cp:coreProperties>
</file>