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0" r:id="rId2"/>
    <p:sldId id="270" r:id="rId3"/>
    <p:sldId id="264" r:id="rId4"/>
    <p:sldId id="265" r:id="rId5"/>
    <p:sldId id="268" r:id="rId6"/>
    <p:sldId id="278" r:id="rId7"/>
    <p:sldId id="277" r:id="rId8"/>
    <p:sldId id="271" r:id="rId9"/>
    <p:sldId id="275" r:id="rId10"/>
    <p:sldId id="267" r:id="rId11"/>
    <p:sldId id="279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42F"/>
    <a:srgbClr val="FFFFFF"/>
    <a:srgbClr val="47444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0" autoAdjust="0"/>
    <p:restoredTop sz="93506" autoAdjust="0"/>
  </p:normalViewPr>
  <p:slideViewPr>
    <p:cSldViewPr snapToGrid="0">
      <p:cViewPr varScale="1">
        <p:scale>
          <a:sx n="59" d="100"/>
          <a:sy n="59" d="100"/>
        </p:scale>
        <p:origin x="89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E9A5B-B6F7-B341-B0DE-8DB4C71D5116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D6F13-1B22-0543-9DCC-B850FFF7B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69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b="0" kern="1200" dirty="0">
              <a:solidFill>
                <a:srgbClr val="FF0000"/>
              </a:solidFill>
              <a:effectLst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b="0" kern="1200" dirty="0">
              <a:solidFill>
                <a:srgbClr val="FF0000"/>
              </a:solidFill>
              <a:effectLst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0" kern="1200" dirty="0">
                <a:solidFill>
                  <a:srgbClr val="FF0000"/>
                </a:solidFill>
                <a:effectLst/>
                <a:latin typeface="+mn-lt"/>
              </a:rPr>
              <a:t>PH: massive campaign</a:t>
            </a:r>
            <a:r>
              <a:rPr lang="en-PH" sz="1200" b="0" kern="1200" baseline="0" dirty="0">
                <a:solidFill>
                  <a:srgbClr val="FF0000"/>
                </a:solidFill>
                <a:effectLst/>
                <a:latin typeface="+mn-lt"/>
              </a:rPr>
              <a:t> against IUUF (in collaboration with police force; various plan for commodities; research on tuna conservation and conduct of IUU summit; conducting e-CDT; ongoing registration natural vessel, boat as well as fish registration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0" kern="1200" baseline="0" dirty="0">
                <a:solidFill>
                  <a:srgbClr val="FF0000"/>
                </a:solidFill>
                <a:effectLst/>
                <a:latin typeface="+mn-lt"/>
              </a:rPr>
              <a:t>SI: adopted the </a:t>
            </a:r>
            <a:r>
              <a:rPr lang="en-PH" sz="1200" b="0" kern="1200" baseline="0" dirty="0" err="1">
                <a:solidFill>
                  <a:srgbClr val="FF0000"/>
                </a:solidFill>
                <a:effectLst/>
                <a:latin typeface="+mn-lt"/>
              </a:rPr>
              <a:t>Communiue</a:t>
            </a:r>
            <a:endParaRPr lang="en-PH" sz="1200" b="0" kern="1200" baseline="0" dirty="0">
              <a:solidFill>
                <a:srgbClr val="FF0000"/>
              </a:solidFill>
              <a:effectLst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0" kern="1200" baseline="0" dirty="0">
                <a:solidFill>
                  <a:srgbClr val="FF0000"/>
                </a:solidFill>
                <a:effectLst/>
                <a:latin typeface="+mn-lt"/>
              </a:rPr>
              <a:t>Two fisheries - offshore fisheries ; inshore custom fisheries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b="0" kern="1200" baseline="0" dirty="0">
              <a:solidFill>
                <a:srgbClr val="FF0000"/>
              </a:solidFill>
              <a:effectLst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0" kern="1200" baseline="0" dirty="0">
                <a:solidFill>
                  <a:srgbClr val="FF0000"/>
                </a:solidFill>
                <a:effectLst/>
                <a:latin typeface="+mn-lt"/>
              </a:rPr>
              <a:t>Timor-Leste:</a:t>
            </a:r>
            <a:endParaRPr lang="en-PH" sz="1200" b="0" kern="1200" dirty="0">
              <a:solidFill>
                <a:srgbClr val="FF0000"/>
              </a:solidFill>
              <a:effectLst/>
              <a:latin typeface="+mn-lt"/>
            </a:endParaRPr>
          </a:p>
          <a:p>
            <a:endParaRPr lang="en-GB" dirty="0"/>
          </a:p>
          <a:p>
            <a:r>
              <a:rPr lang="en-GB" dirty="0"/>
              <a:t>Second point:</a:t>
            </a:r>
            <a:r>
              <a:rPr lang="en-GB" baseline="0" dirty="0"/>
              <a:t> Tuna Governance Workshop – use for learning and exchange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6F13-1B22-0543-9DCC-B850FFF7B9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48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PH: Indonesia,</a:t>
            </a:r>
            <a:r>
              <a:rPr lang="en-GB" baseline="0" dirty="0"/>
              <a:t> Malaysia and PH – had a </a:t>
            </a:r>
            <a:r>
              <a:rPr lang="en-GB" baseline="0" dirty="0" err="1"/>
              <a:t>ameeting</a:t>
            </a:r>
            <a:r>
              <a:rPr lang="en-GB" baseline="0" dirty="0"/>
              <a:t> </a:t>
            </a:r>
          </a:p>
          <a:p>
            <a:r>
              <a:rPr lang="en-GB" baseline="0" dirty="0"/>
              <a:t>Most </a:t>
            </a:r>
            <a:r>
              <a:rPr lang="en-GB" baseline="0" dirty="0" err="1"/>
              <a:t>outstandig</a:t>
            </a:r>
            <a:r>
              <a:rPr lang="en-GB" baseline="0" dirty="0"/>
              <a:t> activities: - SI to </a:t>
            </a:r>
            <a:r>
              <a:rPr lang="en-GB" baseline="0" dirty="0" err="1"/>
              <a:t>coolaborate</a:t>
            </a:r>
            <a:r>
              <a:rPr lang="en-GB" baseline="0" dirty="0"/>
              <a:t> all ---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6F13-1B22-0543-9DCC-B850FFF7B9B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52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97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3700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8760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7EE5D-454A-4B0F-9265-FFE8A556E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875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3469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771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0102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4647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6191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0118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93045-CD0D-4401-A7BF-ED91C46282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09" y="365125"/>
            <a:ext cx="1276350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E5EDA-C3FD-46D9-A2C8-ADD330F1D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3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89A6FE-30E2-4676-8B01-42866E9406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26818" r="19927" b="19583"/>
          <a:stretch/>
        </p:blipFill>
        <p:spPr>
          <a:xfrm>
            <a:off x="11503" y="0"/>
            <a:ext cx="12215004" cy="5467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621" y="400176"/>
            <a:ext cx="2643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SOM14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550" y="1114039"/>
            <a:ext cx="3599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</a:t>
            </a:r>
            <a:r>
              <a:rPr lang="en-PH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Senior Officials’ Meeting</a:t>
            </a:r>
          </a:p>
          <a:p>
            <a:r>
              <a:rPr lang="en-PH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12 - 13 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December 2018</a:t>
            </a:r>
          </a:p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Manila, Philippines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508" y="2574834"/>
            <a:ext cx="12191999" cy="723284"/>
          </a:xfrm>
          <a:prstGeom prst="rect">
            <a:avLst/>
          </a:prstGeom>
          <a:solidFill>
            <a:srgbClr val="90C42F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SESSION 8: TECHNICAL WG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73427" y="4351634"/>
            <a:ext cx="7490135" cy="7167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 Jose Lucas da Silva</a:t>
            </a:r>
          </a:p>
          <a:p>
            <a:pPr algn="l"/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 of CTI-CFF EAFM Working Group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31672"/>
            <a:ext cx="977676" cy="982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53" y="5471923"/>
            <a:ext cx="2601779" cy="1102426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A73824A2-69A7-4DFE-9A65-5F9EED9A9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1" y="5577175"/>
            <a:ext cx="2844315" cy="92898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EA54EE3B-3FA6-42E3-83FA-5A635BA249AA}"/>
              </a:ext>
            </a:extLst>
          </p:cNvPr>
          <p:cNvSpPr txBox="1">
            <a:spLocks/>
          </p:cNvSpPr>
          <p:nvPr/>
        </p:nvSpPr>
        <p:spPr>
          <a:xfrm>
            <a:off x="353549" y="3814169"/>
            <a:ext cx="7490135" cy="71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P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AF4C3F-EA2D-41BB-A6FB-1EFFDD80F466}"/>
              </a:ext>
            </a:extLst>
          </p:cNvPr>
          <p:cNvSpPr txBox="1">
            <a:spLocks/>
          </p:cNvSpPr>
          <p:nvPr/>
        </p:nvSpPr>
        <p:spPr>
          <a:xfrm>
            <a:off x="373427" y="3358365"/>
            <a:ext cx="10430408" cy="71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Ecosystems Approach to Fisheries Management (EAFM) </a:t>
            </a:r>
            <a:r>
              <a:rPr lang="en-PH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Working Group</a:t>
            </a:r>
          </a:p>
        </p:txBody>
      </p:sp>
    </p:spTree>
    <p:extLst>
      <p:ext uri="{BB962C8B-B14F-4D97-AF65-F5344CB8AC3E}">
        <p14:creationId xmlns:p14="http://schemas.microsoft.com/office/powerpoint/2010/main" val="2446654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63A1-ACDF-4D5C-B32C-4489B3BF6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67" y="271462"/>
            <a:ext cx="9762622" cy="515073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Recommendations for SOM 14 Consideration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53A38-E3E6-4427-94E8-B955E10D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3067" y="959117"/>
            <a:ext cx="11231245" cy="562742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900" dirty="0"/>
              <a:t>Note the </a:t>
            </a:r>
            <a:r>
              <a:rPr lang="id-ID" sz="1900" dirty="0"/>
              <a:t>initiative of CT6 member countries in the </a:t>
            </a:r>
            <a:r>
              <a:rPr lang="en-US" sz="1900" dirty="0"/>
              <a:t>implementation of the COASTFISH</a:t>
            </a:r>
            <a:r>
              <a:rPr lang="id-ID" sz="1900" dirty="0"/>
              <a:t>-related activities in each coun</a:t>
            </a:r>
            <a:r>
              <a:rPr lang="en-MY" sz="1900" dirty="0"/>
              <a:t>t</a:t>
            </a:r>
            <a:r>
              <a:rPr lang="id-ID" sz="1900" dirty="0"/>
              <a:t>ries; </a:t>
            </a:r>
            <a:r>
              <a:rPr lang="en-US" sz="1900" dirty="0"/>
              <a:t> </a:t>
            </a:r>
            <a:endParaRPr lang="id-ID" sz="1900" dirty="0"/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Acknowledge the activities implemented in the 2018 Workplan and note to carry over those activities not implemented in 2019 with the need for funding support</a:t>
            </a:r>
            <a:r>
              <a:rPr lang="id-ID" sz="1900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1900" dirty="0"/>
              <a:t>Acknowledge support provided by USAID and USDOI in the implementation of SOACAP activities;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1900" dirty="0"/>
              <a:t>Note the need for a dedicated position as </a:t>
            </a:r>
            <a:r>
              <a:rPr lang="en-US" sz="1900" dirty="0"/>
              <a:t>EAFM coordinator for EAFM TWG under </a:t>
            </a:r>
            <a:r>
              <a:rPr lang="id-ID" sz="1900" dirty="0"/>
              <a:t>CTI Regional </a:t>
            </a:r>
            <a:r>
              <a:rPr lang="en-US" sz="1900" dirty="0"/>
              <a:t>Secretariat</a:t>
            </a:r>
            <a:r>
              <a:rPr lang="id-ID" sz="1900" dirty="0"/>
              <a:t> with the acknowledgment of the support provided by the former EAFM TWG Coordinator </a:t>
            </a:r>
            <a:r>
              <a:rPr lang="id-ID" sz="1900" strike="sngStrike" dirty="0"/>
              <a:t>(Ms. Astrid Lim);</a:t>
            </a:r>
            <a:endParaRPr lang="en-ID" sz="1900" strike="sngStrike" dirty="0"/>
          </a:p>
          <a:p>
            <a:pPr marL="457200" indent="-457200">
              <a:buFont typeface="+mj-lt"/>
              <a:buAutoNum type="arabicPeriod"/>
            </a:pPr>
            <a:r>
              <a:rPr lang="id-ID" sz="1900" dirty="0"/>
              <a:t>Recognize</a:t>
            </a:r>
            <a:r>
              <a:rPr lang="en-US" sz="1900" dirty="0"/>
              <a:t> the </a:t>
            </a:r>
            <a:r>
              <a:rPr lang="id-ID" sz="1900" dirty="0"/>
              <a:t>3rd Coral Triangle </a:t>
            </a:r>
            <a:r>
              <a:rPr lang="en-US" sz="1900" dirty="0"/>
              <a:t>Fishers Forum Draft Action Plan</a:t>
            </a:r>
            <a:r>
              <a:rPr lang="id-ID" sz="1900" dirty="0"/>
              <a:t> presented by WWF;</a:t>
            </a:r>
            <a:endParaRPr lang="en-ID" sz="1900" dirty="0"/>
          </a:p>
          <a:p>
            <a:pPr marL="457200" indent="-457200">
              <a:buFont typeface="+mj-lt"/>
              <a:buAutoNum type="arabicPeriod"/>
            </a:pPr>
            <a:r>
              <a:rPr lang="en-ID" sz="1900" dirty="0"/>
              <a:t>Malaysia and Philippines accept and support the implementation of the Sulu Sulawesi Seascape Sub-Regional EAFM Plan while Indonesia will review the plan. Request Indonesia to communicate the result of the in-country consultation to the Regional Secretariat;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1900" dirty="0"/>
              <a:t>Acknowledge the presentation of the Regional Strategic Action Program Sulu-Celebes Sea Sustainable Fisheries Management Project from CI Philippines and task Malaysia, Indonesia, Malaysia and Philippines to complete the endorsement process for application to GEF-7;</a:t>
            </a:r>
          </a:p>
          <a:p>
            <a:pPr marL="360363" lvl="1" indent="-360363"/>
            <a:endParaRPr lang="en-ID" sz="1800" dirty="0"/>
          </a:p>
          <a:p>
            <a:pPr marL="360363" lvl="1" indent="-360363"/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70951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120AA1-C96C-4F07-89A7-4A0296AB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68" y="457200"/>
            <a:ext cx="9762622" cy="515073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Recommendations for SOM 14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2F4CE6-12B1-44F9-8166-4EDC23BBDB6A}"/>
              </a:ext>
            </a:extLst>
          </p:cNvPr>
          <p:cNvSpPr/>
          <p:nvPr/>
        </p:nvSpPr>
        <p:spPr>
          <a:xfrm>
            <a:off x="526382" y="1210474"/>
            <a:ext cx="10911401" cy="540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800"/>
              </a:spcAft>
              <a:buFont typeface="+mj-lt"/>
              <a:buAutoNum type="arabicPeriod" startAt="8"/>
            </a:pPr>
            <a:r>
              <a:rPr lang="en-ID" sz="2400" dirty="0"/>
              <a:t> </a:t>
            </a:r>
            <a:r>
              <a:rPr lang="id-ID" sz="2400" dirty="0"/>
              <a:t>A</a:t>
            </a:r>
            <a:r>
              <a:rPr lang="en-US" sz="2400" dirty="0" err="1"/>
              <a:t>cknowledge</a:t>
            </a:r>
            <a:r>
              <a:rPr lang="en-US" sz="2400" dirty="0"/>
              <a:t> the Study of Yellowfin Tuna Commercialization Scenarios (WWF)</a:t>
            </a:r>
            <a:r>
              <a:rPr lang="id-ID" sz="2400" dirty="0"/>
              <a:t>;</a:t>
            </a:r>
            <a:endParaRPr lang="en-ID" sz="2400" dirty="0"/>
          </a:p>
          <a:p>
            <a:pPr marL="457200" indent="-457200">
              <a:spcAft>
                <a:spcPts val="800"/>
              </a:spcAft>
              <a:buFont typeface="+mj-lt"/>
              <a:buAutoNum type="arabicPeriod" startAt="8"/>
            </a:pPr>
            <a:r>
              <a:rPr lang="en-US" sz="2400" dirty="0"/>
              <a:t>Acknowledge the Global Dialogue for Seafood Traceability (WWF) </a:t>
            </a:r>
            <a:r>
              <a:rPr lang="id-ID" sz="2400" dirty="0"/>
              <a:t>and  theinvitation to join the Global Dialogue Advisory Group Members either  as</a:t>
            </a:r>
            <a:r>
              <a:rPr lang="en-ID" sz="2400" dirty="0"/>
              <a:t> </a:t>
            </a:r>
            <a:r>
              <a:rPr lang="id-ID" sz="2400" dirty="0"/>
              <a:t>the CTI-CFF or as individual governments</a:t>
            </a:r>
            <a:r>
              <a:rPr lang="en-ID" sz="2400" dirty="0"/>
              <a:t>;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 startAt="8"/>
            </a:pPr>
            <a:r>
              <a:rPr lang="en-ID" sz="2400" dirty="0"/>
              <a:t> Defer discussion on the Informal Tuna Governance Mechanism until the 2019  EAFM WG meeting; and 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 startAt="8"/>
            </a:pPr>
            <a:r>
              <a:rPr lang="en-ID" sz="2400" dirty="0"/>
              <a:t> Endorse  for implementation  the 2019 Workplan;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 startAt="8"/>
            </a:pPr>
            <a:r>
              <a:rPr lang="en-ID" sz="2400" dirty="0"/>
              <a:t>Request for continued support from Development Partners and collaborators to support EAFM WG programs.</a:t>
            </a:r>
          </a:p>
          <a:p>
            <a:pPr marL="361950" indent="85725"/>
            <a:endParaRPr lang="en-US" sz="2400" dirty="0"/>
          </a:p>
          <a:p>
            <a:pPr marL="361950" indent="-361950"/>
            <a:endParaRPr lang="id-ID" sz="2400" dirty="0"/>
          </a:p>
          <a:p>
            <a:pPr marL="447675" indent="-447675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4764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t="8505" b="15428"/>
          <a:stretch/>
        </p:blipFill>
        <p:spPr>
          <a:xfrm>
            <a:off x="-32658" y="-16329"/>
            <a:ext cx="12224657" cy="6858000"/>
          </a:xfrm>
        </p:spPr>
      </p:pic>
      <p:grpSp>
        <p:nvGrpSpPr>
          <p:cNvPr id="28" name="Group 27"/>
          <p:cNvGrpSpPr/>
          <p:nvPr/>
        </p:nvGrpSpPr>
        <p:grpSpPr>
          <a:xfrm>
            <a:off x="2070914" y="2655776"/>
            <a:ext cx="7805149" cy="4383657"/>
            <a:chOff x="2070914" y="2655776"/>
            <a:chExt cx="7805149" cy="4383657"/>
          </a:xfrm>
        </p:grpSpPr>
        <p:sp>
          <p:nvSpPr>
            <p:cNvPr id="26" name="Rectangle 25"/>
            <p:cNvSpPr/>
            <p:nvPr/>
          </p:nvSpPr>
          <p:spPr>
            <a:xfrm>
              <a:off x="2070914" y="2655776"/>
              <a:ext cx="7805149" cy="423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88029" y="2792186"/>
              <a:ext cx="7527471" cy="4094847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51314" y="2922814"/>
              <a:ext cx="7200900" cy="4116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5" name="Marcador de texto 3">
              <a:extLst>
                <a:ext uri="{FF2B5EF4-FFF2-40B4-BE49-F238E27FC236}">
                  <a16:creationId xmlns:a16="http://schemas.microsoft.com/office/drawing/2014/main" id="{004C226F-34B3-464F-A049-9BFE43705FB1}"/>
                </a:ext>
              </a:extLst>
            </p:cNvPr>
            <p:cNvSpPr txBox="1">
              <a:spLocks/>
            </p:cNvSpPr>
            <p:nvPr/>
          </p:nvSpPr>
          <p:spPr>
            <a:xfrm>
              <a:off x="2445844" y="3254865"/>
              <a:ext cx="7106370" cy="172625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Terima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Kasih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-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Maraming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Salamat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             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Tank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Iu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-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Obrigado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Tagio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Tumas</a:t>
              </a:r>
              <a:endParaRPr lang="es-ES_tradnl" sz="20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39" y="5313174"/>
            <a:ext cx="1690042" cy="752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46" y="5351237"/>
            <a:ext cx="1605080" cy="676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27" y="5356689"/>
            <a:ext cx="671018" cy="6710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5843" y="6465009"/>
            <a:ext cx="8588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credits: 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Pixabay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IYOR Bank/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JayneJenkins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FabriceDudenhofer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/Yen-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YiLee</a:t>
            </a:r>
            <a:endParaRPr lang="en-PH" sz="1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0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FAA6-7186-4C46-AF26-483A62C9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6" y="266218"/>
            <a:ext cx="10515600" cy="1059345"/>
          </a:xfrm>
        </p:spPr>
        <p:txBody>
          <a:bodyPr>
            <a:normAutofit/>
          </a:bodyPr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A3315-0CE8-4868-83A4-1D7FF2701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25" y="1270040"/>
            <a:ext cx="10515600" cy="465619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ID" sz="2400" dirty="0"/>
              <a:t>EAFM Focal Points </a:t>
            </a:r>
          </a:p>
          <a:p>
            <a:pPr marL="514350" indent="-514350">
              <a:buAutoNum type="arabicPeriod"/>
            </a:pPr>
            <a:r>
              <a:rPr lang="en-ID" sz="2400" dirty="0"/>
              <a:t>Supporting Organizations and Institutions</a:t>
            </a:r>
          </a:p>
          <a:p>
            <a:pPr marL="514350" indent="-514350">
              <a:buAutoNum type="arabicPeriod"/>
            </a:pPr>
            <a:r>
              <a:rPr lang="en-ID" sz="2400" dirty="0"/>
              <a:t>Status on the Decisions Endorsed by SOM 13</a:t>
            </a:r>
          </a:p>
          <a:p>
            <a:pPr marL="514350" indent="-514350">
              <a:buAutoNum type="arabicPeriod"/>
            </a:pPr>
            <a:r>
              <a:rPr lang="en-ID" sz="2400" dirty="0"/>
              <a:t>Update on the Implementation of 2018 Workplan</a:t>
            </a:r>
          </a:p>
          <a:p>
            <a:pPr marL="514350" indent="-514350">
              <a:buAutoNum type="arabicPeriod"/>
            </a:pPr>
            <a:r>
              <a:rPr lang="en-ID" sz="2400" dirty="0"/>
              <a:t>Challenges</a:t>
            </a:r>
          </a:p>
          <a:p>
            <a:pPr marL="514350" indent="-514350">
              <a:buAutoNum type="arabicPeriod"/>
            </a:pPr>
            <a:r>
              <a:rPr lang="en-ID" sz="2400" dirty="0"/>
              <a:t>Work Plan for 2019</a:t>
            </a:r>
          </a:p>
          <a:p>
            <a:pPr marL="514350" indent="-514350">
              <a:buAutoNum type="arabicPeriod"/>
            </a:pPr>
            <a:r>
              <a:rPr lang="en-ID" sz="2400" dirty="0"/>
              <a:t>Recommendations for SOM 14 </a:t>
            </a: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233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FAA6-7186-4C46-AF26-483A62C9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09" y="384356"/>
            <a:ext cx="10515600" cy="554181"/>
          </a:xfrm>
        </p:spPr>
        <p:txBody>
          <a:bodyPr>
            <a:normAutofit/>
          </a:bodyPr>
          <a:lstStyle/>
          <a:p>
            <a:r>
              <a:rPr lang="en-US" sz="2800" dirty="0"/>
              <a:t>EAFM Focal Points and Partners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707570"/>
              </p:ext>
            </p:extLst>
          </p:nvPr>
        </p:nvGraphicFramePr>
        <p:xfrm>
          <a:off x="478303" y="1280159"/>
          <a:ext cx="10903206" cy="47830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1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1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939">
                <a:tc>
                  <a:txBody>
                    <a:bodyPr/>
                    <a:lstStyle/>
                    <a:p>
                      <a:r>
                        <a:rPr lang="en-PH" sz="2000" dirty="0"/>
                        <a:t> Member Country</a:t>
                      </a:r>
                      <a:endParaRPr lang="en-PH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000" dirty="0"/>
                        <a:t>Focal Points</a:t>
                      </a:r>
                      <a:endParaRPr lang="en-PH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056">
                <a:tc>
                  <a:txBody>
                    <a:bodyPr/>
                    <a:lstStyle/>
                    <a:p>
                      <a:r>
                        <a:rPr lang="en-PH" sz="2000" dirty="0"/>
                        <a:t>Indonesia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Director of Fisheries Resources, Ministry of Marine Affairs and Fisheries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854">
                <a:tc>
                  <a:txBody>
                    <a:bodyPr/>
                    <a:lstStyle/>
                    <a:p>
                      <a:r>
                        <a:rPr lang="en-PH" sz="2000" dirty="0"/>
                        <a:t>Malaysia Co-Chair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</a:rPr>
                        <a:t>Dr. Norasma Dacho, Assistant Director, Department of Fisheries Sabah 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854">
                <a:tc>
                  <a:txBody>
                    <a:bodyPr/>
                    <a:lstStyle/>
                    <a:p>
                      <a:r>
                        <a:rPr lang="en-PH" sz="2000" dirty="0"/>
                        <a:t>Papua New Guinea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Mr. Leban Gisawa, Executive Manager for Inshore Fisheries, National Fisheries Authority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4602">
                <a:tc>
                  <a:txBody>
                    <a:bodyPr/>
                    <a:lstStyle/>
                    <a:p>
                      <a:r>
                        <a:rPr lang="en-PH" sz="2000" dirty="0"/>
                        <a:t>Philippines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Ms. Drusila Bayate, Assistant Director for Technical Services, Bureau of Fisheries and Aquatic Resources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343">
                <a:tc>
                  <a:txBody>
                    <a:bodyPr/>
                    <a:lstStyle/>
                    <a:p>
                      <a:r>
                        <a:rPr lang="en-PH" sz="2000" dirty="0"/>
                        <a:t>Solomon Islands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Ms. Rosalie Masu, Deputy Director for Inshore Fisheries Division, Ministry of Fisheries and Marine Resources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369">
                <a:tc>
                  <a:txBody>
                    <a:bodyPr/>
                    <a:lstStyle/>
                    <a:p>
                      <a:r>
                        <a:rPr lang="en-PH" sz="2000" dirty="0"/>
                        <a:t>Timor </a:t>
                      </a:r>
                      <a:r>
                        <a:rPr lang="en-PH" sz="2000" dirty="0" err="1"/>
                        <a:t>Leste</a:t>
                      </a:r>
                      <a:r>
                        <a:rPr lang="en-PH" sz="2000" dirty="0"/>
                        <a:t> (Chair)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Jose Lucas da Silva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Director of Fisheries and Marine Science Program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34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FAA6-7186-4C46-AF26-483A62C9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563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Supporting Organizations and Institutions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3BF9E44-A7EB-4511-B054-08281B6AE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990601"/>
              </p:ext>
            </p:extLst>
          </p:nvPr>
        </p:nvGraphicFramePr>
        <p:xfrm>
          <a:off x="838197" y="1547447"/>
          <a:ext cx="8091492" cy="2706243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4045746">
                  <a:extLst>
                    <a:ext uri="{9D8B030D-6E8A-4147-A177-3AD203B41FA5}">
                      <a16:colId xmlns:a16="http://schemas.microsoft.com/office/drawing/2014/main" val="3677509061"/>
                    </a:ext>
                  </a:extLst>
                </a:gridCol>
                <a:gridCol w="4045746">
                  <a:extLst>
                    <a:ext uri="{9D8B030D-6E8A-4147-A177-3AD203B41FA5}">
                      <a16:colId xmlns:a16="http://schemas.microsoft.com/office/drawing/2014/main" val="2956736898"/>
                    </a:ext>
                  </a:extLst>
                </a:gridCol>
              </a:tblGrid>
              <a:tr h="1881554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0" dirty="0">
                          <a:solidFill>
                            <a:schemeClr val="tx1"/>
                          </a:solidFill>
                          <a:effectLst/>
                        </a:rPr>
                        <a:t>SEAFDEC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0" dirty="0">
                          <a:solidFill>
                            <a:schemeClr val="tx1"/>
                          </a:solidFill>
                          <a:effectLst/>
                        </a:rPr>
                        <a:t>WorldFish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0" dirty="0">
                          <a:solidFill>
                            <a:schemeClr val="tx1"/>
                          </a:solidFill>
                          <a:effectLst/>
                        </a:rPr>
                        <a:t>NOAA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0" dirty="0">
                          <a:solidFill>
                            <a:schemeClr val="tx1"/>
                          </a:solidFill>
                          <a:effectLst/>
                        </a:rPr>
                        <a:t>TNC 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0" dirty="0">
                          <a:solidFill>
                            <a:schemeClr val="tx1"/>
                          </a:solidFill>
                          <a:effectLst/>
                        </a:rPr>
                        <a:t>WWF   	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0" dirty="0">
                          <a:solidFill>
                            <a:schemeClr val="tx1"/>
                          </a:solidFill>
                          <a:effectLst/>
                        </a:rPr>
                        <a:t>USAID Oceans 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0" dirty="0">
                          <a:solidFill>
                            <a:schemeClr val="tx1"/>
                          </a:solidFill>
                          <a:effectLst/>
                        </a:rPr>
                        <a:t>GIZ 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0" dirty="0">
                          <a:solidFill>
                            <a:schemeClr val="tx1"/>
                          </a:solidFill>
                          <a:effectLst/>
                        </a:rPr>
                        <a:t>USDOI 	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0" dirty="0">
                          <a:solidFill>
                            <a:schemeClr val="tx1"/>
                          </a:solidFill>
                          <a:effectLst/>
                        </a:rPr>
                        <a:t>CI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0" dirty="0">
                          <a:solidFill>
                            <a:schemeClr val="tx1"/>
                          </a:solidFill>
                          <a:effectLst/>
                        </a:rPr>
                        <a:t>USAID RDMA	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0" dirty="0">
                          <a:solidFill>
                            <a:schemeClr val="tx1"/>
                          </a:solidFill>
                          <a:effectLst/>
                        </a:rPr>
                        <a:t>CTC 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16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5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32C48-C51A-4363-B0FD-043DBBC3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180110"/>
            <a:ext cx="11104418" cy="623454"/>
          </a:xfrm>
        </p:spPr>
        <p:txBody>
          <a:bodyPr>
            <a:normAutofit/>
          </a:bodyPr>
          <a:lstStyle/>
          <a:p>
            <a:r>
              <a:rPr lang="en-PH" sz="24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 on the decisions endorsed by SOM 13</a:t>
            </a:r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2D4A20-0895-4371-94A4-B4D63D6D1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890087"/>
              </p:ext>
            </p:extLst>
          </p:nvPr>
        </p:nvGraphicFramePr>
        <p:xfrm>
          <a:off x="249382" y="803564"/>
          <a:ext cx="10624944" cy="339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2772">
                  <a:extLst>
                    <a:ext uri="{9D8B030D-6E8A-4147-A177-3AD203B41FA5}">
                      <a16:colId xmlns:a16="http://schemas.microsoft.com/office/drawing/2014/main" val="2246339562"/>
                    </a:ext>
                  </a:extLst>
                </a:gridCol>
                <a:gridCol w="4192172">
                  <a:extLst>
                    <a:ext uri="{9D8B030D-6E8A-4147-A177-3AD203B41FA5}">
                      <a16:colId xmlns:a16="http://schemas.microsoft.com/office/drawing/2014/main" val="4028214424"/>
                    </a:ext>
                  </a:extLst>
                </a:gridCol>
              </a:tblGrid>
              <a:tr h="485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1800" kern="1200" dirty="0">
                          <a:solidFill>
                            <a:schemeClr val="bg1"/>
                          </a:solidFill>
                          <a:effectLst/>
                        </a:rPr>
                        <a:t>SOM 13 Decisions</a:t>
                      </a:r>
                      <a:endParaRPr lang="en-A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6" marR="56996" marT="28498" marB="2849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A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6" marR="56996" marT="28498" marB="28498"/>
                </a:tc>
                <a:extLst>
                  <a:ext uri="{0D108BD9-81ED-4DB2-BD59-A6C34878D82A}">
                    <a16:rowId xmlns:a16="http://schemas.microsoft.com/office/drawing/2014/main" val="3044916023"/>
                  </a:ext>
                </a:extLst>
              </a:tr>
              <a:tr h="559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>
                          <a:effectLst/>
                          <a:latin typeface="+mn-lt"/>
                        </a:rPr>
                        <a:t>Adopted the 3</a:t>
                      </a:r>
                      <a:r>
                        <a:rPr lang="en-US" sz="1600" b="0" kern="1200" baseline="30000">
                          <a:effectLst/>
                          <a:latin typeface="+mn-lt"/>
                        </a:rPr>
                        <a:t>rd</a:t>
                      </a:r>
                      <a:r>
                        <a:rPr lang="en-US" sz="1600" b="0" kern="1200">
                          <a:effectLst/>
                          <a:latin typeface="+mn-lt"/>
                        </a:rPr>
                        <a:t> CT Fishers Forum Communique which was formulated in Iloilo City, Philippines last July 2017</a:t>
                      </a:r>
                      <a:endParaRPr lang="en-A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6" marR="56996" marT="28498" marB="284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1600" b="0" kern="1200" dirty="0">
                          <a:effectLst/>
                          <a:latin typeface="+mn-lt"/>
                        </a:rPr>
                        <a:t>To be discussed at Pre-SOM on the status of Action Plan </a:t>
                      </a:r>
                      <a:endParaRPr lang="en-PH" sz="1600" b="0" kern="12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Indonesia:</a:t>
                      </a:r>
                      <a:r>
                        <a:rPr lang="en-PH" sz="1600" b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PH" sz="1600" b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Implementing all stipulations in the Communique; communicating with stakeholders through formal and non-</a:t>
                      </a:r>
                      <a:r>
                        <a:rPr lang="en-PH" sz="1600" b="0" kern="1200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foirmal</a:t>
                      </a:r>
                      <a:r>
                        <a:rPr lang="en-PH" sz="1600" b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forum;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PH" sz="1600" b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Malaysia: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1600" b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≈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1600" b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Tuna Fisheries – assisting </a:t>
                      </a:r>
                      <a:endParaRPr lang="en-PH" sz="1600" b="0" kern="12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6" marR="56996" marT="28498" marB="28498"/>
                </a:tc>
                <a:extLst>
                  <a:ext uri="{0D108BD9-81ED-4DB2-BD59-A6C34878D82A}">
                    <a16:rowId xmlns:a16="http://schemas.microsoft.com/office/drawing/2014/main" val="316152549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A832C48-C51A-4363-B0FD-043DBBC3AEFC}"/>
              </a:ext>
            </a:extLst>
          </p:cNvPr>
          <p:cNvSpPr txBox="1">
            <a:spLocks/>
          </p:cNvSpPr>
          <p:nvPr/>
        </p:nvSpPr>
        <p:spPr>
          <a:xfrm>
            <a:off x="249382" y="180110"/>
            <a:ext cx="11104418" cy="623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24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 on the decisions endorsed by SOM 13</a:t>
            </a:r>
            <a:endParaRPr lang="en-US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72D4A20-0895-4371-94A4-B4D63D6D1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139563"/>
              </p:ext>
            </p:extLst>
          </p:nvPr>
        </p:nvGraphicFramePr>
        <p:xfrm>
          <a:off x="249382" y="803564"/>
          <a:ext cx="10624944" cy="53341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32772">
                  <a:extLst>
                    <a:ext uri="{9D8B030D-6E8A-4147-A177-3AD203B41FA5}">
                      <a16:colId xmlns:a16="http://schemas.microsoft.com/office/drawing/2014/main" val="2246339562"/>
                    </a:ext>
                  </a:extLst>
                </a:gridCol>
                <a:gridCol w="4192172">
                  <a:extLst>
                    <a:ext uri="{9D8B030D-6E8A-4147-A177-3AD203B41FA5}">
                      <a16:colId xmlns:a16="http://schemas.microsoft.com/office/drawing/2014/main" val="4028214424"/>
                    </a:ext>
                  </a:extLst>
                </a:gridCol>
              </a:tblGrid>
              <a:tr h="707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PH" sz="2000" kern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2000" kern="1200" dirty="0">
                          <a:effectLst/>
                        </a:rPr>
                        <a:t>SOM 13 Decisions</a:t>
                      </a:r>
                      <a:endParaRPr lang="en-A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6" marR="56996" marT="28498" marB="2849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PH" sz="2000" kern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2000" kern="1200" dirty="0">
                          <a:effectLst/>
                        </a:rPr>
                        <a:t>STATUS</a:t>
                      </a:r>
                      <a:endParaRPr lang="en-A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6" marR="56996" marT="28498" marB="28498"/>
                </a:tc>
                <a:extLst>
                  <a:ext uri="{0D108BD9-81ED-4DB2-BD59-A6C34878D82A}">
                    <a16:rowId xmlns:a16="http://schemas.microsoft.com/office/drawing/2014/main" val="3044916023"/>
                  </a:ext>
                </a:extLst>
              </a:tr>
              <a:tr h="1984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kern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kern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Adopted the 3</a:t>
                      </a:r>
                      <a:r>
                        <a:rPr lang="en-US" sz="2000" kern="1200" baseline="30000" dirty="0">
                          <a:effectLst/>
                        </a:rPr>
                        <a:t>rd</a:t>
                      </a:r>
                      <a:r>
                        <a:rPr lang="en-US" sz="2000" kern="1200" dirty="0">
                          <a:effectLst/>
                        </a:rPr>
                        <a:t> CT Fishers Forum Communique which was formulated in Iloilo City, Philippines last July 2017</a:t>
                      </a:r>
                      <a:endParaRPr lang="en-A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6" marR="56996" marT="28498" marB="284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Adopted/implemented</a:t>
                      </a:r>
                      <a:r>
                        <a:rPr lang="en-AU" sz="2000" baseline="0" dirty="0">
                          <a:effectLst/>
                        </a:rPr>
                        <a:t> locally particularly by Indonesia,  Philippines, Solomon Islands and Timor-Leste. However, for Malaysia, the action plan is still for discussion at the national level.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6" marR="56996" marT="28498" marB="28498"/>
                </a:tc>
                <a:extLst>
                  <a:ext uri="{0D108BD9-81ED-4DB2-BD59-A6C34878D82A}">
                    <a16:rowId xmlns:a16="http://schemas.microsoft.com/office/drawing/2014/main" val="3161525490"/>
                  </a:ext>
                </a:extLst>
              </a:tr>
              <a:tr h="1059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Acknowledged the full support and contribution of WWF during the 3</a:t>
                      </a:r>
                      <a:r>
                        <a:rPr lang="en-US" sz="2000" kern="1200" baseline="30000" dirty="0">
                          <a:effectLst/>
                        </a:rPr>
                        <a:t>rd</a:t>
                      </a:r>
                      <a:r>
                        <a:rPr lang="en-US" sz="2000" kern="1200" dirty="0">
                          <a:effectLst/>
                        </a:rPr>
                        <a:t>CT Fishers Forum and the Tuna Governance Workshop</a:t>
                      </a:r>
                      <a:endParaRPr lang="en-A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6" marR="56996" marT="28498" marB="284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AU" sz="2000" dirty="0">
                          <a:effectLst/>
                        </a:rPr>
                        <a:t>NCCs fully</a:t>
                      </a:r>
                      <a:r>
                        <a:rPr lang="en-AU" sz="2000" baseline="0" dirty="0">
                          <a:effectLst/>
                        </a:rPr>
                        <a:t> acknowledge the support of WWF as a development partner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996" marR="56996" marT="28498" marB="28498"/>
                </a:tc>
                <a:extLst>
                  <a:ext uri="{0D108BD9-81ED-4DB2-BD59-A6C34878D82A}">
                    <a16:rowId xmlns:a16="http://schemas.microsoft.com/office/drawing/2014/main" val="3445711834"/>
                  </a:ext>
                </a:extLst>
              </a:tr>
              <a:tr h="1576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Approved the proposed CT Regional COASTFISH Initiative Framework and Roadmap and mandate the EAFM WG to begin its implementation</a:t>
                      </a:r>
                      <a:endParaRPr lang="en-A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6" marR="56996" marT="28498" marB="284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2000" kern="1200" dirty="0">
                          <a:effectLst/>
                        </a:rPr>
                        <a:t>Implemented</a:t>
                      </a:r>
                      <a:r>
                        <a:rPr lang="en-PH" sz="2000" kern="1200" baseline="0" dirty="0">
                          <a:effectLst/>
                        </a:rPr>
                        <a:t> locally by </a:t>
                      </a:r>
                      <a:r>
                        <a:rPr lang="id-ID" sz="2000" kern="1200" baseline="0" dirty="0">
                          <a:effectLst/>
                        </a:rPr>
                        <a:t>CT6 countries</a:t>
                      </a:r>
                      <a:endParaRPr lang="en-PH" sz="20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996" marR="56996" marT="28498" marB="28498"/>
                </a:tc>
                <a:extLst>
                  <a:ext uri="{0D108BD9-81ED-4DB2-BD59-A6C34878D82A}">
                    <a16:rowId xmlns:a16="http://schemas.microsoft.com/office/drawing/2014/main" val="2498053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08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832C48-C51A-4363-B0FD-043DBBC3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180110"/>
            <a:ext cx="11104418" cy="623454"/>
          </a:xfrm>
        </p:spPr>
        <p:txBody>
          <a:bodyPr>
            <a:normAutofit/>
          </a:bodyPr>
          <a:lstStyle/>
          <a:p>
            <a:r>
              <a:rPr lang="en-PH" sz="24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 on the decisions endorsed by SOM 13</a:t>
            </a:r>
            <a:endParaRPr lang="en-US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72D4A20-0895-4371-94A4-B4D63D6D1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82803"/>
              </p:ext>
            </p:extLst>
          </p:nvPr>
        </p:nvGraphicFramePr>
        <p:xfrm>
          <a:off x="249381" y="803564"/>
          <a:ext cx="11412735" cy="56258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08632">
                  <a:extLst>
                    <a:ext uri="{9D8B030D-6E8A-4147-A177-3AD203B41FA5}">
                      <a16:colId xmlns:a16="http://schemas.microsoft.com/office/drawing/2014/main" val="2246339562"/>
                    </a:ext>
                  </a:extLst>
                </a:gridCol>
                <a:gridCol w="4704103">
                  <a:extLst>
                    <a:ext uri="{9D8B030D-6E8A-4147-A177-3AD203B41FA5}">
                      <a16:colId xmlns:a16="http://schemas.microsoft.com/office/drawing/2014/main" val="4028214424"/>
                    </a:ext>
                  </a:extLst>
                </a:gridCol>
              </a:tblGrid>
              <a:tr h="494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1800" kern="1200" dirty="0">
                          <a:effectLst/>
                        </a:rPr>
                        <a:t>SOM 13 Decisions</a:t>
                      </a:r>
                      <a:endParaRPr lang="en-A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6" marR="56996" marT="28498" marB="2849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1800" kern="1200" dirty="0">
                          <a:effectLst/>
                        </a:rPr>
                        <a:t>STATUS</a:t>
                      </a:r>
                      <a:endParaRPr lang="en-A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6" marR="56996" marT="28498" marB="28498"/>
                </a:tc>
                <a:extLst>
                  <a:ext uri="{0D108BD9-81ED-4DB2-BD59-A6C34878D82A}">
                    <a16:rowId xmlns:a16="http://schemas.microsoft.com/office/drawing/2014/main" val="3044916023"/>
                  </a:ext>
                </a:extLst>
              </a:tr>
              <a:tr h="3403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kern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kern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kern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kern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Called on partners to continue to provide technical assistance to the different EAFM learning events and activities</a:t>
                      </a:r>
                      <a:endParaRPr lang="en-A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6" marR="56996" marT="28498" marB="28498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PH" sz="1600" kern="1200" dirty="0">
                          <a:effectLst/>
                        </a:rPr>
                        <a:t>Several activities were done  for example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PH" sz="1600" kern="1200" dirty="0">
                          <a:effectLst/>
                        </a:rPr>
                        <a:t>1. the GIZ-EAFM Learning Exchange 10-13 April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PH" sz="1600" kern="1200" dirty="0">
                          <a:effectLst/>
                        </a:rPr>
                        <a:t> 2. SOACAP Activity 1.2 and 2.1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PH" sz="1600" kern="1200" dirty="0"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PH" sz="1600" kern="1200" dirty="0">
                          <a:effectLst/>
                        </a:rPr>
                        <a:t>EAFM</a:t>
                      </a:r>
                      <a:r>
                        <a:rPr lang="en-PH" sz="1600" kern="1200" baseline="0" dirty="0">
                          <a:effectLst/>
                        </a:rPr>
                        <a:t> learning has been applied locally; thank and welcome GIZ for its support in past and future activities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PH" sz="1600" kern="1200" baseline="0" dirty="0"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PH" sz="1600" kern="1200" baseline="0" dirty="0">
                          <a:effectLst/>
                        </a:rPr>
                        <a:t>SOACAP activities  were supported by USAID and US Department of Interior (DOI)</a:t>
                      </a:r>
                      <a:endParaRPr lang="en-PH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6" marR="56996" marT="28498" marB="28498"/>
                </a:tc>
                <a:extLst>
                  <a:ext uri="{0D108BD9-81ED-4DB2-BD59-A6C34878D82A}">
                    <a16:rowId xmlns:a16="http://schemas.microsoft.com/office/drawing/2014/main" val="3161525490"/>
                  </a:ext>
                </a:extLst>
              </a:tr>
              <a:tr h="1361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Approved the recommendation of the EAFM WG to turn over the Chairmanship from Solomon Islands to Timor-Leste and Co-Chairmanship to Malaysia based on the EAFM TWG Terms of Reference</a:t>
                      </a:r>
                      <a:endParaRPr lang="en-A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6" marR="56996" marT="28498" marB="284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  Done</a:t>
                      </a:r>
                      <a:endParaRPr lang="en-A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6" marR="56996" marT="28498" marB="28498"/>
                </a:tc>
                <a:extLst>
                  <a:ext uri="{0D108BD9-81ED-4DB2-BD59-A6C34878D82A}">
                    <a16:rowId xmlns:a16="http://schemas.microsoft.com/office/drawing/2014/main" val="3445711834"/>
                  </a:ext>
                </a:extLst>
              </a:tr>
              <a:tr h="36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Approved the EAFM TWG Work Plan 2018</a:t>
                      </a:r>
                      <a:endParaRPr lang="en-A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6" marR="56996" marT="28498" marB="284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2000" kern="1200" dirty="0">
                          <a:effectLst/>
                        </a:rPr>
                        <a:t>  Done</a:t>
                      </a:r>
                      <a:endParaRPr lang="en-A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6" marR="56996" marT="28498" marB="28498"/>
                </a:tc>
                <a:extLst>
                  <a:ext uri="{0D108BD9-81ED-4DB2-BD59-A6C34878D82A}">
                    <a16:rowId xmlns:a16="http://schemas.microsoft.com/office/drawing/2014/main" val="2498053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47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832C48-C51A-4363-B0FD-043DBBC3AEFC}"/>
              </a:ext>
            </a:extLst>
          </p:cNvPr>
          <p:cNvSpPr txBox="1">
            <a:spLocks/>
          </p:cNvSpPr>
          <p:nvPr/>
        </p:nvSpPr>
        <p:spPr>
          <a:xfrm>
            <a:off x="249382" y="365126"/>
            <a:ext cx="11104418" cy="604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24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Updates on Implementation of 2018 Workplan</a:t>
            </a: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07C5D5-9368-4505-B94C-09586A473F2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8411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PH" b="1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689367"/>
              </p:ext>
            </p:extLst>
          </p:nvPr>
        </p:nvGraphicFramePr>
        <p:xfrm>
          <a:off x="221671" y="1420838"/>
          <a:ext cx="10841182" cy="50548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55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000">
                <a:tc>
                  <a:txBody>
                    <a:bodyPr/>
                    <a:lstStyle/>
                    <a:p>
                      <a:pPr algn="ctr"/>
                      <a:r>
                        <a:rPr lang="en-PH" dirty="0"/>
                        <a:t>Work plan for 2017/2018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dirty="0"/>
                        <a:t>  Updates and Way Forward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135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Conduct of the 7th EAFM TWG meeting to review and assess the CTI Regional EAFM Framework </a:t>
                      </a:r>
                      <a:endParaRPr lang="en-PH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/>
                        <a:t>Not done / Budgeting Issues</a:t>
                      </a:r>
                      <a:endParaRPr lang="en-P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135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Indonesia to host an EAFM workshop in collaboration with CMAR </a:t>
                      </a:r>
                      <a:endParaRPr lang="en-PH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/>
                        <a:t>Done  (in Bali, Indonesia) </a:t>
                      </a:r>
                      <a:endParaRPr lang="en-P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135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Convene Monitoring Control and Surveillance experts for Transboundary IUU Fishing </a:t>
                      </a:r>
                      <a:endParaRPr lang="en-PH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/>
                        <a:t>Postponed to 2019 </a:t>
                      </a:r>
                      <a:endParaRPr lang="en-P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2875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Initiate discussions to prepare for a workshop to incorporate climate change and ocean acidification into EAFM Framework </a:t>
                      </a:r>
                      <a:endParaRPr lang="en-PH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  <a:p>
                      <a:r>
                        <a:rPr lang="en-PH" dirty="0"/>
                        <a:t>Initiate Discussion with CCA TWG</a:t>
                      </a:r>
                      <a:endParaRPr lang="en-P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4478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Initiate discussions with SWG on how to move forward with the recommendation from Sulu Sulawesi Seascape EAFM Implementation Planning Meeting in June 2015, Manado </a:t>
                      </a:r>
                      <a:endParaRPr lang="en-PH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  <a:p>
                      <a:endParaRPr lang="en-PH" dirty="0"/>
                    </a:p>
                    <a:p>
                      <a:r>
                        <a:rPr lang="en-PH" dirty="0"/>
                        <a:t>Done </a:t>
                      </a:r>
                      <a:endParaRPr lang="en-P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66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63A1-ACDF-4D5C-B32C-4489B3BF6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9670025" cy="677119"/>
          </a:xfrm>
        </p:spPr>
        <p:txBody>
          <a:bodyPr>
            <a:normAutofit/>
          </a:bodyPr>
          <a:lstStyle/>
          <a:p>
            <a:r>
              <a:rPr lang="en-US" sz="3600" dirty="0"/>
              <a:t>Challenges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53A38-E3E6-4427-94E8-B955E10D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93134"/>
            <a:ext cx="7741504" cy="4375854"/>
          </a:xfrm>
        </p:spPr>
        <p:txBody>
          <a:bodyPr>
            <a:normAutofit fontScale="85000" lnSpcReduction="20000"/>
          </a:bodyPr>
          <a:lstStyle/>
          <a:p>
            <a:pPr lvl="0" algn="just"/>
            <a:endParaRPr lang="en-US" sz="28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/>
              <a:t>Constant/Regular communication among focal points;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8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dirty="0"/>
              <a:t>Funding to support follow up activities of the EAFM WG and its   sub-themes; </a:t>
            </a:r>
          </a:p>
          <a:p>
            <a:pPr marL="342900" lvl="0" indent="-342900" algn="just">
              <a:buFont typeface="+mj-lt"/>
              <a:buAutoNum type="arabicPeriod"/>
            </a:pPr>
            <a:endParaRPr lang="en-US" sz="28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n-US" sz="2800" dirty="0"/>
              <a:t>Participation of all CT6 during call meetings and events in order to agree or finalize decisions or discussions;</a:t>
            </a:r>
          </a:p>
          <a:p>
            <a:pPr marL="342900" lvl="0" indent="-342900" algn="just">
              <a:buFont typeface="+mj-lt"/>
              <a:buAutoNum type="arabicPeriod"/>
            </a:pPr>
            <a:endParaRPr lang="en-US" sz="2800" dirty="0"/>
          </a:p>
          <a:p>
            <a:pPr marL="342900" lvl="0" indent="-342900" algn="just">
              <a:buFont typeface="+mj-lt"/>
              <a:buAutoNum type="arabicPeriod"/>
            </a:pPr>
            <a:endParaRPr lang="en-US" sz="2800" dirty="0"/>
          </a:p>
          <a:p>
            <a:pPr lvl="0"/>
            <a:r>
              <a:rPr lang="en-PH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4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298806"/>
              </p:ext>
            </p:extLst>
          </p:nvPr>
        </p:nvGraphicFramePr>
        <p:xfrm>
          <a:off x="478302" y="1059441"/>
          <a:ext cx="11437473" cy="5328504"/>
        </p:xfrm>
        <a:graphic>
          <a:graphicData uri="http://schemas.openxmlformats.org/drawingml/2006/table">
            <a:tbl>
              <a:tblPr firstRow="1" bandRow="1" bandCol="1">
                <a:tableStyleId>{93296810-A885-4BE3-A3E7-6D5BEEA58F35}</a:tableStyleId>
              </a:tblPr>
              <a:tblGrid>
                <a:gridCol w="4764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6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702">
                <a:tc>
                  <a:txBody>
                    <a:bodyPr/>
                    <a:lstStyle/>
                    <a:p>
                      <a:r>
                        <a:rPr lang="en-PH" dirty="0"/>
                        <a:t>Planned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/>
                        <a:t>Time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/>
                        <a:t>Projected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/>
                        <a:t>Source of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1464">
                <a:tc>
                  <a:txBody>
                    <a:bodyPr/>
                    <a:lstStyle/>
                    <a:p>
                      <a:endParaRPr lang="en-PH" dirty="0"/>
                    </a:p>
                    <a:p>
                      <a:endParaRPr lang="en-PH" dirty="0"/>
                    </a:p>
                    <a:p>
                      <a:r>
                        <a:rPr lang="en-PH" dirty="0"/>
                        <a:t>1. </a:t>
                      </a:r>
                      <a:r>
                        <a:rPr lang="en-US" dirty="0"/>
                        <a:t>Workshop on CDT system design and development based on EAFM 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/>
                        <a:t> </a:t>
                      </a:r>
                    </a:p>
                    <a:p>
                      <a:endParaRPr lang="en-PH" dirty="0"/>
                    </a:p>
                    <a:p>
                      <a:r>
                        <a:rPr lang="en-PH" dirty="0"/>
                        <a:t>May -June ( Timor </a:t>
                      </a:r>
                      <a:r>
                        <a:rPr lang="en-PH" dirty="0" err="1"/>
                        <a:t>Leste</a:t>
                      </a:r>
                      <a:r>
                        <a:rPr lang="en-PH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  <a:p>
                      <a:endParaRPr lang="en-PH" dirty="0"/>
                    </a:p>
                    <a:p>
                      <a:r>
                        <a:rPr lang="en-PH" dirty="0"/>
                        <a:t>US$47,000.00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USAID under the Oceans and Fisheries Partnership (USAID Oceans)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6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2. </a:t>
                      </a:r>
                      <a:r>
                        <a:rPr lang="en-ID" sz="1800" dirty="0">
                          <a:effectLst/>
                        </a:rPr>
                        <a:t>Conduct the 8th EAFM TWG meeting to review and assess the CTI Regional EAFM Framework ( Back to Back) with the NOAA SEAFDEC </a:t>
                      </a:r>
                      <a:r>
                        <a:rPr lang="en-GB" sz="1800" dirty="0">
                          <a:effectLst/>
                        </a:rPr>
                        <a:t>EAFM write shop</a:t>
                      </a:r>
                      <a:r>
                        <a:rPr lang="id-ID" sz="1800" dirty="0">
                          <a:effectLst/>
                        </a:rPr>
                        <a:t> and </a:t>
                      </a:r>
                      <a:r>
                        <a:rPr lang="en-GB" sz="1800" dirty="0">
                          <a:effectLst/>
                        </a:rPr>
                        <a:t>Curriculum toolkit</a:t>
                      </a:r>
                      <a:r>
                        <a:rPr lang="id-ID" sz="1800" dirty="0">
                          <a:effectLst/>
                        </a:rPr>
                        <a:t> back </a:t>
                      </a:r>
                      <a:endParaRPr lang="en-A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A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Q2  2019 (Manado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$USD24000 plus 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NOAA/ SEAFDEC proposal and RS</a:t>
                      </a:r>
                      <a:endParaRPr lang="en-A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1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3. </a:t>
                      </a:r>
                      <a:r>
                        <a:rPr lang="en-ID" sz="1800" dirty="0">
                          <a:effectLst/>
                        </a:rPr>
                        <a:t>Initiate the Coast fish Program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</a:rPr>
                        <a:t>(Note: for further discussion upon approval of RPOA 2.0)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A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RS to seek funding to support this activity 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4DC63A1-ACDF-4D5C-B32C-4489B3BF6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101" y="515073"/>
            <a:ext cx="9583837" cy="445626"/>
          </a:xfrm>
        </p:spPr>
        <p:txBody>
          <a:bodyPr>
            <a:normAutofit fontScale="90000"/>
          </a:bodyPr>
          <a:lstStyle/>
          <a:p>
            <a:r>
              <a:rPr lang="en-US" dirty="0"/>
              <a:t>Work Plan for 2019</a:t>
            </a:r>
          </a:p>
        </p:txBody>
      </p:sp>
    </p:spTree>
    <p:extLst>
      <p:ext uri="{BB962C8B-B14F-4D97-AF65-F5344CB8AC3E}">
        <p14:creationId xmlns:p14="http://schemas.microsoft.com/office/powerpoint/2010/main" val="1135194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2979</TotalTime>
  <Words>1160</Words>
  <Application>Microsoft Office PowerPoint</Application>
  <PresentationFormat>Widescreen</PresentationFormat>
  <Paragraphs>179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Open Sans</vt:lpstr>
      <vt:lpstr>Open Sans Extrabold</vt:lpstr>
      <vt:lpstr>Office Theme</vt:lpstr>
      <vt:lpstr>PowerPoint Presentation</vt:lpstr>
      <vt:lpstr>Outline</vt:lpstr>
      <vt:lpstr>EAFM Focal Points and Partners</vt:lpstr>
      <vt:lpstr>Supporting Organizations and Institutions</vt:lpstr>
      <vt:lpstr>Status on the decisions endorsed by SOM 13</vt:lpstr>
      <vt:lpstr>Status on the decisions endorsed by SOM 13</vt:lpstr>
      <vt:lpstr>PowerPoint Presentation</vt:lpstr>
      <vt:lpstr>Challenges</vt:lpstr>
      <vt:lpstr>Work Plan for 2019</vt:lpstr>
      <vt:lpstr>Recommendations for SOM 14 Consideration</vt:lpstr>
      <vt:lpstr>Recommendations for SOM 14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janet</dc:creator>
  <cp:lastModifiedBy>Jasmin Saad</cp:lastModifiedBy>
  <cp:revision>160</cp:revision>
  <dcterms:created xsi:type="dcterms:W3CDTF">2018-11-08T04:12:31Z</dcterms:created>
  <dcterms:modified xsi:type="dcterms:W3CDTF">2018-12-13T05:43:28Z</dcterms:modified>
</cp:coreProperties>
</file>