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25" r:id="rId3"/>
    <p:sldId id="424" r:id="rId4"/>
    <p:sldId id="264" r:id="rId5"/>
    <p:sldId id="265" r:id="rId6"/>
    <p:sldId id="378" r:id="rId7"/>
    <p:sldId id="423" r:id="rId8"/>
    <p:sldId id="266" r:id="rId9"/>
    <p:sldId id="268" r:id="rId10"/>
    <p:sldId id="422" r:id="rId11"/>
    <p:sldId id="263" r:id="rId12"/>
    <p:sldId id="426" r:id="rId13"/>
    <p:sldId id="258" r:id="rId14"/>
    <p:sldId id="430" r:id="rId15"/>
    <p:sldId id="4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8F47A-B0E5-42A4-A335-94FF2452D92C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0CC6-57EE-47E4-A024-D74DE7BC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Refer to Annex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3B82-69DD-49FB-AE5D-C60A30A90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Refer to Annex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3B82-69DD-49FB-AE5D-C60A30A90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#_Toc525570490"/><Relationship Id="rId13" Type="http://schemas.openxmlformats.org/officeDocument/2006/relationships/hyperlink" Target="#_Toc525570495"/><Relationship Id="rId18" Type="http://schemas.openxmlformats.org/officeDocument/2006/relationships/hyperlink" Target="#_Toc525570500"/><Relationship Id="rId26" Type="http://schemas.openxmlformats.org/officeDocument/2006/relationships/hyperlink" Target="#_Toc525570508"/><Relationship Id="rId3" Type="http://schemas.openxmlformats.org/officeDocument/2006/relationships/image" Target="../media/image7.png"/><Relationship Id="rId21" Type="http://schemas.openxmlformats.org/officeDocument/2006/relationships/hyperlink" Target="#_Toc525570503"/><Relationship Id="rId7" Type="http://schemas.openxmlformats.org/officeDocument/2006/relationships/hyperlink" Target="#_Toc525570489"/><Relationship Id="rId12" Type="http://schemas.openxmlformats.org/officeDocument/2006/relationships/hyperlink" Target="#_Toc525570494"/><Relationship Id="rId17" Type="http://schemas.openxmlformats.org/officeDocument/2006/relationships/hyperlink" Target="#_Toc525570499"/><Relationship Id="rId25" Type="http://schemas.openxmlformats.org/officeDocument/2006/relationships/hyperlink" Target="#_Toc525570507"/><Relationship Id="rId2" Type="http://schemas.openxmlformats.org/officeDocument/2006/relationships/notesSlide" Target="../notesSlides/notesSlide1.xml"/><Relationship Id="rId16" Type="http://schemas.openxmlformats.org/officeDocument/2006/relationships/hyperlink" Target="#_Toc525570498"/><Relationship Id="rId20" Type="http://schemas.openxmlformats.org/officeDocument/2006/relationships/hyperlink" Target="#_Toc525570502"/><Relationship Id="rId1" Type="http://schemas.openxmlformats.org/officeDocument/2006/relationships/slideLayout" Target="../slideLayouts/slideLayout2.xml"/><Relationship Id="rId6" Type="http://schemas.openxmlformats.org/officeDocument/2006/relationships/hyperlink" Target="#_Toc525570488"/><Relationship Id="rId11" Type="http://schemas.openxmlformats.org/officeDocument/2006/relationships/hyperlink" Target="#_Toc525570493"/><Relationship Id="rId24" Type="http://schemas.openxmlformats.org/officeDocument/2006/relationships/hyperlink" Target="#_Toc525570506"/><Relationship Id="rId5" Type="http://schemas.openxmlformats.org/officeDocument/2006/relationships/hyperlink" Target="#_Toc525570487"/><Relationship Id="rId15" Type="http://schemas.openxmlformats.org/officeDocument/2006/relationships/hyperlink" Target="#_Toc525570497"/><Relationship Id="rId23" Type="http://schemas.openxmlformats.org/officeDocument/2006/relationships/hyperlink" Target="#_Toc525570505"/><Relationship Id="rId10" Type="http://schemas.openxmlformats.org/officeDocument/2006/relationships/hyperlink" Target="#_Toc525570492"/><Relationship Id="rId19" Type="http://schemas.openxmlformats.org/officeDocument/2006/relationships/hyperlink" Target="#_Toc525570501"/><Relationship Id="rId4" Type="http://schemas.openxmlformats.org/officeDocument/2006/relationships/hyperlink" Target="#_Toc525570486"/><Relationship Id="rId9" Type="http://schemas.openxmlformats.org/officeDocument/2006/relationships/hyperlink" Target="#_Toc525570491"/><Relationship Id="rId14" Type="http://schemas.openxmlformats.org/officeDocument/2006/relationships/hyperlink" Target="#_Toc525570496"/><Relationship Id="rId22" Type="http://schemas.openxmlformats.org/officeDocument/2006/relationships/hyperlink" Target="#_Toc52557050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_Toc529784731"/><Relationship Id="rId13" Type="http://schemas.openxmlformats.org/officeDocument/2006/relationships/hyperlink" Target="#_Toc529784736"/><Relationship Id="rId18" Type="http://schemas.openxmlformats.org/officeDocument/2006/relationships/hyperlink" Target="#_Toc529784741"/><Relationship Id="rId3" Type="http://schemas.openxmlformats.org/officeDocument/2006/relationships/hyperlink" Target="#_Toc529784726"/><Relationship Id="rId21" Type="http://schemas.openxmlformats.org/officeDocument/2006/relationships/hyperlink" Target="#_Toc529784744"/><Relationship Id="rId7" Type="http://schemas.openxmlformats.org/officeDocument/2006/relationships/hyperlink" Target="#_Toc529784730"/><Relationship Id="rId12" Type="http://schemas.openxmlformats.org/officeDocument/2006/relationships/hyperlink" Target="#_Toc529784735"/><Relationship Id="rId17" Type="http://schemas.openxmlformats.org/officeDocument/2006/relationships/hyperlink" Target="#_Toc529784740"/><Relationship Id="rId2" Type="http://schemas.openxmlformats.org/officeDocument/2006/relationships/image" Target="../media/image11.png"/><Relationship Id="rId16" Type="http://schemas.openxmlformats.org/officeDocument/2006/relationships/hyperlink" Target="#_Toc529784739"/><Relationship Id="rId20" Type="http://schemas.openxmlformats.org/officeDocument/2006/relationships/hyperlink" Target="#_Toc529784743"/><Relationship Id="rId1" Type="http://schemas.openxmlformats.org/officeDocument/2006/relationships/slideLayout" Target="../slideLayouts/slideLayout6.xml"/><Relationship Id="rId6" Type="http://schemas.openxmlformats.org/officeDocument/2006/relationships/hyperlink" Target="#_Toc529784729"/><Relationship Id="rId11" Type="http://schemas.openxmlformats.org/officeDocument/2006/relationships/hyperlink" Target="#_Toc529784734"/><Relationship Id="rId5" Type="http://schemas.openxmlformats.org/officeDocument/2006/relationships/hyperlink" Target="#_Toc529784728"/><Relationship Id="rId15" Type="http://schemas.openxmlformats.org/officeDocument/2006/relationships/hyperlink" Target="#_Toc529784738"/><Relationship Id="rId10" Type="http://schemas.openxmlformats.org/officeDocument/2006/relationships/hyperlink" Target="#_Toc529784733"/><Relationship Id="rId19" Type="http://schemas.openxmlformats.org/officeDocument/2006/relationships/hyperlink" Target="#_Toc529784742"/><Relationship Id="rId4" Type="http://schemas.openxmlformats.org/officeDocument/2006/relationships/hyperlink" Target="#_Toc529784727"/><Relationship Id="rId9" Type="http://schemas.openxmlformats.org/officeDocument/2006/relationships/hyperlink" Target="#_Toc529784732"/><Relationship Id="rId14" Type="http://schemas.openxmlformats.org/officeDocument/2006/relationships/hyperlink" Target="#_Toc529784737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88450"/>
            <a:ext cx="12191999" cy="2018751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188"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SESSION 4: AMENDMENTS TO CTI-CFF REGULATIONS AND RULES AND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3" y="5523232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42046" y="4440733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Co-Chair: Indonesia</a:t>
            </a:r>
          </a:p>
          <a:p>
            <a:pPr algn="l"/>
            <a:endParaRPr lang="en-P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D1888B1-C992-5549-98CE-E12E185D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11" y="-263525"/>
            <a:ext cx="10065886" cy="7121525"/>
          </a:xfrm>
          <a:prstGeom prst="rect">
            <a:avLst/>
          </a:prstGeom>
        </p:spPr>
      </p:pic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49C416DD-8E31-0444-B40E-D4C03BE55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7"/>
          <a:stretch/>
        </p:blipFill>
        <p:spPr>
          <a:xfrm rot="10800000">
            <a:off x="5860" y="4013016"/>
            <a:ext cx="12186140" cy="2844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8052F64-E02B-EA47-B0C7-CA4CCFC655BF}"/>
              </a:ext>
            </a:extLst>
          </p:cNvPr>
          <p:cNvSpPr/>
          <p:nvPr/>
        </p:nvSpPr>
        <p:spPr>
          <a:xfrm>
            <a:off x="4688114" y="2412999"/>
            <a:ext cx="2815771" cy="2815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EDD410-0C92-F949-B397-640175473AA4}"/>
              </a:ext>
            </a:extLst>
          </p:cNvPr>
          <p:cNvSpPr txBox="1">
            <a:spLocks/>
          </p:cNvSpPr>
          <p:nvPr/>
        </p:nvSpPr>
        <p:spPr>
          <a:xfrm>
            <a:off x="4233208" y="3073919"/>
            <a:ext cx="3701840" cy="1686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itchFamily="2" charset="0"/>
              </a:rPr>
              <a:t>Financial</a:t>
            </a:r>
            <a:endParaRPr lang="en-US" sz="3600" dirty="0">
              <a:latin typeface="Helvetica Light" panose="020B0403020202020204" pitchFamily="34" charset="0"/>
            </a:endParaRP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Life Cycle</a:t>
            </a:r>
            <a:endParaRPr lang="en-US" sz="3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F944-DDA5-4874-98B4-09B5F9E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SOM-14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783B-C270-4202-98F8-B0EBE929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8"/>
            <a:ext cx="10515600" cy="4714323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b="1" dirty="0"/>
              <a:t>Agree on the following:</a:t>
            </a: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To recall SOM-13 Decision, agree for the appointment of Executive Director, to observe the principle of rotational basis in alphabetical order among the CTI-CFF member parties;</a:t>
            </a:r>
            <a:endParaRPr lang="en-US" sz="18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To recall decision 5.5.1 of SOM-13 Chairman Summary:</a:t>
            </a:r>
            <a:endParaRPr lang="en-US" sz="1800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1800" dirty="0"/>
              <a:t>to retain the need for the Executive Director to be appointed on rotational basis in alphabetical order among the CTI-CFF member parties;</a:t>
            </a:r>
            <a:endParaRPr lang="en-US" sz="1800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1800" dirty="0"/>
              <a:t>to revoke the requirement for the Deputy Executive Directors – “</a:t>
            </a:r>
            <a:r>
              <a:rPr lang="en-GB" sz="1800" i="1" dirty="0"/>
              <a:t>will not be of the same nationality as Executive Director at any point of time</a:t>
            </a:r>
            <a:r>
              <a:rPr lang="en-GB" sz="1800" dirty="0"/>
              <a:t>”.</a:t>
            </a:r>
            <a:endParaRPr lang="en-US" sz="18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To propose amendments to Staff Regulations 7.3 with additional sentence that reads “</a:t>
            </a:r>
            <a:r>
              <a:rPr lang="en-US" sz="1800" i="1" dirty="0">
                <a:solidFill>
                  <a:srgbClr val="FF0000"/>
                </a:solidFill>
              </a:rPr>
              <a:t>The appointment mechanism for the Executive Director shall be made to observe the principle of rotation in alphabetical order among CTI-CFF Member Parties</a:t>
            </a:r>
            <a:r>
              <a:rPr lang="en-US" sz="1800" i="1" dirty="0"/>
              <a:t>”</a:t>
            </a:r>
            <a:r>
              <a:rPr lang="en-US" sz="1800" dirty="0"/>
              <a:t>.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To consider the principle of rotational basis effective from the appointment of the first Executive Director from Indonesia on April 15, 2015;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To finalize the draft Staff Regulations and Rules &amp; Procedures by </a:t>
            </a:r>
            <a:r>
              <a:rPr lang="en-GB" sz="1800" b="1" dirty="0"/>
              <a:t>February 28, 2019</a:t>
            </a:r>
            <a:r>
              <a:rPr lang="en-GB" sz="1800" dirty="0"/>
              <a:t>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082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F944-DDA5-4874-98B4-09B5F9E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SOM-14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783B-C270-4202-98F8-B0EBE929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815686"/>
            <a:ext cx="10515600" cy="4351338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2000" dirty="0"/>
              <a:t>Take note the draft of Financial Regulations, and circulate the revised version by </a:t>
            </a:r>
            <a:r>
              <a:rPr lang="en-US" sz="2000" b="1" dirty="0"/>
              <a:t>31</a:t>
            </a:r>
            <a:r>
              <a:rPr lang="en-US" sz="2000" b="1" baseline="30000" dirty="0"/>
              <a:t>st</a:t>
            </a:r>
            <a:r>
              <a:rPr lang="en-US" sz="2000" b="1" dirty="0"/>
              <a:t> December 2018 </a:t>
            </a:r>
            <a:r>
              <a:rPr lang="en-US" sz="2000" dirty="0"/>
              <a:t>and CT6 agree to provide comments </a:t>
            </a:r>
            <a:r>
              <a:rPr lang="en-US" sz="2000" b="1" dirty="0"/>
              <a:t>no later by 31</a:t>
            </a:r>
            <a:r>
              <a:rPr lang="en-US" sz="2000" b="1" baseline="30000" dirty="0"/>
              <a:t>st</a:t>
            </a:r>
            <a:r>
              <a:rPr lang="en-US" sz="2000" b="1" dirty="0"/>
              <a:t> January 2019. In the event of non-response by the deadline, it shall be deemed as final; and</a:t>
            </a:r>
          </a:p>
          <a:p>
            <a:pPr marL="914400" lvl="1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2000" dirty="0"/>
              <a:t>Take note the draft of Financial Policies and Procedures Manual and circulate the revised version by </a:t>
            </a:r>
            <a:r>
              <a:rPr lang="en-US" sz="2000" b="1" dirty="0"/>
              <a:t>31</a:t>
            </a:r>
            <a:r>
              <a:rPr lang="en-US" sz="2000" b="1" baseline="30000" dirty="0"/>
              <a:t>st</a:t>
            </a:r>
            <a:r>
              <a:rPr lang="en-US" sz="2000" b="1" dirty="0"/>
              <a:t> December 2018 </a:t>
            </a:r>
            <a:r>
              <a:rPr lang="en-US" sz="2000" dirty="0"/>
              <a:t>and CT6 agree to provide comments </a:t>
            </a:r>
            <a:r>
              <a:rPr lang="en-US" sz="2000" b="1" dirty="0"/>
              <a:t>no later by 31</a:t>
            </a:r>
            <a:r>
              <a:rPr lang="en-US" sz="2000" b="1" baseline="30000" dirty="0"/>
              <a:t>st</a:t>
            </a:r>
            <a:r>
              <a:rPr lang="en-US" sz="2000" b="1" dirty="0"/>
              <a:t> January 2019. In the event of non-response by the deadline, it shall be deemed as final; </a:t>
            </a:r>
            <a:r>
              <a:rPr lang="en-US" sz="2000" dirty="0"/>
              <a:t>and</a:t>
            </a:r>
          </a:p>
          <a:p>
            <a:pPr marL="914400" lvl="1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MY" sz="2000" dirty="0"/>
              <a:t>T</a:t>
            </a:r>
            <a:r>
              <a:rPr lang="en-US" sz="2000" dirty="0"/>
              <a:t>o recommend to COM to delegate powers and responsibilities to the CSO to endorse recommendations 5 and 6 when it is finalized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59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C76CB-F874-491E-A2AD-C4626564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83" y="2020702"/>
            <a:ext cx="9406973" cy="4015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01E7B-9C4E-43B5-BEF9-BB3FB7FCBD64}"/>
              </a:ext>
            </a:extLst>
          </p:cNvPr>
          <p:cNvSpPr txBox="1"/>
          <p:nvPr/>
        </p:nvSpPr>
        <p:spPr>
          <a:xfrm>
            <a:off x="981460" y="1381311"/>
            <a:ext cx="4372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000" b="1" dirty="0">
                <a:latin typeface="+mj-lt"/>
              </a:rPr>
              <a:t>SOM-13 Decisions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573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012BB-C6C5-476B-94AD-769C88B4F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857250"/>
            <a:ext cx="8324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7D7E-B4F4-49E0-867C-FB7F9FD4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203"/>
            <a:ext cx="10515600" cy="1325563"/>
          </a:xfrm>
        </p:spPr>
        <p:txBody>
          <a:bodyPr>
            <a:normAutofit/>
          </a:bodyPr>
          <a:lstStyle/>
          <a:p>
            <a:r>
              <a:rPr lang="en-MY" sz="3500" dirty="0"/>
              <a:t>Background: Revision of the Staff and Financial Regulations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8607-9D80-4204-B217-CD8A275B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MY" sz="2400" dirty="0"/>
              <a:t>The Revised Staff and Financial Regulations (with its accompanying Policies and Procedures Manual) was developed with the support of the U.S. Government through a consultancy.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MY" sz="2400" dirty="0"/>
              <a:t>CTI Member Parties’ recommendations / feedback were taken into account during the revision process.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0144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E517-CBDA-4AA5-B3C7-B61640CF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Staff Regulations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5020-C7FD-4669-AE7E-3B2A197BE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MY" sz="3000" b="1" dirty="0"/>
              <a:t>&amp; Staff Policies and Procedures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6043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11E3-EA48-4606-AC77-C777B332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Staff Regulations </a:t>
            </a:r>
            <a:r>
              <a:rPr lang="en-MY" dirty="0">
                <a:latin typeface="+mn-lt"/>
              </a:rPr>
              <a:t>(draft)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F7FE-B320-43EA-8870-C9CFCA62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5" y="5864058"/>
            <a:ext cx="3072063" cy="628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1800" b="1" dirty="0"/>
              <a:t>Refer to Annex 5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426EF-F59F-43FC-9917-10FA972A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29" y="1666625"/>
            <a:ext cx="3072063" cy="4148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EA069B8C-CCAF-465E-819F-972E4B7B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5518"/>
            <a:ext cx="740138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Regulation 1: Scope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Regulation 2: Applicability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Regulation 3: Definitions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Regulation 4: Executive Director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Regulation 5: Deputy Executive Directors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Regulation 6: Professional and Support Staff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Regulation 7: Recruitment Policy for the Executive Director and Deputy Executive Directors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Regulation 9: Health Certificates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Regulation 10: General Responsibilities of Staff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Regulation 11: Hours of Work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Regulation 12: Overtime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Regulation 13: Termination of the Contract of Employment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Regulation 14: Entitlements for First Reporting of Duty, Relocation and Termination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Regulation 15: Death of Staff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Regulation 17: Special Leave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Regulation 19: Determination and Currency of Payment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Regulation 20: Salaries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Regulation 21: Higher and Extra Duties Allowances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Regulation 22: Representational Allowance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Regulation 23: Professional Staff and Expatriate Allowances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Regulation 24: Offences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Regulation 25: Staff Committee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Regulation 26: Dispute Settlement and Appeal Procedures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8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11E3-EA48-4606-AC77-C777B332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000" dirty="0"/>
              <a:t>Staff Policies and Procedures (Manual) </a:t>
            </a:r>
            <a:r>
              <a:rPr lang="en-MY" sz="4000" dirty="0">
                <a:latin typeface="+mn-lt"/>
              </a:rPr>
              <a:t>(draft)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F7FE-B320-43EA-8870-C9CFCA62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867" y="1825625"/>
            <a:ext cx="67479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1800" dirty="0"/>
              <a:t>Chapter 1: </a:t>
            </a:r>
            <a:r>
              <a:rPr lang="en-MY" sz="1800" b="1" dirty="0"/>
              <a:t>General Provisions</a:t>
            </a:r>
          </a:p>
          <a:p>
            <a:pPr marL="0" indent="0">
              <a:buNone/>
            </a:pPr>
            <a:r>
              <a:rPr lang="en-MY" sz="1800" dirty="0"/>
              <a:t>Chapter 2: </a:t>
            </a:r>
            <a:r>
              <a:rPr lang="en-MY" sz="1800" b="1" dirty="0"/>
              <a:t>Rights and Obligations</a:t>
            </a:r>
          </a:p>
          <a:p>
            <a:pPr marL="0" indent="0">
              <a:buNone/>
            </a:pPr>
            <a:r>
              <a:rPr lang="en-MY" sz="1800" dirty="0"/>
              <a:t>Chapter 3: </a:t>
            </a:r>
            <a:r>
              <a:rPr lang="en-MY" sz="1800" b="1" dirty="0"/>
              <a:t>Work Relations</a:t>
            </a:r>
          </a:p>
          <a:p>
            <a:pPr marL="0" indent="0">
              <a:buNone/>
            </a:pPr>
            <a:r>
              <a:rPr lang="en-MY" sz="1800" dirty="0"/>
              <a:t>Chapter 4: </a:t>
            </a:r>
            <a:r>
              <a:rPr lang="en-MY" sz="1800" b="1" dirty="0"/>
              <a:t>Working Hours</a:t>
            </a:r>
          </a:p>
          <a:p>
            <a:pPr marL="0" indent="0">
              <a:buNone/>
            </a:pPr>
            <a:r>
              <a:rPr lang="en-MY" sz="1800" dirty="0"/>
              <a:t>Chapter 5: </a:t>
            </a:r>
            <a:r>
              <a:rPr lang="en-MY" sz="1800" b="1" dirty="0"/>
              <a:t>Leave, rest, permission</a:t>
            </a:r>
          </a:p>
          <a:p>
            <a:pPr marL="0" indent="0">
              <a:buNone/>
            </a:pPr>
            <a:r>
              <a:rPr lang="en-MY" sz="1800" dirty="0"/>
              <a:t>Chapter 6: </a:t>
            </a:r>
            <a:r>
              <a:rPr lang="en-MY" sz="1800" b="1" dirty="0"/>
              <a:t>Protection</a:t>
            </a:r>
          </a:p>
          <a:p>
            <a:pPr marL="0" indent="0">
              <a:buNone/>
            </a:pPr>
            <a:r>
              <a:rPr lang="en-MY" sz="1800" dirty="0"/>
              <a:t>Chapter 7: </a:t>
            </a:r>
            <a:r>
              <a:rPr lang="en-MY" sz="1800" b="1" dirty="0"/>
              <a:t>Salary Payment</a:t>
            </a:r>
          </a:p>
          <a:p>
            <a:pPr marL="0" indent="0">
              <a:buNone/>
            </a:pPr>
            <a:r>
              <a:rPr lang="en-MY" sz="1800" dirty="0"/>
              <a:t>Chapter 8: </a:t>
            </a:r>
            <a:r>
              <a:rPr lang="en-MY" sz="1800" b="1" dirty="0"/>
              <a:t>Staff Benefits and Welfare</a:t>
            </a:r>
          </a:p>
          <a:p>
            <a:pPr marL="0" indent="0">
              <a:buNone/>
            </a:pPr>
            <a:r>
              <a:rPr lang="en-MY" sz="1800" dirty="0"/>
              <a:t>Chapter 9: </a:t>
            </a:r>
            <a:r>
              <a:rPr lang="en-MY" sz="1800" b="1" dirty="0"/>
              <a:t>Work Code of Conduct</a:t>
            </a:r>
          </a:p>
          <a:p>
            <a:pPr marL="0" indent="0">
              <a:buNone/>
            </a:pPr>
            <a:r>
              <a:rPr lang="en-MY" sz="1800" dirty="0"/>
              <a:t>Chapter 10: </a:t>
            </a:r>
            <a:r>
              <a:rPr lang="en-MY" sz="1800" b="1" dirty="0"/>
              <a:t>End of Work Relationship</a:t>
            </a:r>
          </a:p>
          <a:p>
            <a:pPr marL="0" indent="0">
              <a:buNone/>
            </a:pPr>
            <a:r>
              <a:rPr lang="en-MY" sz="1800" dirty="0"/>
              <a:t>Chapter 11: </a:t>
            </a:r>
            <a:r>
              <a:rPr lang="en-MY" sz="1800" b="1" dirty="0"/>
              <a:t>Complaints and Grievances</a:t>
            </a:r>
          </a:p>
          <a:p>
            <a:pPr marL="0" indent="0">
              <a:buNone/>
            </a:pPr>
            <a:r>
              <a:rPr lang="en-MY" sz="1800" dirty="0"/>
              <a:t>Chapter 12: </a:t>
            </a:r>
            <a:r>
              <a:rPr lang="en-MY" sz="1800" b="1" dirty="0"/>
              <a:t>Closing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8D7F6-9C98-43DD-92C9-D9BF175F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04" y="1805726"/>
            <a:ext cx="3188117" cy="4568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6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EC3C175-3D76-DD44-8895-5ACE2F54E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5" t="20317" r="12716"/>
          <a:stretch/>
        </p:blipFill>
        <p:spPr>
          <a:xfrm>
            <a:off x="2833148" y="354631"/>
            <a:ext cx="8199205" cy="634156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64D085-B5C6-8347-9602-C1149374D27A}"/>
              </a:ext>
            </a:extLst>
          </p:cNvPr>
          <p:cNvSpPr txBox="1">
            <a:spLocks/>
          </p:cNvSpPr>
          <p:nvPr/>
        </p:nvSpPr>
        <p:spPr>
          <a:xfrm>
            <a:off x="367822" y="1285237"/>
            <a:ext cx="3052353" cy="272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elvetica" pitchFamily="2" charset="0"/>
              </a:rPr>
              <a:t>The Staff Policies and Procedures Manual is prepared in line with CTI-CFF Staff Regulations and following a cycle in staff recruitment cycle with following chapters: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4A516B7F-E579-E944-8AF6-D531D3332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31907"/>
          <a:stretch/>
        </p:blipFill>
        <p:spPr>
          <a:xfrm rot="10800000">
            <a:off x="5860" y="4013016"/>
            <a:ext cx="12186140" cy="28449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391A876-5389-204F-AA6B-C0781CF86679}"/>
              </a:ext>
            </a:extLst>
          </p:cNvPr>
          <p:cNvSpPr/>
          <p:nvPr/>
        </p:nvSpPr>
        <p:spPr>
          <a:xfrm>
            <a:off x="5730592" y="1988940"/>
            <a:ext cx="2815771" cy="2815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83DD2A-29D8-F446-9F6D-B5074602FC34}"/>
              </a:ext>
            </a:extLst>
          </p:cNvPr>
          <p:cNvSpPr txBox="1">
            <a:spLocks/>
          </p:cNvSpPr>
          <p:nvPr/>
        </p:nvSpPr>
        <p:spPr>
          <a:xfrm>
            <a:off x="5174304" y="2553444"/>
            <a:ext cx="3701840" cy="1686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itchFamily="2" charset="0"/>
              </a:rPr>
              <a:t>Staff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Policies and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42678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E517-CBDA-4AA5-B3C7-B61640CF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Financial Regulations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5020-C7FD-4669-AE7E-3B2A197BE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MY" sz="3000" b="1" dirty="0"/>
              <a:t>&amp; Financial Policies and Procedures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0669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7FE4-2986-48D6-B216-E5996A27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55904" cy="1325563"/>
          </a:xfrm>
        </p:spPr>
        <p:txBody>
          <a:bodyPr>
            <a:normAutofit/>
          </a:bodyPr>
          <a:lstStyle/>
          <a:p>
            <a:r>
              <a:rPr lang="en-MY" sz="3500" dirty="0"/>
              <a:t>Draft Financial Regulations</a:t>
            </a:r>
            <a:endParaRPr lang="en-US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CE79A-7A87-43C8-80F1-ABCFDEB3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40" y="482462"/>
            <a:ext cx="4210050" cy="5734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66EFC2F-B008-481A-BCDA-6329F3F8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68332"/>
            <a:ext cx="5964306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Regulation 1: Applicability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Regulation 2: Financial Year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Regulation 3: Definition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Regulation 4: Contributions and Other Income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Regulation 5: Provision of Funds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Regulation 6: Establishment of Funds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Regulation 7: Custody of Funds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Regulation 8: Budget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Regulation 9: Appropriation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Regulation 10: Procurement of Goods and Services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Regulation 11: Accounting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Regulation 12: Reporting to CTI Parties and CTI Partners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Regulation 13: Internal Control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Regulation 14: External Audit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Regulation 15: Acceptance of Financial Statements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Regulation 16: Insurance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Regulation 17: Penalties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Regulation 18: Repealing Clause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Schedule 1: Assessed Contribution Formulae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1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7FE4-2986-48D6-B216-E5996A27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9348" cy="1325563"/>
          </a:xfrm>
        </p:spPr>
        <p:txBody>
          <a:bodyPr>
            <a:normAutofit/>
          </a:bodyPr>
          <a:lstStyle/>
          <a:p>
            <a:r>
              <a:rPr lang="en-MY" sz="3500" dirty="0"/>
              <a:t>Draft Financial Policies and Procedures</a:t>
            </a:r>
            <a:endParaRPr lang="en-US" sz="35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939021-3FBC-4411-8318-90911DE164F3}"/>
              </a:ext>
            </a:extLst>
          </p:cNvPr>
          <p:cNvGrpSpPr/>
          <p:nvPr/>
        </p:nvGrpSpPr>
        <p:grpSpPr>
          <a:xfrm>
            <a:off x="838200" y="1610139"/>
            <a:ext cx="9778099" cy="5078313"/>
            <a:chOff x="838200" y="1610139"/>
            <a:chExt cx="9778099" cy="5078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9BFFE2-4CF6-4BD9-B9C9-C90B5D8FC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8403" y="1610139"/>
              <a:ext cx="3347896" cy="472067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B74C27-2DEA-4E15-BA12-75EAF26B5BD6}"/>
                </a:ext>
              </a:extLst>
            </p:cNvPr>
            <p:cNvSpPr txBox="1"/>
            <p:nvPr/>
          </p:nvSpPr>
          <p:spPr>
            <a:xfrm>
              <a:off x="838200" y="1610139"/>
              <a:ext cx="7167704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dirty="0"/>
                <a:t>Section 1: </a:t>
              </a:r>
              <a:r>
                <a:rPr lang="en-MY" b="1" dirty="0"/>
                <a:t>Introduction</a:t>
              </a:r>
            </a:p>
            <a:p>
              <a:r>
                <a:rPr lang="en-MY" dirty="0"/>
                <a:t>Section 2: </a:t>
              </a:r>
              <a:r>
                <a:rPr lang="en-MY" b="1" dirty="0"/>
                <a:t>Internal Control</a:t>
              </a:r>
            </a:p>
            <a:p>
              <a:r>
                <a:rPr lang="en-MY" dirty="0"/>
                <a:t>Section 3: </a:t>
              </a:r>
              <a:r>
                <a:rPr lang="en-MY" b="1" dirty="0"/>
                <a:t>Delegation of Financial and Signing Authority</a:t>
              </a:r>
            </a:p>
            <a:p>
              <a:r>
                <a:rPr lang="en-MY" dirty="0"/>
                <a:t>Section 4: </a:t>
              </a:r>
              <a:r>
                <a:rPr lang="en-MY" b="1" dirty="0"/>
                <a:t>Accounting General Guiding Principles</a:t>
              </a:r>
            </a:p>
            <a:p>
              <a:r>
                <a:rPr lang="en-MY" dirty="0"/>
                <a:t>Section 5: </a:t>
              </a:r>
              <a:r>
                <a:rPr lang="en-MY" b="1" dirty="0"/>
                <a:t>General Ledger</a:t>
              </a:r>
            </a:p>
            <a:p>
              <a:r>
                <a:rPr lang="en-MY" dirty="0"/>
                <a:t>Section 6: </a:t>
              </a:r>
              <a:r>
                <a:rPr lang="en-MY" b="1" dirty="0"/>
                <a:t>Budgeting</a:t>
              </a:r>
            </a:p>
            <a:p>
              <a:r>
                <a:rPr lang="en-MY" dirty="0"/>
                <a:t>Section 7: </a:t>
              </a:r>
              <a:r>
                <a:rPr lang="en-MY" b="1" dirty="0"/>
                <a:t>Country Contributions</a:t>
              </a:r>
            </a:p>
            <a:p>
              <a:r>
                <a:rPr lang="en-MY" dirty="0"/>
                <a:t>Section 8: </a:t>
              </a:r>
              <a:r>
                <a:rPr lang="en-MY" b="1" dirty="0"/>
                <a:t>Accounting for Receipts of Funds</a:t>
              </a:r>
            </a:p>
            <a:p>
              <a:r>
                <a:rPr lang="en-MY" dirty="0"/>
                <a:t>Section 9: </a:t>
              </a:r>
              <a:r>
                <a:rPr lang="en-MY" b="1" dirty="0"/>
                <a:t>Fund Accounting</a:t>
              </a:r>
            </a:p>
            <a:p>
              <a:r>
                <a:rPr lang="en-MY" dirty="0"/>
                <a:t>Section 10: </a:t>
              </a:r>
              <a:r>
                <a:rPr lang="en-MY" b="1" dirty="0"/>
                <a:t>Expenditures</a:t>
              </a:r>
            </a:p>
            <a:p>
              <a:r>
                <a:rPr lang="en-MY" dirty="0"/>
                <a:t>Section 11: </a:t>
              </a:r>
              <a:r>
                <a:rPr lang="en-MY" b="1" dirty="0"/>
                <a:t>Travel Management</a:t>
              </a:r>
            </a:p>
            <a:p>
              <a:r>
                <a:rPr lang="en-MY" dirty="0"/>
                <a:t>Section 12: </a:t>
              </a:r>
              <a:r>
                <a:rPr lang="en-MY" b="1" dirty="0"/>
                <a:t>Procurement Management</a:t>
              </a:r>
            </a:p>
            <a:p>
              <a:r>
                <a:rPr lang="en-MY" dirty="0"/>
                <a:t>Section 13: </a:t>
              </a:r>
              <a:r>
                <a:rPr lang="en-MY" b="1" dirty="0"/>
                <a:t>Fixed Assets</a:t>
              </a:r>
            </a:p>
            <a:p>
              <a:r>
                <a:rPr lang="en-MY" dirty="0"/>
                <a:t>Section 14: </a:t>
              </a:r>
              <a:r>
                <a:rPr lang="en-MY" b="1" dirty="0"/>
                <a:t>Banking and Cash Management</a:t>
              </a:r>
            </a:p>
            <a:p>
              <a:r>
                <a:rPr lang="en-MY" dirty="0"/>
                <a:t>Section 15: </a:t>
              </a:r>
              <a:r>
                <a:rPr lang="en-MY" b="1" dirty="0"/>
                <a:t>Appropriations</a:t>
              </a:r>
            </a:p>
            <a:p>
              <a:r>
                <a:rPr lang="en-MY" dirty="0"/>
                <a:t>Section 16: </a:t>
              </a:r>
              <a:r>
                <a:rPr lang="en-MY" b="1" dirty="0"/>
                <a:t>Financial Reporting</a:t>
              </a:r>
            </a:p>
            <a:p>
              <a:r>
                <a:rPr lang="en-MY" dirty="0"/>
                <a:t>Section 17: </a:t>
              </a:r>
              <a:r>
                <a:rPr lang="en-MY" b="1" dirty="0"/>
                <a:t>External Audit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16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899</Words>
  <Application>Microsoft Office PowerPoint</Application>
  <PresentationFormat>Widescreen</PresentationFormat>
  <Paragraphs>115</Paragraphs>
  <Slides>15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Helvetica</vt:lpstr>
      <vt:lpstr>Helvetica Light</vt:lpstr>
      <vt:lpstr>Open Sans</vt:lpstr>
      <vt:lpstr>Open Sans Extrabold</vt:lpstr>
      <vt:lpstr>Office Theme</vt:lpstr>
      <vt:lpstr>PowerPoint Presentation</vt:lpstr>
      <vt:lpstr>Background: Revision of the Staff and Financial Regulations</vt:lpstr>
      <vt:lpstr>Staff Regulations</vt:lpstr>
      <vt:lpstr>Staff Regulations (draft)</vt:lpstr>
      <vt:lpstr>Staff Policies and Procedures (Manual) (draft)</vt:lpstr>
      <vt:lpstr>PowerPoint Presentation</vt:lpstr>
      <vt:lpstr>Financial Regulations</vt:lpstr>
      <vt:lpstr>Draft Financial Regulations</vt:lpstr>
      <vt:lpstr>Draft Financial Policies and Procedures</vt:lpstr>
      <vt:lpstr>PowerPoint Presentation</vt:lpstr>
      <vt:lpstr>SOM-14 Recommendations</vt:lpstr>
      <vt:lpstr>SOM-14 Recommendations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69</cp:revision>
  <dcterms:created xsi:type="dcterms:W3CDTF">2018-11-08T04:12:31Z</dcterms:created>
  <dcterms:modified xsi:type="dcterms:W3CDTF">2018-12-12T22:49:51Z</dcterms:modified>
</cp:coreProperties>
</file>