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2" r:id="rId2"/>
  </p:sldMasterIdLst>
  <p:notesMasterIdLst>
    <p:notesMasterId r:id="rId20"/>
  </p:notesMasterIdLst>
  <p:handoutMasterIdLst>
    <p:handoutMasterId r:id="rId21"/>
  </p:handoutMasterIdLst>
  <p:sldIdLst>
    <p:sldId id="295" r:id="rId3"/>
    <p:sldId id="398" r:id="rId4"/>
    <p:sldId id="438" r:id="rId5"/>
    <p:sldId id="391" r:id="rId6"/>
    <p:sldId id="396" r:id="rId7"/>
    <p:sldId id="411" r:id="rId8"/>
    <p:sldId id="381" r:id="rId9"/>
    <p:sldId id="393" r:id="rId10"/>
    <p:sldId id="435" r:id="rId11"/>
    <p:sldId id="437" r:id="rId12"/>
    <p:sldId id="436" r:id="rId13"/>
    <p:sldId id="430" r:id="rId14"/>
    <p:sldId id="431" r:id="rId15"/>
    <p:sldId id="432" r:id="rId16"/>
    <p:sldId id="433" r:id="rId17"/>
    <p:sldId id="434" r:id="rId18"/>
    <p:sldId id="376" r:id="rId19"/>
  </p:sldIdLst>
  <p:sldSz cx="9144000" cy="6858000" type="screen4x3"/>
  <p:notesSz cx="6669088" cy="9926638"/>
  <p:defaultTextStyle>
    <a:defPPr>
      <a:defRPr lang="de-DE"/>
    </a:defPPr>
    <a:lvl1pPr algn="l" rtl="0" eaLnBrk="0" fontAlgn="base" hangingPunct="0">
      <a:spcBef>
        <a:spcPct val="0"/>
      </a:spcBef>
      <a:spcAft>
        <a:spcPct val="0"/>
      </a:spcAft>
      <a:defRPr sz="2200" b="1" kern="1200">
        <a:solidFill>
          <a:srgbClr val="99999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200" b="1" kern="1200">
        <a:solidFill>
          <a:srgbClr val="999999"/>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200" b="1" kern="1200">
        <a:solidFill>
          <a:srgbClr val="999999"/>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200" b="1" kern="1200">
        <a:solidFill>
          <a:srgbClr val="999999"/>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200" b="1" kern="1200">
        <a:solidFill>
          <a:srgbClr val="999999"/>
        </a:solidFill>
        <a:latin typeface="Arial" panose="020B0604020202020204" pitchFamily="34" charset="0"/>
        <a:ea typeface="+mn-ea"/>
        <a:cs typeface="Arial" panose="020B0604020202020204" pitchFamily="34" charset="0"/>
      </a:defRPr>
    </a:lvl5pPr>
    <a:lvl6pPr marL="2286000" algn="l" defTabSz="914400" rtl="0" eaLnBrk="1" latinLnBrk="0" hangingPunct="1">
      <a:defRPr sz="2200" b="1" kern="1200">
        <a:solidFill>
          <a:srgbClr val="999999"/>
        </a:solidFill>
        <a:latin typeface="Arial" panose="020B0604020202020204" pitchFamily="34" charset="0"/>
        <a:ea typeface="+mn-ea"/>
        <a:cs typeface="Arial" panose="020B0604020202020204" pitchFamily="34" charset="0"/>
      </a:defRPr>
    </a:lvl6pPr>
    <a:lvl7pPr marL="2743200" algn="l" defTabSz="914400" rtl="0" eaLnBrk="1" latinLnBrk="0" hangingPunct="1">
      <a:defRPr sz="2200" b="1" kern="1200">
        <a:solidFill>
          <a:srgbClr val="999999"/>
        </a:solidFill>
        <a:latin typeface="Arial" panose="020B0604020202020204" pitchFamily="34" charset="0"/>
        <a:ea typeface="+mn-ea"/>
        <a:cs typeface="Arial" panose="020B0604020202020204" pitchFamily="34" charset="0"/>
      </a:defRPr>
    </a:lvl7pPr>
    <a:lvl8pPr marL="3200400" algn="l" defTabSz="914400" rtl="0" eaLnBrk="1" latinLnBrk="0" hangingPunct="1">
      <a:defRPr sz="2200" b="1" kern="1200">
        <a:solidFill>
          <a:srgbClr val="999999"/>
        </a:solidFill>
        <a:latin typeface="Arial" panose="020B0604020202020204" pitchFamily="34" charset="0"/>
        <a:ea typeface="+mn-ea"/>
        <a:cs typeface="Arial" panose="020B0604020202020204" pitchFamily="34" charset="0"/>
      </a:defRPr>
    </a:lvl8pPr>
    <a:lvl9pPr marL="3657600" algn="l" defTabSz="914400" rtl="0" eaLnBrk="1" latinLnBrk="0" hangingPunct="1">
      <a:defRPr sz="2200" b="1" kern="1200">
        <a:solidFill>
          <a:srgbClr val="999999"/>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912" userDrawn="1">
          <p15:clr>
            <a:srgbClr val="A4A3A4"/>
          </p15:clr>
        </p15:guide>
        <p15:guide id="2" pos="264" userDrawn="1">
          <p15:clr>
            <a:srgbClr val="A4A3A4"/>
          </p15:clr>
        </p15:guide>
        <p15:guide id="3" pos="726">
          <p15:clr>
            <a:srgbClr val="A4A3A4"/>
          </p15:clr>
        </p15:guide>
        <p15:guide id="4" pos="5029">
          <p15:clr>
            <a:srgbClr val="A4A3A4"/>
          </p15:clr>
        </p15:guide>
        <p15:guide id="5" pos="4344"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zguest" initials="g" lastIdx="8" clrIdx="0">
    <p:extLst>
      <p:ext uri="{19B8F6BF-5375-455C-9EA6-DF929625EA0E}">
        <p15:presenceInfo xmlns:p15="http://schemas.microsoft.com/office/powerpoint/2012/main" userId="S-1-5-21-3066097226-325664049-3023692948-1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6B62"/>
    <a:srgbClr val="999999"/>
    <a:srgbClr val="D0CBC1"/>
    <a:srgbClr val="C80F0F"/>
    <a:srgbClr val="D5240F"/>
    <a:srgbClr val="FFD228"/>
    <a:srgbClr val="ECEBE8"/>
    <a:srgbClr val="A79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434" autoAdjust="0"/>
  </p:normalViewPr>
  <p:slideViewPr>
    <p:cSldViewPr snapToGrid="0">
      <p:cViewPr varScale="1">
        <p:scale>
          <a:sx n="55" d="100"/>
          <a:sy n="55" d="100"/>
        </p:scale>
        <p:origin x="1075" y="53"/>
      </p:cViewPr>
      <p:guideLst>
        <p:guide orient="horz" pos="3912"/>
        <p:guide pos="264"/>
        <p:guide pos="726"/>
        <p:guide pos="5029"/>
        <p:guide pos="4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16"/>
    </p:cViewPr>
  </p:sorterViewPr>
  <p:notesViewPr>
    <p:cSldViewPr snapToGrid="0">
      <p:cViewPr varScale="1">
        <p:scale>
          <a:sx n="74" d="100"/>
          <a:sy n="74" d="100"/>
        </p:scale>
        <p:origin x="-3372" y="-108"/>
      </p:cViewPr>
      <p:guideLst>
        <p:guide orient="horz" pos="3126"/>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DCECA-443B-4A9E-B6D3-8D08CCE2ABFF}" type="doc">
      <dgm:prSet loTypeId="urn:microsoft.com/office/officeart/2005/8/layout/radial3" loCatId="relationship" qsTypeId="urn:microsoft.com/office/officeart/2005/8/quickstyle/simple1" qsCatId="simple" csTypeId="urn:microsoft.com/office/officeart/2005/8/colors/accent2_2" csCatId="accent2" phldr="1"/>
      <dgm:spPr/>
      <dgm:t>
        <a:bodyPr/>
        <a:lstStyle/>
        <a:p>
          <a:endParaRPr lang="en-PH"/>
        </a:p>
      </dgm:t>
    </dgm:pt>
    <dgm:pt modelId="{FDF313FE-3838-467B-B14D-201A03EBF93A}">
      <dgm:prSet phldrT="[Text]" custT="1"/>
      <dgm:spPr>
        <a:solidFill>
          <a:srgbClr val="0070C0">
            <a:alpha val="50000"/>
          </a:srgbClr>
        </a:solidFill>
      </dgm:spPr>
      <dgm:t>
        <a:bodyPr/>
        <a:lstStyle/>
        <a:p>
          <a:r>
            <a:rPr lang="en-PH" sz="2000" dirty="0" smtClean="0"/>
            <a:t>Philippines</a:t>
          </a:r>
          <a:endParaRPr lang="en-PH" sz="2400" dirty="0"/>
        </a:p>
      </dgm:t>
    </dgm:pt>
    <dgm:pt modelId="{59A5D71B-35FE-4E91-BBF5-3C386987B9EE}" type="parTrans" cxnId="{BFE4B044-7628-4907-AFFA-058B338CD2FF}">
      <dgm:prSet/>
      <dgm:spPr/>
      <dgm:t>
        <a:bodyPr/>
        <a:lstStyle/>
        <a:p>
          <a:endParaRPr lang="en-PH"/>
        </a:p>
      </dgm:t>
    </dgm:pt>
    <dgm:pt modelId="{E730B3A0-39A3-4098-870F-3AAD4F3DF671}" type="sibTrans" cxnId="{BFE4B044-7628-4907-AFFA-058B338CD2FF}">
      <dgm:prSet/>
      <dgm:spPr/>
      <dgm:t>
        <a:bodyPr/>
        <a:lstStyle/>
        <a:p>
          <a:endParaRPr lang="en-PH"/>
        </a:p>
      </dgm:t>
    </dgm:pt>
    <dgm:pt modelId="{FD100D19-6EF0-4103-9F6E-331103218AC2}">
      <dgm:prSet phldrT="[Text]" custT="1"/>
      <dgm:spPr>
        <a:solidFill>
          <a:srgbClr val="0070C0">
            <a:alpha val="50000"/>
          </a:srgbClr>
        </a:solidFill>
      </dgm:spPr>
      <dgm:t>
        <a:bodyPr/>
        <a:lstStyle/>
        <a:p>
          <a:r>
            <a:rPr lang="en-PH" sz="1600" dirty="0" smtClean="0"/>
            <a:t>DENR</a:t>
          </a:r>
          <a:endParaRPr lang="en-PH" sz="1800" dirty="0"/>
        </a:p>
      </dgm:t>
    </dgm:pt>
    <dgm:pt modelId="{B713770C-C311-4C04-B982-8257EE5F547A}" type="parTrans" cxnId="{A3B09762-C17F-4C39-A833-3493A068C40A}">
      <dgm:prSet/>
      <dgm:spPr/>
      <dgm:t>
        <a:bodyPr/>
        <a:lstStyle/>
        <a:p>
          <a:endParaRPr lang="en-PH"/>
        </a:p>
      </dgm:t>
    </dgm:pt>
    <dgm:pt modelId="{FE6D88B9-9213-4F23-A43C-A7F5A62F1F4B}" type="sibTrans" cxnId="{A3B09762-C17F-4C39-A833-3493A068C40A}">
      <dgm:prSet/>
      <dgm:spPr/>
      <dgm:t>
        <a:bodyPr/>
        <a:lstStyle/>
        <a:p>
          <a:endParaRPr lang="en-PH"/>
        </a:p>
      </dgm:t>
    </dgm:pt>
    <dgm:pt modelId="{38F1A395-B959-4C6C-8F82-4C94F535F31A}">
      <dgm:prSet phldrT="[Text]" custT="1"/>
      <dgm:spPr>
        <a:solidFill>
          <a:srgbClr val="0070C0">
            <a:alpha val="50000"/>
          </a:srgbClr>
        </a:solidFill>
      </dgm:spPr>
      <dgm:t>
        <a:bodyPr/>
        <a:lstStyle/>
        <a:p>
          <a:r>
            <a:rPr lang="en-PH" sz="1600" dirty="0" smtClean="0"/>
            <a:t>BFAR</a:t>
          </a:r>
          <a:endParaRPr lang="en-PH" sz="2000" dirty="0"/>
        </a:p>
      </dgm:t>
    </dgm:pt>
    <dgm:pt modelId="{38A10445-9FD8-48F6-89D8-BA5F954B5C37}" type="parTrans" cxnId="{03B9B316-952F-4A03-A6DA-0EF4461EC8FE}">
      <dgm:prSet/>
      <dgm:spPr/>
      <dgm:t>
        <a:bodyPr/>
        <a:lstStyle/>
        <a:p>
          <a:endParaRPr lang="en-PH"/>
        </a:p>
      </dgm:t>
    </dgm:pt>
    <dgm:pt modelId="{2137A946-18CE-4BF5-8E8E-29324EF1B7CF}" type="sibTrans" cxnId="{03B9B316-952F-4A03-A6DA-0EF4461EC8FE}">
      <dgm:prSet/>
      <dgm:spPr/>
      <dgm:t>
        <a:bodyPr/>
        <a:lstStyle/>
        <a:p>
          <a:endParaRPr lang="en-PH"/>
        </a:p>
      </dgm:t>
    </dgm:pt>
    <dgm:pt modelId="{A74C7A69-94EB-4870-B72B-792CCED0441A}">
      <dgm:prSet phldrT="[Text]" custLinFactNeighborY="487"/>
      <dgm:spPr/>
      <dgm:t>
        <a:bodyPr/>
        <a:lstStyle/>
        <a:p>
          <a:endParaRPr lang="en-PH"/>
        </a:p>
      </dgm:t>
    </dgm:pt>
    <dgm:pt modelId="{5607EA78-FFD6-4E43-BAD2-C12847D846A6}" type="parTrans" cxnId="{C4B4F2DF-E12A-4193-BFD0-0D9BC459EB5E}">
      <dgm:prSet/>
      <dgm:spPr/>
      <dgm:t>
        <a:bodyPr/>
        <a:lstStyle/>
        <a:p>
          <a:endParaRPr lang="en-PH"/>
        </a:p>
      </dgm:t>
    </dgm:pt>
    <dgm:pt modelId="{FA2DF62F-E3C3-4DB3-9E61-B2C81D646B14}" type="sibTrans" cxnId="{C4B4F2DF-E12A-4193-BFD0-0D9BC459EB5E}">
      <dgm:prSet/>
      <dgm:spPr/>
      <dgm:t>
        <a:bodyPr/>
        <a:lstStyle/>
        <a:p>
          <a:endParaRPr lang="en-PH"/>
        </a:p>
      </dgm:t>
    </dgm:pt>
    <dgm:pt modelId="{EF71BA64-D76D-4925-9EC4-35DEC6312254}">
      <dgm:prSet phldrT="[Text]" custLinFactNeighborY="487"/>
      <dgm:spPr/>
      <dgm:t>
        <a:bodyPr/>
        <a:lstStyle/>
        <a:p>
          <a:endParaRPr lang="en-PH"/>
        </a:p>
      </dgm:t>
    </dgm:pt>
    <dgm:pt modelId="{86997569-7AC0-4592-BBA3-CA67A43FB92E}" type="parTrans" cxnId="{2B34E257-9BBA-4991-A136-9C9B89410E42}">
      <dgm:prSet/>
      <dgm:spPr/>
      <dgm:t>
        <a:bodyPr/>
        <a:lstStyle/>
        <a:p>
          <a:endParaRPr lang="en-PH"/>
        </a:p>
      </dgm:t>
    </dgm:pt>
    <dgm:pt modelId="{8ADEA82D-E428-4CA5-AA0C-8A395855CEF8}" type="sibTrans" cxnId="{2B34E257-9BBA-4991-A136-9C9B89410E42}">
      <dgm:prSet/>
      <dgm:spPr/>
      <dgm:t>
        <a:bodyPr/>
        <a:lstStyle/>
        <a:p>
          <a:endParaRPr lang="en-PH"/>
        </a:p>
      </dgm:t>
    </dgm:pt>
    <dgm:pt modelId="{CEF9C289-4B57-421E-8A0C-4EE8973845E6}" type="pres">
      <dgm:prSet presAssocID="{7C4DCECA-443B-4A9E-B6D3-8D08CCE2ABFF}" presName="composite" presStyleCnt="0">
        <dgm:presLayoutVars>
          <dgm:chMax val="1"/>
          <dgm:dir/>
          <dgm:resizeHandles val="exact"/>
        </dgm:presLayoutVars>
      </dgm:prSet>
      <dgm:spPr/>
      <dgm:t>
        <a:bodyPr/>
        <a:lstStyle/>
        <a:p>
          <a:endParaRPr lang="en-PH"/>
        </a:p>
      </dgm:t>
    </dgm:pt>
    <dgm:pt modelId="{D42F43F4-C35B-444A-82CB-43331E0F506B}" type="pres">
      <dgm:prSet presAssocID="{7C4DCECA-443B-4A9E-B6D3-8D08CCE2ABFF}" presName="radial" presStyleCnt="0">
        <dgm:presLayoutVars>
          <dgm:animLvl val="ctr"/>
        </dgm:presLayoutVars>
      </dgm:prSet>
      <dgm:spPr/>
    </dgm:pt>
    <dgm:pt modelId="{593A461E-58C6-43BB-BA31-BBD471F5DD43}" type="pres">
      <dgm:prSet presAssocID="{FDF313FE-3838-467B-B14D-201A03EBF93A}" presName="centerShape" presStyleLbl="vennNode1" presStyleIdx="0" presStyleCnt="3" custScaleX="110779" custScaleY="103363" custLinFactNeighborX="-1457" custLinFactNeighborY="-3606"/>
      <dgm:spPr/>
      <dgm:t>
        <a:bodyPr/>
        <a:lstStyle/>
        <a:p>
          <a:endParaRPr lang="en-PH"/>
        </a:p>
      </dgm:t>
    </dgm:pt>
    <dgm:pt modelId="{50AD3FD5-2A97-4EEE-8DBF-72B6D504AB26}" type="pres">
      <dgm:prSet presAssocID="{FD100D19-6EF0-4103-9F6E-331103218AC2}" presName="node" presStyleLbl="vennNode1" presStyleIdx="1" presStyleCnt="3" custRadScaleRad="96662" custRadScaleInc="-90799">
        <dgm:presLayoutVars>
          <dgm:bulletEnabled val="1"/>
        </dgm:presLayoutVars>
      </dgm:prSet>
      <dgm:spPr/>
      <dgm:t>
        <a:bodyPr/>
        <a:lstStyle/>
        <a:p>
          <a:endParaRPr lang="en-PH"/>
        </a:p>
      </dgm:t>
    </dgm:pt>
    <dgm:pt modelId="{11A97E07-4E04-46E3-A70D-4EA857C066FD}" type="pres">
      <dgm:prSet presAssocID="{38F1A395-B959-4C6C-8F82-4C94F535F31A}" presName="node" presStyleLbl="vennNode1" presStyleIdx="2" presStyleCnt="3" custRadScaleRad="97190" custRadScaleInc="-12261">
        <dgm:presLayoutVars>
          <dgm:bulletEnabled val="1"/>
        </dgm:presLayoutVars>
      </dgm:prSet>
      <dgm:spPr/>
      <dgm:t>
        <a:bodyPr/>
        <a:lstStyle/>
        <a:p>
          <a:endParaRPr lang="en-PH"/>
        </a:p>
      </dgm:t>
    </dgm:pt>
  </dgm:ptLst>
  <dgm:cxnLst>
    <dgm:cxn modelId="{5A074C3A-907A-4544-8051-5773629B496A}" type="presOf" srcId="{38F1A395-B959-4C6C-8F82-4C94F535F31A}" destId="{11A97E07-4E04-46E3-A70D-4EA857C066FD}" srcOrd="0" destOrd="0" presId="urn:microsoft.com/office/officeart/2005/8/layout/radial3"/>
    <dgm:cxn modelId="{7434362C-35D9-4380-8757-5142DEC594AC}" type="presOf" srcId="{FDF313FE-3838-467B-B14D-201A03EBF93A}" destId="{593A461E-58C6-43BB-BA31-BBD471F5DD43}" srcOrd="0" destOrd="0" presId="urn:microsoft.com/office/officeart/2005/8/layout/radial3"/>
    <dgm:cxn modelId="{BFE4B044-7628-4907-AFFA-058B338CD2FF}" srcId="{7C4DCECA-443B-4A9E-B6D3-8D08CCE2ABFF}" destId="{FDF313FE-3838-467B-B14D-201A03EBF93A}" srcOrd="0" destOrd="0" parTransId="{59A5D71B-35FE-4E91-BBF5-3C386987B9EE}" sibTransId="{E730B3A0-39A3-4098-870F-3AAD4F3DF671}"/>
    <dgm:cxn modelId="{C4B4F2DF-E12A-4193-BFD0-0D9BC459EB5E}" srcId="{7C4DCECA-443B-4A9E-B6D3-8D08CCE2ABFF}" destId="{A74C7A69-94EB-4870-B72B-792CCED0441A}" srcOrd="1" destOrd="0" parTransId="{5607EA78-FFD6-4E43-BAD2-C12847D846A6}" sibTransId="{FA2DF62F-E3C3-4DB3-9E61-B2C81D646B14}"/>
    <dgm:cxn modelId="{03B9B316-952F-4A03-A6DA-0EF4461EC8FE}" srcId="{FDF313FE-3838-467B-B14D-201A03EBF93A}" destId="{38F1A395-B959-4C6C-8F82-4C94F535F31A}" srcOrd="1" destOrd="0" parTransId="{38A10445-9FD8-48F6-89D8-BA5F954B5C37}" sibTransId="{2137A946-18CE-4BF5-8E8E-29324EF1B7CF}"/>
    <dgm:cxn modelId="{A3B09762-C17F-4C39-A833-3493A068C40A}" srcId="{FDF313FE-3838-467B-B14D-201A03EBF93A}" destId="{FD100D19-6EF0-4103-9F6E-331103218AC2}" srcOrd="0" destOrd="0" parTransId="{B713770C-C311-4C04-B982-8257EE5F547A}" sibTransId="{FE6D88B9-9213-4F23-A43C-A7F5A62F1F4B}"/>
    <dgm:cxn modelId="{2B34E257-9BBA-4991-A136-9C9B89410E42}" srcId="{7C4DCECA-443B-4A9E-B6D3-8D08CCE2ABFF}" destId="{EF71BA64-D76D-4925-9EC4-35DEC6312254}" srcOrd="2" destOrd="0" parTransId="{86997569-7AC0-4592-BBA3-CA67A43FB92E}" sibTransId="{8ADEA82D-E428-4CA5-AA0C-8A395855CEF8}"/>
    <dgm:cxn modelId="{2C3E0A34-DB73-46F5-B481-3890A6A56F08}" type="presOf" srcId="{FD100D19-6EF0-4103-9F6E-331103218AC2}" destId="{50AD3FD5-2A97-4EEE-8DBF-72B6D504AB26}" srcOrd="0" destOrd="0" presId="urn:microsoft.com/office/officeart/2005/8/layout/radial3"/>
    <dgm:cxn modelId="{4C4103AD-B308-415C-8DDD-AE094B61668D}" type="presOf" srcId="{7C4DCECA-443B-4A9E-B6D3-8D08CCE2ABFF}" destId="{CEF9C289-4B57-421E-8A0C-4EE8973845E6}" srcOrd="0" destOrd="0" presId="urn:microsoft.com/office/officeart/2005/8/layout/radial3"/>
    <dgm:cxn modelId="{BFFFCAEE-3713-42AC-8FD9-F0F08DDF7676}" type="presParOf" srcId="{CEF9C289-4B57-421E-8A0C-4EE8973845E6}" destId="{D42F43F4-C35B-444A-82CB-43331E0F506B}" srcOrd="0" destOrd="0" presId="urn:microsoft.com/office/officeart/2005/8/layout/radial3"/>
    <dgm:cxn modelId="{36F0751E-300B-4B21-8F7A-88E120F71A5D}" type="presParOf" srcId="{D42F43F4-C35B-444A-82CB-43331E0F506B}" destId="{593A461E-58C6-43BB-BA31-BBD471F5DD43}" srcOrd="0" destOrd="0" presId="urn:microsoft.com/office/officeart/2005/8/layout/radial3"/>
    <dgm:cxn modelId="{A5BCD374-1C84-4035-BE4D-E4255AE6DCBC}" type="presParOf" srcId="{D42F43F4-C35B-444A-82CB-43331E0F506B}" destId="{50AD3FD5-2A97-4EEE-8DBF-72B6D504AB26}" srcOrd="1" destOrd="0" presId="urn:microsoft.com/office/officeart/2005/8/layout/radial3"/>
    <dgm:cxn modelId="{EF47649A-9CB7-4C5B-BA69-9B084EF3896C}" type="presParOf" srcId="{D42F43F4-C35B-444A-82CB-43331E0F506B}" destId="{11A97E07-4E04-46E3-A70D-4EA857C066FD}"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DCECA-443B-4A9E-B6D3-8D08CCE2ABF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PH"/>
        </a:p>
      </dgm:t>
    </dgm:pt>
    <dgm:pt modelId="{FDF313FE-3838-467B-B14D-201A03EBF93A}">
      <dgm:prSet phldrT="[Text]" custT="1"/>
      <dgm:spPr>
        <a:solidFill>
          <a:srgbClr val="FFFF00">
            <a:alpha val="50000"/>
          </a:srgbClr>
        </a:solidFill>
      </dgm:spPr>
      <dgm:t>
        <a:bodyPr/>
        <a:lstStyle/>
        <a:p>
          <a:r>
            <a:rPr lang="en-PH" sz="2000" dirty="0" smtClean="0"/>
            <a:t>Indonesia</a:t>
          </a:r>
          <a:endParaRPr lang="en-PH" sz="2400" dirty="0"/>
        </a:p>
      </dgm:t>
    </dgm:pt>
    <dgm:pt modelId="{59A5D71B-35FE-4E91-BBF5-3C386987B9EE}" type="parTrans" cxnId="{BFE4B044-7628-4907-AFFA-058B338CD2FF}">
      <dgm:prSet/>
      <dgm:spPr/>
      <dgm:t>
        <a:bodyPr/>
        <a:lstStyle/>
        <a:p>
          <a:endParaRPr lang="en-PH"/>
        </a:p>
      </dgm:t>
    </dgm:pt>
    <dgm:pt modelId="{E730B3A0-39A3-4098-870F-3AAD4F3DF671}" type="sibTrans" cxnId="{BFE4B044-7628-4907-AFFA-058B338CD2FF}">
      <dgm:prSet/>
      <dgm:spPr/>
      <dgm:t>
        <a:bodyPr/>
        <a:lstStyle/>
        <a:p>
          <a:endParaRPr lang="en-PH"/>
        </a:p>
      </dgm:t>
    </dgm:pt>
    <dgm:pt modelId="{FD100D19-6EF0-4103-9F6E-331103218AC2}">
      <dgm:prSet phldrT="[Text]" custT="1"/>
      <dgm:spPr>
        <a:solidFill>
          <a:srgbClr val="FFFF00">
            <a:alpha val="50000"/>
          </a:srgbClr>
        </a:solidFill>
      </dgm:spPr>
      <dgm:t>
        <a:bodyPr/>
        <a:lstStyle/>
        <a:p>
          <a:r>
            <a:rPr lang="en-PH" sz="1400" dirty="0" smtClean="0"/>
            <a:t>MMAF-</a:t>
          </a:r>
        </a:p>
        <a:p>
          <a:r>
            <a:rPr lang="en-PH" sz="1400" dirty="0" smtClean="0"/>
            <a:t>EAFM</a:t>
          </a:r>
          <a:endParaRPr lang="en-PH" sz="1400" dirty="0"/>
        </a:p>
      </dgm:t>
    </dgm:pt>
    <dgm:pt modelId="{B713770C-C311-4C04-B982-8257EE5F547A}" type="parTrans" cxnId="{A3B09762-C17F-4C39-A833-3493A068C40A}">
      <dgm:prSet/>
      <dgm:spPr/>
      <dgm:t>
        <a:bodyPr/>
        <a:lstStyle/>
        <a:p>
          <a:endParaRPr lang="en-PH"/>
        </a:p>
      </dgm:t>
    </dgm:pt>
    <dgm:pt modelId="{FE6D88B9-9213-4F23-A43C-A7F5A62F1F4B}" type="sibTrans" cxnId="{A3B09762-C17F-4C39-A833-3493A068C40A}">
      <dgm:prSet/>
      <dgm:spPr/>
      <dgm:t>
        <a:bodyPr/>
        <a:lstStyle/>
        <a:p>
          <a:endParaRPr lang="en-PH"/>
        </a:p>
      </dgm:t>
    </dgm:pt>
    <dgm:pt modelId="{38F1A395-B959-4C6C-8F82-4C94F535F31A}">
      <dgm:prSet phldrT="[Text]" custT="1"/>
      <dgm:spPr>
        <a:solidFill>
          <a:srgbClr val="FFFF00">
            <a:alpha val="50000"/>
          </a:srgbClr>
        </a:solidFill>
      </dgm:spPr>
      <dgm:t>
        <a:bodyPr/>
        <a:lstStyle/>
        <a:p>
          <a:r>
            <a:rPr lang="en-PH" sz="1400" dirty="0" smtClean="0"/>
            <a:t>MMAF-MPA</a:t>
          </a:r>
          <a:endParaRPr lang="en-PH" sz="1400" dirty="0"/>
        </a:p>
      </dgm:t>
    </dgm:pt>
    <dgm:pt modelId="{38A10445-9FD8-48F6-89D8-BA5F954B5C37}" type="parTrans" cxnId="{03B9B316-952F-4A03-A6DA-0EF4461EC8FE}">
      <dgm:prSet/>
      <dgm:spPr/>
      <dgm:t>
        <a:bodyPr/>
        <a:lstStyle/>
        <a:p>
          <a:endParaRPr lang="en-PH"/>
        </a:p>
      </dgm:t>
    </dgm:pt>
    <dgm:pt modelId="{2137A946-18CE-4BF5-8E8E-29324EF1B7CF}" type="sibTrans" cxnId="{03B9B316-952F-4A03-A6DA-0EF4461EC8FE}">
      <dgm:prSet/>
      <dgm:spPr/>
      <dgm:t>
        <a:bodyPr/>
        <a:lstStyle/>
        <a:p>
          <a:endParaRPr lang="en-PH"/>
        </a:p>
      </dgm:t>
    </dgm:pt>
    <dgm:pt modelId="{CEF9C289-4B57-421E-8A0C-4EE8973845E6}" type="pres">
      <dgm:prSet presAssocID="{7C4DCECA-443B-4A9E-B6D3-8D08CCE2ABFF}" presName="composite" presStyleCnt="0">
        <dgm:presLayoutVars>
          <dgm:chMax val="1"/>
          <dgm:dir/>
          <dgm:resizeHandles val="exact"/>
        </dgm:presLayoutVars>
      </dgm:prSet>
      <dgm:spPr/>
      <dgm:t>
        <a:bodyPr/>
        <a:lstStyle/>
        <a:p>
          <a:endParaRPr lang="en-PH"/>
        </a:p>
      </dgm:t>
    </dgm:pt>
    <dgm:pt modelId="{D42F43F4-C35B-444A-82CB-43331E0F506B}" type="pres">
      <dgm:prSet presAssocID="{7C4DCECA-443B-4A9E-B6D3-8D08CCE2ABFF}" presName="radial" presStyleCnt="0">
        <dgm:presLayoutVars>
          <dgm:animLvl val="ctr"/>
        </dgm:presLayoutVars>
      </dgm:prSet>
      <dgm:spPr/>
    </dgm:pt>
    <dgm:pt modelId="{593A461E-58C6-43BB-BA31-BBD471F5DD43}" type="pres">
      <dgm:prSet presAssocID="{FDF313FE-3838-467B-B14D-201A03EBF93A}" presName="centerShape" presStyleLbl="vennNode1" presStyleIdx="0" presStyleCnt="3" custScaleX="93395" custScaleY="96071" custLinFactNeighborX="7486" custLinFactNeighborY="-10014"/>
      <dgm:spPr/>
      <dgm:t>
        <a:bodyPr/>
        <a:lstStyle/>
        <a:p>
          <a:endParaRPr lang="en-PH"/>
        </a:p>
      </dgm:t>
    </dgm:pt>
    <dgm:pt modelId="{50AD3FD5-2A97-4EEE-8DBF-72B6D504AB26}" type="pres">
      <dgm:prSet presAssocID="{FD100D19-6EF0-4103-9F6E-331103218AC2}" presName="node" presStyleLbl="vennNode1" presStyleIdx="1" presStyleCnt="3" custRadScaleRad="88497" custRadScaleInc="-25989">
        <dgm:presLayoutVars>
          <dgm:bulletEnabled val="1"/>
        </dgm:presLayoutVars>
      </dgm:prSet>
      <dgm:spPr/>
      <dgm:t>
        <a:bodyPr/>
        <a:lstStyle/>
        <a:p>
          <a:endParaRPr lang="en-PH"/>
        </a:p>
      </dgm:t>
    </dgm:pt>
    <dgm:pt modelId="{11A97E07-4E04-46E3-A70D-4EA857C066FD}" type="pres">
      <dgm:prSet presAssocID="{38F1A395-B959-4C6C-8F82-4C94F535F31A}" presName="node" presStyleLbl="vennNode1" presStyleIdx="2" presStyleCnt="3" custRadScaleRad="81499" custRadScaleInc="47392">
        <dgm:presLayoutVars>
          <dgm:bulletEnabled val="1"/>
        </dgm:presLayoutVars>
      </dgm:prSet>
      <dgm:spPr/>
      <dgm:t>
        <a:bodyPr/>
        <a:lstStyle/>
        <a:p>
          <a:endParaRPr lang="en-PH"/>
        </a:p>
      </dgm:t>
    </dgm:pt>
  </dgm:ptLst>
  <dgm:cxnLst>
    <dgm:cxn modelId="{4AD2F671-52BA-446A-8C6C-BFA1A4DD768C}" type="presOf" srcId="{FD100D19-6EF0-4103-9F6E-331103218AC2}" destId="{50AD3FD5-2A97-4EEE-8DBF-72B6D504AB26}" srcOrd="0" destOrd="0" presId="urn:microsoft.com/office/officeart/2005/8/layout/radial3"/>
    <dgm:cxn modelId="{9AD4D540-15CA-4BE8-8846-CA395E5A5E61}" type="presOf" srcId="{7C4DCECA-443B-4A9E-B6D3-8D08CCE2ABFF}" destId="{CEF9C289-4B57-421E-8A0C-4EE8973845E6}" srcOrd="0" destOrd="0" presId="urn:microsoft.com/office/officeart/2005/8/layout/radial3"/>
    <dgm:cxn modelId="{4769747F-0408-4FAE-AF14-D94EFE0D9917}" type="presOf" srcId="{FDF313FE-3838-467B-B14D-201A03EBF93A}" destId="{593A461E-58C6-43BB-BA31-BBD471F5DD43}" srcOrd="0" destOrd="0" presId="urn:microsoft.com/office/officeart/2005/8/layout/radial3"/>
    <dgm:cxn modelId="{BFE4B044-7628-4907-AFFA-058B338CD2FF}" srcId="{7C4DCECA-443B-4A9E-B6D3-8D08CCE2ABFF}" destId="{FDF313FE-3838-467B-B14D-201A03EBF93A}" srcOrd="0" destOrd="0" parTransId="{59A5D71B-35FE-4E91-BBF5-3C386987B9EE}" sibTransId="{E730B3A0-39A3-4098-870F-3AAD4F3DF671}"/>
    <dgm:cxn modelId="{03B9B316-952F-4A03-A6DA-0EF4461EC8FE}" srcId="{FDF313FE-3838-467B-B14D-201A03EBF93A}" destId="{38F1A395-B959-4C6C-8F82-4C94F535F31A}" srcOrd="1" destOrd="0" parTransId="{38A10445-9FD8-48F6-89D8-BA5F954B5C37}" sibTransId="{2137A946-18CE-4BF5-8E8E-29324EF1B7CF}"/>
    <dgm:cxn modelId="{A3B09762-C17F-4C39-A833-3493A068C40A}" srcId="{FDF313FE-3838-467B-B14D-201A03EBF93A}" destId="{FD100D19-6EF0-4103-9F6E-331103218AC2}" srcOrd="0" destOrd="0" parTransId="{B713770C-C311-4C04-B982-8257EE5F547A}" sibTransId="{FE6D88B9-9213-4F23-A43C-A7F5A62F1F4B}"/>
    <dgm:cxn modelId="{CE5266FA-1D51-403C-90F7-46D8C19DD5F4}" type="presOf" srcId="{38F1A395-B959-4C6C-8F82-4C94F535F31A}" destId="{11A97E07-4E04-46E3-A70D-4EA857C066FD}" srcOrd="0" destOrd="0" presId="urn:microsoft.com/office/officeart/2005/8/layout/radial3"/>
    <dgm:cxn modelId="{C66891C9-061E-43B8-8729-AD217BF3D127}" type="presParOf" srcId="{CEF9C289-4B57-421E-8A0C-4EE8973845E6}" destId="{D42F43F4-C35B-444A-82CB-43331E0F506B}" srcOrd="0" destOrd="0" presId="urn:microsoft.com/office/officeart/2005/8/layout/radial3"/>
    <dgm:cxn modelId="{8B3C5EA5-0BE7-4589-B986-B0A41D5BF847}" type="presParOf" srcId="{D42F43F4-C35B-444A-82CB-43331E0F506B}" destId="{593A461E-58C6-43BB-BA31-BBD471F5DD43}" srcOrd="0" destOrd="0" presId="urn:microsoft.com/office/officeart/2005/8/layout/radial3"/>
    <dgm:cxn modelId="{7C792C00-F03B-466A-A448-CFD09A6DE674}" type="presParOf" srcId="{D42F43F4-C35B-444A-82CB-43331E0F506B}" destId="{50AD3FD5-2A97-4EEE-8DBF-72B6D504AB26}" srcOrd="1" destOrd="0" presId="urn:microsoft.com/office/officeart/2005/8/layout/radial3"/>
    <dgm:cxn modelId="{66CEFB80-8E6F-493D-814E-39031784F160}" type="presParOf" srcId="{D42F43F4-C35B-444A-82CB-43331E0F506B}" destId="{11A97E07-4E04-46E3-A70D-4EA857C066FD}" srcOrd="2"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DCECA-443B-4A9E-B6D3-8D08CCE2ABF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PH"/>
        </a:p>
      </dgm:t>
    </dgm:pt>
    <dgm:pt modelId="{FDF313FE-3838-467B-B14D-201A03EBF93A}">
      <dgm:prSet phldrT="[Text]" custT="1"/>
      <dgm:spPr>
        <a:solidFill>
          <a:srgbClr val="00B050">
            <a:alpha val="50000"/>
          </a:srgbClr>
        </a:solidFill>
      </dgm:spPr>
      <dgm:t>
        <a:bodyPr/>
        <a:lstStyle/>
        <a:p>
          <a:r>
            <a:rPr lang="en-PH" sz="2000" dirty="0" smtClean="0"/>
            <a:t>Malaysia</a:t>
          </a:r>
          <a:endParaRPr lang="en-PH" sz="2400" dirty="0"/>
        </a:p>
      </dgm:t>
    </dgm:pt>
    <dgm:pt modelId="{59A5D71B-35FE-4E91-BBF5-3C386987B9EE}" type="parTrans" cxnId="{BFE4B044-7628-4907-AFFA-058B338CD2FF}">
      <dgm:prSet/>
      <dgm:spPr/>
      <dgm:t>
        <a:bodyPr/>
        <a:lstStyle/>
        <a:p>
          <a:endParaRPr lang="en-PH"/>
        </a:p>
      </dgm:t>
    </dgm:pt>
    <dgm:pt modelId="{E730B3A0-39A3-4098-870F-3AAD4F3DF671}" type="sibTrans" cxnId="{BFE4B044-7628-4907-AFFA-058B338CD2FF}">
      <dgm:prSet/>
      <dgm:spPr/>
      <dgm:t>
        <a:bodyPr/>
        <a:lstStyle/>
        <a:p>
          <a:endParaRPr lang="en-PH"/>
        </a:p>
      </dgm:t>
    </dgm:pt>
    <dgm:pt modelId="{FD100D19-6EF0-4103-9F6E-331103218AC2}">
      <dgm:prSet phldrT="[Text]" custT="1"/>
      <dgm:spPr>
        <a:solidFill>
          <a:srgbClr val="00B050">
            <a:alpha val="50000"/>
          </a:srgbClr>
        </a:solidFill>
      </dgm:spPr>
      <dgm:t>
        <a:bodyPr/>
        <a:lstStyle/>
        <a:p>
          <a:r>
            <a:rPr lang="en-PH" sz="1600" dirty="0" smtClean="0"/>
            <a:t>Sabah-Parks</a:t>
          </a:r>
        </a:p>
      </dgm:t>
    </dgm:pt>
    <dgm:pt modelId="{B713770C-C311-4C04-B982-8257EE5F547A}" type="parTrans" cxnId="{A3B09762-C17F-4C39-A833-3493A068C40A}">
      <dgm:prSet/>
      <dgm:spPr/>
      <dgm:t>
        <a:bodyPr/>
        <a:lstStyle/>
        <a:p>
          <a:endParaRPr lang="en-PH"/>
        </a:p>
      </dgm:t>
    </dgm:pt>
    <dgm:pt modelId="{FE6D88B9-9213-4F23-A43C-A7F5A62F1F4B}" type="sibTrans" cxnId="{A3B09762-C17F-4C39-A833-3493A068C40A}">
      <dgm:prSet/>
      <dgm:spPr/>
      <dgm:t>
        <a:bodyPr/>
        <a:lstStyle/>
        <a:p>
          <a:endParaRPr lang="en-PH"/>
        </a:p>
      </dgm:t>
    </dgm:pt>
    <dgm:pt modelId="{38F1A395-B959-4C6C-8F82-4C94F535F31A}">
      <dgm:prSet phldrT="[Text]" custT="1"/>
      <dgm:spPr>
        <a:solidFill>
          <a:srgbClr val="00B050">
            <a:alpha val="50000"/>
          </a:srgbClr>
        </a:solidFill>
      </dgm:spPr>
      <dgm:t>
        <a:bodyPr/>
        <a:lstStyle/>
        <a:p>
          <a:r>
            <a:rPr lang="en-PH" sz="1600" dirty="0" err="1" smtClean="0"/>
            <a:t>DoF</a:t>
          </a:r>
          <a:r>
            <a:rPr lang="en-PH" sz="1600" dirty="0" smtClean="0"/>
            <a:t> Sabah</a:t>
          </a:r>
          <a:endParaRPr lang="en-PH" sz="1600" dirty="0"/>
        </a:p>
      </dgm:t>
    </dgm:pt>
    <dgm:pt modelId="{38A10445-9FD8-48F6-89D8-BA5F954B5C37}" type="parTrans" cxnId="{03B9B316-952F-4A03-A6DA-0EF4461EC8FE}">
      <dgm:prSet/>
      <dgm:spPr/>
      <dgm:t>
        <a:bodyPr/>
        <a:lstStyle/>
        <a:p>
          <a:endParaRPr lang="en-PH"/>
        </a:p>
      </dgm:t>
    </dgm:pt>
    <dgm:pt modelId="{2137A946-18CE-4BF5-8E8E-29324EF1B7CF}" type="sibTrans" cxnId="{03B9B316-952F-4A03-A6DA-0EF4461EC8FE}">
      <dgm:prSet/>
      <dgm:spPr/>
      <dgm:t>
        <a:bodyPr/>
        <a:lstStyle/>
        <a:p>
          <a:endParaRPr lang="en-PH"/>
        </a:p>
      </dgm:t>
    </dgm:pt>
    <dgm:pt modelId="{777E7902-F2C2-4E21-A774-75C9855D64A8}">
      <dgm:prSet phldrT="[Text]" custT="1"/>
      <dgm:spPr>
        <a:solidFill>
          <a:srgbClr val="00B050">
            <a:alpha val="50000"/>
          </a:srgbClr>
        </a:solidFill>
      </dgm:spPr>
      <dgm:t>
        <a:bodyPr/>
        <a:lstStyle/>
        <a:p>
          <a:endParaRPr lang="en-PH" sz="1600" dirty="0"/>
        </a:p>
      </dgm:t>
    </dgm:pt>
    <dgm:pt modelId="{69BF075D-69E7-43D0-8F38-008E78D1BADE}" type="parTrans" cxnId="{BFFB5E66-59D0-461D-BC56-4BDD5BAD250B}">
      <dgm:prSet/>
      <dgm:spPr/>
      <dgm:t>
        <a:bodyPr/>
        <a:lstStyle/>
        <a:p>
          <a:endParaRPr lang="en-PH"/>
        </a:p>
      </dgm:t>
    </dgm:pt>
    <dgm:pt modelId="{A021464E-276C-4564-A941-CCF109390580}" type="sibTrans" cxnId="{BFFB5E66-59D0-461D-BC56-4BDD5BAD250B}">
      <dgm:prSet/>
      <dgm:spPr/>
      <dgm:t>
        <a:bodyPr/>
        <a:lstStyle/>
        <a:p>
          <a:endParaRPr lang="en-PH"/>
        </a:p>
      </dgm:t>
    </dgm:pt>
    <dgm:pt modelId="{CEF9C289-4B57-421E-8A0C-4EE8973845E6}" type="pres">
      <dgm:prSet presAssocID="{7C4DCECA-443B-4A9E-B6D3-8D08CCE2ABFF}" presName="composite" presStyleCnt="0">
        <dgm:presLayoutVars>
          <dgm:chMax val="1"/>
          <dgm:dir/>
          <dgm:resizeHandles val="exact"/>
        </dgm:presLayoutVars>
      </dgm:prSet>
      <dgm:spPr/>
      <dgm:t>
        <a:bodyPr/>
        <a:lstStyle/>
        <a:p>
          <a:endParaRPr lang="en-PH"/>
        </a:p>
      </dgm:t>
    </dgm:pt>
    <dgm:pt modelId="{D42F43F4-C35B-444A-82CB-43331E0F506B}" type="pres">
      <dgm:prSet presAssocID="{7C4DCECA-443B-4A9E-B6D3-8D08CCE2ABFF}" presName="radial" presStyleCnt="0">
        <dgm:presLayoutVars>
          <dgm:animLvl val="ctr"/>
        </dgm:presLayoutVars>
      </dgm:prSet>
      <dgm:spPr/>
    </dgm:pt>
    <dgm:pt modelId="{593A461E-58C6-43BB-BA31-BBD471F5DD43}" type="pres">
      <dgm:prSet presAssocID="{FDF313FE-3838-467B-B14D-201A03EBF93A}" presName="centerShape" presStyleLbl="vennNode1" presStyleIdx="0" presStyleCnt="3" custLinFactNeighborX="40743" custLinFactNeighborY="-3349"/>
      <dgm:spPr/>
      <dgm:t>
        <a:bodyPr/>
        <a:lstStyle/>
        <a:p>
          <a:endParaRPr lang="en-PH"/>
        </a:p>
      </dgm:t>
    </dgm:pt>
    <dgm:pt modelId="{50AD3FD5-2A97-4EEE-8DBF-72B6D504AB26}" type="pres">
      <dgm:prSet presAssocID="{FD100D19-6EF0-4103-9F6E-331103218AC2}" presName="node" presStyleLbl="vennNode1" presStyleIdx="1" presStyleCnt="3" custRadScaleRad="173918" custRadScaleInc="41411">
        <dgm:presLayoutVars>
          <dgm:bulletEnabled val="1"/>
        </dgm:presLayoutVars>
      </dgm:prSet>
      <dgm:spPr/>
      <dgm:t>
        <a:bodyPr/>
        <a:lstStyle/>
        <a:p>
          <a:endParaRPr lang="en-PH"/>
        </a:p>
      </dgm:t>
    </dgm:pt>
    <dgm:pt modelId="{11A97E07-4E04-46E3-A70D-4EA857C066FD}" type="pres">
      <dgm:prSet presAssocID="{38F1A395-B959-4C6C-8F82-4C94F535F31A}" presName="node" presStyleLbl="vennNode1" presStyleIdx="2" presStyleCnt="3" custRadScaleRad="146442" custRadScaleInc="-72880">
        <dgm:presLayoutVars>
          <dgm:bulletEnabled val="1"/>
        </dgm:presLayoutVars>
      </dgm:prSet>
      <dgm:spPr/>
      <dgm:t>
        <a:bodyPr/>
        <a:lstStyle/>
        <a:p>
          <a:endParaRPr lang="en-PH"/>
        </a:p>
      </dgm:t>
    </dgm:pt>
  </dgm:ptLst>
  <dgm:cxnLst>
    <dgm:cxn modelId="{BFE4B044-7628-4907-AFFA-058B338CD2FF}" srcId="{7C4DCECA-443B-4A9E-B6D3-8D08CCE2ABFF}" destId="{FDF313FE-3838-467B-B14D-201A03EBF93A}" srcOrd="0" destOrd="0" parTransId="{59A5D71B-35FE-4E91-BBF5-3C386987B9EE}" sibTransId="{E730B3A0-39A3-4098-870F-3AAD4F3DF671}"/>
    <dgm:cxn modelId="{BFFB5E66-59D0-461D-BC56-4BDD5BAD250B}" srcId="{7C4DCECA-443B-4A9E-B6D3-8D08CCE2ABFF}" destId="{777E7902-F2C2-4E21-A774-75C9855D64A8}" srcOrd="1" destOrd="0" parTransId="{69BF075D-69E7-43D0-8F38-008E78D1BADE}" sibTransId="{A021464E-276C-4564-A941-CCF109390580}"/>
    <dgm:cxn modelId="{3397A136-DF9A-4B1B-8569-47818966A1BA}" type="presOf" srcId="{FD100D19-6EF0-4103-9F6E-331103218AC2}" destId="{50AD3FD5-2A97-4EEE-8DBF-72B6D504AB26}" srcOrd="0" destOrd="0" presId="urn:microsoft.com/office/officeart/2005/8/layout/radial3"/>
    <dgm:cxn modelId="{03B9B316-952F-4A03-A6DA-0EF4461EC8FE}" srcId="{FDF313FE-3838-467B-B14D-201A03EBF93A}" destId="{38F1A395-B959-4C6C-8F82-4C94F535F31A}" srcOrd="1" destOrd="0" parTransId="{38A10445-9FD8-48F6-89D8-BA5F954B5C37}" sibTransId="{2137A946-18CE-4BF5-8E8E-29324EF1B7CF}"/>
    <dgm:cxn modelId="{A3B09762-C17F-4C39-A833-3493A068C40A}" srcId="{FDF313FE-3838-467B-B14D-201A03EBF93A}" destId="{FD100D19-6EF0-4103-9F6E-331103218AC2}" srcOrd="0" destOrd="0" parTransId="{B713770C-C311-4C04-B982-8257EE5F547A}" sibTransId="{FE6D88B9-9213-4F23-A43C-A7F5A62F1F4B}"/>
    <dgm:cxn modelId="{8FD5E120-278E-4ABC-8396-BB5BD0EF8123}" type="presOf" srcId="{38F1A395-B959-4C6C-8F82-4C94F535F31A}" destId="{11A97E07-4E04-46E3-A70D-4EA857C066FD}" srcOrd="0" destOrd="0" presId="urn:microsoft.com/office/officeart/2005/8/layout/radial3"/>
    <dgm:cxn modelId="{F2599D0A-1A81-4487-984C-2C026713DEC3}" type="presOf" srcId="{FDF313FE-3838-467B-B14D-201A03EBF93A}" destId="{593A461E-58C6-43BB-BA31-BBD471F5DD43}" srcOrd="0" destOrd="0" presId="urn:microsoft.com/office/officeart/2005/8/layout/radial3"/>
    <dgm:cxn modelId="{D3B07122-0907-45DE-B8C0-442969DA19D6}" type="presOf" srcId="{7C4DCECA-443B-4A9E-B6D3-8D08CCE2ABFF}" destId="{CEF9C289-4B57-421E-8A0C-4EE8973845E6}" srcOrd="0" destOrd="0" presId="urn:microsoft.com/office/officeart/2005/8/layout/radial3"/>
    <dgm:cxn modelId="{498563BC-CB1B-45E9-BF33-5C77A5AD5500}" type="presParOf" srcId="{CEF9C289-4B57-421E-8A0C-4EE8973845E6}" destId="{D42F43F4-C35B-444A-82CB-43331E0F506B}" srcOrd="0" destOrd="0" presId="urn:microsoft.com/office/officeart/2005/8/layout/radial3"/>
    <dgm:cxn modelId="{C8861D14-B749-4C13-91A3-F23DC7044FAA}" type="presParOf" srcId="{D42F43F4-C35B-444A-82CB-43331E0F506B}" destId="{593A461E-58C6-43BB-BA31-BBD471F5DD43}" srcOrd="0" destOrd="0" presId="urn:microsoft.com/office/officeart/2005/8/layout/radial3"/>
    <dgm:cxn modelId="{797FEEFF-DD85-4F49-BC27-8F861111DFE4}" type="presParOf" srcId="{D42F43F4-C35B-444A-82CB-43331E0F506B}" destId="{50AD3FD5-2A97-4EEE-8DBF-72B6D504AB26}" srcOrd="1" destOrd="0" presId="urn:microsoft.com/office/officeart/2005/8/layout/radial3"/>
    <dgm:cxn modelId="{A22423B2-8260-4EA5-A946-13D40B2C19B6}" type="presParOf" srcId="{D42F43F4-C35B-444A-82CB-43331E0F506B}" destId="{11A97E07-4E04-46E3-A70D-4EA857C066FD}" srcOrd="2" destOrd="0" presId="urn:microsoft.com/office/officeart/2005/8/layout/radial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A461E-58C6-43BB-BA31-BBD471F5DD43}">
      <dsp:nvSpPr>
        <dsp:cNvPr id="0" name=""/>
        <dsp:cNvSpPr/>
      </dsp:nvSpPr>
      <dsp:spPr>
        <a:xfrm>
          <a:off x="1050781" y="640884"/>
          <a:ext cx="2102811" cy="1962041"/>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PH" sz="2000" kern="1200" dirty="0" smtClean="0"/>
            <a:t>Philippines</a:t>
          </a:r>
          <a:endParaRPr lang="en-PH" sz="2400" kern="1200" dirty="0"/>
        </a:p>
      </dsp:txBody>
      <dsp:txXfrm>
        <a:off x="1358731" y="928218"/>
        <a:ext cx="1486911" cy="1387373"/>
      </dsp:txXfrm>
    </dsp:sp>
    <dsp:sp modelId="{50AD3FD5-2A97-4EEE-8DBF-72B6D504AB26}">
      <dsp:nvSpPr>
        <dsp:cNvPr id="0" name=""/>
        <dsp:cNvSpPr/>
      </dsp:nvSpPr>
      <dsp:spPr>
        <a:xfrm>
          <a:off x="1323051" y="2381837"/>
          <a:ext cx="949102" cy="949102"/>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PH" sz="1600" kern="1200" dirty="0" smtClean="0"/>
            <a:t>DENR</a:t>
          </a:r>
          <a:endParaRPr lang="en-PH" sz="1800" kern="1200" dirty="0"/>
        </a:p>
      </dsp:txBody>
      <dsp:txXfrm>
        <a:off x="1462044" y="2520830"/>
        <a:ext cx="671116" cy="671116"/>
      </dsp:txXfrm>
    </dsp:sp>
    <dsp:sp modelId="{11A97E07-4E04-46E3-A70D-4EA857C066FD}">
      <dsp:nvSpPr>
        <dsp:cNvPr id="0" name=""/>
        <dsp:cNvSpPr/>
      </dsp:nvSpPr>
      <dsp:spPr>
        <a:xfrm>
          <a:off x="2115079" y="2349904"/>
          <a:ext cx="949102" cy="949102"/>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PH" sz="1600" kern="1200" dirty="0" smtClean="0"/>
            <a:t>BFAR</a:t>
          </a:r>
          <a:endParaRPr lang="en-PH" sz="2000" kern="1200" dirty="0"/>
        </a:p>
      </dsp:txBody>
      <dsp:txXfrm>
        <a:off x="2254072" y="2488897"/>
        <a:ext cx="671116" cy="671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A461E-58C6-43BB-BA31-BBD471F5DD43}">
      <dsp:nvSpPr>
        <dsp:cNvPr id="0" name=""/>
        <dsp:cNvSpPr/>
      </dsp:nvSpPr>
      <dsp:spPr>
        <a:xfrm>
          <a:off x="1373458" y="602084"/>
          <a:ext cx="1934852" cy="1990290"/>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PH" sz="2000" kern="1200" dirty="0" smtClean="0"/>
            <a:t>Indonesia</a:t>
          </a:r>
          <a:endParaRPr lang="en-PH" sz="2400" kern="1200" dirty="0"/>
        </a:p>
      </dsp:txBody>
      <dsp:txXfrm>
        <a:off x="1656811" y="893555"/>
        <a:ext cx="1368146" cy="1407348"/>
      </dsp:txXfrm>
    </dsp:sp>
    <dsp:sp modelId="{50AD3FD5-2A97-4EEE-8DBF-72B6D504AB26}">
      <dsp:nvSpPr>
        <dsp:cNvPr id="0" name=""/>
        <dsp:cNvSpPr/>
      </dsp:nvSpPr>
      <dsp:spPr>
        <a:xfrm>
          <a:off x="750897" y="531897"/>
          <a:ext cx="1035843" cy="1035843"/>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PH" sz="1400" kern="1200" dirty="0" smtClean="0"/>
            <a:t>MMAF-</a:t>
          </a:r>
        </a:p>
        <a:p>
          <a:pPr lvl="0" algn="ctr" defTabSz="622300">
            <a:lnSpc>
              <a:spcPct val="90000"/>
            </a:lnSpc>
            <a:spcBef>
              <a:spcPct val="0"/>
            </a:spcBef>
            <a:spcAft>
              <a:spcPct val="35000"/>
            </a:spcAft>
          </a:pPr>
          <a:r>
            <a:rPr lang="en-PH" sz="1400" kern="1200" dirty="0" smtClean="0"/>
            <a:t>EAFM</a:t>
          </a:r>
          <a:endParaRPr lang="en-PH" sz="1400" kern="1200" dirty="0"/>
        </a:p>
      </dsp:txBody>
      <dsp:txXfrm>
        <a:off x="902593" y="683593"/>
        <a:ext cx="732451" cy="732451"/>
      </dsp:txXfrm>
    </dsp:sp>
    <dsp:sp modelId="{11A97E07-4E04-46E3-A70D-4EA857C066FD}">
      <dsp:nvSpPr>
        <dsp:cNvPr id="0" name=""/>
        <dsp:cNvSpPr/>
      </dsp:nvSpPr>
      <dsp:spPr>
        <a:xfrm>
          <a:off x="525118" y="1439502"/>
          <a:ext cx="1035843" cy="1035843"/>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PH" sz="1400" kern="1200" dirty="0" smtClean="0"/>
            <a:t>MMAF-MPA</a:t>
          </a:r>
          <a:endParaRPr lang="en-PH" sz="1400" kern="1200" dirty="0"/>
        </a:p>
      </dsp:txBody>
      <dsp:txXfrm>
        <a:off x="676814" y="1591198"/>
        <a:ext cx="732451" cy="732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A461E-58C6-43BB-BA31-BBD471F5DD43}">
      <dsp:nvSpPr>
        <dsp:cNvPr id="0" name=""/>
        <dsp:cNvSpPr/>
      </dsp:nvSpPr>
      <dsp:spPr>
        <a:xfrm>
          <a:off x="2704271" y="694305"/>
          <a:ext cx="1940544" cy="1940544"/>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PH" sz="2000" kern="1200" dirty="0" smtClean="0"/>
            <a:t>Malaysia</a:t>
          </a:r>
          <a:endParaRPr lang="en-PH" sz="2400" kern="1200" dirty="0"/>
        </a:p>
      </dsp:txBody>
      <dsp:txXfrm>
        <a:off x="2988457" y="978491"/>
        <a:ext cx="1372172" cy="1372172"/>
      </dsp:txXfrm>
    </dsp:sp>
    <dsp:sp modelId="{50AD3FD5-2A97-4EEE-8DBF-72B6D504AB26}">
      <dsp:nvSpPr>
        <dsp:cNvPr id="0" name=""/>
        <dsp:cNvSpPr/>
      </dsp:nvSpPr>
      <dsp:spPr>
        <a:xfrm>
          <a:off x="4277980" y="678202"/>
          <a:ext cx="970272" cy="970272"/>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PH" sz="1600" kern="1200" dirty="0" smtClean="0"/>
            <a:t>Sabah-Parks</a:t>
          </a:r>
        </a:p>
      </dsp:txBody>
      <dsp:txXfrm>
        <a:off x="4420073" y="820295"/>
        <a:ext cx="686086" cy="686086"/>
      </dsp:txXfrm>
    </dsp:sp>
    <dsp:sp modelId="{11A97E07-4E04-46E3-A70D-4EA857C066FD}">
      <dsp:nvSpPr>
        <dsp:cNvPr id="0" name=""/>
        <dsp:cNvSpPr/>
      </dsp:nvSpPr>
      <dsp:spPr>
        <a:xfrm>
          <a:off x="3552430" y="45474"/>
          <a:ext cx="970272" cy="970272"/>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PH" sz="1600" kern="1200" dirty="0" err="1" smtClean="0"/>
            <a:t>DoF</a:t>
          </a:r>
          <a:r>
            <a:rPr lang="en-PH" sz="1600" kern="1200" dirty="0" smtClean="0"/>
            <a:t> Sabah</a:t>
          </a:r>
          <a:endParaRPr lang="en-PH" sz="1600" kern="1200" dirty="0"/>
        </a:p>
      </dsp:txBody>
      <dsp:txXfrm>
        <a:off x="3694523" y="187567"/>
        <a:ext cx="686086" cy="68608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890665"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778423" y="0"/>
            <a:ext cx="2890665"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890665"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778423" y="9431338"/>
            <a:ext cx="2890665"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anose="020B0606020202030204" pitchFamily="34" charset="0"/>
              </a:defRPr>
            </a:lvl1pPr>
          </a:lstStyle>
          <a:p>
            <a:pPr>
              <a:defRPr/>
            </a:pPr>
            <a:fld id="{595C68B3-241F-4E6C-BF81-C81462F1130F}" type="slidenum">
              <a:rPr lang="de-DE" altLang="en-US"/>
              <a:pPr>
                <a:defRPr/>
              </a:pPr>
              <a:t>‹#›</a:t>
            </a:fld>
            <a:endParaRPr lang="de-DE" altLang="en-US"/>
          </a:p>
        </p:txBody>
      </p:sp>
    </p:spTree>
    <p:extLst>
      <p:ext uri="{BB962C8B-B14F-4D97-AF65-F5344CB8AC3E}">
        <p14:creationId xmlns:p14="http://schemas.microsoft.com/office/powerpoint/2010/main" val="175516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665"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778423" y="0"/>
            <a:ext cx="2890665"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889316" y="4714876"/>
            <a:ext cx="4890457"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890665"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778423" y="9431338"/>
            <a:ext cx="2890665"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anose="020B0606020202030204" pitchFamily="34" charset="0"/>
              </a:defRPr>
            </a:lvl1pPr>
          </a:lstStyle>
          <a:p>
            <a:pPr>
              <a:defRPr/>
            </a:pPr>
            <a:fld id="{A65F1951-6DBF-481C-8E14-B7C49696BF28}" type="slidenum">
              <a:rPr lang="de-DE" altLang="en-US"/>
              <a:pPr>
                <a:defRPr/>
              </a:pPr>
              <a:t>‹#›</a:t>
            </a:fld>
            <a:endParaRPr lang="de-DE" altLang="en-US"/>
          </a:p>
        </p:txBody>
      </p:sp>
    </p:spTree>
    <p:extLst>
      <p:ext uri="{BB962C8B-B14F-4D97-AF65-F5344CB8AC3E}">
        <p14:creationId xmlns:p14="http://schemas.microsoft.com/office/powerpoint/2010/main" val="2992750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81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1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Narrow" panose="020B0606020202030204" pitchFamily="34" charset="0"/>
              </a:defRPr>
            </a:lvl1pPr>
            <a:lvl2pPr marL="742950" indent="-285750">
              <a:spcBef>
                <a:spcPct val="30000"/>
              </a:spcBef>
              <a:defRPr sz="1200">
                <a:solidFill>
                  <a:schemeClr val="tx1"/>
                </a:solidFill>
                <a:latin typeface="Arial Narrow" panose="020B0606020202030204" pitchFamily="34" charset="0"/>
              </a:defRPr>
            </a:lvl2pPr>
            <a:lvl3pPr marL="1143000" indent="-228600">
              <a:spcBef>
                <a:spcPct val="30000"/>
              </a:spcBef>
              <a:defRPr sz="1200">
                <a:solidFill>
                  <a:schemeClr val="tx1"/>
                </a:solidFill>
                <a:latin typeface="Arial Narrow" panose="020B0606020202030204" pitchFamily="34" charset="0"/>
              </a:defRPr>
            </a:lvl3pPr>
            <a:lvl4pPr marL="1600200" indent="-228600">
              <a:spcBef>
                <a:spcPct val="30000"/>
              </a:spcBef>
              <a:defRPr sz="1200">
                <a:solidFill>
                  <a:schemeClr val="tx1"/>
                </a:solidFill>
                <a:latin typeface="Arial Narrow" panose="020B0606020202030204" pitchFamily="34" charset="0"/>
              </a:defRPr>
            </a:lvl4pPr>
            <a:lvl5pPr marL="2057400" indent="-228600">
              <a:spcBef>
                <a:spcPct val="30000"/>
              </a:spcBef>
              <a:defRPr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defRPr>
            </a:lvl9pPr>
          </a:lstStyle>
          <a:p>
            <a:pPr>
              <a:spcBef>
                <a:spcPct val="0"/>
              </a:spcBef>
            </a:pPr>
            <a:fld id="{9A956957-633F-4D1C-9711-DDBCE1F1A6B0}" type="slidenum">
              <a:rPr lang="de-DE" altLang="en-US" smtClean="0"/>
              <a:pPr>
                <a:spcBef>
                  <a:spcPct val="0"/>
                </a:spcBef>
              </a:pPr>
              <a:t>1</a:t>
            </a:fld>
            <a:endParaRPr lang="de-DE" altLang="en-US" smtClean="0"/>
          </a:p>
        </p:txBody>
      </p:sp>
    </p:spTree>
    <p:extLst>
      <p:ext uri="{BB962C8B-B14F-4D97-AF65-F5344CB8AC3E}">
        <p14:creationId xmlns:p14="http://schemas.microsoft.com/office/powerpoint/2010/main" val="2993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A65F1951-6DBF-481C-8E14-B7C49696BF28}" type="slidenum">
              <a:rPr lang="de-DE" altLang="en-US" smtClean="0"/>
              <a:pPr>
                <a:defRPr/>
              </a:pPr>
              <a:t>2</a:t>
            </a:fld>
            <a:endParaRPr lang="de-DE" altLang="en-US"/>
          </a:p>
        </p:txBody>
      </p:sp>
    </p:spTree>
    <p:extLst>
      <p:ext uri="{BB962C8B-B14F-4D97-AF65-F5344CB8AC3E}">
        <p14:creationId xmlns:p14="http://schemas.microsoft.com/office/powerpoint/2010/main" val="103804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de-DE" noProof="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Rectangle 25"/>
          <p:cNvSpPr>
            <a:spLocks noGrp="1" noChangeArrowheads="1"/>
          </p:cNvSpPr>
          <p:nvPr>
            <p:ph type="ftr" sz="quarter" idx="10"/>
          </p:nvPr>
        </p:nvSpPr>
        <p:spPr>
          <a:ln/>
        </p:spPr>
        <p:txBody>
          <a:bodyPr/>
          <a:lstStyle>
            <a:lvl1pPr>
              <a:defRPr/>
            </a:lvl1pPr>
          </a:lstStyle>
          <a:p>
            <a:pPr>
              <a:defRPr/>
            </a:pPr>
            <a:r>
              <a:rPr lang="de-DE"/>
              <a:t>Präsentationstitel hier eintragen</a:t>
            </a:r>
          </a:p>
        </p:txBody>
      </p:sp>
      <p:sp>
        <p:nvSpPr>
          <p:cNvPr id="6" name="Rectangle 17"/>
          <p:cNvSpPr>
            <a:spLocks noGrp="1" noChangeArrowheads="1"/>
          </p:cNvSpPr>
          <p:nvPr>
            <p:ph type="dt" sz="half" idx="11"/>
          </p:nvPr>
        </p:nvSpPr>
        <p:spPr>
          <a:ln/>
        </p:spPr>
        <p:txBody>
          <a:bodyPr/>
          <a:lstStyle>
            <a:lvl1pPr>
              <a:defRPr/>
            </a:lvl1pPr>
          </a:lstStyle>
          <a:p>
            <a:pPr>
              <a:defRPr/>
            </a:pPr>
            <a:fld id="{BE7A6DAA-C978-4335-B686-00DC95D6F8E8}" type="datetime1">
              <a:rPr lang="de-DE" smtClean="0"/>
              <a:t>02.11.2016</a:t>
            </a:fld>
            <a:endParaRPr lang="de-DE"/>
          </a:p>
        </p:txBody>
      </p:sp>
    </p:spTree>
    <p:extLst>
      <p:ext uri="{BB962C8B-B14F-4D97-AF65-F5344CB8AC3E}">
        <p14:creationId xmlns:p14="http://schemas.microsoft.com/office/powerpoint/2010/main" val="316914964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a:prstGeom prst="rect">
            <a:avLst/>
          </a:prstGeom>
        </p:spPr>
        <p:txBody>
          <a:bodyPr/>
          <a:lstStyle/>
          <a:p>
            <a:r>
              <a:rPr lang="en-US" noProof="0" smtClean="0"/>
              <a:t>Click to edit Master title style</a:t>
            </a:r>
            <a:endParaRPr lang="de-DE" noProof="0"/>
          </a:p>
        </p:txBody>
      </p:sp>
      <p:sp>
        <p:nvSpPr>
          <p:cNvPr id="5" name="Inhaltsplatzhalter 2"/>
          <p:cNvSpPr>
            <a:spLocks noGrp="1"/>
          </p:cNvSpPr>
          <p:nvPr>
            <p:ph idx="1"/>
          </p:nvPr>
        </p:nvSpPr>
        <p:spPr>
          <a:xfrm>
            <a:off x="684000" y="2448000"/>
            <a:ext cx="7776000" cy="38160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Rectangle 25"/>
          <p:cNvSpPr>
            <a:spLocks noGrp="1" noChangeArrowheads="1"/>
          </p:cNvSpPr>
          <p:nvPr>
            <p:ph type="ftr" sz="quarter" idx="10"/>
          </p:nvPr>
        </p:nvSpPr>
        <p:spPr>
          <a:ln/>
        </p:spPr>
        <p:txBody>
          <a:bodyPr/>
          <a:lstStyle>
            <a:lvl1pPr>
              <a:defRPr/>
            </a:lvl1pPr>
          </a:lstStyle>
          <a:p>
            <a:pPr>
              <a:defRPr/>
            </a:pPr>
            <a:r>
              <a:rPr lang="de-DE"/>
              <a:t>Präsentationstitel hier eintragen</a:t>
            </a:r>
          </a:p>
        </p:txBody>
      </p:sp>
      <p:sp>
        <p:nvSpPr>
          <p:cNvPr id="6" name="Rectangle 17"/>
          <p:cNvSpPr>
            <a:spLocks noGrp="1" noChangeArrowheads="1"/>
          </p:cNvSpPr>
          <p:nvPr>
            <p:ph type="dt" sz="half" idx="11"/>
          </p:nvPr>
        </p:nvSpPr>
        <p:spPr>
          <a:ln/>
        </p:spPr>
        <p:txBody>
          <a:bodyPr/>
          <a:lstStyle>
            <a:lvl1pPr>
              <a:defRPr/>
            </a:lvl1pPr>
          </a:lstStyle>
          <a:p>
            <a:pPr>
              <a:defRPr/>
            </a:pPr>
            <a:fld id="{B9302D4F-55BC-4740-955F-7E0B2D245F59}" type="datetime1">
              <a:rPr lang="de-DE" smtClean="0"/>
              <a:t>02.11.2016</a:t>
            </a:fld>
            <a:endParaRPr lang="de-DE" dirty="0"/>
          </a:p>
        </p:txBody>
      </p:sp>
    </p:spTree>
    <p:extLst>
      <p:ext uri="{BB962C8B-B14F-4D97-AF65-F5344CB8AC3E}">
        <p14:creationId xmlns:p14="http://schemas.microsoft.com/office/powerpoint/2010/main" val="13804241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85076188-8B54-4D17-AD13-AC18C5E05824}" type="datetimeFigureOut">
              <a:rPr lang="en-PH" smtClean="0"/>
              <a:t>02-Nov-16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7D22C8-E001-4AF6-8202-5D08CE97D078}" type="slidenum">
              <a:rPr lang="en-PH" smtClean="0"/>
              <a:t>‹#›</a:t>
            </a:fld>
            <a:endParaRPr lang="en-PH"/>
          </a:p>
        </p:txBody>
      </p:sp>
    </p:spTree>
    <p:extLst>
      <p:ext uri="{BB962C8B-B14F-4D97-AF65-F5344CB8AC3E}">
        <p14:creationId xmlns:p14="http://schemas.microsoft.com/office/powerpoint/2010/main" val="4703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de-DE" noProof="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Rectangle 25"/>
          <p:cNvSpPr>
            <a:spLocks noGrp="1" noChangeArrowheads="1"/>
          </p:cNvSpPr>
          <p:nvPr>
            <p:ph type="ftr" sz="quarter" idx="10"/>
          </p:nvPr>
        </p:nvSpPr>
        <p:spPr>
          <a:ln/>
        </p:spPr>
        <p:txBody>
          <a:bodyPr/>
          <a:lstStyle>
            <a:lvl1pPr>
              <a:defRPr/>
            </a:lvl1pPr>
          </a:lstStyle>
          <a:p>
            <a:pPr>
              <a:defRPr/>
            </a:pPr>
            <a:r>
              <a:rPr lang="de-DE"/>
              <a:t>Präsentationstitel hier eintragen</a:t>
            </a:r>
          </a:p>
        </p:txBody>
      </p:sp>
      <p:sp>
        <p:nvSpPr>
          <p:cNvPr id="5" name="Rectangle 17"/>
          <p:cNvSpPr>
            <a:spLocks noGrp="1" noChangeArrowheads="1"/>
          </p:cNvSpPr>
          <p:nvPr>
            <p:ph type="dt" sz="half" idx="11"/>
          </p:nvPr>
        </p:nvSpPr>
        <p:spPr>
          <a:ln/>
        </p:spPr>
        <p:txBody>
          <a:bodyPr/>
          <a:lstStyle>
            <a:lvl1pPr>
              <a:defRPr/>
            </a:lvl1pPr>
          </a:lstStyle>
          <a:p>
            <a:pPr>
              <a:defRPr/>
            </a:pPr>
            <a:fld id="{BC674F11-5DE7-4DE7-9083-60956B4E55AD}" type="datetime1">
              <a:rPr lang="de-DE" smtClean="0"/>
              <a:t>02.11.2016</a:t>
            </a:fld>
            <a:endParaRPr lang="de-DE"/>
          </a:p>
        </p:txBody>
      </p:sp>
    </p:spTree>
    <p:extLst>
      <p:ext uri="{BB962C8B-B14F-4D97-AF65-F5344CB8AC3E}">
        <p14:creationId xmlns:p14="http://schemas.microsoft.com/office/powerpoint/2010/main" val="40304591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de-DE" noProof="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a:p>
        </p:txBody>
      </p:sp>
      <p:sp>
        <p:nvSpPr>
          <p:cNvPr id="5" name="Rectangle 25"/>
          <p:cNvSpPr>
            <a:spLocks noGrp="1" noChangeArrowheads="1"/>
          </p:cNvSpPr>
          <p:nvPr>
            <p:ph type="ftr" sz="quarter" idx="13"/>
          </p:nvPr>
        </p:nvSpPr>
        <p:spPr>
          <a:ln/>
        </p:spPr>
        <p:txBody>
          <a:bodyPr/>
          <a:lstStyle>
            <a:lvl1pPr>
              <a:defRPr/>
            </a:lvl1pPr>
          </a:lstStyle>
          <a:p>
            <a:pPr>
              <a:defRPr/>
            </a:pPr>
            <a:r>
              <a:rPr lang="de-DE"/>
              <a:t>Präsentationstitel hier eintragen</a:t>
            </a:r>
          </a:p>
        </p:txBody>
      </p:sp>
      <p:sp>
        <p:nvSpPr>
          <p:cNvPr id="8" name="Rectangle 17"/>
          <p:cNvSpPr>
            <a:spLocks noGrp="1" noChangeArrowheads="1"/>
          </p:cNvSpPr>
          <p:nvPr>
            <p:ph type="dt" sz="half" idx="14"/>
          </p:nvPr>
        </p:nvSpPr>
        <p:spPr>
          <a:ln/>
        </p:spPr>
        <p:txBody>
          <a:bodyPr/>
          <a:lstStyle>
            <a:lvl1pPr>
              <a:defRPr/>
            </a:lvl1pPr>
          </a:lstStyle>
          <a:p>
            <a:pPr>
              <a:defRPr/>
            </a:pPr>
            <a:fld id="{DFBD79BD-FFA4-40D7-8871-2D4ED3F41C09}" type="datetime1">
              <a:rPr lang="de-DE" smtClean="0"/>
              <a:t>02.11.2016</a:t>
            </a:fld>
            <a:endParaRPr lang="de-DE"/>
          </a:p>
        </p:txBody>
      </p:sp>
    </p:spTree>
    <p:extLst>
      <p:ext uri="{BB962C8B-B14F-4D97-AF65-F5344CB8AC3E}">
        <p14:creationId xmlns:p14="http://schemas.microsoft.com/office/powerpoint/2010/main" val="21158996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de-DE" noProof="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dirty="0"/>
          </a:p>
        </p:txBody>
      </p:sp>
      <p:sp>
        <p:nvSpPr>
          <p:cNvPr id="5" name="Rectangle 25"/>
          <p:cNvSpPr>
            <a:spLocks noGrp="1" noChangeArrowheads="1"/>
          </p:cNvSpPr>
          <p:nvPr>
            <p:ph type="ftr" sz="quarter" idx="13"/>
          </p:nvPr>
        </p:nvSpPr>
        <p:spPr>
          <a:ln/>
        </p:spPr>
        <p:txBody>
          <a:bodyPr/>
          <a:lstStyle>
            <a:lvl1pPr>
              <a:defRPr/>
            </a:lvl1pPr>
          </a:lstStyle>
          <a:p>
            <a:pPr>
              <a:defRPr/>
            </a:pPr>
            <a:r>
              <a:rPr lang="de-DE"/>
              <a:t>Präsentationstitel hier eintragen</a:t>
            </a:r>
          </a:p>
        </p:txBody>
      </p:sp>
      <p:sp>
        <p:nvSpPr>
          <p:cNvPr id="6" name="Rectangle 17"/>
          <p:cNvSpPr>
            <a:spLocks noGrp="1" noChangeArrowheads="1"/>
          </p:cNvSpPr>
          <p:nvPr>
            <p:ph type="dt" sz="half" idx="14"/>
          </p:nvPr>
        </p:nvSpPr>
        <p:spPr>
          <a:ln/>
        </p:spPr>
        <p:txBody>
          <a:bodyPr/>
          <a:lstStyle>
            <a:lvl1pPr>
              <a:defRPr/>
            </a:lvl1pPr>
          </a:lstStyle>
          <a:p>
            <a:pPr>
              <a:defRPr/>
            </a:pPr>
            <a:fld id="{875A5DF9-2608-4E2E-BC81-E769B6CE739A}" type="datetime1">
              <a:rPr lang="de-DE" smtClean="0"/>
              <a:t>02.11.2016</a:t>
            </a:fld>
            <a:endParaRPr lang="de-DE"/>
          </a:p>
        </p:txBody>
      </p:sp>
    </p:spTree>
    <p:extLst>
      <p:ext uri="{BB962C8B-B14F-4D97-AF65-F5344CB8AC3E}">
        <p14:creationId xmlns:p14="http://schemas.microsoft.com/office/powerpoint/2010/main" val="3271915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en-US" noProof="0" smtClean="0"/>
              <a:t>Click to edit Master title style</a:t>
            </a:r>
            <a:endParaRPr lang="de-DE" noProof="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Rectangle 25"/>
          <p:cNvSpPr>
            <a:spLocks noGrp="1" noChangeArrowheads="1"/>
          </p:cNvSpPr>
          <p:nvPr>
            <p:ph type="ftr" sz="quarter" idx="13"/>
          </p:nvPr>
        </p:nvSpPr>
        <p:spPr>
          <a:ln/>
        </p:spPr>
        <p:txBody>
          <a:bodyPr/>
          <a:lstStyle>
            <a:lvl1pPr>
              <a:defRPr/>
            </a:lvl1pPr>
          </a:lstStyle>
          <a:p>
            <a:pPr>
              <a:defRPr/>
            </a:pPr>
            <a:r>
              <a:rPr lang="de-DE"/>
              <a:t>Präsentationstitel hier eintragen</a:t>
            </a:r>
          </a:p>
        </p:txBody>
      </p:sp>
      <p:sp>
        <p:nvSpPr>
          <p:cNvPr id="6" name="Rectangle 17"/>
          <p:cNvSpPr>
            <a:spLocks noGrp="1" noChangeArrowheads="1"/>
          </p:cNvSpPr>
          <p:nvPr>
            <p:ph type="dt" sz="half" idx="14"/>
          </p:nvPr>
        </p:nvSpPr>
        <p:spPr>
          <a:ln/>
        </p:spPr>
        <p:txBody>
          <a:bodyPr/>
          <a:lstStyle>
            <a:lvl1pPr>
              <a:defRPr/>
            </a:lvl1pPr>
          </a:lstStyle>
          <a:p>
            <a:pPr>
              <a:defRPr/>
            </a:pPr>
            <a:fld id="{A4D7C2B6-0B16-4986-9F45-3B2240E5A7EE}" type="datetime1">
              <a:rPr lang="de-DE" smtClean="0"/>
              <a:t>02.11.2016</a:t>
            </a:fld>
            <a:endParaRPr lang="de-DE"/>
          </a:p>
        </p:txBody>
      </p:sp>
    </p:spTree>
    <p:extLst>
      <p:ext uri="{BB962C8B-B14F-4D97-AF65-F5344CB8AC3E}">
        <p14:creationId xmlns:p14="http://schemas.microsoft.com/office/powerpoint/2010/main" val="32361668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en-US" noProof="0" smtClean="0"/>
              <a:t>Click to edit Master title style</a:t>
            </a:r>
            <a:endParaRPr lang="de-DE" noProof="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Rectangle 25"/>
          <p:cNvSpPr>
            <a:spLocks noGrp="1" noChangeArrowheads="1"/>
          </p:cNvSpPr>
          <p:nvPr>
            <p:ph type="ftr" sz="quarter" idx="13"/>
          </p:nvPr>
        </p:nvSpPr>
        <p:spPr>
          <a:ln/>
        </p:spPr>
        <p:txBody>
          <a:bodyPr/>
          <a:lstStyle>
            <a:lvl1pPr>
              <a:defRPr/>
            </a:lvl1pPr>
          </a:lstStyle>
          <a:p>
            <a:pPr>
              <a:defRPr/>
            </a:pPr>
            <a:r>
              <a:rPr lang="de-DE"/>
              <a:t>Präsentationstitel hier eintragen</a:t>
            </a:r>
          </a:p>
        </p:txBody>
      </p:sp>
      <p:sp>
        <p:nvSpPr>
          <p:cNvPr id="6" name="Rectangle 17"/>
          <p:cNvSpPr>
            <a:spLocks noGrp="1" noChangeArrowheads="1"/>
          </p:cNvSpPr>
          <p:nvPr>
            <p:ph type="dt" sz="half" idx="14"/>
          </p:nvPr>
        </p:nvSpPr>
        <p:spPr>
          <a:ln/>
        </p:spPr>
        <p:txBody>
          <a:bodyPr/>
          <a:lstStyle>
            <a:lvl1pPr>
              <a:defRPr/>
            </a:lvl1pPr>
          </a:lstStyle>
          <a:p>
            <a:pPr>
              <a:defRPr/>
            </a:pPr>
            <a:fld id="{D615FEA2-4CD4-4294-9906-2A6D7F9CE03C}" type="datetime1">
              <a:rPr lang="de-DE" smtClean="0"/>
              <a:t>02.11.2016</a:t>
            </a:fld>
            <a:endParaRPr lang="de-DE"/>
          </a:p>
        </p:txBody>
      </p:sp>
    </p:spTree>
    <p:extLst>
      <p:ext uri="{BB962C8B-B14F-4D97-AF65-F5344CB8AC3E}">
        <p14:creationId xmlns:p14="http://schemas.microsoft.com/office/powerpoint/2010/main" val="20499330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sszeile">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r>
              <a:rPr lang="de-DE"/>
              <a:t>Präsentationstitel hier eintragen</a:t>
            </a:r>
          </a:p>
        </p:txBody>
      </p:sp>
      <p:sp>
        <p:nvSpPr>
          <p:cNvPr id="3" name="Rectangle 17"/>
          <p:cNvSpPr>
            <a:spLocks noGrp="1" noChangeArrowheads="1"/>
          </p:cNvSpPr>
          <p:nvPr>
            <p:ph type="dt" sz="half" idx="11"/>
          </p:nvPr>
        </p:nvSpPr>
        <p:spPr>
          <a:ln/>
        </p:spPr>
        <p:txBody>
          <a:bodyPr/>
          <a:lstStyle>
            <a:lvl1pPr>
              <a:defRPr/>
            </a:lvl1pPr>
          </a:lstStyle>
          <a:p>
            <a:pPr>
              <a:defRPr/>
            </a:pPr>
            <a:fld id="{1EFBC766-8C33-4822-B2B2-356926B0C2DB}" type="datetime1">
              <a:rPr lang="de-DE" smtClean="0"/>
              <a:t>02.11.2016</a:t>
            </a:fld>
            <a:endParaRPr lang="de-DE"/>
          </a:p>
        </p:txBody>
      </p:sp>
    </p:spTree>
    <p:extLst>
      <p:ext uri="{BB962C8B-B14F-4D97-AF65-F5344CB8AC3E}">
        <p14:creationId xmlns:p14="http://schemas.microsoft.com/office/powerpoint/2010/main" val="9731516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r>
              <a:rPr lang="de-DE"/>
              <a:t>Präsentationstitel hier eintragen</a:t>
            </a:r>
          </a:p>
        </p:txBody>
      </p:sp>
      <p:sp>
        <p:nvSpPr>
          <p:cNvPr id="3" name="Rectangle 17"/>
          <p:cNvSpPr>
            <a:spLocks noGrp="1" noChangeArrowheads="1"/>
          </p:cNvSpPr>
          <p:nvPr>
            <p:ph type="dt" sz="half" idx="11"/>
          </p:nvPr>
        </p:nvSpPr>
        <p:spPr>
          <a:ln/>
        </p:spPr>
        <p:txBody>
          <a:bodyPr/>
          <a:lstStyle>
            <a:lvl1pPr>
              <a:defRPr/>
            </a:lvl1pPr>
          </a:lstStyle>
          <a:p>
            <a:pPr>
              <a:defRPr/>
            </a:pPr>
            <a:fld id="{7DFA7FD7-BAE6-4882-9A55-2F8B0F7C693A}" type="datetime1">
              <a:rPr lang="de-DE" smtClean="0"/>
              <a:t>02.11.2016</a:t>
            </a:fld>
            <a:endParaRPr lang="de-DE" dirty="0"/>
          </a:p>
        </p:txBody>
      </p:sp>
    </p:spTree>
    <p:extLst>
      <p:ext uri="{BB962C8B-B14F-4D97-AF65-F5344CB8AC3E}">
        <p14:creationId xmlns:p14="http://schemas.microsoft.com/office/powerpoint/2010/main" val="17320763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4" name="Rechteck 9"/>
          <p:cNvSpPr>
            <a:spLocks noChangeArrowheads="1"/>
          </p:cNvSpPr>
          <p:nvPr userDrawn="1"/>
        </p:nvSpPr>
        <p:spPr bwMode="auto">
          <a:xfrm>
            <a:off x="7721600" y="6604000"/>
            <a:ext cx="1422400" cy="254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200" b="1">
                <a:solidFill>
                  <a:srgbClr val="999999"/>
                </a:solidFill>
                <a:latin typeface="Arial" charset="0"/>
                <a:cs typeface="Arial" charset="0"/>
              </a:defRPr>
            </a:lvl1pPr>
            <a:lvl2pPr marL="742950" indent="-285750">
              <a:defRPr sz="2200" b="1">
                <a:solidFill>
                  <a:srgbClr val="999999"/>
                </a:solidFill>
                <a:latin typeface="Arial" charset="0"/>
                <a:cs typeface="Arial" charset="0"/>
              </a:defRPr>
            </a:lvl2pPr>
            <a:lvl3pPr marL="1143000" indent="-228600">
              <a:defRPr sz="2200" b="1">
                <a:solidFill>
                  <a:srgbClr val="999999"/>
                </a:solidFill>
                <a:latin typeface="Arial" charset="0"/>
                <a:cs typeface="Arial" charset="0"/>
              </a:defRPr>
            </a:lvl3pPr>
            <a:lvl4pPr marL="1600200" indent="-228600">
              <a:defRPr sz="2200" b="1">
                <a:solidFill>
                  <a:srgbClr val="999999"/>
                </a:solidFill>
                <a:latin typeface="Arial" charset="0"/>
                <a:cs typeface="Arial" charset="0"/>
              </a:defRPr>
            </a:lvl4pPr>
            <a:lvl5pPr marL="2057400" indent="-22860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endParaRPr lang="en-US" altLang="en-US" smtClean="0"/>
          </a:p>
        </p:txBody>
      </p:sp>
      <p:sp>
        <p:nvSpPr>
          <p:cNvPr id="8" name="Rectangle 16"/>
          <p:cNvSpPr>
            <a:spLocks noGrp="1" noChangeArrowheads="1"/>
          </p:cNvSpPr>
          <p:nvPr>
            <p:ph type="subTitle" sz="quarter" idx="1"/>
          </p:nvPr>
        </p:nvSpPr>
        <p:spPr>
          <a:xfrm>
            <a:off x="1040400" y="3239022"/>
            <a:ext cx="7034400" cy="1752600"/>
          </a:xfrm>
          <a:prstGeom prst="rect">
            <a:avLst/>
          </a:prstGeom>
        </p:spPr>
        <p:txBody>
          <a:bodyPr/>
          <a:lstStyle>
            <a:lvl1pPr marL="0" indent="0" algn="ctr">
              <a:buFont typeface="Wingdings" pitchFamily="2" charset="2"/>
              <a:buNone/>
              <a:defRPr sz="2800" baseline="0"/>
            </a:lvl1pPr>
          </a:lstStyle>
          <a:p>
            <a:r>
              <a:rPr lang="en-US" dirty="0" smtClean="0"/>
              <a:t>Click to edit Master subtitle style</a:t>
            </a:r>
            <a:endParaRPr lang="de-DE" dirty="0"/>
          </a:p>
        </p:txBody>
      </p:sp>
      <p:sp>
        <p:nvSpPr>
          <p:cNvPr id="9" name="Rectangle 15"/>
          <p:cNvSpPr>
            <a:spLocks noGrp="1" noChangeArrowheads="1"/>
          </p:cNvSpPr>
          <p:nvPr>
            <p:ph type="ctrTitle" sz="quarter"/>
          </p:nvPr>
        </p:nvSpPr>
        <p:spPr>
          <a:xfrm>
            <a:off x="1040400" y="1993726"/>
            <a:ext cx="7034400" cy="1143000"/>
          </a:xfrm>
          <a:prstGeom prst="rect">
            <a:avLst/>
          </a:prstGeom>
        </p:spPr>
        <p:txBody>
          <a:bodyPr anchor="ctr"/>
          <a:lstStyle>
            <a:lvl1pPr algn="ctr">
              <a:defRPr sz="3600"/>
            </a:lvl1pPr>
          </a:lstStyle>
          <a:p>
            <a:r>
              <a:rPr lang="en-US" dirty="0" smtClean="0"/>
              <a:t>Click to edit Master title style</a:t>
            </a:r>
            <a:endParaRPr lang="de-DE" dirty="0"/>
          </a:p>
        </p:txBody>
      </p:sp>
    </p:spTree>
    <p:extLst>
      <p:ext uri="{BB962C8B-B14F-4D97-AF65-F5344CB8AC3E}">
        <p14:creationId xmlns:p14="http://schemas.microsoft.com/office/powerpoint/2010/main" val="10375607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684213" y="1482725"/>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Titel durch Klicken hinzufügen</a:t>
            </a:r>
          </a:p>
        </p:txBody>
      </p:sp>
      <p:pic>
        <p:nvPicPr>
          <p:cNvPr id="1027" name="Grafik 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5851525"/>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Grp="1" noChangeArrowheads="1"/>
          </p:cNvSpPr>
          <p:nvPr>
            <p:ph type="body" idx="1"/>
          </p:nvPr>
        </p:nvSpPr>
        <p:spPr bwMode="auto">
          <a:xfrm>
            <a:off x="684213" y="2447925"/>
            <a:ext cx="7775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Erste Ebene</a:t>
            </a:r>
          </a:p>
          <a:p>
            <a:pPr lvl="1"/>
            <a:r>
              <a:rPr lang="de-DE" altLang="en-US" smtClean="0"/>
              <a:t>Zweite Ebene</a:t>
            </a:r>
          </a:p>
          <a:p>
            <a:pPr lvl="2"/>
            <a:r>
              <a:rPr lang="de-DE" altLang="en-US" smtClean="0"/>
              <a:t>Dritte Ebene</a:t>
            </a:r>
          </a:p>
          <a:p>
            <a:pPr lvl="3"/>
            <a:r>
              <a:rPr lang="de-DE" altLang="en-US" smtClean="0"/>
              <a:t>Vierte Ebene</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a:defRPr/>
            </a:pPr>
            <a:r>
              <a:rPr lang="de-DE" altLang="en-US" sz="1000" b="0" smtClean="0">
                <a:solidFill>
                  <a:srgbClr val="6E6452"/>
                </a:solidFill>
                <a:latin typeface="Arial Narrow" panose="020B0606020202030204" pitchFamily="34" charset="0"/>
              </a:rPr>
              <a:t>Seite </a:t>
            </a:r>
            <a:fld id="{46D35658-F206-4319-AC15-9C5BF063A601}" type="slidenum">
              <a:rPr lang="de-DE" altLang="en-US" sz="1000" b="0" smtClean="0">
                <a:solidFill>
                  <a:srgbClr val="6E6452"/>
                </a:solidFill>
                <a:latin typeface="Arial Narrow" panose="020B0606020202030204" pitchFamily="34" charset="0"/>
              </a:rPr>
              <a:pPr>
                <a:defRPr/>
              </a:pPr>
              <a:t>‹#›</a:t>
            </a:fld>
            <a:endParaRPr lang="de-DE" altLang="en-US" sz="1000" b="0" smtClean="0">
              <a:solidFill>
                <a:srgbClr val="6E6452"/>
              </a:solidFill>
              <a:latin typeface="Arial Narrow" panose="020B0606020202030204"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a:solidFill>
                  <a:srgbClr val="6E6452"/>
                </a:solidFill>
                <a:latin typeface="Arial Narrow" pitchFamily="34" charset="0"/>
                <a:cs typeface="+mn-cs"/>
              </a:defRPr>
            </a:lvl1pPr>
          </a:lstStyle>
          <a:p>
            <a:pPr>
              <a:defRPr/>
            </a:pPr>
            <a:r>
              <a:rPr lang="de-DE"/>
              <a:t>Präsentationstitel hier eintragen</a:t>
            </a:r>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a:solidFill>
                  <a:srgbClr val="6E6452"/>
                </a:solidFill>
                <a:latin typeface="Arial Narrow" pitchFamily="34" charset="0"/>
                <a:cs typeface="+mn-cs"/>
              </a:defRPr>
            </a:lvl1pPr>
          </a:lstStyle>
          <a:p>
            <a:pPr>
              <a:defRPr/>
            </a:pPr>
            <a:fld id="{AE82DB23-B1F6-44B8-A5E6-A28B9D019E1A}" type="datetime1">
              <a:rPr lang="de-DE" smtClean="0"/>
              <a:t>02.11.2016</a:t>
            </a:fld>
            <a:endParaRPr lang="de-DE"/>
          </a:p>
        </p:txBody>
      </p:sp>
      <p:pic>
        <p:nvPicPr>
          <p:cNvPr id="1032" name="Grafik 7"/>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Bild 11" descr="weltkugel-2-Asien-Pazifik.jp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0" y="0"/>
            <a:ext cx="64643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eaLnBrk="0" fontAlgn="base" hangingPunct="0">
        <a:spcBef>
          <a:spcPts val="400"/>
        </a:spcBef>
        <a:spcAft>
          <a:spcPts val="800"/>
        </a:spcAft>
        <a:buClr>
          <a:srgbClr val="C80F0F"/>
        </a:buClr>
        <a:buFont typeface="Arial" panose="020B0604020202020204" pitchFamily="34" charset="0"/>
        <a:buChar char="•"/>
        <a:tabLst>
          <a:tab pos="2190750" algn="l"/>
        </a:tabLst>
        <a:defRPr>
          <a:solidFill>
            <a:srgbClr val="6E6452"/>
          </a:solidFill>
          <a:latin typeface="+mn-lt"/>
          <a:ea typeface="+mn-ea"/>
          <a:cs typeface="+mn-cs"/>
        </a:defRPr>
      </a:lvl1pPr>
      <a:lvl2pPr marL="719138"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2pPr>
      <a:lvl3pPr marL="1079500"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3pPr>
      <a:lvl4pPr marL="1439863"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4pPr>
      <a:lvl5pPr marL="1798638"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Grafik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5851525"/>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a:defRPr/>
            </a:pPr>
            <a:r>
              <a:rPr lang="de-DE" altLang="en-US" sz="1000" b="0" smtClean="0">
                <a:solidFill>
                  <a:srgbClr val="6E6452"/>
                </a:solidFill>
                <a:latin typeface="Arial Narrow" panose="020B0606020202030204" pitchFamily="34" charset="0"/>
              </a:rPr>
              <a:t>Seite </a:t>
            </a:r>
            <a:fld id="{6E89C462-F9B5-4EC0-9B0A-1E8B61754AD2}" type="slidenum">
              <a:rPr lang="de-DE" altLang="en-US" sz="1000" b="0" smtClean="0">
                <a:solidFill>
                  <a:srgbClr val="6E6452"/>
                </a:solidFill>
                <a:latin typeface="Arial Narrow" panose="020B0606020202030204" pitchFamily="34" charset="0"/>
              </a:rPr>
              <a:pPr>
                <a:defRPr/>
              </a:pPr>
              <a:t>‹#›</a:t>
            </a:fld>
            <a:endParaRPr lang="de-DE" altLang="en-US" sz="1000" b="0" smtClean="0">
              <a:solidFill>
                <a:srgbClr val="6E6452"/>
              </a:solidFill>
              <a:latin typeface="Arial Narrow" panose="020B0606020202030204"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a:solidFill>
                  <a:srgbClr val="6E6452"/>
                </a:solidFill>
                <a:latin typeface="Arial Narrow" pitchFamily="34" charset="0"/>
                <a:cs typeface="+mn-cs"/>
              </a:defRPr>
            </a:lvl1pPr>
          </a:lstStyle>
          <a:p>
            <a:pPr>
              <a:defRPr/>
            </a:pPr>
            <a:r>
              <a:rPr lang="de-DE"/>
              <a:t>Präsentationstitel hier eintragen</a:t>
            </a:r>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a:solidFill>
                  <a:srgbClr val="6E6452"/>
                </a:solidFill>
                <a:latin typeface="Arial Narrow" pitchFamily="34" charset="0"/>
                <a:cs typeface="+mn-cs"/>
              </a:defRPr>
            </a:lvl1pPr>
          </a:lstStyle>
          <a:p>
            <a:pPr>
              <a:defRPr/>
            </a:pPr>
            <a:fld id="{DA305AF4-A3A0-401C-AFBE-6F44E61DF7AA}" type="datetime1">
              <a:rPr lang="de-DE" smtClean="0"/>
              <a:t>02.11.2016</a:t>
            </a:fld>
            <a:endParaRPr lang="de-DE" dirty="0"/>
          </a:p>
        </p:txBody>
      </p:sp>
    </p:spTree>
  </p:cSld>
  <p:clrMap bg1="lt1" tx1="dk1" bg2="lt2" tx2="dk2" accent1="accent1" accent2="accent2" accent3="accent3" accent4="accent4" accent5="accent5" accent6="accent6" hlink="hlink" folHlink="folHlink"/>
  <p:sldLayoutIdLst>
    <p:sldLayoutId id="2147483787" r:id="rId1"/>
    <p:sldLayoutId id="2147483790" r:id="rId2"/>
    <p:sldLayoutId id="2147483788" r:id="rId3"/>
    <p:sldLayoutId id="2147483791" r:id="rId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eaLnBrk="0" fontAlgn="base" hangingPunct="0">
        <a:spcBef>
          <a:spcPts val="400"/>
        </a:spcBef>
        <a:spcAft>
          <a:spcPts val="800"/>
        </a:spcAft>
        <a:buClr>
          <a:srgbClr val="C80F0F"/>
        </a:buClr>
        <a:buFont typeface="Arial" panose="020B0604020202020204" pitchFamily="34" charset="0"/>
        <a:buChar char="•"/>
        <a:tabLst>
          <a:tab pos="2190750" algn="l"/>
        </a:tabLst>
        <a:defRPr>
          <a:solidFill>
            <a:srgbClr val="6E6452"/>
          </a:solidFill>
          <a:latin typeface="+mn-lt"/>
          <a:ea typeface="+mn-ea"/>
          <a:cs typeface="+mn-cs"/>
        </a:defRPr>
      </a:lvl1pPr>
      <a:lvl2pPr marL="719138"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2pPr>
      <a:lvl3pPr marL="1079500"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3pPr>
      <a:lvl4pPr marL="1439863"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4pPr>
      <a:lvl5pPr marL="1798638" indent="-358775" algn="l" rtl="0" eaLnBrk="0" fontAlgn="base" hangingPunct="0">
        <a:spcBef>
          <a:spcPts val="400"/>
        </a:spcBef>
        <a:spcAft>
          <a:spcPts val="800"/>
        </a:spcAft>
        <a:buClr>
          <a:srgbClr val="6E6452"/>
        </a:buClr>
        <a:buFont typeface="Arial" panose="020B0604020202020204" pitchFamily="34"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2"/>
          <p:cNvSpPr>
            <a:spLocks noGrp="1"/>
          </p:cNvSpPr>
          <p:nvPr>
            <p:ph type="ctrTitle" sz="quarter"/>
          </p:nvPr>
        </p:nvSpPr>
        <p:spPr bwMode="auto">
          <a:xfrm>
            <a:off x="1046308" y="2663175"/>
            <a:ext cx="7034212" cy="174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de-DE" altLang="en-US" b="1" dirty="0" smtClean="0"/>
              <a:t>SULU-SULAWESI SEASCAPE PROJECT</a:t>
            </a:r>
            <a:br>
              <a:rPr lang="de-DE" altLang="en-US" b="1" dirty="0" smtClean="0"/>
            </a:br>
            <a:r>
              <a:rPr lang="de-DE" altLang="en-US" b="1" dirty="0" smtClean="0"/>
              <a:t/>
            </a:r>
            <a:br>
              <a:rPr lang="de-DE" altLang="en-US" b="1" dirty="0" smtClean="0"/>
            </a:br>
            <a:r>
              <a:rPr lang="de-DE" altLang="en-US" b="1" dirty="0" smtClean="0"/>
              <a:t>Updates 2016</a:t>
            </a:r>
            <a:br>
              <a:rPr lang="de-DE" altLang="en-US" b="1" dirty="0" smtClean="0"/>
            </a:br>
            <a:r>
              <a:rPr lang="de-DE" altLang="en-US" dirty="0"/>
              <a:t/>
            </a:r>
            <a:br>
              <a:rPr lang="de-DE" altLang="en-US" dirty="0"/>
            </a:br>
            <a:r>
              <a:rPr lang="de-DE" altLang="en-US" sz="2800" dirty="0" smtClean="0"/>
              <a:t>CTI-CFF Senior Officials Meeting</a:t>
            </a:r>
            <a:r>
              <a:rPr lang="de-DE" altLang="en-US" sz="2000" dirty="0" smtClean="0"/>
              <a:t/>
            </a:r>
            <a:br>
              <a:rPr lang="de-DE" altLang="en-US" sz="2000" dirty="0" smtClean="0"/>
            </a:br>
            <a:r>
              <a:rPr lang="de-DE" altLang="en-US" sz="1800" dirty="0" smtClean="0"/>
              <a:t>31 October 2016</a:t>
            </a:r>
            <a:br>
              <a:rPr lang="de-DE" altLang="en-US" sz="1800" dirty="0" smtClean="0"/>
            </a:br>
            <a:r>
              <a:rPr lang="de-DE" altLang="en-US" sz="1800" dirty="0" smtClean="0"/>
              <a:t>Port Moresby, Papua New Guinea</a:t>
            </a:r>
            <a:endParaRPr lang="de-DE" altLang="en-US" sz="1400" dirty="0" smtClean="0"/>
          </a:p>
        </p:txBody>
      </p:sp>
      <p:pic>
        <p:nvPicPr>
          <p:cNvPr id="8" name="Picture 3" descr="GIZ_BMU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025" y="5634038"/>
            <a:ext cx="3228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CTI 2011\SOM7\Outputs\logo cti copy.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51538" y="5959475"/>
            <a:ext cx="26511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53877" y="0"/>
            <a:ext cx="11993179" cy="110836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933449"/>
            <a:ext cx="7776000" cy="5702877"/>
          </a:xfrm>
        </p:spPr>
        <p:txBody>
          <a:bodyPr/>
          <a:lstStyle/>
          <a:p>
            <a:pPr marL="0" indent="0">
              <a:buNone/>
            </a:pPr>
            <a:r>
              <a:rPr lang="en-PH" sz="2400" b="1" dirty="0"/>
              <a:t>Outcome</a:t>
            </a:r>
          </a:p>
          <a:p>
            <a:pPr marL="0" indent="0">
              <a:buNone/>
            </a:pPr>
            <a:r>
              <a:rPr lang="en-PH" dirty="0" smtClean="0"/>
              <a:t>The </a:t>
            </a:r>
            <a:r>
              <a:rPr lang="en-PH" dirty="0"/>
              <a:t>countries of the Sulu-Sulawesi-Seascape, a priority seascape under the CTI, implement their actions within the framework of the Regional Plan of Action (RPOA) in a  coordinated manner, with a special focus on Marine Protected Areas (MPA), Ecosystem Approach to Fisheries Management (EAFM) and Climate Change Adaptation </a:t>
            </a:r>
            <a:r>
              <a:rPr lang="en-PH" dirty="0" smtClean="0"/>
              <a:t>Planning</a:t>
            </a:r>
          </a:p>
          <a:p>
            <a:pPr marL="0" indent="0">
              <a:buNone/>
            </a:pPr>
            <a:endParaRPr lang="en-US" b="1"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Indicators</a:t>
            </a:r>
            <a:r>
              <a:rPr lang="en-US" b="1" dirty="0">
                <a:latin typeface="Arial" panose="020B0604020202020204" pitchFamily="34" charset="0"/>
                <a:cs typeface="Arial" panose="020B0604020202020204" pitchFamily="34" charset="0"/>
              </a:rPr>
              <a:t>:</a:t>
            </a:r>
          </a:p>
          <a:p>
            <a:pPr eaLnBrk="1" fontAlgn="auto" hangingPunct="1">
              <a:spcAft>
                <a:spcPts val="0"/>
              </a:spcAft>
              <a:defRPr/>
            </a:pPr>
            <a:r>
              <a:rPr lang="en-MY" dirty="0" smtClean="0">
                <a:solidFill>
                  <a:srgbClr val="6C6B62"/>
                </a:solidFill>
              </a:rPr>
              <a:t>By </a:t>
            </a:r>
            <a:r>
              <a:rPr lang="en-MY" dirty="0">
                <a:solidFill>
                  <a:srgbClr val="6C6B62"/>
                </a:solidFill>
              </a:rPr>
              <a:t>June 2018, along the </a:t>
            </a:r>
            <a:r>
              <a:rPr lang="en-MY" b="1" dirty="0">
                <a:solidFill>
                  <a:srgbClr val="6C6B62"/>
                </a:solidFill>
              </a:rPr>
              <a:t>Sulu-Sulawesi Sea Turtle corridor </a:t>
            </a:r>
            <a:r>
              <a:rPr lang="en-MY" dirty="0">
                <a:solidFill>
                  <a:srgbClr val="6C6B62"/>
                </a:solidFill>
              </a:rPr>
              <a:t>concepts for national science based </a:t>
            </a:r>
            <a:r>
              <a:rPr lang="en-MY" b="1" dirty="0">
                <a:solidFill>
                  <a:srgbClr val="6C6B62"/>
                </a:solidFill>
              </a:rPr>
              <a:t>MPA networks </a:t>
            </a:r>
            <a:r>
              <a:rPr lang="en-MY" dirty="0">
                <a:solidFill>
                  <a:srgbClr val="6C6B62"/>
                </a:solidFill>
              </a:rPr>
              <a:t>are established and a concept for a tri-national network on MPA is developed within CTI framework. </a:t>
            </a:r>
          </a:p>
          <a:p>
            <a:pPr eaLnBrk="1" fontAlgn="auto" hangingPunct="1">
              <a:spcAft>
                <a:spcPts val="0"/>
              </a:spcAft>
              <a:defRPr/>
            </a:pPr>
            <a:endParaRPr lang="en-MY" dirty="0">
              <a:solidFill>
                <a:srgbClr val="6C6B62"/>
              </a:solidFill>
            </a:endParaRPr>
          </a:p>
          <a:p>
            <a:pPr eaLnBrk="1" fontAlgn="auto" hangingPunct="1">
              <a:spcBef>
                <a:spcPts val="0"/>
              </a:spcBef>
              <a:spcAft>
                <a:spcPts val="0"/>
              </a:spcAft>
              <a:buClrTx/>
              <a:tabLst/>
              <a:defRPr/>
            </a:pPr>
            <a:r>
              <a:rPr lang="en-MY" dirty="0">
                <a:solidFill>
                  <a:srgbClr val="6C6B62"/>
                </a:solidFill>
              </a:rPr>
              <a:t>By June 2018, at </a:t>
            </a:r>
            <a:r>
              <a:rPr lang="en-MY" b="1" dirty="0">
                <a:solidFill>
                  <a:srgbClr val="6C6B62"/>
                </a:solidFill>
              </a:rPr>
              <a:t>least 2 policy recommendations</a:t>
            </a:r>
            <a:r>
              <a:rPr lang="en-MY" dirty="0">
                <a:solidFill>
                  <a:srgbClr val="6C6B62"/>
                </a:solidFill>
              </a:rPr>
              <a:t> for dissemination or transfer of best practices with regard to trans-boundary protected area management and conservation are prepared for adoption by the Sulu Sulawesi Seascape countries and/or CTI member countries.  </a:t>
            </a:r>
          </a:p>
          <a:p>
            <a:pPr marL="0" indent="0">
              <a:buNone/>
            </a:pPr>
            <a:endParaRPr lang="en-PH" dirty="0"/>
          </a:p>
          <a:p>
            <a:endParaRPr lang="en-PH" dirty="0"/>
          </a:p>
        </p:txBody>
      </p:sp>
      <p:sp>
        <p:nvSpPr>
          <p:cNvPr id="4" name="Titel 1"/>
          <p:cNvSpPr txBox="1">
            <a:spLocks/>
          </p:cNvSpPr>
          <p:nvPr/>
        </p:nvSpPr>
        <p:spPr bwMode="auto">
          <a:xfrm>
            <a:off x="684213" y="314325"/>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hangingPunct="1"/>
            <a:r>
              <a:rPr lang="de-DE" altLang="en-US" sz="3200" dirty="0">
                <a:solidFill>
                  <a:srgbClr val="FF0000"/>
                </a:solidFill>
              </a:rPr>
              <a:t>The Sulu-Sulawesi Seascape Project</a:t>
            </a:r>
          </a:p>
        </p:txBody>
      </p:sp>
    </p:spTree>
    <p:extLst>
      <p:ext uri="{BB962C8B-B14F-4D97-AF65-F5344CB8AC3E}">
        <p14:creationId xmlns:p14="http://schemas.microsoft.com/office/powerpoint/2010/main" val="42802770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lnSpc>
                <a:spcPct val="150000"/>
              </a:lnSpc>
            </a:pPr>
            <a:r>
              <a:rPr lang="en-PH" sz="4400" dirty="0" smtClean="0">
                <a:solidFill>
                  <a:schemeClr val="tx2">
                    <a:lumMod val="75000"/>
                  </a:schemeClr>
                </a:solidFill>
              </a:rPr>
              <a:t>Status updates for 5 outputs</a:t>
            </a:r>
            <a:endParaRPr lang="en-PH" dirty="0">
              <a:solidFill>
                <a:schemeClr val="tx2">
                  <a:lumMod val="75000"/>
                </a:schemeClr>
              </a:solidFill>
            </a:endParaRPr>
          </a:p>
        </p:txBody>
      </p:sp>
      <p:sp>
        <p:nvSpPr>
          <p:cNvPr id="5" name="Subtitle 4"/>
          <p:cNvSpPr>
            <a:spLocks noGrp="1"/>
          </p:cNvSpPr>
          <p:nvPr>
            <p:ph type="subTitle" idx="1"/>
          </p:nvPr>
        </p:nvSpPr>
        <p:spPr/>
        <p:txBody>
          <a:bodyPr/>
          <a:lstStyle/>
          <a:p>
            <a:endParaRPr lang="en-PH"/>
          </a:p>
        </p:txBody>
      </p:sp>
    </p:spTree>
    <p:extLst>
      <p:ext uri="{BB962C8B-B14F-4D97-AF65-F5344CB8AC3E}">
        <p14:creationId xmlns:p14="http://schemas.microsoft.com/office/powerpoint/2010/main" val="32730704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txBox="1">
            <a:spLocks/>
          </p:cNvSpPr>
          <p:nvPr/>
        </p:nvSpPr>
        <p:spPr bwMode="auto">
          <a:xfrm>
            <a:off x="684213" y="41275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r>
              <a:rPr lang="en-PH" altLang="en-US" sz="2000" dirty="0">
                <a:solidFill>
                  <a:schemeClr val="tx2">
                    <a:lumMod val="75000"/>
                  </a:schemeClr>
                </a:solidFill>
              </a:rPr>
              <a:t>Output 1: Capacities of CTI and relevant government institutions of the </a:t>
            </a:r>
            <a:r>
              <a:rPr lang="en-PH" altLang="en-US" sz="2000" dirty="0" smtClean="0">
                <a:solidFill>
                  <a:schemeClr val="tx2">
                    <a:lumMod val="75000"/>
                  </a:schemeClr>
                </a:solidFill>
              </a:rPr>
              <a:t>Sulu-Sulawesi Seascape </a:t>
            </a:r>
            <a:r>
              <a:rPr lang="en-PH" altLang="en-US" sz="2000" dirty="0">
                <a:solidFill>
                  <a:schemeClr val="tx2">
                    <a:lumMod val="75000"/>
                  </a:schemeClr>
                </a:solidFill>
              </a:rPr>
              <a:t>countries are enhanced</a:t>
            </a:r>
            <a:endParaRPr lang="en-PH" altLang="en-US" sz="2400" dirty="0">
              <a:solidFill>
                <a:schemeClr val="tx2">
                  <a:lumMod val="75000"/>
                </a:schemeClr>
              </a:solidFill>
            </a:endParaRPr>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pPr eaLnBrk="1" hangingPunct="1"/>
            <a:endParaRPr lang="de-DE" altLang="en-US" sz="2000" dirty="0">
              <a:solidFill>
                <a:srgbClr val="6E645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54753399"/>
              </p:ext>
            </p:extLst>
          </p:nvPr>
        </p:nvGraphicFramePr>
        <p:xfrm>
          <a:off x="585788" y="1438275"/>
          <a:ext cx="7972425" cy="5316479"/>
        </p:xfrm>
        <a:graphic>
          <a:graphicData uri="http://schemas.openxmlformats.org/drawingml/2006/table">
            <a:tbl>
              <a:tblPr firstRow="1" bandRow="1">
                <a:tableStyleId>{7DF18680-E054-41AD-8BC1-D1AEF772440D}</a:tableStyleId>
              </a:tblPr>
              <a:tblGrid>
                <a:gridCol w="3926878"/>
                <a:gridCol w="4045547"/>
              </a:tblGrid>
              <a:tr h="835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Indicators:</a:t>
                      </a:r>
                    </a:p>
                  </a:txBody>
                  <a:tcPr marL="91459" marR="91459" marT="45727" marB="45727" anchor="ctr"/>
                </a:tc>
                <a:tc>
                  <a:txBody>
                    <a:bodyPr/>
                    <a:lstStyle/>
                    <a:p>
                      <a:pPr algn="ctr"/>
                      <a:r>
                        <a:rPr lang="en-US" sz="1800" b="1" dirty="0" smtClean="0">
                          <a:latin typeface="Arial" panose="020B0604020202020204" pitchFamily="34" charset="0"/>
                          <a:cs typeface="Arial" panose="020B0604020202020204" pitchFamily="34" charset="0"/>
                        </a:rPr>
                        <a:t>Status</a:t>
                      </a:r>
                      <a:endParaRPr lang="en-US" sz="1800" b="1" dirty="0">
                        <a:latin typeface="Arial" panose="020B0604020202020204" pitchFamily="34" charset="0"/>
                        <a:cs typeface="Arial" panose="020B0604020202020204" pitchFamily="34" charset="0"/>
                      </a:endParaRPr>
                    </a:p>
                  </a:txBody>
                  <a:tcPr marL="91459" marR="91459" marT="45727" marB="45727" anchor="ctr"/>
                </a:tc>
              </a:tr>
              <a:tr h="4137733">
                <a:tc>
                  <a:txBody>
                    <a:bodyPr/>
                    <a:lstStyle/>
                    <a:p>
                      <a:pPr algn="l"/>
                      <a:r>
                        <a:rPr lang="en-PH" sz="1600" b="1" dirty="0" smtClean="0">
                          <a:solidFill>
                            <a:srgbClr val="6C6B62"/>
                          </a:solidFill>
                          <a:latin typeface="Arial" panose="020B0604020202020204" pitchFamily="34" charset="0"/>
                          <a:cs typeface="Arial" panose="020B0604020202020204" pitchFamily="34" charset="0"/>
                        </a:rPr>
                        <a:t>1.1 </a:t>
                      </a:r>
                      <a:r>
                        <a:rPr lang="en-PH" sz="1600" dirty="0" smtClean="0">
                          <a:solidFill>
                            <a:srgbClr val="6C6B62"/>
                          </a:solidFill>
                          <a:latin typeface="Arial" panose="020B0604020202020204" pitchFamily="34" charset="0"/>
                          <a:cs typeface="Arial" panose="020B0604020202020204" pitchFamily="34" charset="0"/>
                        </a:rPr>
                        <a:t>Conduct a capacity needs assessment, including a baseline assessment, of CTI and the national implementing agencies.</a:t>
                      </a:r>
                    </a:p>
                    <a:p>
                      <a:pPr algn="l"/>
                      <a:r>
                        <a:rPr lang="en-PH" sz="1600" dirty="0" smtClean="0">
                          <a:solidFill>
                            <a:srgbClr val="6C6B62"/>
                          </a:solidFill>
                          <a:latin typeface="Arial" panose="020B0604020202020204" pitchFamily="34" charset="0"/>
                          <a:cs typeface="Arial" panose="020B0604020202020204" pitchFamily="34" charset="0"/>
                        </a:rPr>
                        <a:t> </a:t>
                      </a:r>
                    </a:p>
                    <a:p>
                      <a:pPr algn="l"/>
                      <a:r>
                        <a:rPr lang="en-PH" sz="1600" dirty="0" smtClean="0">
                          <a:solidFill>
                            <a:srgbClr val="6C6B62"/>
                          </a:solidFill>
                          <a:latin typeface="Arial" panose="020B0604020202020204" pitchFamily="34" charset="0"/>
                          <a:cs typeface="Arial" panose="020B0604020202020204" pitchFamily="34" charset="0"/>
                        </a:rPr>
                        <a:t> </a:t>
                      </a:r>
                    </a:p>
                    <a:p>
                      <a:pPr algn="l"/>
                      <a:endParaRPr lang="en-PH" sz="1600" dirty="0" smtClean="0">
                        <a:solidFill>
                          <a:srgbClr val="6C6B62"/>
                        </a:solidFill>
                        <a:latin typeface="Arial" panose="020B0604020202020204" pitchFamily="34" charset="0"/>
                        <a:cs typeface="Arial" panose="020B0604020202020204" pitchFamily="34" charset="0"/>
                      </a:endParaRPr>
                    </a:p>
                    <a:p>
                      <a:pPr algn="l"/>
                      <a:endParaRPr lang="en-PH" sz="1600" dirty="0" smtClean="0">
                        <a:solidFill>
                          <a:srgbClr val="6C6B62"/>
                        </a:solidFill>
                        <a:latin typeface="Arial" panose="020B0604020202020204" pitchFamily="34" charset="0"/>
                        <a:cs typeface="Arial" panose="020B0604020202020204" pitchFamily="34" charset="0"/>
                      </a:endParaRPr>
                    </a:p>
                    <a:p>
                      <a:pPr algn="l"/>
                      <a:r>
                        <a:rPr lang="en-PH" sz="1600" b="1" dirty="0" smtClean="0">
                          <a:solidFill>
                            <a:srgbClr val="6C6B62"/>
                          </a:solidFill>
                          <a:latin typeface="Arial" panose="020B0604020202020204" pitchFamily="34" charset="0"/>
                          <a:cs typeface="Arial" panose="020B0604020202020204" pitchFamily="34" charset="0"/>
                        </a:rPr>
                        <a:t>1.2</a:t>
                      </a:r>
                      <a:r>
                        <a:rPr lang="en-PH" sz="1600" dirty="0" smtClean="0">
                          <a:solidFill>
                            <a:srgbClr val="6C6B62"/>
                          </a:solidFill>
                          <a:latin typeface="Arial" panose="020B0604020202020204" pitchFamily="34" charset="0"/>
                          <a:cs typeface="Arial" panose="020B0604020202020204" pitchFamily="34" charset="0"/>
                        </a:rPr>
                        <a:t> Develop selected capacity building programs for the identified target groups.</a:t>
                      </a:r>
                    </a:p>
                    <a:p>
                      <a:pPr algn="l"/>
                      <a:r>
                        <a:rPr lang="en-PH" sz="1600" dirty="0" smtClean="0">
                          <a:solidFill>
                            <a:srgbClr val="6C6B62"/>
                          </a:solidFill>
                          <a:latin typeface="Arial" panose="020B0604020202020204" pitchFamily="34" charset="0"/>
                          <a:cs typeface="Arial" panose="020B0604020202020204" pitchFamily="34" charset="0"/>
                        </a:rPr>
                        <a:t> </a:t>
                      </a:r>
                    </a:p>
                    <a:p>
                      <a:pPr algn="l"/>
                      <a:r>
                        <a:rPr lang="en-PH" sz="1600" dirty="0" smtClean="0">
                          <a:solidFill>
                            <a:srgbClr val="6C6B62"/>
                          </a:solidFill>
                          <a:latin typeface="Arial" panose="020B0604020202020204" pitchFamily="34" charset="0"/>
                          <a:cs typeface="Arial" panose="020B0604020202020204" pitchFamily="34" charset="0"/>
                        </a:rPr>
                        <a:t> </a:t>
                      </a:r>
                    </a:p>
                    <a:p>
                      <a:pPr algn="l"/>
                      <a:r>
                        <a:rPr lang="en-PH" sz="1600" b="1" dirty="0" smtClean="0">
                          <a:solidFill>
                            <a:srgbClr val="6C6B62"/>
                          </a:solidFill>
                          <a:latin typeface="Arial" panose="020B0604020202020204" pitchFamily="34" charset="0"/>
                          <a:cs typeface="Arial" panose="020B0604020202020204" pitchFamily="34" charset="0"/>
                        </a:rPr>
                        <a:t>1.3</a:t>
                      </a:r>
                      <a:r>
                        <a:rPr lang="en-PH" sz="1600" b="1" baseline="0" dirty="0" smtClean="0">
                          <a:solidFill>
                            <a:srgbClr val="6C6B62"/>
                          </a:solidFill>
                          <a:latin typeface="Arial" panose="020B0604020202020204" pitchFamily="34" charset="0"/>
                          <a:cs typeface="Arial" panose="020B0604020202020204" pitchFamily="34" charset="0"/>
                        </a:rPr>
                        <a:t> </a:t>
                      </a:r>
                      <a:r>
                        <a:rPr lang="en-PH" sz="1600" dirty="0" smtClean="0">
                          <a:solidFill>
                            <a:srgbClr val="6C6B62"/>
                          </a:solidFill>
                          <a:latin typeface="Arial" panose="020B0604020202020204" pitchFamily="34" charset="0"/>
                          <a:cs typeface="Arial" panose="020B0604020202020204" pitchFamily="34" charset="0"/>
                        </a:rPr>
                        <a:t>Conduct trainings and other suitable measures for the target groups.</a:t>
                      </a:r>
                    </a:p>
                    <a:p>
                      <a:pPr algn="l"/>
                      <a:endParaRPr lang="en-PH" sz="1600" dirty="0" smtClean="0">
                        <a:solidFill>
                          <a:srgbClr val="6C6B62"/>
                        </a:solidFill>
                        <a:latin typeface="Arial" panose="020B0604020202020204" pitchFamily="34" charset="0"/>
                        <a:cs typeface="Arial" panose="020B0604020202020204" pitchFamily="34" charset="0"/>
                      </a:endParaRPr>
                    </a:p>
                    <a:p>
                      <a:pPr algn="l"/>
                      <a:endParaRPr lang="en-US" sz="1600" dirty="0">
                        <a:solidFill>
                          <a:srgbClr val="6C6B62"/>
                        </a:solidFill>
                        <a:latin typeface="Arial" panose="020B0604020202020204" pitchFamily="34" charset="0"/>
                        <a:cs typeface="Arial" panose="020B0604020202020204" pitchFamily="34" charset="0"/>
                      </a:endParaRPr>
                    </a:p>
                  </a:txBody>
                  <a:tcPr marL="91459" marR="91459" marT="45727" marB="45727"/>
                </a:tc>
                <a:tc>
                  <a:txBody>
                    <a:bodyPr/>
                    <a:lstStyle/>
                    <a:p>
                      <a:pPr marL="285750" indent="-285750" eaLnBrk="1" fontAlgn="auto" hangingPunct="1">
                        <a:spcAft>
                          <a:spcPts val="0"/>
                        </a:spcAft>
                        <a:buFont typeface="Arial" panose="020B0604020202020204" pitchFamily="34" charset="0"/>
                        <a:buChar char="•"/>
                        <a:defRPr/>
                      </a:pPr>
                      <a:r>
                        <a:rPr lang="en-MY" sz="1600" dirty="0" smtClean="0">
                          <a:solidFill>
                            <a:srgbClr val="6C6B62"/>
                          </a:solidFill>
                        </a:rPr>
                        <a:t>Initial</a:t>
                      </a:r>
                      <a:r>
                        <a:rPr lang="en-MY" sz="1600" baseline="0" dirty="0" smtClean="0">
                          <a:solidFill>
                            <a:srgbClr val="6C6B62"/>
                          </a:solidFill>
                        </a:rPr>
                        <a:t> overview of capacity needs identified during the Regional and National Planning Workshops</a:t>
                      </a:r>
                    </a:p>
                    <a:p>
                      <a:pPr marL="285750" indent="-285750" eaLnBrk="1" fontAlgn="auto" hangingPunct="1">
                        <a:spcAft>
                          <a:spcPts val="0"/>
                        </a:spcAft>
                        <a:buFont typeface="Arial" panose="020B0604020202020204" pitchFamily="34" charset="0"/>
                        <a:buChar char="•"/>
                        <a:defRPr/>
                      </a:pPr>
                      <a:r>
                        <a:rPr lang="en-MY" sz="1600" baseline="0" dirty="0" smtClean="0">
                          <a:solidFill>
                            <a:srgbClr val="6C6B62"/>
                          </a:solidFill>
                        </a:rPr>
                        <a:t>Ongoing preparations to have a comprehensive analysis, overview and implementation plan</a:t>
                      </a:r>
                    </a:p>
                    <a:p>
                      <a:pPr marL="285750" indent="-285750" eaLnBrk="1" fontAlgn="auto" hangingPunct="1">
                        <a:spcAft>
                          <a:spcPts val="0"/>
                        </a:spcAft>
                        <a:buFont typeface="Arial" panose="020B0604020202020204" pitchFamily="34" charset="0"/>
                        <a:buChar char="•"/>
                        <a:defRPr/>
                      </a:pPr>
                      <a:endParaRPr lang="en-MY" sz="160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MY" sz="160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r>
                        <a:rPr lang="en-MY" sz="1600" baseline="0" dirty="0" smtClean="0">
                          <a:solidFill>
                            <a:srgbClr val="6C6B62"/>
                          </a:solidFill>
                        </a:rPr>
                        <a:t>TBD</a:t>
                      </a:r>
                    </a:p>
                    <a:p>
                      <a:pPr marL="285750" indent="-285750" eaLnBrk="1" fontAlgn="auto" hangingPunct="1">
                        <a:spcAft>
                          <a:spcPts val="0"/>
                        </a:spcAft>
                        <a:buFont typeface="Arial" panose="020B0604020202020204" pitchFamily="34" charset="0"/>
                        <a:buChar char="•"/>
                        <a:defRPr/>
                      </a:pPr>
                      <a:endParaRPr lang="en-MY" sz="160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MY" sz="160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MY" sz="160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r>
                        <a:rPr lang="en-MY" sz="1600" dirty="0" smtClean="0">
                          <a:solidFill>
                            <a:srgbClr val="6C6B62"/>
                          </a:solidFill>
                        </a:rPr>
                        <a:t>Supported participation of partners in capacity</a:t>
                      </a:r>
                      <a:r>
                        <a:rPr lang="en-MY" sz="1600" baseline="0" dirty="0" smtClean="0">
                          <a:solidFill>
                            <a:srgbClr val="6C6B62"/>
                          </a:solidFill>
                        </a:rPr>
                        <a:t> building activities on MPA, Seascapes, EAFM, </a:t>
                      </a:r>
                      <a:r>
                        <a:rPr lang="en-MY" sz="1600" baseline="0" dirty="0" err="1" smtClean="0">
                          <a:solidFill>
                            <a:srgbClr val="6C6B62"/>
                          </a:solidFill>
                        </a:rPr>
                        <a:t>Vilm</a:t>
                      </a:r>
                      <a:r>
                        <a:rPr lang="en-MY" sz="1600" baseline="0" dirty="0" smtClean="0">
                          <a:solidFill>
                            <a:srgbClr val="6C6B62"/>
                          </a:solidFill>
                        </a:rPr>
                        <a:t> etc.</a:t>
                      </a:r>
                      <a:endParaRPr lang="en-MY" sz="1600" dirty="0" smtClean="0">
                        <a:solidFill>
                          <a:srgbClr val="6C6B62"/>
                        </a:solidFill>
                      </a:endParaRPr>
                    </a:p>
                    <a:p>
                      <a:pPr eaLnBrk="1" fontAlgn="auto" hangingPunct="1">
                        <a:spcAft>
                          <a:spcPts val="0"/>
                        </a:spcAft>
                        <a:buFont typeface="Arial" panose="020B0604020202020204" pitchFamily="34" charset="0"/>
                        <a:buNone/>
                        <a:defRPr/>
                      </a:pPr>
                      <a:endParaRPr lang="en-PH" sz="1600" dirty="0" smtClean="0">
                        <a:solidFill>
                          <a:srgbClr val="6C6B62"/>
                        </a:solidFill>
                      </a:endParaRPr>
                    </a:p>
                    <a:p>
                      <a:pPr eaLnBrk="1" fontAlgn="auto" hangingPunct="1">
                        <a:spcAft>
                          <a:spcPts val="0"/>
                        </a:spcAft>
                        <a:buFont typeface="Arial" panose="020B0604020202020204" pitchFamily="34" charset="0"/>
                        <a:buNone/>
                        <a:defRPr/>
                      </a:pPr>
                      <a:endParaRPr lang="en-PH" sz="1600" dirty="0" smtClean="0">
                        <a:solidFill>
                          <a:srgbClr val="6C6B62"/>
                        </a:solidFill>
                      </a:endParaRPr>
                    </a:p>
                    <a:p>
                      <a:pPr eaLnBrk="1" fontAlgn="auto" hangingPunct="1">
                        <a:spcAft>
                          <a:spcPts val="0"/>
                        </a:spcAft>
                        <a:buFont typeface="Arial" panose="020B0604020202020204" pitchFamily="34" charset="0"/>
                        <a:buNone/>
                        <a:defRPr/>
                      </a:pPr>
                      <a:endParaRPr lang="en-MY" sz="1600" dirty="0" smtClean="0">
                        <a:solidFill>
                          <a:srgbClr val="6C6B62"/>
                        </a:solidFill>
                      </a:endParaRPr>
                    </a:p>
                  </a:txBody>
                  <a:tcPr marL="91459" marR="91459" marT="45727" marB="45727"/>
                </a:tc>
              </a:tr>
            </a:tbl>
          </a:graphicData>
        </a:graphic>
      </p:graphicFrame>
    </p:spTree>
    <p:extLst>
      <p:ext uri="{BB962C8B-B14F-4D97-AF65-F5344CB8AC3E}">
        <p14:creationId xmlns:p14="http://schemas.microsoft.com/office/powerpoint/2010/main" val="22213067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txBox="1">
            <a:spLocks/>
          </p:cNvSpPr>
          <p:nvPr/>
        </p:nvSpPr>
        <p:spPr bwMode="auto">
          <a:xfrm>
            <a:off x="684213" y="41275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r>
              <a:rPr lang="en-PH" altLang="en-US" sz="2000" dirty="0">
                <a:solidFill>
                  <a:schemeClr val="tx2">
                    <a:lumMod val="75000"/>
                  </a:schemeClr>
                </a:solidFill>
              </a:rPr>
              <a:t>Output 2: Coordinating mechanisms among the Sulu-Sulawesi </a:t>
            </a:r>
            <a:r>
              <a:rPr lang="en-PH" altLang="en-US" sz="2000" dirty="0" smtClean="0">
                <a:solidFill>
                  <a:schemeClr val="tx2">
                    <a:lumMod val="75000"/>
                  </a:schemeClr>
                </a:solidFill>
              </a:rPr>
              <a:t>Seascape </a:t>
            </a:r>
            <a:r>
              <a:rPr lang="en-PH" altLang="en-US" sz="2000" dirty="0">
                <a:solidFill>
                  <a:schemeClr val="tx2">
                    <a:lumMod val="75000"/>
                  </a:schemeClr>
                </a:solidFill>
              </a:rPr>
              <a:t>countries in the framework of the CTI are improved</a:t>
            </a:r>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pPr eaLnBrk="1" hangingPunct="1"/>
            <a:endParaRPr lang="de-DE" altLang="en-US" sz="2000" dirty="0">
              <a:solidFill>
                <a:srgbClr val="6E645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58813544"/>
              </p:ext>
            </p:extLst>
          </p:nvPr>
        </p:nvGraphicFramePr>
        <p:xfrm>
          <a:off x="166254" y="1181233"/>
          <a:ext cx="8811491" cy="5676767"/>
        </p:xfrm>
        <a:graphic>
          <a:graphicData uri="http://schemas.openxmlformats.org/drawingml/2006/table">
            <a:tbl>
              <a:tblPr firstRow="1" bandRow="1">
                <a:tableStyleId>{7DF18680-E054-41AD-8BC1-D1AEF772440D}</a:tableStyleId>
              </a:tblPr>
              <a:tblGrid>
                <a:gridCol w="4908666"/>
                <a:gridCol w="3902825"/>
              </a:tblGrid>
              <a:tr h="9523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800" b="1" dirty="0" smtClean="0">
                          <a:latin typeface="Arial" panose="020B0604020202020204" pitchFamily="34" charset="0"/>
                          <a:cs typeface="Arial" panose="020B0604020202020204" pitchFamily="34" charset="0"/>
                        </a:rPr>
                        <a:t>Indicators:</a:t>
                      </a:r>
                    </a:p>
                  </a:txBody>
                  <a:tcPr marL="91459" marR="91459" marT="45722" marB="45722" anchor="ctr"/>
                </a:tc>
                <a:tc>
                  <a:txBody>
                    <a:bodyPr/>
                    <a:lstStyle/>
                    <a:p>
                      <a:pPr algn="ctr"/>
                      <a:r>
                        <a:rPr lang="en-US" sz="1800" b="1" dirty="0" smtClean="0">
                          <a:latin typeface="Arial" panose="020B0604020202020204" pitchFamily="34" charset="0"/>
                          <a:cs typeface="Arial" panose="020B0604020202020204" pitchFamily="34" charset="0"/>
                        </a:rPr>
                        <a:t>Status</a:t>
                      </a:r>
                      <a:endParaRPr lang="en-US" sz="1800" b="1" dirty="0">
                        <a:latin typeface="Arial" panose="020B0604020202020204" pitchFamily="34" charset="0"/>
                        <a:cs typeface="Arial" panose="020B0604020202020204" pitchFamily="34" charset="0"/>
                      </a:endParaRPr>
                    </a:p>
                  </a:txBody>
                  <a:tcPr marL="91459" marR="91459" marT="45722" marB="45722" anchor="ctr"/>
                </a:tc>
              </a:tr>
              <a:tr h="4689034">
                <a:tc>
                  <a:txBody>
                    <a:bodyPr/>
                    <a:lstStyle/>
                    <a:p>
                      <a:pPr algn="l"/>
                      <a:r>
                        <a:rPr lang="en-PH" sz="1600" b="1" dirty="0" smtClean="0">
                          <a:solidFill>
                            <a:srgbClr val="6C6B62"/>
                          </a:solidFill>
                          <a:latin typeface="Arial" panose="020B0604020202020204" pitchFamily="34" charset="0"/>
                          <a:cs typeface="Arial" panose="020B0604020202020204" pitchFamily="34" charset="0"/>
                        </a:rPr>
                        <a:t>2.1</a:t>
                      </a:r>
                      <a:r>
                        <a:rPr lang="en-PH" sz="1600" b="0" dirty="0" smtClean="0">
                          <a:solidFill>
                            <a:srgbClr val="6C6B62"/>
                          </a:solidFill>
                          <a:latin typeface="Arial" panose="020B0604020202020204" pitchFamily="34" charset="0"/>
                          <a:cs typeface="Arial" panose="020B0604020202020204" pitchFamily="34" charset="0"/>
                        </a:rPr>
                        <a:t> Establish a project secretariat to support implementation of the RPOA and trans-boundary coordination among the Sulu-Sulawesi Seascape countries and liaise with CTI-CFF.</a:t>
                      </a:r>
                    </a:p>
                    <a:p>
                      <a:pPr algn="l"/>
                      <a:r>
                        <a:rPr lang="en-PH" sz="1600" b="1" dirty="0" smtClean="0">
                          <a:solidFill>
                            <a:srgbClr val="6C6B62"/>
                          </a:solidFill>
                          <a:latin typeface="Arial" panose="020B0604020202020204" pitchFamily="34" charset="0"/>
                          <a:cs typeface="Arial" panose="020B0604020202020204" pitchFamily="34" charset="0"/>
                        </a:rPr>
                        <a:t>2.2</a:t>
                      </a:r>
                      <a:r>
                        <a:rPr lang="en-PH" sz="1600" b="0" dirty="0" smtClean="0">
                          <a:solidFill>
                            <a:srgbClr val="6C6B62"/>
                          </a:solidFill>
                          <a:latin typeface="Arial" panose="020B0604020202020204" pitchFamily="34" charset="0"/>
                          <a:cs typeface="Arial" panose="020B0604020202020204" pitchFamily="34" charset="0"/>
                        </a:rPr>
                        <a:t> Establish a country implementation team in each of the countries</a:t>
                      </a:r>
                    </a:p>
                    <a:p>
                      <a:pPr algn="l"/>
                      <a:r>
                        <a:rPr lang="en-PH" sz="1600" b="0" dirty="0" smtClean="0">
                          <a:solidFill>
                            <a:srgbClr val="6C6B62"/>
                          </a:solidFill>
                          <a:latin typeface="Arial" panose="020B0604020202020204" pitchFamily="34" charset="0"/>
                          <a:cs typeface="Arial" panose="020B0604020202020204" pitchFamily="34" charset="0"/>
                        </a:rPr>
                        <a:t>.</a:t>
                      </a:r>
                    </a:p>
                    <a:p>
                      <a:pPr algn="l"/>
                      <a:endParaRPr lang="en-PH" sz="1600" b="1" dirty="0" smtClean="0">
                        <a:solidFill>
                          <a:srgbClr val="6C6B62"/>
                        </a:solidFill>
                        <a:latin typeface="Arial" panose="020B0604020202020204" pitchFamily="34" charset="0"/>
                        <a:cs typeface="Arial" panose="020B0604020202020204" pitchFamily="34" charset="0"/>
                      </a:endParaRPr>
                    </a:p>
                    <a:p>
                      <a:pPr algn="l"/>
                      <a:endParaRPr lang="en-PH" sz="1600" b="1" dirty="0" smtClean="0">
                        <a:solidFill>
                          <a:srgbClr val="6C6B62"/>
                        </a:solidFill>
                        <a:latin typeface="Arial" panose="020B0604020202020204" pitchFamily="34" charset="0"/>
                        <a:cs typeface="Arial" panose="020B0604020202020204" pitchFamily="34" charset="0"/>
                      </a:endParaRPr>
                    </a:p>
                    <a:p>
                      <a:pPr algn="l"/>
                      <a:endParaRPr lang="en-PH" sz="1600" b="1" dirty="0" smtClean="0">
                        <a:solidFill>
                          <a:srgbClr val="6C6B62"/>
                        </a:solidFill>
                        <a:latin typeface="Arial" panose="020B0604020202020204" pitchFamily="34" charset="0"/>
                        <a:cs typeface="Arial" panose="020B0604020202020204" pitchFamily="34" charset="0"/>
                      </a:endParaRPr>
                    </a:p>
                    <a:p>
                      <a:pPr algn="l"/>
                      <a:r>
                        <a:rPr lang="en-PH" sz="1600" b="1" dirty="0" smtClean="0">
                          <a:solidFill>
                            <a:srgbClr val="6C6B62"/>
                          </a:solidFill>
                          <a:latin typeface="Arial" panose="020B0604020202020204" pitchFamily="34" charset="0"/>
                          <a:cs typeface="Arial" panose="020B0604020202020204" pitchFamily="34" charset="0"/>
                        </a:rPr>
                        <a:t>2.3</a:t>
                      </a:r>
                      <a:r>
                        <a:rPr lang="en-PH" sz="1600" b="0" dirty="0" smtClean="0">
                          <a:solidFill>
                            <a:srgbClr val="6C6B62"/>
                          </a:solidFill>
                          <a:latin typeface="Arial" panose="020B0604020202020204" pitchFamily="34" charset="0"/>
                          <a:cs typeface="Arial" panose="020B0604020202020204" pitchFamily="34" charset="0"/>
                        </a:rPr>
                        <a:t> Analyze the existing coordination mechanisms for the implementation of the RPOA and develop recommendations of possible improvements with a special focus on the Sulu-Sulawesi Seascape.</a:t>
                      </a:r>
                    </a:p>
                    <a:p>
                      <a:pPr algn="l"/>
                      <a:endParaRPr lang="en-PH" sz="1600" b="0" dirty="0" smtClean="0">
                        <a:solidFill>
                          <a:srgbClr val="6C6B62"/>
                        </a:solidFill>
                        <a:latin typeface="Arial" panose="020B0604020202020204" pitchFamily="34" charset="0"/>
                        <a:cs typeface="Arial" panose="020B0604020202020204" pitchFamily="34" charset="0"/>
                      </a:endParaRPr>
                    </a:p>
                    <a:p>
                      <a:pPr algn="l"/>
                      <a:r>
                        <a:rPr lang="en-PH" sz="1600" b="1" dirty="0" smtClean="0">
                          <a:solidFill>
                            <a:srgbClr val="6C6B62"/>
                          </a:solidFill>
                          <a:latin typeface="Arial" panose="020B0604020202020204" pitchFamily="34" charset="0"/>
                          <a:cs typeface="Arial" panose="020B0604020202020204" pitchFamily="34" charset="0"/>
                        </a:rPr>
                        <a:t>2.4</a:t>
                      </a:r>
                      <a:r>
                        <a:rPr lang="en-PH" sz="1600" b="0" dirty="0" smtClean="0">
                          <a:solidFill>
                            <a:srgbClr val="6C6B62"/>
                          </a:solidFill>
                          <a:latin typeface="Arial" panose="020B0604020202020204" pitchFamily="34" charset="0"/>
                          <a:cs typeface="Arial" panose="020B0604020202020204" pitchFamily="34" charset="0"/>
                        </a:rPr>
                        <a:t> Facilitate the implementation of at least two of the above mentioned recommendations in support of the improvement of the coordinating mechanisms for the implementation of the RPOA.</a:t>
                      </a:r>
                    </a:p>
                  </a:txBody>
                  <a:tcPr marL="91459" marR="91459" marT="45722" marB="45722"/>
                </a:tc>
                <a:tc>
                  <a:txBody>
                    <a:bodyPr/>
                    <a:lstStyle/>
                    <a:p>
                      <a:pPr marL="285750" indent="-285750" eaLnBrk="1" fontAlgn="auto" hangingPunct="1">
                        <a:spcAft>
                          <a:spcPts val="0"/>
                        </a:spcAft>
                        <a:buFont typeface="Arial" panose="020B0604020202020204" pitchFamily="34" charset="0"/>
                        <a:buChar char="•"/>
                        <a:defRPr/>
                      </a:pPr>
                      <a:r>
                        <a:rPr lang="en-MY" sz="1600" b="0" dirty="0" smtClean="0">
                          <a:solidFill>
                            <a:srgbClr val="6C6B62"/>
                          </a:solidFill>
                        </a:rPr>
                        <a:t>GIZ and</a:t>
                      </a:r>
                      <a:r>
                        <a:rPr lang="en-MY" sz="1600" b="0" baseline="0" dirty="0" smtClean="0">
                          <a:solidFill>
                            <a:srgbClr val="6C6B62"/>
                          </a:solidFill>
                        </a:rPr>
                        <a:t> CI,</a:t>
                      </a:r>
                      <a:r>
                        <a:rPr lang="en-MY" sz="1600" b="0" dirty="0" smtClean="0">
                          <a:solidFill>
                            <a:srgbClr val="6C6B62"/>
                          </a:solidFill>
                        </a:rPr>
                        <a:t> act as</a:t>
                      </a:r>
                      <a:r>
                        <a:rPr lang="en-MY" sz="1600" b="0" baseline="0" dirty="0" smtClean="0">
                          <a:solidFill>
                            <a:srgbClr val="6C6B62"/>
                          </a:solidFill>
                        </a:rPr>
                        <a:t> </a:t>
                      </a:r>
                      <a:r>
                        <a:rPr lang="en-MY" sz="1600" b="0" dirty="0" smtClean="0">
                          <a:solidFill>
                            <a:srgbClr val="6C6B62"/>
                          </a:solidFill>
                        </a:rPr>
                        <a:t>Project</a:t>
                      </a:r>
                      <a:r>
                        <a:rPr lang="en-MY" sz="1600" b="0" baseline="0" dirty="0" smtClean="0">
                          <a:solidFill>
                            <a:srgbClr val="6C6B62"/>
                          </a:solidFill>
                        </a:rPr>
                        <a:t> Secretariat to facilitate/coordinate the implementation of the activities</a:t>
                      </a:r>
                    </a:p>
                    <a:p>
                      <a:pPr marL="285750" indent="-285750" eaLnBrk="1" fontAlgn="auto" hangingPunct="1">
                        <a:spcAft>
                          <a:spcPts val="0"/>
                        </a:spcAft>
                        <a:buFont typeface="Arial" panose="020B0604020202020204" pitchFamily="34" charset="0"/>
                        <a:buChar char="•"/>
                        <a:defRPr/>
                      </a:pPr>
                      <a:endParaRPr lang="en-MY" sz="1600" b="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r>
                        <a:rPr lang="en-MY" sz="1600" b="0" baseline="0" dirty="0" smtClean="0">
                          <a:solidFill>
                            <a:srgbClr val="6C6B62"/>
                          </a:solidFill>
                        </a:rPr>
                        <a:t>Project Steering Committee established</a:t>
                      </a:r>
                    </a:p>
                    <a:p>
                      <a:pPr marL="285750" indent="-285750" eaLnBrk="1" fontAlgn="auto" hangingPunct="1">
                        <a:spcAft>
                          <a:spcPts val="0"/>
                        </a:spcAft>
                        <a:buFont typeface="Arial" panose="020B0604020202020204" pitchFamily="34" charset="0"/>
                        <a:buChar char="•"/>
                        <a:defRPr/>
                      </a:pPr>
                      <a:r>
                        <a:rPr lang="en-MY" sz="1600" b="0" baseline="0" dirty="0" smtClean="0">
                          <a:solidFill>
                            <a:srgbClr val="6C6B62"/>
                          </a:solidFill>
                        </a:rPr>
                        <a:t>All countries forged implementation team in line with their needs and national standards.</a:t>
                      </a:r>
                    </a:p>
                    <a:p>
                      <a:pPr marL="285750" indent="-285750" eaLnBrk="1" fontAlgn="auto" hangingPunct="1">
                        <a:spcAft>
                          <a:spcPts val="0"/>
                        </a:spcAft>
                        <a:buFont typeface="Arial" panose="020B0604020202020204" pitchFamily="34" charset="0"/>
                        <a:buChar char="•"/>
                        <a:defRPr/>
                      </a:pPr>
                      <a:endParaRPr lang="en-MY" sz="1600" b="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r>
                        <a:rPr lang="en-MY" sz="1600" b="0" baseline="0" dirty="0" smtClean="0">
                          <a:solidFill>
                            <a:srgbClr val="6C6B62"/>
                          </a:solidFill>
                        </a:rPr>
                        <a:t>First discussions have emerged – planned for early next year</a:t>
                      </a:r>
                    </a:p>
                    <a:p>
                      <a:pPr marL="285750" indent="-285750" eaLnBrk="1" fontAlgn="auto" hangingPunct="1">
                        <a:spcAft>
                          <a:spcPts val="0"/>
                        </a:spcAft>
                        <a:buFont typeface="Arial" panose="020B0604020202020204" pitchFamily="34" charset="0"/>
                        <a:buChar char="•"/>
                        <a:defRPr/>
                      </a:pPr>
                      <a:endParaRPr lang="en-MY" sz="1600" b="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MY" sz="1600" b="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MY" sz="1600" b="0" baseline="0" dirty="0" smtClean="0">
                        <a:solidFill>
                          <a:srgbClr val="6C6B62"/>
                        </a:solidFill>
                      </a:endParaRPr>
                    </a:p>
                    <a:p>
                      <a:pPr marL="285750" indent="-285750" eaLnBrk="1" fontAlgn="auto" hangingPunct="1">
                        <a:spcAft>
                          <a:spcPts val="0"/>
                        </a:spcAft>
                        <a:buFont typeface="Arial" panose="020B0604020202020204" pitchFamily="34" charset="0"/>
                        <a:buChar char="•"/>
                        <a:defRPr/>
                      </a:pPr>
                      <a:r>
                        <a:rPr lang="en-MY" sz="1600" b="0" baseline="0" dirty="0" smtClean="0">
                          <a:solidFill>
                            <a:srgbClr val="6C6B62"/>
                          </a:solidFill>
                        </a:rPr>
                        <a:t>TBD </a:t>
                      </a:r>
                      <a:endParaRPr lang="en-PH" sz="1600" dirty="0" smtClean="0">
                        <a:solidFill>
                          <a:srgbClr val="6C6B62"/>
                        </a:solidFill>
                      </a:endParaRPr>
                    </a:p>
                    <a:p>
                      <a:pPr eaLnBrk="1" fontAlgn="auto" hangingPunct="1">
                        <a:spcAft>
                          <a:spcPts val="0"/>
                        </a:spcAft>
                        <a:buFont typeface="Arial" panose="020B0604020202020204" pitchFamily="34" charset="0"/>
                        <a:buNone/>
                        <a:defRPr/>
                      </a:pPr>
                      <a:endParaRPr lang="en-PH" sz="1600" dirty="0" smtClean="0">
                        <a:solidFill>
                          <a:srgbClr val="6C6B62"/>
                        </a:solidFill>
                      </a:endParaRPr>
                    </a:p>
                    <a:p>
                      <a:pPr eaLnBrk="1" fontAlgn="auto" hangingPunct="1">
                        <a:spcAft>
                          <a:spcPts val="0"/>
                        </a:spcAft>
                        <a:buFont typeface="Arial" panose="020B0604020202020204" pitchFamily="34" charset="0"/>
                        <a:buNone/>
                        <a:defRPr/>
                      </a:pPr>
                      <a:endParaRPr lang="en-MY" sz="1600" dirty="0" smtClean="0">
                        <a:solidFill>
                          <a:srgbClr val="6C6B62"/>
                        </a:solidFill>
                      </a:endParaRPr>
                    </a:p>
                  </a:txBody>
                  <a:tcPr marL="91459" marR="91459" marT="45722" marB="45722"/>
                </a:tc>
              </a:tr>
            </a:tbl>
          </a:graphicData>
        </a:graphic>
      </p:graphicFrame>
    </p:spTree>
    <p:extLst>
      <p:ext uri="{BB962C8B-B14F-4D97-AF65-F5344CB8AC3E}">
        <p14:creationId xmlns:p14="http://schemas.microsoft.com/office/powerpoint/2010/main" val="26483273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txBox="1">
            <a:spLocks/>
          </p:cNvSpPr>
          <p:nvPr/>
        </p:nvSpPr>
        <p:spPr bwMode="auto">
          <a:xfrm>
            <a:off x="684213" y="41275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PH" altLang="en-US" sz="2000" dirty="0">
                <a:solidFill>
                  <a:schemeClr val="tx2">
                    <a:lumMod val="75000"/>
                  </a:schemeClr>
                </a:solidFill>
              </a:rPr>
              <a:t>Output </a:t>
            </a:r>
            <a:r>
              <a:rPr lang="en-PH" altLang="en-US" sz="2000" dirty="0" smtClean="0">
                <a:solidFill>
                  <a:schemeClr val="tx2">
                    <a:lumMod val="75000"/>
                  </a:schemeClr>
                </a:solidFill>
              </a:rPr>
              <a:t>3: </a:t>
            </a:r>
            <a:r>
              <a:rPr lang="en-PH" altLang="en-US" sz="2000" dirty="0">
                <a:solidFill>
                  <a:schemeClr val="tx2">
                    <a:lumMod val="75000"/>
                  </a:schemeClr>
                </a:solidFill>
              </a:rPr>
              <a:t>Prepare and implement regional, national and local activities within the framework of the RPOA of CTI-CFF with a special focus </a:t>
            </a:r>
            <a:r>
              <a:rPr lang="en-PH" altLang="en-US" sz="2000">
                <a:solidFill>
                  <a:schemeClr val="tx2">
                    <a:lumMod val="75000"/>
                  </a:schemeClr>
                </a:solidFill>
              </a:rPr>
              <a:t>on </a:t>
            </a:r>
            <a:r>
              <a:rPr lang="en-PH" altLang="en-US" sz="2000" smtClean="0">
                <a:solidFill>
                  <a:schemeClr val="tx2">
                    <a:lumMod val="75000"/>
                  </a:schemeClr>
                </a:solidFill>
              </a:rPr>
              <a:t>MPA, EAFM </a:t>
            </a:r>
            <a:r>
              <a:rPr lang="en-PH" altLang="en-US" sz="2000" dirty="0">
                <a:solidFill>
                  <a:schemeClr val="tx2">
                    <a:lumMod val="75000"/>
                  </a:schemeClr>
                </a:solidFill>
              </a:rPr>
              <a:t>and climate change adaptation planning</a:t>
            </a:r>
            <a:endParaRPr lang="en-US" sz="2000" b="0" dirty="0">
              <a:solidFill>
                <a:schemeClr val="tx2">
                  <a:lumMod val="75000"/>
                </a:schemeClr>
              </a:solidFill>
            </a:endParaRPr>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pPr eaLnBrk="1" hangingPunct="1"/>
            <a:endParaRPr lang="de-DE" altLang="en-US" sz="2000" dirty="0">
              <a:solidFill>
                <a:srgbClr val="6E6452"/>
              </a:solidFill>
            </a:endParaRPr>
          </a:p>
        </p:txBody>
      </p:sp>
      <p:graphicFrame>
        <p:nvGraphicFramePr>
          <p:cNvPr id="6" name="Table 5"/>
          <p:cNvGraphicFramePr>
            <a:graphicFrameLocks noGrp="1"/>
          </p:cNvGraphicFramePr>
          <p:nvPr>
            <p:extLst/>
          </p:nvPr>
        </p:nvGraphicFramePr>
        <p:xfrm>
          <a:off x="166255" y="1785938"/>
          <a:ext cx="8811490" cy="4853942"/>
        </p:xfrm>
        <a:graphic>
          <a:graphicData uri="http://schemas.openxmlformats.org/drawingml/2006/table">
            <a:tbl>
              <a:tblPr firstRow="1" bandRow="1">
                <a:tableStyleId>{7DF18680-E054-41AD-8BC1-D1AEF772440D}</a:tableStyleId>
              </a:tblPr>
              <a:tblGrid>
                <a:gridCol w="4563697"/>
                <a:gridCol w="4247793"/>
              </a:tblGrid>
              <a:tr h="7619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800" b="1" dirty="0" smtClean="0">
                          <a:latin typeface="Arial" panose="020B0604020202020204" pitchFamily="34" charset="0"/>
                          <a:cs typeface="Arial" panose="020B0604020202020204" pitchFamily="34" charset="0"/>
                        </a:rPr>
                        <a:t>Indicators:</a:t>
                      </a:r>
                    </a:p>
                  </a:txBody>
                  <a:tcPr marL="91459" marR="91459" marT="45727" marB="45727" anchor="ctr"/>
                </a:tc>
                <a:tc>
                  <a:txBody>
                    <a:bodyPr/>
                    <a:lstStyle/>
                    <a:p>
                      <a:pPr algn="ctr"/>
                      <a:r>
                        <a:rPr lang="en-US" sz="1800" b="1" dirty="0" smtClean="0">
                          <a:latin typeface="Arial" panose="020B0604020202020204" pitchFamily="34" charset="0"/>
                          <a:cs typeface="Arial" panose="020B0604020202020204" pitchFamily="34" charset="0"/>
                        </a:rPr>
                        <a:t>Status</a:t>
                      </a:r>
                      <a:endParaRPr lang="en-US" sz="1800" b="1" dirty="0">
                        <a:latin typeface="Arial" panose="020B0604020202020204" pitchFamily="34" charset="0"/>
                        <a:cs typeface="Arial" panose="020B0604020202020204" pitchFamily="34" charset="0"/>
                      </a:endParaRPr>
                    </a:p>
                  </a:txBody>
                  <a:tcPr marL="91459" marR="91459" marT="45727" marB="45727" anchor="ctr"/>
                </a:tc>
              </a:tr>
              <a:tr h="4091955">
                <a:tc>
                  <a:txBody>
                    <a:bodyPr/>
                    <a:lstStyle/>
                    <a:p>
                      <a:pPr algn="l"/>
                      <a:r>
                        <a:rPr lang="en-PH" sz="1600" b="1" dirty="0" smtClean="0">
                          <a:solidFill>
                            <a:srgbClr val="6C6B62"/>
                          </a:solidFill>
                          <a:latin typeface="+mn-lt"/>
                          <a:cs typeface="Arial" panose="020B0604020202020204" pitchFamily="34" charset="0"/>
                        </a:rPr>
                        <a:t>3.1</a:t>
                      </a:r>
                      <a:r>
                        <a:rPr lang="en-PH" sz="1600" b="0" dirty="0" smtClean="0">
                          <a:solidFill>
                            <a:srgbClr val="6C6B62"/>
                          </a:solidFill>
                          <a:latin typeface="+mn-lt"/>
                          <a:cs typeface="Arial" panose="020B0604020202020204" pitchFamily="34" charset="0"/>
                        </a:rPr>
                        <a:t> Identify possible support areas concerning the RPOA implementation in the Sulu Sulawesi Seascape countries and identify trans-boundary activities for eco-region management and conservation.</a:t>
                      </a:r>
                    </a:p>
                    <a:p>
                      <a:pPr algn="l"/>
                      <a:endParaRPr lang="en-PH" sz="1600" b="0" dirty="0" smtClean="0">
                        <a:solidFill>
                          <a:srgbClr val="6C6B62"/>
                        </a:solidFill>
                        <a:latin typeface="+mn-lt"/>
                        <a:cs typeface="Arial" panose="020B0604020202020204" pitchFamily="34" charset="0"/>
                      </a:endParaRPr>
                    </a:p>
                    <a:p>
                      <a:pPr algn="l"/>
                      <a:r>
                        <a:rPr lang="en-PH" sz="1600" b="1" dirty="0" smtClean="0">
                          <a:solidFill>
                            <a:srgbClr val="6C6B62"/>
                          </a:solidFill>
                          <a:latin typeface="+mn-lt"/>
                          <a:cs typeface="Arial" panose="020B0604020202020204" pitchFamily="34" charset="0"/>
                        </a:rPr>
                        <a:t>3.2</a:t>
                      </a:r>
                      <a:r>
                        <a:rPr lang="en-PH" sz="1600" b="0" dirty="0" smtClean="0">
                          <a:solidFill>
                            <a:srgbClr val="6C6B62"/>
                          </a:solidFill>
                          <a:latin typeface="+mn-lt"/>
                          <a:cs typeface="Arial" panose="020B0604020202020204" pitchFamily="34" charset="0"/>
                        </a:rPr>
                        <a:t> Support implementation of selected national/bi-/tri-national activities on EAFM and climate change adaptation planning.</a:t>
                      </a:r>
                    </a:p>
                  </a:txBody>
                  <a:tcPr marL="91459" marR="91459" marT="45727" marB="45727"/>
                </a:tc>
                <a:tc>
                  <a:txBody>
                    <a:bodyPr/>
                    <a:lstStyle/>
                    <a:p>
                      <a:pPr marL="285750" indent="-285750" eaLnBrk="1" fontAlgn="auto" hangingPunct="1">
                        <a:spcAft>
                          <a:spcPts val="0"/>
                        </a:spcAft>
                        <a:buFont typeface="Arial" panose="020B0604020202020204" pitchFamily="34" charset="0"/>
                        <a:buChar char="•"/>
                        <a:defRPr/>
                      </a:pPr>
                      <a:r>
                        <a:rPr lang="en-PH" sz="1600" b="0" dirty="0" smtClean="0">
                          <a:solidFill>
                            <a:srgbClr val="6C6B62"/>
                          </a:solidFill>
                        </a:rPr>
                        <a:t>On-going implementation of country and regional activities identified by implementing partners in line with the RPOA</a:t>
                      </a: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r>
                        <a:rPr lang="en-PH" sz="1600" b="0" dirty="0" smtClean="0">
                          <a:solidFill>
                            <a:srgbClr val="6C6B62"/>
                          </a:solidFill>
                        </a:rPr>
                        <a:t>Ongoing</a:t>
                      </a:r>
                      <a:r>
                        <a:rPr lang="en-PH" sz="1600" b="0" baseline="0" dirty="0" smtClean="0">
                          <a:solidFill>
                            <a:srgbClr val="6C6B62"/>
                          </a:solidFill>
                        </a:rPr>
                        <a:t> implementation following the national and regional planning workshops (more information in the country updates)</a:t>
                      </a:r>
                      <a:endParaRPr lang="en-PH" sz="1600" b="0" dirty="0" smtClean="0">
                        <a:solidFill>
                          <a:srgbClr val="6C6B62"/>
                        </a:solidFill>
                      </a:endParaRPr>
                    </a:p>
                  </a:txBody>
                  <a:tcPr marL="91459" marR="91459" marT="45727" marB="45727"/>
                </a:tc>
              </a:tr>
            </a:tbl>
          </a:graphicData>
        </a:graphic>
      </p:graphicFrame>
    </p:spTree>
    <p:extLst>
      <p:ext uri="{BB962C8B-B14F-4D97-AF65-F5344CB8AC3E}">
        <p14:creationId xmlns:p14="http://schemas.microsoft.com/office/powerpoint/2010/main" val="15872900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txBox="1">
            <a:spLocks/>
          </p:cNvSpPr>
          <p:nvPr/>
        </p:nvSpPr>
        <p:spPr bwMode="auto">
          <a:xfrm>
            <a:off x="684213" y="41275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r>
              <a:rPr lang="en-PH" altLang="en-US" sz="2000" dirty="0">
                <a:solidFill>
                  <a:schemeClr val="tx2">
                    <a:lumMod val="75000"/>
                  </a:schemeClr>
                </a:solidFill>
              </a:rPr>
              <a:t>Output </a:t>
            </a:r>
            <a:r>
              <a:rPr lang="en-PH" altLang="en-US" sz="2000" dirty="0" smtClean="0">
                <a:solidFill>
                  <a:schemeClr val="tx2">
                    <a:lumMod val="75000"/>
                  </a:schemeClr>
                </a:solidFill>
              </a:rPr>
              <a:t>4: Research </a:t>
            </a:r>
            <a:r>
              <a:rPr lang="en-PH" altLang="en-US" sz="2000" dirty="0">
                <a:solidFill>
                  <a:schemeClr val="tx2">
                    <a:lumMod val="75000"/>
                  </a:schemeClr>
                </a:solidFill>
              </a:rPr>
              <a:t>of importance for the </a:t>
            </a:r>
            <a:r>
              <a:rPr lang="en-PH" altLang="en-US" sz="2000" dirty="0" smtClean="0">
                <a:solidFill>
                  <a:schemeClr val="tx2">
                    <a:lumMod val="75000"/>
                  </a:schemeClr>
                </a:solidFill>
              </a:rPr>
              <a:t>Sulu-Sulawesi </a:t>
            </a:r>
            <a:r>
              <a:rPr lang="en-PH" altLang="en-US" sz="2000" dirty="0">
                <a:solidFill>
                  <a:schemeClr val="tx2">
                    <a:lumMod val="75000"/>
                  </a:schemeClr>
                </a:solidFill>
              </a:rPr>
              <a:t>Seascape/CTI-CFF is conducted and the results are disseminated </a:t>
            </a:r>
            <a:endParaRPr lang="en-US" sz="2000" b="0" dirty="0" smtClean="0">
              <a:solidFill>
                <a:schemeClr val="tx2">
                  <a:lumMod val="75000"/>
                </a:schemeClr>
              </a:solidFill>
            </a:endParaRPr>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pPr eaLnBrk="1" hangingPunct="1"/>
            <a:endParaRPr lang="de-DE" altLang="en-US" sz="2000" dirty="0">
              <a:solidFill>
                <a:srgbClr val="6E6452"/>
              </a:solidFill>
            </a:endParaRPr>
          </a:p>
        </p:txBody>
      </p:sp>
      <p:graphicFrame>
        <p:nvGraphicFramePr>
          <p:cNvPr id="6" name="Table 5"/>
          <p:cNvGraphicFramePr>
            <a:graphicFrameLocks noGrp="1"/>
          </p:cNvGraphicFramePr>
          <p:nvPr>
            <p:extLst/>
          </p:nvPr>
        </p:nvGraphicFramePr>
        <p:xfrm>
          <a:off x="152400" y="1438275"/>
          <a:ext cx="8825345" cy="9111371"/>
        </p:xfrm>
        <a:graphic>
          <a:graphicData uri="http://schemas.openxmlformats.org/drawingml/2006/table">
            <a:tbl>
              <a:tblPr firstRow="1" bandRow="1">
                <a:tableStyleId>{7DF18680-E054-41AD-8BC1-D1AEF772440D}</a:tableStyleId>
              </a:tblPr>
              <a:tblGrid>
                <a:gridCol w="4577886"/>
                <a:gridCol w="4247459"/>
              </a:tblGrid>
              <a:tr h="835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Indicators:</a:t>
                      </a:r>
                    </a:p>
                  </a:txBody>
                  <a:tcPr marL="91459" marR="91459" marT="45727" marB="45727" anchor="ctr"/>
                </a:tc>
                <a:tc>
                  <a:txBody>
                    <a:bodyPr/>
                    <a:lstStyle/>
                    <a:p>
                      <a:pPr algn="ctr"/>
                      <a:r>
                        <a:rPr lang="en-US" sz="1800" b="1" dirty="0" smtClean="0">
                          <a:latin typeface="Arial" panose="020B0604020202020204" pitchFamily="34" charset="0"/>
                          <a:cs typeface="Arial" panose="020B0604020202020204" pitchFamily="34" charset="0"/>
                        </a:rPr>
                        <a:t>Status</a:t>
                      </a:r>
                      <a:endParaRPr lang="en-US" sz="1800" b="1" dirty="0">
                        <a:latin typeface="Arial" panose="020B0604020202020204" pitchFamily="34" charset="0"/>
                        <a:cs typeface="Arial" panose="020B0604020202020204" pitchFamily="34" charset="0"/>
                      </a:endParaRPr>
                    </a:p>
                  </a:txBody>
                  <a:tcPr marL="91459" marR="91459" marT="45727" marB="45727" anchor="ctr"/>
                </a:tc>
              </a:tr>
              <a:tr h="4137733">
                <a:tc>
                  <a:txBody>
                    <a:bodyPr/>
                    <a:lstStyle/>
                    <a:p>
                      <a:pPr algn="l"/>
                      <a:r>
                        <a:rPr lang="en-PH" sz="1600" b="1" dirty="0" smtClean="0">
                          <a:solidFill>
                            <a:srgbClr val="6C6B62"/>
                          </a:solidFill>
                          <a:latin typeface="Arial" panose="020B0604020202020204" pitchFamily="34" charset="0"/>
                          <a:cs typeface="Arial" panose="020B0604020202020204" pitchFamily="34" charset="0"/>
                        </a:rPr>
                        <a:t>4.1</a:t>
                      </a:r>
                      <a:r>
                        <a:rPr lang="en-PH" sz="1600" b="0" baseline="0" dirty="0" smtClean="0">
                          <a:solidFill>
                            <a:srgbClr val="6C6B62"/>
                          </a:solidFill>
                          <a:latin typeface="Arial" panose="020B0604020202020204" pitchFamily="34" charset="0"/>
                          <a:cs typeface="Arial" panose="020B0604020202020204" pitchFamily="34" charset="0"/>
                        </a:rPr>
                        <a:t> </a:t>
                      </a:r>
                      <a:r>
                        <a:rPr lang="en-PH" sz="1600" b="0" dirty="0" smtClean="0">
                          <a:solidFill>
                            <a:srgbClr val="6C6B62"/>
                          </a:solidFill>
                          <a:latin typeface="Arial" panose="020B0604020202020204" pitchFamily="34" charset="0"/>
                          <a:cs typeface="Arial" panose="020B0604020202020204" pitchFamily="34" charset="0"/>
                        </a:rPr>
                        <a:t>Identify research priorities, especially in the fields of MPA/MPA networks, EAFM and climate change adaptation planning relevant to the Sulu Sulawesi Seascape/CTI.</a:t>
                      </a:r>
                    </a:p>
                    <a:p>
                      <a:pPr algn="l"/>
                      <a:endParaRPr lang="en-PH" sz="1600" b="0" dirty="0" smtClean="0">
                        <a:solidFill>
                          <a:srgbClr val="6C6B62"/>
                        </a:solidFill>
                        <a:latin typeface="Arial" panose="020B0604020202020204" pitchFamily="34" charset="0"/>
                        <a:cs typeface="Arial" panose="020B0604020202020204" pitchFamily="34" charset="0"/>
                      </a:endParaRPr>
                    </a:p>
                    <a:p>
                      <a:pPr algn="l"/>
                      <a:r>
                        <a:rPr lang="en-PH" sz="1600" b="1" dirty="0" smtClean="0">
                          <a:solidFill>
                            <a:srgbClr val="6C6B62"/>
                          </a:solidFill>
                          <a:latin typeface="Arial" panose="020B0604020202020204" pitchFamily="34" charset="0"/>
                          <a:cs typeface="Arial" panose="020B0604020202020204" pitchFamily="34" charset="0"/>
                        </a:rPr>
                        <a:t>4.2</a:t>
                      </a:r>
                      <a:r>
                        <a:rPr lang="en-PH" sz="1600" b="0" dirty="0" smtClean="0">
                          <a:solidFill>
                            <a:srgbClr val="6C6B62"/>
                          </a:solidFill>
                          <a:latin typeface="Arial" panose="020B0604020202020204" pitchFamily="34" charset="0"/>
                          <a:cs typeface="Arial" panose="020B0604020202020204" pitchFamily="34" charset="0"/>
                        </a:rPr>
                        <a:t> Identify suitable research institutes and facilitate selected research projects</a:t>
                      </a:r>
                    </a:p>
                    <a:p>
                      <a:pPr algn="l"/>
                      <a:endParaRPr lang="en-PH" sz="1600" b="0" dirty="0" smtClean="0">
                        <a:solidFill>
                          <a:srgbClr val="6C6B62"/>
                        </a:solidFill>
                        <a:latin typeface="Arial" panose="020B0604020202020204" pitchFamily="34" charset="0"/>
                        <a:cs typeface="Arial" panose="020B0604020202020204" pitchFamily="34" charset="0"/>
                      </a:endParaRPr>
                    </a:p>
                    <a:p>
                      <a:pPr algn="l"/>
                      <a:r>
                        <a:rPr lang="en-PH" sz="1600" b="1" dirty="0" smtClean="0">
                          <a:solidFill>
                            <a:srgbClr val="6C6B62"/>
                          </a:solidFill>
                          <a:latin typeface="Arial" panose="020B0604020202020204" pitchFamily="34" charset="0"/>
                          <a:cs typeface="Arial" panose="020B0604020202020204" pitchFamily="34" charset="0"/>
                        </a:rPr>
                        <a:t>4.3</a:t>
                      </a:r>
                      <a:r>
                        <a:rPr lang="en-PH" sz="1600" b="0" dirty="0" smtClean="0">
                          <a:solidFill>
                            <a:srgbClr val="6C6B62"/>
                          </a:solidFill>
                          <a:latin typeface="Arial" panose="020B0604020202020204" pitchFamily="34" charset="0"/>
                          <a:cs typeface="Arial" panose="020B0604020202020204" pitchFamily="34" charset="0"/>
                        </a:rPr>
                        <a:t> Disseminate research results in the CTI member countries and beyond.</a:t>
                      </a:r>
                    </a:p>
                    <a:p>
                      <a:pPr algn="l"/>
                      <a:endParaRPr lang="en-PH" sz="1600" dirty="0" smtClean="0">
                        <a:solidFill>
                          <a:srgbClr val="6C6B62"/>
                        </a:solidFill>
                        <a:latin typeface="Arial" panose="020B0604020202020204" pitchFamily="34" charset="0"/>
                        <a:cs typeface="Arial" panose="020B0604020202020204" pitchFamily="34" charset="0"/>
                      </a:endParaRPr>
                    </a:p>
                    <a:p>
                      <a:pPr algn="l"/>
                      <a:endParaRPr lang="en-US" sz="1600" dirty="0">
                        <a:solidFill>
                          <a:srgbClr val="6C6B62"/>
                        </a:solidFill>
                        <a:latin typeface="Arial" panose="020B0604020202020204" pitchFamily="34" charset="0"/>
                        <a:cs typeface="Arial" panose="020B0604020202020204" pitchFamily="34" charset="0"/>
                      </a:endParaRPr>
                    </a:p>
                  </a:txBody>
                  <a:tcPr marL="91459" marR="91459" marT="45727" marB="45727"/>
                </a:tc>
                <a:tc>
                  <a:txBody>
                    <a:bodyPr/>
                    <a:lstStyle/>
                    <a:p>
                      <a:pPr marL="342900" indent="-342900" eaLnBrk="1" fontAlgn="auto" hangingPunct="1">
                        <a:spcAft>
                          <a:spcPts val="0"/>
                        </a:spcAft>
                        <a:buFont typeface="+mj-lt"/>
                        <a:buAutoNum type="arabicPeriod"/>
                        <a:defRPr/>
                      </a:pPr>
                      <a:r>
                        <a:rPr lang="en-PH" sz="1600" b="0" dirty="0" smtClean="0">
                          <a:solidFill>
                            <a:srgbClr val="6C6B62"/>
                          </a:solidFill>
                        </a:rPr>
                        <a:t>Priority</a:t>
                      </a:r>
                      <a:r>
                        <a:rPr lang="en-PH" sz="1600" b="0" baseline="0" dirty="0" smtClean="0">
                          <a:solidFill>
                            <a:srgbClr val="6C6B62"/>
                          </a:solidFill>
                        </a:rPr>
                        <a:t> area </a:t>
                      </a:r>
                      <a:r>
                        <a:rPr lang="en-PH" sz="1600" b="1" baseline="0" dirty="0" smtClean="0">
                          <a:solidFill>
                            <a:srgbClr val="6C6B62"/>
                          </a:solidFill>
                        </a:rPr>
                        <a:t>– Green </a:t>
                      </a:r>
                      <a:r>
                        <a:rPr lang="en-PH" sz="1600" b="1" dirty="0" smtClean="0">
                          <a:solidFill>
                            <a:srgbClr val="6C6B62"/>
                          </a:solidFill>
                        </a:rPr>
                        <a:t>Sea Turtle</a:t>
                      </a:r>
                      <a:r>
                        <a:rPr lang="en-PH" sz="1600" b="1" baseline="0" dirty="0" smtClean="0">
                          <a:solidFill>
                            <a:srgbClr val="6C6B62"/>
                          </a:solidFill>
                        </a:rPr>
                        <a:t> research       </a:t>
                      </a:r>
                      <a:r>
                        <a:rPr lang="en-PH" sz="1600" b="0" baseline="0" dirty="0" smtClean="0">
                          <a:solidFill>
                            <a:srgbClr val="6C6B62"/>
                          </a:solidFill>
                        </a:rPr>
                        <a:t>On-going regional sea turtle research in cooperation with MRF in Sabah, information disseminated in reports and papers</a:t>
                      </a:r>
                    </a:p>
                    <a:p>
                      <a:pPr marL="342900" indent="-342900" eaLnBrk="1" fontAlgn="auto" hangingPunct="1">
                        <a:spcAft>
                          <a:spcPts val="0"/>
                        </a:spcAft>
                        <a:buFont typeface="+mj-lt"/>
                        <a:buAutoNum type="arabicPeriod"/>
                        <a:defRPr/>
                      </a:pPr>
                      <a:endParaRPr lang="en-PH" sz="1600" b="0" baseline="0" dirty="0" smtClean="0">
                        <a:solidFill>
                          <a:srgbClr val="6C6B62"/>
                        </a:solidFill>
                      </a:endParaRPr>
                    </a:p>
                    <a:p>
                      <a:pPr marL="342900" indent="-342900" eaLnBrk="1" fontAlgn="auto" hangingPunct="1">
                        <a:spcAft>
                          <a:spcPts val="0"/>
                        </a:spcAft>
                        <a:buFont typeface="+mj-lt"/>
                        <a:buAutoNum type="arabicPeriod"/>
                        <a:defRPr/>
                      </a:pPr>
                      <a:endParaRPr lang="en-PH" sz="1600" b="0" baseline="0" dirty="0" smtClean="0">
                        <a:solidFill>
                          <a:srgbClr val="6C6B62"/>
                        </a:solidFill>
                      </a:endParaRPr>
                    </a:p>
                    <a:p>
                      <a:pPr marL="342900" indent="-342900" eaLnBrk="1" fontAlgn="auto" hangingPunct="1">
                        <a:spcAft>
                          <a:spcPts val="0"/>
                        </a:spcAft>
                        <a:buFont typeface="+mj-lt"/>
                        <a:buAutoNum type="arabicPeriod"/>
                        <a:defRPr/>
                      </a:pPr>
                      <a:r>
                        <a:rPr lang="en-PH" sz="1600" b="0" dirty="0" smtClean="0">
                          <a:solidFill>
                            <a:srgbClr val="6C6B62"/>
                          </a:solidFill>
                        </a:rPr>
                        <a:t>Additional research topics have been identified during the country and regional planning workshops – final decision to be made</a:t>
                      </a: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eaLnBrk="1" fontAlgn="auto" hangingPunct="1">
                        <a:spcAft>
                          <a:spcPts val="0"/>
                        </a:spcAft>
                        <a:buFont typeface="Arial" panose="020B0604020202020204" pitchFamily="34" charset="0"/>
                        <a:buNone/>
                        <a:defRPr/>
                      </a:pPr>
                      <a:endParaRPr lang="en-MY" sz="1600" dirty="0" smtClean="0">
                        <a:solidFill>
                          <a:srgbClr val="6C6B62"/>
                        </a:solidFill>
                      </a:endParaRPr>
                    </a:p>
                  </a:txBody>
                  <a:tcPr marL="91459" marR="91459" marT="45727" marB="45727"/>
                </a:tc>
              </a:tr>
              <a:tr h="4137733">
                <a:tc>
                  <a:txBody>
                    <a:bodyPr/>
                    <a:lstStyle/>
                    <a:p>
                      <a:pPr algn="l"/>
                      <a:endParaRPr lang="en-US" sz="1600" dirty="0">
                        <a:solidFill>
                          <a:srgbClr val="6C6B62"/>
                        </a:solidFill>
                        <a:latin typeface="Arial" panose="020B0604020202020204" pitchFamily="34" charset="0"/>
                        <a:cs typeface="Arial" panose="020B0604020202020204" pitchFamily="34" charset="0"/>
                      </a:endParaRPr>
                    </a:p>
                  </a:txBody>
                  <a:tcPr marL="91459" marR="91459" marT="45727" marB="45727"/>
                </a:tc>
                <a:tc>
                  <a:txBody>
                    <a:bodyPr/>
                    <a:lstStyle/>
                    <a:p>
                      <a:pPr eaLnBrk="1" fontAlgn="auto" hangingPunct="1">
                        <a:spcAft>
                          <a:spcPts val="0"/>
                        </a:spcAft>
                        <a:buFont typeface="Arial" panose="020B0604020202020204" pitchFamily="34" charset="0"/>
                        <a:buNone/>
                        <a:defRPr/>
                      </a:pPr>
                      <a:endParaRPr lang="en-MY" sz="1600" dirty="0" smtClean="0">
                        <a:solidFill>
                          <a:srgbClr val="6C6B62"/>
                        </a:solidFill>
                      </a:endParaRPr>
                    </a:p>
                  </a:txBody>
                  <a:tcPr marL="91459" marR="91459" marT="45727" marB="45727"/>
                </a:tc>
              </a:tr>
            </a:tbl>
          </a:graphicData>
        </a:graphic>
      </p:graphicFrame>
    </p:spTree>
    <p:extLst>
      <p:ext uri="{BB962C8B-B14F-4D97-AF65-F5344CB8AC3E}">
        <p14:creationId xmlns:p14="http://schemas.microsoft.com/office/powerpoint/2010/main" val="42564688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txBox="1">
            <a:spLocks/>
          </p:cNvSpPr>
          <p:nvPr/>
        </p:nvSpPr>
        <p:spPr bwMode="auto">
          <a:xfrm>
            <a:off x="684213" y="41275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lvl="0" eaLnBrk="1" fontAlgn="auto" hangingPunct="1">
              <a:spcBef>
                <a:spcPts val="0"/>
              </a:spcBef>
              <a:spcAft>
                <a:spcPts val="0"/>
              </a:spcAft>
              <a:defRPr/>
            </a:pPr>
            <a:r>
              <a:rPr lang="en-PH" altLang="en-US" sz="2000" dirty="0">
                <a:solidFill>
                  <a:schemeClr val="tx2">
                    <a:lumMod val="75000"/>
                  </a:schemeClr>
                </a:solidFill>
              </a:rPr>
              <a:t>Output 5</a:t>
            </a:r>
            <a:r>
              <a:rPr lang="en-PH" altLang="en-US" sz="2000" dirty="0" smtClean="0">
                <a:solidFill>
                  <a:schemeClr val="tx2">
                    <a:lumMod val="75000"/>
                  </a:schemeClr>
                </a:solidFill>
              </a:rPr>
              <a:t>: </a:t>
            </a:r>
            <a:r>
              <a:rPr lang="en-MY" altLang="en-US" sz="2000" dirty="0">
                <a:solidFill>
                  <a:schemeClr val="tx2">
                    <a:lumMod val="75000"/>
                  </a:schemeClr>
                </a:solidFill>
              </a:rPr>
              <a:t>Best practices are disseminated in the CTI member countries and beyond</a:t>
            </a:r>
            <a:endParaRPr lang="en-US" sz="2000" dirty="0">
              <a:solidFill>
                <a:schemeClr val="tx2">
                  <a:lumMod val="75000"/>
                </a:schemeClr>
              </a:solidFill>
            </a:endParaRPr>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endParaRPr lang="en-PH" altLang="en-US" sz="2400" dirty="0"/>
          </a:p>
          <a:p>
            <a:pPr eaLnBrk="1" hangingPunct="1"/>
            <a:endParaRPr lang="de-DE" altLang="en-US" sz="2000" dirty="0">
              <a:solidFill>
                <a:srgbClr val="6E645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35682641"/>
              </p:ext>
            </p:extLst>
          </p:nvPr>
        </p:nvGraphicFramePr>
        <p:xfrm>
          <a:off x="290945" y="1328738"/>
          <a:ext cx="8714510" cy="5242561"/>
        </p:xfrm>
        <a:graphic>
          <a:graphicData uri="http://schemas.openxmlformats.org/drawingml/2006/table">
            <a:tbl>
              <a:tblPr firstRow="1" bandRow="1">
                <a:tableStyleId>{7DF18680-E054-41AD-8BC1-D1AEF772440D}</a:tableStyleId>
              </a:tblPr>
              <a:tblGrid>
                <a:gridCol w="4292398"/>
                <a:gridCol w="4422112"/>
              </a:tblGrid>
              <a:tr h="7619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800" b="1" dirty="0" smtClean="0">
                          <a:latin typeface="Arial" panose="020B0604020202020204" pitchFamily="34" charset="0"/>
                          <a:cs typeface="Arial" panose="020B0604020202020204" pitchFamily="34" charset="0"/>
                        </a:rPr>
                        <a:t>Indicators:</a:t>
                      </a:r>
                    </a:p>
                  </a:txBody>
                  <a:tcPr marL="91459" marR="91459" marT="45727" marB="45727" anchor="ctr"/>
                </a:tc>
                <a:tc>
                  <a:txBody>
                    <a:bodyPr/>
                    <a:lstStyle/>
                    <a:p>
                      <a:pPr algn="ctr"/>
                      <a:r>
                        <a:rPr lang="en-US" sz="1800" b="1" dirty="0" smtClean="0">
                          <a:latin typeface="Arial" panose="020B0604020202020204" pitchFamily="34" charset="0"/>
                          <a:cs typeface="Arial" panose="020B0604020202020204" pitchFamily="34" charset="0"/>
                        </a:rPr>
                        <a:t>Status</a:t>
                      </a:r>
                      <a:endParaRPr lang="en-US" sz="1800" b="1" dirty="0">
                        <a:latin typeface="Arial" panose="020B0604020202020204" pitchFamily="34" charset="0"/>
                        <a:cs typeface="Arial" panose="020B0604020202020204" pitchFamily="34" charset="0"/>
                      </a:endParaRPr>
                    </a:p>
                  </a:txBody>
                  <a:tcPr marL="91459" marR="91459" marT="45727" marB="45727" anchor="ctr"/>
                </a:tc>
              </a:tr>
              <a:tr h="4091955">
                <a:tc>
                  <a:txBody>
                    <a:bodyPr/>
                    <a:lstStyle/>
                    <a:p>
                      <a:pPr algn="l"/>
                      <a:r>
                        <a:rPr lang="en-PH" sz="1500" b="1" dirty="0" smtClean="0">
                          <a:solidFill>
                            <a:srgbClr val="6C6B62"/>
                          </a:solidFill>
                          <a:latin typeface="+mn-lt"/>
                          <a:cs typeface="Arial" panose="020B0604020202020204" pitchFamily="34" charset="0"/>
                        </a:rPr>
                        <a:t>5.1</a:t>
                      </a:r>
                      <a:r>
                        <a:rPr lang="en-PH" sz="1500" b="0" dirty="0" smtClean="0">
                          <a:solidFill>
                            <a:srgbClr val="6C6B62"/>
                          </a:solidFill>
                          <a:latin typeface="+mn-lt"/>
                          <a:cs typeface="Arial" panose="020B0604020202020204" pitchFamily="34" charset="0"/>
                        </a:rPr>
                        <a:t> Compilation of existing capacity building materials within the Sulu Sulawesi Seascape countries</a:t>
                      </a:r>
                    </a:p>
                    <a:p>
                      <a:pPr algn="l"/>
                      <a:endParaRPr lang="en-PH" sz="1500" b="0" dirty="0" smtClean="0">
                        <a:solidFill>
                          <a:srgbClr val="6C6B62"/>
                        </a:solidFill>
                        <a:latin typeface="+mn-lt"/>
                        <a:cs typeface="Arial" panose="020B0604020202020204" pitchFamily="34" charset="0"/>
                      </a:endParaRPr>
                    </a:p>
                    <a:p>
                      <a:pPr algn="l"/>
                      <a:r>
                        <a:rPr lang="en-PH" sz="1500" b="1" dirty="0" smtClean="0">
                          <a:solidFill>
                            <a:srgbClr val="6C6B62"/>
                          </a:solidFill>
                          <a:latin typeface="+mn-lt"/>
                          <a:cs typeface="Arial" panose="020B0604020202020204" pitchFamily="34" charset="0"/>
                        </a:rPr>
                        <a:t>5.2 </a:t>
                      </a:r>
                      <a:r>
                        <a:rPr lang="en-PH" sz="1500" b="0" dirty="0" smtClean="0">
                          <a:solidFill>
                            <a:srgbClr val="6C6B62"/>
                          </a:solidFill>
                          <a:latin typeface="+mn-lt"/>
                          <a:cs typeface="Arial" panose="020B0604020202020204" pitchFamily="34" charset="0"/>
                        </a:rPr>
                        <a:t>Organize experience sharing workshops and regional exchange visits involving the Sulu Sulawesi Seascape countries and identify ways for up-scaling</a:t>
                      </a:r>
                    </a:p>
                    <a:p>
                      <a:pPr algn="l"/>
                      <a:endParaRPr lang="en-PH" sz="1500" b="0" dirty="0" smtClean="0">
                        <a:solidFill>
                          <a:srgbClr val="6C6B62"/>
                        </a:solidFill>
                        <a:latin typeface="+mn-lt"/>
                        <a:cs typeface="Arial" panose="020B0604020202020204" pitchFamily="34" charset="0"/>
                      </a:endParaRPr>
                    </a:p>
                    <a:p>
                      <a:pPr algn="l"/>
                      <a:r>
                        <a:rPr lang="en-PH" sz="1500" b="1" dirty="0" smtClean="0">
                          <a:solidFill>
                            <a:srgbClr val="6C6B62"/>
                          </a:solidFill>
                          <a:latin typeface="+mn-lt"/>
                          <a:cs typeface="Arial" panose="020B0604020202020204" pitchFamily="34" charset="0"/>
                        </a:rPr>
                        <a:t>5.3 </a:t>
                      </a:r>
                      <a:r>
                        <a:rPr lang="en-PH" sz="1500" b="0" dirty="0" smtClean="0">
                          <a:solidFill>
                            <a:srgbClr val="6C6B62"/>
                          </a:solidFill>
                          <a:latin typeface="+mn-lt"/>
                          <a:cs typeface="Arial" panose="020B0604020202020204" pitchFamily="34" charset="0"/>
                        </a:rPr>
                        <a:t>Monitor and evaluate experiences with the aim to integrate them into local and national policies</a:t>
                      </a:r>
                    </a:p>
                    <a:p>
                      <a:pPr algn="l"/>
                      <a:endParaRPr lang="en-PH" sz="1500" b="0" dirty="0" smtClean="0">
                        <a:solidFill>
                          <a:srgbClr val="6C6B62"/>
                        </a:solidFill>
                        <a:latin typeface="+mn-lt"/>
                        <a:cs typeface="Arial" panose="020B0604020202020204" pitchFamily="34" charset="0"/>
                      </a:endParaRPr>
                    </a:p>
                    <a:p>
                      <a:pPr algn="l"/>
                      <a:r>
                        <a:rPr lang="en-PH" sz="1500" b="1" dirty="0" smtClean="0">
                          <a:solidFill>
                            <a:srgbClr val="6C6B62"/>
                          </a:solidFill>
                          <a:latin typeface="+mn-lt"/>
                          <a:cs typeface="Arial" panose="020B0604020202020204" pitchFamily="34" charset="0"/>
                        </a:rPr>
                        <a:t>5.4 </a:t>
                      </a:r>
                      <a:r>
                        <a:rPr lang="en-PH" sz="1500" b="0" dirty="0" smtClean="0">
                          <a:solidFill>
                            <a:srgbClr val="6C6B62"/>
                          </a:solidFill>
                          <a:latin typeface="+mn-lt"/>
                          <a:cs typeface="Arial" panose="020B0604020202020204" pitchFamily="34" charset="0"/>
                        </a:rPr>
                        <a:t>Develop knowledge materials and compile experiences, lessons learned and recommendations and disseminate them in the Sulu Sulawesi Seascape countries, CTI and beyond (globally including international platforms such as UNFCCC and CBD)</a:t>
                      </a:r>
                    </a:p>
                  </a:txBody>
                  <a:tcPr marL="91459" marR="91459" marT="45727" marB="45727"/>
                </a:tc>
                <a:tc>
                  <a:txBody>
                    <a:bodyPr/>
                    <a:lstStyle/>
                    <a:p>
                      <a:pPr marL="285750" indent="-285750" eaLnBrk="1" fontAlgn="auto" hangingPunct="1">
                        <a:spcAft>
                          <a:spcPts val="0"/>
                        </a:spcAft>
                        <a:buFont typeface="Arial" panose="020B0604020202020204" pitchFamily="34" charset="0"/>
                        <a:buChar char="•"/>
                        <a:defRPr/>
                      </a:pPr>
                      <a:r>
                        <a:rPr lang="en-PH" sz="1600" b="0" dirty="0" smtClean="0">
                          <a:solidFill>
                            <a:srgbClr val="6C6B62"/>
                          </a:solidFill>
                        </a:rPr>
                        <a:t>TBD</a:t>
                      </a: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r>
                        <a:rPr lang="en-PH" sz="1600" b="0" dirty="0" smtClean="0">
                          <a:solidFill>
                            <a:srgbClr val="6C6B62"/>
                          </a:solidFill>
                        </a:rPr>
                        <a:t>Supported CTI technical regional exchanges (MPA and Seascapes)</a:t>
                      </a: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indent="-285750" eaLnBrk="1" fontAlgn="auto" hangingPunct="1">
                        <a:spcAft>
                          <a:spcPts val="0"/>
                        </a:spcAft>
                        <a:buFont typeface="Arial" panose="020B0604020202020204" pitchFamily="34" charset="0"/>
                        <a:buChar char="•"/>
                        <a:defRPr/>
                      </a:pPr>
                      <a:endParaRPr lang="en-PH" sz="1600" b="0" dirty="0" smtClean="0">
                        <a:solidFill>
                          <a:srgbClr val="6C6B6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altLang="en-US" sz="1600" dirty="0" smtClean="0">
                          <a:solidFill>
                            <a:srgbClr val="6C6B62"/>
                          </a:solidFill>
                        </a:rPr>
                        <a:t>Ocean Governance Paper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600" b="0" dirty="0" smtClean="0">
                          <a:solidFill>
                            <a:srgbClr val="6C6B62"/>
                          </a:solidFill>
                        </a:rPr>
                        <a:t>Sharing of  national and regional work (e.g. ocean governance, sea turtle MPA network experience )in  international scientific fora</a:t>
                      </a:r>
                      <a:endParaRPr lang="en-PH" altLang="en-US" sz="1600" dirty="0" smtClean="0">
                        <a:solidFill>
                          <a:srgbClr val="6C6B62"/>
                        </a:solidFill>
                      </a:endParaRPr>
                    </a:p>
                    <a:p>
                      <a:pPr marL="285750" indent="-285750" eaLnBrk="1" fontAlgn="auto" hangingPunct="1">
                        <a:spcAft>
                          <a:spcPts val="0"/>
                        </a:spcAft>
                        <a:buFont typeface="Arial" panose="020B0604020202020204" pitchFamily="34" charset="0"/>
                        <a:buChar char="•"/>
                        <a:defRPr/>
                      </a:pPr>
                      <a:r>
                        <a:rPr lang="en-PH" sz="1600" b="0" dirty="0" smtClean="0">
                          <a:solidFill>
                            <a:srgbClr val="6C6B62"/>
                          </a:solidFill>
                        </a:rPr>
                        <a:t>Production of knowledge materials further to be discussed and</a:t>
                      </a:r>
                      <a:r>
                        <a:rPr lang="en-PH" sz="1600" b="0" baseline="0" dirty="0" smtClean="0">
                          <a:solidFill>
                            <a:srgbClr val="6C6B62"/>
                          </a:solidFill>
                        </a:rPr>
                        <a:t> developed</a:t>
                      </a:r>
                      <a:endParaRPr lang="en-PH" sz="1500" b="1" dirty="0" smtClean="0">
                        <a:solidFill>
                          <a:srgbClr val="6C6B62"/>
                        </a:solidFill>
                      </a:endParaRPr>
                    </a:p>
                  </a:txBody>
                  <a:tcPr marL="91459" marR="91459" marT="45727" marB="45727"/>
                </a:tc>
              </a:tr>
            </a:tbl>
          </a:graphicData>
        </a:graphic>
      </p:graphicFrame>
    </p:spTree>
    <p:extLst>
      <p:ext uri="{BB962C8B-B14F-4D97-AF65-F5344CB8AC3E}">
        <p14:creationId xmlns:p14="http://schemas.microsoft.com/office/powerpoint/2010/main" val="2817203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el 1"/>
          <p:cNvSpPr txBox="1">
            <a:spLocks/>
          </p:cNvSpPr>
          <p:nvPr/>
        </p:nvSpPr>
        <p:spPr bwMode="auto">
          <a:xfrm>
            <a:off x="684212" y="455142"/>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algn="ctr" eaLnBrk="1" hangingPunct="1"/>
            <a:r>
              <a:rPr lang="de-DE" altLang="en-US" sz="3200" dirty="0">
                <a:solidFill>
                  <a:srgbClr val="C00000"/>
                </a:solidFill>
              </a:rPr>
              <a:t>Thank you!</a:t>
            </a:r>
          </a:p>
        </p:txBody>
      </p:sp>
      <p:pic>
        <p:nvPicPr>
          <p:cNvPr id="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17625"/>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xfrm>
            <a:off x="684213" y="1692275"/>
            <a:ext cx="777557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Clr>
                <a:srgbClr val="C00000"/>
              </a:buClr>
            </a:pPr>
            <a:r>
              <a:rPr lang="en-US" altLang="en-US" sz="2400" dirty="0" smtClean="0">
                <a:solidFill>
                  <a:srgbClr val="6C6B62"/>
                </a:solidFill>
              </a:rPr>
              <a:t>Introduction</a:t>
            </a:r>
          </a:p>
          <a:p>
            <a:pPr lvl="1">
              <a:buClr>
                <a:srgbClr val="C00000"/>
              </a:buClr>
            </a:pPr>
            <a:r>
              <a:rPr lang="en-US" altLang="en-US" sz="2400" dirty="0" smtClean="0">
                <a:solidFill>
                  <a:srgbClr val="6C6B62"/>
                </a:solidFill>
              </a:rPr>
              <a:t>Project management </a:t>
            </a:r>
          </a:p>
          <a:p>
            <a:pPr lvl="1">
              <a:buClr>
                <a:srgbClr val="C00000"/>
              </a:buClr>
            </a:pPr>
            <a:r>
              <a:rPr lang="en-US" altLang="en-US" sz="2400" dirty="0" smtClean="0">
                <a:solidFill>
                  <a:srgbClr val="6C6B62"/>
                </a:solidFill>
              </a:rPr>
              <a:t>Regional highlights</a:t>
            </a:r>
            <a:endParaRPr lang="en-US" altLang="en-US" sz="2400" dirty="0">
              <a:solidFill>
                <a:srgbClr val="6C6B62"/>
              </a:solidFill>
            </a:endParaRPr>
          </a:p>
          <a:p>
            <a:pPr lvl="1">
              <a:buClr>
                <a:srgbClr val="C00000"/>
              </a:buClr>
            </a:pPr>
            <a:r>
              <a:rPr lang="en-US" altLang="en-US" sz="2400" dirty="0" smtClean="0">
                <a:solidFill>
                  <a:srgbClr val="6C6B62"/>
                </a:solidFill>
              </a:rPr>
              <a:t>Status update</a:t>
            </a:r>
          </a:p>
          <a:p>
            <a:pPr lvl="1">
              <a:buClr>
                <a:srgbClr val="C00000"/>
              </a:buClr>
            </a:pPr>
            <a:r>
              <a:rPr lang="en-US" altLang="en-US" sz="2400" dirty="0" smtClean="0">
                <a:solidFill>
                  <a:srgbClr val="6C6B62"/>
                </a:solidFill>
              </a:rPr>
              <a:t>Contacts</a:t>
            </a:r>
          </a:p>
        </p:txBody>
      </p:sp>
      <p:sp>
        <p:nvSpPr>
          <p:cNvPr id="11267" name="Titel 1"/>
          <p:cNvSpPr txBox="1">
            <a:spLocks/>
          </p:cNvSpPr>
          <p:nvPr/>
        </p:nvSpPr>
        <p:spPr bwMode="auto">
          <a:xfrm>
            <a:off x="684212" y="68580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hangingPunct="1"/>
            <a:r>
              <a:rPr lang="de-DE" altLang="en-US" sz="2400" dirty="0" smtClean="0">
                <a:solidFill>
                  <a:srgbClr val="6E6452"/>
                </a:solidFill>
              </a:rPr>
              <a:t>Content</a:t>
            </a:r>
          </a:p>
          <a:p>
            <a:pPr eaLnBrk="1" hangingPunct="1"/>
            <a:endParaRPr lang="de-DE" altLang="en-US" sz="2400" dirty="0">
              <a:solidFill>
                <a:srgbClr val="6E6452"/>
              </a:solidFill>
            </a:endParaRPr>
          </a:p>
        </p:txBody>
      </p:sp>
    </p:spTree>
    <p:extLst>
      <p:ext uri="{BB962C8B-B14F-4D97-AF65-F5344CB8AC3E}">
        <p14:creationId xmlns:p14="http://schemas.microsoft.com/office/powerpoint/2010/main" val="7078765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788" y="2061209"/>
            <a:ext cx="7776000" cy="3745231"/>
          </a:xfrm>
        </p:spPr>
        <p:txBody>
          <a:bodyPr/>
          <a:lstStyle/>
          <a:p>
            <a:pPr marL="0" indent="0">
              <a:buNone/>
            </a:pPr>
            <a:r>
              <a:rPr lang="en-PH" sz="2400" b="1" dirty="0"/>
              <a:t>Outcome</a:t>
            </a:r>
          </a:p>
          <a:p>
            <a:pPr marL="0" indent="0">
              <a:buNone/>
            </a:pPr>
            <a:r>
              <a:rPr lang="en-PH" sz="2000" dirty="0" smtClean="0"/>
              <a:t>The </a:t>
            </a:r>
            <a:r>
              <a:rPr lang="en-PH" sz="2000" dirty="0"/>
              <a:t>countries of the Sulu-Sulawesi-Seascape, a priority seascape under the CTI, implement their actions within the framework of the Regional Plan of Action (RPOA) in a  coordinated manner, with a special focus on Marine Protected Areas (MPA), Ecosystem Approach to Fisheries Management (EAFM) and Climate Change Adaptation </a:t>
            </a:r>
            <a:r>
              <a:rPr lang="en-PH" sz="2000" dirty="0" smtClean="0"/>
              <a:t>Planning.</a:t>
            </a:r>
            <a:r>
              <a:rPr lang="en-MY" sz="2000" dirty="0" smtClean="0">
                <a:solidFill>
                  <a:srgbClr val="6C6B62"/>
                </a:solidFill>
              </a:rPr>
              <a:t> </a:t>
            </a:r>
            <a:endParaRPr lang="en-MY" sz="2000" dirty="0">
              <a:solidFill>
                <a:srgbClr val="6C6B62"/>
              </a:solidFill>
            </a:endParaRPr>
          </a:p>
          <a:p>
            <a:pPr marL="0" indent="0">
              <a:buNone/>
            </a:pPr>
            <a:endParaRPr lang="en-PH" dirty="0"/>
          </a:p>
          <a:p>
            <a:endParaRPr lang="en-PH" dirty="0"/>
          </a:p>
        </p:txBody>
      </p:sp>
      <p:sp>
        <p:nvSpPr>
          <p:cNvPr id="4" name="Titel 1"/>
          <p:cNvSpPr txBox="1">
            <a:spLocks/>
          </p:cNvSpPr>
          <p:nvPr/>
        </p:nvSpPr>
        <p:spPr bwMode="auto">
          <a:xfrm>
            <a:off x="684213" y="314325"/>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hangingPunct="1"/>
            <a:r>
              <a:rPr lang="de-DE" altLang="en-US" sz="3200" dirty="0">
                <a:solidFill>
                  <a:srgbClr val="FF0000"/>
                </a:solidFill>
              </a:rPr>
              <a:t>The Sulu-Sulawesi Seascape Project</a:t>
            </a:r>
          </a:p>
        </p:txBody>
      </p:sp>
      <p:pic>
        <p:nvPicPr>
          <p:cNvPr id="5" name="Picture 5" descr="C:\Users\JMorano\Documents\JOPS\SSME\2016\23-26 May Regional planning workshop\Regional workshop pictures\IMG_0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840" y="4812516"/>
            <a:ext cx="3806190" cy="198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3954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1"/>
          <p:cNvSpPr txBox="1">
            <a:spLocks/>
          </p:cNvSpPr>
          <p:nvPr/>
        </p:nvSpPr>
        <p:spPr bwMode="auto">
          <a:xfrm>
            <a:off x="684213" y="68580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hangingPunct="1"/>
            <a:r>
              <a:rPr lang="de-DE" altLang="en-US" sz="3200" dirty="0" smtClean="0">
                <a:solidFill>
                  <a:srgbClr val="FF0000"/>
                </a:solidFill>
              </a:rPr>
              <a:t>History of the project</a:t>
            </a:r>
            <a:endParaRPr lang="de-DE" altLang="en-US" sz="3200" dirty="0">
              <a:solidFill>
                <a:srgbClr val="FF0000"/>
              </a:solidFill>
            </a:endParaRPr>
          </a:p>
        </p:txBody>
      </p:sp>
      <p:graphicFrame>
        <p:nvGraphicFramePr>
          <p:cNvPr id="9" name="Inhaltsplatzhalter 16"/>
          <p:cNvGraphicFramePr>
            <a:graphicFrameLocks/>
          </p:cNvGraphicFramePr>
          <p:nvPr>
            <p:extLst>
              <p:ext uri="{D42A27DB-BD31-4B8C-83A1-F6EECF244321}">
                <p14:modId xmlns:p14="http://schemas.microsoft.com/office/powerpoint/2010/main" val="1505396460"/>
              </p:ext>
            </p:extLst>
          </p:nvPr>
        </p:nvGraphicFramePr>
        <p:xfrm>
          <a:off x="599191" y="1575157"/>
          <a:ext cx="7888288" cy="4244441"/>
        </p:xfrm>
        <a:graphic>
          <a:graphicData uri="http://schemas.openxmlformats.org/drawingml/2006/table">
            <a:tbl>
              <a:tblPr firstRow="1" bandRow="1">
                <a:tableStyleId>{5A111915-BE36-4E01-A7E5-04B1672EAD32}</a:tableStyleId>
              </a:tblPr>
              <a:tblGrid>
                <a:gridCol w="1296844"/>
                <a:gridCol w="6591444"/>
              </a:tblGrid>
              <a:tr h="373651">
                <a:tc>
                  <a:txBody>
                    <a:bodyPr/>
                    <a:lstStyle/>
                    <a:p>
                      <a:endParaRPr lang="de-DE" sz="1600" b="0" dirty="0">
                        <a:solidFill>
                          <a:srgbClr val="6C6B62"/>
                        </a:solidFill>
                      </a:endParaRPr>
                    </a:p>
                  </a:txBody>
                  <a:tcPr marT="45703" marB="4570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de-DE" sz="1600" dirty="0">
                        <a:solidFill>
                          <a:srgbClr val="6C6B62"/>
                        </a:solidFill>
                      </a:endParaRPr>
                    </a:p>
                  </a:txBody>
                  <a:tcPr marT="45703" marB="45703">
                    <a:lnL w="12700" cap="flat" cmpd="sng" algn="ctr">
                      <a:solidFill>
                        <a:schemeClr val="accent1"/>
                      </a:solidFill>
                      <a:prstDash val="solid"/>
                      <a:round/>
                      <a:headEnd type="none" w="med" len="med"/>
                      <a:tailEnd type="none" w="med" len="med"/>
                    </a:lnL>
                  </a:tcPr>
                </a:tc>
              </a:tr>
              <a:tr h="572402">
                <a:tc>
                  <a:txBody>
                    <a:bodyPr/>
                    <a:lstStyle/>
                    <a:p>
                      <a:pPr marL="0" algn="l" defTabSz="914400" rtl="0" eaLnBrk="1" latinLnBrk="0" hangingPunct="1"/>
                      <a:r>
                        <a:rPr lang="en-PH" sz="1600" kern="1200" dirty="0" smtClean="0">
                          <a:solidFill>
                            <a:srgbClr val="6C6B62"/>
                          </a:solidFill>
                        </a:rPr>
                        <a:t>Title</a:t>
                      </a:r>
                      <a:endParaRPr lang="de-DE" sz="1600" kern="1200" dirty="0">
                        <a:solidFill>
                          <a:srgbClr val="6C6B62"/>
                        </a:solidFill>
                        <a:latin typeface="+mn-lt"/>
                        <a:ea typeface="+mn-ea"/>
                        <a:cs typeface="+mn-cs"/>
                      </a:endParaRPr>
                    </a:p>
                  </a:txBody>
                  <a:tcPr marT="45703" marB="4570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Support to the implementation of the Regional Plan of Action of the CTI-CFF in the Sulu-Sulawesi Seascape countries Project</a:t>
                      </a:r>
                      <a:endParaRPr lang="de-DE" sz="1600" kern="1200" dirty="0">
                        <a:solidFill>
                          <a:srgbClr val="6C6B62"/>
                        </a:solidFill>
                        <a:latin typeface="+mn-lt"/>
                        <a:ea typeface="+mn-ea"/>
                        <a:cs typeface="+mn-cs"/>
                      </a:endParaRPr>
                    </a:p>
                  </a:txBody>
                  <a:tcPr marT="45703" marB="45703">
                    <a:lnL w="12700" cap="flat" cmpd="sng" algn="ctr">
                      <a:solidFill>
                        <a:schemeClr val="accent1"/>
                      </a:solidFill>
                      <a:prstDash val="solid"/>
                      <a:round/>
                      <a:headEnd type="none" w="med" len="med"/>
                      <a:tailEnd type="none" w="med" len="med"/>
                    </a:lnL>
                  </a:tcPr>
                </a:tc>
              </a:tr>
              <a:tr h="518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Duration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PH" sz="1600" kern="1200" dirty="0" smtClean="0">
                        <a:solidFill>
                          <a:srgbClr val="6C6B62"/>
                        </a:solidFill>
                      </a:endParaRPr>
                    </a:p>
                    <a:p>
                      <a:pPr marL="0" algn="l" defTabSz="914400" rtl="0" eaLnBrk="1" latinLnBrk="0" hangingPunct="1"/>
                      <a:endParaRPr lang="de-DE" sz="1600" kern="1200" dirty="0">
                        <a:solidFill>
                          <a:srgbClr val="6C6B62"/>
                        </a:solidFill>
                        <a:latin typeface="+mn-lt"/>
                        <a:ea typeface="+mn-ea"/>
                        <a:cs typeface="+mn-cs"/>
                      </a:endParaRPr>
                    </a:p>
                  </a:txBody>
                  <a:tcPr marT="45703" marB="4570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buFont typeface="Arial" panose="020B0604020202020204" pitchFamily="34" charset="0"/>
                        <a:buNone/>
                      </a:pPr>
                      <a:endParaRPr lang="en-PH" sz="1600" kern="1200" dirty="0" smtClean="0">
                        <a:solidFill>
                          <a:srgbClr val="6C6B62"/>
                        </a:solidFill>
                        <a:latin typeface="+mn-lt"/>
                        <a:ea typeface="+mn-ea"/>
                        <a:cs typeface="+mn-cs"/>
                      </a:endParaRPr>
                    </a:p>
                  </a:txBody>
                  <a:tcPr marT="45703" marB="45703">
                    <a:lnL w="12700" cap="flat" cmpd="sng" algn="ctr">
                      <a:solidFill>
                        <a:schemeClr val="accent1"/>
                      </a:solidFill>
                      <a:prstDash val="solid"/>
                      <a:round/>
                      <a:headEnd type="none" w="med" len="med"/>
                      <a:tailEnd type="none" w="med" len="med"/>
                    </a:lnL>
                  </a:tcPr>
                </a:tc>
              </a:tr>
              <a:tr h="518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Total Budget</a:t>
                      </a:r>
                    </a:p>
                    <a:p>
                      <a:pPr marL="0" algn="l" defTabSz="914400" rtl="0" eaLnBrk="1" latinLnBrk="0" hangingPunct="1"/>
                      <a:endParaRPr lang="de-DE" sz="1600" kern="1200" dirty="0">
                        <a:solidFill>
                          <a:srgbClr val="6C6B62"/>
                        </a:solidFill>
                        <a:latin typeface="+mn-lt"/>
                        <a:ea typeface="+mn-ea"/>
                        <a:cs typeface="+mn-cs"/>
                      </a:endParaRPr>
                    </a:p>
                  </a:txBody>
                  <a:tcPr marT="45703" marB="4570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€7.000.000,--</a:t>
                      </a:r>
                    </a:p>
                  </a:txBody>
                  <a:tcPr marT="45703" marB="45703" anchor="ctr">
                    <a:lnL w="12700" cap="flat" cmpd="sng" algn="ctr">
                      <a:solidFill>
                        <a:schemeClr val="accent1"/>
                      </a:solidFill>
                      <a:prstDash val="solid"/>
                      <a:round/>
                      <a:headEnd type="none" w="med" len="med"/>
                      <a:tailEnd type="none" w="med" len="med"/>
                    </a:lnL>
                  </a:tcPr>
                </a:tc>
              </a:tr>
              <a:tr h="518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Partners</a:t>
                      </a:r>
                    </a:p>
                    <a:p>
                      <a:endParaRPr lang="de-DE" sz="1600" kern="1200" dirty="0">
                        <a:solidFill>
                          <a:srgbClr val="6C6B62"/>
                        </a:solidFill>
                        <a:latin typeface="+mn-lt"/>
                        <a:ea typeface="+mn-ea"/>
                        <a:cs typeface="+mn-cs"/>
                      </a:endParaRPr>
                    </a:p>
                  </a:txBody>
                  <a:tcPr marT="45703" marB="4570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CTI CFF</a:t>
                      </a:r>
                    </a:p>
                    <a:p>
                      <a:pPr marL="0" marR="0" indent="0" algn="l" defTabSz="914400" rtl="0" eaLnBrk="1" fontAlgn="auto" latinLnBrk="0" hangingPunct="1">
                        <a:lnSpc>
                          <a:spcPct val="100000"/>
                        </a:lnSpc>
                        <a:spcBef>
                          <a:spcPts val="0"/>
                        </a:spcBef>
                        <a:spcAft>
                          <a:spcPts val="0"/>
                        </a:spcAft>
                        <a:buClrTx/>
                        <a:buSzTx/>
                        <a:buFontTx/>
                        <a:buNone/>
                        <a:tabLst/>
                        <a:defRPr/>
                      </a:pPr>
                      <a:endParaRPr lang="en-PH" sz="1600" kern="1200" dirty="0" smtClean="0">
                        <a:solidFill>
                          <a:srgbClr val="6C6B6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MMAF, MOSTI, </a:t>
                      </a:r>
                      <a:r>
                        <a:rPr lang="en-PH" sz="1600" kern="1200" dirty="0" err="1" smtClean="0">
                          <a:solidFill>
                            <a:srgbClr val="6C6B62"/>
                          </a:solidFill>
                        </a:rPr>
                        <a:t>DoF</a:t>
                      </a:r>
                      <a:r>
                        <a:rPr lang="en-PH" sz="1600" kern="1200" dirty="0" smtClean="0">
                          <a:solidFill>
                            <a:srgbClr val="6C6B62"/>
                          </a:solidFill>
                        </a:rPr>
                        <a:t> Sabah, Sabah Parks, DENR BMB, DA BFAR</a:t>
                      </a:r>
                    </a:p>
                  </a:txBody>
                  <a:tcPr marT="45703" marB="45703">
                    <a:lnL w="12700" cap="flat" cmpd="sng" algn="ctr">
                      <a:solidFill>
                        <a:schemeClr val="accent1"/>
                      </a:solidFill>
                      <a:prstDash val="solid"/>
                      <a:round/>
                      <a:headEnd type="none" w="med" len="med"/>
                      <a:tailEnd type="none" w="med" len="med"/>
                    </a:lnL>
                  </a:tcPr>
                </a:tc>
              </a:tr>
              <a:tr h="731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INGO Partners</a:t>
                      </a:r>
                    </a:p>
                    <a:p>
                      <a:endParaRPr lang="de-DE" sz="1600" kern="1200" dirty="0">
                        <a:solidFill>
                          <a:srgbClr val="6C6B62"/>
                        </a:solidFill>
                        <a:latin typeface="+mn-lt"/>
                        <a:ea typeface="+mn-ea"/>
                        <a:cs typeface="+mn-cs"/>
                      </a:endParaRPr>
                    </a:p>
                  </a:txBody>
                  <a:tcPr marT="45703" marB="4570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600" kern="1200" dirty="0" smtClean="0">
                          <a:solidFill>
                            <a:srgbClr val="6C6B62"/>
                          </a:solidFill>
                        </a:rPr>
                        <a:t>Conservation International</a:t>
                      </a:r>
                    </a:p>
                    <a:p>
                      <a:endParaRPr lang="de-DE" sz="1600" kern="1200" dirty="0">
                        <a:solidFill>
                          <a:srgbClr val="6C6B62"/>
                        </a:solidFill>
                        <a:latin typeface="+mn-lt"/>
                        <a:ea typeface="+mn-ea"/>
                        <a:cs typeface="+mn-cs"/>
                      </a:endParaRPr>
                    </a:p>
                  </a:txBody>
                  <a:tcPr marT="45703" marB="45703" anchor="ctr">
                    <a:lnL w="12700" cap="flat" cmpd="sng" algn="ctr">
                      <a:solidFill>
                        <a:schemeClr val="accent1"/>
                      </a:solidFill>
                      <a:prstDash val="solid"/>
                      <a:round/>
                      <a:headEnd type="none" w="med" len="med"/>
                      <a:tailEnd type="none" w="med" len="med"/>
                    </a:lnL>
                  </a:tcPr>
                </a:tc>
              </a:tr>
            </a:tbl>
          </a:graphicData>
        </a:graphic>
      </p:graphicFrame>
      <p:grpSp>
        <p:nvGrpSpPr>
          <p:cNvPr id="10" name="Group 60"/>
          <p:cNvGrpSpPr>
            <a:grpSpLocks/>
          </p:cNvGrpSpPr>
          <p:nvPr/>
        </p:nvGrpSpPr>
        <p:grpSpPr bwMode="auto">
          <a:xfrm>
            <a:off x="1960671" y="2726933"/>
            <a:ext cx="6473511" cy="532687"/>
            <a:chOff x="3190492" y="4053006"/>
            <a:chExt cx="2450946" cy="333205"/>
          </a:xfrm>
        </p:grpSpPr>
        <p:grpSp>
          <p:nvGrpSpPr>
            <p:cNvPr id="11" name="Group 28"/>
            <p:cNvGrpSpPr>
              <a:grpSpLocks/>
            </p:cNvGrpSpPr>
            <p:nvPr/>
          </p:nvGrpSpPr>
          <p:grpSpPr bwMode="auto">
            <a:xfrm>
              <a:off x="3217069" y="4053006"/>
              <a:ext cx="1973367" cy="151293"/>
              <a:chOff x="967596" y="4046633"/>
              <a:chExt cx="1973367" cy="151293"/>
            </a:xfrm>
          </p:grpSpPr>
          <p:cxnSp>
            <p:nvCxnSpPr>
              <p:cNvPr id="16" name="Straight Connector 29"/>
              <p:cNvCxnSpPr>
                <a:cxnSpLocks noChangeShapeType="1"/>
              </p:cNvCxnSpPr>
              <p:nvPr/>
            </p:nvCxnSpPr>
            <p:spPr bwMode="auto">
              <a:xfrm>
                <a:off x="967596" y="4128653"/>
                <a:ext cx="197336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30"/>
              <p:cNvCxnSpPr>
                <a:cxnSpLocks noChangeShapeType="1"/>
              </p:cNvCxnSpPr>
              <p:nvPr/>
            </p:nvCxnSpPr>
            <p:spPr bwMode="auto">
              <a:xfrm>
                <a:off x="967596" y="4059381"/>
                <a:ext cx="0" cy="1385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31"/>
              <p:cNvCxnSpPr>
                <a:cxnSpLocks noChangeShapeType="1"/>
              </p:cNvCxnSpPr>
              <p:nvPr/>
            </p:nvCxnSpPr>
            <p:spPr bwMode="auto">
              <a:xfrm>
                <a:off x="2940963" y="4051112"/>
                <a:ext cx="0" cy="1385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32"/>
              <p:cNvCxnSpPr>
                <a:cxnSpLocks noChangeShapeType="1"/>
              </p:cNvCxnSpPr>
              <p:nvPr/>
            </p:nvCxnSpPr>
            <p:spPr bwMode="auto">
              <a:xfrm>
                <a:off x="1311607" y="4046636"/>
                <a:ext cx="0" cy="1385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33"/>
              <p:cNvCxnSpPr>
                <a:cxnSpLocks noChangeShapeType="1"/>
              </p:cNvCxnSpPr>
              <p:nvPr/>
            </p:nvCxnSpPr>
            <p:spPr bwMode="auto">
              <a:xfrm>
                <a:off x="1749524" y="4046633"/>
                <a:ext cx="0" cy="1385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34"/>
              <p:cNvCxnSpPr>
                <a:cxnSpLocks noChangeShapeType="1"/>
              </p:cNvCxnSpPr>
              <p:nvPr/>
            </p:nvCxnSpPr>
            <p:spPr bwMode="auto">
              <a:xfrm>
                <a:off x="2129414" y="4046634"/>
                <a:ext cx="0" cy="1385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35"/>
              <p:cNvCxnSpPr>
                <a:cxnSpLocks noChangeShapeType="1"/>
              </p:cNvCxnSpPr>
              <p:nvPr/>
            </p:nvCxnSpPr>
            <p:spPr bwMode="auto">
              <a:xfrm>
                <a:off x="2570636" y="4046635"/>
                <a:ext cx="0" cy="1385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2" name="TextBox 44"/>
            <p:cNvSpPr txBox="1">
              <a:spLocks noChangeArrowheads="1"/>
            </p:cNvSpPr>
            <p:nvPr/>
          </p:nvSpPr>
          <p:spPr bwMode="auto">
            <a:xfrm>
              <a:off x="3190492" y="4200066"/>
              <a:ext cx="198583" cy="173268"/>
            </a:xfrm>
            <a:prstGeom prst="rect">
              <a:avLst/>
            </a:prstGeom>
            <a:noFill/>
            <a:ln>
              <a:noFill/>
            </a:ln>
            <a:extLst/>
          </p:spPr>
          <p:txBody>
            <a:bodyPr wrap="none">
              <a:spAutoFit/>
            </a:bodyPr>
            <a:lstStyle>
              <a:lvl1pPr>
                <a:defRPr sz="2200" b="1">
                  <a:solidFill>
                    <a:srgbClr val="999999"/>
                  </a:solidFill>
                  <a:latin typeface="Arial" charset="0"/>
                  <a:cs typeface="Arial" charset="0"/>
                </a:defRPr>
              </a:lvl1pPr>
              <a:lvl2pPr marL="742950" indent="-285750">
                <a:defRPr sz="2200" b="1">
                  <a:solidFill>
                    <a:srgbClr val="999999"/>
                  </a:solidFill>
                  <a:latin typeface="Arial" charset="0"/>
                  <a:cs typeface="Arial" charset="0"/>
                </a:defRPr>
              </a:lvl2pPr>
              <a:lvl3pPr marL="1143000" indent="-228600">
                <a:defRPr sz="2200" b="1">
                  <a:solidFill>
                    <a:srgbClr val="999999"/>
                  </a:solidFill>
                  <a:latin typeface="Arial" charset="0"/>
                  <a:cs typeface="Arial" charset="0"/>
                </a:defRPr>
              </a:lvl3pPr>
              <a:lvl4pPr marL="1600200" indent="-228600">
                <a:defRPr sz="2200" b="1">
                  <a:solidFill>
                    <a:srgbClr val="999999"/>
                  </a:solidFill>
                  <a:latin typeface="Arial" charset="0"/>
                  <a:cs typeface="Arial" charset="0"/>
                </a:defRPr>
              </a:lvl4pPr>
              <a:lvl5pPr marL="2057400" indent="-22860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en-PH" altLang="en-US" sz="1200" b="0" dirty="0">
                  <a:solidFill>
                    <a:srgbClr val="C00000"/>
                  </a:solidFill>
                </a:rPr>
                <a:t>2012</a:t>
              </a:r>
              <a:endParaRPr lang="en-PH" altLang="en-US" sz="2800" b="0" dirty="0">
                <a:solidFill>
                  <a:srgbClr val="C00000"/>
                </a:solidFill>
              </a:endParaRPr>
            </a:p>
          </p:txBody>
        </p:sp>
        <p:sp>
          <p:nvSpPr>
            <p:cNvPr id="13" name="TextBox 45"/>
            <p:cNvSpPr txBox="1">
              <a:spLocks noChangeArrowheads="1"/>
            </p:cNvSpPr>
            <p:nvPr/>
          </p:nvSpPr>
          <p:spPr bwMode="auto">
            <a:xfrm>
              <a:off x="5432274" y="4212943"/>
              <a:ext cx="209164" cy="173268"/>
            </a:xfrm>
            <a:prstGeom prst="rect">
              <a:avLst/>
            </a:prstGeom>
            <a:noFill/>
            <a:ln>
              <a:noFill/>
            </a:ln>
            <a:extLst/>
          </p:spPr>
          <p:txBody>
            <a:bodyPr>
              <a:spAutoFit/>
            </a:bodyPr>
            <a:lstStyle>
              <a:lvl1pPr>
                <a:defRPr sz="2200" b="1">
                  <a:solidFill>
                    <a:srgbClr val="999999"/>
                  </a:solidFill>
                  <a:latin typeface="Arial" charset="0"/>
                  <a:cs typeface="Arial" charset="0"/>
                </a:defRPr>
              </a:lvl1pPr>
              <a:lvl2pPr marL="742950" indent="-285750">
                <a:defRPr sz="2200" b="1">
                  <a:solidFill>
                    <a:srgbClr val="999999"/>
                  </a:solidFill>
                  <a:latin typeface="Arial" charset="0"/>
                  <a:cs typeface="Arial" charset="0"/>
                </a:defRPr>
              </a:lvl2pPr>
              <a:lvl3pPr marL="1143000" indent="-228600">
                <a:defRPr sz="2200" b="1">
                  <a:solidFill>
                    <a:srgbClr val="999999"/>
                  </a:solidFill>
                  <a:latin typeface="Arial" charset="0"/>
                  <a:cs typeface="Arial" charset="0"/>
                </a:defRPr>
              </a:lvl3pPr>
              <a:lvl4pPr marL="1600200" indent="-228600">
                <a:defRPr sz="2200" b="1">
                  <a:solidFill>
                    <a:srgbClr val="999999"/>
                  </a:solidFill>
                  <a:latin typeface="Arial" charset="0"/>
                  <a:cs typeface="Arial" charset="0"/>
                </a:defRPr>
              </a:lvl4pPr>
              <a:lvl5pPr marL="2057400" indent="-22860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en-PH" altLang="en-US" sz="1200" b="0" dirty="0" smtClean="0">
                  <a:solidFill>
                    <a:srgbClr val="00B050"/>
                  </a:solidFill>
                </a:rPr>
                <a:t>2018</a:t>
              </a:r>
              <a:endParaRPr lang="en-PH" altLang="en-US" sz="2800" b="0" dirty="0">
                <a:solidFill>
                  <a:srgbClr val="00B050"/>
                </a:solidFill>
              </a:endParaRPr>
            </a:p>
          </p:txBody>
        </p:sp>
        <p:cxnSp>
          <p:nvCxnSpPr>
            <p:cNvPr id="14" name="Straight Connector 13"/>
            <p:cNvCxnSpPr/>
            <p:nvPr/>
          </p:nvCxnSpPr>
          <p:spPr bwMode="auto">
            <a:xfrm flipV="1">
              <a:off x="3433203" y="4131255"/>
              <a:ext cx="1696818" cy="2073"/>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bwMode="auto">
            <a:xfrm>
              <a:off x="5130021" y="4131255"/>
              <a:ext cx="511417" cy="7918"/>
            </a:xfrm>
            <a:prstGeom prst="line">
              <a:avLst/>
            </a:prstGeom>
            <a:ln>
              <a:solidFill>
                <a:srgbClr val="00B05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cxnSp>
        <p:nvCxnSpPr>
          <p:cNvPr id="25" name="Straight Connector 31"/>
          <p:cNvCxnSpPr>
            <a:cxnSpLocks noChangeShapeType="1"/>
          </p:cNvCxnSpPr>
          <p:nvPr/>
        </p:nvCxnSpPr>
        <p:spPr bwMode="auto">
          <a:xfrm>
            <a:off x="8157957" y="2744146"/>
            <a:ext cx="0" cy="221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585975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388510" y="157051"/>
            <a:ext cx="7989008" cy="5947237"/>
            <a:chOff x="-1596700" y="289399"/>
            <a:chExt cx="7989008" cy="5947237"/>
          </a:xfrm>
        </p:grpSpPr>
        <p:sp>
          <p:nvSpPr>
            <p:cNvPr id="75" name="Oval 74"/>
            <p:cNvSpPr/>
            <p:nvPr/>
          </p:nvSpPr>
          <p:spPr>
            <a:xfrm>
              <a:off x="526617" y="843172"/>
              <a:ext cx="5715028" cy="5393464"/>
            </a:xfrm>
            <a:prstGeom prst="ellipse">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graphicFrame>
          <p:nvGraphicFramePr>
            <p:cNvPr id="76" name="Diagram 75"/>
            <p:cNvGraphicFramePr/>
            <p:nvPr>
              <p:extLst>
                <p:ext uri="{D42A27DB-BD31-4B8C-83A1-F6EECF244321}">
                  <p14:modId xmlns:p14="http://schemas.microsoft.com/office/powerpoint/2010/main" val="3427007140"/>
                </p:ext>
              </p:extLst>
            </p:nvPr>
          </p:nvGraphicFramePr>
          <p:xfrm>
            <a:off x="1306166" y="2814521"/>
            <a:ext cx="4276419" cy="3422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7" name="Diagram 76"/>
            <p:cNvGraphicFramePr/>
            <p:nvPr>
              <p:extLst>
                <p:ext uri="{D42A27DB-BD31-4B8C-83A1-F6EECF244321}">
                  <p14:modId xmlns:p14="http://schemas.microsoft.com/office/powerpoint/2010/main" val="1383584855"/>
                </p:ext>
              </p:extLst>
            </p:nvPr>
          </p:nvGraphicFramePr>
          <p:xfrm>
            <a:off x="180626" y="1429555"/>
            <a:ext cx="4277782" cy="37348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8" name="Diagram 77"/>
            <p:cNvGraphicFramePr/>
            <p:nvPr>
              <p:extLst>
                <p:ext uri="{D42A27DB-BD31-4B8C-83A1-F6EECF244321}">
                  <p14:modId xmlns:p14="http://schemas.microsoft.com/office/powerpoint/2010/main" val="2683161111"/>
                </p:ext>
              </p:extLst>
            </p:nvPr>
          </p:nvGraphicFramePr>
          <p:xfrm>
            <a:off x="504051" y="1547768"/>
            <a:ext cx="5289544" cy="34984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9" name="Title 1"/>
            <p:cNvSpPr txBox="1">
              <a:spLocks/>
            </p:cNvSpPr>
            <p:nvPr/>
          </p:nvSpPr>
          <p:spPr>
            <a:xfrm>
              <a:off x="-1596700" y="289399"/>
              <a:ext cx="7989008" cy="6179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PH" sz="3200" b="1" dirty="0" smtClean="0">
                  <a:solidFill>
                    <a:srgbClr val="FF0000"/>
                  </a:solidFill>
                </a:rPr>
                <a:t>Implementation teams</a:t>
              </a:r>
              <a:endParaRPr lang="en-PH" sz="3200" b="1" dirty="0">
                <a:solidFill>
                  <a:srgbClr val="FF0000"/>
                </a:solidFill>
              </a:endParaRPr>
            </a:p>
          </p:txBody>
        </p:sp>
        <p:sp>
          <p:nvSpPr>
            <p:cNvPr id="80" name="Title 1"/>
            <p:cNvSpPr txBox="1">
              <a:spLocks/>
            </p:cNvSpPr>
            <p:nvPr/>
          </p:nvSpPr>
          <p:spPr>
            <a:xfrm>
              <a:off x="2289989" y="1152136"/>
              <a:ext cx="2272011" cy="6179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PH" sz="2400" b="0" dirty="0" smtClean="0"/>
                <a:t>GIZ 	CI</a:t>
              </a:r>
              <a:endParaRPr lang="en-PH" sz="2400" b="0" dirty="0"/>
            </a:p>
          </p:txBody>
        </p:sp>
      </p:grpSp>
    </p:spTree>
    <p:extLst>
      <p:ext uri="{BB962C8B-B14F-4D97-AF65-F5344CB8AC3E}">
        <p14:creationId xmlns:p14="http://schemas.microsoft.com/office/powerpoint/2010/main" val="20747901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5877"/>
            <a:ext cx="9144000" cy="6466245"/>
          </a:xfrm>
          <a:prstGeom prst="rect">
            <a:avLst/>
          </a:prstGeom>
        </p:spPr>
      </p:pic>
      <p:sp>
        <p:nvSpPr>
          <p:cNvPr id="5" name="5-Point Star 4"/>
          <p:cNvSpPr/>
          <p:nvPr/>
        </p:nvSpPr>
        <p:spPr>
          <a:xfrm>
            <a:off x="2667000" y="11430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5-Point Star 5"/>
          <p:cNvSpPr/>
          <p:nvPr/>
        </p:nvSpPr>
        <p:spPr>
          <a:xfrm>
            <a:off x="2888672" y="2244436"/>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5-Point Star 6"/>
          <p:cNvSpPr/>
          <p:nvPr/>
        </p:nvSpPr>
        <p:spPr>
          <a:xfrm>
            <a:off x="1447800" y="27432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5-Point Star 7"/>
          <p:cNvSpPr/>
          <p:nvPr/>
        </p:nvSpPr>
        <p:spPr>
          <a:xfrm>
            <a:off x="1614054" y="3124200"/>
            <a:ext cx="152400" cy="152400"/>
          </a:xfrm>
          <a:prstGeom prst="star5">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5-Point Star 8"/>
          <p:cNvSpPr/>
          <p:nvPr/>
        </p:nvSpPr>
        <p:spPr>
          <a:xfrm>
            <a:off x="2043545" y="3470564"/>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5-Point Star 9"/>
          <p:cNvSpPr/>
          <p:nvPr/>
        </p:nvSpPr>
        <p:spPr>
          <a:xfrm>
            <a:off x="1863435" y="4641273"/>
            <a:ext cx="152400" cy="152400"/>
          </a:xfrm>
          <a:prstGeom prst="star5">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5-Point Star 10"/>
          <p:cNvSpPr/>
          <p:nvPr/>
        </p:nvSpPr>
        <p:spPr>
          <a:xfrm>
            <a:off x="2223655" y="5486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5-Point Star 11"/>
          <p:cNvSpPr/>
          <p:nvPr/>
        </p:nvSpPr>
        <p:spPr>
          <a:xfrm>
            <a:off x="1724890" y="49530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p:cNvSpPr/>
          <p:nvPr/>
        </p:nvSpPr>
        <p:spPr>
          <a:xfrm>
            <a:off x="6477000" y="1143000"/>
            <a:ext cx="2362200" cy="32766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5-Point Star 13"/>
          <p:cNvSpPr/>
          <p:nvPr/>
        </p:nvSpPr>
        <p:spPr>
          <a:xfrm>
            <a:off x="6705600" y="3470564"/>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TextBox 14"/>
          <p:cNvSpPr txBox="1"/>
          <p:nvPr/>
        </p:nvSpPr>
        <p:spPr>
          <a:xfrm>
            <a:off x="6858000" y="1218962"/>
            <a:ext cx="1600200" cy="3000821"/>
          </a:xfrm>
          <a:prstGeom prst="rect">
            <a:avLst/>
          </a:prstGeom>
          <a:noFill/>
        </p:spPr>
        <p:txBody>
          <a:bodyPr wrap="square" rtlCol="0">
            <a:spAutoFit/>
          </a:bodyPr>
          <a:lstStyle/>
          <a:p>
            <a:r>
              <a:rPr lang="en-PH" sz="1050" dirty="0" smtClean="0">
                <a:solidFill>
                  <a:srgbClr val="6C6B62"/>
                </a:solidFill>
              </a:rPr>
              <a:t>Project sites:</a:t>
            </a:r>
          </a:p>
          <a:p>
            <a:endParaRPr lang="en-PH" sz="1050" dirty="0">
              <a:solidFill>
                <a:srgbClr val="6C6B62"/>
              </a:solidFill>
            </a:endParaRPr>
          </a:p>
          <a:p>
            <a:r>
              <a:rPr lang="en-PH" sz="1050" dirty="0" smtClean="0">
                <a:solidFill>
                  <a:srgbClr val="6C6B62"/>
                </a:solidFill>
              </a:rPr>
              <a:t>Indonesia </a:t>
            </a:r>
          </a:p>
          <a:p>
            <a:pPr marL="171450" indent="-171450">
              <a:buFont typeface="Arial" panose="020B0604020202020204" pitchFamily="34" charset="0"/>
              <a:buChar char="•"/>
            </a:pPr>
            <a:r>
              <a:rPr lang="en-PH" sz="1050" dirty="0" err="1" smtClean="0">
                <a:solidFill>
                  <a:srgbClr val="6C6B62"/>
                </a:solidFill>
              </a:rPr>
              <a:t>Tarakan</a:t>
            </a:r>
            <a:endParaRPr lang="en-PH" sz="1050" dirty="0" smtClean="0">
              <a:solidFill>
                <a:srgbClr val="6C6B62"/>
              </a:solidFill>
            </a:endParaRPr>
          </a:p>
          <a:p>
            <a:pPr marL="171450" indent="-171450">
              <a:buFont typeface="Arial" panose="020B0604020202020204" pitchFamily="34" charset="0"/>
              <a:buChar char="•"/>
            </a:pPr>
            <a:r>
              <a:rPr lang="en-PH" sz="1050" dirty="0" err="1" smtClean="0">
                <a:solidFill>
                  <a:srgbClr val="6C6B62"/>
                </a:solidFill>
              </a:rPr>
              <a:t>Berau</a:t>
            </a:r>
            <a:endParaRPr lang="en-PH" sz="1050" dirty="0" smtClean="0">
              <a:solidFill>
                <a:srgbClr val="6C6B62"/>
              </a:solidFill>
            </a:endParaRPr>
          </a:p>
          <a:p>
            <a:endParaRPr lang="en-PH" sz="1050" dirty="0" smtClean="0">
              <a:solidFill>
                <a:srgbClr val="6C6B62"/>
              </a:solidFill>
            </a:endParaRPr>
          </a:p>
          <a:p>
            <a:r>
              <a:rPr lang="en-PH" sz="1050" dirty="0" smtClean="0">
                <a:solidFill>
                  <a:srgbClr val="6C6B62"/>
                </a:solidFill>
              </a:rPr>
              <a:t>Malaysia</a:t>
            </a:r>
          </a:p>
          <a:p>
            <a:pPr marL="171450" indent="-171450">
              <a:buFont typeface="Arial" panose="020B0604020202020204" pitchFamily="34" charset="0"/>
              <a:buChar char="•"/>
            </a:pPr>
            <a:r>
              <a:rPr lang="en-PH" sz="1050" dirty="0" err="1" smtClean="0">
                <a:solidFill>
                  <a:srgbClr val="6C6B62"/>
                </a:solidFill>
              </a:rPr>
              <a:t>Tun</a:t>
            </a:r>
            <a:r>
              <a:rPr lang="en-PH" sz="1050" dirty="0" smtClean="0">
                <a:solidFill>
                  <a:srgbClr val="6C6B62"/>
                </a:solidFill>
              </a:rPr>
              <a:t> Mustapha Park</a:t>
            </a:r>
          </a:p>
          <a:p>
            <a:pPr marL="171450" indent="-171450">
              <a:buFont typeface="Arial" panose="020B0604020202020204" pitchFamily="34" charset="0"/>
              <a:buChar char="•"/>
            </a:pPr>
            <a:r>
              <a:rPr lang="en-PH" sz="1050" dirty="0" err="1" smtClean="0">
                <a:solidFill>
                  <a:srgbClr val="6C6B62"/>
                </a:solidFill>
              </a:rPr>
              <a:t>Kudat</a:t>
            </a:r>
            <a:endParaRPr lang="en-PH" sz="1050" dirty="0" smtClean="0">
              <a:solidFill>
                <a:srgbClr val="6C6B62"/>
              </a:solidFill>
            </a:endParaRPr>
          </a:p>
          <a:p>
            <a:pPr marL="171450" indent="-171450">
              <a:buFont typeface="Arial" panose="020B0604020202020204" pitchFamily="34" charset="0"/>
              <a:buChar char="•"/>
            </a:pPr>
            <a:r>
              <a:rPr lang="en-PH" sz="1050" dirty="0" err="1" smtClean="0">
                <a:solidFill>
                  <a:srgbClr val="6C6B62"/>
                </a:solidFill>
              </a:rPr>
              <a:t>Tawau</a:t>
            </a:r>
            <a:endParaRPr lang="en-PH" sz="1050" dirty="0" smtClean="0">
              <a:solidFill>
                <a:srgbClr val="6C6B62"/>
              </a:solidFill>
            </a:endParaRPr>
          </a:p>
          <a:p>
            <a:pPr marL="171450" indent="-171450">
              <a:buFont typeface="Arial" panose="020B0604020202020204" pitchFamily="34" charset="0"/>
              <a:buChar char="•"/>
            </a:pPr>
            <a:r>
              <a:rPr lang="en-PH" sz="1050" dirty="0" smtClean="0">
                <a:solidFill>
                  <a:srgbClr val="6C6B62"/>
                </a:solidFill>
              </a:rPr>
              <a:t>Sandakan</a:t>
            </a:r>
          </a:p>
          <a:p>
            <a:pPr marL="171450" indent="-171450">
              <a:buFont typeface="Arial" panose="020B0604020202020204" pitchFamily="34" charset="0"/>
              <a:buChar char="•"/>
            </a:pPr>
            <a:r>
              <a:rPr lang="en-PH" sz="1050" dirty="0" err="1" smtClean="0">
                <a:solidFill>
                  <a:srgbClr val="6C6B62"/>
                </a:solidFill>
              </a:rPr>
              <a:t>Mantanani</a:t>
            </a:r>
            <a:endParaRPr lang="en-PH" sz="1050" dirty="0">
              <a:solidFill>
                <a:srgbClr val="6C6B62"/>
              </a:solidFill>
            </a:endParaRPr>
          </a:p>
          <a:p>
            <a:endParaRPr lang="en-PH" sz="1050" dirty="0" smtClean="0">
              <a:solidFill>
                <a:srgbClr val="6C6B62"/>
              </a:solidFill>
            </a:endParaRPr>
          </a:p>
          <a:p>
            <a:r>
              <a:rPr lang="en-PH" sz="1050" dirty="0" smtClean="0">
                <a:solidFill>
                  <a:srgbClr val="6C6B62"/>
                </a:solidFill>
              </a:rPr>
              <a:t>Philippines</a:t>
            </a:r>
          </a:p>
          <a:p>
            <a:pPr marL="285750" indent="-285750">
              <a:buFont typeface="Arial" panose="020B0604020202020204" pitchFamily="34" charset="0"/>
              <a:buChar char="•"/>
            </a:pPr>
            <a:r>
              <a:rPr lang="en-PH" sz="1050" dirty="0" smtClean="0">
                <a:solidFill>
                  <a:srgbClr val="6C6B62"/>
                </a:solidFill>
              </a:rPr>
              <a:t>El </a:t>
            </a:r>
            <a:r>
              <a:rPr lang="en-PH" sz="1050" dirty="0" err="1" smtClean="0">
                <a:solidFill>
                  <a:srgbClr val="6C6B62"/>
                </a:solidFill>
              </a:rPr>
              <a:t>Nido</a:t>
            </a:r>
            <a:endParaRPr lang="en-PH" sz="1050" dirty="0" smtClean="0">
              <a:solidFill>
                <a:srgbClr val="6C6B62"/>
              </a:solidFill>
            </a:endParaRPr>
          </a:p>
          <a:p>
            <a:pPr marL="285750" indent="-285750">
              <a:buFont typeface="Arial" panose="020B0604020202020204" pitchFamily="34" charset="0"/>
              <a:buChar char="•"/>
            </a:pPr>
            <a:r>
              <a:rPr lang="en-PH" sz="1050" dirty="0" err="1" smtClean="0">
                <a:solidFill>
                  <a:srgbClr val="6C6B62"/>
                </a:solidFill>
              </a:rPr>
              <a:t>Tubbataha</a:t>
            </a:r>
            <a:endParaRPr lang="en-PH" sz="1050" dirty="0" smtClean="0">
              <a:solidFill>
                <a:srgbClr val="6C6B62"/>
              </a:solidFill>
            </a:endParaRPr>
          </a:p>
          <a:p>
            <a:pPr marL="285750" indent="-285750">
              <a:buFont typeface="Arial" panose="020B0604020202020204" pitchFamily="34" charset="0"/>
              <a:buChar char="•"/>
            </a:pPr>
            <a:r>
              <a:rPr lang="en-PH" sz="1050" dirty="0" err="1" smtClean="0">
                <a:solidFill>
                  <a:srgbClr val="6C6B62"/>
                </a:solidFill>
              </a:rPr>
              <a:t>Balabac</a:t>
            </a:r>
            <a:endParaRPr lang="en-PH" sz="1050" dirty="0" smtClean="0">
              <a:solidFill>
                <a:srgbClr val="6C6B62"/>
              </a:solidFill>
            </a:endParaRPr>
          </a:p>
          <a:p>
            <a:pPr marL="285750" indent="-285750">
              <a:buFont typeface="Arial" panose="020B0604020202020204" pitchFamily="34" charset="0"/>
              <a:buChar char="•"/>
            </a:pPr>
            <a:r>
              <a:rPr lang="en-PH" sz="1050" dirty="0" smtClean="0">
                <a:solidFill>
                  <a:srgbClr val="6C6B62"/>
                </a:solidFill>
              </a:rPr>
              <a:t>Turtle Islands</a:t>
            </a:r>
            <a:endParaRPr lang="en-PH" sz="1050" dirty="0">
              <a:solidFill>
                <a:srgbClr val="6C6B62"/>
              </a:solidFill>
            </a:endParaRPr>
          </a:p>
        </p:txBody>
      </p:sp>
      <p:sp>
        <p:nvSpPr>
          <p:cNvPr id="16" name="5-Point Star 15"/>
          <p:cNvSpPr/>
          <p:nvPr/>
        </p:nvSpPr>
        <p:spPr>
          <a:xfrm>
            <a:off x="1724890" y="3622964"/>
            <a:ext cx="152400" cy="152400"/>
          </a:xfrm>
          <a:prstGeom prst="star5">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5-Point Star 16"/>
          <p:cNvSpPr/>
          <p:nvPr/>
        </p:nvSpPr>
        <p:spPr>
          <a:xfrm>
            <a:off x="1143000" y="3124200"/>
            <a:ext cx="152400" cy="152400"/>
          </a:xfrm>
          <a:prstGeom prst="star5">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5-Point Star 18"/>
          <p:cNvSpPr/>
          <p:nvPr/>
        </p:nvSpPr>
        <p:spPr>
          <a:xfrm>
            <a:off x="990600" y="3207327"/>
            <a:ext cx="152400" cy="152400"/>
          </a:xfrm>
          <a:prstGeom prst="star5">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5-Point Star 19"/>
          <p:cNvSpPr/>
          <p:nvPr/>
        </p:nvSpPr>
        <p:spPr>
          <a:xfrm>
            <a:off x="6691745" y="2320636"/>
            <a:ext cx="152400" cy="152400"/>
          </a:xfrm>
          <a:prstGeom prst="star5">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5-Point Star 20"/>
          <p:cNvSpPr/>
          <p:nvPr/>
        </p:nvSpPr>
        <p:spPr>
          <a:xfrm>
            <a:off x="6691744" y="1600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Titel 1"/>
          <p:cNvSpPr txBox="1">
            <a:spLocks/>
          </p:cNvSpPr>
          <p:nvPr/>
        </p:nvSpPr>
        <p:spPr bwMode="auto">
          <a:xfrm>
            <a:off x="457200" y="-16453"/>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hangingPunct="1"/>
            <a:endParaRPr lang="de-DE" altLang="en-US" sz="2400" dirty="0">
              <a:solidFill>
                <a:srgbClr val="6E6452"/>
              </a:solidFill>
            </a:endParaRPr>
          </a:p>
        </p:txBody>
      </p:sp>
    </p:spTree>
    <p:extLst>
      <p:ext uri="{BB962C8B-B14F-4D97-AF65-F5344CB8AC3E}">
        <p14:creationId xmlns:p14="http://schemas.microsoft.com/office/powerpoint/2010/main" val="359365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xfrm>
            <a:off x="684213" y="1692275"/>
            <a:ext cx="777557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Clr>
                <a:srgbClr val="C00000"/>
              </a:buClr>
            </a:pPr>
            <a:r>
              <a:rPr lang="en-PH" dirty="0" smtClean="0"/>
              <a:t>Supported and participated in several regional Sulu-Sulawesi Seascape and </a:t>
            </a:r>
            <a:r>
              <a:rPr lang="en-PH" dirty="0"/>
              <a:t>CTI-CFF meetings and </a:t>
            </a:r>
            <a:r>
              <a:rPr lang="en-PH" dirty="0" smtClean="0"/>
              <a:t>processes</a:t>
            </a:r>
            <a:endParaRPr lang="en-US" altLang="en-US" dirty="0">
              <a:solidFill>
                <a:srgbClr val="6C6B62"/>
              </a:solidFill>
            </a:endParaRPr>
          </a:p>
          <a:p>
            <a:pPr lvl="1">
              <a:buClr>
                <a:srgbClr val="C00000"/>
              </a:buClr>
            </a:pPr>
            <a:r>
              <a:rPr lang="en-US" altLang="en-US" dirty="0" smtClean="0">
                <a:solidFill>
                  <a:srgbClr val="6C6B62"/>
                </a:solidFill>
              </a:rPr>
              <a:t>MOU </a:t>
            </a:r>
            <a:r>
              <a:rPr lang="en-US" altLang="en-US" dirty="0">
                <a:solidFill>
                  <a:srgbClr val="6C6B62"/>
                </a:solidFill>
              </a:rPr>
              <a:t>signed between GIZ and CTI, March 2016</a:t>
            </a:r>
          </a:p>
          <a:p>
            <a:pPr lvl="1">
              <a:buClr>
                <a:srgbClr val="C00000"/>
              </a:buClr>
            </a:pPr>
            <a:r>
              <a:rPr lang="en-US" altLang="en-US" dirty="0">
                <a:solidFill>
                  <a:srgbClr val="6C6B62"/>
                </a:solidFill>
              </a:rPr>
              <a:t>Change offer accepted (extension to June 2018)</a:t>
            </a:r>
          </a:p>
          <a:p>
            <a:pPr lvl="1">
              <a:buClr>
                <a:srgbClr val="C00000"/>
              </a:buClr>
            </a:pPr>
            <a:r>
              <a:rPr lang="en-US" altLang="en-US" dirty="0">
                <a:solidFill>
                  <a:srgbClr val="6C6B62"/>
                </a:solidFill>
              </a:rPr>
              <a:t>Review and updating of regional and country work plans  </a:t>
            </a:r>
            <a:r>
              <a:rPr lang="en-US" altLang="en-US" dirty="0" smtClean="0">
                <a:solidFill>
                  <a:srgbClr val="6C6B62"/>
                </a:solidFill>
              </a:rPr>
              <a:t>regularly</a:t>
            </a:r>
            <a:endParaRPr lang="en-PH" altLang="en-US" dirty="0">
              <a:solidFill>
                <a:srgbClr val="6C6B62"/>
              </a:solidFill>
            </a:endParaRPr>
          </a:p>
          <a:p>
            <a:pPr lvl="1">
              <a:buClr>
                <a:srgbClr val="C00000"/>
              </a:buClr>
            </a:pPr>
            <a:r>
              <a:rPr lang="en-US" altLang="en-US" dirty="0">
                <a:solidFill>
                  <a:srgbClr val="6C6B62"/>
                </a:solidFill>
              </a:rPr>
              <a:t>Finalizing contract for </a:t>
            </a:r>
            <a:r>
              <a:rPr lang="en-US" altLang="en-US" dirty="0" smtClean="0">
                <a:solidFill>
                  <a:srgbClr val="6C6B62"/>
                </a:solidFill>
              </a:rPr>
              <a:t>CTI CFF RS advisor</a:t>
            </a:r>
            <a:endParaRPr lang="en-US" altLang="en-US" dirty="0">
              <a:solidFill>
                <a:srgbClr val="6C6B62"/>
              </a:solidFill>
            </a:endParaRPr>
          </a:p>
          <a:p>
            <a:pPr marL="360363" lvl="1" indent="0">
              <a:buNone/>
            </a:pPr>
            <a:endParaRPr lang="de-DE" altLang="en-US" sz="1600" dirty="0" smtClean="0"/>
          </a:p>
          <a:p>
            <a:pPr marL="0" indent="0">
              <a:buFont typeface="Arial" panose="020B0604020202020204" pitchFamily="34" charset="0"/>
              <a:buNone/>
            </a:pPr>
            <a:endParaRPr lang="en-PH" altLang="en-US" i="1" dirty="0" smtClean="0"/>
          </a:p>
        </p:txBody>
      </p:sp>
      <p:sp>
        <p:nvSpPr>
          <p:cNvPr id="11267" name="Titel 1"/>
          <p:cNvSpPr txBox="1">
            <a:spLocks/>
          </p:cNvSpPr>
          <p:nvPr/>
        </p:nvSpPr>
        <p:spPr bwMode="auto">
          <a:xfrm>
            <a:off x="684213" y="68580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hangingPunct="1"/>
            <a:r>
              <a:rPr lang="de-DE" altLang="en-US" sz="2400" dirty="0" smtClean="0">
                <a:solidFill>
                  <a:srgbClr val="6E6452"/>
                </a:solidFill>
              </a:rPr>
              <a:t>Project Management Updates</a:t>
            </a:r>
            <a:endParaRPr lang="de-DE" altLang="en-US" sz="2400" dirty="0">
              <a:solidFill>
                <a:srgbClr val="6E6452"/>
              </a:solidFill>
            </a:endParaRPr>
          </a:p>
        </p:txBody>
      </p:sp>
      <p:pic>
        <p:nvPicPr>
          <p:cNvPr id="4" name="Picture 2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37669" y="5681662"/>
            <a:ext cx="7306331"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bwMode="auto">
          <a:xfrm>
            <a:off x="684211" y="1149927"/>
            <a:ext cx="8653752" cy="51021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C00000"/>
              </a:buClr>
              <a:defRPr/>
            </a:pPr>
            <a:r>
              <a:rPr lang="en-PH" dirty="0" smtClean="0"/>
              <a:t>Planning </a:t>
            </a:r>
            <a:r>
              <a:rPr lang="en-PH" dirty="0"/>
              <a:t>workshops in Indonesia and </a:t>
            </a:r>
            <a:r>
              <a:rPr lang="en-PH" dirty="0" smtClean="0"/>
              <a:t>Malaysia </a:t>
            </a:r>
            <a:r>
              <a:rPr lang="en-PH" dirty="0"/>
              <a:t>and </a:t>
            </a:r>
            <a:r>
              <a:rPr lang="en-PH" dirty="0" smtClean="0"/>
              <a:t>Regional</a:t>
            </a:r>
          </a:p>
          <a:p>
            <a:pPr>
              <a:buClr>
                <a:srgbClr val="C00000"/>
              </a:buClr>
              <a:defRPr/>
            </a:pPr>
            <a:r>
              <a:rPr lang="en-PH" dirty="0" smtClean="0"/>
              <a:t>Sea </a:t>
            </a:r>
            <a:r>
              <a:rPr lang="en-PH" dirty="0"/>
              <a:t>Turtle Research in the Philippines and Malaysia with Marine Research Foundation </a:t>
            </a:r>
            <a:r>
              <a:rPr lang="en-PH" dirty="0" smtClean="0"/>
              <a:t>–Sabah</a:t>
            </a:r>
          </a:p>
          <a:p>
            <a:pPr>
              <a:spcBef>
                <a:spcPts val="0"/>
              </a:spcBef>
              <a:buClr>
                <a:srgbClr val="C00000"/>
              </a:buClr>
            </a:pPr>
            <a:r>
              <a:rPr lang="en-PH" altLang="en-US" dirty="0" smtClean="0">
                <a:solidFill>
                  <a:srgbClr val="6C6B62"/>
                </a:solidFill>
              </a:rPr>
              <a:t>Ocean </a:t>
            </a:r>
            <a:r>
              <a:rPr lang="en-PH" altLang="en-US" dirty="0">
                <a:solidFill>
                  <a:srgbClr val="6C6B62"/>
                </a:solidFill>
              </a:rPr>
              <a:t>Governance Paper </a:t>
            </a:r>
            <a:r>
              <a:rPr lang="en-PH" altLang="en-US" dirty="0" smtClean="0">
                <a:solidFill>
                  <a:srgbClr val="6C6B62"/>
                </a:solidFill>
              </a:rPr>
              <a:t>launched at </a:t>
            </a:r>
            <a:r>
              <a:rPr lang="en-US" altLang="en-US" dirty="0" smtClean="0">
                <a:solidFill>
                  <a:srgbClr val="6C6B62"/>
                </a:solidFill>
              </a:rPr>
              <a:t>CTI-CFF </a:t>
            </a:r>
            <a:r>
              <a:rPr lang="en-US" altLang="en-US" dirty="0">
                <a:solidFill>
                  <a:srgbClr val="6C6B62"/>
                </a:solidFill>
              </a:rPr>
              <a:t>MPA Regional Exchange</a:t>
            </a:r>
            <a:endParaRPr lang="en-PH" altLang="en-US" dirty="0" smtClean="0">
              <a:solidFill>
                <a:srgbClr val="6C6B62"/>
              </a:solidFill>
            </a:endParaRPr>
          </a:p>
          <a:p>
            <a:pPr marL="360363" lvl="1" indent="0">
              <a:spcBef>
                <a:spcPts val="0"/>
              </a:spcBef>
              <a:buClr>
                <a:srgbClr val="C00000"/>
              </a:buClr>
              <a:buNone/>
            </a:pPr>
            <a:r>
              <a:rPr lang="en-PH" altLang="en-US" dirty="0" smtClean="0">
                <a:solidFill>
                  <a:srgbClr val="6C6B62"/>
                </a:solidFill>
              </a:rPr>
              <a:t>Poster </a:t>
            </a:r>
            <a:r>
              <a:rPr lang="en-PH" altLang="en-US" dirty="0">
                <a:solidFill>
                  <a:srgbClr val="6C6B62"/>
                </a:solidFill>
              </a:rPr>
              <a:t>presentation to IUCN/World Conservation Congress in September 2016 </a:t>
            </a:r>
            <a:r>
              <a:rPr lang="en-US" altLang="en-US" dirty="0" smtClean="0">
                <a:solidFill>
                  <a:srgbClr val="6C6B62"/>
                </a:solidFill>
              </a:rPr>
              <a:t>in </a:t>
            </a:r>
            <a:r>
              <a:rPr lang="en-US" altLang="en-US" dirty="0">
                <a:solidFill>
                  <a:srgbClr val="6C6B62"/>
                </a:solidFill>
              </a:rPr>
              <a:t>partnership with The Nature Conservancy and </a:t>
            </a:r>
            <a:r>
              <a:rPr lang="en-US" altLang="en-US" dirty="0" smtClean="0">
                <a:solidFill>
                  <a:srgbClr val="6C6B62"/>
                </a:solidFill>
              </a:rPr>
              <a:t>PEMSEA</a:t>
            </a:r>
          </a:p>
          <a:p>
            <a:pPr>
              <a:buClr>
                <a:srgbClr val="C00000"/>
              </a:buClr>
            </a:pPr>
            <a:r>
              <a:rPr lang="en-PH" altLang="en-US" dirty="0" smtClean="0">
                <a:solidFill>
                  <a:srgbClr val="6C6B62"/>
                </a:solidFill>
              </a:rPr>
              <a:t>Philippines </a:t>
            </a:r>
            <a:r>
              <a:rPr lang="en-PH" altLang="en-US" dirty="0">
                <a:solidFill>
                  <a:srgbClr val="6C6B62"/>
                </a:solidFill>
              </a:rPr>
              <a:t>and Malaysia participation in the Seminar on  integration of marine biodiversity and fisheries (</a:t>
            </a:r>
            <a:r>
              <a:rPr lang="en-PH" altLang="en-US" dirty="0" err="1">
                <a:solidFill>
                  <a:srgbClr val="6C6B62"/>
                </a:solidFill>
              </a:rPr>
              <a:t>Vilm</a:t>
            </a:r>
            <a:r>
              <a:rPr lang="en-PH" altLang="en-US" dirty="0">
                <a:solidFill>
                  <a:srgbClr val="6C6B62"/>
                </a:solidFill>
              </a:rPr>
              <a:t>, Germany, July 2016)</a:t>
            </a:r>
          </a:p>
          <a:p>
            <a:pPr>
              <a:buClr>
                <a:srgbClr val="C00000"/>
              </a:buClr>
            </a:pPr>
            <a:r>
              <a:rPr lang="en-PH" altLang="en-US" dirty="0">
                <a:solidFill>
                  <a:srgbClr val="6C6B62"/>
                </a:solidFill>
              </a:rPr>
              <a:t>CTI-CFF Marine Protected Areas Regional Exchange (</a:t>
            </a:r>
            <a:r>
              <a:rPr lang="en-PH" altLang="en-US" dirty="0" err="1">
                <a:solidFill>
                  <a:srgbClr val="6C6B62"/>
                </a:solidFill>
              </a:rPr>
              <a:t>Dumaguete</a:t>
            </a:r>
            <a:r>
              <a:rPr lang="en-PH" altLang="en-US" dirty="0">
                <a:solidFill>
                  <a:srgbClr val="6C6B62"/>
                </a:solidFill>
              </a:rPr>
              <a:t>, Negros Oriental)</a:t>
            </a:r>
          </a:p>
          <a:p>
            <a:pPr>
              <a:buClr>
                <a:srgbClr val="C00000"/>
              </a:buClr>
              <a:defRPr/>
            </a:pPr>
            <a:endParaRPr lang="en-PH" dirty="0"/>
          </a:p>
          <a:p>
            <a:pPr>
              <a:buClr>
                <a:schemeClr val="accent1"/>
              </a:buClr>
              <a:defRPr/>
            </a:pPr>
            <a:endParaRPr lang="en-PH" altLang="en-US" sz="1600" dirty="0" smtClean="0"/>
          </a:p>
          <a:p>
            <a:endParaRPr lang="en-PH" dirty="0"/>
          </a:p>
          <a:p>
            <a:pPr lvl="1">
              <a:buClr>
                <a:schemeClr val="accent1"/>
              </a:buClr>
              <a:defRPr/>
            </a:pPr>
            <a:endParaRPr lang="en-PH" altLang="en-US" dirty="0" smtClean="0">
              <a:solidFill>
                <a:schemeClr val="tx1"/>
              </a:solidFill>
            </a:endParaRPr>
          </a:p>
        </p:txBody>
      </p:sp>
      <p:sp>
        <p:nvSpPr>
          <p:cNvPr id="12291" name="Titel 1"/>
          <p:cNvSpPr txBox="1">
            <a:spLocks/>
          </p:cNvSpPr>
          <p:nvPr/>
        </p:nvSpPr>
        <p:spPr bwMode="auto">
          <a:xfrm>
            <a:off x="684211" y="403412"/>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hangingPunct="1"/>
            <a:r>
              <a:rPr lang="de-DE" altLang="en-US" sz="2400" dirty="0" smtClean="0">
                <a:solidFill>
                  <a:srgbClr val="6E6452"/>
                </a:solidFill>
              </a:rPr>
              <a:t>Regional Highlights</a:t>
            </a:r>
            <a:endParaRPr lang="de-DE" altLang="en-US" sz="2400" dirty="0">
              <a:solidFill>
                <a:srgbClr val="6E6452"/>
              </a:solidFill>
            </a:endParaRPr>
          </a:p>
        </p:txBody>
      </p:sp>
    </p:spTree>
    <p:extLst>
      <p:ext uri="{BB962C8B-B14F-4D97-AF65-F5344CB8AC3E}">
        <p14:creationId xmlns:p14="http://schemas.microsoft.com/office/powerpoint/2010/main" val="19530948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el 1"/>
          <p:cNvSpPr txBox="1">
            <a:spLocks/>
          </p:cNvSpPr>
          <p:nvPr/>
        </p:nvSpPr>
        <p:spPr bwMode="auto">
          <a:xfrm>
            <a:off x="619125" y="317500"/>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999999"/>
                </a:solidFill>
                <a:latin typeface="Arial" panose="020B0604020202020204" pitchFamily="34" charset="0"/>
                <a:cs typeface="Arial" panose="020B0604020202020204" pitchFamily="34" charset="0"/>
              </a:defRPr>
            </a:lvl1pPr>
            <a:lvl2pPr marL="742950" indent="-285750">
              <a:defRPr sz="2200" b="1">
                <a:solidFill>
                  <a:srgbClr val="999999"/>
                </a:solidFill>
                <a:latin typeface="Arial" panose="020B0604020202020204" pitchFamily="34" charset="0"/>
                <a:cs typeface="Arial" panose="020B0604020202020204" pitchFamily="34" charset="0"/>
              </a:defRPr>
            </a:lvl2pPr>
            <a:lvl3pPr marL="1143000" indent="-228600">
              <a:defRPr sz="2200" b="1">
                <a:solidFill>
                  <a:srgbClr val="999999"/>
                </a:solidFill>
                <a:latin typeface="Arial" panose="020B0604020202020204" pitchFamily="34" charset="0"/>
                <a:cs typeface="Arial" panose="020B0604020202020204" pitchFamily="34" charset="0"/>
              </a:defRPr>
            </a:lvl3pPr>
            <a:lvl4pPr marL="1600200" indent="-228600">
              <a:defRPr sz="2200" b="1">
                <a:solidFill>
                  <a:srgbClr val="999999"/>
                </a:solidFill>
                <a:latin typeface="Arial" panose="020B0604020202020204" pitchFamily="34" charset="0"/>
                <a:cs typeface="Arial" panose="020B0604020202020204" pitchFamily="34" charset="0"/>
              </a:defRPr>
            </a:lvl4pPr>
            <a:lvl5pPr marL="2057400" indent="-228600">
              <a:defRPr sz="2200" b="1">
                <a:solidFill>
                  <a:srgbClr val="9999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999999"/>
                </a:solidFill>
                <a:latin typeface="Arial" panose="020B0604020202020204" pitchFamily="34" charset="0"/>
                <a:cs typeface="Arial" panose="020B0604020202020204" pitchFamily="34" charset="0"/>
              </a:defRPr>
            </a:lvl9pPr>
          </a:lstStyle>
          <a:p>
            <a:pPr eaLnBrk="1" hangingPunct="1"/>
            <a:r>
              <a:rPr lang="de-DE" altLang="en-US" sz="2400" dirty="0" smtClean="0">
                <a:solidFill>
                  <a:srgbClr val="6E6452"/>
                </a:solidFill>
              </a:rPr>
              <a:t>Research and dissimination of results</a:t>
            </a:r>
            <a:endParaRPr lang="de-DE" altLang="en-US" sz="2400" dirty="0">
              <a:solidFill>
                <a:srgbClr val="6E6452"/>
              </a:solidFill>
            </a:endParaRPr>
          </a:p>
        </p:txBody>
      </p:sp>
      <p:pic>
        <p:nvPicPr>
          <p:cNvPr id="13317"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709" y="1207939"/>
            <a:ext cx="3970338" cy="5040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 descr="C:\Users\SSME\Downloads\mrf.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71384" y="1207939"/>
            <a:ext cx="4751961" cy="475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8031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powerpoint-20141103-v3">
  <a:themeElements>
    <a:clrScheme name="GIZ Farbtabelle">
      <a:dk1>
        <a:srgbClr val="000000"/>
      </a:dk1>
      <a:lt1>
        <a:srgbClr val="FFFFFF"/>
      </a:lt1>
      <a:dk2>
        <a:srgbClr val="6E6452"/>
      </a:dk2>
      <a:lt2>
        <a:srgbClr val="D2CDC8"/>
      </a:lt2>
      <a:accent1>
        <a:srgbClr val="C80F0F"/>
      </a:accent1>
      <a:accent2>
        <a:srgbClr val="D0CBC1"/>
      </a:accent2>
      <a:accent3>
        <a:srgbClr val="7C7563"/>
      </a:accent3>
      <a:accent4>
        <a:srgbClr val="660000"/>
      </a:accent4>
      <a:accent5>
        <a:srgbClr val="CC0000"/>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Cover">
  <a:themeElements>
    <a:clrScheme name="GTZ-DE">
      <a:dk1>
        <a:srgbClr val="000000"/>
      </a:dk1>
      <a:lt1>
        <a:srgbClr val="FFFFFF"/>
      </a:lt1>
      <a:dk2>
        <a:srgbClr val="727272"/>
      </a:dk2>
      <a:lt2>
        <a:srgbClr val="D9D9D9"/>
      </a:lt2>
      <a:accent1>
        <a:srgbClr val="4B859F"/>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TZ">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GIZ Powerpoint Template - Asia Pacific</Template>
  <TotalTime>2446</TotalTime>
  <Words>1064</Words>
  <Application>Microsoft Office PowerPoint</Application>
  <PresentationFormat>On-screen Show (4:3)</PresentationFormat>
  <Paragraphs>213</Paragraphs>
  <Slides>17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Arial Narrow</vt:lpstr>
      <vt:lpstr>Wingdings</vt:lpstr>
      <vt:lpstr>giz-powerpoint-20141103-v3</vt:lpstr>
      <vt:lpstr>Cover</vt:lpstr>
      <vt:lpstr>SULU-SULAWESI SEASCAPE PROJECT  Updates 2016  CTI-CFF Senior Officials Meeting 31 October 2016 Port Moresby, Papua New Guinea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updates for 5 outputs</vt:lpstr>
      <vt:lpstr>PowerPoint Presentation</vt:lpstr>
      <vt:lpstr>PowerPoint Presentation</vt:lpstr>
      <vt:lpstr>PowerPoint Presentation</vt:lpstr>
      <vt:lpstr>PowerPoint Presentation</vt:lpstr>
      <vt:lpstr>PowerPoint Presentation</vt:lpstr>
      <vt:lpstr>PowerPoint Presentation</vt:lpstr>
    </vt:vector>
  </TitlesOfParts>
  <Company>Crossmedia Beratung und Design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Project Name of Agency   GIZ Sulu Sulawesi Seascape Project Regional Planning Meeting    24 May 2016 Club Balai Isabel, Taal, Batangas</dc:title>
  <dc:creator>Joarlyn Morano</dc:creator>
  <cp:keywords>GIZ-Leerfolie</cp:keywords>
  <cp:lastModifiedBy>Franca Sprong</cp:lastModifiedBy>
  <cp:revision>88</cp:revision>
  <cp:lastPrinted>2016-10-28T06:04:30Z</cp:lastPrinted>
  <dcterms:created xsi:type="dcterms:W3CDTF">2016-05-18T06:17:33Z</dcterms:created>
  <dcterms:modified xsi:type="dcterms:W3CDTF">2016-11-02T01:43:09Z</dcterms:modified>
</cp:coreProperties>
</file>