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79" r:id="rId4"/>
    <p:sldId id="259" r:id="rId5"/>
    <p:sldId id="274" r:id="rId6"/>
    <p:sldId id="275" r:id="rId7"/>
    <p:sldId id="276" r:id="rId8"/>
    <p:sldId id="277" r:id="rId9"/>
    <p:sldId id="278" r:id="rId10"/>
    <p:sldId id="266" r:id="rId11"/>
    <p:sldId id="271" r:id="rId12"/>
    <p:sldId id="268" r:id="rId13"/>
    <p:sldId id="25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C42F"/>
    <a:srgbClr val="474443"/>
    <a:srgbClr val="FFFFFF"/>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34" autoAdjust="0"/>
  </p:normalViewPr>
  <p:slideViewPr>
    <p:cSldViewPr snapToGrid="0">
      <p:cViewPr varScale="1">
        <p:scale>
          <a:sx n="67" d="100"/>
          <a:sy n="67" d="100"/>
        </p:scale>
        <p:origin x="780" y="4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4" d="100"/>
          <a:sy n="54" d="100"/>
        </p:scale>
        <p:origin x="282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0B18C2-B793-4A35-B649-95A66EE39741}" type="datetimeFigureOut">
              <a:rPr lang="en-US" smtClean="0"/>
              <a:t>12/13/2018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D3E4FF-DD34-4A76-824D-13C46ED3D16E}" type="slidenum">
              <a:rPr lang="en-US" smtClean="0"/>
              <a:t>‹#›</a:t>
            </a:fld>
            <a:endParaRPr lang="en-US" dirty="0"/>
          </a:p>
        </p:txBody>
      </p:sp>
    </p:spTree>
    <p:extLst>
      <p:ext uri="{BB962C8B-B14F-4D97-AF65-F5344CB8AC3E}">
        <p14:creationId xmlns:p14="http://schemas.microsoft.com/office/powerpoint/2010/main" val="3678585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credit - WorldFish</a:t>
            </a:r>
            <a:endParaRPr lang="en-US" dirty="0"/>
          </a:p>
        </p:txBody>
      </p:sp>
      <p:sp>
        <p:nvSpPr>
          <p:cNvPr id="4" name="Slide Number Placeholder 3"/>
          <p:cNvSpPr>
            <a:spLocks noGrp="1"/>
          </p:cNvSpPr>
          <p:nvPr>
            <p:ph type="sldNum" sz="quarter" idx="10"/>
          </p:nvPr>
        </p:nvSpPr>
        <p:spPr/>
        <p:txBody>
          <a:bodyPr/>
          <a:lstStyle/>
          <a:p>
            <a:fld id="{E7D3E4FF-DD34-4A76-824D-13C46ED3D16E}" type="slidenum">
              <a:rPr lang="en-US" smtClean="0"/>
              <a:t>1</a:t>
            </a:fld>
            <a:endParaRPr lang="en-US" dirty="0"/>
          </a:p>
        </p:txBody>
      </p:sp>
    </p:spTree>
    <p:extLst>
      <p:ext uri="{BB962C8B-B14F-4D97-AF65-F5344CB8AC3E}">
        <p14:creationId xmlns:p14="http://schemas.microsoft.com/office/powerpoint/2010/main" val="2102614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credit – CBRM Symposium</a:t>
            </a:r>
            <a:r>
              <a:rPr lang="en-US" baseline="0" dirty="0" smtClean="0"/>
              <a:t> Proceedings, WorldFish, 2017</a:t>
            </a:r>
            <a:endParaRPr lang="en-US" dirty="0"/>
          </a:p>
        </p:txBody>
      </p:sp>
      <p:sp>
        <p:nvSpPr>
          <p:cNvPr id="4" name="Slide Number Placeholder 3"/>
          <p:cNvSpPr>
            <a:spLocks noGrp="1"/>
          </p:cNvSpPr>
          <p:nvPr>
            <p:ph type="sldNum" sz="quarter" idx="10"/>
          </p:nvPr>
        </p:nvSpPr>
        <p:spPr/>
        <p:txBody>
          <a:bodyPr/>
          <a:lstStyle/>
          <a:p>
            <a:fld id="{E7D3E4FF-DD34-4A76-824D-13C46ED3D16E}" type="slidenum">
              <a:rPr lang="en-US" smtClean="0"/>
              <a:t>2</a:t>
            </a:fld>
            <a:endParaRPr lang="en-US" dirty="0"/>
          </a:p>
        </p:txBody>
      </p:sp>
    </p:spTree>
    <p:extLst>
      <p:ext uri="{BB962C8B-B14F-4D97-AF65-F5344CB8AC3E}">
        <p14:creationId xmlns:p14="http://schemas.microsoft.com/office/powerpoint/2010/main" val="1978032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D3E4FF-DD34-4A76-824D-13C46ED3D16E}" type="slidenum">
              <a:rPr lang="en-US" smtClean="0"/>
              <a:t>8</a:t>
            </a:fld>
            <a:endParaRPr lang="en-US" dirty="0"/>
          </a:p>
        </p:txBody>
      </p:sp>
    </p:spTree>
    <p:extLst>
      <p:ext uri="{BB962C8B-B14F-4D97-AF65-F5344CB8AC3E}">
        <p14:creationId xmlns:p14="http://schemas.microsoft.com/office/powerpoint/2010/main" val="1291378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H"/>
          </a:p>
        </p:txBody>
      </p:sp>
      <p:sp>
        <p:nvSpPr>
          <p:cNvPr id="4" name="Date Placeholder 3"/>
          <p:cNvSpPr>
            <a:spLocks noGrp="1"/>
          </p:cNvSpPr>
          <p:nvPr>
            <p:ph type="dt" sz="half" idx="10"/>
          </p:nvPr>
        </p:nvSpPr>
        <p:spPr/>
        <p:txBody>
          <a:bodyPr/>
          <a:lstStyle/>
          <a:p>
            <a:fld id="{49979BF7-5BE7-4D6C-A296-2834D83179B3}" type="datetimeFigureOut">
              <a:rPr lang="en-PH" smtClean="0"/>
              <a:t>13/12/2018</a:t>
            </a:fld>
            <a:endParaRPr lang="en-PH" dirty="0"/>
          </a:p>
        </p:txBody>
      </p:sp>
      <p:sp>
        <p:nvSpPr>
          <p:cNvPr id="5" name="Footer Placeholder 4"/>
          <p:cNvSpPr>
            <a:spLocks noGrp="1"/>
          </p:cNvSpPr>
          <p:nvPr>
            <p:ph type="ftr" sz="quarter" idx="11"/>
          </p:nvPr>
        </p:nvSpPr>
        <p:spPr/>
        <p:txBody>
          <a:bodyPr/>
          <a:lstStyle/>
          <a:p>
            <a:endParaRPr lang="en-PH" dirty="0"/>
          </a:p>
        </p:txBody>
      </p:sp>
      <p:sp>
        <p:nvSpPr>
          <p:cNvPr id="6" name="Slide Number Placeholder 5"/>
          <p:cNvSpPr>
            <a:spLocks noGrp="1"/>
          </p:cNvSpPr>
          <p:nvPr>
            <p:ph type="sldNum" sz="quarter" idx="12"/>
          </p:nvPr>
        </p:nvSpPr>
        <p:spPr/>
        <p:txBody>
          <a:bodyPr/>
          <a:lstStyle/>
          <a:p>
            <a:fld id="{592AEBB7-597A-4881-AA7D-95292C3E0706}" type="slidenum">
              <a:rPr lang="en-PH" smtClean="0"/>
              <a:t>‹#›</a:t>
            </a:fld>
            <a:endParaRPr lang="en-PH" dirty="0"/>
          </a:p>
        </p:txBody>
      </p:sp>
    </p:spTree>
    <p:extLst>
      <p:ext uri="{BB962C8B-B14F-4D97-AF65-F5344CB8AC3E}">
        <p14:creationId xmlns:p14="http://schemas.microsoft.com/office/powerpoint/2010/main" val="829767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p:txBody>
          <a:bodyPr/>
          <a:lstStyle/>
          <a:p>
            <a:fld id="{49979BF7-5BE7-4D6C-A296-2834D83179B3}" type="datetimeFigureOut">
              <a:rPr lang="en-PH" smtClean="0"/>
              <a:t>13/12/2018</a:t>
            </a:fld>
            <a:endParaRPr lang="en-PH" dirty="0"/>
          </a:p>
        </p:txBody>
      </p:sp>
      <p:sp>
        <p:nvSpPr>
          <p:cNvPr id="5" name="Footer Placeholder 4"/>
          <p:cNvSpPr>
            <a:spLocks noGrp="1"/>
          </p:cNvSpPr>
          <p:nvPr>
            <p:ph type="ftr" sz="quarter" idx="11"/>
          </p:nvPr>
        </p:nvSpPr>
        <p:spPr/>
        <p:txBody>
          <a:bodyPr/>
          <a:lstStyle/>
          <a:p>
            <a:endParaRPr lang="en-PH" dirty="0"/>
          </a:p>
        </p:txBody>
      </p:sp>
      <p:sp>
        <p:nvSpPr>
          <p:cNvPr id="6" name="Slide Number Placeholder 5"/>
          <p:cNvSpPr>
            <a:spLocks noGrp="1"/>
          </p:cNvSpPr>
          <p:nvPr>
            <p:ph type="sldNum" sz="quarter" idx="12"/>
          </p:nvPr>
        </p:nvSpPr>
        <p:spPr/>
        <p:txBody>
          <a:bodyPr/>
          <a:lstStyle/>
          <a:p>
            <a:fld id="{592AEBB7-597A-4881-AA7D-95292C3E0706}" type="slidenum">
              <a:rPr lang="en-PH" smtClean="0"/>
              <a:t>‹#›</a:t>
            </a:fld>
            <a:endParaRPr lang="en-PH" dirty="0"/>
          </a:p>
        </p:txBody>
      </p:sp>
    </p:spTree>
    <p:extLst>
      <p:ext uri="{BB962C8B-B14F-4D97-AF65-F5344CB8AC3E}">
        <p14:creationId xmlns:p14="http://schemas.microsoft.com/office/powerpoint/2010/main" val="2437000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P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p:txBody>
          <a:bodyPr/>
          <a:lstStyle/>
          <a:p>
            <a:fld id="{49979BF7-5BE7-4D6C-A296-2834D83179B3}" type="datetimeFigureOut">
              <a:rPr lang="en-PH" smtClean="0"/>
              <a:t>13/12/2018</a:t>
            </a:fld>
            <a:endParaRPr lang="en-PH" dirty="0"/>
          </a:p>
        </p:txBody>
      </p:sp>
      <p:sp>
        <p:nvSpPr>
          <p:cNvPr id="5" name="Footer Placeholder 4"/>
          <p:cNvSpPr>
            <a:spLocks noGrp="1"/>
          </p:cNvSpPr>
          <p:nvPr>
            <p:ph type="ftr" sz="quarter" idx="11"/>
          </p:nvPr>
        </p:nvSpPr>
        <p:spPr/>
        <p:txBody>
          <a:bodyPr/>
          <a:lstStyle/>
          <a:p>
            <a:endParaRPr lang="en-PH" dirty="0"/>
          </a:p>
        </p:txBody>
      </p:sp>
      <p:sp>
        <p:nvSpPr>
          <p:cNvPr id="6" name="Slide Number Placeholder 5"/>
          <p:cNvSpPr>
            <a:spLocks noGrp="1"/>
          </p:cNvSpPr>
          <p:nvPr>
            <p:ph type="sldNum" sz="quarter" idx="12"/>
          </p:nvPr>
        </p:nvSpPr>
        <p:spPr/>
        <p:txBody>
          <a:bodyPr/>
          <a:lstStyle/>
          <a:p>
            <a:fld id="{592AEBB7-597A-4881-AA7D-95292C3E0706}" type="slidenum">
              <a:rPr lang="en-PH" smtClean="0"/>
              <a:t>‹#›</a:t>
            </a:fld>
            <a:endParaRPr lang="en-PH" dirty="0"/>
          </a:p>
        </p:txBody>
      </p:sp>
    </p:spTree>
    <p:extLst>
      <p:ext uri="{BB962C8B-B14F-4D97-AF65-F5344CB8AC3E}">
        <p14:creationId xmlns:p14="http://schemas.microsoft.com/office/powerpoint/2010/main" val="3787609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5341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p:txBody>
          <a:bodyPr/>
          <a:lstStyle/>
          <a:p>
            <a:fld id="{49979BF7-5BE7-4D6C-A296-2834D83179B3}" type="datetimeFigureOut">
              <a:rPr lang="en-PH" smtClean="0"/>
              <a:t>13/12/2018</a:t>
            </a:fld>
            <a:endParaRPr lang="en-PH" dirty="0"/>
          </a:p>
        </p:txBody>
      </p:sp>
      <p:sp>
        <p:nvSpPr>
          <p:cNvPr id="5" name="Footer Placeholder 4"/>
          <p:cNvSpPr>
            <a:spLocks noGrp="1"/>
          </p:cNvSpPr>
          <p:nvPr>
            <p:ph type="ftr" sz="quarter" idx="11"/>
          </p:nvPr>
        </p:nvSpPr>
        <p:spPr/>
        <p:txBody>
          <a:bodyPr/>
          <a:lstStyle/>
          <a:p>
            <a:endParaRPr lang="en-PH" dirty="0"/>
          </a:p>
        </p:txBody>
      </p:sp>
      <p:sp>
        <p:nvSpPr>
          <p:cNvPr id="6" name="Slide Number Placeholder 5"/>
          <p:cNvSpPr>
            <a:spLocks noGrp="1"/>
          </p:cNvSpPr>
          <p:nvPr>
            <p:ph type="sldNum" sz="quarter" idx="12"/>
          </p:nvPr>
        </p:nvSpPr>
        <p:spPr/>
        <p:txBody>
          <a:bodyPr/>
          <a:lstStyle/>
          <a:p>
            <a:fld id="{592AEBB7-597A-4881-AA7D-95292C3E0706}" type="slidenum">
              <a:rPr lang="en-PH" smtClean="0"/>
              <a:t>‹#›</a:t>
            </a:fld>
            <a:endParaRPr lang="en-PH" dirty="0"/>
          </a:p>
        </p:txBody>
      </p:sp>
      <p:pic>
        <p:nvPicPr>
          <p:cNvPr id="7" name="Picture 6">
            <a:extLst>
              <a:ext uri="{FF2B5EF4-FFF2-40B4-BE49-F238E27FC236}">
                <a16:creationId xmlns="" xmlns:a16="http://schemas.microsoft.com/office/drawing/2014/main" id="{7A07EE5D-454A-4B0F-9265-FFE8A556E41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913" t="92857" r="7644" b="89"/>
          <a:stretch/>
        </p:blipFill>
        <p:spPr>
          <a:xfrm>
            <a:off x="-27215" y="6590805"/>
            <a:ext cx="12219215" cy="261099"/>
          </a:xfrm>
          <a:prstGeom prst="rect">
            <a:avLst/>
          </a:prstGeom>
        </p:spPr>
      </p:pic>
    </p:spTree>
    <p:extLst>
      <p:ext uri="{BB962C8B-B14F-4D97-AF65-F5344CB8AC3E}">
        <p14:creationId xmlns:p14="http://schemas.microsoft.com/office/powerpoint/2010/main" val="2735561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979BF7-5BE7-4D6C-A296-2834D83179B3}" type="datetimeFigureOut">
              <a:rPr lang="en-PH" smtClean="0"/>
              <a:t>13/12/2018</a:t>
            </a:fld>
            <a:endParaRPr lang="en-PH" dirty="0"/>
          </a:p>
        </p:txBody>
      </p:sp>
      <p:sp>
        <p:nvSpPr>
          <p:cNvPr id="5" name="Footer Placeholder 4"/>
          <p:cNvSpPr>
            <a:spLocks noGrp="1"/>
          </p:cNvSpPr>
          <p:nvPr>
            <p:ph type="ftr" sz="quarter" idx="11"/>
          </p:nvPr>
        </p:nvSpPr>
        <p:spPr/>
        <p:txBody>
          <a:bodyPr/>
          <a:lstStyle/>
          <a:p>
            <a:endParaRPr lang="en-PH" dirty="0"/>
          </a:p>
        </p:txBody>
      </p:sp>
      <p:sp>
        <p:nvSpPr>
          <p:cNvPr id="6" name="Slide Number Placeholder 5"/>
          <p:cNvSpPr>
            <a:spLocks noGrp="1"/>
          </p:cNvSpPr>
          <p:nvPr>
            <p:ph type="sldNum" sz="quarter" idx="12"/>
          </p:nvPr>
        </p:nvSpPr>
        <p:spPr/>
        <p:txBody>
          <a:bodyPr/>
          <a:lstStyle/>
          <a:p>
            <a:fld id="{592AEBB7-597A-4881-AA7D-95292C3E0706}" type="slidenum">
              <a:rPr lang="en-PH" smtClean="0"/>
              <a:t>‹#›</a:t>
            </a:fld>
            <a:endParaRPr lang="en-PH" dirty="0"/>
          </a:p>
        </p:txBody>
      </p:sp>
    </p:spTree>
    <p:extLst>
      <p:ext uri="{BB962C8B-B14F-4D97-AF65-F5344CB8AC3E}">
        <p14:creationId xmlns:p14="http://schemas.microsoft.com/office/powerpoint/2010/main" val="2487546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4"/>
          <p:cNvSpPr>
            <a:spLocks noGrp="1"/>
          </p:cNvSpPr>
          <p:nvPr>
            <p:ph type="dt" sz="half" idx="10"/>
          </p:nvPr>
        </p:nvSpPr>
        <p:spPr/>
        <p:txBody>
          <a:bodyPr/>
          <a:lstStyle/>
          <a:p>
            <a:fld id="{49979BF7-5BE7-4D6C-A296-2834D83179B3}" type="datetimeFigureOut">
              <a:rPr lang="en-PH" smtClean="0"/>
              <a:t>13/12/2018</a:t>
            </a:fld>
            <a:endParaRPr lang="en-PH" dirty="0"/>
          </a:p>
        </p:txBody>
      </p:sp>
      <p:sp>
        <p:nvSpPr>
          <p:cNvPr id="6" name="Footer Placeholder 5"/>
          <p:cNvSpPr>
            <a:spLocks noGrp="1"/>
          </p:cNvSpPr>
          <p:nvPr>
            <p:ph type="ftr" sz="quarter" idx="11"/>
          </p:nvPr>
        </p:nvSpPr>
        <p:spPr/>
        <p:txBody>
          <a:bodyPr/>
          <a:lstStyle/>
          <a:p>
            <a:endParaRPr lang="en-PH" dirty="0"/>
          </a:p>
        </p:txBody>
      </p:sp>
      <p:sp>
        <p:nvSpPr>
          <p:cNvPr id="7" name="Slide Number Placeholder 6"/>
          <p:cNvSpPr>
            <a:spLocks noGrp="1"/>
          </p:cNvSpPr>
          <p:nvPr>
            <p:ph type="sldNum" sz="quarter" idx="12"/>
          </p:nvPr>
        </p:nvSpPr>
        <p:spPr/>
        <p:txBody>
          <a:bodyPr/>
          <a:lstStyle/>
          <a:p>
            <a:fld id="{592AEBB7-597A-4881-AA7D-95292C3E0706}" type="slidenum">
              <a:rPr lang="en-PH" smtClean="0"/>
              <a:t>‹#›</a:t>
            </a:fld>
            <a:endParaRPr lang="en-PH" dirty="0"/>
          </a:p>
        </p:txBody>
      </p:sp>
    </p:spTree>
    <p:extLst>
      <p:ext uri="{BB962C8B-B14F-4D97-AF65-F5344CB8AC3E}">
        <p14:creationId xmlns:p14="http://schemas.microsoft.com/office/powerpoint/2010/main" val="434698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P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6"/>
          <p:cNvSpPr>
            <a:spLocks noGrp="1"/>
          </p:cNvSpPr>
          <p:nvPr>
            <p:ph type="dt" sz="half" idx="10"/>
          </p:nvPr>
        </p:nvSpPr>
        <p:spPr/>
        <p:txBody>
          <a:bodyPr/>
          <a:lstStyle/>
          <a:p>
            <a:fld id="{49979BF7-5BE7-4D6C-A296-2834D83179B3}" type="datetimeFigureOut">
              <a:rPr lang="en-PH" smtClean="0"/>
              <a:t>13/12/2018</a:t>
            </a:fld>
            <a:endParaRPr lang="en-PH" dirty="0"/>
          </a:p>
        </p:txBody>
      </p:sp>
      <p:sp>
        <p:nvSpPr>
          <p:cNvPr id="8" name="Footer Placeholder 7"/>
          <p:cNvSpPr>
            <a:spLocks noGrp="1"/>
          </p:cNvSpPr>
          <p:nvPr>
            <p:ph type="ftr" sz="quarter" idx="11"/>
          </p:nvPr>
        </p:nvSpPr>
        <p:spPr/>
        <p:txBody>
          <a:bodyPr/>
          <a:lstStyle/>
          <a:p>
            <a:endParaRPr lang="en-PH" dirty="0"/>
          </a:p>
        </p:txBody>
      </p:sp>
      <p:sp>
        <p:nvSpPr>
          <p:cNvPr id="9" name="Slide Number Placeholder 8"/>
          <p:cNvSpPr>
            <a:spLocks noGrp="1"/>
          </p:cNvSpPr>
          <p:nvPr>
            <p:ph type="sldNum" sz="quarter" idx="12"/>
          </p:nvPr>
        </p:nvSpPr>
        <p:spPr/>
        <p:txBody>
          <a:bodyPr/>
          <a:lstStyle/>
          <a:p>
            <a:fld id="{592AEBB7-597A-4881-AA7D-95292C3E0706}" type="slidenum">
              <a:rPr lang="en-PH" smtClean="0"/>
              <a:t>‹#›</a:t>
            </a:fld>
            <a:endParaRPr lang="en-PH" dirty="0"/>
          </a:p>
        </p:txBody>
      </p:sp>
    </p:spTree>
    <p:extLst>
      <p:ext uri="{BB962C8B-B14F-4D97-AF65-F5344CB8AC3E}">
        <p14:creationId xmlns:p14="http://schemas.microsoft.com/office/powerpoint/2010/main" val="77719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Date Placeholder 2"/>
          <p:cNvSpPr>
            <a:spLocks noGrp="1"/>
          </p:cNvSpPr>
          <p:nvPr>
            <p:ph type="dt" sz="half" idx="10"/>
          </p:nvPr>
        </p:nvSpPr>
        <p:spPr/>
        <p:txBody>
          <a:bodyPr/>
          <a:lstStyle/>
          <a:p>
            <a:fld id="{49979BF7-5BE7-4D6C-A296-2834D83179B3}" type="datetimeFigureOut">
              <a:rPr lang="en-PH" smtClean="0"/>
              <a:t>13/12/2018</a:t>
            </a:fld>
            <a:endParaRPr lang="en-PH" dirty="0"/>
          </a:p>
        </p:txBody>
      </p:sp>
      <p:sp>
        <p:nvSpPr>
          <p:cNvPr id="4" name="Footer Placeholder 3"/>
          <p:cNvSpPr>
            <a:spLocks noGrp="1"/>
          </p:cNvSpPr>
          <p:nvPr>
            <p:ph type="ftr" sz="quarter" idx="11"/>
          </p:nvPr>
        </p:nvSpPr>
        <p:spPr/>
        <p:txBody>
          <a:bodyPr/>
          <a:lstStyle/>
          <a:p>
            <a:endParaRPr lang="en-PH" dirty="0"/>
          </a:p>
        </p:txBody>
      </p:sp>
      <p:sp>
        <p:nvSpPr>
          <p:cNvPr id="5" name="Slide Number Placeholder 4"/>
          <p:cNvSpPr>
            <a:spLocks noGrp="1"/>
          </p:cNvSpPr>
          <p:nvPr>
            <p:ph type="sldNum" sz="quarter" idx="12"/>
          </p:nvPr>
        </p:nvSpPr>
        <p:spPr/>
        <p:txBody>
          <a:bodyPr/>
          <a:lstStyle/>
          <a:p>
            <a:fld id="{592AEBB7-597A-4881-AA7D-95292C3E0706}" type="slidenum">
              <a:rPr lang="en-PH" smtClean="0"/>
              <a:t>‹#›</a:t>
            </a:fld>
            <a:endParaRPr lang="en-PH" dirty="0"/>
          </a:p>
        </p:txBody>
      </p:sp>
    </p:spTree>
    <p:extLst>
      <p:ext uri="{BB962C8B-B14F-4D97-AF65-F5344CB8AC3E}">
        <p14:creationId xmlns:p14="http://schemas.microsoft.com/office/powerpoint/2010/main" val="1801028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979BF7-5BE7-4D6C-A296-2834D83179B3}" type="datetimeFigureOut">
              <a:rPr lang="en-PH" smtClean="0"/>
              <a:t>13/12/2018</a:t>
            </a:fld>
            <a:endParaRPr lang="en-PH" dirty="0"/>
          </a:p>
        </p:txBody>
      </p:sp>
      <p:sp>
        <p:nvSpPr>
          <p:cNvPr id="3" name="Footer Placeholder 2"/>
          <p:cNvSpPr>
            <a:spLocks noGrp="1"/>
          </p:cNvSpPr>
          <p:nvPr>
            <p:ph type="ftr" sz="quarter" idx="11"/>
          </p:nvPr>
        </p:nvSpPr>
        <p:spPr/>
        <p:txBody>
          <a:bodyPr/>
          <a:lstStyle/>
          <a:p>
            <a:endParaRPr lang="en-PH" dirty="0"/>
          </a:p>
        </p:txBody>
      </p:sp>
      <p:sp>
        <p:nvSpPr>
          <p:cNvPr id="4" name="Slide Number Placeholder 3"/>
          <p:cNvSpPr>
            <a:spLocks noGrp="1"/>
          </p:cNvSpPr>
          <p:nvPr>
            <p:ph type="sldNum" sz="quarter" idx="12"/>
          </p:nvPr>
        </p:nvSpPr>
        <p:spPr/>
        <p:txBody>
          <a:bodyPr/>
          <a:lstStyle/>
          <a:p>
            <a:fld id="{592AEBB7-597A-4881-AA7D-95292C3E0706}" type="slidenum">
              <a:rPr lang="en-PH" smtClean="0"/>
              <a:t>‹#›</a:t>
            </a:fld>
            <a:endParaRPr lang="en-PH" dirty="0"/>
          </a:p>
        </p:txBody>
      </p:sp>
    </p:spTree>
    <p:extLst>
      <p:ext uri="{BB962C8B-B14F-4D97-AF65-F5344CB8AC3E}">
        <p14:creationId xmlns:p14="http://schemas.microsoft.com/office/powerpoint/2010/main" val="3146474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979BF7-5BE7-4D6C-A296-2834D83179B3}" type="datetimeFigureOut">
              <a:rPr lang="en-PH" smtClean="0"/>
              <a:t>13/12/2018</a:t>
            </a:fld>
            <a:endParaRPr lang="en-PH" dirty="0"/>
          </a:p>
        </p:txBody>
      </p:sp>
      <p:sp>
        <p:nvSpPr>
          <p:cNvPr id="6" name="Footer Placeholder 5"/>
          <p:cNvSpPr>
            <a:spLocks noGrp="1"/>
          </p:cNvSpPr>
          <p:nvPr>
            <p:ph type="ftr" sz="quarter" idx="11"/>
          </p:nvPr>
        </p:nvSpPr>
        <p:spPr/>
        <p:txBody>
          <a:bodyPr/>
          <a:lstStyle/>
          <a:p>
            <a:endParaRPr lang="en-PH" dirty="0"/>
          </a:p>
        </p:txBody>
      </p:sp>
      <p:sp>
        <p:nvSpPr>
          <p:cNvPr id="7" name="Slide Number Placeholder 6"/>
          <p:cNvSpPr>
            <a:spLocks noGrp="1"/>
          </p:cNvSpPr>
          <p:nvPr>
            <p:ph type="sldNum" sz="quarter" idx="12"/>
          </p:nvPr>
        </p:nvSpPr>
        <p:spPr/>
        <p:txBody>
          <a:bodyPr/>
          <a:lstStyle/>
          <a:p>
            <a:fld id="{592AEBB7-597A-4881-AA7D-95292C3E0706}" type="slidenum">
              <a:rPr lang="en-PH" smtClean="0"/>
              <a:t>‹#›</a:t>
            </a:fld>
            <a:endParaRPr lang="en-PH" dirty="0"/>
          </a:p>
        </p:txBody>
      </p:sp>
    </p:spTree>
    <p:extLst>
      <p:ext uri="{BB962C8B-B14F-4D97-AF65-F5344CB8AC3E}">
        <p14:creationId xmlns:p14="http://schemas.microsoft.com/office/powerpoint/2010/main" val="1061916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979BF7-5BE7-4D6C-A296-2834D83179B3}" type="datetimeFigureOut">
              <a:rPr lang="en-PH" smtClean="0"/>
              <a:t>13/12/2018</a:t>
            </a:fld>
            <a:endParaRPr lang="en-PH" dirty="0"/>
          </a:p>
        </p:txBody>
      </p:sp>
      <p:sp>
        <p:nvSpPr>
          <p:cNvPr id="6" name="Footer Placeholder 5"/>
          <p:cNvSpPr>
            <a:spLocks noGrp="1"/>
          </p:cNvSpPr>
          <p:nvPr>
            <p:ph type="ftr" sz="quarter" idx="11"/>
          </p:nvPr>
        </p:nvSpPr>
        <p:spPr/>
        <p:txBody>
          <a:bodyPr/>
          <a:lstStyle/>
          <a:p>
            <a:endParaRPr lang="en-PH" dirty="0"/>
          </a:p>
        </p:txBody>
      </p:sp>
      <p:sp>
        <p:nvSpPr>
          <p:cNvPr id="7" name="Slide Number Placeholder 6"/>
          <p:cNvSpPr>
            <a:spLocks noGrp="1"/>
          </p:cNvSpPr>
          <p:nvPr>
            <p:ph type="sldNum" sz="quarter" idx="12"/>
          </p:nvPr>
        </p:nvSpPr>
        <p:spPr/>
        <p:txBody>
          <a:bodyPr/>
          <a:lstStyle/>
          <a:p>
            <a:fld id="{592AEBB7-597A-4881-AA7D-95292C3E0706}" type="slidenum">
              <a:rPr lang="en-PH" smtClean="0"/>
              <a:t>‹#›</a:t>
            </a:fld>
            <a:endParaRPr lang="en-PH" dirty="0"/>
          </a:p>
        </p:txBody>
      </p:sp>
    </p:spTree>
    <p:extLst>
      <p:ext uri="{BB962C8B-B14F-4D97-AF65-F5344CB8AC3E}">
        <p14:creationId xmlns:p14="http://schemas.microsoft.com/office/powerpoint/2010/main" val="3601185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H"/>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979BF7-5BE7-4D6C-A296-2834D83179B3}" type="datetimeFigureOut">
              <a:rPr lang="en-PH" smtClean="0"/>
              <a:t>13/12/2018</a:t>
            </a:fld>
            <a:endParaRPr lang="en-PH"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H"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2AEBB7-597A-4881-AA7D-95292C3E0706}" type="slidenum">
              <a:rPr lang="en-PH" smtClean="0"/>
              <a:t>‹#›</a:t>
            </a:fld>
            <a:endParaRPr lang="en-PH" dirty="0"/>
          </a:p>
        </p:txBody>
      </p:sp>
      <p:pic>
        <p:nvPicPr>
          <p:cNvPr id="8" name="Picture 7">
            <a:extLst>
              <a:ext uri="{FF2B5EF4-FFF2-40B4-BE49-F238E27FC236}">
                <a16:creationId xmlns="" xmlns:a16="http://schemas.microsoft.com/office/drawing/2014/main" id="{7E593045-CD0D-4401-A7BF-ED91C462822B}"/>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482109" y="365125"/>
            <a:ext cx="1276350" cy="1181100"/>
          </a:xfrm>
          <a:prstGeom prst="rect">
            <a:avLst/>
          </a:prstGeom>
        </p:spPr>
      </p:pic>
      <p:pic>
        <p:nvPicPr>
          <p:cNvPr id="9" name="Picture 8">
            <a:extLst>
              <a:ext uri="{FF2B5EF4-FFF2-40B4-BE49-F238E27FC236}">
                <a16:creationId xmlns="" xmlns:a16="http://schemas.microsoft.com/office/drawing/2014/main" id="{EA4E5EDA-C3FD-46D9-A2C8-ADD330F1DFE7}"/>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l="10913" t="92857" r="7644" b="89"/>
          <a:stretch/>
        </p:blipFill>
        <p:spPr>
          <a:xfrm>
            <a:off x="-27215" y="6590805"/>
            <a:ext cx="12219215" cy="261099"/>
          </a:xfrm>
          <a:prstGeom prst="rect">
            <a:avLst/>
          </a:prstGeom>
        </p:spPr>
      </p:pic>
    </p:spTree>
    <p:extLst>
      <p:ext uri="{BB962C8B-B14F-4D97-AF65-F5344CB8AC3E}">
        <p14:creationId xmlns:p14="http://schemas.microsoft.com/office/powerpoint/2010/main" val="774533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0.jp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8.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image" Target="../media/image2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tif"/></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srcRect t="13310" r="8282"/>
          <a:stretch/>
        </p:blipFill>
        <p:spPr>
          <a:xfrm>
            <a:off x="0" y="0"/>
            <a:ext cx="12192000" cy="6574349"/>
          </a:xfrm>
          <a:prstGeom prst="rect">
            <a:avLst/>
          </a:prstGeom>
          <a:effectLst>
            <a:outerShdw blurRad="50800" dist="38100" dir="13500000" algn="br" rotWithShape="0">
              <a:prstClr val="black">
                <a:alpha val="40000"/>
              </a:prstClr>
            </a:outerShdw>
          </a:effectLst>
        </p:spPr>
      </p:pic>
      <p:sp>
        <p:nvSpPr>
          <p:cNvPr id="9" name="TextBox 8"/>
          <p:cNvSpPr txBox="1"/>
          <p:nvPr/>
        </p:nvSpPr>
        <p:spPr>
          <a:xfrm>
            <a:off x="318621" y="400176"/>
            <a:ext cx="2643672" cy="861774"/>
          </a:xfrm>
          <a:prstGeom prst="rect">
            <a:avLst/>
          </a:prstGeom>
          <a:noFill/>
        </p:spPr>
        <p:txBody>
          <a:bodyPr wrap="none" rtlCol="0">
            <a:spAutoFit/>
          </a:bodyPr>
          <a:lstStyle/>
          <a:p>
            <a:r>
              <a:rPr lang="en-PH" sz="5000" dirty="0">
                <a:solidFill>
                  <a:schemeClr val="bg1"/>
                </a:solidFill>
                <a:effectLst>
                  <a:outerShdw blurRad="38100" dist="38100" dir="2700000" algn="tl">
                    <a:srgbClr val="000000">
                      <a:alpha val="43137"/>
                    </a:srgbClr>
                  </a:outerShdw>
                </a:effectLst>
                <a:latin typeface="Arial Black" panose="020B0A04020102020204" pitchFamily="34" charset="0"/>
              </a:rPr>
              <a:t>SOM14</a:t>
            </a:r>
          </a:p>
        </p:txBody>
      </p:sp>
      <p:sp>
        <p:nvSpPr>
          <p:cNvPr id="6" name="TextBox 5"/>
          <p:cNvSpPr txBox="1"/>
          <p:nvPr/>
        </p:nvSpPr>
        <p:spPr>
          <a:xfrm>
            <a:off x="2839453" y="338619"/>
            <a:ext cx="3765325" cy="923330"/>
          </a:xfrm>
          <a:prstGeom prst="rect">
            <a:avLst/>
          </a:prstGeom>
          <a:noFill/>
        </p:spPr>
        <p:txBody>
          <a:bodyPr wrap="square" rtlCol="0">
            <a:spAutoFit/>
          </a:bodyPr>
          <a:lstStyle/>
          <a:p>
            <a:r>
              <a:rPr lang="en-PH" b="1" dirty="0">
                <a:solidFill>
                  <a:schemeClr val="tx1">
                    <a:lumMod val="65000"/>
                    <a:lumOff val="35000"/>
                  </a:schemeClr>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14</a:t>
            </a:r>
            <a:r>
              <a:rPr lang="en-PH" b="1" baseline="30000" dirty="0">
                <a:solidFill>
                  <a:schemeClr val="tx1">
                    <a:lumMod val="65000"/>
                    <a:lumOff val="35000"/>
                  </a:schemeClr>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th</a:t>
            </a:r>
            <a:r>
              <a:rPr lang="en-PH" b="1" dirty="0">
                <a:solidFill>
                  <a:schemeClr val="tx1">
                    <a:lumMod val="65000"/>
                    <a:lumOff val="35000"/>
                  </a:schemeClr>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 Senior Officials’ Meeting</a:t>
            </a:r>
          </a:p>
          <a:p>
            <a:r>
              <a:rPr lang="en-PH" b="1" dirty="0" smtClean="0">
                <a:solidFill>
                  <a:schemeClr val="tx1">
                    <a:lumMod val="65000"/>
                    <a:lumOff val="35000"/>
                  </a:schemeClr>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12-13 </a:t>
            </a:r>
            <a:r>
              <a:rPr lang="en-PH" b="1" dirty="0">
                <a:solidFill>
                  <a:schemeClr val="tx1">
                    <a:lumMod val="65000"/>
                    <a:lumOff val="35000"/>
                  </a:schemeClr>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December 2018</a:t>
            </a:r>
          </a:p>
          <a:p>
            <a:r>
              <a:rPr lang="en-PH" b="1" dirty="0">
                <a:solidFill>
                  <a:schemeClr val="tx1">
                    <a:lumMod val="65000"/>
                    <a:lumOff val="35000"/>
                  </a:schemeClr>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Manila, Philippines</a:t>
            </a:r>
          </a:p>
        </p:txBody>
      </p:sp>
      <p:sp>
        <p:nvSpPr>
          <p:cNvPr id="4" name="Title 1"/>
          <p:cNvSpPr txBox="1">
            <a:spLocks/>
          </p:cNvSpPr>
          <p:nvPr/>
        </p:nvSpPr>
        <p:spPr>
          <a:xfrm>
            <a:off x="11503" y="2951747"/>
            <a:ext cx="12180497" cy="829457"/>
          </a:xfrm>
          <a:prstGeom prst="rect">
            <a:avLst/>
          </a:prstGeom>
          <a:solidFill>
            <a:srgbClr val="90C42F">
              <a:alpha val="60000"/>
            </a:srgbClr>
          </a:solidFill>
          <a:ln>
            <a:no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PH" sz="4300" b="1" dirty="0">
                <a:solidFill>
                  <a:schemeClr val="bg1"/>
                </a:solidFill>
                <a:latin typeface="Arial Black" panose="020B0A04020102020204" pitchFamily="34" charset="0"/>
              </a:rPr>
              <a:t>  </a:t>
            </a:r>
            <a:r>
              <a:rPr lang="en-PH" sz="4300" b="1" dirty="0">
                <a:solidFill>
                  <a:schemeClr val="bg1"/>
                </a:solidFill>
                <a:effectLst>
                  <a:outerShdw blurRad="38100" dist="38100" dir="2700000" algn="tl">
                    <a:srgbClr val="000000">
                      <a:alpha val="43137"/>
                    </a:srgbClr>
                  </a:outerShdw>
                </a:effectLst>
                <a:latin typeface="Arial Black" panose="020B0A04020102020204" pitchFamily="34" charset="0"/>
              </a:rPr>
              <a:t>SESSION 10: COUNTRY REPORT</a:t>
            </a:r>
          </a:p>
        </p:txBody>
      </p:sp>
      <p:sp>
        <p:nvSpPr>
          <p:cNvPr id="5" name="Subtitle 2"/>
          <p:cNvSpPr txBox="1">
            <a:spLocks/>
          </p:cNvSpPr>
          <p:nvPr/>
        </p:nvSpPr>
        <p:spPr>
          <a:xfrm>
            <a:off x="353549" y="4672013"/>
            <a:ext cx="11605089" cy="104798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PH" sz="1400" b="1" i="1"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Presented by Agnetha Vave-Karamui. </a:t>
            </a:r>
          </a:p>
          <a:p>
            <a:pPr algn="l"/>
            <a:r>
              <a:rPr lang="en-PH" sz="1400" b="1" i="1"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For: SINCC - Ministry of Environment, Climate Change, Disaster Management &amp; Meteorology</a:t>
            </a:r>
            <a:endParaRPr lang="en-PH" sz="1400" b="1"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55382" y="5694946"/>
            <a:ext cx="808280" cy="76758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90227" y="5685439"/>
            <a:ext cx="1659348" cy="786594"/>
          </a:xfrm>
          <a:prstGeom prst="rect">
            <a:avLst/>
          </a:prstGeom>
        </p:spPr>
      </p:pic>
      <p:pic>
        <p:nvPicPr>
          <p:cNvPr id="18" name="Picture 17" descr="A close up of a sign&#10;&#10;Description automatically generated">
            <a:extLst>
              <a:ext uri="{FF2B5EF4-FFF2-40B4-BE49-F238E27FC236}">
                <a16:creationId xmlns="" xmlns:a16="http://schemas.microsoft.com/office/drawing/2014/main" id="{A73824A2-69A7-4DFE-9A65-5F9EED9A935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64968" y="5719995"/>
            <a:ext cx="1799158" cy="761009"/>
          </a:xfrm>
          <a:prstGeom prst="rect">
            <a:avLst/>
          </a:prstGeom>
        </p:spPr>
      </p:pic>
      <p:sp>
        <p:nvSpPr>
          <p:cNvPr id="12" name="Subtitle 2">
            <a:extLst>
              <a:ext uri="{FF2B5EF4-FFF2-40B4-BE49-F238E27FC236}">
                <a16:creationId xmlns="" xmlns:a16="http://schemas.microsoft.com/office/drawing/2014/main" id="{EA54EE3B-3FA6-42E3-83FA-5A635BA249AA}"/>
              </a:ext>
            </a:extLst>
          </p:cNvPr>
          <p:cNvSpPr txBox="1">
            <a:spLocks/>
          </p:cNvSpPr>
          <p:nvPr/>
        </p:nvSpPr>
        <p:spPr>
          <a:xfrm>
            <a:off x="353549" y="3814169"/>
            <a:ext cx="7490135" cy="7167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PH" sz="6600" b="1" dirty="0" smtClean="0">
                <a:solidFill>
                  <a:srgbClr val="0070C0"/>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SOLOMON ISLANDS</a:t>
            </a:r>
            <a:endParaRPr lang="en-PH" sz="6600" b="1" dirty="0">
              <a:solidFill>
                <a:srgbClr val="0070C0"/>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16" name="Picture 4"/>
          <p:cNvPicPr>
            <a:picLocks noChangeAspect="1" noChangeArrowheads="1"/>
          </p:cNvPicPr>
          <p:nvPr/>
        </p:nvPicPr>
        <p:blipFill>
          <a:blip r:embed="rId7"/>
          <a:srcRect/>
          <a:stretch>
            <a:fillRect/>
          </a:stretch>
        </p:blipFill>
        <p:spPr bwMode="auto">
          <a:xfrm>
            <a:off x="10199377" y="5694946"/>
            <a:ext cx="927667" cy="767582"/>
          </a:xfrm>
          <a:prstGeom prst="rect">
            <a:avLst/>
          </a:prstGeom>
          <a:noFill/>
          <a:ln w="9525">
            <a:solidFill>
              <a:schemeClr val="bg1">
                <a:lumMod val="95000"/>
              </a:schemeClr>
            </a:solidFill>
            <a:miter lim="800000"/>
            <a:headEnd/>
            <a:tailEnd/>
          </a:ln>
        </p:spPr>
      </p:pic>
    </p:spTree>
    <p:extLst>
      <p:ext uri="{BB962C8B-B14F-4D97-AF65-F5344CB8AC3E}">
        <p14:creationId xmlns:p14="http://schemas.microsoft.com/office/powerpoint/2010/main" val="209658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365125"/>
            <a:ext cx="11800114" cy="1325563"/>
          </a:xfrm>
          <a:solidFill>
            <a:schemeClr val="accent6">
              <a:lumMod val="40000"/>
              <a:lumOff val="60000"/>
              <a:alpha val="50000"/>
            </a:schemeClr>
          </a:solidFill>
        </p:spPr>
        <p:txBody>
          <a:bodyPr>
            <a:normAutofit/>
          </a:bodyPr>
          <a:lstStyle/>
          <a:p>
            <a:r>
              <a:rPr lang="en-PH" sz="2800" b="1" dirty="0">
                <a:solidFill>
                  <a:srgbClr val="474443"/>
                </a:solidFill>
                <a:latin typeface="Arial Black" panose="020B0A04020102020204" pitchFamily="34" charset="0"/>
                <a:ea typeface="Open Sans" panose="020B0606030504020204" pitchFamily="34" charset="0"/>
                <a:cs typeface="Open Sans" panose="020B0606030504020204" pitchFamily="34" charset="0"/>
              </a:rPr>
              <a:t>II. Constraints/Issues/Challenges </a:t>
            </a:r>
            <a:br>
              <a:rPr lang="en-PH" sz="2800" b="1" dirty="0">
                <a:solidFill>
                  <a:srgbClr val="474443"/>
                </a:solidFill>
                <a:latin typeface="Arial Black" panose="020B0A04020102020204" pitchFamily="34" charset="0"/>
                <a:ea typeface="Open Sans" panose="020B0606030504020204" pitchFamily="34" charset="0"/>
                <a:cs typeface="Open Sans" panose="020B0606030504020204" pitchFamily="34" charset="0"/>
              </a:rPr>
            </a:br>
            <a:r>
              <a:rPr lang="en-PH" sz="2800" b="1" dirty="0">
                <a:solidFill>
                  <a:srgbClr val="474443"/>
                </a:solidFill>
                <a:latin typeface="Arial Black" panose="020B0A04020102020204" pitchFamily="34" charset="0"/>
                <a:ea typeface="Open Sans" panose="020B0606030504020204" pitchFamily="34" charset="0"/>
                <a:cs typeface="Open Sans" panose="020B0606030504020204" pitchFamily="34" charset="0"/>
              </a:rPr>
              <a:t>Affecting </a:t>
            </a:r>
            <a:r>
              <a:rPr lang="en-PH" sz="2800" b="1" dirty="0" smtClean="0">
                <a:solidFill>
                  <a:srgbClr val="474443"/>
                </a:solidFill>
                <a:latin typeface="Arial Black" panose="020B0A04020102020204" pitchFamily="34" charset="0"/>
                <a:ea typeface="Open Sans" panose="020B0606030504020204" pitchFamily="34" charset="0"/>
                <a:cs typeface="Open Sans" panose="020B0606030504020204" pitchFamily="34" charset="0"/>
              </a:rPr>
              <a:t>Implementation</a:t>
            </a:r>
            <a:endParaRPr lang="en-PH" sz="2800" dirty="0">
              <a:solidFill>
                <a:srgbClr val="474443"/>
              </a:solidFill>
              <a:latin typeface="Arial Black" panose="020B0A04020102020204" pitchFamily="34" charset="0"/>
              <a:ea typeface="Open Sans" panose="020B0606030504020204" pitchFamily="34" charset="0"/>
              <a:cs typeface="Open Sans" panose="020B0606030504020204" pitchFamily="34" charset="0"/>
            </a:endParaRPr>
          </a:p>
        </p:txBody>
      </p:sp>
      <p:sp>
        <p:nvSpPr>
          <p:cNvPr id="2" name="Content Placeholder 1"/>
          <p:cNvSpPr>
            <a:spLocks noGrp="1"/>
          </p:cNvSpPr>
          <p:nvPr>
            <p:ph idx="1"/>
          </p:nvPr>
        </p:nvSpPr>
        <p:spPr>
          <a:xfrm>
            <a:off x="-27215" y="1690688"/>
            <a:ext cx="6619875" cy="5030666"/>
          </a:xfrm>
        </p:spPr>
        <p:txBody>
          <a:bodyPr>
            <a:normAutofit fontScale="92500" lnSpcReduction="10000"/>
          </a:bodyPr>
          <a:lstStyle/>
          <a:p>
            <a:pPr lvl="0"/>
            <a:r>
              <a:rPr lang="en-US" sz="1900" dirty="0"/>
              <a:t>Goal 1: Seascapes – there is slow paced buy-in for the BSSE nomination from relevant stakeholders </a:t>
            </a:r>
          </a:p>
          <a:p>
            <a:pPr lvl="0"/>
            <a:r>
              <a:rPr lang="en-US" sz="1900" dirty="0"/>
              <a:t>Goal 2: EAFM - increasing demand for resources for income and food and unsustainable development activities including waste management (plastic pollution) are most threatening coastal and marine ecosystems. Improvements needed on policies and legislations such as the Environment Act, Forestry Resources and Timber Utilization Act. Enforcement capacities needed at community, provincial and even national levels.</a:t>
            </a:r>
          </a:p>
          <a:p>
            <a:pPr lvl="0"/>
            <a:r>
              <a:rPr lang="en-US" sz="1900" dirty="0"/>
              <a:t>Goal 3: MPA – lengthy processes and steps under the Protected Areas Act and Fisheries Management Act </a:t>
            </a:r>
          </a:p>
          <a:p>
            <a:pPr lvl="0"/>
            <a:r>
              <a:rPr lang="en-US" sz="1900" dirty="0"/>
              <a:t>Goal 4 – CCA – limited focus of adaptation programs on marine and coastal sector. Multiple partners – difficulty to track and monitor activities outside of government and NCC partners.</a:t>
            </a:r>
          </a:p>
          <a:p>
            <a:pPr lvl="0"/>
            <a:r>
              <a:rPr lang="en-US" sz="1900" dirty="0"/>
              <a:t>Goal 5 – Threatened species – needs for baseline data, monitoring programs for key threatened species, technical capacity and training needed. </a:t>
            </a:r>
          </a:p>
          <a:p>
            <a:endParaRPr lang="en-US"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10913" t="92857" r="7644" b="89"/>
          <a:stretch/>
        </p:blipFill>
        <p:spPr>
          <a:xfrm>
            <a:off x="-27215" y="6590805"/>
            <a:ext cx="12219215" cy="261099"/>
          </a:xfrm>
          <a:prstGeom prst="rect">
            <a:avLst/>
          </a:prstGeom>
        </p:spPr>
      </p:pic>
      <p:pic>
        <p:nvPicPr>
          <p:cNvPr id="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3713" y="2979738"/>
            <a:ext cx="5506962" cy="3741616"/>
          </a:xfrm>
          <a:prstGeom prst="rect">
            <a:avLst/>
          </a:prstGeom>
          <a:noFill/>
          <a:ln w="9525">
            <a:solidFill>
              <a:srgbClr val="F3FAFF"/>
            </a:solidFill>
            <a:miter lim="800000"/>
            <a:headEnd/>
            <a:tailEnd/>
          </a:ln>
          <a:extLst>
            <a:ext uri="{909E8E84-426E-40DD-AFC4-6F175D3DCCD1}">
              <a14:hiddenFill xmlns:a14="http://schemas.microsoft.com/office/drawing/2010/main">
                <a:solidFill>
                  <a:srgbClr val="FFFFFF"/>
                </a:solidFill>
              </a14:hiddenFill>
            </a:ext>
          </a:extLst>
        </p:spPr>
      </p:pic>
      <p:pic>
        <p:nvPicPr>
          <p:cNvPr id="10" name="Content Placeholder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7448550" y="-101600"/>
            <a:ext cx="4743450" cy="3353260"/>
          </a:xfrm>
          <a:prstGeom prst="rect">
            <a:avLst/>
          </a:prstGeom>
        </p:spPr>
      </p:pic>
    </p:spTree>
    <p:extLst>
      <p:ext uri="{BB962C8B-B14F-4D97-AF65-F5344CB8AC3E}">
        <p14:creationId xmlns:p14="http://schemas.microsoft.com/office/powerpoint/2010/main" val="32433883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293142"/>
            <a:ext cx="10363200" cy="868002"/>
          </a:xfrm>
          <a:solidFill>
            <a:schemeClr val="accent6">
              <a:lumMod val="40000"/>
              <a:lumOff val="60000"/>
            </a:schemeClr>
          </a:solidFill>
        </p:spPr>
        <p:txBody>
          <a:bodyPr>
            <a:normAutofit/>
          </a:bodyPr>
          <a:lstStyle/>
          <a:p>
            <a:pPr algn="ctr"/>
            <a:r>
              <a:rPr lang="en-PH" sz="3200" b="1" dirty="0">
                <a:solidFill>
                  <a:srgbClr val="474443"/>
                </a:solidFill>
                <a:latin typeface="Arial Black" panose="020B0A04020102020204" pitchFamily="34" charset="0"/>
                <a:ea typeface="Open Sans" panose="020B0606030504020204" pitchFamily="34" charset="0"/>
                <a:cs typeface="Open Sans" panose="020B0606030504020204" pitchFamily="34" charset="0"/>
              </a:rPr>
              <a:t>III. </a:t>
            </a:r>
            <a:r>
              <a:rPr lang="en-PH" sz="3200" b="1" dirty="0" smtClean="0">
                <a:solidFill>
                  <a:srgbClr val="474443"/>
                </a:solidFill>
                <a:latin typeface="Arial Black" panose="020B0A04020102020204" pitchFamily="34" charset="0"/>
                <a:ea typeface="Open Sans" panose="020B0606030504020204" pitchFamily="34" charset="0"/>
                <a:cs typeface="Open Sans" panose="020B0606030504020204" pitchFamily="34" charset="0"/>
              </a:rPr>
              <a:t>Next steps - 2019</a:t>
            </a:r>
            <a:endParaRPr lang="en-PH" sz="3200" dirty="0">
              <a:solidFill>
                <a:srgbClr val="474443"/>
              </a:solidFill>
              <a:latin typeface="Arial Black" panose="020B0A04020102020204" pitchFamily="34" charset="0"/>
              <a:ea typeface="Open Sans" panose="020B0606030504020204" pitchFamily="34" charset="0"/>
              <a:cs typeface="Open Sans" panose="020B0606030504020204" pitchFamily="34" charset="0"/>
            </a:endParaRPr>
          </a:p>
        </p:txBody>
      </p:sp>
      <p:pic>
        <p:nvPicPr>
          <p:cNvPr id="6" name="Picture 5"/>
          <p:cNvPicPr/>
          <p:nvPr/>
        </p:nvPicPr>
        <p:blipFill>
          <a:blip r:embed="rId2"/>
          <a:stretch>
            <a:fillRect/>
          </a:stretch>
        </p:blipFill>
        <p:spPr>
          <a:xfrm>
            <a:off x="8794225" y="102365"/>
            <a:ext cx="3192379" cy="5064921"/>
          </a:xfrm>
          <a:prstGeom prst="rect">
            <a:avLst/>
          </a:prstGeom>
          <a:ln>
            <a:solidFill>
              <a:schemeClr val="accent6">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 name="Content Placeholder 1"/>
          <p:cNvSpPr>
            <a:spLocks noGrp="1"/>
          </p:cNvSpPr>
          <p:nvPr>
            <p:ph idx="1"/>
          </p:nvPr>
        </p:nvSpPr>
        <p:spPr>
          <a:xfrm>
            <a:off x="1" y="1351922"/>
            <a:ext cx="8534400" cy="5506078"/>
          </a:xfrm>
        </p:spPr>
        <p:txBody>
          <a:bodyPr>
            <a:normAutofit/>
          </a:bodyPr>
          <a:lstStyle/>
          <a:p>
            <a:pPr lvl="1">
              <a:buFont typeface="Wingdings" panose="05000000000000000000" pitchFamily="2" charset="2"/>
              <a:buChar char="q"/>
              <a:defRPr/>
            </a:pPr>
            <a:r>
              <a:rPr lang="en-US" sz="2800" dirty="0">
                <a:latin typeface="Arial" panose="020B0604020202020204" pitchFamily="34" charset="0"/>
                <a:cs typeface="Arial" panose="020B0604020202020204" pitchFamily="34" charset="0"/>
              </a:rPr>
              <a:t> </a:t>
            </a:r>
            <a:r>
              <a:rPr lang="en-US" sz="2800" b="1" dirty="0" smtClean="0">
                <a:latin typeface="Arial" panose="020B0604020202020204" pitchFamily="34" charset="0"/>
                <a:cs typeface="Arial" panose="020B0604020202020204" pitchFamily="34" charset="0"/>
              </a:rPr>
              <a:t>Finalize and endorse </a:t>
            </a:r>
            <a:r>
              <a:rPr lang="en-US" b="1" dirty="0" smtClean="0">
                <a:latin typeface="Arial" panose="020B0604020202020204" pitchFamily="34" charset="0"/>
                <a:cs typeface="Arial" panose="020B0604020202020204" pitchFamily="34" charset="0"/>
              </a:rPr>
              <a:t>SINPOA 2019-2029</a:t>
            </a:r>
          </a:p>
          <a:p>
            <a:pPr lvl="1">
              <a:buFont typeface="Wingdings" panose="05000000000000000000" pitchFamily="2" charset="2"/>
              <a:buChar char="q"/>
              <a:defRPr/>
            </a:pPr>
            <a:endParaRPr lang="en-US" i="1" dirty="0">
              <a:latin typeface="Arial" panose="020B0604020202020204" pitchFamily="34" charset="0"/>
              <a:cs typeface="Arial" panose="020B0604020202020204" pitchFamily="34" charset="0"/>
            </a:endParaRPr>
          </a:p>
          <a:p>
            <a:pPr lvl="1">
              <a:buFont typeface="Wingdings" panose="05000000000000000000" pitchFamily="2" charset="2"/>
              <a:buChar char="q"/>
              <a:defRPr/>
            </a:pPr>
            <a:r>
              <a:rPr lang="en-US" i="1"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CBRM SCALING-UP and ACROSS </a:t>
            </a:r>
            <a:r>
              <a:rPr lang="en-US" i="1" dirty="0">
                <a:latin typeface="Arial" panose="020B0604020202020204" pitchFamily="34" charset="0"/>
                <a:cs typeface="Arial" panose="020B0604020202020204" pitchFamily="34" charset="0"/>
              </a:rPr>
              <a:t>	</a:t>
            </a:r>
          </a:p>
          <a:p>
            <a:pPr lvl="2">
              <a:buFontTx/>
              <a:buChar char="-"/>
              <a:defRPr/>
            </a:pPr>
            <a:r>
              <a:rPr lang="en-US" i="1" u="sng" dirty="0" smtClean="0">
                <a:latin typeface="Arial" panose="020B0604020202020204" pitchFamily="34" charset="0"/>
                <a:cs typeface="Arial" panose="020B0604020202020204" pitchFamily="34" charset="0"/>
              </a:rPr>
              <a:t>strengthening Provincial Governments </a:t>
            </a:r>
            <a:r>
              <a:rPr lang="en-US" i="1" dirty="0" smtClean="0">
                <a:latin typeface="Arial" panose="020B0604020202020204" pitchFamily="34" charset="0"/>
                <a:cs typeface="Arial" panose="020B0604020202020204" pitchFamily="34" charset="0"/>
              </a:rPr>
              <a:t>engagement and lead</a:t>
            </a:r>
            <a:endParaRPr lang="en-US" i="1" dirty="0">
              <a:latin typeface="Arial" panose="020B0604020202020204" pitchFamily="34" charset="0"/>
              <a:cs typeface="Arial" panose="020B0604020202020204" pitchFamily="34" charset="0"/>
            </a:endParaRPr>
          </a:p>
          <a:p>
            <a:pPr lvl="2">
              <a:buFontTx/>
              <a:buChar char="-"/>
              <a:defRPr/>
            </a:pPr>
            <a:r>
              <a:rPr lang="en-US" i="1" dirty="0" smtClean="0">
                <a:latin typeface="Arial" panose="020B0604020202020204" pitchFamily="34" charset="0"/>
                <a:cs typeface="Arial" panose="020B0604020202020204" pitchFamily="34" charset="0"/>
              </a:rPr>
              <a:t>increasing number of sites </a:t>
            </a:r>
            <a:r>
              <a:rPr lang="en-US" i="1" dirty="0">
                <a:latin typeface="Arial" panose="020B0604020202020204" pitchFamily="34" charset="0"/>
                <a:cs typeface="Arial" panose="020B0604020202020204" pitchFamily="34" charset="0"/>
              </a:rPr>
              <a:t>and </a:t>
            </a:r>
            <a:r>
              <a:rPr lang="en-US" i="1" dirty="0" smtClean="0">
                <a:latin typeface="Arial" panose="020B0604020202020204" pitchFamily="34" charset="0"/>
                <a:cs typeface="Arial" panose="020B0604020202020204" pitchFamily="34" charset="0"/>
              </a:rPr>
              <a:t>interventions for </a:t>
            </a:r>
            <a:r>
              <a:rPr lang="en-US" i="1" u="sng" dirty="0" smtClean="0">
                <a:latin typeface="Arial" panose="020B0604020202020204" pitchFamily="34" charset="0"/>
                <a:cs typeface="Arial" panose="020B0604020202020204" pitchFamily="34" charset="0"/>
              </a:rPr>
              <a:t>CBRM+</a:t>
            </a:r>
            <a:endParaRPr lang="en-US" i="1" u="sng" dirty="0">
              <a:latin typeface="Arial" panose="020B0604020202020204" pitchFamily="34" charset="0"/>
              <a:cs typeface="Arial" panose="020B0604020202020204" pitchFamily="34" charset="0"/>
            </a:endParaRPr>
          </a:p>
          <a:p>
            <a:pPr lvl="2">
              <a:buFontTx/>
              <a:buChar char="-"/>
              <a:defRPr/>
            </a:pPr>
            <a:r>
              <a:rPr lang="en-US" i="1" dirty="0" smtClean="0">
                <a:latin typeface="Arial" panose="020B0604020202020204" pitchFamily="34" charset="0"/>
                <a:cs typeface="Arial" panose="020B0604020202020204" pitchFamily="34" charset="0"/>
              </a:rPr>
              <a:t>emphasizing </a:t>
            </a:r>
            <a:r>
              <a:rPr lang="en-US" i="1" dirty="0">
                <a:latin typeface="Arial" panose="020B0604020202020204" pitchFamily="34" charset="0"/>
                <a:cs typeface="Arial" panose="020B0604020202020204" pitchFamily="34" charset="0"/>
              </a:rPr>
              <a:t>on </a:t>
            </a:r>
            <a:r>
              <a:rPr lang="en-US" i="1" u="sng" dirty="0">
                <a:latin typeface="Arial" panose="020B0604020202020204" pitchFamily="34" charset="0"/>
                <a:cs typeface="Arial" panose="020B0604020202020204" pitchFamily="34" charset="0"/>
              </a:rPr>
              <a:t>food </a:t>
            </a:r>
            <a:r>
              <a:rPr lang="en-US" i="1" u="sng" dirty="0" smtClean="0">
                <a:latin typeface="Arial" panose="020B0604020202020204" pitchFamily="34" charset="0"/>
                <a:cs typeface="Arial" panose="020B0604020202020204" pitchFamily="34" charset="0"/>
              </a:rPr>
              <a:t>security</a:t>
            </a:r>
            <a:r>
              <a:rPr lang="en-US" i="1" u="sng" dirty="0">
                <a:latin typeface="Arial" panose="020B0604020202020204" pitchFamily="34" charset="0"/>
                <a:cs typeface="Arial" panose="020B0604020202020204" pitchFamily="34" charset="0"/>
              </a:rPr>
              <a:t>, </a:t>
            </a:r>
            <a:r>
              <a:rPr lang="en-US" i="1" u="sng" dirty="0" smtClean="0">
                <a:latin typeface="Arial" panose="020B0604020202020204" pitchFamily="34" charset="0"/>
                <a:cs typeface="Arial" panose="020B0604020202020204" pitchFamily="34" charset="0"/>
              </a:rPr>
              <a:t>livelihoods, sustainable development </a:t>
            </a:r>
            <a:r>
              <a:rPr lang="en-US" i="1" u="sng" dirty="0">
                <a:latin typeface="Arial" panose="020B0604020202020204" pitchFamily="34" charset="0"/>
                <a:cs typeface="Arial" panose="020B0604020202020204" pitchFamily="34" charset="0"/>
              </a:rPr>
              <a:t>&amp; </a:t>
            </a:r>
            <a:r>
              <a:rPr lang="en-US" i="1" u="sng" dirty="0" smtClean="0">
                <a:latin typeface="Arial" panose="020B0604020202020204" pitchFamily="34" charset="0"/>
                <a:cs typeface="Arial" panose="020B0604020202020204" pitchFamily="34" charset="0"/>
              </a:rPr>
              <a:t>climate change adaptation</a:t>
            </a:r>
            <a:endParaRPr lang="en-US" i="1" u="sng" dirty="0">
              <a:latin typeface="Arial" panose="020B0604020202020204" pitchFamily="34" charset="0"/>
              <a:cs typeface="Arial" panose="020B0604020202020204" pitchFamily="34" charset="0"/>
            </a:endParaRPr>
          </a:p>
          <a:p>
            <a:pPr marL="914400" lvl="2" indent="0">
              <a:buNone/>
              <a:defRPr/>
            </a:pPr>
            <a:endParaRPr lang="en-US" b="1" dirty="0" smtClean="0">
              <a:latin typeface="Arial" panose="020B0604020202020204" pitchFamily="34" charset="0"/>
              <a:cs typeface="Arial" panose="020B0604020202020204" pitchFamily="34" charset="0"/>
            </a:endParaRPr>
          </a:p>
          <a:p>
            <a:pPr marL="914400" lvl="2" indent="0">
              <a:buNone/>
              <a:defRPr/>
            </a:pPr>
            <a:endParaRPr lang="en-US" b="1" dirty="0">
              <a:latin typeface="Arial" panose="020B0604020202020204" pitchFamily="34" charset="0"/>
              <a:cs typeface="Arial" panose="020B0604020202020204" pitchFamily="34" charset="0"/>
            </a:endParaRPr>
          </a:p>
          <a:p>
            <a:pPr lvl="5">
              <a:buFont typeface="Wingdings" panose="05000000000000000000" pitchFamily="2" charset="2"/>
              <a:buChar char="q"/>
              <a:defRPr/>
            </a:pPr>
            <a:r>
              <a:rPr lang="en-US" sz="2400" b="1" dirty="0" smtClean="0">
                <a:latin typeface="Arial" panose="020B0604020202020204" pitchFamily="34" charset="0"/>
                <a:cs typeface="Arial" panose="020B0604020202020204" pitchFamily="34" charset="0"/>
              </a:rPr>
              <a:t> SI </a:t>
            </a:r>
            <a:r>
              <a:rPr lang="en-US" sz="2400" b="1" dirty="0">
                <a:latin typeface="Arial" panose="020B0604020202020204" pitchFamily="34" charset="0"/>
                <a:cs typeface="Arial" panose="020B0604020202020204" pitchFamily="34" charset="0"/>
              </a:rPr>
              <a:t>National Ocean Policy </a:t>
            </a:r>
            <a:r>
              <a:rPr lang="en-US" sz="2400" b="1" dirty="0" smtClean="0">
                <a:latin typeface="Arial" panose="020B0604020202020204" pitchFamily="34" charset="0"/>
                <a:cs typeface="Arial" panose="020B0604020202020204" pitchFamily="34" charset="0"/>
              </a:rPr>
              <a:t>2018</a:t>
            </a:r>
          </a:p>
          <a:p>
            <a:pPr marL="3200400" lvl="7" indent="0">
              <a:buNone/>
              <a:defRPr/>
            </a:pPr>
            <a:r>
              <a:rPr lang="en-US" sz="2000" i="1" dirty="0" smtClean="0">
                <a:latin typeface="Arial" panose="020B0604020202020204" pitchFamily="34" charset="0"/>
                <a:cs typeface="Arial" panose="020B0604020202020204" pitchFamily="34" charset="0"/>
              </a:rPr>
              <a:t>- Themes: Ocean Governance, Ocean Environment, Ocean People, Ocean Threats and Ocean Use. </a:t>
            </a:r>
          </a:p>
          <a:p>
            <a:pPr lvl="7">
              <a:buFontTx/>
              <a:buChar char="-"/>
              <a:defRPr/>
            </a:pPr>
            <a:r>
              <a:rPr lang="en-US" sz="2000" i="1" dirty="0" smtClean="0">
                <a:latin typeface="Arial" panose="020B0604020202020204" pitchFamily="34" charset="0"/>
                <a:cs typeface="Arial" panose="020B0604020202020204" pitchFamily="34" charset="0"/>
              </a:rPr>
              <a:t>Develop national marine spatial plan by 2020</a:t>
            </a:r>
            <a:endParaRPr lang="en-US" sz="2000" i="1"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0913" t="92857" r="7644" b="89"/>
          <a:stretch/>
        </p:blipFill>
        <p:spPr>
          <a:xfrm>
            <a:off x="-27215" y="6590805"/>
            <a:ext cx="12219215" cy="261099"/>
          </a:xfrm>
          <a:prstGeom prst="rect">
            <a:avLst/>
          </a:prstGeom>
        </p:spPr>
      </p:pic>
      <p:pic>
        <p:nvPicPr>
          <p:cNvPr id="10" name="Picture 9"/>
          <p:cNvPicPr>
            <a:picLocks noChangeAspect="1"/>
          </p:cNvPicPr>
          <p:nvPr/>
        </p:nvPicPr>
        <p:blipFill>
          <a:blip r:embed="rId4"/>
          <a:stretch>
            <a:fillRect/>
          </a:stretch>
        </p:blipFill>
        <p:spPr>
          <a:xfrm>
            <a:off x="0" y="4104961"/>
            <a:ext cx="2221832" cy="2686477"/>
          </a:xfrm>
          <a:prstGeom prst="rect">
            <a:avLst/>
          </a:prstGeom>
          <a:ln>
            <a:solidFill>
              <a:schemeClr val="accent1"/>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1272293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60827" y="376519"/>
            <a:ext cx="11294143" cy="101685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PH" sz="3200" dirty="0">
              <a:solidFill>
                <a:srgbClr val="474443"/>
              </a:solidFill>
              <a:latin typeface="Arial Black" panose="020B0A04020102020204" pitchFamily="34" charset="0"/>
              <a:ea typeface="Open Sans" panose="020B0606030504020204" pitchFamily="34" charset="0"/>
              <a:cs typeface="Open Sans" panose="020B0606030504020204" pitchFamily="34"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10913" t="92857" r="7644" b="89"/>
          <a:stretch/>
        </p:blipFill>
        <p:spPr>
          <a:xfrm>
            <a:off x="-27215" y="6590805"/>
            <a:ext cx="12219215" cy="261099"/>
          </a:xfrm>
          <a:prstGeom prst="rect">
            <a:avLst/>
          </a:prstGeom>
        </p:spPr>
      </p:pic>
      <p:sp>
        <p:nvSpPr>
          <p:cNvPr id="2" name="Title 1"/>
          <p:cNvSpPr>
            <a:spLocks noGrp="1"/>
          </p:cNvSpPr>
          <p:nvPr>
            <p:ph type="ctrTitle"/>
          </p:nvPr>
        </p:nvSpPr>
        <p:spPr>
          <a:xfrm>
            <a:off x="0" y="0"/>
            <a:ext cx="7629525" cy="2387600"/>
          </a:xfrm>
          <a:solidFill>
            <a:schemeClr val="accent6">
              <a:lumMod val="40000"/>
              <a:lumOff val="60000"/>
            </a:schemeClr>
          </a:solidFill>
        </p:spPr>
        <p:txBody>
          <a:bodyPr>
            <a:normAutofit/>
          </a:bodyPr>
          <a:lstStyle/>
          <a:p>
            <a:r>
              <a:rPr lang="en-PH" sz="2800" b="1" dirty="0">
                <a:solidFill>
                  <a:srgbClr val="474443"/>
                </a:solidFill>
                <a:latin typeface="Arial Black" panose="020B0A04020102020204" pitchFamily="34" charset="0"/>
                <a:ea typeface="Open Sans" panose="020B0606030504020204" pitchFamily="34" charset="0"/>
                <a:cs typeface="Open Sans" panose="020B0606030504020204" pitchFamily="34" charset="0"/>
              </a:rPr>
              <a:t>IV. Potential Regional Program &amp; Support Required</a:t>
            </a:r>
            <a:r>
              <a:rPr lang="en-PH" sz="2800" dirty="0">
                <a:solidFill>
                  <a:srgbClr val="474443"/>
                </a:solidFill>
                <a:latin typeface="Arial Black" panose="020B0A04020102020204" pitchFamily="34" charset="0"/>
                <a:ea typeface="Open Sans" panose="020B0606030504020204" pitchFamily="34" charset="0"/>
                <a:cs typeface="Open Sans" panose="020B0606030504020204" pitchFamily="34" charset="0"/>
              </a:rPr>
              <a:t/>
            </a:r>
            <a:br>
              <a:rPr lang="en-PH" sz="2800" dirty="0">
                <a:solidFill>
                  <a:srgbClr val="474443"/>
                </a:solidFill>
                <a:latin typeface="Arial Black" panose="020B0A04020102020204" pitchFamily="34" charset="0"/>
                <a:ea typeface="Open Sans" panose="020B0606030504020204" pitchFamily="34" charset="0"/>
                <a:cs typeface="Open Sans" panose="020B0606030504020204" pitchFamily="34" charset="0"/>
              </a:rPr>
            </a:br>
            <a:endParaRPr lang="en-US" sz="2800" dirty="0"/>
          </a:p>
        </p:txBody>
      </p:sp>
      <p:sp>
        <p:nvSpPr>
          <p:cNvPr id="3" name="Subtitle 2"/>
          <p:cNvSpPr>
            <a:spLocks noGrp="1"/>
          </p:cNvSpPr>
          <p:nvPr>
            <p:ph type="subTitle" idx="1"/>
          </p:nvPr>
        </p:nvSpPr>
        <p:spPr>
          <a:xfrm>
            <a:off x="360827" y="2625568"/>
            <a:ext cx="7268698" cy="2726192"/>
          </a:xfrm>
        </p:spPr>
        <p:txBody>
          <a:bodyPr>
            <a:normAutofit/>
          </a:bodyPr>
          <a:lstStyle/>
          <a:p>
            <a:pPr algn="l"/>
            <a:r>
              <a:rPr lang="en-US" dirty="0"/>
              <a:t>( to be determined by revised SINPOA &amp; RPOA)</a:t>
            </a:r>
          </a:p>
          <a:p>
            <a:pPr marL="342900" indent="-342900" algn="l">
              <a:buFontTx/>
              <a:buChar char="-"/>
            </a:pPr>
            <a:r>
              <a:rPr lang="en-US" sz="1600" i="1" dirty="0" smtClean="0"/>
              <a:t>Annual CT-Day events and promotions  </a:t>
            </a:r>
          </a:p>
          <a:p>
            <a:pPr marL="342900" indent="-342900" algn="l">
              <a:buFontTx/>
              <a:buChar char="-"/>
            </a:pPr>
            <a:r>
              <a:rPr lang="en-US" sz="1600" i="1" dirty="0" smtClean="0"/>
              <a:t>Coastal fisheries and livelihoods programs </a:t>
            </a:r>
          </a:p>
          <a:p>
            <a:pPr marL="342900" indent="-342900" algn="l">
              <a:buFontTx/>
              <a:buChar char="-"/>
            </a:pPr>
            <a:r>
              <a:rPr lang="en-US" sz="1600" i="1" dirty="0" smtClean="0"/>
              <a:t>Building coastal communities resilience to impacts of climate change </a:t>
            </a:r>
          </a:p>
          <a:p>
            <a:pPr marL="342900" indent="-342900" algn="l">
              <a:buFontTx/>
              <a:buChar char="-"/>
            </a:pPr>
            <a:r>
              <a:rPr lang="en-US" sz="1600" i="1" dirty="0" smtClean="0"/>
              <a:t>MPA/MMA Management and governance – effective management </a:t>
            </a:r>
          </a:p>
          <a:p>
            <a:pPr marL="342900" indent="-342900" algn="l">
              <a:buFontTx/>
              <a:buChar char="-"/>
            </a:pPr>
            <a:endParaRPr lang="en-US" dirty="0" smtClean="0"/>
          </a:p>
        </p:txBody>
      </p:sp>
      <p:pic>
        <p:nvPicPr>
          <p:cNvPr id="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9525" y="0"/>
            <a:ext cx="4703648" cy="6871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86817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Group 27"/>
          <p:cNvGrpSpPr/>
          <p:nvPr/>
        </p:nvGrpSpPr>
        <p:grpSpPr>
          <a:xfrm>
            <a:off x="2070914" y="3715657"/>
            <a:ext cx="7805149" cy="3323776"/>
            <a:chOff x="2070914" y="2655776"/>
            <a:chExt cx="7805149" cy="4383657"/>
          </a:xfrm>
        </p:grpSpPr>
        <p:sp>
          <p:nvSpPr>
            <p:cNvPr id="26" name="Rectangle 25"/>
            <p:cNvSpPr/>
            <p:nvPr/>
          </p:nvSpPr>
          <p:spPr>
            <a:xfrm>
              <a:off x="2070914" y="2655776"/>
              <a:ext cx="7805149" cy="42312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24" name="Rectangle 23"/>
            <p:cNvSpPr/>
            <p:nvPr/>
          </p:nvSpPr>
          <p:spPr>
            <a:xfrm>
              <a:off x="2188029" y="2792186"/>
              <a:ext cx="7527471" cy="4094847"/>
            </a:xfrm>
            <a:prstGeom prst="rect">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27" name="Rectangle 26"/>
            <p:cNvSpPr/>
            <p:nvPr/>
          </p:nvSpPr>
          <p:spPr>
            <a:xfrm>
              <a:off x="2351314" y="2922814"/>
              <a:ext cx="7200900" cy="41166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5" name="Marcador de texto 3">
              <a:extLst>
                <a:ext uri="{FF2B5EF4-FFF2-40B4-BE49-F238E27FC236}">
                  <a16:creationId xmlns="" xmlns:a16="http://schemas.microsoft.com/office/drawing/2014/main" id="{004C226F-34B3-464F-A049-9BFE43705FB1}"/>
                </a:ext>
              </a:extLst>
            </p:cNvPr>
            <p:cNvSpPr txBox="1">
              <a:spLocks/>
            </p:cNvSpPr>
            <p:nvPr/>
          </p:nvSpPr>
          <p:spPr>
            <a:xfrm>
              <a:off x="2445844" y="3254865"/>
              <a:ext cx="7106370" cy="172625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_tradnl" sz="2000" b="1" cap="all" dirty="0">
                  <a:solidFill>
                    <a:srgbClr val="474443"/>
                  </a:solidFill>
                  <a:latin typeface="Arial Black" panose="020B0A04020102020204" pitchFamily="34" charset="0"/>
                  <a:ea typeface="Roboto" panose="02000000000000000000" pitchFamily="2" charset="0"/>
                </a:rPr>
                <a:t>Terima Kasih -  Maraming Salamat                Tank Iu- </a:t>
              </a:r>
              <a:r>
                <a:rPr lang="es-ES_tradnl" sz="2000" b="1" cap="all" dirty="0" err="1">
                  <a:solidFill>
                    <a:srgbClr val="474443"/>
                  </a:solidFill>
                  <a:latin typeface="Arial Black" panose="020B0A04020102020204" pitchFamily="34" charset="0"/>
                  <a:ea typeface="Roboto" panose="02000000000000000000" pitchFamily="2" charset="0"/>
                </a:rPr>
                <a:t>Obrigado</a:t>
              </a:r>
              <a:r>
                <a:rPr lang="es-ES_tradnl" sz="2000" b="1" cap="all" dirty="0">
                  <a:solidFill>
                    <a:srgbClr val="474443"/>
                  </a:solidFill>
                  <a:latin typeface="Arial Black" panose="020B0A04020102020204" pitchFamily="34" charset="0"/>
                  <a:ea typeface="Roboto" panose="02000000000000000000" pitchFamily="2" charset="0"/>
                </a:rPr>
                <a:t> </a:t>
              </a:r>
              <a:r>
                <a:rPr lang="es-ES_tradnl" sz="2000" b="1" cap="all" dirty="0" smtClean="0">
                  <a:solidFill>
                    <a:srgbClr val="474443"/>
                  </a:solidFill>
                  <a:latin typeface="Arial Black" panose="020B0A04020102020204" pitchFamily="34" charset="0"/>
                  <a:ea typeface="Roboto" panose="02000000000000000000" pitchFamily="2" charset="0"/>
                </a:rPr>
                <a:t>-</a:t>
              </a:r>
              <a:r>
                <a:rPr lang="es-ES_tradnl" sz="2000" b="1" cap="all" dirty="0" err="1" smtClean="0">
                  <a:solidFill>
                    <a:srgbClr val="474443"/>
                  </a:solidFill>
                  <a:latin typeface="Arial Black" panose="020B0A04020102020204" pitchFamily="34" charset="0"/>
                  <a:ea typeface="Roboto" panose="02000000000000000000" pitchFamily="2" charset="0"/>
                </a:rPr>
                <a:t>Tagio</a:t>
              </a:r>
              <a:r>
                <a:rPr lang="es-ES_tradnl" sz="2000" b="1" cap="all" dirty="0" smtClean="0">
                  <a:solidFill>
                    <a:srgbClr val="474443"/>
                  </a:solidFill>
                  <a:latin typeface="Arial Black" panose="020B0A04020102020204" pitchFamily="34" charset="0"/>
                  <a:ea typeface="Roboto" panose="02000000000000000000" pitchFamily="2" charset="0"/>
                </a:rPr>
                <a:t> </a:t>
              </a:r>
              <a:r>
                <a:rPr lang="es-ES_tradnl" sz="2000" b="1" cap="all" dirty="0">
                  <a:solidFill>
                    <a:srgbClr val="474443"/>
                  </a:solidFill>
                  <a:latin typeface="Arial Black" panose="020B0A04020102020204" pitchFamily="34" charset="0"/>
                  <a:ea typeface="Roboto" panose="02000000000000000000" pitchFamily="2" charset="0"/>
                </a:rPr>
                <a:t>Tumas</a:t>
              </a:r>
            </a:p>
          </p:txBody>
        </p:sp>
      </p:gr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7539" y="5313174"/>
            <a:ext cx="1690042" cy="75259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4346" y="5351237"/>
            <a:ext cx="1605080" cy="67647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72227" y="5356689"/>
            <a:ext cx="671018" cy="671018"/>
          </a:xfrm>
          <a:prstGeom prst="rect">
            <a:avLst/>
          </a:prstGeom>
        </p:spPr>
      </p:pic>
      <p:sp>
        <p:nvSpPr>
          <p:cNvPr id="12" name="TextBox 11"/>
          <p:cNvSpPr txBox="1"/>
          <p:nvPr/>
        </p:nvSpPr>
        <p:spPr>
          <a:xfrm>
            <a:off x="2445844" y="6537009"/>
            <a:ext cx="8588188" cy="246221"/>
          </a:xfrm>
          <a:prstGeom prst="rect">
            <a:avLst/>
          </a:prstGeom>
          <a:noFill/>
        </p:spPr>
        <p:txBody>
          <a:bodyPr wrap="square" rtlCol="0">
            <a:spAutoFit/>
          </a:bodyPr>
          <a:lstStyle/>
          <a:p>
            <a:r>
              <a:rPr lang="en-PH" sz="1000" i="1" dirty="0">
                <a:latin typeface="Open Sans" panose="020B0606030504020204" pitchFamily="34" charset="0"/>
                <a:ea typeface="Open Sans" panose="020B0606030504020204" pitchFamily="34" charset="0"/>
                <a:cs typeface="Open Sans" panose="020B0606030504020204" pitchFamily="34" charset="0"/>
              </a:rPr>
              <a:t>Photo </a:t>
            </a:r>
            <a:r>
              <a:rPr lang="en-PH" sz="1000" i="1" dirty="0" smtClean="0">
                <a:latin typeface="Open Sans" panose="020B0606030504020204" pitchFamily="34" charset="0"/>
                <a:ea typeface="Open Sans" panose="020B0606030504020204" pitchFamily="34" charset="0"/>
                <a:cs typeface="Open Sans" panose="020B0606030504020204" pitchFamily="34" charset="0"/>
              </a:rPr>
              <a:t>credits: </a:t>
            </a:r>
            <a:r>
              <a:rPr lang="de-DE" sz="1000" b="1" dirty="0"/>
              <a:t>Jürgen Freund</a:t>
            </a:r>
            <a:r>
              <a:rPr lang="de-DE" sz="1000" dirty="0"/>
              <a:t> and Stella-Chiu Freund</a:t>
            </a:r>
            <a:endParaRPr lang="en-PH" sz="1000" i="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21107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l="10913" t="92857" r="7644" b="89"/>
          <a:stretch/>
        </p:blipFill>
        <p:spPr>
          <a:xfrm>
            <a:off x="-27215" y="6590805"/>
            <a:ext cx="12219215" cy="261099"/>
          </a:xfrm>
          <a:prstGeom prst="rect">
            <a:avLst/>
          </a:prstGeom>
        </p:spPr>
      </p:pic>
      <p:sp>
        <p:nvSpPr>
          <p:cNvPr id="2" name="Content Placeholder 1"/>
          <p:cNvSpPr>
            <a:spLocks noGrp="1"/>
          </p:cNvSpPr>
          <p:nvPr>
            <p:ph idx="1"/>
          </p:nvPr>
        </p:nvSpPr>
        <p:spPr>
          <a:xfrm>
            <a:off x="4748463" y="1491916"/>
            <a:ext cx="7443536" cy="5098888"/>
          </a:xfrm>
        </p:spPr>
        <p:txBody>
          <a:bodyPr>
            <a:normAutofit/>
          </a:bodyPr>
          <a:lstStyle/>
          <a:p>
            <a:pPr marL="571500" indent="-571500">
              <a:lnSpc>
                <a:spcPct val="150000"/>
              </a:lnSpc>
              <a:spcBef>
                <a:spcPts val="0"/>
              </a:spcBef>
              <a:buFont typeface="+mj-lt"/>
              <a:buAutoNum type="romanLcPeriod"/>
            </a:pPr>
            <a:r>
              <a:rPr lang="en-US" dirty="0" smtClean="0"/>
              <a:t>TWGs and the SI National work program</a:t>
            </a:r>
          </a:p>
          <a:p>
            <a:pPr marL="571500" indent="-571500">
              <a:lnSpc>
                <a:spcPct val="150000"/>
              </a:lnSpc>
              <a:spcBef>
                <a:spcPts val="0"/>
              </a:spcBef>
              <a:buFont typeface="+mj-lt"/>
              <a:buAutoNum type="romanLcPeriod"/>
            </a:pPr>
            <a:r>
              <a:rPr lang="en-US" dirty="0" smtClean="0"/>
              <a:t>Progress and Achievements towards NPOA</a:t>
            </a:r>
          </a:p>
          <a:p>
            <a:pPr marL="571500" indent="-571500">
              <a:lnSpc>
                <a:spcPct val="150000"/>
              </a:lnSpc>
              <a:spcBef>
                <a:spcPts val="0"/>
              </a:spcBef>
              <a:buFont typeface="+mj-lt"/>
              <a:buAutoNum type="romanLcPeriod"/>
            </a:pPr>
            <a:r>
              <a:rPr lang="en-US" dirty="0" smtClean="0"/>
              <a:t>Constraints, Issues and Challenges</a:t>
            </a:r>
          </a:p>
          <a:p>
            <a:pPr marL="571500" indent="-571500">
              <a:lnSpc>
                <a:spcPct val="150000"/>
              </a:lnSpc>
              <a:spcBef>
                <a:spcPts val="0"/>
              </a:spcBef>
              <a:buFont typeface="+mj-lt"/>
              <a:buAutoNum type="romanLcPeriod"/>
            </a:pPr>
            <a:r>
              <a:rPr lang="en-US" dirty="0" smtClean="0"/>
              <a:t>Next steps - 2019</a:t>
            </a:r>
          </a:p>
          <a:p>
            <a:pPr marL="571500" indent="-571500">
              <a:lnSpc>
                <a:spcPct val="150000"/>
              </a:lnSpc>
              <a:spcBef>
                <a:spcPts val="0"/>
              </a:spcBef>
              <a:buFont typeface="+mj-lt"/>
              <a:buAutoNum type="romanLcPeriod"/>
            </a:pPr>
            <a:r>
              <a:rPr lang="en-US" dirty="0" smtClean="0"/>
              <a:t>Potential regional opportunities and support required</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4010526" cy="6590805"/>
          </a:xfrm>
          <a:prstGeom prst="rect">
            <a:avLst/>
          </a:prstGeom>
        </p:spPr>
      </p:pic>
      <p:sp>
        <p:nvSpPr>
          <p:cNvPr id="8" name="Title 1"/>
          <p:cNvSpPr>
            <a:spLocks noGrp="1"/>
          </p:cNvSpPr>
          <p:nvPr>
            <p:ph type="title"/>
          </p:nvPr>
        </p:nvSpPr>
        <p:spPr>
          <a:xfrm>
            <a:off x="4037741" y="0"/>
            <a:ext cx="8154258" cy="1491916"/>
          </a:xfrm>
          <a:solidFill>
            <a:schemeClr val="accent6">
              <a:lumMod val="60000"/>
              <a:lumOff val="40000"/>
              <a:alpha val="45000"/>
            </a:schemeClr>
          </a:solidFill>
        </p:spPr>
        <p:txBody>
          <a:bodyPr>
            <a:normAutofit/>
          </a:bodyPr>
          <a:lstStyle/>
          <a:p>
            <a:r>
              <a:rPr lang="en-PH" sz="3600" b="1" dirty="0">
                <a:solidFill>
                  <a:srgbClr val="474443"/>
                </a:solidFill>
                <a:latin typeface="Arial Black" panose="020B0A04020102020204" pitchFamily="34" charset="0"/>
                <a:ea typeface="Open Sans" panose="020B0606030504020204" pitchFamily="34" charset="0"/>
                <a:cs typeface="Open Sans" panose="020B0606030504020204" pitchFamily="34" charset="0"/>
              </a:rPr>
              <a:t> </a:t>
            </a:r>
            <a:r>
              <a:rPr lang="en-PH" sz="3200" b="1" dirty="0" smtClean="0">
                <a:solidFill>
                  <a:srgbClr val="474443"/>
                </a:solidFill>
                <a:latin typeface="Arial Black" panose="020B0A04020102020204" pitchFamily="34" charset="0"/>
                <a:ea typeface="Open Sans" panose="020B0606030504020204" pitchFamily="34" charset="0"/>
                <a:cs typeface="Open Sans" panose="020B0606030504020204" pitchFamily="34" charset="0"/>
              </a:rPr>
              <a:t>Topic Outline:</a:t>
            </a:r>
            <a:endParaRPr lang="en-PH" sz="3200" b="1" dirty="0">
              <a:solidFill>
                <a:srgbClr val="474443"/>
              </a:solidFill>
              <a:latin typeface="Arial Black" panose="020B0A04020102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695575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00075"/>
            <a:ext cx="12192000" cy="6146888"/>
          </a:xfrm>
          <a:prstGeom prst="rect">
            <a:avLst/>
          </a:prstGeom>
        </p:spPr>
      </p:pic>
      <p:pic>
        <p:nvPicPr>
          <p:cNvPr id="4" name="Picture 7"/>
          <p:cNvPicPr>
            <a:picLocks noChangeAspect="1" noChangeArrowheads="1"/>
          </p:cNvPicPr>
          <p:nvPr/>
        </p:nvPicPr>
        <p:blipFill>
          <a:blip r:embed="rId3"/>
          <a:srcRect/>
          <a:stretch>
            <a:fillRect/>
          </a:stretch>
        </p:blipFill>
        <p:spPr bwMode="auto">
          <a:xfrm>
            <a:off x="1250951" y="0"/>
            <a:ext cx="2732088" cy="835821"/>
          </a:xfrm>
          <a:prstGeom prst="rect">
            <a:avLst/>
          </a:prstGeom>
          <a:noFill/>
          <a:ln w="9525">
            <a:solidFill>
              <a:schemeClr val="bg1">
                <a:lumMod val="95000"/>
              </a:schemeClr>
            </a:solidFill>
            <a:miter lim="800000"/>
            <a:headEnd/>
            <a:tailEnd/>
          </a:ln>
        </p:spPr>
      </p:pic>
      <p:pic>
        <p:nvPicPr>
          <p:cNvPr id="5" name="Picture 4"/>
          <p:cNvPicPr>
            <a:picLocks noChangeAspect="1" noChangeArrowheads="1"/>
          </p:cNvPicPr>
          <p:nvPr/>
        </p:nvPicPr>
        <p:blipFill>
          <a:blip r:embed="rId4"/>
          <a:srcRect/>
          <a:stretch>
            <a:fillRect/>
          </a:stretch>
        </p:blipFill>
        <p:spPr bwMode="auto">
          <a:xfrm>
            <a:off x="0" y="1"/>
            <a:ext cx="1250951" cy="835820"/>
          </a:xfrm>
          <a:prstGeom prst="rect">
            <a:avLst/>
          </a:prstGeom>
          <a:noFill/>
          <a:ln w="9525">
            <a:solidFill>
              <a:schemeClr val="bg1">
                <a:lumMod val="95000"/>
              </a:schemeClr>
            </a:solidFill>
            <a:miter lim="800000"/>
            <a:headEnd/>
            <a:tailEnd/>
          </a:ln>
        </p:spPr>
      </p:pic>
    </p:spTree>
    <p:extLst>
      <p:ext uri="{BB962C8B-B14F-4D97-AF65-F5344CB8AC3E}">
        <p14:creationId xmlns:p14="http://schemas.microsoft.com/office/powerpoint/2010/main" val="11536556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7214" y="0"/>
            <a:ext cx="12219214" cy="828676"/>
          </a:xfrm>
          <a:solidFill>
            <a:schemeClr val="accent6">
              <a:lumMod val="40000"/>
              <a:lumOff val="60000"/>
              <a:alpha val="50000"/>
            </a:schemeClr>
          </a:solidFill>
        </p:spPr>
        <p:txBody>
          <a:bodyPr>
            <a:normAutofit/>
          </a:bodyPr>
          <a:lstStyle/>
          <a:p>
            <a:r>
              <a:rPr lang="en-PH" sz="2400" b="1" dirty="0" smtClean="0">
                <a:solidFill>
                  <a:srgbClr val="474443"/>
                </a:solidFill>
                <a:latin typeface="Arial Black" panose="020B0A04020102020204" pitchFamily="34" charset="0"/>
                <a:ea typeface="Open Sans" panose="020B0606030504020204" pitchFamily="34" charset="0"/>
                <a:cs typeface="Open Sans" panose="020B0606030504020204" pitchFamily="34" charset="0"/>
              </a:rPr>
              <a:t>I. Technical </a:t>
            </a:r>
            <a:r>
              <a:rPr lang="en-PH" sz="2400" b="1" dirty="0">
                <a:solidFill>
                  <a:srgbClr val="474443"/>
                </a:solidFill>
                <a:latin typeface="Arial Black" panose="020B0A04020102020204" pitchFamily="34" charset="0"/>
                <a:ea typeface="Open Sans" panose="020B0606030504020204" pitchFamily="34" charset="0"/>
                <a:cs typeface="Open Sans" panose="020B0606030504020204" pitchFamily="34" charset="0"/>
              </a:rPr>
              <a:t>Working Group Members / Agencies</a:t>
            </a: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10913" t="92857" r="7644" b="89"/>
          <a:stretch/>
        </p:blipFill>
        <p:spPr>
          <a:xfrm>
            <a:off x="-27215" y="6590805"/>
            <a:ext cx="12219215" cy="261099"/>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025622738"/>
              </p:ext>
            </p:extLst>
          </p:nvPr>
        </p:nvGraphicFramePr>
        <p:xfrm>
          <a:off x="328613" y="685797"/>
          <a:ext cx="11715751" cy="6057901"/>
        </p:xfrm>
        <a:graphic>
          <a:graphicData uri="http://schemas.openxmlformats.org/drawingml/2006/table">
            <a:tbl>
              <a:tblPr firstRow="1" firstCol="1" bandRow="1">
                <a:tableStyleId>{D7AC3CCA-C797-4891-BE02-D94E43425B78}</a:tableStyleId>
              </a:tblPr>
              <a:tblGrid>
                <a:gridCol w="3629025"/>
                <a:gridCol w="8086726"/>
              </a:tblGrid>
              <a:tr h="379979">
                <a:tc>
                  <a:txBody>
                    <a:bodyPr/>
                    <a:lstStyle/>
                    <a:p>
                      <a:pPr marL="0" marR="0" algn="l">
                        <a:lnSpc>
                          <a:spcPct val="150000"/>
                        </a:lnSpc>
                        <a:spcBef>
                          <a:spcPts val="0"/>
                        </a:spcBef>
                        <a:spcAft>
                          <a:spcPts val="0"/>
                        </a:spcAft>
                      </a:pPr>
                      <a:r>
                        <a:rPr lang="en-US" sz="1600" b="1" dirty="0">
                          <a:effectLst/>
                        </a:rPr>
                        <a:t>CTI-CFF TWGs</a:t>
                      </a:r>
                      <a:endParaRPr lang="en-US" sz="1600" b="1"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53942" marR="53942" marT="0" marB="0">
                    <a:solidFill>
                      <a:schemeClr val="accent4">
                        <a:lumMod val="60000"/>
                        <a:lumOff val="40000"/>
                      </a:schemeClr>
                    </a:solidFill>
                  </a:tcPr>
                </a:tc>
                <a:tc>
                  <a:txBody>
                    <a:bodyPr/>
                    <a:lstStyle/>
                    <a:p>
                      <a:pPr marL="0" marR="0" algn="ctr">
                        <a:lnSpc>
                          <a:spcPct val="150000"/>
                        </a:lnSpc>
                        <a:spcBef>
                          <a:spcPts val="0"/>
                        </a:spcBef>
                        <a:spcAft>
                          <a:spcPts val="0"/>
                        </a:spcAft>
                      </a:pPr>
                      <a:r>
                        <a:rPr lang="en-US" sz="1600" b="1" dirty="0">
                          <a:effectLst/>
                        </a:rPr>
                        <a:t>Leads</a:t>
                      </a:r>
                      <a:endParaRPr lang="en-US" sz="1600" b="1"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53942" marR="53942" marT="0" marB="0">
                    <a:solidFill>
                      <a:schemeClr val="accent4">
                        <a:lumMod val="60000"/>
                        <a:lumOff val="40000"/>
                      </a:schemeClr>
                    </a:solidFill>
                  </a:tcPr>
                </a:tc>
              </a:tr>
              <a:tr h="712461">
                <a:tc>
                  <a:txBody>
                    <a:bodyPr/>
                    <a:lstStyle/>
                    <a:p>
                      <a:pPr marL="285750" marR="0" indent="-285750" algn="just">
                        <a:lnSpc>
                          <a:spcPct val="150000"/>
                        </a:lnSpc>
                        <a:spcBef>
                          <a:spcPts val="0"/>
                        </a:spcBef>
                        <a:spcAft>
                          <a:spcPts val="0"/>
                        </a:spcAft>
                        <a:buFont typeface="Arial" panose="020B0604020202020204" pitchFamily="34" charset="0"/>
                        <a:buChar char="•"/>
                      </a:pPr>
                      <a:r>
                        <a:rPr lang="en-US" sz="1600" dirty="0" smtClean="0">
                          <a:effectLst/>
                        </a:rPr>
                        <a:t>Goal 1 - Seascapes </a:t>
                      </a:r>
                      <a:endParaRPr lang="en-US" sz="16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53942" marR="53942" marT="0" marB="0">
                    <a:solidFill>
                      <a:schemeClr val="accent5">
                        <a:lumMod val="40000"/>
                        <a:lumOff val="60000"/>
                      </a:schemeClr>
                    </a:solidFill>
                  </a:tcPr>
                </a:tc>
                <a:tc>
                  <a:txBody>
                    <a:bodyPr/>
                    <a:lstStyle/>
                    <a:p>
                      <a:pPr marL="0" marR="0">
                        <a:lnSpc>
                          <a:spcPct val="150000"/>
                        </a:lnSpc>
                        <a:spcBef>
                          <a:spcPts val="0"/>
                        </a:spcBef>
                        <a:spcAft>
                          <a:spcPts val="0"/>
                        </a:spcAft>
                      </a:pPr>
                      <a:r>
                        <a:rPr lang="en-US" sz="1500" dirty="0">
                          <a:effectLst/>
                        </a:rPr>
                        <a:t>MECDM (Environment &amp; Conservation Division) and MFMR </a:t>
                      </a:r>
                      <a:r>
                        <a:rPr lang="en-US" sz="1500" dirty="0" smtClean="0">
                          <a:effectLst/>
                        </a:rPr>
                        <a:t>(Inshore Fisheries and Policy/Projects Divisions)</a:t>
                      </a:r>
                      <a:endParaRPr lang="en-US" sz="15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53942" marR="53942" marT="0" marB="0">
                    <a:solidFill>
                      <a:schemeClr val="accent5">
                        <a:lumMod val="40000"/>
                        <a:lumOff val="60000"/>
                      </a:schemeClr>
                    </a:solidFill>
                  </a:tcPr>
                </a:tc>
              </a:tr>
              <a:tr h="379979">
                <a:tc>
                  <a:txBody>
                    <a:bodyPr/>
                    <a:lstStyle/>
                    <a:p>
                      <a:pPr marL="285750" marR="0" indent="-285750" algn="just">
                        <a:lnSpc>
                          <a:spcPct val="150000"/>
                        </a:lnSpc>
                        <a:spcBef>
                          <a:spcPts val="0"/>
                        </a:spcBef>
                        <a:spcAft>
                          <a:spcPts val="0"/>
                        </a:spcAft>
                        <a:buFont typeface="Arial" panose="020B0604020202020204" pitchFamily="34" charset="0"/>
                        <a:buChar char="•"/>
                      </a:pPr>
                      <a:r>
                        <a:rPr lang="en-US" sz="1600" dirty="0" smtClean="0">
                          <a:effectLst/>
                        </a:rPr>
                        <a:t>Goal 2 - EAFM</a:t>
                      </a:r>
                      <a:endParaRPr lang="en-US" sz="16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53942" marR="53942" marT="0" marB="0">
                    <a:solidFill>
                      <a:schemeClr val="accent5">
                        <a:lumMod val="40000"/>
                        <a:lumOff val="60000"/>
                      </a:schemeClr>
                    </a:solidFill>
                  </a:tcPr>
                </a:tc>
                <a:tc>
                  <a:txBody>
                    <a:bodyPr/>
                    <a:lstStyle/>
                    <a:p>
                      <a:pPr marL="0" marR="0">
                        <a:lnSpc>
                          <a:spcPct val="150000"/>
                        </a:lnSpc>
                        <a:spcBef>
                          <a:spcPts val="0"/>
                        </a:spcBef>
                        <a:spcAft>
                          <a:spcPts val="0"/>
                        </a:spcAft>
                      </a:pPr>
                      <a:r>
                        <a:rPr lang="en-US" sz="1500" dirty="0">
                          <a:effectLst/>
                        </a:rPr>
                        <a:t>MFMR (Inshore Fisheries and Policy/Projects Divisions)</a:t>
                      </a:r>
                      <a:endParaRPr lang="en-US" sz="15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53942" marR="53942" marT="0" marB="0">
                    <a:solidFill>
                      <a:schemeClr val="accent5">
                        <a:lumMod val="40000"/>
                        <a:lumOff val="60000"/>
                      </a:schemeClr>
                    </a:solidFill>
                  </a:tcPr>
                </a:tc>
              </a:tr>
              <a:tr h="388557">
                <a:tc>
                  <a:txBody>
                    <a:bodyPr/>
                    <a:lstStyle/>
                    <a:p>
                      <a:pPr marL="285750" marR="0" indent="-285750" algn="just">
                        <a:lnSpc>
                          <a:spcPct val="150000"/>
                        </a:lnSpc>
                        <a:spcBef>
                          <a:spcPts val="0"/>
                        </a:spcBef>
                        <a:spcAft>
                          <a:spcPts val="0"/>
                        </a:spcAft>
                        <a:buFont typeface="Arial" panose="020B0604020202020204" pitchFamily="34" charset="0"/>
                        <a:buChar char="•"/>
                      </a:pPr>
                      <a:r>
                        <a:rPr lang="en-US" sz="1600" dirty="0" smtClean="0">
                          <a:effectLst/>
                        </a:rPr>
                        <a:t>Goal 3 - Marine </a:t>
                      </a:r>
                      <a:r>
                        <a:rPr lang="en-US" sz="1600" dirty="0">
                          <a:effectLst/>
                        </a:rPr>
                        <a:t>Protected Areas</a:t>
                      </a:r>
                      <a:endParaRPr lang="en-US" sz="16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53942" marR="53942" marT="0" marB="0">
                    <a:solidFill>
                      <a:schemeClr val="accent5">
                        <a:lumMod val="40000"/>
                        <a:lumOff val="60000"/>
                      </a:schemeClr>
                    </a:solidFill>
                  </a:tcPr>
                </a:tc>
                <a:tc>
                  <a:txBody>
                    <a:bodyPr/>
                    <a:lstStyle/>
                    <a:p>
                      <a:pPr marL="0" marR="0">
                        <a:lnSpc>
                          <a:spcPct val="150000"/>
                        </a:lnSpc>
                        <a:spcBef>
                          <a:spcPts val="0"/>
                        </a:spcBef>
                        <a:spcAft>
                          <a:spcPts val="0"/>
                        </a:spcAft>
                      </a:pPr>
                      <a:r>
                        <a:rPr lang="en-US" sz="1500" dirty="0">
                          <a:effectLst/>
                        </a:rPr>
                        <a:t>MECDM (Environment and Conservation Division) and MFMR (Inshore Fisheries)</a:t>
                      </a:r>
                      <a:endParaRPr lang="en-US" sz="15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53942" marR="53942" marT="0" marB="0">
                    <a:solidFill>
                      <a:schemeClr val="accent5">
                        <a:lumMod val="40000"/>
                        <a:lumOff val="60000"/>
                      </a:schemeClr>
                    </a:solidFill>
                  </a:tcPr>
                </a:tc>
              </a:tr>
              <a:tr h="759958">
                <a:tc>
                  <a:txBody>
                    <a:bodyPr/>
                    <a:lstStyle/>
                    <a:p>
                      <a:pPr marL="285750" marR="0" indent="-285750">
                        <a:lnSpc>
                          <a:spcPct val="150000"/>
                        </a:lnSpc>
                        <a:spcBef>
                          <a:spcPts val="0"/>
                        </a:spcBef>
                        <a:spcAft>
                          <a:spcPts val="0"/>
                        </a:spcAft>
                        <a:buFont typeface="Arial" panose="020B0604020202020204" pitchFamily="34" charset="0"/>
                        <a:buChar char="•"/>
                      </a:pPr>
                      <a:r>
                        <a:rPr lang="en-US" sz="1600" dirty="0" smtClean="0">
                          <a:effectLst/>
                        </a:rPr>
                        <a:t>Goal 4 - Climate </a:t>
                      </a:r>
                      <a:r>
                        <a:rPr lang="en-US" sz="1600" dirty="0">
                          <a:effectLst/>
                        </a:rPr>
                        <a:t>Change Adaptation</a:t>
                      </a:r>
                      <a:endParaRPr lang="en-US" sz="16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53942" marR="53942" marT="0" marB="0">
                    <a:solidFill>
                      <a:schemeClr val="accent5">
                        <a:lumMod val="40000"/>
                        <a:lumOff val="60000"/>
                      </a:schemeClr>
                    </a:solidFill>
                  </a:tcPr>
                </a:tc>
                <a:tc>
                  <a:txBody>
                    <a:bodyPr/>
                    <a:lstStyle/>
                    <a:p>
                      <a:pPr marL="0" marR="0">
                        <a:lnSpc>
                          <a:spcPct val="150000"/>
                        </a:lnSpc>
                        <a:spcBef>
                          <a:spcPts val="0"/>
                        </a:spcBef>
                        <a:spcAft>
                          <a:spcPts val="0"/>
                        </a:spcAft>
                      </a:pPr>
                      <a:r>
                        <a:rPr lang="en-US" sz="1500" dirty="0">
                          <a:effectLst/>
                        </a:rPr>
                        <a:t>MECDM (Environment &amp; Conservation Division, Policy Monitoring Unit and Climate Change Division)</a:t>
                      </a:r>
                      <a:endParaRPr lang="en-US" sz="15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53942" marR="53942" marT="0" marB="0">
                    <a:solidFill>
                      <a:schemeClr val="accent5">
                        <a:lumMod val="40000"/>
                        <a:lumOff val="60000"/>
                      </a:schemeClr>
                    </a:solidFill>
                  </a:tcPr>
                </a:tc>
              </a:tr>
              <a:tr h="388557">
                <a:tc>
                  <a:txBody>
                    <a:bodyPr/>
                    <a:lstStyle/>
                    <a:p>
                      <a:pPr marL="285750" marR="0" indent="-285750" algn="just">
                        <a:lnSpc>
                          <a:spcPct val="150000"/>
                        </a:lnSpc>
                        <a:spcBef>
                          <a:spcPts val="0"/>
                        </a:spcBef>
                        <a:spcAft>
                          <a:spcPts val="0"/>
                        </a:spcAft>
                        <a:buFont typeface="Arial" panose="020B0604020202020204" pitchFamily="34" charset="0"/>
                        <a:buChar char="•"/>
                      </a:pPr>
                      <a:r>
                        <a:rPr lang="en-US" sz="1600" dirty="0" smtClean="0">
                          <a:effectLst/>
                        </a:rPr>
                        <a:t>Goal 5 - Threatened </a:t>
                      </a:r>
                      <a:r>
                        <a:rPr lang="en-US" sz="1600" dirty="0">
                          <a:effectLst/>
                        </a:rPr>
                        <a:t>Species</a:t>
                      </a:r>
                      <a:endParaRPr lang="en-US" sz="16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53942" marR="53942" marT="0" marB="0">
                    <a:solidFill>
                      <a:schemeClr val="accent5">
                        <a:lumMod val="40000"/>
                        <a:lumOff val="60000"/>
                      </a:schemeClr>
                    </a:solidFill>
                  </a:tcPr>
                </a:tc>
                <a:tc>
                  <a:txBody>
                    <a:bodyPr/>
                    <a:lstStyle/>
                    <a:p>
                      <a:pPr marL="0" marR="0">
                        <a:lnSpc>
                          <a:spcPct val="150000"/>
                        </a:lnSpc>
                        <a:spcBef>
                          <a:spcPts val="0"/>
                        </a:spcBef>
                        <a:spcAft>
                          <a:spcPts val="0"/>
                        </a:spcAft>
                      </a:pPr>
                      <a:r>
                        <a:rPr lang="en-US" sz="1500" dirty="0">
                          <a:effectLst/>
                        </a:rPr>
                        <a:t>MFMR (Inshore Fisheries) </a:t>
                      </a:r>
                      <a:r>
                        <a:rPr lang="en-US" sz="1500" dirty="0" smtClean="0">
                          <a:effectLst/>
                        </a:rPr>
                        <a:t>and </a:t>
                      </a:r>
                      <a:r>
                        <a:rPr lang="en-US" sz="1500" dirty="0">
                          <a:effectLst/>
                        </a:rPr>
                        <a:t>MECDM (Environment &amp; Conservation Division)</a:t>
                      </a:r>
                      <a:endParaRPr lang="en-US" sz="15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53942" marR="53942" marT="0" marB="0">
                    <a:solidFill>
                      <a:schemeClr val="accent5">
                        <a:lumMod val="40000"/>
                        <a:lumOff val="60000"/>
                      </a:schemeClr>
                    </a:solidFill>
                  </a:tcPr>
                </a:tc>
              </a:tr>
              <a:tr h="379979">
                <a:tc gridSpan="2">
                  <a:txBody>
                    <a:bodyPr/>
                    <a:lstStyle/>
                    <a:p>
                      <a:pPr marL="0" marR="0" algn="l">
                        <a:lnSpc>
                          <a:spcPct val="150000"/>
                        </a:lnSpc>
                        <a:spcBef>
                          <a:spcPts val="0"/>
                        </a:spcBef>
                        <a:spcAft>
                          <a:spcPts val="0"/>
                        </a:spcAft>
                      </a:pPr>
                      <a:r>
                        <a:rPr lang="en-US" sz="1600" dirty="0">
                          <a:effectLst/>
                        </a:rPr>
                        <a:t>Governance Working groups</a:t>
                      </a:r>
                      <a:endParaRPr lang="en-US" sz="16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53942" marR="53942" marT="0" marB="0">
                    <a:solidFill>
                      <a:schemeClr val="accent4">
                        <a:lumMod val="60000"/>
                        <a:lumOff val="40000"/>
                      </a:schemeClr>
                    </a:solidFill>
                  </a:tcPr>
                </a:tc>
                <a:tc hMerge="1">
                  <a:txBody>
                    <a:bodyPr/>
                    <a:lstStyle/>
                    <a:p>
                      <a:endParaRPr lang="en-US"/>
                    </a:p>
                  </a:txBody>
                  <a:tcPr/>
                </a:tc>
              </a:tr>
              <a:tr h="388557">
                <a:tc>
                  <a:txBody>
                    <a:bodyPr/>
                    <a:lstStyle/>
                    <a:p>
                      <a:pPr marL="285750" marR="0" indent="-285750" algn="just">
                        <a:lnSpc>
                          <a:spcPct val="150000"/>
                        </a:lnSpc>
                        <a:spcBef>
                          <a:spcPts val="0"/>
                        </a:spcBef>
                        <a:spcAft>
                          <a:spcPts val="0"/>
                        </a:spcAft>
                        <a:buFont typeface="Arial" panose="020B0604020202020204" pitchFamily="34" charset="0"/>
                        <a:buChar char="•"/>
                      </a:pPr>
                      <a:r>
                        <a:rPr lang="en-US" sz="1600" dirty="0">
                          <a:effectLst/>
                        </a:rPr>
                        <a:t>FRWG</a:t>
                      </a:r>
                      <a:endParaRPr lang="en-US" sz="16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53942" marR="53942" marT="0" marB="0">
                    <a:solidFill>
                      <a:schemeClr val="accent5">
                        <a:lumMod val="40000"/>
                        <a:lumOff val="60000"/>
                      </a:schemeClr>
                    </a:solidFill>
                  </a:tcPr>
                </a:tc>
                <a:tc>
                  <a:txBody>
                    <a:bodyPr/>
                    <a:lstStyle/>
                    <a:p>
                      <a:pPr marL="0" marR="0">
                        <a:lnSpc>
                          <a:spcPct val="150000"/>
                        </a:lnSpc>
                        <a:spcBef>
                          <a:spcPts val="0"/>
                        </a:spcBef>
                        <a:spcAft>
                          <a:spcPts val="0"/>
                        </a:spcAft>
                      </a:pPr>
                      <a:r>
                        <a:rPr lang="en-US" sz="1400" dirty="0">
                          <a:effectLst/>
                        </a:rPr>
                        <a:t>MFMR and Ministry of Development Planning </a:t>
                      </a:r>
                      <a:r>
                        <a:rPr lang="en-US" sz="1400" dirty="0" smtClean="0">
                          <a:effectLst/>
                        </a:rPr>
                        <a:t>and </a:t>
                      </a:r>
                      <a:r>
                        <a:rPr lang="en-US" sz="1400" dirty="0">
                          <a:effectLst/>
                        </a:rPr>
                        <a:t>Aid Coordination</a:t>
                      </a:r>
                      <a:endParaRPr lang="en-US" sz="14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53942" marR="53942" marT="0" marB="0">
                    <a:solidFill>
                      <a:schemeClr val="accent5">
                        <a:lumMod val="40000"/>
                        <a:lumOff val="60000"/>
                      </a:schemeClr>
                    </a:solidFill>
                  </a:tcPr>
                </a:tc>
              </a:tr>
              <a:tr h="379979">
                <a:tc>
                  <a:txBody>
                    <a:bodyPr/>
                    <a:lstStyle/>
                    <a:p>
                      <a:pPr marL="285750" marR="0" indent="-285750" algn="just">
                        <a:lnSpc>
                          <a:spcPct val="150000"/>
                        </a:lnSpc>
                        <a:spcBef>
                          <a:spcPts val="0"/>
                        </a:spcBef>
                        <a:spcAft>
                          <a:spcPts val="0"/>
                        </a:spcAft>
                        <a:buFont typeface="Arial" panose="020B0604020202020204" pitchFamily="34" charset="0"/>
                        <a:buChar char="•"/>
                      </a:pPr>
                      <a:r>
                        <a:rPr lang="en-US" sz="1600" dirty="0" smtClean="0">
                          <a:effectLst/>
                        </a:rPr>
                        <a:t>CMWG and MEWG</a:t>
                      </a:r>
                      <a:endParaRPr lang="en-US" sz="16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53942" marR="53942" marT="0" marB="0">
                    <a:solidFill>
                      <a:schemeClr val="accent5">
                        <a:lumMod val="40000"/>
                        <a:lumOff val="60000"/>
                      </a:schemeClr>
                    </a:solidFill>
                  </a:tcPr>
                </a:tc>
                <a:tc>
                  <a:txBody>
                    <a:bodyPr/>
                    <a:lstStyle/>
                    <a:p>
                      <a:pPr marL="0" marR="0">
                        <a:lnSpc>
                          <a:spcPct val="150000"/>
                        </a:lnSpc>
                        <a:spcBef>
                          <a:spcPts val="0"/>
                        </a:spcBef>
                        <a:spcAft>
                          <a:spcPts val="0"/>
                        </a:spcAft>
                      </a:pPr>
                      <a:r>
                        <a:rPr lang="en-US" sz="1400" dirty="0">
                          <a:effectLst/>
                        </a:rPr>
                        <a:t>MECDM and MFMR </a:t>
                      </a:r>
                      <a:endParaRPr lang="en-US" sz="14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53942" marR="53942" marT="0" marB="0">
                    <a:solidFill>
                      <a:schemeClr val="accent5">
                        <a:lumMod val="40000"/>
                        <a:lumOff val="60000"/>
                      </a:schemeClr>
                    </a:solidFill>
                  </a:tcPr>
                </a:tc>
              </a:tr>
              <a:tr h="379979">
                <a:tc gridSpan="2">
                  <a:txBody>
                    <a:bodyPr/>
                    <a:lstStyle/>
                    <a:p>
                      <a:pPr marL="0" marR="0" algn="l">
                        <a:lnSpc>
                          <a:spcPct val="150000"/>
                        </a:lnSpc>
                        <a:spcBef>
                          <a:spcPts val="0"/>
                        </a:spcBef>
                        <a:spcAft>
                          <a:spcPts val="0"/>
                        </a:spcAft>
                      </a:pPr>
                      <a:r>
                        <a:rPr lang="en-US" sz="1600" dirty="0">
                          <a:effectLst/>
                        </a:rPr>
                        <a:t>Cross-cutting groups</a:t>
                      </a:r>
                      <a:endParaRPr lang="en-US" sz="16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53942" marR="53942" marT="0" marB="0">
                    <a:solidFill>
                      <a:schemeClr val="accent4">
                        <a:lumMod val="60000"/>
                        <a:lumOff val="40000"/>
                      </a:schemeClr>
                    </a:solidFill>
                  </a:tcPr>
                </a:tc>
                <a:tc hMerge="1">
                  <a:txBody>
                    <a:bodyPr/>
                    <a:lstStyle/>
                    <a:p>
                      <a:endParaRPr lang="en-US"/>
                    </a:p>
                  </a:txBody>
                  <a:tcPr/>
                </a:tc>
              </a:tr>
              <a:tr h="379979">
                <a:tc>
                  <a:txBody>
                    <a:bodyPr/>
                    <a:lstStyle/>
                    <a:p>
                      <a:pPr marL="285750" marR="0" indent="-285750" algn="just">
                        <a:lnSpc>
                          <a:spcPct val="150000"/>
                        </a:lnSpc>
                        <a:spcBef>
                          <a:spcPts val="0"/>
                        </a:spcBef>
                        <a:spcAft>
                          <a:spcPts val="0"/>
                        </a:spcAft>
                        <a:buFont typeface="Arial" panose="020B0604020202020204" pitchFamily="34" charset="0"/>
                        <a:buChar char="•"/>
                      </a:pPr>
                      <a:r>
                        <a:rPr lang="en-US" sz="1600" dirty="0">
                          <a:effectLst/>
                        </a:rPr>
                        <a:t>University </a:t>
                      </a:r>
                      <a:r>
                        <a:rPr lang="en-US" sz="1600" dirty="0" smtClean="0">
                          <a:effectLst/>
                        </a:rPr>
                        <a:t>Partnership/SAG</a:t>
                      </a:r>
                      <a:endParaRPr lang="en-US" sz="16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53942" marR="53942" marT="0" marB="0">
                    <a:solidFill>
                      <a:schemeClr val="accent1">
                        <a:lumMod val="40000"/>
                        <a:lumOff val="60000"/>
                      </a:schemeClr>
                    </a:solidFill>
                  </a:tcPr>
                </a:tc>
                <a:tc>
                  <a:txBody>
                    <a:bodyPr/>
                    <a:lstStyle/>
                    <a:p>
                      <a:pPr marL="0" marR="0" algn="just">
                        <a:lnSpc>
                          <a:spcPct val="150000"/>
                        </a:lnSpc>
                        <a:spcBef>
                          <a:spcPts val="0"/>
                        </a:spcBef>
                        <a:spcAft>
                          <a:spcPts val="0"/>
                        </a:spcAft>
                      </a:pPr>
                      <a:r>
                        <a:rPr lang="en-US" sz="1400" dirty="0" smtClean="0">
                          <a:effectLst/>
                        </a:rPr>
                        <a:t>Solomo</a:t>
                      </a:r>
                      <a:r>
                        <a:rPr lang="en-US" sz="1400" baseline="0" dirty="0" smtClean="0">
                          <a:effectLst/>
                        </a:rPr>
                        <a:t>n Islands National University</a:t>
                      </a:r>
                      <a:r>
                        <a:rPr lang="en-US" sz="1400" dirty="0" smtClean="0">
                          <a:effectLst/>
                        </a:rPr>
                        <a:t> </a:t>
                      </a:r>
                      <a:r>
                        <a:rPr lang="en-US" sz="1400" dirty="0">
                          <a:effectLst/>
                        </a:rPr>
                        <a:t>supported by </a:t>
                      </a:r>
                      <a:r>
                        <a:rPr lang="en-US" sz="1400" dirty="0" smtClean="0">
                          <a:effectLst/>
                        </a:rPr>
                        <a:t>MECDM</a:t>
                      </a:r>
                      <a:r>
                        <a:rPr lang="en-US" sz="1400" baseline="0" dirty="0" smtClean="0">
                          <a:effectLst/>
                        </a:rPr>
                        <a:t> and </a:t>
                      </a:r>
                      <a:r>
                        <a:rPr lang="en-US" sz="1400" dirty="0" smtClean="0">
                          <a:effectLst/>
                        </a:rPr>
                        <a:t>MFMR </a:t>
                      </a:r>
                      <a:endParaRPr lang="en-US" sz="14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53942" marR="53942" marT="0" marB="0">
                    <a:solidFill>
                      <a:schemeClr val="accent1">
                        <a:lumMod val="40000"/>
                        <a:lumOff val="60000"/>
                      </a:schemeClr>
                    </a:solidFill>
                  </a:tcPr>
                </a:tc>
              </a:tr>
              <a:tr h="379979">
                <a:tc>
                  <a:txBody>
                    <a:bodyPr/>
                    <a:lstStyle/>
                    <a:p>
                      <a:pPr marL="285750" marR="0" indent="-285750">
                        <a:lnSpc>
                          <a:spcPct val="150000"/>
                        </a:lnSpc>
                        <a:spcBef>
                          <a:spcPts val="0"/>
                        </a:spcBef>
                        <a:spcAft>
                          <a:spcPts val="0"/>
                        </a:spcAft>
                        <a:buFont typeface="Arial" panose="020B0604020202020204" pitchFamily="34" charset="0"/>
                        <a:buChar char="•"/>
                      </a:pPr>
                      <a:r>
                        <a:rPr lang="en-US" sz="1600" dirty="0">
                          <a:effectLst/>
                        </a:rPr>
                        <a:t>Local Governments Network</a:t>
                      </a:r>
                      <a:endParaRPr lang="en-US" sz="16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53942" marR="53942" marT="0" marB="0">
                    <a:solidFill>
                      <a:schemeClr val="accent1">
                        <a:lumMod val="40000"/>
                        <a:lumOff val="60000"/>
                      </a:schemeClr>
                    </a:solidFill>
                  </a:tcPr>
                </a:tc>
                <a:tc>
                  <a:txBody>
                    <a:bodyPr/>
                    <a:lstStyle/>
                    <a:p>
                      <a:pPr marL="0" marR="0" algn="just">
                        <a:lnSpc>
                          <a:spcPct val="150000"/>
                        </a:lnSpc>
                        <a:spcBef>
                          <a:spcPts val="0"/>
                        </a:spcBef>
                        <a:spcAft>
                          <a:spcPts val="0"/>
                        </a:spcAft>
                      </a:pPr>
                      <a:r>
                        <a:rPr lang="en-US" sz="1400" dirty="0">
                          <a:effectLst/>
                        </a:rPr>
                        <a:t>MECDM/MFMR supported by </a:t>
                      </a:r>
                      <a:r>
                        <a:rPr lang="en-US" sz="1400" dirty="0" smtClean="0">
                          <a:effectLst/>
                        </a:rPr>
                        <a:t>Ministry</a:t>
                      </a:r>
                      <a:r>
                        <a:rPr lang="en-US" sz="1400" baseline="0" dirty="0" smtClean="0">
                          <a:effectLst/>
                        </a:rPr>
                        <a:t> of Provincial Government and Institutional Strengthening</a:t>
                      </a:r>
                      <a:endParaRPr lang="en-US" sz="14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53942" marR="53942" marT="0" marB="0">
                    <a:solidFill>
                      <a:schemeClr val="accent1">
                        <a:lumMod val="40000"/>
                        <a:lumOff val="60000"/>
                      </a:schemeClr>
                    </a:solidFill>
                  </a:tcPr>
                </a:tc>
              </a:tr>
              <a:tr h="379979">
                <a:tc>
                  <a:txBody>
                    <a:bodyPr/>
                    <a:lstStyle/>
                    <a:p>
                      <a:pPr marL="285750" marR="0" indent="-285750" algn="just">
                        <a:lnSpc>
                          <a:spcPct val="150000"/>
                        </a:lnSpc>
                        <a:spcBef>
                          <a:spcPts val="0"/>
                        </a:spcBef>
                        <a:spcAft>
                          <a:spcPts val="0"/>
                        </a:spcAft>
                        <a:buFont typeface="Arial" panose="020B0604020202020204" pitchFamily="34" charset="0"/>
                        <a:buChar char="•"/>
                      </a:pPr>
                      <a:r>
                        <a:rPr lang="en-US" sz="1600">
                          <a:effectLst/>
                        </a:rPr>
                        <a:t>Regional Business Forum</a:t>
                      </a:r>
                      <a:endParaRPr lang="en-US" sz="160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53942" marR="53942" marT="0" marB="0">
                    <a:solidFill>
                      <a:schemeClr val="accent1">
                        <a:lumMod val="40000"/>
                        <a:lumOff val="60000"/>
                      </a:schemeClr>
                    </a:solidFill>
                  </a:tcPr>
                </a:tc>
                <a:tc>
                  <a:txBody>
                    <a:bodyPr/>
                    <a:lstStyle/>
                    <a:p>
                      <a:pPr marL="0" marR="0" algn="just">
                        <a:lnSpc>
                          <a:spcPct val="150000"/>
                        </a:lnSpc>
                        <a:spcBef>
                          <a:spcPts val="0"/>
                        </a:spcBef>
                        <a:spcAft>
                          <a:spcPts val="0"/>
                        </a:spcAft>
                      </a:pPr>
                      <a:r>
                        <a:rPr lang="en-US" sz="1400" dirty="0">
                          <a:effectLst/>
                        </a:rPr>
                        <a:t>MFMR, MECDM supported by Ministry of Culture and Tourism</a:t>
                      </a:r>
                      <a:endParaRPr lang="en-US" sz="14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53942" marR="53942" marT="0" marB="0">
                    <a:solidFill>
                      <a:schemeClr val="accent1">
                        <a:lumMod val="40000"/>
                        <a:lumOff val="60000"/>
                      </a:schemeClr>
                    </a:solidFill>
                  </a:tcPr>
                </a:tc>
              </a:tr>
              <a:tr h="379979">
                <a:tc>
                  <a:txBody>
                    <a:bodyPr/>
                    <a:lstStyle/>
                    <a:p>
                      <a:pPr marL="285750" marR="0" indent="-285750" algn="just">
                        <a:lnSpc>
                          <a:spcPct val="150000"/>
                        </a:lnSpc>
                        <a:spcBef>
                          <a:spcPts val="0"/>
                        </a:spcBef>
                        <a:spcAft>
                          <a:spcPts val="0"/>
                        </a:spcAft>
                        <a:buFont typeface="Arial" panose="020B0604020202020204" pitchFamily="34" charset="0"/>
                        <a:buChar char="•"/>
                      </a:pPr>
                      <a:r>
                        <a:rPr lang="en-US" sz="1600" dirty="0">
                          <a:effectLst/>
                        </a:rPr>
                        <a:t>Women Leaders </a:t>
                      </a:r>
                      <a:r>
                        <a:rPr lang="en-US" sz="1600" dirty="0" smtClean="0">
                          <a:effectLst/>
                        </a:rPr>
                        <a:t>Forum Network</a:t>
                      </a:r>
                      <a:endParaRPr lang="en-US" sz="16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53942" marR="53942" marT="0" marB="0">
                    <a:solidFill>
                      <a:schemeClr val="accent1">
                        <a:lumMod val="40000"/>
                        <a:lumOff val="60000"/>
                      </a:schemeClr>
                    </a:solidFill>
                  </a:tcPr>
                </a:tc>
                <a:tc>
                  <a:txBody>
                    <a:bodyPr/>
                    <a:lstStyle/>
                    <a:p>
                      <a:pPr marL="0" marR="0" algn="just">
                        <a:lnSpc>
                          <a:spcPct val="150000"/>
                        </a:lnSpc>
                        <a:spcBef>
                          <a:spcPts val="0"/>
                        </a:spcBef>
                        <a:spcAft>
                          <a:spcPts val="0"/>
                        </a:spcAft>
                      </a:pPr>
                      <a:r>
                        <a:rPr lang="en-US" sz="1400" dirty="0">
                          <a:effectLst/>
                        </a:rPr>
                        <a:t>MECDM, MFMR supported by Ministry of </a:t>
                      </a:r>
                      <a:r>
                        <a:rPr lang="en-US" sz="1400" dirty="0" smtClean="0">
                          <a:effectLst/>
                        </a:rPr>
                        <a:t>Women, </a:t>
                      </a:r>
                      <a:r>
                        <a:rPr lang="en-US" sz="1400" baseline="0" dirty="0" smtClean="0">
                          <a:effectLst/>
                        </a:rPr>
                        <a:t>Youth, Children and Family Affairs</a:t>
                      </a:r>
                      <a:endParaRPr lang="en-US" sz="14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53942" marR="53942" marT="0" marB="0">
                    <a:solidFill>
                      <a:schemeClr val="accent1">
                        <a:lumMod val="40000"/>
                        <a:lumOff val="60000"/>
                      </a:schemeClr>
                    </a:solidFill>
                  </a:tcPr>
                </a:tc>
              </a:tr>
            </a:tbl>
          </a:graphicData>
        </a:graphic>
      </p:graphicFrame>
    </p:spTree>
    <p:extLst>
      <p:ext uri="{BB962C8B-B14F-4D97-AF65-F5344CB8AC3E}">
        <p14:creationId xmlns:p14="http://schemas.microsoft.com/office/powerpoint/2010/main" val="21477936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0" descr="Kolombangara Isles or WaterKing Nduke by VPL G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900" y="1330540"/>
            <a:ext cx="4991097" cy="334147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p:nvPr>
        </p:nvSpPr>
        <p:spPr>
          <a:xfrm>
            <a:off x="14286" y="0"/>
            <a:ext cx="12177713" cy="1330540"/>
          </a:xfrm>
          <a:solidFill>
            <a:schemeClr val="accent6">
              <a:lumMod val="40000"/>
              <a:lumOff val="60000"/>
            </a:schemeClr>
          </a:solidFill>
        </p:spPr>
        <p:txBody>
          <a:bodyPr>
            <a:normAutofit/>
          </a:bodyPr>
          <a:lstStyle/>
          <a:p>
            <a:pPr algn="ctr"/>
            <a:r>
              <a:rPr lang="en-PH" sz="3200" b="1" dirty="0" smtClean="0">
                <a:solidFill>
                  <a:srgbClr val="474443"/>
                </a:solidFill>
                <a:latin typeface="Arial Black" panose="020B0A04020102020204" pitchFamily="34" charset="0"/>
                <a:ea typeface="Open Sans" panose="020B0606030504020204" pitchFamily="34" charset="0"/>
                <a:cs typeface="Open Sans" panose="020B0606030504020204" pitchFamily="34" charset="0"/>
              </a:rPr>
              <a:t>II. </a:t>
            </a:r>
            <a:r>
              <a:rPr lang="en-PH" sz="3200" b="1" dirty="0">
                <a:solidFill>
                  <a:srgbClr val="474443"/>
                </a:solidFill>
                <a:latin typeface="Arial Black" panose="020B0A04020102020204" pitchFamily="34" charset="0"/>
                <a:ea typeface="Open Sans" panose="020B0606030504020204" pitchFamily="34" charset="0"/>
                <a:cs typeface="Open Sans" panose="020B0606030504020204" pitchFamily="34" charset="0"/>
              </a:rPr>
              <a:t>Progress/Achievements Towards </a:t>
            </a:r>
            <a:r>
              <a:rPr lang="en-PH" sz="3200" b="1" dirty="0" smtClean="0">
                <a:solidFill>
                  <a:srgbClr val="474443"/>
                </a:solidFill>
                <a:latin typeface="Arial Black" panose="020B0A04020102020204" pitchFamily="34" charset="0"/>
                <a:ea typeface="Open Sans" panose="020B0606030504020204" pitchFamily="34" charset="0"/>
                <a:cs typeface="Open Sans" panose="020B0606030504020204" pitchFamily="34" charset="0"/>
              </a:rPr>
              <a:t>NPOA</a:t>
            </a:r>
            <a:br>
              <a:rPr lang="en-PH" sz="3200" b="1" dirty="0" smtClean="0">
                <a:solidFill>
                  <a:srgbClr val="474443"/>
                </a:solidFill>
                <a:latin typeface="Arial Black" panose="020B0A04020102020204" pitchFamily="34" charset="0"/>
                <a:ea typeface="Open Sans" panose="020B0606030504020204" pitchFamily="34" charset="0"/>
                <a:cs typeface="Open Sans" panose="020B0606030504020204" pitchFamily="34" charset="0"/>
              </a:rPr>
            </a:br>
            <a:r>
              <a:rPr lang="en-MY" sz="3600" b="1" spc="300" dirty="0" smtClean="0">
                <a:solidFill>
                  <a:srgbClr val="002060"/>
                </a:solidFill>
                <a:effectLst>
                  <a:outerShdw blurRad="38100" dist="38100" dir="2700000" algn="tl">
                    <a:srgbClr val="000000">
                      <a:alpha val="43137"/>
                    </a:srgbClr>
                  </a:outerShdw>
                </a:effectLst>
                <a:latin typeface="Arial Black" panose="020B0A04020102020204" pitchFamily="34" charset="0"/>
                <a:ea typeface="Open Sans" panose="020B0606030504020204" pitchFamily="34" charset="0"/>
                <a:cs typeface="Open Sans" panose="020B0606030504020204" pitchFamily="34" charset="0"/>
              </a:rPr>
              <a:t>SEASCAPES</a:t>
            </a:r>
            <a:endParaRPr lang="en-PH" sz="3600" dirty="0">
              <a:solidFill>
                <a:srgbClr val="002060"/>
              </a:solidFill>
              <a:latin typeface="Arial Black" panose="020B0A04020102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 xmlns:a16="http://schemas.microsoft.com/office/drawing/2014/main" id="{E9FFF6D3-7BD4-4F78-90B8-5941E92FC3B4}"/>
              </a:ext>
            </a:extLst>
          </p:cNvPr>
          <p:cNvSpPr txBox="1"/>
          <p:nvPr/>
        </p:nvSpPr>
        <p:spPr>
          <a:xfrm>
            <a:off x="275631" y="1137678"/>
            <a:ext cx="6773844" cy="2600712"/>
          </a:xfrm>
          <a:prstGeom prst="rect">
            <a:avLst/>
          </a:prstGeom>
          <a:noFill/>
        </p:spPr>
        <p:txBody>
          <a:bodyPr wrap="square" rtlCol="0">
            <a:spAutoFit/>
          </a:bodyPr>
          <a:lstStyle/>
          <a:p>
            <a:pPr>
              <a:spcAft>
                <a:spcPts val="600"/>
              </a:spcAft>
            </a:pPr>
            <a:r>
              <a:rPr lang="en-MY" sz="3200" b="1" dirty="0" smtClean="0">
                <a:solidFill>
                  <a:srgbClr val="90C42F"/>
                </a:solidFill>
                <a:latin typeface="Arial Black" panose="020B0A04020102020204" pitchFamily="34" charset="0"/>
                <a:ea typeface="Open Sans" panose="020B0606030504020204" pitchFamily="34" charset="0"/>
                <a:cs typeface="Open Sans" panose="020B0606030504020204" pitchFamily="34" charset="0"/>
              </a:rPr>
              <a:t> </a:t>
            </a:r>
            <a:r>
              <a:rPr lang="en-MY" sz="1600" b="1" dirty="0" smtClean="0">
                <a:latin typeface="Open Sans" panose="020B0606030504020204" pitchFamily="34" charset="0"/>
                <a:ea typeface="Open Sans" panose="020B0606030504020204" pitchFamily="34" charset="0"/>
                <a:cs typeface="Open Sans" panose="020B0606030504020204" pitchFamily="34" charset="0"/>
              </a:rPr>
              <a:t>CTI-CFF </a:t>
            </a:r>
            <a:r>
              <a:rPr lang="en-MY" sz="1600" b="1" dirty="0">
                <a:latin typeface="Open Sans" panose="020B0606030504020204" pitchFamily="34" charset="0"/>
                <a:ea typeface="Open Sans" panose="020B0606030504020204" pitchFamily="34" charset="0"/>
                <a:cs typeface="Open Sans" panose="020B0606030504020204" pitchFamily="34" charset="0"/>
              </a:rPr>
              <a:t>NATIONAL </a:t>
            </a:r>
            <a:r>
              <a:rPr lang="en-MY" sz="1600" b="1" dirty="0" smtClean="0">
                <a:latin typeface="Open Sans" panose="020B0606030504020204" pitchFamily="34" charset="0"/>
                <a:ea typeface="Open Sans" panose="020B0606030504020204" pitchFamily="34" charset="0"/>
                <a:cs typeface="Open Sans" panose="020B0606030504020204" pitchFamily="34" charset="0"/>
              </a:rPr>
              <a:t>PROGRAMS</a:t>
            </a:r>
            <a:endParaRPr lang="en-MY"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AutoNum type="arabicPeriod"/>
            </a:pPr>
            <a:r>
              <a:rPr lang="en-US" dirty="0" smtClean="0">
                <a:cs typeface="Arial" panose="020B0604020202020204" pitchFamily="34" charset="0"/>
              </a:rPr>
              <a:t>Participated in Managing </a:t>
            </a:r>
            <a:r>
              <a:rPr lang="en-US" dirty="0">
                <a:cs typeface="Arial" panose="020B0604020202020204" pitchFamily="34" charset="0"/>
              </a:rPr>
              <a:t>Reef Resilience Under Climate Change in the Bismarck – Solomon Marine </a:t>
            </a:r>
            <a:r>
              <a:rPr lang="en-US" dirty="0" smtClean="0">
                <a:cs typeface="Arial" panose="020B0604020202020204" pitchFamily="34" charset="0"/>
              </a:rPr>
              <a:t>Ecoregion Workshop (JCU &amp; Australia)</a:t>
            </a:r>
          </a:p>
          <a:p>
            <a:pPr marL="342900" indent="-342900">
              <a:buAutoNum type="arabicPeriod"/>
            </a:pPr>
            <a:r>
              <a:rPr lang="en-US" dirty="0" smtClean="0">
                <a:cs typeface="Arial" panose="020B0604020202020204" pitchFamily="34" charset="0"/>
              </a:rPr>
              <a:t>Explore opportunities to initiate potential seascape programs </a:t>
            </a:r>
            <a:r>
              <a:rPr lang="en-US" i="1" dirty="0" smtClean="0">
                <a:cs typeface="Arial" panose="020B0604020202020204" pitchFamily="34" charset="0"/>
              </a:rPr>
              <a:t>– Broader Arnavons (Kia-</a:t>
            </a:r>
            <a:r>
              <a:rPr lang="en-US" i="1" dirty="0" err="1" smtClean="0">
                <a:cs typeface="Arial" panose="020B0604020202020204" pitchFamily="34" charset="0"/>
              </a:rPr>
              <a:t>Wagina</a:t>
            </a:r>
            <a:r>
              <a:rPr lang="en-US" i="1" dirty="0" smtClean="0">
                <a:cs typeface="Arial" panose="020B0604020202020204" pitchFamily="34" charset="0"/>
              </a:rPr>
              <a:t>-</a:t>
            </a:r>
            <a:r>
              <a:rPr lang="en-US" i="1" dirty="0" err="1" smtClean="0">
                <a:cs typeface="Arial" panose="020B0604020202020204" pitchFamily="34" charset="0"/>
              </a:rPr>
              <a:t>Katupika</a:t>
            </a:r>
            <a:r>
              <a:rPr lang="en-US" i="1" dirty="0" smtClean="0">
                <a:cs typeface="Arial" panose="020B0604020202020204" pitchFamily="34" charset="0"/>
              </a:rPr>
              <a:t>) and Kavachi</a:t>
            </a:r>
            <a:r>
              <a:rPr lang="en-US" i="1" dirty="0">
                <a:cs typeface="Arial" panose="020B0604020202020204" pitchFamily="34" charset="0"/>
              </a:rPr>
              <a:t> </a:t>
            </a:r>
            <a:r>
              <a:rPr lang="en-US" i="1" dirty="0" smtClean="0">
                <a:cs typeface="Arial" panose="020B0604020202020204" pitchFamily="34" charset="0"/>
              </a:rPr>
              <a:t>seascape area </a:t>
            </a:r>
          </a:p>
          <a:p>
            <a:pPr marL="342900" indent="-342900">
              <a:buAutoNum type="arabicPeriod"/>
            </a:pPr>
            <a:r>
              <a:rPr lang="en-US" dirty="0" smtClean="0">
                <a:cs typeface="Arial" panose="020B0604020202020204" pitchFamily="34" charset="0"/>
              </a:rPr>
              <a:t>SWG meetings – towards BSSE nomination</a:t>
            </a:r>
            <a:endParaRPr lang="en-MY" dirty="0">
              <a:cs typeface="Arial" panose="020B0604020202020204" pitchFamily="34" charset="0"/>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0913" t="92857" r="7644" b="89"/>
          <a:stretch/>
        </p:blipFill>
        <p:spPr>
          <a:xfrm>
            <a:off x="-27215" y="6590805"/>
            <a:ext cx="12219215" cy="261099"/>
          </a:xfrm>
          <a:prstGeom prst="rect">
            <a:avLst/>
          </a:prstGeom>
        </p:spPr>
      </p:pic>
      <p:pic>
        <p:nvPicPr>
          <p:cNvPr id="12"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rcRect/>
          <a:stretch>
            <a:fillRect/>
          </a:stretch>
        </p:blipFill>
        <p:spPr>
          <a:xfrm>
            <a:off x="7200900" y="3456198"/>
            <a:ext cx="4991097" cy="3316803"/>
          </a:xfrm>
          <a:ln>
            <a:solidFill>
              <a:srgbClr val="474443"/>
            </a:solidFill>
          </a:ln>
        </p:spPr>
      </p:pic>
      <p:pic>
        <p:nvPicPr>
          <p:cNvPr id="7"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29825" y="677386"/>
            <a:ext cx="2027133" cy="2679963"/>
          </a:xfrm>
          <a:prstGeom prst="rect">
            <a:avLst/>
          </a:prstGeom>
          <a:noFill/>
          <a:ln w="9525">
            <a:solidFill>
              <a:srgbClr val="474443"/>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 xmlns:a16="http://schemas.microsoft.com/office/drawing/2014/main" id="{828613E5-ED8F-47F5-AB9B-C85E03D2CD66}"/>
              </a:ext>
            </a:extLst>
          </p:cNvPr>
          <p:cNvSpPr txBox="1"/>
          <p:nvPr/>
        </p:nvSpPr>
        <p:spPr>
          <a:xfrm>
            <a:off x="351344" y="3900117"/>
            <a:ext cx="6698131" cy="2492990"/>
          </a:xfrm>
          <a:prstGeom prst="rect">
            <a:avLst/>
          </a:prstGeom>
          <a:noFill/>
        </p:spPr>
        <p:txBody>
          <a:bodyPr wrap="square" rtlCol="0">
            <a:spAutoFit/>
          </a:bodyPr>
          <a:lstStyle/>
          <a:p>
            <a:r>
              <a:rPr lang="en-MY" sz="1600" b="1" dirty="0" smtClean="0">
                <a:latin typeface="Open Sans" panose="020B0606030504020204" pitchFamily="34" charset="0"/>
                <a:ea typeface="Open Sans" panose="020B0606030504020204" pitchFamily="34" charset="0"/>
                <a:cs typeface="Open Sans" panose="020B0606030504020204" pitchFamily="34" charset="0"/>
              </a:rPr>
              <a:t>PROGRAMS </a:t>
            </a:r>
            <a:r>
              <a:rPr lang="en-MY" sz="1600" b="1" dirty="0">
                <a:latin typeface="Open Sans" panose="020B0606030504020204" pitchFamily="34" charset="0"/>
                <a:ea typeface="Open Sans" panose="020B0606030504020204" pitchFamily="34" charset="0"/>
                <a:cs typeface="Open Sans" panose="020B0606030504020204" pitchFamily="34" charset="0"/>
              </a:rPr>
              <a:t>/ ACTIVITIES IN RELATION TO CTI-CFF GOALS  </a:t>
            </a:r>
            <a:endParaRPr lang="en-MY" sz="1600" b="1" dirty="0" smtClean="0">
              <a:latin typeface="Open Sans" panose="020B0606030504020204" pitchFamily="34" charset="0"/>
              <a:ea typeface="Open Sans" panose="020B0606030504020204" pitchFamily="34" charset="0"/>
              <a:cs typeface="Open Sans" panose="020B0606030504020204" pitchFamily="34" charset="0"/>
            </a:endParaRPr>
          </a:p>
          <a:p>
            <a:endParaRPr lang="en-MY" sz="8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Tx/>
              <a:buAutoNum type="arabicPeriod"/>
            </a:pPr>
            <a:r>
              <a:rPr lang="en-MY" dirty="0">
                <a:latin typeface="Arial" panose="020B0604020202020204" pitchFamily="34" charset="0"/>
                <a:ea typeface="Open Sans" panose="020B0606030504020204" pitchFamily="34" charset="0"/>
                <a:cs typeface="Arial" panose="020B0604020202020204" pitchFamily="34" charset="0"/>
              </a:rPr>
              <a:t>Pacific </a:t>
            </a:r>
            <a:r>
              <a:rPr lang="en-MY" dirty="0" smtClean="0">
                <a:latin typeface="Arial" panose="020B0604020202020204" pitchFamily="34" charset="0"/>
                <a:ea typeface="Open Sans" panose="020B0606030504020204" pitchFamily="34" charset="0"/>
                <a:cs typeface="Arial" panose="020B0604020202020204" pitchFamily="34" charset="0"/>
              </a:rPr>
              <a:t>CROP </a:t>
            </a:r>
            <a:r>
              <a:rPr lang="en-MY" dirty="0">
                <a:latin typeface="Arial" panose="020B0604020202020204" pitchFamily="34" charset="0"/>
                <a:ea typeface="Open Sans" panose="020B0606030504020204" pitchFamily="34" charset="0"/>
                <a:cs typeface="Arial" panose="020B0604020202020204" pitchFamily="34" charset="0"/>
              </a:rPr>
              <a:t>Agencies – SPREP, PIFs, SPC, MSG, FFA, PNA</a:t>
            </a:r>
          </a:p>
          <a:p>
            <a:pPr marL="342900" indent="-342900">
              <a:buAutoNum type="arabicPeriod"/>
            </a:pPr>
            <a:r>
              <a:rPr lang="en-MY" dirty="0" smtClean="0">
                <a:latin typeface="Arial" panose="020B0604020202020204" pitchFamily="34" charset="0"/>
                <a:ea typeface="Open Sans" panose="020B0606030504020204" pitchFamily="34" charset="0"/>
                <a:cs typeface="Arial" panose="020B0604020202020204" pitchFamily="34" charset="0"/>
              </a:rPr>
              <a:t>Wildlife Conservation Society – Kavachi Seascape Project</a:t>
            </a:r>
            <a:endParaRPr lang="en-MY" dirty="0">
              <a:latin typeface="Arial" panose="020B0604020202020204" pitchFamily="34" charset="0"/>
              <a:ea typeface="Open Sans" panose="020B0606030504020204" pitchFamily="34" charset="0"/>
              <a:cs typeface="Arial" panose="020B0604020202020204" pitchFamily="34" charset="0"/>
            </a:endParaRPr>
          </a:p>
          <a:p>
            <a:pPr marL="342900" indent="-342900">
              <a:buAutoNum type="arabicPeriod"/>
            </a:pPr>
            <a:r>
              <a:rPr lang="en-MY" dirty="0" smtClean="0">
                <a:latin typeface="Arial" panose="020B0604020202020204" pitchFamily="34" charset="0"/>
                <a:ea typeface="Open Sans" panose="020B0606030504020204" pitchFamily="34" charset="0"/>
                <a:cs typeface="Arial" panose="020B0604020202020204" pitchFamily="34" charset="0"/>
              </a:rPr>
              <a:t>Foreign Affairs – ABNJ and BBNJ positions</a:t>
            </a:r>
            <a:endParaRPr lang="en-MY" dirty="0">
              <a:latin typeface="Arial" panose="020B0604020202020204" pitchFamily="34" charset="0"/>
              <a:ea typeface="Open Sans" panose="020B0606030504020204" pitchFamily="34" charset="0"/>
              <a:cs typeface="Arial" panose="020B0604020202020204" pitchFamily="34" charset="0"/>
            </a:endParaRPr>
          </a:p>
          <a:p>
            <a:pPr marL="342900" indent="-342900">
              <a:buAutoNum type="arabicPeriod"/>
            </a:pPr>
            <a:r>
              <a:rPr lang="en-MY" dirty="0" smtClean="0">
                <a:latin typeface="Arial" panose="020B0604020202020204" pitchFamily="34" charset="0"/>
                <a:ea typeface="Open Sans" panose="020B0606030504020204" pitchFamily="34" charset="0"/>
                <a:cs typeface="Arial" panose="020B0604020202020204" pitchFamily="34" charset="0"/>
              </a:rPr>
              <a:t>MACBIO Project and </a:t>
            </a:r>
            <a:r>
              <a:rPr lang="en-MY" i="1" dirty="0" smtClean="0">
                <a:latin typeface="Arial" panose="020B0604020202020204" pitchFamily="34" charset="0"/>
                <a:ea typeface="Open Sans" panose="020B0606030504020204" pitchFamily="34" charset="0"/>
                <a:cs typeface="Arial" panose="020B0604020202020204" pitchFamily="34" charset="0"/>
              </a:rPr>
              <a:t>Ocean12:</a:t>
            </a:r>
            <a:r>
              <a:rPr lang="en-MY" dirty="0" smtClean="0">
                <a:latin typeface="Arial" panose="020B0604020202020204" pitchFamily="34" charset="0"/>
                <a:ea typeface="Open Sans" panose="020B0606030504020204" pitchFamily="34" charset="0"/>
                <a:cs typeface="Arial" panose="020B0604020202020204" pitchFamily="34" charset="0"/>
              </a:rPr>
              <a:t> </a:t>
            </a:r>
          </a:p>
          <a:p>
            <a:pPr lvl="1"/>
            <a:r>
              <a:rPr lang="en-MY" sz="1400" dirty="0" smtClean="0">
                <a:latin typeface="Arial" panose="020B0604020202020204" pitchFamily="34" charset="0"/>
                <a:ea typeface="Open Sans" panose="020B0606030504020204" pitchFamily="34" charset="0"/>
                <a:cs typeface="Arial" panose="020B0604020202020204" pitchFamily="34" charset="0"/>
              </a:rPr>
              <a:t>– Developed and launched the SI Marine Bioregions Report; completed Technical Brief on Ocean Zones Placement Guides and develop data, information, processes and guidelines for national MSP process</a:t>
            </a:r>
          </a:p>
        </p:txBody>
      </p:sp>
    </p:spTree>
    <p:extLst>
      <p:ext uri="{BB962C8B-B14F-4D97-AF65-F5344CB8AC3E}">
        <p14:creationId xmlns:p14="http://schemas.microsoft.com/office/powerpoint/2010/main" val="25474110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4963" y="95897"/>
            <a:ext cx="2850321" cy="1535885"/>
          </a:xfrm>
          <a:prstGeom prst="rect">
            <a:avLst/>
          </a:prstGeom>
          <a:noFill/>
          <a:ln w="9525">
            <a:solidFill>
              <a:schemeClr val="accent6">
                <a:lumMod val="7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 xmlns:a16="http://schemas.microsoft.com/office/drawing/2014/main" id="{E9FFF6D3-7BD4-4F78-90B8-5941E92FC3B4}"/>
              </a:ext>
            </a:extLst>
          </p:cNvPr>
          <p:cNvSpPr txBox="1"/>
          <p:nvPr/>
        </p:nvSpPr>
        <p:spPr>
          <a:xfrm>
            <a:off x="236347" y="1196857"/>
            <a:ext cx="6750242" cy="2246769"/>
          </a:xfrm>
          <a:prstGeom prst="rect">
            <a:avLst/>
          </a:prstGeom>
          <a:noFill/>
          <a:effectLst>
            <a:glow rad="139700">
              <a:schemeClr val="accent6">
                <a:satMod val="175000"/>
                <a:alpha val="40000"/>
              </a:schemeClr>
            </a:glow>
          </a:effectLst>
        </p:spPr>
        <p:txBody>
          <a:bodyPr wrap="square" rtlCol="0">
            <a:spAutoFit/>
          </a:bodyPr>
          <a:lstStyle/>
          <a:p>
            <a:r>
              <a:rPr lang="en-MY" b="1" dirty="0" smtClean="0">
                <a:latin typeface="Open Sans" panose="020B0606030504020204" pitchFamily="34" charset="0"/>
                <a:ea typeface="Open Sans" panose="020B0606030504020204" pitchFamily="34" charset="0"/>
                <a:cs typeface="Open Sans" panose="020B0606030504020204" pitchFamily="34" charset="0"/>
              </a:rPr>
              <a:t>CTI-CFF </a:t>
            </a:r>
            <a:r>
              <a:rPr lang="en-MY" b="1" dirty="0">
                <a:latin typeface="Open Sans" panose="020B0606030504020204" pitchFamily="34" charset="0"/>
                <a:ea typeface="Open Sans" panose="020B0606030504020204" pitchFamily="34" charset="0"/>
                <a:cs typeface="Open Sans" panose="020B0606030504020204" pitchFamily="34" charset="0"/>
              </a:rPr>
              <a:t>NATIONAL PROGRAMS</a:t>
            </a:r>
          </a:p>
          <a:p>
            <a:endParaRPr lang="en-MY" sz="1400" dirty="0">
              <a:latin typeface="Open Sans" panose="020B0606030504020204" pitchFamily="34" charset="0"/>
              <a:ea typeface="Open Sans" panose="020B0606030504020204" pitchFamily="34" charset="0"/>
              <a:cs typeface="Open Sans" panose="020B0606030504020204" pitchFamily="34" charset="0"/>
            </a:endParaRPr>
          </a:p>
          <a:p>
            <a:pPr marL="342900" lvl="0" indent="-342900">
              <a:buAutoNum type="arabicPeriod"/>
            </a:pPr>
            <a:r>
              <a:rPr lang="en-US" sz="1600" dirty="0" smtClean="0"/>
              <a:t>GEF/ADB 2012-2018 </a:t>
            </a:r>
            <a:r>
              <a:rPr lang="en-US" sz="1600" dirty="0" smtClean="0">
                <a:solidFill>
                  <a:srgbClr val="002060"/>
                </a:solidFill>
              </a:rPr>
              <a:t>TA7753 </a:t>
            </a:r>
            <a:r>
              <a:rPr lang="en-US" sz="1600" dirty="0">
                <a:solidFill>
                  <a:srgbClr val="002060"/>
                </a:solidFill>
              </a:rPr>
              <a:t>completed </a:t>
            </a:r>
            <a:endParaRPr lang="en-US" sz="1600" dirty="0" smtClean="0">
              <a:solidFill>
                <a:srgbClr val="002060"/>
              </a:solidFill>
            </a:endParaRPr>
          </a:p>
          <a:p>
            <a:pPr marL="285750" lvl="0" indent="-285750">
              <a:buFont typeface="Arial" panose="020B0604020202020204" pitchFamily="34" charset="0"/>
              <a:buChar char="•"/>
            </a:pPr>
            <a:r>
              <a:rPr lang="en-US" sz="1400" i="1" dirty="0" smtClean="0"/>
              <a:t>Strengthening </a:t>
            </a:r>
            <a:r>
              <a:rPr lang="en-US" sz="1400" i="1" dirty="0"/>
              <a:t>community based natural resource</a:t>
            </a:r>
            <a:r>
              <a:rPr lang="en-US" sz="1400" b="1" dirty="0"/>
              <a:t> </a:t>
            </a:r>
            <a:r>
              <a:rPr lang="en-US" sz="1400" i="1" dirty="0"/>
              <a:t>management to safeguard food</a:t>
            </a:r>
            <a:r>
              <a:rPr lang="en-US" sz="1400" dirty="0"/>
              <a:t> </a:t>
            </a:r>
            <a:r>
              <a:rPr lang="en-US" sz="1400" i="1" dirty="0"/>
              <a:t>security in Malaita </a:t>
            </a:r>
            <a:r>
              <a:rPr lang="en-US" sz="1400" i="1" dirty="0" smtClean="0"/>
              <a:t>Province</a:t>
            </a:r>
            <a:r>
              <a:rPr lang="en-US" sz="1400" dirty="0" smtClean="0"/>
              <a:t>; </a:t>
            </a:r>
            <a:endParaRPr lang="en-US" sz="1400" i="1" dirty="0"/>
          </a:p>
          <a:p>
            <a:pPr marL="285750" lvl="0" indent="-285750">
              <a:buFont typeface="Arial" panose="020B0604020202020204" pitchFamily="34" charset="0"/>
              <a:buChar char="•"/>
            </a:pPr>
            <a:r>
              <a:rPr lang="en-US" sz="1400" i="1" dirty="0" smtClean="0"/>
              <a:t>Support </a:t>
            </a:r>
            <a:r>
              <a:rPr lang="en-US" sz="1400" i="1" dirty="0"/>
              <a:t>to MECDM to development of national crocodile management </a:t>
            </a:r>
            <a:r>
              <a:rPr lang="en-US" sz="1400" i="1" dirty="0" smtClean="0"/>
              <a:t>plan</a:t>
            </a:r>
          </a:p>
          <a:p>
            <a:pPr lvl="0"/>
            <a:endParaRPr lang="en-MY" sz="1400" dirty="0">
              <a:ea typeface="Open Sans" panose="020B0606030504020204" pitchFamily="34" charset="0"/>
              <a:cs typeface="Open Sans" panose="020B0606030504020204" pitchFamily="34" charset="0"/>
            </a:endParaRPr>
          </a:p>
          <a:p>
            <a:r>
              <a:rPr lang="en-MY" sz="1600" dirty="0" smtClean="0">
                <a:ea typeface="Open Sans" panose="020B0606030504020204" pitchFamily="34" charset="0"/>
                <a:cs typeface="Open Sans" panose="020B0606030504020204" pitchFamily="34" charset="0"/>
              </a:rPr>
              <a:t>2. </a:t>
            </a:r>
            <a:r>
              <a:rPr lang="en-US" sz="1600" dirty="0" smtClean="0"/>
              <a:t>Gazettal of </a:t>
            </a:r>
            <a:r>
              <a:rPr lang="en-US" sz="1600" dirty="0"/>
              <a:t>the Fisheries Management (prohibited activities) regulations </a:t>
            </a:r>
            <a:r>
              <a:rPr lang="en-US" sz="1600" dirty="0" smtClean="0"/>
              <a:t>2018 and review of Environment Act 1998</a:t>
            </a:r>
          </a:p>
        </p:txBody>
      </p:sp>
      <p:sp>
        <p:nvSpPr>
          <p:cNvPr id="9" name="TextBox 8">
            <a:extLst>
              <a:ext uri="{FF2B5EF4-FFF2-40B4-BE49-F238E27FC236}">
                <a16:creationId xmlns="" xmlns:a16="http://schemas.microsoft.com/office/drawing/2014/main" id="{828613E5-ED8F-47F5-AB9B-C85E03D2CD66}"/>
              </a:ext>
            </a:extLst>
          </p:cNvPr>
          <p:cNvSpPr txBox="1"/>
          <p:nvPr/>
        </p:nvSpPr>
        <p:spPr>
          <a:xfrm>
            <a:off x="298077" y="3497777"/>
            <a:ext cx="5936941" cy="3170099"/>
          </a:xfrm>
          <a:prstGeom prst="rect">
            <a:avLst/>
          </a:prstGeom>
          <a:noFill/>
          <a:ln>
            <a:solidFill>
              <a:schemeClr val="accent5">
                <a:lumMod val="20000"/>
                <a:lumOff val="80000"/>
              </a:schemeClr>
            </a:solidFill>
          </a:ln>
        </p:spPr>
        <p:txBody>
          <a:bodyPr wrap="square" rtlCol="0">
            <a:spAutoFit/>
          </a:bodyPr>
          <a:lstStyle/>
          <a:p>
            <a:r>
              <a:rPr lang="en-MY" b="1" dirty="0" smtClean="0">
                <a:latin typeface="Open Sans" panose="020B0606030504020204" pitchFamily="34" charset="0"/>
                <a:ea typeface="Open Sans" panose="020B0606030504020204" pitchFamily="34" charset="0"/>
                <a:cs typeface="Open Sans" panose="020B0606030504020204" pitchFamily="34" charset="0"/>
              </a:rPr>
              <a:t>PROGRAMS </a:t>
            </a:r>
            <a:r>
              <a:rPr lang="en-MY" b="1" dirty="0">
                <a:latin typeface="Open Sans" panose="020B0606030504020204" pitchFamily="34" charset="0"/>
                <a:ea typeface="Open Sans" panose="020B0606030504020204" pitchFamily="34" charset="0"/>
                <a:cs typeface="Open Sans" panose="020B0606030504020204" pitchFamily="34" charset="0"/>
              </a:rPr>
              <a:t>/ ACTIVITIES IN RELATION TO CTI-CFF </a:t>
            </a:r>
            <a:r>
              <a:rPr lang="en-MY" b="1" dirty="0" smtClean="0">
                <a:latin typeface="Open Sans" panose="020B0606030504020204" pitchFamily="34" charset="0"/>
                <a:ea typeface="Open Sans" panose="020B0606030504020204" pitchFamily="34" charset="0"/>
                <a:cs typeface="Open Sans" panose="020B0606030504020204" pitchFamily="34" charset="0"/>
              </a:rPr>
              <a:t>GOALS</a:t>
            </a:r>
          </a:p>
          <a:p>
            <a:endParaRPr lang="en-MY" sz="1400" dirty="0">
              <a:latin typeface="Arial" panose="020B0604020202020204" pitchFamily="34" charset="0"/>
              <a:ea typeface="Open Sans" panose="020B0606030504020204" pitchFamily="34" charset="0"/>
              <a:cs typeface="Arial" panose="020B0604020202020204" pitchFamily="34" charset="0"/>
            </a:endParaRPr>
          </a:p>
          <a:p>
            <a:r>
              <a:rPr lang="en-MY" sz="1400" dirty="0" smtClean="0">
                <a:latin typeface="Arial" panose="020B0604020202020204" pitchFamily="34" charset="0"/>
                <a:ea typeface="Open Sans" panose="020B0606030504020204" pitchFamily="34" charset="0"/>
                <a:cs typeface="Arial" panose="020B0604020202020204" pitchFamily="34" charset="0"/>
              </a:rPr>
              <a:t>1. </a:t>
            </a:r>
            <a:r>
              <a:rPr lang="en-US" sz="1400" dirty="0">
                <a:latin typeface="Arial" panose="020B0604020202020204" pitchFamily="34" charset="0"/>
                <a:cs typeface="Arial" panose="020B0604020202020204" pitchFamily="34" charset="0"/>
              </a:rPr>
              <a:t>Development of the SI National Ocean Policy</a:t>
            </a:r>
            <a:endParaRPr lang="en-MY" sz="1400" dirty="0">
              <a:latin typeface="Arial" panose="020B0604020202020204" pitchFamily="34" charset="0"/>
              <a:ea typeface="Open Sans" panose="020B0606030504020204" pitchFamily="34" charset="0"/>
              <a:cs typeface="Arial" panose="020B0604020202020204" pitchFamily="34" charset="0"/>
            </a:endParaRPr>
          </a:p>
          <a:p>
            <a:r>
              <a:rPr lang="en-MY" sz="1400" dirty="0" smtClean="0">
                <a:latin typeface="Arial" panose="020B0604020202020204" pitchFamily="34" charset="0"/>
                <a:ea typeface="Open Sans" panose="020B0606030504020204" pitchFamily="34" charset="0"/>
                <a:cs typeface="Arial" panose="020B0604020202020204" pitchFamily="34" charset="0"/>
              </a:rPr>
              <a:t>2. </a:t>
            </a:r>
            <a:r>
              <a:rPr lang="en-US" sz="1400" dirty="0">
                <a:latin typeface="Arial" panose="020B0604020202020204" pitchFamily="34" charset="0"/>
                <a:cs typeface="Arial" panose="020B0604020202020204" pitchFamily="34" charset="0"/>
              </a:rPr>
              <a:t>Coral and invertebrate surveys </a:t>
            </a:r>
            <a:endParaRPr lang="en-MY" sz="1400" dirty="0">
              <a:latin typeface="Arial" panose="020B0604020202020204" pitchFamily="34" charset="0"/>
              <a:ea typeface="Open Sans" panose="020B0606030504020204" pitchFamily="34" charset="0"/>
              <a:cs typeface="Arial" panose="020B0604020202020204" pitchFamily="34" charset="0"/>
            </a:endParaRPr>
          </a:p>
          <a:p>
            <a:r>
              <a:rPr lang="en-MY" sz="1400" dirty="0" smtClean="0">
                <a:latin typeface="Arial" panose="020B0604020202020204" pitchFamily="34" charset="0"/>
                <a:ea typeface="Open Sans" panose="020B0606030504020204" pitchFamily="34" charset="0"/>
                <a:cs typeface="Arial" panose="020B0604020202020204" pitchFamily="34" charset="0"/>
              </a:rPr>
              <a:t>3. </a:t>
            </a:r>
            <a:r>
              <a:rPr lang="en-US" sz="1400" dirty="0">
                <a:latin typeface="Arial" panose="020B0604020202020204" pitchFamily="34" charset="0"/>
                <a:cs typeface="Arial" panose="020B0604020202020204" pitchFamily="34" charset="0"/>
              </a:rPr>
              <a:t>Support for </a:t>
            </a:r>
            <a:r>
              <a:rPr lang="en-US" sz="1400" dirty="0" smtClean="0">
                <a:latin typeface="Arial" panose="020B0604020202020204" pitchFamily="34" charset="0"/>
                <a:cs typeface="Arial" panose="020B0604020202020204" pitchFamily="34" charset="0"/>
              </a:rPr>
              <a:t>establishment </a:t>
            </a:r>
            <a:r>
              <a:rPr lang="en-US" sz="1400" dirty="0">
                <a:latin typeface="Arial" panose="020B0604020202020204" pitchFamily="34" charset="0"/>
                <a:cs typeface="Arial" panose="020B0604020202020204" pitchFamily="34" charset="0"/>
              </a:rPr>
              <a:t>of Constituency Fisheries Centers (CFCs</a:t>
            </a:r>
            <a:r>
              <a:rPr lang="en-US" sz="1400" dirty="0" smtClean="0">
                <a:latin typeface="Arial" panose="020B0604020202020204" pitchFamily="34" charset="0"/>
                <a:cs typeface="Arial" panose="020B0604020202020204" pitchFamily="34" charset="0"/>
              </a:rPr>
              <a:t>)</a:t>
            </a:r>
          </a:p>
          <a:p>
            <a:r>
              <a:rPr lang="en-US" sz="1400" dirty="0" smtClean="0">
                <a:latin typeface="Arial" panose="020B0604020202020204" pitchFamily="34" charset="0"/>
                <a:ea typeface="Open Sans" panose="020B0606030504020204" pitchFamily="34" charset="0"/>
                <a:cs typeface="Arial" panose="020B0604020202020204" pitchFamily="34" charset="0"/>
              </a:rPr>
              <a:t>4. </a:t>
            </a:r>
            <a:r>
              <a:rPr lang="en-US" sz="1400" dirty="0">
                <a:latin typeface="Arial" panose="020B0604020202020204" pitchFamily="34" charset="0"/>
                <a:cs typeface="Arial" panose="020B0604020202020204" pitchFamily="34" charset="0"/>
              </a:rPr>
              <a:t>Fish Aggregation Devices (FAD) program </a:t>
            </a:r>
            <a:endParaRPr lang="en-US" sz="1400"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ea typeface="Open Sans" panose="020B0606030504020204" pitchFamily="34" charset="0"/>
                <a:cs typeface="Arial" panose="020B0604020202020204" pitchFamily="34" charset="0"/>
              </a:rPr>
              <a:t>5. </a:t>
            </a:r>
            <a:r>
              <a:rPr lang="en-US" sz="1400" dirty="0">
                <a:latin typeface="Arial" panose="020B0604020202020204" pitchFamily="34" charset="0"/>
                <a:cs typeface="Arial" panose="020B0604020202020204" pitchFamily="34" charset="0"/>
              </a:rPr>
              <a:t>Development of Coral, Clam and </a:t>
            </a:r>
            <a:r>
              <a:rPr lang="en-US" sz="1400" dirty="0" err="1">
                <a:latin typeface="Arial" panose="020B0604020202020204" pitchFamily="34" charset="0"/>
                <a:cs typeface="Arial" panose="020B0604020202020204" pitchFamily="34" charset="0"/>
              </a:rPr>
              <a:t>Trochus</a:t>
            </a:r>
            <a:r>
              <a:rPr lang="en-US" sz="1400" dirty="0">
                <a:latin typeface="Arial" panose="020B0604020202020204" pitchFamily="34" charset="0"/>
                <a:cs typeface="Arial" panose="020B0604020202020204" pitchFamily="34" charset="0"/>
              </a:rPr>
              <a:t> management </a:t>
            </a:r>
            <a:r>
              <a:rPr lang="en-US" sz="1400" dirty="0" smtClean="0">
                <a:latin typeface="Arial" panose="020B0604020202020204" pitchFamily="34" charset="0"/>
                <a:cs typeface="Arial" panose="020B0604020202020204" pitchFamily="34" charset="0"/>
              </a:rPr>
              <a:t>plans</a:t>
            </a:r>
          </a:p>
          <a:p>
            <a:r>
              <a:rPr lang="en-US" sz="1400" dirty="0" smtClean="0">
                <a:latin typeface="Arial" panose="020B0604020202020204" pitchFamily="34" charset="0"/>
                <a:ea typeface="Open Sans" panose="020B0606030504020204" pitchFamily="34" charset="0"/>
                <a:cs typeface="Arial" panose="020B0604020202020204" pitchFamily="34" charset="0"/>
              </a:rPr>
              <a:t>6. </a:t>
            </a:r>
            <a:r>
              <a:rPr lang="en-US" sz="1400" dirty="0">
                <a:latin typeface="Arial" panose="020B0604020202020204" pitchFamily="34" charset="0"/>
                <a:cs typeface="Arial" panose="020B0604020202020204" pitchFamily="34" charset="0"/>
              </a:rPr>
              <a:t>WWF Solomon Islands – implementation of  </a:t>
            </a:r>
            <a:r>
              <a:rPr lang="en-AU" sz="1400" dirty="0">
                <a:latin typeface="Arial" panose="020B0604020202020204" pitchFamily="34" charset="0"/>
                <a:cs typeface="Arial" panose="020B0604020202020204" pitchFamily="34" charset="0"/>
              </a:rPr>
              <a:t>sustainable community-based fisheries co-management, linked to empowering women through financial </a:t>
            </a:r>
            <a:r>
              <a:rPr lang="en-AU" sz="1400" dirty="0" smtClean="0">
                <a:latin typeface="Arial" panose="020B0604020202020204" pitchFamily="34" charset="0"/>
                <a:cs typeface="Arial" panose="020B0604020202020204" pitchFamily="34" charset="0"/>
              </a:rPr>
              <a:t>inclusion</a:t>
            </a:r>
          </a:p>
          <a:p>
            <a:r>
              <a:rPr lang="en-AU" sz="1400" dirty="0" smtClean="0">
                <a:latin typeface="Arial" panose="020B0604020202020204" pitchFamily="34" charset="0"/>
                <a:ea typeface="Open Sans" panose="020B0606030504020204" pitchFamily="34" charset="0"/>
                <a:cs typeface="Arial" panose="020B0604020202020204" pitchFamily="34" charset="0"/>
              </a:rPr>
              <a:t>7. </a:t>
            </a:r>
            <a:r>
              <a:rPr lang="en-US" sz="1400" dirty="0">
                <a:latin typeface="Arial" panose="020B0604020202020204" pitchFamily="34" charset="0"/>
                <a:cs typeface="Arial" panose="020B0604020202020204" pitchFamily="34" charset="0"/>
              </a:rPr>
              <a:t>JICA/MFMR - Livelihood improvement through community based coastal resource management and utilization for </a:t>
            </a:r>
            <a:r>
              <a:rPr lang="en-US" sz="1400" dirty="0" smtClean="0">
                <a:latin typeface="Arial" panose="020B0604020202020204" pitchFamily="34" charset="0"/>
                <a:cs typeface="Arial" panose="020B0604020202020204" pitchFamily="34" charset="0"/>
              </a:rPr>
              <a:t>SI</a:t>
            </a:r>
          </a:p>
          <a:p>
            <a:r>
              <a:rPr lang="en-US" sz="1400" dirty="0" smtClean="0">
                <a:latin typeface="Arial" panose="020B0604020202020204" pitchFamily="34" charset="0"/>
                <a:ea typeface="Open Sans" panose="020B0606030504020204" pitchFamily="34" charset="0"/>
                <a:cs typeface="Arial" panose="020B0604020202020204" pitchFamily="34" charset="0"/>
              </a:rPr>
              <a:t>8. </a:t>
            </a:r>
            <a:r>
              <a:rPr lang="en-US" sz="1400" dirty="0">
                <a:latin typeface="Arial" panose="020B0604020202020204" pitchFamily="34" charset="0"/>
                <a:cs typeface="Arial" panose="020B0604020202020204" pitchFamily="34" charset="0"/>
              </a:rPr>
              <a:t>Pacific Ridges to Reefs Project </a:t>
            </a:r>
            <a:r>
              <a:rPr lang="en-US" sz="1400" dirty="0" smtClean="0">
                <a:latin typeface="Arial" panose="020B0604020202020204" pitchFamily="34" charset="0"/>
                <a:cs typeface="Arial" panose="020B0604020202020204" pitchFamily="34" charset="0"/>
              </a:rPr>
              <a:t>– GEF/UNE/FAO and SPC</a:t>
            </a:r>
          </a:p>
          <a:p>
            <a:r>
              <a:rPr lang="en-US" sz="1400" dirty="0" smtClean="0">
                <a:latin typeface="Arial" panose="020B0604020202020204" pitchFamily="34" charset="0"/>
                <a:ea typeface="Open Sans" panose="020B0606030504020204" pitchFamily="34" charset="0"/>
                <a:cs typeface="Arial" panose="020B0604020202020204" pitchFamily="34" charset="0"/>
              </a:rPr>
              <a:t>9. Aquaculture programs</a:t>
            </a:r>
            <a:endParaRPr lang="en-US" dirty="0">
              <a:latin typeface="Arial" panose="020B0604020202020204" pitchFamily="34" charset="0"/>
              <a:ea typeface="Open Sans" panose="020B0606030504020204" pitchFamily="34" charset="0"/>
              <a:cs typeface="Arial" panose="020B0604020202020204" pitchFamily="34" charset="0"/>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0913" t="92857" r="7644" b="89"/>
          <a:stretch/>
        </p:blipFill>
        <p:spPr>
          <a:xfrm>
            <a:off x="-27215" y="6590805"/>
            <a:ext cx="12219215" cy="261099"/>
          </a:xfrm>
          <a:prstGeom prst="rect">
            <a:avLst/>
          </a:prstGeom>
        </p:spPr>
      </p:pic>
      <p:sp>
        <p:nvSpPr>
          <p:cNvPr id="8" name="Title 1"/>
          <p:cNvSpPr>
            <a:spLocks noGrp="1"/>
          </p:cNvSpPr>
          <p:nvPr>
            <p:ph type="title"/>
          </p:nvPr>
        </p:nvSpPr>
        <p:spPr>
          <a:xfrm>
            <a:off x="-27215" y="0"/>
            <a:ext cx="10502482" cy="1070066"/>
          </a:xfrm>
          <a:solidFill>
            <a:schemeClr val="accent6">
              <a:lumMod val="60000"/>
              <a:lumOff val="40000"/>
              <a:alpha val="50000"/>
            </a:schemeClr>
          </a:solidFill>
        </p:spPr>
        <p:txBody>
          <a:bodyPr>
            <a:noAutofit/>
          </a:bodyPr>
          <a:lstStyle/>
          <a:p>
            <a:pPr marL="457200" indent="-457200">
              <a:buFont typeface="Wingdings" panose="05000000000000000000" pitchFamily="2" charset="2"/>
              <a:buChar char="q"/>
            </a:pPr>
            <a:r>
              <a:rPr lang="en-MY" sz="2600" b="1" dirty="0" smtClean="0">
                <a:solidFill>
                  <a:srgbClr val="002060"/>
                </a:solidFill>
                <a:effectLst>
                  <a:outerShdw blurRad="38100" dist="38100" dir="2700000" algn="tl">
                    <a:srgbClr val="000000">
                      <a:alpha val="43137"/>
                    </a:srgbClr>
                  </a:outerShdw>
                </a:effectLst>
                <a:latin typeface="Arial Black" panose="020B0A04020102020204" pitchFamily="34" charset="0"/>
                <a:ea typeface="Open Sans" panose="020B0606030504020204" pitchFamily="34" charset="0"/>
                <a:cs typeface="Open Sans" panose="020B0606030504020204" pitchFamily="34" charset="0"/>
              </a:rPr>
              <a:t>ECOSYTEM APPROACH TO </a:t>
            </a:r>
            <a:br>
              <a:rPr lang="en-MY" sz="2600" b="1" dirty="0" smtClean="0">
                <a:solidFill>
                  <a:srgbClr val="002060"/>
                </a:solidFill>
                <a:effectLst>
                  <a:outerShdw blurRad="38100" dist="38100" dir="2700000" algn="tl">
                    <a:srgbClr val="000000">
                      <a:alpha val="43137"/>
                    </a:srgbClr>
                  </a:outerShdw>
                </a:effectLst>
                <a:latin typeface="Arial Black" panose="020B0A04020102020204" pitchFamily="34" charset="0"/>
                <a:ea typeface="Open Sans" panose="020B0606030504020204" pitchFamily="34" charset="0"/>
                <a:cs typeface="Open Sans" panose="020B0606030504020204" pitchFamily="34" charset="0"/>
              </a:rPr>
            </a:br>
            <a:r>
              <a:rPr lang="en-MY" sz="2600" b="1" dirty="0" smtClean="0">
                <a:solidFill>
                  <a:srgbClr val="002060"/>
                </a:solidFill>
                <a:effectLst>
                  <a:outerShdw blurRad="38100" dist="38100" dir="2700000" algn="tl">
                    <a:srgbClr val="000000">
                      <a:alpha val="43137"/>
                    </a:srgbClr>
                  </a:outerShdw>
                </a:effectLst>
                <a:latin typeface="Arial Black" panose="020B0A04020102020204" pitchFamily="34" charset="0"/>
                <a:ea typeface="Open Sans" panose="020B0606030504020204" pitchFamily="34" charset="0"/>
                <a:cs typeface="Open Sans" panose="020B0606030504020204" pitchFamily="34" charset="0"/>
              </a:rPr>
              <a:t>FISHERIES MANAGEMENT</a:t>
            </a:r>
            <a:endParaRPr lang="en-PH" sz="2600" dirty="0">
              <a:solidFill>
                <a:srgbClr val="002060"/>
              </a:solidFill>
              <a:effectLst>
                <a:outerShdw blurRad="38100" dist="38100" dir="2700000" algn="tl">
                  <a:srgbClr val="000000">
                    <a:alpha val="43137"/>
                  </a:srgbClr>
                </a:outerShdw>
              </a:effectLst>
              <a:latin typeface="Arial Black" panose="020B0A04020102020204" pitchFamily="34" charset="0"/>
              <a:ea typeface="Open Sans" panose="020B0606030504020204" pitchFamily="34" charset="0"/>
              <a:cs typeface="Open Sans" panose="020B0606030504020204"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3200" y="0"/>
            <a:ext cx="4355941" cy="1843790"/>
          </a:xfrm>
          <a:prstGeom prst="rect">
            <a:avLst/>
          </a:prstGeom>
          <a:ln>
            <a:solidFill>
              <a:schemeClr val="accent6">
                <a:lumMod val="75000"/>
              </a:schemeClr>
            </a:solidFill>
          </a:ln>
          <a:effectLst>
            <a:outerShdw blurRad="50800" dist="38100" dir="2700000" algn="tl" rotWithShape="0">
              <a:prstClr val="black">
                <a:alpha val="40000"/>
              </a:prstClr>
            </a:outerShdw>
          </a:effectLst>
        </p:spPr>
      </p:pic>
      <p:pic>
        <p:nvPicPr>
          <p:cNvPr id="14"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1843790"/>
            <a:ext cx="4876800" cy="2849963"/>
          </a:xfrm>
          <a:prstGeom prst="rect">
            <a:avLst/>
          </a:prstGeom>
          <a:noFill/>
          <a:ln w="9525">
            <a:solidFill>
              <a:schemeClr val="accent6">
                <a:lumMod val="7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5018" y="4392152"/>
            <a:ext cx="2980420" cy="2429738"/>
          </a:xfrm>
          <a:prstGeom prst="rect">
            <a:avLst/>
          </a:prstGeom>
          <a:noFill/>
          <a:ln w="9525">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15438" y="3740843"/>
            <a:ext cx="2976562" cy="3051034"/>
          </a:xfrm>
          <a:prstGeom prst="rect">
            <a:avLst/>
          </a:prstGeom>
          <a:ln>
            <a:solidFill>
              <a:schemeClr val="accent6">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555283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32921" y="0"/>
            <a:ext cx="10515600" cy="1325563"/>
          </a:xfrm>
          <a:solidFill>
            <a:schemeClr val="accent6">
              <a:lumMod val="40000"/>
              <a:lumOff val="60000"/>
            </a:schemeClr>
          </a:solidFill>
        </p:spPr>
        <p:txBody>
          <a:bodyPr>
            <a:normAutofit/>
          </a:bodyPr>
          <a:lstStyle/>
          <a:p>
            <a:pPr marL="571500" indent="-571500">
              <a:buFont typeface="Wingdings" panose="05000000000000000000" pitchFamily="2" charset="2"/>
              <a:buChar char="q"/>
            </a:pPr>
            <a:r>
              <a:rPr lang="en-PH" sz="3200" b="1" dirty="0" smtClean="0">
                <a:solidFill>
                  <a:srgbClr val="002060"/>
                </a:solidFill>
                <a:effectLst>
                  <a:outerShdw blurRad="38100" dist="38100" dir="2700000" algn="tl">
                    <a:srgbClr val="000000">
                      <a:alpha val="43137"/>
                    </a:srgbClr>
                  </a:outerShdw>
                </a:effectLst>
                <a:latin typeface="Arial Black" panose="020B0A04020102020204" pitchFamily="34" charset="0"/>
                <a:ea typeface="Open Sans" panose="020B0606030504020204" pitchFamily="34" charset="0"/>
                <a:cs typeface="Open Sans" panose="020B0606030504020204" pitchFamily="34" charset="0"/>
              </a:rPr>
              <a:t>MARINE PROTECTED AREAS</a:t>
            </a:r>
            <a:endParaRPr lang="en-PH" sz="3200" dirty="0">
              <a:solidFill>
                <a:srgbClr val="002060"/>
              </a:solidFill>
              <a:effectLst>
                <a:outerShdw blurRad="38100" dist="38100" dir="2700000" algn="tl">
                  <a:srgbClr val="000000">
                    <a:alpha val="43137"/>
                  </a:srgbClr>
                </a:outerShdw>
              </a:effectLst>
              <a:latin typeface="Arial Black" panose="020B0A04020102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 xmlns:a16="http://schemas.microsoft.com/office/drawing/2014/main" id="{E9FFF6D3-7BD4-4F78-90B8-5941E92FC3B4}"/>
              </a:ext>
            </a:extLst>
          </p:cNvPr>
          <p:cNvSpPr txBox="1"/>
          <p:nvPr/>
        </p:nvSpPr>
        <p:spPr>
          <a:xfrm>
            <a:off x="314099" y="1325563"/>
            <a:ext cx="7444015" cy="2031325"/>
          </a:xfrm>
          <a:prstGeom prst="rect">
            <a:avLst/>
          </a:prstGeom>
          <a:noFill/>
        </p:spPr>
        <p:txBody>
          <a:bodyPr wrap="square" rtlCol="0">
            <a:spAutoFit/>
          </a:bodyPr>
          <a:lstStyle/>
          <a:p>
            <a:r>
              <a:rPr lang="en-MY" b="1" dirty="0" smtClean="0">
                <a:latin typeface="Open Sans" panose="020B0606030504020204" pitchFamily="34" charset="0"/>
                <a:ea typeface="Open Sans" panose="020B0606030504020204" pitchFamily="34" charset="0"/>
                <a:cs typeface="Open Sans" panose="020B0606030504020204" pitchFamily="34" charset="0"/>
              </a:rPr>
              <a:t>CTI-CFF </a:t>
            </a:r>
            <a:r>
              <a:rPr lang="en-MY" b="1" dirty="0">
                <a:latin typeface="Open Sans" panose="020B0606030504020204" pitchFamily="34" charset="0"/>
                <a:ea typeface="Open Sans" panose="020B0606030504020204" pitchFamily="34" charset="0"/>
                <a:cs typeface="Open Sans" panose="020B0606030504020204" pitchFamily="34" charset="0"/>
              </a:rPr>
              <a:t>NATIONAL PROGRAMS</a:t>
            </a:r>
          </a:p>
          <a:p>
            <a:endParaRPr lang="en-MY"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Tx/>
              <a:buAutoNum type="arabicPeriod"/>
            </a:pPr>
            <a:r>
              <a:rPr lang="en-US" dirty="0" smtClean="0"/>
              <a:t>Establishment and support to MPA/MMAs - </a:t>
            </a:r>
            <a:r>
              <a:rPr lang="en-US" b="1" dirty="0" smtClean="0"/>
              <a:t>&gt;200+ sites, 0.12% EEZ coverage (10% target, NBSAP</a:t>
            </a:r>
            <a:r>
              <a:rPr lang="en-US" dirty="0" smtClean="0"/>
              <a:t>); </a:t>
            </a:r>
            <a:r>
              <a:rPr lang="en-US" dirty="0"/>
              <a:t>rangers capacity, management </a:t>
            </a:r>
            <a:r>
              <a:rPr lang="en-US" dirty="0" smtClean="0"/>
              <a:t>plans, baseline surveys, awareness and trainings </a:t>
            </a:r>
            <a:endParaRPr lang="en-MY" dirty="0"/>
          </a:p>
          <a:p>
            <a:pPr marL="342900" indent="-342900">
              <a:buAutoNum type="arabicPeriod"/>
            </a:pPr>
            <a:r>
              <a:rPr lang="en-US" dirty="0" smtClean="0"/>
              <a:t>Enforcement </a:t>
            </a:r>
            <a:r>
              <a:rPr lang="en-US" dirty="0"/>
              <a:t>and </a:t>
            </a:r>
            <a:r>
              <a:rPr lang="en-US" dirty="0" smtClean="0"/>
              <a:t>compliance – SOP, rangers training, M&amp;E</a:t>
            </a:r>
            <a:endParaRPr lang="en-MY" dirty="0">
              <a:ea typeface="Open Sans" panose="020B0606030504020204" pitchFamily="34" charset="0"/>
              <a:cs typeface="Open Sans" panose="020B0606030504020204" pitchFamily="34" charset="0"/>
            </a:endParaRPr>
          </a:p>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 xmlns:a16="http://schemas.microsoft.com/office/drawing/2014/main" id="{828613E5-ED8F-47F5-AB9B-C85E03D2CD66}"/>
              </a:ext>
            </a:extLst>
          </p:cNvPr>
          <p:cNvSpPr txBox="1"/>
          <p:nvPr/>
        </p:nvSpPr>
        <p:spPr>
          <a:xfrm>
            <a:off x="232922" y="3377118"/>
            <a:ext cx="6025003" cy="3416320"/>
          </a:xfrm>
          <a:prstGeom prst="rect">
            <a:avLst/>
          </a:prstGeom>
          <a:noFill/>
        </p:spPr>
        <p:txBody>
          <a:bodyPr wrap="square" rtlCol="0">
            <a:spAutoFit/>
          </a:bodyPr>
          <a:lstStyle/>
          <a:p>
            <a:r>
              <a:rPr lang="en-MY" b="1" dirty="0" smtClean="0">
                <a:latin typeface="Open Sans" panose="020B0606030504020204" pitchFamily="34" charset="0"/>
                <a:ea typeface="Open Sans" panose="020B0606030504020204" pitchFamily="34" charset="0"/>
                <a:cs typeface="Open Sans" panose="020B0606030504020204" pitchFamily="34" charset="0"/>
              </a:rPr>
              <a:t>PROGRAMS </a:t>
            </a:r>
            <a:r>
              <a:rPr lang="en-MY" b="1" dirty="0">
                <a:latin typeface="Open Sans" panose="020B0606030504020204" pitchFamily="34" charset="0"/>
                <a:ea typeface="Open Sans" panose="020B0606030504020204" pitchFamily="34" charset="0"/>
                <a:cs typeface="Open Sans" panose="020B0606030504020204" pitchFamily="34" charset="0"/>
              </a:rPr>
              <a:t>/ ACTIVITIES IN RELATION TO CTI-CFF GOALS  </a:t>
            </a:r>
            <a:endParaRPr lang="en-MY" sz="1400" dirty="0">
              <a:latin typeface="Open Sans" panose="020B0606030504020204" pitchFamily="34" charset="0"/>
              <a:ea typeface="Open Sans" panose="020B0606030504020204" pitchFamily="34" charset="0"/>
              <a:cs typeface="Open Sans" panose="020B0606030504020204" pitchFamily="34" charset="0"/>
            </a:endParaRPr>
          </a:p>
          <a:p>
            <a:pPr marL="342900" lvl="0" indent="-342900">
              <a:buAutoNum type="arabicPeriod"/>
            </a:pPr>
            <a:r>
              <a:rPr lang="en-US" dirty="0" smtClean="0">
                <a:latin typeface="Arial" panose="020B0604020202020204" pitchFamily="34" charset="0"/>
                <a:cs typeface="Arial" panose="020B0604020202020204" pitchFamily="34" charset="0"/>
              </a:rPr>
              <a:t>In </a:t>
            </a:r>
            <a:r>
              <a:rPr lang="en-US" dirty="0">
                <a:latin typeface="Arial" panose="020B0604020202020204" pitchFamily="34" charset="0"/>
                <a:cs typeface="Arial" panose="020B0604020202020204" pitchFamily="34" charset="0"/>
              </a:rPr>
              <a:t>collaboration with MACBIO </a:t>
            </a:r>
            <a:r>
              <a:rPr lang="en-US" dirty="0" smtClean="0">
                <a:latin typeface="Arial" panose="020B0604020202020204" pitchFamily="34" charset="0"/>
                <a:cs typeface="Arial" panose="020B0604020202020204" pitchFamily="34" charset="0"/>
              </a:rPr>
              <a:t>Project: </a:t>
            </a:r>
            <a:r>
              <a:rPr lang="en-US" i="1" dirty="0" smtClean="0">
                <a:latin typeface="Arial" panose="020B0604020202020204" pitchFamily="34" charset="0"/>
                <a:cs typeface="Arial" panose="020B0604020202020204" pitchFamily="34" charset="0"/>
              </a:rPr>
              <a:t>i</a:t>
            </a:r>
            <a:r>
              <a:rPr lang="en-US" i="1" dirty="0">
                <a:latin typeface="Arial" panose="020B0604020202020204" pitchFamily="34" charset="0"/>
                <a:cs typeface="Arial" panose="020B0604020202020204" pitchFamily="34" charset="0"/>
              </a:rPr>
              <a:t>)</a:t>
            </a:r>
            <a:r>
              <a:rPr lang="en-US" i="1" dirty="0" smtClean="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produced the SI special unique marine areas </a:t>
            </a:r>
            <a:r>
              <a:rPr lang="en-US" i="1" dirty="0" smtClean="0">
                <a:latin typeface="Arial" panose="020B0604020202020204" pitchFamily="34" charset="0"/>
                <a:cs typeface="Arial" panose="020B0604020202020204" pitchFamily="34" charset="0"/>
              </a:rPr>
              <a:t>report</a:t>
            </a:r>
            <a:r>
              <a:rPr lang="en-US" dirty="0" smtClean="0">
                <a:latin typeface="Arial" panose="020B0604020202020204" pitchFamily="34" charset="0"/>
                <a:cs typeface="Arial" panose="020B0604020202020204" pitchFamily="34" charset="0"/>
              </a:rPr>
              <a:t>; </a:t>
            </a:r>
            <a:r>
              <a:rPr lang="en-US" i="1" dirty="0" smtClean="0">
                <a:latin typeface="Arial" panose="020B0604020202020204" pitchFamily="34" charset="0"/>
                <a:cs typeface="Arial" panose="020B0604020202020204" pitchFamily="34" charset="0"/>
              </a:rPr>
              <a:t>ii</a:t>
            </a:r>
            <a:r>
              <a:rPr lang="en-US" i="1" dirty="0">
                <a:latin typeface="Arial" panose="020B0604020202020204" pitchFamily="34" charset="0"/>
                <a:cs typeface="Arial" panose="020B0604020202020204" pitchFamily="34" charset="0"/>
              </a:rPr>
              <a:t>)</a:t>
            </a:r>
            <a:r>
              <a:rPr lang="en-US" i="1" dirty="0" smtClean="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produced typology and placement </a:t>
            </a:r>
            <a:r>
              <a:rPr lang="en-US" i="1" dirty="0" smtClean="0">
                <a:latin typeface="Arial" panose="020B0604020202020204" pitchFamily="34" charset="0"/>
                <a:cs typeface="Arial" panose="020B0604020202020204" pitchFamily="34" charset="0"/>
              </a:rPr>
              <a:t>guidelines; </a:t>
            </a:r>
            <a:r>
              <a:rPr lang="en-US" dirty="0" smtClean="0">
                <a:latin typeface="Arial" panose="020B0604020202020204" pitchFamily="34" charset="0"/>
                <a:cs typeface="Arial" panose="020B0604020202020204" pitchFamily="34" charset="0"/>
              </a:rPr>
              <a:t>iii) p</a:t>
            </a:r>
            <a:r>
              <a:rPr lang="en-US" i="1" dirty="0" smtClean="0">
                <a:latin typeface="Arial" panose="020B0604020202020204" pitchFamily="34" charset="0"/>
                <a:cs typeface="Arial" panose="020B0604020202020204" pitchFamily="34" charset="0"/>
              </a:rPr>
              <a:t>roduced </a:t>
            </a:r>
            <a:r>
              <a:rPr lang="en-US" i="1" dirty="0">
                <a:latin typeface="Arial" panose="020B0604020202020204" pitchFamily="34" charset="0"/>
                <a:cs typeface="Arial" panose="020B0604020202020204" pitchFamily="34" charset="0"/>
              </a:rPr>
              <a:t>ACMP lessons learnt </a:t>
            </a:r>
            <a:r>
              <a:rPr lang="en-US" i="1" dirty="0" smtClean="0">
                <a:latin typeface="Arial" panose="020B0604020202020204" pitchFamily="34" charset="0"/>
                <a:cs typeface="Arial" panose="020B0604020202020204" pitchFamily="34" charset="0"/>
              </a:rPr>
              <a:t>report</a:t>
            </a:r>
          </a:p>
          <a:p>
            <a:pPr lvl="0"/>
            <a:endParaRPr lang="en-MY" dirty="0">
              <a:latin typeface="Arial" panose="020B0604020202020204" pitchFamily="34" charset="0"/>
              <a:ea typeface="Open Sans" panose="020B0606030504020204" pitchFamily="34" charset="0"/>
              <a:cs typeface="Arial" panose="020B0604020202020204" pitchFamily="34" charset="0"/>
            </a:endParaRPr>
          </a:p>
          <a:p>
            <a:pPr marL="285750" indent="-285750"/>
            <a:r>
              <a:rPr lang="en-MY" dirty="0" smtClean="0">
                <a:latin typeface="Arial" panose="020B0604020202020204" pitchFamily="34" charset="0"/>
                <a:ea typeface="Open Sans" panose="020B0606030504020204" pitchFamily="34" charset="0"/>
                <a:cs typeface="Arial" panose="020B0604020202020204" pitchFamily="34" charset="0"/>
              </a:rPr>
              <a:t>2.  NGOs and CBOs support towards establishment of MPAs and MMAs – WWF (Tetepare), TNC (Isabel &amp; Choiseul), WF (Malaita), CI (Guadalcanal), WCS (Western Province), SICCP (</a:t>
            </a:r>
            <a:r>
              <a:rPr lang="en-MY" dirty="0" err="1" smtClean="0">
                <a:latin typeface="Arial" panose="020B0604020202020204" pitchFamily="34" charset="0"/>
                <a:ea typeface="Open Sans" panose="020B0606030504020204" pitchFamily="34" charset="0"/>
                <a:cs typeface="Arial" panose="020B0604020202020204" pitchFamily="34" charset="0"/>
              </a:rPr>
              <a:t>Zaira</a:t>
            </a:r>
            <a:r>
              <a:rPr lang="en-MY" dirty="0" smtClean="0">
                <a:latin typeface="Arial" panose="020B0604020202020204" pitchFamily="34" charset="0"/>
                <a:ea typeface="Open Sans" panose="020B0606030504020204" pitchFamily="34" charset="0"/>
                <a:cs typeface="Arial" panose="020B0604020202020204" pitchFamily="34" charset="0"/>
              </a:rPr>
              <a:t>, Marovo), OceanWatch (Temotu)</a:t>
            </a:r>
            <a:endParaRPr lang="en-MY" dirty="0">
              <a:latin typeface="Arial" panose="020B0604020202020204" pitchFamily="34" charset="0"/>
              <a:ea typeface="Open Sans" panose="020B0606030504020204" pitchFamily="34" charset="0"/>
              <a:cs typeface="Arial" panose="020B0604020202020204" pitchFamily="34" charset="0"/>
            </a:endParaRPr>
          </a:p>
          <a:p>
            <a:endParaRPr lang="en-US" dirty="0">
              <a:latin typeface="Open Sans" panose="020B0606030504020204" pitchFamily="34" charset="0"/>
              <a:ea typeface="Open Sans" panose="020B0606030504020204" pitchFamily="34" charset="0"/>
              <a:cs typeface="Open Sans" panose="020B0606030504020204" pitchFamily="34" charset="0"/>
            </a:endParaRP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10913" t="92857" r="7644" b="89"/>
          <a:stretch/>
        </p:blipFill>
        <p:spPr>
          <a:xfrm>
            <a:off x="-27215" y="6590805"/>
            <a:ext cx="12219215" cy="261099"/>
          </a:xfrm>
          <a:prstGeom prst="rect">
            <a:avLst/>
          </a:prstGeom>
        </p:spPr>
      </p:pic>
      <p:pic>
        <p:nvPicPr>
          <p:cNvPr id="13" name="Picture 12"/>
          <p:cNvPicPr/>
          <p:nvPr/>
        </p:nvPicPr>
        <p:blipFill>
          <a:blip r:embed="rId3"/>
          <a:stretch>
            <a:fillRect/>
          </a:stretch>
        </p:blipFill>
        <p:spPr>
          <a:xfrm>
            <a:off x="7769511" y="22831"/>
            <a:ext cx="4422490" cy="2879015"/>
          </a:xfrm>
          <a:prstGeom prst="rect">
            <a:avLst/>
          </a:prstGeom>
          <a:effectLst>
            <a:outerShdw blurRad="50800" dist="38100" algn="l" rotWithShape="0">
              <a:prstClr val="black">
                <a:alpha val="40000"/>
              </a:prstClr>
            </a:outerShdw>
          </a:effectLst>
        </p:spPr>
      </p:pic>
      <p:grpSp>
        <p:nvGrpSpPr>
          <p:cNvPr id="16" name="Group 15"/>
          <p:cNvGrpSpPr/>
          <p:nvPr/>
        </p:nvGrpSpPr>
        <p:grpSpPr>
          <a:xfrm>
            <a:off x="8502316" y="3025752"/>
            <a:ext cx="3689684" cy="3565053"/>
            <a:chOff x="0" y="0"/>
            <a:chExt cx="6869743" cy="5770986"/>
          </a:xfrm>
          <a:effectLst>
            <a:outerShdw blurRad="50800" dist="38100" dir="5400000" algn="t" rotWithShape="0">
              <a:prstClr val="black">
                <a:alpha val="40000"/>
              </a:prstClr>
            </a:outerShdw>
          </a:effectLst>
        </p:grpSpPr>
        <p:sp>
          <p:nvSpPr>
            <p:cNvPr id="17" name="Rectangle 16"/>
            <p:cNvSpPr/>
            <p:nvPr/>
          </p:nvSpPr>
          <p:spPr>
            <a:xfrm>
              <a:off x="6827520" y="5580689"/>
              <a:ext cx="42223" cy="190297"/>
            </a:xfrm>
            <a:prstGeom prst="rect">
              <a:avLst/>
            </a:prstGeom>
            <a:ln>
              <a:noFill/>
            </a:ln>
          </p:spPr>
          <p:txBody>
            <a:bodyPr lIns="0" tIns="0" rIns="0" bIns="0"/>
            <a:lstStyle/>
            <a:p>
              <a:pPr>
                <a:lnSpc>
                  <a:spcPct val="107000"/>
                </a:lnSpc>
                <a:spcBef>
                  <a:spcPts val="0"/>
                </a:spcBef>
                <a:spcAft>
                  <a:spcPts val="800"/>
                </a:spcAft>
                <a:defRPr/>
              </a:pPr>
              <a:r>
                <a:rPr lang="en-US" sz="1100">
                  <a:solidFill>
                    <a:srgbClr val="000000"/>
                  </a:solidFill>
                  <a:latin typeface="Times New Roman" panose="02020603050405020304" pitchFamily="18" charset="0"/>
                  <a:ea typeface="Times New Roman" panose="02020603050405020304" pitchFamily="18" charset="0"/>
                </a:rPr>
                <a:t> </a:t>
              </a:r>
            </a:p>
          </p:txBody>
        </p:sp>
        <p:pic>
          <p:nvPicPr>
            <p:cNvPr id="18" name="Picture 17"/>
            <p:cNvPicPr/>
            <p:nvPr/>
          </p:nvPicPr>
          <p:blipFill>
            <a:blip r:embed="rId4"/>
            <a:stretch>
              <a:fillRect/>
            </a:stretch>
          </p:blipFill>
          <p:spPr>
            <a:xfrm>
              <a:off x="9144" y="10669"/>
              <a:ext cx="6798564" cy="5663184"/>
            </a:xfrm>
            <a:prstGeom prst="rect">
              <a:avLst/>
            </a:prstGeom>
          </p:spPr>
        </p:pic>
        <p:sp>
          <p:nvSpPr>
            <p:cNvPr id="19" name="Shape 7705"/>
            <p:cNvSpPr/>
            <p:nvPr/>
          </p:nvSpPr>
          <p:spPr>
            <a:xfrm>
              <a:off x="0" y="0"/>
              <a:ext cx="3408426" cy="5682996"/>
            </a:xfrm>
            <a:custGeom>
              <a:avLst/>
              <a:gdLst/>
              <a:ahLst/>
              <a:cxnLst/>
              <a:rect l="0" t="0" r="0" b="0"/>
              <a:pathLst>
                <a:path w="3408426" h="5682996">
                  <a:moveTo>
                    <a:pt x="4572" y="0"/>
                  </a:moveTo>
                  <a:lnTo>
                    <a:pt x="3408426" y="0"/>
                  </a:lnTo>
                  <a:lnTo>
                    <a:pt x="3408426" y="10668"/>
                  </a:lnTo>
                  <a:lnTo>
                    <a:pt x="9144" y="10668"/>
                  </a:lnTo>
                  <a:lnTo>
                    <a:pt x="9144" y="5673852"/>
                  </a:lnTo>
                  <a:lnTo>
                    <a:pt x="3408426" y="5673852"/>
                  </a:lnTo>
                  <a:lnTo>
                    <a:pt x="3408426" y="5682996"/>
                  </a:lnTo>
                  <a:lnTo>
                    <a:pt x="4572" y="5682996"/>
                  </a:lnTo>
                  <a:cubicBezTo>
                    <a:pt x="1524" y="5682996"/>
                    <a:pt x="0" y="5681472"/>
                    <a:pt x="0" y="5678425"/>
                  </a:cubicBezTo>
                  <a:lnTo>
                    <a:pt x="0" y="6096"/>
                  </a:lnTo>
                  <a:cubicBezTo>
                    <a:pt x="0" y="3048"/>
                    <a:pt x="1524" y="0"/>
                    <a:pt x="4572"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pPr>
                <a:defRPr/>
              </a:pPr>
              <a:endParaRPr lang="en-US"/>
            </a:p>
          </p:txBody>
        </p:sp>
        <p:sp>
          <p:nvSpPr>
            <p:cNvPr id="20" name="Shape 7706"/>
            <p:cNvSpPr/>
            <p:nvPr/>
          </p:nvSpPr>
          <p:spPr>
            <a:xfrm>
              <a:off x="3408426" y="0"/>
              <a:ext cx="3408427" cy="5682996"/>
            </a:xfrm>
            <a:custGeom>
              <a:avLst/>
              <a:gdLst/>
              <a:ahLst/>
              <a:cxnLst/>
              <a:rect l="0" t="0" r="0" b="0"/>
              <a:pathLst>
                <a:path w="3408427" h="5682996">
                  <a:moveTo>
                    <a:pt x="0" y="0"/>
                  </a:moveTo>
                  <a:lnTo>
                    <a:pt x="3403855" y="0"/>
                  </a:lnTo>
                  <a:cubicBezTo>
                    <a:pt x="3406903" y="0"/>
                    <a:pt x="3408427" y="3048"/>
                    <a:pt x="3408427" y="6096"/>
                  </a:cubicBezTo>
                  <a:lnTo>
                    <a:pt x="3408427" y="5678425"/>
                  </a:lnTo>
                  <a:cubicBezTo>
                    <a:pt x="3408427" y="5681472"/>
                    <a:pt x="3406903" y="5682996"/>
                    <a:pt x="3403855" y="5682996"/>
                  </a:cubicBezTo>
                  <a:lnTo>
                    <a:pt x="0" y="5682996"/>
                  </a:lnTo>
                  <a:lnTo>
                    <a:pt x="0" y="5673852"/>
                  </a:lnTo>
                  <a:lnTo>
                    <a:pt x="3399282" y="5673852"/>
                  </a:lnTo>
                  <a:lnTo>
                    <a:pt x="3399282" y="10668"/>
                  </a:lnTo>
                  <a:lnTo>
                    <a:pt x="0" y="10668"/>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pPr>
                <a:defRPr/>
              </a:pPr>
              <a:endParaRPr lang="en-US"/>
            </a:p>
          </p:txBody>
        </p:sp>
      </p:grpSp>
      <p:pic>
        <p:nvPicPr>
          <p:cNvPr id="12"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03635" y="3206375"/>
            <a:ext cx="2303592" cy="332442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742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0"/>
            <a:ext cx="8604353" cy="1064302"/>
          </a:xfrm>
          <a:solidFill>
            <a:schemeClr val="accent6">
              <a:lumMod val="40000"/>
              <a:lumOff val="60000"/>
            </a:schemeClr>
          </a:solidFill>
        </p:spPr>
        <p:txBody>
          <a:bodyPr>
            <a:normAutofit/>
          </a:bodyPr>
          <a:lstStyle/>
          <a:p>
            <a:pPr marL="571500" indent="-571500">
              <a:buFont typeface="Wingdings" panose="05000000000000000000" pitchFamily="2" charset="2"/>
              <a:buChar char="q"/>
            </a:pPr>
            <a:r>
              <a:rPr lang="en-MY" sz="2800" b="1" dirty="0">
                <a:solidFill>
                  <a:srgbClr val="002060"/>
                </a:solidFill>
                <a:effectLst>
                  <a:outerShdw blurRad="38100" dist="38100" dir="2700000" algn="tl">
                    <a:srgbClr val="000000">
                      <a:alpha val="43137"/>
                    </a:srgbClr>
                  </a:outerShdw>
                </a:effectLst>
                <a:latin typeface="Arial Black" panose="020B0A04020102020204" pitchFamily="34" charset="0"/>
                <a:ea typeface="Open Sans" panose="020B0606030504020204" pitchFamily="34" charset="0"/>
                <a:cs typeface="Open Sans" panose="020B0606030504020204" pitchFamily="34" charset="0"/>
              </a:rPr>
              <a:t>CLIMATE CHANGE ADAPTATION</a:t>
            </a:r>
            <a:r>
              <a:rPr lang="en-MY" sz="2800" b="1" dirty="0">
                <a:solidFill>
                  <a:srgbClr val="90C42F"/>
                </a:solidFill>
                <a:effectLst>
                  <a:outerShdw blurRad="38100" dist="38100" dir="2700000" algn="tl">
                    <a:srgbClr val="000000">
                      <a:alpha val="43137"/>
                    </a:srgbClr>
                  </a:outerShdw>
                </a:effectLst>
                <a:latin typeface="Arial Black" panose="020B0A04020102020204" pitchFamily="34" charset="0"/>
                <a:ea typeface="Open Sans" panose="020B0606030504020204" pitchFamily="34" charset="0"/>
                <a:cs typeface="Open Sans" panose="020B0606030504020204" pitchFamily="34" charset="0"/>
              </a:rPr>
              <a:t/>
            </a:r>
            <a:br>
              <a:rPr lang="en-MY" sz="2800" b="1" dirty="0">
                <a:solidFill>
                  <a:srgbClr val="90C42F"/>
                </a:solidFill>
                <a:effectLst>
                  <a:outerShdw blurRad="38100" dist="38100" dir="2700000" algn="tl">
                    <a:srgbClr val="000000">
                      <a:alpha val="43137"/>
                    </a:srgbClr>
                  </a:outerShdw>
                </a:effectLst>
                <a:latin typeface="Arial Black" panose="020B0A04020102020204" pitchFamily="34" charset="0"/>
                <a:ea typeface="Open Sans" panose="020B0606030504020204" pitchFamily="34" charset="0"/>
                <a:cs typeface="Open Sans" panose="020B0606030504020204" pitchFamily="34" charset="0"/>
              </a:rPr>
            </a:br>
            <a:endParaRPr lang="en-PH" sz="2800" dirty="0">
              <a:solidFill>
                <a:srgbClr val="474443"/>
              </a:solidFill>
              <a:effectLst>
                <a:outerShdw blurRad="38100" dist="38100" dir="2700000" algn="tl">
                  <a:srgbClr val="000000">
                    <a:alpha val="43137"/>
                  </a:srgbClr>
                </a:outerShdw>
              </a:effectLst>
              <a:latin typeface="Arial Black" panose="020B0A04020102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 xmlns:a16="http://schemas.microsoft.com/office/drawing/2014/main" id="{E9FFF6D3-7BD4-4F78-90B8-5941E92FC3B4}"/>
              </a:ext>
            </a:extLst>
          </p:cNvPr>
          <p:cNvSpPr txBox="1"/>
          <p:nvPr/>
        </p:nvSpPr>
        <p:spPr>
          <a:xfrm>
            <a:off x="128588" y="1165591"/>
            <a:ext cx="5172075" cy="3247043"/>
          </a:xfrm>
          <a:prstGeom prst="rect">
            <a:avLst/>
          </a:prstGeom>
          <a:noFill/>
        </p:spPr>
        <p:txBody>
          <a:bodyPr wrap="square" rtlCol="0">
            <a:spAutoFit/>
          </a:bodyPr>
          <a:lstStyle/>
          <a:p>
            <a:r>
              <a:rPr lang="en-MY" b="1" dirty="0" smtClean="0">
                <a:latin typeface="Open Sans" panose="020B0606030504020204" pitchFamily="34" charset="0"/>
                <a:ea typeface="Open Sans" panose="020B0606030504020204" pitchFamily="34" charset="0"/>
                <a:cs typeface="Open Sans" panose="020B0606030504020204" pitchFamily="34" charset="0"/>
              </a:rPr>
              <a:t>CTI-CFF </a:t>
            </a:r>
            <a:r>
              <a:rPr lang="en-MY" b="1" dirty="0">
                <a:latin typeface="Open Sans" panose="020B0606030504020204" pitchFamily="34" charset="0"/>
                <a:ea typeface="Open Sans" panose="020B0606030504020204" pitchFamily="34" charset="0"/>
                <a:cs typeface="Open Sans" panose="020B0606030504020204" pitchFamily="34" charset="0"/>
              </a:rPr>
              <a:t>NATIONAL </a:t>
            </a:r>
            <a:r>
              <a:rPr lang="en-MY" b="1" dirty="0" smtClean="0">
                <a:latin typeface="Open Sans" panose="020B0606030504020204" pitchFamily="34" charset="0"/>
                <a:ea typeface="Open Sans" panose="020B0606030504020204" pitchFamily="34" charset="0"/>
                <a:cs typeface="Open Sans" panose="020B0606030504020204" pitchFamily="34" charset="0"/>
              </a:rPr>
              <a:t>PROGRAMS</a:t>
            </a:r>
          </a:p>
          <a:p>
            <a:endParaRPr lang="en-MY" sz="900" dirty="0">
              <a:latin typeface="Open Sans" panose="020B0606030504020204" pitchFamily="34" charset="0"/>
              <a:ea typeface="Open Sans" panose="020B0606030504020204" pitchFamily="34" charset="0"/>
              <a:cs typeface="Open Sans" panose="020B0606030504020204" pitchFamily="34" charset="0"/>
            </a:endParaRPr>
          </a:p>
          <a:p>
            <a:pPr marL="342900" indent="-342900">
              <a:buAutoNum type="arabicPeriod"/>
            </a:pPr>
            <a:r>
              <a:rPr lang="en-US" sz="1600" dirty="0" smtClean="0"/>
              <a:t>National </a:t>
            </a:r>
            <a:r>
              <a:rPr lang="en-US" sz="1600" dirty="0"/>
              <a:t>discussion on </a:t>
            </a:r>
            <a:r>
              <a:rPr lang="en-US" sz="1600" b="1" dirty="0"/>
              <a:t>Blue </a:t>
            </a:r>
            <a:r>
              <a:rPr lang="en-US" sz="1600" b="1" dirty="0" smtClean="0"/>
              <a:t>Carbon </a:t>
            </a:r>
            <a:r>
              <a:rPr lang="en-US" sz="1600" dirty="0" smtClean="0"/>
              <a:t>opportunities &gt; Proposal for funding support to GIZ and IUCN</a:t>
            </a:r>
          </a:p>
          <a:p>
            <a:endParaRPr lang="en-MY" sz="1600" dirty="0">
              <a:ea typeface="Open Sans" panose="020B0606030504020204" pitchFamily="34" charset="0"/>
              <a:cs typeface="Open Sans" panose="020B0606030504020204" pitchFamily="34" charset="0"/>
            </a:endParaRPr>
          </a:p>
          <a:p>
            <a:r>
              <a:rPr lang="en-MY" sz="1600" dirty="0" smtClean="0">
                <a:ea typeface="Open Sans" panose="020B0606030504020204" pitchFamily="34" charset="0"/>
                <a:cs typeface="Open Sans" panose="020B0606030504020204" pitchFamily="34" charset="0"/>
              </a:rPr>
              <a:t>2. </a:t>
            </a:r>
            <a:r>
              <a:rPr lang="en-US" sz="1600" dirty="0"/>
              <a:t>Climate Change Division – MECDM </a:t>
            </a:r>
            <a:endParaRPr lang="en-MY" sz="1600" dirty="0"/>
          </a:p>
          <a:p>
            <a:pPr marL="285750" lvl="0" indent="-285750">
              <a:buFont typeface="Arial" panose="020B0604020202020204" pitchFamily="34" charset="0"/>
              <a:buChar char="•"/>
            </a:pPr>
            <a:r>
              <a:rPr lang="en-US" sz="1600" dirty="0" smtClean="0"/>
              <a:t>Policy and legislation – </a:t>
            </a:r>
            <a:r>
              <a:rPr lang="en-US" sz="1600" b="1" dirty="0" smtClean="0"/>
              <a:t>Climate Change Bill</a:t>
            </a:r>
          </a:p>
          <a:p>
            <a:pPr marL="285750" lvl="0" indent="-285750">
              <a:buFont typeface="Arial" panose="020B0604020202020204" pitchFamily="34" charset="0"/>
              <a:buChar char="•"/>
            </a:pPr>
            <a:r>
              <a:rPr lang="en-US" sz="1600" dirty="0" smtClean="0"/>
              <a:t>Conducted </a:t>
            </a:r>
            <a:r>
              <a:rPr lang="en-US" sz="1600" dirty="0"/>
              <a:t>Integrated Vulnerability Assessment for 24 communities in Malaita Province</a:t>
            </a:r>
          </a:p>
          <a:p>
            <a:pPr marL="285750" indent="-285750">
              <a:buFont typeface="Arial" panose="020B0604020202020204" pitchFamily="34" charset="0"/>
              <a:buChar char="•"/>
            </a:pPr>
            <a:r>
              <a:rPr lang="en-US" sz="1600" dirty="0"/>
              <a:t>Conducted education, awareness and trainings for Climate change topics for coastal communities, schools and stakeholders</a:t>
            </a:r>
            <a:endParaRPr lang="en-MY" sz="1600" dirty="0">
              <a:ea typeface="Open Sans" panose="020B0606030504020204" pitchFamily="34" charset="0"/>
              <a:cs typeface="Open Sans" panose="020B0606030504020204" pitchFamily="34" charset="0"/>
            </a:endParaRPr>
          </a:p>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 xmlns:a16="http://schemas.microsoft.com/office/drawing/2014/main" id="{828613E5-ED8F-47F5-AB9B-C85E03D2CD66}"/>
              </a:ext>
            </a:extLst>
          </p:cNvPr>
          <p:cNvSpPr txBox="1"/>
          <p:nvPr/>
        </p:nvSpPr>
        <p:spPr>
          <a:xfrm>
            <a:off x="5514974" y="1165591"/>
            <a:ext cx="6677026" cy="4001095"/>
          </a:xfrm>
          <a:prstGeom prst="rect">
            <a:avLst/>
          </a:prstGeom>
          <a:noFill/>
        </p:spPr>
        <p:txBody>
          <a:bodyPr wrap="square" rtlCol="0">
            <a:spAutoFit/>
          </a:bodyPr>
          <a:lstStyle/>
          <a:p>
            <a:r>
              <a:rPr lang="en-MY" b="1" dirty="0" smtClean="0">
                <a:latin typeface="Open Sans" panose="020B0606030504020204" pitchFamily="34" charset="0"/>
                <a:ea typeface="Open Sans" panose="020B0606030504020204" pitchFamily="34" charset="0"/>
                <a:cs typeface="Open Sans" panose="020B0606030504020204" pitchFamily="34" charset="0"/>
              </a:rPr>
              <a:t>PROGRAMS </a:t>
            </a:r>
            <a:r>
              <a:rPr lang="en-MY" b="1" dirty="0">
                <a:latin typeface="Open Sans" panose="020B0606030504020204" pitchFamily="34" charset="0"/>
                <a:ea typeface="Open Sans" panose="020B0606030504020204" pitchFamily="34" charset="0"/>
                <a:cs typeface="Open Sans" panose="020B0606030504020204" pitchFamily="34" charset="0"/>
              </a:rPr>
              <a:t>/ ACTIVITIES IN RELATION TO CTI-CFF </a:t>
            </a:r>
            <a:r>
              <a:rPr lang="en-MY" b="1" dirty="0" smtClean="0">
                <a:latin typeface="Open Sans" panose="020B0606030504020204" pitchFamily="34" charset="0"/>
                <a:ea typeface="Open Sans" panose="020B0606030504020204" pitchFamily="34" charset="0"/>
                <a:cs typeface="Open Sans" panose="020B0606030504020204" pitchFamily="34" charset="0"/>
              </a:rPr>
              <a:t>GOALS</a:t>
            </a:r>
          </a:p>
          <a:p>
            <a:r>
              <a:rPr lang="en-MY" b="1" dirty="0" smtClean="0">
                <a:latin typeface="Open Sans" panose="020B0606030504020204" pitchFamily="34" charset="0"/>
                <a:ea typeface="Open Sans" panose="020B0606030504020204" pitchFamily="34" charset="0"/>
                <a:cs typeface="Open Sans" panose="020B0606030504020204" pitchFamily="34" charset="0"/>
              </a:rPr>
              <a:t>  </a:t>
            </a:r>
            <a:endParaRPr lang="en-MY" sz="1400" dirty="0">
              <a:latin typeface="Open Sans" panose="020B0606030504020204" pitchFamily="34" charset="0"/>
              <a:ea typeface="Open Sans" panose="020B0606030504020204" pitchFamily="34" charset="0"/>
              <a:cs typeface="Open Sans" panose="020B0606030504020204" pitchFamily="34" charset="0"/>
            </a:endParaRPr>
          </a:p>
          <a:p>
            <a:pPr marL="342900" indent="-342900">
              <a:buAutoNum type="arabicPeriod"/>
            </a:pPr>
            <a:r>
              <a:rPr lang="en-MY" sz="1400" dirty="0" smtClean="0">
                <a:ea typeface="Open Sans" panose="020B0606030504020204" pitchFamily="34" charset="0"/>
                <a:cs typeface="Open Sans" panose="020B0606030504020204" pitchFamily="34" charset="0"/>
              </a:rPr>
              <a:t>USAID Climate Ready Project – Access to Finance, Legislation</a:t>
            </a:r>
          </a:p>
          <a:p>
            <a:pPr marL="342900" indent="-342900">
              <a:buAutoNum type="arabicPeriod"/>
            </a:pPr>
            <a:endParaRPr lang="en-MY" sz="1400" dirty="0" smtClean="0">
              <a:ea typeface="Open Sans" panose="020B0606030504020204" pitchFamily="34" charset="0"/>
              <a:cs typeface="Open Sans" panose="020B0606030504020204" pitchFamily="34" charset="0"/>
            </a:endParaRPr>
          </a:p>
          <a:p>
            <a:pPr marL="342900" indent="-342900">
              <a:buAutoNum type="arabicPeriod"/>
            </a:pPr>
            <a:r>
              <a:rPr lang="en-US" sz="1400" dirty="0" smtClean="0"/>
              <a:t>Solomon </a:t>
            </a:r>
            <a:r>
              <a:rPr lang="en-US" sz="1400" dirty="0"/>
              <a:t>Islands Water Sector Adaptation program (2014-2018) </a:t>
            </a:r>
            <a:endParaRPr lang="en-MY" sz="1400" dirty="0">
              <a:ea typeface="Open Sans" panose="020B0606030504020204" pitchFamily="34" charset="0"/>
              <a:cs typeface="Open Sans" panose="020B0606030504020204" pitchFamily="34" charset="0"/>
            </a:endParaRPr>
          </a:p>
          <a:p>
            <a:pPr marL="514350" indent="-285750">
              <a:buFontTx/>
              <a:buChar char="-"/>
            </a:pPr>
            <a:r>
              <a:rPr lang="en-US" sz="1400" dirty="0" smtClean="0"/>
              <a:t>GEF/UNDP: activities include - Climate </a:t>
            </a:r>
            <a:r>
              <a:rPr lang="en-US" sz="1400" dirty="0"/>
              <a:t>change adaptation planning and support for three townships – Taro, Gizo and Tingoa and three communities – Ferafalu (Malaita), Santa Catalina (Makira) and </a:t>
            </a:r>
            <a:r>
              <a:rPr lang="en-US" sz="1400" dirty="0" err="1"/>
              <a:t>Tuwo</a:t>
            </a:r>
            <a:r>
              <a:rPr lang="en-US" sz="1400" dirty="0"/>
              <a:t> community in Temotu province. </a:t>
            </a:r>
            <a:endParaRPr lang="en-US" sz="1400" dirty="0" smtClean="0"/>
          </a:p>
          <a:p>
            <a:pPr marL="228600"/>
            <a:endParaRPr lang="en-MY" sz="1400" dirty="0" smtClean="0">
              <a:ea typeface="Open Sans" panose="020B0606030504020204" pitchFamily="34" charset="0"/>
              <a:cs typeface="Open Sans" panose="020B0606030504020204" pitchFamily="34" charset="0"/>
            </a:endParaRPr>
          </a:p>
          <a:p>
            <a:r>
              <a:rPr lang="en-MY" sz="1400" dirty="0">
                <a:ea typeface="Open Sans" panose="020B0606030504020204" pitchFamily="34" charset="0"/>
                <a:cs typeface="Open Sans" panose="020B0606030504020204" pitchFamily="34" charset="0"/>
              </a:rPr>
              <a:t>2</a:t>
            </a:r>
            <a:r>
              <a:rPr lang="en-MY" sz="1400" dirty="0" smtClean="0">
                <a:ea typeface="Open Sans" panose="020B0606030504020204" pitchFamily="34" charset="0"/>
                <a:cs typeface="Open Sans" panose="020B0606030504020204" pitchFamily="34" charset="0"/>
              </a:rPr>
              <a:t>. </a:t>
            </a:r>
            <a:r>
              <a:rPr lang="en-US" sz="1400" dirty="0"/>
              <a:t>Community Resilience to Climate and Disaster Risk in Solomon Islands Project (</a:t>
            </a:r>
            <a:r>
              <a:rPr lang="en-US" sz="1400" dirty="0" smtClean="0"/>
              <a:t>CRISP) supported ACP-EU </a:t>
            </a:r>
            <a:r>
              <a:rPr lang="en-US" sz="1400" dirty="0"/>
              <a:t>NDRR Program, GFDRR and the World </a:t>
            </a:r>
            <a:r>
              <a:rPr lang="en-US" sz="1400" dirty="0" smtClean="0"/>
              <a:t>Bank</a:t>
            </a:r>
          </a:p>
          <a:p>
            <a:pPr lvl="1"/>
            <a:r>
              <a:rPr lang="en-US" sz="1400" dirty="0" smtClean="0"/>
              <a:t>- </a:t>
            </a:r>
            <a:r>
              <a:rPr lang="en-US" sz="1400" dirty="0"/>
              <a:t>48 community sub-projects rolled out in Guadalcanal, Temotu, Malaita and Central Islands</a:t>
            </a:r>
          </a:p>
          <a:p>
            <a:endParaRPr lang="en-US" sz="1600" dirty="0" smtClean="0"/>
          </a:p>
          <a:p>
            <a:endParaRPr lang="en-MY" sz="1600" dirty="0" smtClean="0">
              <a:ea typeface="Open Sans" panose="020B0606030504020204" pitchFamily="34" charset="0"/>
              <a:cs typeface="Open Sans" panose="020B0606030504020204" pitchFamily="34" charset="0"/>
            </a:endParaRPr>
          </a:p>
          <a:p>
            <a:endParaRPr lang="en-US" dirty="0">
              <a:latin typeface="Open Sans" panose="020B0606030504020204" pitchFamily="34" charset="0"/>
              <a:ea typeface="Open Sans" panose="020B0606030504020204" pitchFamily="34" charset="0"/>
              <a:cs typeface="Open Sans" panose="020B0606030504020204" pitchFamily="34" charset="0"/>
            </a:endParaRP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0913" t="92857" r="7644" b="89"/>
          <a:stretch/>
        </p:blipFill>
        <p:spPr>
          <a:xfrm>
            <a:off x="-27215" y="6631982"/>
            <a:ext cx="12219215" cy="261099"/>
          </a:xfrm>
          <a:prstGeom prst="rect">
            <a:avLst/>
          </a:prstGeom>
        </p:spPr>
      </p:pic>
      <p:pic>
        <p:nvPicPr>
          <p:cNvPr id="6" name="pasted-image.tiff"/>
          <p:cNvPicPr>
            <a:picLocks noChangeAspect="1"/>
          </p:cNvPicPr>
          <p:nvPr/>
        </p:nvPicPr>
        <p:blipFill>
          <a:blip r:embed="rId4">
            <a:extLst/>
          </a:blip>
          <a:stretch>
            <a:fillRect/>
          </a:stretch>
        </p:blipFill>
        <p:spPr>
          <a:xfrm>
            <a:off x="-27216" y="4102304"/>
            <a:ext cx="3927704" cy="2840008"/>
          </a:xfrm>
          <a:prstGeom prst="rect">
            <a:avLst/>
          </a:prstGeom>
          <a:ln w="12700">
            <a:miter lim="400000"/>
          </a:ln>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4799" y="4688889"/>
            <a:ext cx="4843464" cy="2169110"/>
          </a:xfrm>
          <a:prstGeom prst="rect">
            <a:avLst/>
          </a:prstGeom>
        </p:spPr>
      </p:pic>
      <p:grpSp>
        <p:nvGrpSpPr>
          <p:cNvPr id="11" name="Group 262"/>
          <p:cNvGrpSpPr/>
          <p:nvPr/>
        </p:nvGrpSpPr>
        <p:grpSpPr>
          <a:xfrm>
            <a:off x="9242650" y="4235756"/>
            <a:ext cx="2949350" cy="2622244"/>
            <a:chOff x="0" y="0"/>
            <a:chExt cx="2142115" cy="3354778"/>
          </a:xfrm>
          <a:effectLst>
            <a:outerShdw blurRad="50800" dist="38100" dir="18900000" algn="bl" rotWithShape="0">
              <a:prstClr val="black">
                <a:alpha val="40000"/>
              </a:prstClr>
            </a:outerShdw>
          </a:effectLst>
        </p:grpSpPr>
        <p:sp>
          <p:nvSpPr>
            <p:cNvPr id="12" name="Shape 260"/>
            <p:cNvSpPr/>
            <p:nvPr/>
          </p:nvSpPr>
          <p:spPr>
            <a:xfrm>
              <a:off x="-1" y="-1"/>
              <a:ext cx="2142116" cy="3354780"/>
            </a:xfrm>
            <a:prstGeom prst="rect">
              <a:avLst/>
            </a:prstGeom>
            <a:solidFill>
              <a:srgbClr val="E3EDE4"/>
            </a:solidFill>
            <a:ln w="12700" cap="flat">
              <a:noFill/>
              <a:miter lim="400000"/>
            </a:ln>
            <a:effectLst/>
          </p:spPr>
          <p:txBody>
            <a:bodyPr wrap="square" lIns="45718" tIns="45718" rIns="45718" bIns="45718" numCol="1" anchor="t">
              <a:noAutofit/>
            </a:bodyPr>
            <a:lstStyle/>
            <a:p>
              <a:pPr>
                <a:defRPr>
                  <a:latin typeface="Tw Cen MT"/>
                  <a:ea typeface="Tw Cen MT"/>
                  <a:cs typeface="Tw Cen MT"/>
                  <a:sym typeface="Tw Cen MT"/>
                </a:defRPr>
              </a:pPr>
              <a:endParaRPr/>
            </a:p>
          </p:txBody>
        </p:sp>
        <p:pic>
          <p:nvPicPr>
            <p:cNvPr id="13" name="image2.png"/>
            <p:cNvPicPr>
              <a:picLocks noChangeAspect="1"/>
            </p:cNvPicPr>
            <p:nvPr/>
          </p:nvPicPr>
          <p:blipFill>
            <a:blip r:embed="rId6">
              <a:extLst/>
            </a:blip>
            <a:stretch>
              <a:fillRect/>
            </a:stretch>
          </p:blipFill>
          <p:spPr>
            <a:xfrm>
              <a:off x="1" y="0"/>
              <a:ext cx="2142115" cy="3354777"/>
            </a:xfrm>
            <a:prstGeom prst="rect">
              <a:avLst/>
            </a:prstGeom>
            <a:ln w="12700" cap="flat">
              <a:noFill/>
              <a:miter lim="400000"/>
            </a:ln>
            <a:effectLst/>
          </p:spPr>
        </p:pic>
      </p:grpSp>
    </p:spTree>
    <p:extLst>
      <p:ext uri="{BB962C8B-B14F-4D97-AF65-F5344CB8AC3E}">
        <p14:creationId xmlns:p14="http://schemas.microsoft.com/office/powerpoint/2010/main" val="23317890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253126"/>
            <a:ext cx="12192000" cy="1102223"/>
          </a:xfrm>
          <a:solidFill>
            <a:schemeClr val="accent6">
              <a:lumMod val="40000"/>
              <a:lumOff val="60000"/>
            </a:schemeClr>
          </a:solidFill>
        </p:spPr>
        <p:txBody>
          <a:bodyPr>
            <a:normAutofit/>
          </a:bodyPr>
          <a:lstStyle/>
          <a:p>
            <a:pPr marL="571500" indent="-571500" algn="ctr">
              <a:buFont typeface="Wingdings" panose="05000000000000000000" pitchFamily="2" charset="2"/>
              <a:buChar char="q"/>
            </a:pPr>
            <a:r>
              <a:rPr lang="en-MY" sz="3200" b="1" dirty="0" smtClean="0">
                <a:solidFill>
                  <a:srgbClr val="002060"/>
                </a:solidFill>
                <a:effectLst>
                  <a:outerShdw blurRad="38100" dist="38100" dir="2700000" algn="tl">
                    <a:srgbClr val="000000">
                      <a:alpha val="43137"/>
                    </a:srgbClr>
                  </a:outerShdw>
                </a:effectLst>
                <a:latin typeface="Arial Black" panose="020B0A04020102020204" pitchFamily="34" charset="0"/>
                <a:ea typeface="Open Sans" panose="020B0606030504020204" pitchFamily="34" charset="0"/>
                <a:cs typeface="Open Sans" panose="020B0606030504020204" pitchFamily="34" charset="0"/>
              </a:rPr>
              <a:t>THREATENED SPECIES</a:t>
            </a:r>
            <a:endParaRPr lang="en-PH" sz="3200" dirty="0">
              <a:solidFill>
                <a:srgbClr val="474443"/>
              </a:solidFill>
              <a:latin typeface="Arial Black" panose="020B0A04020102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 xmlns:a16="http://schemas.microsoft.com/office/drawing/2014/main" id="{E9FFF6D3-7BD4-4F78-90B8-5941E92FC3B4}"/>
              </a:ext>
            </a:extLst>
          </p:cNvPr>
          <p:cNvSpPr txBox="1"/>
          <p:nvPr/>
        </p:nvSpPr>
        <p:spPr>
          <a:xfrm>
            <a:off x="239712" y="1516676"/>
            <a:ext cx="4809067" cy="2585323"/>
          </a:xfrm>
          <a:prstGeom prst="rect">
            <a:avLst/>
          </a:prstGeom>
          <a:noFill/>
        </p:spPr>
        <p:txBody>
          <a:bodyPr wrap="square" rtlCol="0">
            <a:spAutoFit/>
          </a:bodyPr>
          <a:lstStyle/>
          <a:p>
            <a:r>
              <a:rPr lang="en-MY" b="1" dirty="0" smtClean="0">
                <a:latin typeface="Open Sans" panose="020B0606030504020204" pitchFamily="34" charset="0"/>
                <a:ea typeface="Open Sans" panose="020B0606030504020204" pitchFamily="34" charset="0"/>
                <a:cs typeface="Open Sans" panose="020B0606030504020204" pitchFamily="34" charset="0"/>
              </a:rPr>
              <a:t>CTI-CFF </a:t>
            </a:r>
            <a:r>
              <a:rPr lang="en-MY" b="1" dirty="0">
                <a:latin typeface="Open Sans" panose="020B0606030504020204" pitchFamily="34" charset="0"/>
                <a:ea typeface="Open Sans" panose="020B0606030504020204" pitchFamily="34" charset="0"/>
                <a:cs typeface="Open Sans" panose="020B0606030504020204" pitchFamily="34" charset="0"/>
              </a:rPr>
              <a:t>NATIONAL PROGRAMS</a:t>
            </a:r>
          </a:p>
          <a:p>
            <a:endParaRPr lang="en-MY" dirty="0">
              <a:latin typeface="Open Sans" panose="020B0606030504020204" pitchFamily="34" charset="0"/>
              <a:ea typeface="Open Sans" panose="020B0606030504020204" pitchFamily="34" charset="0"/>
              <a:cs typeface="Open Sans" panose="020B0606030504020204" pitchFamily="34" charset="0"/>
            </a:endParaRPr>
          </a:p>
          <a:p>
            <a:r>
              <a:rPr lang="en-MY" dirty="0" smtClean="0">
                <a:latin typeface="Open Sans" panose="020B0606030504020204" pitchFamily="34" charset="0"/>
                <a:ea typeface="Open Sans" panose="020B0606030504020204" pitchFamily="34" charset="0"/>
                <a:cs typeface="Open Sans" panose="020B0606030504020204" pitchFamily="34" charset="0"/>
              </a:rPr>
              <a:t>1. </a:t>
            </a:r>
            <a:r>
              <a:rPr lang="en-US" dirty="0"/>
              <a:t>Draft </a:t>
            </a:r>
            <a:r>
              <a:rPr lang="en-US" dirty="0" smtClean="0"/>
              <a:t>national </a:t>
            </a:r>
            <a:r>
              <a:rPr lang="en-US" dirty="0"/>
              <a:t>Threatened Species - marine turtles, dolphins, sharks and rays – </a:t>
            </a:r>
            <a:r>
              <a:rPr lang="en-US" dirty="0" smtClean="0"/>
              <a:t>Reports</a:t>
            </a:r>
            <a:endParaRPr lang="en-MY" dirty="0">
              <a:latin typeface="Open Sans" panose="020B0606030504020204" pitchFamily="34" charset="0"/>
              <a:ea typeface="Open Sans" panose="020B0606030504020204" pitchFamily="34" charset="0"/>
              <a:cs typeface="Open Sans" panose="020B0606030504020204" pitchFamily="34" charset="0"/>
            </a:endParaRPr>
          </a:p>
          <a:p>
            <a:r>
              <a:rPr lang="en-MY" dirty="0" smtClean="0">
                <a:latin typeface="Open Sans" panose="020B0606030504020204" pitchFamily="34" charset="0"/>
                <a:ea typeface="Open Sans" panose="020B0606030504020204" pitchFamily="34" charset="0"/>
                <a:cs typeface="Open Sans" panose="020B0606030504020204" pitchFamily="34" charset="0"/>
              </a:rPr>
              <a:t>2. </a:t>
            </a:r>
            <a:r>
              <a:rPr lang="en-US" dirty="0"/>
              <a:t>Gazettal of new </a:t>
            </a:r>
            <a:r>
              <a:rPr lang="en-US" dirty="0" smtClean="0"/>
              <a:t>regulations – </a:t>
            </a:r>
            <a:r>
              <a:rPr lang="en-US" dirty="0"/>
              <a:t>Dugong, bump-head parrotfish and Maori Wrasse </a:t>
            </a:r>
            <a:endParaRPr lang="en-MY" dirty="0">
              <a:latin typeface="Open Sans" panose="020B0606030504020204" pitchFamily="34" charset="0"/>
              <a:ea typeface="Open Sans" panose="020B0606030504020204" pitchFamily="34" charset="0"/>
              <a:cs typeface="Open Sans" panose="020B0606030504020204" pitchFamily="34" charset="0"/>
            </a:endParaRPr>
          </a:p>
          <a:p>
            <a:r>
              <a:rPr lang="en-MY" dirty="0" smtClean="0">
                <a:latin typeface="Open Sans" panose="020B0606030504020204" pitchFamily="34" charset="0"/>
                <a:ea typeface="Open Sans" panose="020B0606030504020204" pitchFamily="34" charset="0"/>
                <a:cs typeface="Open Sans" panose="020B0606030504020204" pitchFamily="34" charset="0"/>
              </a:rPr>
              <a:t>3. Ongoing - </a:t>
            </a:r>
            <a:r>
              <a:rPr lang="en-US" dirty="0" smtClean="0"/>
              <a:t>Awareness </a:t>
            </a:r>
            <a:r>
              <a:rPr lang="en-US" dirty="0"/>
              <a:t>and training on turtle tagging and nest relocation </a:t>
            </a:r>
            <a:endParaRPr lang="en-MY" dirty="0">
              <a:latin typeface="Open Sans" panose="020B0606030504020204" pitchFamily="34" charset="0"/>
              <a:ea typeface="Open Sans" panose="020B0606030504020204" pitchFamily="34" charset="0"/>
              <a:cs typeface="Open Sans" panose="020B0606030504020204" pitchFamily="34" charset="0"/>
            </a:endParaRPr>
          </a:p>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 xmlns:a16="http://schemas.microsoft.com/office/drawing/2014/main" id="{828613E5-ED8F-47F5-AB9B-C85E03D2CD66}"/>
              </a:ext>
            </a:extLst>
          </p:cNvPr>
          <p:cNvSpPr txBox="1"/>
          <p:nvPr/>
        </p:nvSpPr>
        <p:spPr>
          <a:xfrm>
            <a:off x="5488516" y="1485899"/>
            <a:ext cx="6703484" cy="2031325"/>
          </a:xfrm>
          <a:prstGeom prst="rect">
            <a:avLst/>
          </a:prstGeom>
          <a:noFill/>
        </p:spPr>
        <p:txBody>
          <a:bodyPr wrap="square" rtlCol="0">
            <a:spAutoFit/>
          </a:bodyPr>
          <a:lstStyle/>
          <a:p>
            <a:r>
              <a:rPr lang="en-MY" b="1" dirty="0" smtClean="0">
                <a:latin typeface="Open Sans" panose="020B0606030504020204" pitchFamily="34" charset="0"/>
                <a:ea typeface="Open Sans" panose="020B0606030504020204" pitchFamily="34" charset="0"/>
                <a:cs typeface="Open Sans" panose="020B0606030504020204" pitchFamily="34" charset="0"/>
              </a:rPr>
              <a:t>PROGRAMS </a:t>
            </a:r>
            <a:r>
              <a:rPr lang="en-MY" b="1" dirty="0">
                <a:latin typeface="Open Sans" panose="020B0606030504020204" pitchFamily="34" charset="0"/>
                <a:ea typeface="Open Sans" panose="020B0606030504020204" pitchFamily="34" charset="0"/>
                <a:cs typeface="Open Sans" panose="020B0606030504020204" pitchFamily="34" charset="0"/>
              </a:rPr>
              <a:t>/ ACTIVITIES IN RELATION TO CTI-CFF </a:t>
            </a:r>
            <a:r>
              <a:rPr lang="en-MY" b="1" dirty="0" smtClean="0">
                <a:latin typeface="Open Sans" panose="020B0606030504020204" pitchFamily="34" charset="0"/>
                <a:ea typeface="Open Sans" panose="020B0606030504020204" pitchFamily="34" charset="0"/>
                <a:cs typeface="Open Sans" panose="020B0606030504020204" pitchFamily="34" charset="0"/>
              </a:rPr>
              <a:t>GOALS</a:t>
            </a:r>
          </a:p>
          <a:p>
            <a:endParaRPr lang="en-MY" dirty="0">
              <a:latin typeface="Open Sans" panose="020B0606030504020204" pitchFamily="34" charset="0"/>
              <a:ea typeface="Open Sans" panose="020B0606030504020204" pitchFamily="34" charset="0"/>
              <a:cs typeface="Open Sans" panose="020B0606030504020204" pitchFamily="34" charset="0"/>
            </a:endParaRPr>
          </a:p>
          <a:p>
            <a:r>
              <a:rPr lang="en-MY" dirty="0" smtClean="0">
                <a:latin typeface="Open Sans" panose="020B0606030504020204" pitchFamily="34" charset="0"/>
                <a:ea typeface="Open Sans" panose="020B0606030504020204" pitchFamily="34" charset="0"/>
                <a:cs typeface="Open Sans" panose="020B0606030504020204" pitchFamily="34" charset="0"/>
              </a:rPr>
              <a:t>1. </a:t>
            </a:r>
            <a:r>
              <a:rPr lang="en-US" dirty="0"/>
              <a:t>Completion of the </a:t>
            </a:r>
            <a:r>
              <a:rPr lang="en-US" dirty="0" smtClean="0"/>
              <a:t>4years GEF/Dugong </a:t>
            </a:r>
            <a:r>
              <a:rPr lang="en-US" dirty="0"/>
              <a:t>and </a:t>
            </a:r>
            <a:r>
              <a:rPr lang="en-US" dirty="0" err="1"/>
              <a:t>Seagrass</a:t>
            </a:r>
            <a:r>
              <a:rPr lang="en-US" dirty="0"/>
              <a:t> Conservation </a:t>
            </a:r>
            <a:r>
              <a:rPr lang="en-US" dirty="0" smtClean="0"/>
              <a:t>Project</a:t>
            </a:r>
            <a:r>
              <a:rPr lang="en-MY" dirty="0" smtClean="0">
                <a:latin typeface="Open Sans" panose="020B0606030504020204" pitchFamily="34" charset="0"/>
              </a:rPr>
              <a:t>. </a:t>
            </a:r>
          </a:p>
          <a:p>
            <a:r>
              <a:rPr lang="en-MY" dirty="0" smtClean="0">
                <a:latin typeface="Open Sans" panose="020B0606030504020204" pitchFamily="34" charset="0"/>
                <a:ea typeface="Open Sans" panose="020B0606030504020204" pitchFamily="34" charset="0"/>
                <a:cs typeface="Open Sans" panose="020B0606030504020204" pitchFamily="34" charset="0"/>
              </a:rPr>
              <a:t>2. SPREP – Marine Species Regional Program</a:t>
            </a:r>
          </a:p>
          <a:p>
            <a:r>
              <a:rPr lang="en-MY" dirty="0" smtClean="0">
                <a:latin typeface="Open Sans" panose="020B0606030504020204" pitchFamily="34" charset="0"/>
                <a:ea typeface="Open Sans" panose="020B0606030504020204" pitchFamily="34" charset="0"/>
                <a:cs typeface="Open Sans" panose="020B0606030504020204" pitchFamily="34" charset="0"/>
              </a:rPr>
              <a:t>3. NGO Partners involved in TS work  - TNC, CEPF</a:t>
            </a:r>
            <a:endParaRPr lang="en-MY" dirty="0">
              <a:latin typeface="Open Sans" panose="020B0606030504020204" pitchFamily="34" charset="0"/>
              <a:ea typeface="Open Sans" panose="020B0606030504020204" pitchFamily="34" charset="0"/>
              <a:cs typeface="Open Sans" panose="020B0606030504020204" pitchFamily="34" charset="0"/>
            </a:endParaRPr>
          </a:p>
          <a:p>
            <a:endParaRPr lang="en-US" dirty="0">
              <a:latin typeface="Open Sans" panose="020B0606030504020204" pitchFamily="34" charset="0"/>
              <a:ea typeface="Open Sans" panose="020B0606030504020204" pitchFamily="34" charset="0"/>
              <a:cs typeface="Open Sans" panose="020B0606030504020204" pitchFamily="34" charset="0"/>
            </a:endParaRP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10913" t="92857" r="7644" b="89"/>
          <a:stretch/>
        </p:blipFill>
        <p:spPr>
          <a:xfrm>
            <a:off x="-27215" y="6590805"/>
            <a:ext cx="12219215" cy="261099"/>
          </a:xfrm>
          <a:prstGeom prst="rect">
            <a:avLst/>
          </a:prstGeom>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5478" y="4384421"/>
            <a:ext cx="4386521" cy="2336933"/>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14" y="4429125"/>
            <a:ext cx="3261648" cy="227519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10387" y="4408902"/>
            <a:ext cx="4219138" cy="2292899"/>
          </a:xfrm>
          <a:prstGeom prst="rect">
            <a:avLst/>
          </a:prstGeom>
        </p:spPr>
      </p:pic>
    </p:spTree>
    <p:extLst>
      <p:ext uri="{BB962C8B-B14F-4D97-AF65-F5344CB8AC3E}">
        <p14:creationId xmlns:p14="http://schemas.microsoft.com/office/powerpoint/2010/main" val="39265807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2623</TotalTime>
  <Words>1182</Words>
  <Application>Microsoft Office PowerPoint</Application>
  <PresentationFormat>Widescreen</PresentationFormat>
  <Paragraphs>143</Paragraphs>
  <Slides>13</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Arial</vt:lpstr>
      <vt:lpstr>Arial Black</vt:lpstr>
      <vt:lpstr>Calibri</vt:lpstr>
      <vt:lpstr>Franklin Gothic Book</vt:lpstr>
      <vt:lpstr>Open Sans</vt:lpstr>
      <vt:lpstr>Open Sans Extrabold</vt:lpstr>
      <vt:lpstr>Roboto</vt:lpstr>
      <vt:lpstr>Times New Roman</vt:lpstr>
      <vt:lpstr>Tw Cen MT</vt:lpstr>
      <vt:lpstr>Wingdings</vt:lpstr>
      <vt:lpstr>Office Theme</vt:lpstr>
      <vt:lpstr>PowerPoint Presentation</vt:lpstr>
      <vt:lpstr> Topic Outline:</vt:lpstr>
      <vt:lpstr>PowerPoint Presentation</vt:lpstr>
      <vt:lpstr>I. Technical Working Group Members / Agencies</vt:lpstr>
      <vt:lpstr>II. Progress/Achievements Towards NPOA SEASCAPES</vt:lpstr>
      <vt:lpstr>ECOSYTEM APPROACH TO  FISHERIES MANAGEMENT</vt:lpstr>
      <vt:lpstr>MARINE PROTECTED AREAS</vt:lpstr>
      <vt:lpstr>CLIMATE CHANGE ADAPTATION </vt:lpstr>
      <vt:lpstr>THREATENED SPECIES</vt:lpstr>
      <vt:lpstr>II. Constraints/Issues/Challenges  Affecting Implementation</vt:lpstr>
      <vt:lpstr>III. Next steps - 2019</vt:lpstr>
      <vt:lpstr>IV. Potential Regional Program &amp; Support Required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janet janet</dc:creator>
  <cp:lastModifiedBy>User</cp:lastModifiedBy>
  <cp:revision>140</cp:revision>
  <dcterms:created xsi:type="dcterms:W3CDTF">2018-11-08T04:12:31Z</dcterms:created>
  <dcterms:modified xsi:type="dcterms:W3CDTF">2018-12-12T15:02:58Z</dcterms:modified>
</cp:coreProperties>
</file>