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2" r:id="rId3"/>
    <p:sldId id="257" r:id="rId4"/>
    <p:sldId id="291" r:id="rId5"/>
    <p:sldId id="259" r:id="rId6"/>
    <p:sldId id="260" r:id="rId7"/>
    <p:sldId id="261" r:id="rId8"/>
    <p:sldId id="262" r:id="rId9"/>
    <p:sldId id="263" r:id="rId10"/>
    <p:sldId id="265" r:id="rId11"/>
    <p:sldId id="266"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90C42F"/>
    <a:srgbClr val="FFFFFF"/>
    <a:srgbClr val="474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71" autoAdjust="0"/>
    <p:restoredTop sz="89442" autoAdjust="0"/>
  </p:normalViewPr>
  <p:slideViewPr>
    <p:cSldViewPr snapToGrid="0">
      <p:cViewPr varScale="1">
        <p:scale>
          <a:sx n="87" d="100"/>
          <a:sy n="87" d="100"/>
        </p:scale>
        <p:origin x="22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02T15:48:38.944" idx="1">
    <p:pos x="303" y="-817"/>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10558-C984-E04A-89C8-3AA689646E33}" type="datetimeFigureOut">
              <a:rPr lang="en-GB" smtClean="0"/>
              <a:t>12/12/2018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E902F-1F7C-124F-A9AB-75B07C366C2A}" type="slidenum">
              <a:rPr lang="en-GB" smtClean="0"/>
              <a:t>‹#›</a:t>
            </a:fld>
            <a:endParaRPr lang="en-GB"/>
          </a:p>
        </p:txBody>
      </p:sp>
    </p:spTree>
    <p:extLst>
      <p:ext uri="{BB962C8B-B14F-4D97-AF65-F5344CB8AC3E}">
        <p14:creationId xmlns:p14="http://schemas.microsoft.com/office/powerpoint/2010/main" val="139161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3E902F-1F7C-124F-A9AB-75B07C366C2A}" type="slidenum">
              <a:rPr lang="en-GB" smtClean="0"/>
              <a:t>4</a:t>
            </a:fld>
            <a:endParaRPr lang="en-GB"/>
          </a:p>
        </p:txBody>
      </p:sp>
    </p:spTree>
    <p:extLst>
      <p:ext uri="{BB962C8B-B14F-4D97-AF65-F5344CB8AC3E}">
        <p14:creationId xmlns:p14="http://schemas.microsoft.com/office/powerpoint/2010/main" val="560585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12/12/2018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82976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12/12/2018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3700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12/12/2018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78760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12/12/2018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pic>
        <p:nvPicPr>
          <p:cNvPr id="7" name="Picture 6">
            <a:extLst>
              <a:ext uri="{FF2B5EF4-FFF2-40B4-BE49-F238E27FC236}">
                <a16:creationId xmlns="" xmlns:a16="http://schemas.microsoft.com/office/drawing/2014/main" id="{7A07EE5D-454A-4B0F-9265-FFE8A556E4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273556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979BF7-5BE7-4D6C-A296-2834D83179B3}" type="datetimeFigureOut">
              <a:rPr lang="en-PH" smtClean="0"/>
              <a:t>12/12/2018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8754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p:cNvSpPr>
            <a:spLocks noGrp="1"/>
          </p:cNvSpPr>
          <p:nvPr>
            <p:ph type="dt" sz="half" idx="10"/>
          </p:nvPr>
        </p:nvSpPr>
        <p:spPr/>
        <p:txBody>
          <a:bodyPr/>
          <a:lstStyle/>
          <a:p>
            <a:fld id="{49979BF7-5BE7-4D6C-A296-2834D83179B3}" type="datetimeFigureOut">
              <a:rPr lang="en-PH" smtClean="0"/>
              <a:t>12/12/2018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43469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49979BF7-5BE7-4D6C-A296-2834D83179B3}" type="datetimeFigureOut">
              <a:rPr lang="en-PH" smtClean="0"/>
              <a:t>12/12/2018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7771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2"/>
          <p:cNvSpPr>
            <a:spLocks noGrp="1"/>
          </p:cNvSpPr>
          <p:nvPr>
            <p:ph type="dt" sz="half" idx="10"/>
          </p:nvPr>
        </p:nvSpPr>
        <p:spPr/>
        <p:txBody>
          <a:bodyPr/>
          <a:lstStyle/>
          <a:p>
            <a:fld id="{49979BF7-5BE7-4D6C-A296-2834D83179B3}" type="datetimeFigureOut">
              <a:rPr lang="en-PH" smtClean="0"/>
              <a:t>12/12/2018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80102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79BF7-5BE7-4D6C-A296-2834D83179B3}" type="datetimeFigureOut">
              <a:rPr lang="en-PH" smtClean="0"/>
              <a:t>12/12/2018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14647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12/12/2018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06191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12/12/2018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6011854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79BF7-5BE7-4D6C-A296-2834D83179B3}" type="datetimeFigureOut">
              <a:rPr lang="en-PH" smtClean="0"/>
              <a:t>12/12/2018</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EBB7-597A-4881-AA7D-95292C3E0706}" type="slidenum">
              <a:rPr lang="en-PH" smtClean="0"/>
              <a:t>‹#›</a:t>
            </a:fld>
            <a:endParaRPr lang="en-PH"/>
          </a:p>
        </p:txBody>
      </p:sp>
      <p:pic>
        <p:nvPicPr>
          <p:cNvPr id="8" name="Picture 7">
            <a:extLst>
              <a:ext uri="{FF2B5EF4-FFF2-40B4-BE49-F238E27FC236}">
                <a16:creationId xmlns="" xmlns:a16="http://schemas.microsoft.com/office/drawing/2014/main" id="{7E593045-CD0D-4401-A7BF-ED91C4628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82109" y="365125"/>
            <a:ext cx="1276350" cy="1181100"/>
          </a:xfrm>
          <a:prstGeom prst="rect">
            <a:avLst/>
          </a:prstGeom>
        </p:spPr>
      </p:pic>
      <p:pic>
        <p:nvPicPr>
          <p:cNvPr id="9" name="Picture 8">
            <a:extLst>
              <a:ext uri="{FF2B5EF4-FFF2-40B4-BE49-F238E27FC236}">
                <a16:creationId xmlns="" xmlns:a16="http://schemas.microsoft.com/office/drawing/2014/main" id="{EA4E5EDA-C3FD-46D9-A2C8-ADD330F1DFE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77453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g"/><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jpeg"/><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8.xml"/><Relationship Id="rId2"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hyperlink" Target="http://www.coraltriangleinitiative.org/" TargetMode="External"/><Relationship Id="rId1" Type="http://schemas.openxmlformats.org/officeDocument/2006/relationships/slideLayout" Target="../slideLayouts/slideLayout8.xml"/><Relationship Id="rId2"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8.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omments" Target="../comments/commen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5.jp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g"/><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089A6FE-30E2-4676-8B01-42866E9406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0" t="26818" r="19927" b="19583"/>
          <a:stretch/>
        </p:blipFill>
        <p:spPr>
          <a:xfrm>
            <a:off x="-11502" y="-197909"/>
            <a:ext cx="12215004" cy="5467995"/>
          </a:xfrm>
          <a:prstGeom prst="rect">
            <a:avLst/>
          </a:prstGeom>
        </p:spPr>
      </p:pic>
      <p:sp>
        <p:nvSpPr>
          <p:cNvPr id="9" name="TextBox 8"/>
          <p:cNvSpPr txBox="1"/>
          <p:nvPr/>
        </p:nvSpPr>
        <p:spPr>
          <a:xfrm>
            <a:off x="318621" y="400176"/>
            <a:ext cx="2643672" cy="861774"/>
          </a:xfrm>
          <a:prstGeom prst="rect">
            <a:avLst/>
          </a:prstGeom>
          <a:noFill/>
        </p:spPr>
        <p:txBody>
          <a:bodyPr wrap="none" rtlCol="0">
            <a:spAutoFit/>
          </a:bodyPr>
          <a:lstStyle/>
          <a:p>
            <a:r>
              <a:rPr lang="en-PH" sz="5000" dirty="0">
                <a:solidFill>
                  <a:schemeClr val="bg1"/>
                </a:solidFill>
                <a:effectLst>
                  <a:outerShdw blurRad="38100" dist="38100" dir="2700000" algn="tl">
                    <a:srgbClr val="000000">
                      <a:alpha val="43137"/>
                    </a:srgbClr>
                  </a:outerShdw>
                </a:effectLst>
                <a:latin typeface="Arial Black" panose="020B0A04020102020204" pitchFamily="34" charset="0"/>
              </a:rPr>
              <a:t>SOM14</a:t>
            </a:r>
          </a:p>
        </p:txBody>
      </p:sp>
      <p:sp>
        <p:nvSpPr>
          <p:cNvPr id="6" name="TextBox 5"/>
          <p:cNvSpPr txBox="1"/>
          <p:nvPr/>
        </p:nvSpPr>
        <p:spPr>
          <a:xfrm>
            <a:off x="353550" y="1114039"/>
            <a:ext cx="3599062" cy="923330"/>
          </a:xfrm>
          <a:prstGeom prst="rect">
            <a:avLst/>
          </a:prstGeom>
          <a:noFill/>
        </p:spPr>
        <p:txBody>
          <a:bodyPr wrap="none" rtlCol="0">
            <a:spAutoFit/>
          </a:bodyPr>
          <a:lstStyle/>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14</a:t>
            </a:r>
            <a:r>
              <a:rPr lang="en-PH" b="1" baseline="30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th</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Senior Officials’ Meeting</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12 - 13 December 2018</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Manila, Philippines</a:t>
            </a:r>
          </a:p>
        </p:txBody>
      </p:sp>
      <p:sp>
        <p:nvSpPr>
          <p:cNvPr id="4" name="Title 1"/>
          <p:cNvSpPr txBox="1">
            <a:spLocks/>
          </p:cNvSpPr>
          <p:nvPr/>
        </p:nvSpPr>
        <p:spPr>
          <a:xfrm>
            <a:off x="11503" y="2855910"/>
            <a:ext cx="12191999" cy="723284"/>
          </a:xfrm>
          <a:prstGeom prst="rect">
            <a:avLst/>
          </a:prstGeom>
          <a:solidFill>
            <a:srgbClr val="90C42F">
              <a:alpha val="60000"/>
            </a:srgb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PH" sz="4300" b="1" dirty="0">
                <a:solidFill>
                  <a:schemeClr val="bg1"/>
                </a:solidFill>
                <a:effectLst>
                  <a:outerShdw blurRad="38100" dist="38100" dir="2700000" algn="tl">
                    <a:srgbClr val="000000">
                      <a:alpha val="43137"/>
                    </a:srgbClr>
                  </a:outerShdw>
                </a:effectLst>
                <a:latin typeface="Arial Black" panose="020B0A04020102020204" pitchFamily="34" charset="0"/>
              </a:rPr>
              <a:t>  SESSION 2: PROGRESS REPORT</a:t>
            </a:r>
          </a:p>
        </p:txBody>
      </p:sp>
      <p:sp>
        <p:nvSpPr>
          <p:cNvPr id="5" name="Subtitle 2"/>
          <p:cNvSpPr txBox="1">
            <a:spLocks/>
          </p:cNvSpPr>
          <p:nvPr/>
        </p:nvSpPr>
        <p:spPr>
          <a:xfrm>
            <a:off x="353549" y="4670064"/>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Presented by Dr. Hendra </a:t>
            </a:r>
            <a:r>
              <a:rPr lang="en-PH" sz="20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Yusran</a:t>
            </a:r>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PH" sz="20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Siry</a:t>
            </a:r>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 CTI-CFF Regional Secretariat Interim Executive Director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196" y="5472095"/>
            <a:ext cx="977676" cy="9829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053" y="5471923"/>
            <a:ext cx="2601779" cy="1102426"/>
          </a:xfrm>
          <a:prstGeom prst="rect">
            <a:avLst/>
          </a:prstGeom>
        </p:spPr>
      </p:pic>
      <p:pic>
        <p:nvPicPr>
          <p:cNvPr id="18" name="Picture 17" descr="A close up of a sign&#10;&#10;Description automatically generated">
            <a:extLst>
              <a:ext uri="{FF2B5EF4-FFF2-40B4-BE49-F238E27FC236}">
                <a16:creationId xmlns="" xmlns:a16="http://schemas.microsoft.com/office/drawing/2014/main" id="{A73824A2-69A7-4DFE-9A65-5F9EED9A9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01" y="5577175"/>
            <a:ext cx="2844315" cy="928985"/>
          </a:xfrm>
          <a:prstGeom prst="rect">
            <a:avLst/>
          </a:prstGeom>
        </p:spPr>
      </p:pic>
      <p:sp>
        <p:nvSpPr>
          <p:cNvPr id="12" name="Subtitle 2">
            <a:extLst>
              <a:ext uri="{FF2B5EF4-FFF2-40B4-BE49-F238E27FC236}">
                <a16:creationId xmlns="" xmlns:a16="http://schemas.microsoft.com/office/drawing/2014/main" id="{EA54EE3B-3FA6-42E3-83FA-5A635BA249AA}"/>
              </a:ext>
            </a:extLst>
          </p:cNvPr>
          <p:cNvSpPr txBox="1">
            <a:spLocks/>
          </p:cNvSpPr>
          <p:nvPr/>
        </p:nvSpPr>
        <p:spPr>
          <a:xfrm>
            <a:off x="353549" y="3814169"/>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PH" sz="3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Subtitle 2">
            <a:extLst>
              <a:ext uri="{FF2B5EF4-FFF2-40B4-BE49-F238E27FC236}">
                <a16:creationId xmlns="" xmlns:a16="http://schemas.microsoft.com/office/drawing/2014/main" id="{80AF4C3F-EA2D-41BB-A6FB-1EFFDD80F466}"/>
              </a:ext>
            </a:extLst>
          </p:cNvPr>
          <p:cNvSpPr txBox="1">
            <a:spLocks/>
          </p:cNvSpPr>
          <p:nvPr/>
        </p:nvSpPr>
        <p:spPr>
          <a:xfrm>
            <a:off x="353549" y="3812726"/>
            <a:ext cx="10430408" cy="716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PH" sz="30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 name="Subtitle 2">
            <a:extLst>
              <a:ext uri="{FF2B5EF4-FFF2-40B4-BE49-F238E27FC236}">
                <a16:creationId xmlns="" xmlns:a16="http://schemas.microsoft.com/office/drawing/2014/main" id="{BA16A6A8-D65C-4786-807D-54D0D5B3BB1B}"/>
              </a:ext>
            </a:extLst>
          </p:cNvPr>
          <p:cNvSpPr txBox="1">
            <a:spLocks/>
          </p:cNvSpPr>
          <p:nvPr/>
        </p:nvSpPr>
        <p:spPr>
          <a:xfrm>
            <a:off x="353549" y="3573789"/>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Co-Chair: Solomon Islands</a:t>
            </a:r>
          </a:p>
        </p:txBody>
      </p:sp>
    </p:spTree>
    <p:extLst>
      <p:ext uri="{BB962C8B-B14F-4D97-AF65-F5344CB8AC3E}">
        <p14:creationId xmlns:p14="http://schemas.microsoft.com/office/powerpoint/2010/main" val="209658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C826D1A9-FA06-4D47-95D5-3E4AC83F58FC}"/>
              </a:ext>
            </a:extLst>
          </p:cNvPr>
          <p:cNvSpPr txBox="1">
            <a:spLocks/>
          </p:cNvSpPr>
          <p:nvPr/>
        </p:nvSpPr>
        <p:spPr>
          <a:xfrm>
            <a:off x="261255" y="92983"/>
            <a:ext cx="7424057" cy="78876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000" dirty="0"/>
              <a:t>II. GOVERNANCE WORKING GROUPS </a:t>
            </a:r>
          </a:p>
        </p:txBody>
      </p:sp>
      <p:sp>
        <p:nvSpPr>
          <p:cNvPr id="6" name="Rectangle 5">
            <a:extLst>
              <a:ext uri="{FF2B5EF4-FFF2-40B4-BE49-F238E27FC236}">
                <a16:creationId xmlns="" xmlns:a16="http://schemas.microsoft.com/office/drawing/2014/main" id="{38EAEABF-15B9-4B04-BBF4-A7B893BEAF03}"/>
              </a:ext>
            </a:extLst>
          </p:cNvPr>
          <p:cNvSpPr/>
          <p:nvPr/>
        </p:nvSpPr>
        <p:spPr>
          <a:xfrm>
            <a:off x="261255" y="1102464"/>
            <a:ext cx="7424661" cy="830997"/>
          </a:xfrm>
          <a:prstGeom prst="rect">
            <a:avLst/>
          </a:prstGeom>
        </p:spPr>
        <p:txBody>
          <a:bodyPr wrap="none">
            <a:spAutoFit/>
          </a:bodyPr>
          <a:lstStyle/>
          <a:p>
            <a:pPr marL="342900" marR="0" lvl="0" indent="-342900">
              <a:buFont typeface="+mj-lt"/>
              <a:buAutoNum type="alphaUcPeriod"/>
            </a:pPr>
            <a:r>
              <a:rPr lang="en-PH" sz="2400" b="1" dirty="0">
                <a:solidFill>
                  <a:srgbClr val="328D9F"/>
                </a:solidFill>
                <a:ea typeface="Times New Roman" panose="02020603050405020304" pitchFamily="18" charset="0"/>
                <a:cs typeface="Times New Roman" panose="02020603050405020304" pitchFamily="18" charset="0"/>
              </a:rPr>
              <a:t> Coordination Mechanism Working Group &amp; </a:t>
            </a:r>
          </a:p>
          <a:p>
            <a:pPr marR="0" lvl="0"/>
            <a:r>
              <a:rPr lang="en-PH" sz="2400" b="1" dirty="0">
                <a:solidFill>
                  <a:srgbClr val="328D9F"/>
                </a:solidFill>
                <a:ea typeface="Times New Roman" panose="02020603050405020304" pitchFamily="18" charset="0"/>
                <a:cs typeface="Times New Roman" panose="02020603050405020304" pitchFamily="18" charset="0"/>
              </a:rPr>
              <a:t>     Financial Resources Seascape Working Group</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23FE8904-BC1E-4822-A2F8-DECDD45963AB}"/>
              </a:ext>
            </a:extLst>
          </p:cNvPr>
          <p:cNvSpPr/>
          <p:nvPr/>
        </p:nvSpPr>
        <p:spPr>
          <a:xfrm>
            <a:off x="611476" y="2256527"/>
            <a:ext cx="10826405" cy="798680"/>
          </a:xfrm>
          <a:prstGeom prst="rect">
            <a:avLst/>
          </a:prstGeom>
        </p:spPr>
        <p:txBody>
          <a:bodyPr wrap="square">
            <a:spAutoFit/>
          </a:bodyPr>
          <a:lstStyle/>
          <a:p>
            <a:pPr marL="228600" marR="0" lvl="0" indent="-228600">
              <a:lnSpc>
                <a:spcPct val="107000"/>
              </a:lnSpc>
              <a:spcBef>
                <a:spcPts val="0"/>
              </a:spcBef>
              <a:spcAft>
                <a:spcPts val="0"/>
              </a:spcAft>
              <a:buAutoNum type="arabicPeriod"/>
            </a:pPr>
            <a:r>
              <a:rPr lang="en-PH" sz="2200" b="1" dirty="0">
                <a:ea typeface="Calibri Light" panose="020F0302020204030204" pitchFamily="34" charset="0"/>
                <a:cs typeface="Times New Roman" panose="02020603050405020304" pitchFamily="18" charset="0"/>
              </a:rPr>
              <a:t>Financial Resources and Coordination Mechanism Working Group Meeting</a:t>
            </a:r>
          </a:p>
          <a:p>
            <a:pPr marR="0" lvl="0">
              <a:lnSpc>
                <a:spcPct val="107000"/>
              </a:lnSpc>
              <a:spcBef>
                <a:spcPts val="0"/>
              </a:spcBef>
              <a:spcAft>
                <a:spcPts val="0"/>
              </a:spcAft>
            </a:pPr>
            <a:r>
              <a:rPr lang="en-PH" sz="2200" b="1" i="1" dirty="0">
                <a:ea typeface="Calibri Light" panose="020F0302020204030204" pitchFamily="34" charset="0"/>
                <a:cs typeface="Times New Roman" panose="02020603050405020304" pitchFamily="18" charset="0"/>
              </a:rPr>
              <a:t>   </a:t>
            </a:r>
            <a:r>
              <a:rPr lang="en-PH" sz="2200" i="1" dirty="0">
                <a:ea typeface="Calibri Light" panose="020F0302020204030204" pitchFamily="34" charset="0"/>
                <a:cs typeface="Calibri Light" panose="020F0302020204030204" pitchFamily="34" charset="0"/>
              </a:rPr>
              <a:t>Jakarta, Indonesia / April 2018</a:t>
            </a:r>
            <a:endParaRPr lang="en-US" sz="2200" dirty="0">
              <a:effectLst/>
              <a:ea typeface="Calibri Light" panose="020F0302020204030204" pitchFamily="34" charset="0"/>
              <a:cs typeface="Times New Roman" panose="02020603050405020304" pitchFamily="18" charset="0"/>
            </a:endParaRPr>
          </a:p>
        </p:txBody>
      </p:sp>
      <p:sp>
        <p:nvSpPr>
          <p:cNvPr id="9" name="Rectangle 8">
            <a:extLst>
              <a:ext uri="{FF2B5EF4-FFF2-40B4-BE49-F238E27FC236}">
                <a16:creationId xmlns="" xmlns:a16="http://schemas.microsoft.com/office/drawing/2014/main" id="{6B48EA86-F8A2-4E17-87AA-17919E4C45A1}"/>
              </a:ext>
            </a:extLst>
          </p:cNvPr>
          <p:cNvSpPr/>
          <p:nvPr/>
        </p:nvSpPr>
        <p:spPr>
          <a:xfrm>
            <a:off x="261255" y="3287114"/>
            <a:ext cx="10703662" cy="2342244"/>
          </a:xfrm>
          <a:prstGeom prst="rect">
            <a:avLst/>
          </a:prstGeom>
        </p:spPr>
        <p:txBody>
          <a:bodyPr wrap="square">
            <a:spAutoFit/>
          </a:bodyPr>
          <a:lstStyle/>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Deliberated  internal CTI-CFF matters such as: (</a:t>
            </a:r>
            <a:r>
              <a:rPr lang="en-PH" sz="2200" dirty="0" err="1">
                <a:ea typeface="Calibri Light" panose="020F0302020204030204" pitchFamily="34" charset="0"/>
                <a:cs typeface="Calibri Light" panose="020F0302020204030204" pitchFamily="34" charset="0"/>
              </a:rPr>
              <a:t>i</a:t>
            </a:r>
            <a:r>
              <a:rPr lang="en-PH" sz="2200" dirty="0">
                <a:ea typeface="Calibri Light" panose="020F0302020204030204" pitchFamily="34" charset="0"/>
                <a:cs typeface="Calibri Light" panose="020F0302020204030204" pitchFamily="34" charset="0"/>
              </a:rPr>
              <a:t>) Staff Regulations &amp; Rules and Procedures; (ii) Financial Regulations &amp; Rules and Procedures; (iii) Budget 2018 and 2019; and (iv) Audit matters. </a:t>
            </a:r>
          </a:p>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Deliberated and assessed the possibility of establishing an independent committee to oversee internal financial matters such as preparation of budget and audit. </a:t>
            </a: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35019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2BECF1E-6CB2-4CF5-AF0C-2F3B1D8E14E3}"/>
              </a:ext>
            </a:extLst>
          </p:cNvPr>
          <p:cNvSpPr/>
          <p:nvPr/>
        </p:nvSpPr>
        <p:spPr>
          <a:xfrm>
            <a:off x="450819" y="399360"/>
            <a:ext cx="5998028" cy="798680"/>
          </a:xfrm>
          <a:prstGeom prst="rect">
            <a:avLst/>
          </a:prstGeom>
        </p:spPr>
        <p:txBody>
          <a:bodyPr wrap="square">
            <a:spAutoFit/>
          </a:bodyPr>
          <a:lstStyle/>
          <a:p>
            <a:pPr marR="0" lvl="0">
              <a:lnSpc>
                <a:spcPct val="107000"/>
              </a:lnSpc>
              <a:spcBef>
                <a:spcPts val="0"/>
              </a:spcBef>
              <a:spcAft>
                <a:spcPts val="0"/>
              </a:spcAft>
            </a:pPr>
            <a:r>
              <a:rPr lang="en-PH" sz="2200" b="1" dirty="0">
                <a:ea typeface="Calibri Light" panose="020F0302020204030204" pitchFamily="34" charset="0"/>
                <a:cs typeface="Times New Roman" panose="02020603050405020304" pitchFamily="18" charset="0"/>
              </a:rPr>
              <a:t>2. Special Senior Officials’ Meeting </a:t>
            </a:r>
          </a:p>
          <a:p>
            <a:pPr marR="0" lvl="0">
              <a:lnSpc>
                <a:spcPct val="107000"/>
              </a:lnSpc>
              <a:spcBef>
                <a:spcPts val="0"/>
              </a:spcBef>
              <a:spcAft>
                <a:spcPts val="0"/>
              </a:spcAft>
            </a:pPr>
            <a:r>
              <a:rPr lang="en-PH" sz="2200" b="1" i="1" dirty="0">
                <a:ea typeface="Calibri Light" panose="020F0302020204030204" pitchFamily="34" charset="0"/>
                <a:cs typeface="Times New Roman" panose="02020603050405020304" pitchFamily="18" charset="0"/>
              </a:rPr>
              <a:t>   </a:t>
            </a:r>
            <a:r>
              <a:rPr lang="en-PH" sz="2200" i="1" dirty="0">
                <a:ea typeface="Calibri Light" panose="020F0302020204030204" pitchFamily="34" charset="0"/>
                <a:cs typeface="Calibri Light" panose="020F0302020204030204" pitchFamily="34" charset="0"/>
              </a:rPr>
              <a:t>Quezon City, Philippines / 25-26 July  2018</a:t>
            </a:r>
            <a:endParaRPr lang="en-US" sz="2200" dirty="0">
              <a:effectLst/>
              <a:ea typeface="Calibri Light" panose="020F03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F6E568E3-3892-4405-90E8-A8B6F0590DFD}"/>
              </a:ext>
            </a:extLst>
          </p:cNvPr>
          <p:cNvPicPr/>
          <p:nvPr/>
        </p:nvPicPr>
        <p:blipFill rotWithShape="1">
          <a:blip r:embed="rId2">
            <a:extLst>
              <a:ext uri="{28A0092B-C50C-407E-A947-70E740481C1C}">
                <a14:useLocalDpi xmlns:a14="http://schemas.microsoft.com/office/drawing/2010/main" val="0"/>
              </a:ext>
            </a:extLst>
          </a:blip>
          <a:srcRect l="1746" t="15401" r="10473" b="15294"/>
          <a:stretch/>
        </p:blipFill>
        <p:spPr bwMode="auto">
          <a:xfrm>
            <a:off x="6030684" y="4182207"/>
            <a:ext cx="5878087" cy="2254469"/>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 xmlns:a16="http://schemas.microsoft.com/office/drawing/2014/main" id="{5173D240-DDAA-406D-AEA4-0A5FC0F5025A}"/>
              </a:ext>
            </a:extLst>
          </p:cNvPr>
          <p:cNvSpPr/>
          <p:nvPr/>
        </p:nvSpPr>
        <p:spPr>
          <a:xfrm>
            <a:off x="0" y="1472356"/>
            <a:ext cx="11146894" cy="5309146"/>
          </a:xfrm>
          <a:prstGeom prst="rect">
            <a:avLst/>
          </a:prstGeom>
        </p:spPr>
        <p:txBody>
          <a:bodyPr wrap="square">
            <a:spAutoFit/>
          </a:bodyPr>
          <a:lstStyle/>
          <a:p>
            <a:pPr marL="735965" marR="0" indent="-285750" algn="just">
              <a:spcBef>
                <a:spcPts val="0"/>
              </a:spcBef>
              <a:spcAft>
                <a:spcPts val="600"/>
              </a:spcAft>
              <a:buFont typeface="Arial" panose="020B0604020202020204" pitchFamily="34" charset="0"/>
              <a:buChar char="•"/>
            </a:pPr>
            <a:r>
              <a:rPr lang="en-US" sz="2200" dirty="0">
                <a:solidFill>
                  <a:srgbClr val="000000"/>
                </a:solidFill>
                <a:ea typeface="Calibri Light" panose="020F0302020204030204" pitchFamily="34" charset="0"/>
              </a:rPr>
              <a:t> Deliberated and decided on the following;</a:t>
            </a:r>
          </a:p>
          <a:p>
            <a:pPr marL="1193165" lvl="1" indent="-285750" algn="just">
              <a:spcAft>
                <a:spcPts val="600"/>
              </a:spcAft>
              <a:buFontTx/>
              <a:buChar char="-"/>
            </a:pPr>
            <a:r>
              <a:rPr lang="en-US" sz="2000" dirty="0">
                <a:solidFill>
                  <a:srgbClr val="000000"/>
                </a:solidFill>
                <a:ea typeface="Calibri Light" panose="020F0302020204030204" pitchFamily="34" charset="0"/>
              </a:rPr>
              <a:t>Interim management measures to address operational challenges related to change in leadership of Regional Secretariat; </a:t>
            </a:r>
          </a:p>
          <a:p>
            <a:pPr marL="1193165" lvl="1" indent="-285750" algn="just">
              <a:spcAft>
                <a:spcPts val="600"/>
              </a:spcAft>
              <a:buFontTx/>
              <a:buChar char="-"/>
            </a:pPr>
            <a:r>
              <a:rPr lang="en-US" sz="2000" dirty="0">
                <a:solidFill>
                  <a:srgbClr val="000000"/>
                </a:solidFill>
                <a:ea typeface="Calibri Light" panose="020F0302020204030204" pitchFamily="34" charset="0"/>
              </a:rPr>
              <a:t>Proposed 2018 Budget of the CTI-CFF Regional Secretariat;</a:t>
            </a:r>
          </a:p>
          <a:p>
            <a:pPr marL="1193165" lvl="1" indent="-285750" algn="just">
              <a:spcAft>
                <a:spcPts val="600"/>
              </a:spcAft>
              <a:buFontTx/>
              <a:buChar char="-"/>
            </a:pPr>
            <a:r>
              <a:rPr lang="en-US" sz="2000" dirty="0">
                <a:solidFill>
                  <a:srgbClr val="000000"/>
                </a:solidFill>
                <a:ea typeface="Calibri Light" panose="020F0302020204030204" pitchFamily="34" charset="0"/>
              </a:rPr>
              <a:t>Proposed amendment of the Financial and Staff Regulations of the CTI-CFF Regional Secretariat;</a:t>
            </a:r>
          </a:p>
          <a:p>
            <a:pPr marL="1193165" lvl="1" indent="-285750" algn="just">
              <a:spcAft>
                <a:spcPts val="600"/>
              </a:spcAft>
              <a:buFontTx/>
              <a:buChar char="-"/>
            </a:pPr>
            <a:r>
              <a:rPr lang="en-US" sz="2000" dirty="0">
                <a:solidFill>
                  <a:srgbClr val="000000"/>
                </a:solidFill>
                <a:ea typeface="Calibri Light" panose="020F0302020204030204" pitchFamily="34" charset="0"/>
              </a:rPr>
              <a:t>Freeze hiring of new staff appointments;</a:t>
            </a:r>
          </a:p>
          <a:p>
            <a:pPr marL="1193165" lvl="1" indent="-285750" algn="just">
              <a:spcAft>
                <a:spcPts val="600"/>
              </a:spcAft>
              <a:buFontTx/>
              <a:buChar char="-"/>
            </a:pPr>
            <a:r>
              <a:rPr lang="en-US" sz="2000" dirty="0">
                <a:solidFill>
                  <a:srgbClr val="000000"/>
                </a:solidFill>
                <a:ea typeface="Calibri Light" panose="020F0302020204030204" pitchFamily="34" charset="0"/>
              </a:rPr>
              <a:t>Approval for audit process of 2017 </a:t>
            </a:r>
          </a:p>
          <a:p>
            <a:pPr marL="907415" lvl="1" algn="just">
              <a:spcAft>
                <a:spcPts val="600"/>
              </a:spcAft>
            </a:pPr>
            <a:r>
              <a:rPr lang="en-US" sz="2000" dirty="0">
                <a:solidFill>
                  <a:srgbClr val="000000"/>
                </a:solidFill>
                <a:ea typeface="Calibri Light" panose="020F0302020204030204" pitchFamily="34" charset="0"/>
              </a:rPr>
              <a:t>    as well as 2014-2016 financial </a:t>
            </a:r>
          </a:p>
          <a:p>
            <a:pPr marL="907415" lvl="1" algn="just">
              <a:spcAft>
                <a:spcPts val="600"/>
              </a:spcAft>
            </a:pPr>
            <a:r>
              <a:rPr lang="en-US" sz="2000" dirty="0">
                <a:solidFill>
                  <a:srgbClr val="000000"/>
                </a:solidFill>
                <a:ea typeface="Calibri Light" panose="020F0302020204030204" pitchFamily="34" charset="0"/>
              </a:rPr>
              <a:t>    transactions; and</a:t>
            </a:r>
          </a:p>
          <a:p>
            <a:pPr marL="1250315" lvl="1" indent="-342900" algn="just">
              <a:spcAft>
                <a:spcPts val="600"/>
              </a:spcAft>
              <a:buFontTx/>
              <a:buChar char="-"/>
            </a:pPr>
            <a:r>
              <a:rPr lang="en-US" sz="2000" dirty="0">
                <a:solidFill>
                  <a:srgbClr val="000000"/>
                </a:solidFill>
                <a:ea typeface="Calibri Light" panose="020F0302020204030204" pitchFamily="34" charset="0"/>
              </a:rPr>
              <a:t>US government continued support for</a:t>
            </a:r>
          </a:p>
          <a:p>
            <a:pPr marL="907415" lvl="1" algn="just">
              <a:spcAft>
                <a:spcPts val="600"/>
              </a:spcAft>
            </a:pPr>
            <a:r>
              <a:rPr lang="en-US" sz="2000" dirty="0">
                <a:solidFill>
                  <a:srgbClr val="000000"/>
                </a:solidFill>
                <a:ea typeface="Calibri Light" panose="020F0302020204030204" pitchFamily="34" charset="0"/>
              </a:rPr>
              <a:t>    several key consultants to address </a:t>
            </a:r>
          </a:p>
          <a:p>
            <a:pPr marL="907415" lvl="1" algn="just">
              <a:spcAft>
                <a:spcPts val="600"/>
              </a:spcAft>
            </a:pPr>
            <a:r>
              <a:rPr lang="en-US" sz="2000" dirty="0">
                <a:solidFill>
                  <a:srgbClr val="000000"/>
                </a:solidFill>
                <a:ea typeface="Calibri Light" panose="020F0302020204030204" pitchFamily="34" charset="0"/>
              </a:rPr>
              <a:t>    financial issues.</a:t>
            </a:r>
          </a:p>
          <a:p>
            <a:pPr marL="1193165" lvl="1" indent="-285750" algn="just">
              <a:spcAft>
                <a:spcPts val="600"/>
              </a:spcAft>
              <a:buFontTx/>
              <a:buChar char="-"/>
            </a:pPr>
            <a:endParaRPr lang="en-US" sz="2200" dirty="0">
              <a:solidFill>
                <a:srgbClr val="000000"/>
              </a:solidFill>
              <a:ea typeface="Calibri Light" panose="020F0302020204030204" pitchFamily="34" charset="0"/>
            </a:endParaRPr>
          </a:p>
        </p:txBody>
      </p:sp>
    </p:spTree>
    <p:extLst>
      <p:ext uri="{BB962C8B-B14F-4D97-AF65-F5344CB8AC3E}">
        <p14:creationId xmlns:p14="http://schemas.microsoft.com/office/powerpoint/2010/main" val="152534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68693DE-6A51-4D63-936B-72F569E8D261}"/>
              </a:ext>
            </a:extLst>
          </p:cNvPr>
          <p:cNvSpPr/>
          <p:nvPr/>
        </p:nvSpPr>
        <p:spPr>
          <a:xfrm>
            <a:off x="555170" y="514635"/>
            <a:ext cx="7062383" cy="461665"/>
          </a:xfrm>
          <a:prstGeom prst="rect">
            <a:avLst/>
          </a:prstGeom>
        </p:spPr>
        <p:txBody>
          <a:bodyPr wrap="none">
            <a:spAutoFit/>
          </a:bodyPr>
          <a:lstStyle/>
          <a:p>
            <a:pPr marL="342900" marR="0" lvl="0" indent="-342900">
              <a:buFont typeface="+mj-lt"/>
              <a:buAutoNum type="alphaUcPeriod"/>
            </a:pPr>
            <a:r>
              <a:rPr lang="en-PH" sz="2400" b="1" dirty="0">
                <a:solidFill>
                  <a:srgbClr val="328D9F"/>
                </a:solidFill>
                <a:ea typeface="Times New Roman" panose="02020603050405020304" pitchFamily="18" charset="0"/>
                <a:cs typeface="Times New Roman" panose="02020603050405020304" pitchFamily="18" charset="0"/>
              </a:rPr>
              <a:t> Monitoring and Evaluation Working Group </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9136149E-9E2A-4DC0-A6AE-57DCAE532953}"/>
              </a:ext>
            </a:extLst>
          </p:cNvPr>
          <p:cNvSpPr/>
          <p:nvPr/>
        </p:nvSpPr>
        <p:spPr>
          <a:xfrm>
            <a:off x="555169" y="1088251"/>
            <a:ext cx="11070773" cy="4783745"/>
          </a:xfrm>
          <a:prstGeom prst="rect">
            <a:avLst/>
          </a:prstGeom>
        </p:spPr>
        <p:txBody>
          <a:bodyPr wrap="square">
            <a:spAutoFit/>
          </a:bodyPr>
          <a:lstStyle/>
          <a:p>
            <a:pPr marR="0" lvl="0" algn="just">
              <a:lnSpc>
                <a:spcPct val="107000"/>
              </a:lnSpc>
              <a:spcBef>
                <a:spcPts val="0"/>
              </a:spcBef>
              <a:spcAft>
                <a:spcPts val="0"/>
              </a:spcAft>
            </a:pPr>
            <a:r>
              <a:rPr lang="en-PH" sz="2200" b="1" dirty="0">
                <a:latin typeface="Arial" charset="0"/>
                <a:ea typeface="Arial" charset="0"/>
                <a:cs typeface="Arial" charset="0"/>
              </a:rPr>
              <a:t>1. RPOA Review and Presentation of its Results </a:t>
            </a:r>
            <a:endParaRPr lang="en-US" sz="2200" dirty="0">
              <a:latin typeface="Arial" charset="0"/>
              <a:ea typeface="Arial" charset="0"/>
              <a:cs typeface="Arial" charset="0"/>
            </a:endParaRPr>
          </a:p>
          <a:p>
            <a:pPr marL="450215" marR="0" algn="just">
              <a:lnSpc>
                <a:spcPct val="107000"/>
              </a:lnSpc>
              <a:spcBef>
                <a:spcPts val="0"/>
              </a:spcBef>
              <a:spcAft>
                <a:spcPts val="0"/>
              </a:spcAft>
            </a:pPr>
            <a:r>
              <a:rPr lang="en-PH" sz="2200" i="1" dirty="0">
                <a:latin typeface="Arial" charset="0"/>
                <a:ea typeface="Arial" charset="0"/>
                <a:cs typeface="Arial" charset="0"/>
              </a:rPr>
              <a:t>May – October 2018</a:t>
            </a:r>
            <a:endParaRPr lang="en-US" sz="2200" dirty="0">
              <a:latin typeface="Arial" charset="0"/>
              <a:ea typeface="Arial" charset="0"/>
              <a:cs typeface="Arial" charset="0"/>
            </a:endParaRPr>
          </a:p>
          <a:p>
            <a:pPr marL="450215" marR="0" algn="just">
              <a:lnSpc>
                <a:spcPct val="107000"/>
              </a:lnSpc>
              <a:spcBef>
                <a:spcPts val="0"/>
              </a:spcBef>
              <a:spcAft>
                <a:spcPts val="0"/>
              </a:spcAft>
            </a:pPr>
            <a:r>
              <a:rPr lang="en-PH" sz="2200" b="1" dirty="0">
                <a:latin typeface="Arial" charset="0"/>
                <a:ea typeface="Arial" charset="0"/>
                <a:cs typeface="Arial" charset="0"/>
              </a:rPr>
              <a:t> </a:t>
            </a:r>
            <a:endParaRPr lang="en-US" sz="2200" dirty="0">
              <a:latin typeface="Arial" charset="0"/>
              <a:ea typeface="Arial" charset="0"/>
              <a:cs typeface="Arial" charset="0"/>
            </a:endParaRPr>
          </a:p>
          <a:p>
            <a:pPr marL="541338" marR="0" indent="-223838" algn="just">
              <a:lnSpc>
                <a:spcPct val="107000"/>
              </a:lnSpc>
              <a:spcBef>
                <a:spcPts val="0"/>
              </a:spcBef>
              <a:spcAft>
                <a:spcPts val="0"/>
              </a:spcAft>
              <a:buFont typeface="Arial" panose="020B0604020202020204" pitchFamily="34" charset="0"/>
              <a:buChar char="•"/>
            </a:pPr>
            <a:r>
              <a:rPr lang="en-PH" sz="2200" dirty="0">
                <a:latin typeface="Arial" charset="0"/>
                <a:ea typeface="Arial" charset="0"/>
                <a:cs typeface="Arial" charset="0"/>
              </a:rPr>
              <a:t>The Inception Report was submitted in June 2018; while the Final Report was submitted and presented to the RPOA Review Committee in October 2018 during the MEWG and FRWG Meetings in Jakarta, Indonesia.</a:t>
            </a:r>
            <a:endParaRPr lang="en-US" sz="2200" dirty="0">
              <a:latin typeface="Arial" charset="0"/>
              <a:ea typeface="Arial" charset="0"/>
              <a:cs typeface="Arial" charset="0"/>
            </a:endParaRPr>
          </a:p>
          <a:p>
            <a:pPr marL="541338" marR="0" indent="-223838" algn="just">
              <a:lnSpc>
                <a:spcPct val="107000"/>
              </a:lnSpc>
              <a:spcBef>
                <a:spcPts val="0"/>
              </a:spcBef>
              <a:spcAft>
                <a:spcPts val="0"/>
              </a:spcAft>
            </a:pPr>
            <a:r>
              <a:rPr lang="en-PH" sz="2200" dirty="0">
                <a:latin typeface="Arial" charset="0"/>
                <a:ea typeface="Arial" charset="0"/>
                <a:cs typeface="Arial" charset="0"/>
              </a:rPr>
              <a:t> </a:t>
            </a:r>
            <a:endParaRPr lang="en-US" sz="2200" dirty="0">
              <a:latin typeface="Arial" charset="0"/>
              <a:ea typeface="Arial" charset="0"/>
              <a:cs typeface="Arial" charset="0"/>
            </a:endParaRPr>
          </a:p>
          <a:p>
            <a:pPr marL="541338" marR="0" indent="-223838" algn="just">
              <a:lnSpc>
                <a:spcPct val="107000"/>
              </a:lnSpc>
              <a:spcBef>
                <a:spcPts val="0"/>
              </a:spcBef>
              <a:spcAft>
                <a:spcPts val="0"/>
              </a:spcAft>
              <a:buFont typeface="Arial" panose="020B0604020202020204" pitchFamily="34" charset="0"/>
              <a:buChar char="•"/>
            </a:pPr>
            <a:r>
              <a:rPr lang="en-PH" sz="2200" dirty="0">
                <a:latin typeface="Arial" charset="0"/>
                <a:ea typeface="Arial" charset="0"/>
                <a:cs typeface="Arial" charset="0"/>
              </a:rPr>
              <a:t>Led by Dr. </a:t>
            </a:r>
            <a:r>
              <a:rPr lang="en-PH" sz="2200" dirty="0" err="1">
                <a:latin typeface="Arial" charset="0"/>
                <a:ea typeface="Arial" charset="0"/>
                <a:cs typeface="Arial" charset="0"/>
              </a:rPr>
              <a:t>Lida</a:t>
            </a:r>
            <a:r>
              <a:rPr lang="en-PH" sz="2200" dirty="0">
                <a:latin typeface="Arial" charset="0"/>
                <a:ea typeface="Arial" charset="0"/>
                <a:cs typeface="Arial" charset="0"/>
              </a:rPr>
              <a:t> Pet </a:t>
            </a:r>
            <a:r>
              <a:rPr lang="en-PH" sz="2200" dirty="0" err="1">
                <a:latin typeface="Arial" charset="0"/>
                <a:ea typeface="Arial" charset="0"/>
                <a:cs typeface="Arial" charset="0"/>
              </a:rPr>
              <a:t>Soede</a:t>
            </a:r>
            <a:r>
              <a:rPr lang="en-PH" sz="2200" dirty="0">
                <a:latin typeface="Arial" charset="0"/>
                <a:ea typeface="Arial" charset="0"/>
                <a:cs typeface="Arial" charset="0"/>
              </a:rPr>
              <a:t> from the Marine Unit of PT Hatfield Indonesia with  Dr. Sharifah Nora Ibrahim  as the RPOA Review Manager. </a:t>
            </a:r>
          </a:p>
          <a:p>
            <a:pPr marL="541338" marR="0" indent="-223838" algn="just">
              <a:lnSpc>
                <a:spcPct val="107000"/>
              </a:lnSpc>
              <a:spcBef>
                <a:spcPts val="0"/>
              </a:spcBef>
              <a:spcAft>
                <a:spcPts val="0"/>
              </a:spcAft>
              <a:buFont typeface="Arial" panose="020B0604020202020204" pitchFamily="34" charset="0"/>
              <a:buChar char="•"/>
            </a:pPr>
            <a:endParaRPr lang="en-PH" sz="2200" dirty="0">
              <a:latin typeface="Arial" charset="0"/>
              <a:ea typeface="Arial" charset="0"/>
              <a:cs typeface="Arial" charset="0"/>
            </a:endParaRPr>
          </a:p>
          <a:p>
            <a:pPr marL="541338" marR="0" indent="-223838" algn="just">
              <a:lnSpc>
                <a:spcPct val="107000"/>
              </a:lnSpc>
              <a:spcBef>
                <a:spcPts val="0"/>
              </a:spcBef>
              <a:spcAft>
                <a:spcPts val="0"/>
              </a:spcAft>
              <a:buFont typeface="Arial" panose="020B0604020202020204" pitchFamily="34" charset="0"/>
              <a:buChar char="•"/>
            </a:pPr>
            <a:r>
              <a:rPr lang="en-PH" sz="2200" dirty="0">
                <a:latin typeface="Arial" charset="0"/>
                <a:ea typeface="Arial" charset="0"/>
                <a:cs typeface="Arial" charset="0"/>
              </a:rPr>
              <a:t>RPOA Review funded by the US Government together with the Australian Government ad Asian Development Bank, The Nature Conservancy, World Wildlife Fund, and Wildlife Conservation Society.</a:t>
            </a:r>
            <a:endParaRPr lang="en-US" sz="2200" dirty="0">
              <a:latin typeface="Arial" charset="0"/>
              <a:ea typeface="Arial" charset="0"/>
              <a:cs typeface="Arial" charset="0"/>
            </a:endParaRPr>
          </a:p>
        </p:txBody>
      </p:sp>
    </p:spTree>
    <p:extLst>
      <p:ext uri="{BB962C8B-B14F-4D97-AF65-F5344CB8AC3E}">
        <p14:creationId xmlns:p14="http://schemas.microsoft.com/office/powerpoint/2010/main" val="3807133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E1EF849-AE69-4D30-8A9E-A02F148B3FE4}"/>
              </a:ext>
            </a:extLst>
          </p:cNvPr>
          <p:cNvGrpSpPr/>
          <p:nvPr/>
        </p:nvGrpSpPr>
        <p:grpSpPr>
          <a:xfrm>
            <a:off x="6462351" y="1363157"/>
            <a:ext cx="5504543" cy="5009965"/>
            <a:chOff x="203199" y="182517"/>
            <a:chExt cx="5504543" cy="5009965"/>
          </a:xfrm>
        </p:grpSpPr>
        <p:pic>
          <p:nvPicPr>
            <p:cNvPr id="5" name="Picture 4">
              <a:extLst>
                <a:ext uri="{FF2B5EF4-FFF2-40B4-BE49-F238E27FC236}">
                  <a16:creationId xmlns="" xmlns:a16="http://schemas.microsoft.com/office/drawing/2014/main" id="{9C6B22BF-A38A-493A-BA5D-67CFDDEA78E2}"/>
                </a:ext>
              </a:extLst>
            </p:cNvPr>
            <p:cNvPicPr/>
            <p:nvPr/>
          </p:nvPicPr>
          <p:blipFill rotWithShape="1">
            <a:blip r:embed="rId2" cstate="print">
              <a:extLst>
                <a:ext uri="{28A0092B-C50C-407E-A947-70E740481C1C}">
                  <a14:useLocalDpi xmlns:a14="http://schemas.microsoft.com/office/drawing/2010/main" val="0"/>
                </a:ext>
              </a:extLst>
            </a:blip>
            <a:srcRect l="9642" t="18599" r="11179" b="1524"/>
            <a:stretch/>
          </p:blipFill>
          <p:spPr bwMode="auto">
            <a:xfrm>
              <a:off x="257629" y="182517"/>
              <a:ext cx="5384800" cy="305308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 xmlns:a16="http://schemas.microsoft.com/office/drawing/2014/main" id="{17B13939-DEBA-4107-9137-A3BE127F38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2" r="12395"/>
            <a:stretch/>
          </p:blipFill>
          <p:spPr bwMode="auto">
            <a:xfrm>
              <a:off x="3051753" y="3275915"/>
              <a:ext cx="2655989" cy="1916567"/>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 xmlns:a16="http://schemas.microsoft.com/office/drawing/2014/main" id="{E8D51D7A-96A6-4CF3-BF51-629E82BC15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45" t="12033" r="11632" b="2055"/>
            <a:stretch/>
          </p:blipFill>
          <p:spPr bwMode="auto">
            <a:xfrm>
              <a:off x="203199" y="3275914"/>
              <a:ext cx="2808514" cy="1916567"/>
            </a:xfrm>
            <a:prstGeom prst="rect">
              <a:avLst/>
            </a:prstGeom>
            <a:ln>
              <a:noFill/>
            </a:ln>
            <a:extLst>
              <a:ext uri="{53640926-AAD7-44D8-BBD7-CCE9431645EC}">
                <a14:shadowObscured xmlns:a14="http://schemas.microsoft.com/office/drawing/2010/main"/>
              </a:ext>
            </a:extLst>
          </p:spPr>
        </p:pic>
      </p:grpSp>
      <p:sp>
        <p:nvSpPr>
          <p:cNvPr id="9" name="Text Box 2">
            <a:extLst>
              <a:ext uri="{FF2B5EF4-FFF2-40B4-BE49-F238E27FC236}">
                <a16:creationId xmlns="" xmlns:a16="http://schemas.microsoft.com/office/drawing/2014/main" id="{7B13FED2-EE84-47B1-9C57-0AB50469F645}"/>
              </a:ext>
            </a:extLst>
          </p:cNvPr>
          <p:cNvSpPr txBox="1">
            <a:spLocks noChangeArrowheads="1"/>
          </p:cNvSpPr>
          <p:nvPr/>
        </p:nvSpPr>
        <p:spPr bwMode="auto">
          <a:xfrm>
            <a:off x="6426076" y="6393231"/>
            <a:ext cx="2953385" cy="295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56E5B5AB-5FBF-4062-ADD4-5481C69BBF0B}"/>
              </a:ext>
            </a:extLst>
          </p:cNvPr>
          <p:cNvSpPr/>
          <p:nvPr/>
        </p:nvSpPr>
        <p:spPr>
          <a:xfrm>
            <a:off x="225105" y="239169"/>
            <a:ext cx="8861745" cy="1152816"/>
          </a:xfrm>
          <a:prstGeom prst="rect">
            <a:avLst/>
          </a:prstGeom>
        </p:spPr>
        <p:txBody>
          <a:bodyPr wrap="square">
            <a:spAutoFit/>
          </a:bodyPr>
          <a:lstStyle/>
          <a:p>
            <a:pPr marR="0" lvl="0"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2. Preparatory SOM.MM Meeting </a:t>
            </a:r>
            <a:r>
              <a:rPr lang="en-US" sz="2200" b="1" dirty="0">
                <a:ea typeface="Calibri Light" panose="020F0302020204030204" pitchFamily="34" charset="0"/>
                <a:cs typeface="Times New Roman" panose="02020603050405020304" pitchFamily="18" charset="0"/>
              </a:rPr>
              <a:t>(MEWG &amp; FRWG Meetings) </a:t>
            </a:r>
          </a:p>
          <a:p>
            <a:pPr marR="0" lvl="0" algn="just">
              <a:lnSpc>
                <a:spcPct val="107000"/>
              </a:lnSpc>
              <a:spcBef>
                <a:spcPts val="0"/>
              </a:spcBef>
              <a:spcAft>
                <a:spcPts val="0"/>
              </a:spcAft>
            </a:pPr>
            <a:r>
              <a:rPr lang="en-PH" sz="2200" i="1" dirty="0">
                <a:ea typeface="Calibri Light" panose="020F0302020204030204" pitchFamily="34" charset="0"/>
                <a:cs typeface="Calibri Light" panose="020F0302020204030204" pitchFamily="34" charset="0"/>
              </a:rPr>
              <a:t>   Jakarta, Indonesia / 9-12 October 2018</a:t>
            </a:r>
          </a:p>
          <a:p>
            <a:pPr marL="450215" algn="just">
              <a:lnSpc>
                <a:spcPct val="107000"/>
              </a:lnSpc>
            </a:pPr>
            <a:endParaRPr lang="en-US" sz="2200" dirty="0">
              <a:ea typeface="Calibri Light" panose="020F0302020204030204" pitchFamily="34"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A5E60CC6-4C65-4F3C-A564-A48438F9A21C}"/>
              </a:ext>
            </a:extLst>
          </p:cNvPr>
          <p:cNvSpPr/>
          <p:nvPr/>
        </p:nvSpPr>
        <p:spPr>
          <a:xfrm>
            <a:off x="420780" y="1091878"/>
            <a:ext cx="6096001" cy="5940088"/>
          </a:xfrm>
          <a:prstGeom prst="rect">
            <a:avLst/>
          </a:prstGeom>
        </p:spPr>
        <p:txBody>
          <a:bodyPr wrap="square">
            <a:spAutoFit/>
          </a:bodyPr>
          <a:lstStyle/>
          <a:p>
            <a:r>
              <a:rPr lang="en-PH" sz="2000" dirty="0">
                <a:solidFill>
                  <a:srgbClr val="000000"/>
                </a:solidFill>
                <a:ea typeface="Calibri Light" panose="020F0302020204030204" pitchFamily="34" charset="0"/>
                <a:cs typeface="Calibri Light" panose="020F0302020204030204" pitchFamily="34" charset="0"/>
              </a:rPr>
              <a:t>Key decisions made in these meetings:</a:t>
            </a:r>
          </a:p>
          <a:p>
            <a:pPr marL="342900" indent="-342900">
              <a:buFont typeface="Arial" panose="020B0604020202020204" pitchFamily="34" charset="0"/>
              <a:buChar char="•"/>
            </a:pPr>
            <a:r>
              <a:rPr lang="en-PH" sz="2000" dirty="0"/>
              <a:t>Acceptance of the RPOA Review findings and recommendations and agreed for this to put forward at the upcoming SOM-14 and MM-7 for acceptance;</a:t>
            </a:r>
          </a:p>
          <a:p>
            <a:pPr marL="342900" indent="-342900">
              <a:buFont typeface="Arial" panose="020B0604020202020204" pitchFamily="34" charset="0"/>
              <a:buChar char="•"/>
            </a:pPr>
            <a:r>
              <a:rPr lang="en-PH" sz="2000" dirty="0"/>
              <a:t>Acknowledgement and appreciation of the Acting Executive Director, Dr. Sharifah Nora Ibrahim;</a:t>
            </a:r>
          </a:p>
          <a:p>
            <a:pPr marL="342900" indent="-342900">
              <a:buFont typeface="Arial" panose="020B0604020202020204" pitchFamily="34" charset="0"/>
              <a:buChar char="•"/>
            </a:pPr>
            <a:r>
              <a:rPr lang="en-PH" sz="2000" dirty="0"/>
              <a:t>Acknowledgement of the Interim Executive Director, Dr. Hendra </a:t>
            </a:r>
            <a:r>
              <a:rPr lang="en-PH" sz="2000" dirty="0" err="1"/>
              <a:t>Yusran</a:t>
            </a:r>
            <a:r>
              <a:rPr lang="en-PH" sz="2000" dirty="0"/>
              <a:t> </a:t>
            </a:r>
            <a:r>
              <a:rPr lang="en-PH" sz="2000" dirty="0" err="1"/>
              <a:t>Siry</a:t>
            </a:r>
            <a:r>
              <a:rPr lang="en-PH" sz="2000" dirty="0"/>
              <a:t>; </a:t>
            </a:r>
          </a:p>
          <a:p>
            <a:pPr marL="342900" indent="-342900">
              <a:buFont typeface="Arial" panose="020B0604020202020204" pitchFamily="34" charset="0"/>
              <a:buChar char="•"/>
            </a:pPr>
            <a:r>
              <a:rPr lang="en-PH" sz="2000" dirty="0"/>
              <a:t>Lifting of the staff hiring process;</a:t>
            </a:r>
          </a:p>
          <a:p>
            <a:pPr marL="342900" indent="-342900">
              <a:buFont typeface="Arial" panose="020B0604020202020204" pitchFamily="34" charset="0"/>
              <a:buChar char="•"/>
            </a:pPr>
            <a:r>
              <a:rPr lang="en-PH" sz="2000" dirty="0"/>
              <a:t>Acceptance of 2018 budget and findings from the audit process;</a:t>
            </a:r>
          </a:p>
          <a:p>
            <a:pPr marL="342900" indent="-342900">
              <a:buFont typeface="Arial" panose="020B0604020202020204" pitchFamily="34" charset="0"/>
              <a:buChar char="•"/>
            </a:pPr>
            <a:r>
              <a:rPr lang="en-PH" sz="2000" dirty="0"/>
              <a:t>Acceptance of the temporary proposed 2018 organization chart; and</a:t>
            </a:r>
          </a:p>
          <a:p>
            <a:pPr marL="342900" indent="-342900">
              <a:buFont typeface="Arial" panose="020B0604020202020204" pitchFamily="34" charset="0"/>
              <a:buChar char="•"/>
            </a:pPr>
            <a:r>
              <a:rPr lang="en-PH" sz="2000" dirty="0"/>
              <a:t>Agreement of the revised 2019 organization chart for SOM-14 and MM-7 acceptance and endorsement. </a:t>
            </a:r>
            <a:endParaRPr lang="en-US" sz="2000" dirty="0"/>
          </a:p>
          <a:p>
            <a:endParaRPr lang="en-PH" sz="2000" dirty="0">
              <a:solidFill>
                <a:srgbClr val="000000"/>
              </a:solidFill>
              <a:ea typeface="Calibri Light" panose="020F0302020204030204" pitchFamily="34" charset="0"/>
              <a:cs typeface="Calibri Light" panose="020F0302020204030204" pitchFamily="34" charset="0"/>
            </a:endParaRPr>
          </a:p>
          <a:p>
            <a:endParaRPr lang="en-PH" sz="2000" dirty="0">
              <a:solidFill>
                <a:srgbClr val="000000"/>
              </a:solidFill>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2029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637AC8F-151D-4162-B1D4-72B57031EF71}"/>
              </a:ext>
            </a:extLst>
          </p:cNvPr>
          <p:cNvGrpSpPr/>
          <p:nvPr/>
        </p:nvGrpSpPr>
        <p:grpSpPr>
          <a:xfrm>
            <a:off x="263473" y="314240"/>
            <a:ext cx="4454792" cy="5981547"/>
            <a:chOff x="0" y="0"/>
            <a:chExt cx="2953385" cy="3965575"/>
          </a:xfrm>
        </p:grpSpPr>
        <p:pic>
          <p:nvPicPr>
            <p:cNvPr id="6" name="Picture 5" descr="Two people standing in front of a sign&#10;&#10;Description automatically generated">
              <a:extLst>
                <a:ext uri="{FF2B5EF4-FFF2-40B4-BE49-F238E27FC236}">
                  <a16:creationId xmlns="" xmlns:a16="http://schemas.microsoft.com/office/drawing/2014/main" id="{08F2F6B7-FCC2-4D9F-9997-52B0AF9CF9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0"/>
              <a:ext cx="2708275" cy="1805305"/>
            </a:xfrm>
            <a:prstGeom prst="rect">
              <a:avLst/>
            </a:prstGeom>
          </p:spPr>
        </p:pic>
        <p:pic>
          <p:nvPicPr>
            <p:cNvPr id="7" name="Picture 6" descr="A person standing in front of a group of people posing for a photo&#10;&#10;Description automatically generated">
              <a:extLst>
                <a:ext uri="{FF2B5EF4-FFF2-40B4-BE49-F238E27FC236}">
                  <a16:creationId xmlns="" xmlns:a16="http://schemas.microsoft.com/office/drawing/2014/main" id="{2CE1FDB7-CAF2-4C8C-A46F-B58879CAE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866900"/>
              <a:ext cx="2708275" cy="1804670"/>
            </a:xfrm>
            <a:prstGeom prst="rect">
              <a:avLst/>
            </a:prstGeom>
          </p:spPr>
        </p:pic>
        <p:sp>
          <p:nvSpPr>
            <p:cNvPr id="8" name="Text Box 2">
              <a:extLst>
                <a:ext uri="{FF2B5EF4-FFF2-40B4-BE49-F238E27FC236}">
                  <a16:creationId xmlns="" xmlns:a16="http://schemas.microsoft.com/office/drawing/2014/main" id="{288C73F6-6677-438F-8A8C-BE95D73D0CF2}"/>
                </a:ext>
              </a:extLst>
            </p:cNvPr>
            <p:cNvSpPr txBox="1">
              <a:spLocks noChangeArrowheads="1"/>
            </p:cNvSpPr>
            <p:nvPr/>
          </p:nvSpPr>
          <p:spPr bwMode="auto">
            <a:xfrm>
              <a:off x="0" y="3670300"/>
              <a:ext cx="2953385" cy="295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ea typeface="Calibri Light" panose="020F0302020204030204" pitchFamily="34" charset="0"/>
                  <a:cs typeface="Times New Roman" panose="02020603050405020304" pitchFamily="18" charset="0"/>
                </a:rPr>
                <a:t>©CTI-CFF Regional Secretariat/2018</a:t>
              </a:r>
              <a:endParaRPr lang="en-US" sz="1100">
                <a:effectLst/>
                <a:ea typeface="Calibri Light" panose="020F0302020204030204" pitchFamily="34" charset="0"/>
                <a:cs typeface="Times New Roman" panose="02020603050405020304" pitchFamily="18" charset="0"/>
              </a:endParaRPr>
            </a:p>
          </p:txBody>
        </p:sp>
      </p:grpSp>
      <p:sp>
        <p:nvSpPr>
          <p:cNvPr id="9" name="Rectangle 8">
            <a:extLst>
              <a:ext uri="{FF2B5EF4-FFF2-40B4-BE49-F238E27FC236}">
                <a16:creationId xmlns="" xmlns:a16="http://schemas.microsoft.com/office/drawing/2014/main" id="{382E0DC5-B351-4448-ACD1-30AF131FBC01}"/>
              </a:ext>
            </a:extLst>
          </p:cNvPr>
          <p:cNvSpPr/>
          <p:nvPr/>
        </p:nvSpPr>
        <p:spPr>
          <a:xfrm>
            <a:off x="4718266" y="438226"/>
            <a:ext cx="5805084" cy="1525418"/>
          </a:xfrm>
          <a:prstGeom prst="rect">
            <a:avLst/>
          </a:prstGeom>
        </p:spPr>
        <p:txBody>
          <a:bodyPr wrap="square">
            <a:spAutoFit/>
          </a:bodyPr>
          <a:lstStyle/>
          <a:p>
            <a:pPr marL="514350" marR="0" lvl="0" indent="-514350"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3. Meeting with Director General of  </a:t>
            </a:r>
            <a:r>
              <a:rPr lang="en-PH" sz="2200" b="1" dirty="0" err="1">
                <a:ea typeface="Calibri Light" panose="020F0302020204030204" pitchFamily="34" charset="0"/>
                <a:cs typeface="Calibri Light" panose="020F0302020204030204" pitchFamily="34" charset="0"/>
              </a:rPr>
              <a:t>WorldFish</a:t>
            </a:r>
            <a:r>
              <a:rPr lang="en-PH" sz="2200" b="1" dirty="0">
                <a:ea typeface="Calibri Light" panose="020F0302020204030204" pitchFamily="34" charset="0"/>
                <a:cs typeface="Calibri Light" panose="020F0302020204030204" pitchFamily="34" charset="0"/>
              </a:rPr>
              <a:t>-CT Atlas </a:t>
            </a:r>
            <a:r>
              <a:rPr lang="en-US" sz="2200" b="1" dirty="0">
                <a:ea typeface="Calibri Light" panose="020F0302020204030204" pitchFamily="34" charset="0"/>
                <a:cs typeface="Times New Roman" panose="02020603050405020304" pitchFamily="18" charset="0"/>
              </a:rPr>
              <a:t> </a:t>
            </a:r>
          </a:p>
          <a:p>
            <a:pPr marR="0" lvl="0" indent="457200" algn="just">
              <a:lnSpc>
                <a:spcPct val="107000"/>
              </a:lnSpc>
              <a:spcBef>
                <a:spcPts val="0"/>
              </a:spcBef>
              <a:spcAft>
                <a:spcPts val="0"/>
              </a:spcAft>
            </a:pPr>
            <a:r>
              <a:rPr lang="en-PH" sz="2200" i="1" dirty="0">
                <a:ea typeface="Calibri Light" panose="020F0302020204030204" pitchFamily="34" charset="0"/>
                <a:cs typeface="Calibri Light" panose="020F0302020204030204" pitchFamily="34" charset="0"/>
              </a:rPr>
              <a:t> Penang, Malaysia / 8 November 2018</a:t>
            </a:r>
          </a:p>
          <a:p>
            <a:pPr marL="450215" algn="just">
              <a:lnSpc>
                <a:spcPct val="107000"/>
              </a:lnSpc>
            </a:pPr>
            <a:endParaRPr lang="en-US" sz="2200" dirty="0">
              <a:ea typeface="Calibri Light" panose="020F03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8EE920CE-882E-4670-B745-0CB20E35B2E0}"/>
              </a:ext>
            </a:extLst>
          </p:cNvPr>
          <p:cNvSpPr/>
          <p:nvPr/>
        </p:nvSpPr>
        <p:spPr>
          <a:xfrm>
            <a:off x="4371333" y="1767053"/>
            <a:ext cx="7212047" cy="4806188"/>
          </a:xfrm>
          <a:prstGeom prst="rect">
            <a:avLst/>
          </a:prstGeom>
        </p:spPr>
        <p:txBody>
          <a:bodyPr wrap="square">
            <a:spAutoFit/>
          </a:bodyPr>
          <a:lstStyle/>
          <a:p>
            <a:pPr marL="457200" marR="0" algn="just">
              <a:lnSpc>
                <a:spcPct val="107000"/>
              </a:lnSpc>
              <a:spcBef>
                <a:spcPts val="0"/>
              </a:spcBef>
              <a:spcAft>
                <a:spcPts val="600"/>
              </a:spcAft>
              <a:tabLst>
                <a:tab pos="3200400" algn="l"/>
              </a:tabLst>
            </a:pPr>
            <a:r>
              <a:rPr lang="en-PH" sz="2200" dirty="0">
                <a:ea typeface="Calibri Light" panose="020F0302020204030204" pitchFamily="34" charset="0"/>
                <a:cs typeface="Calibri Light" panose="020F0302020204030204" pitchFamily="34" charset="0"/>
              </a:rPr>
              <a:t>Results of the meeting:</a:t>
            </a:r>
          </a:p>
          <a:p>
            <a:pPr marL="742950" marR="0" indent="-285750" algn="just">
              <a:lnSpc>
                <a:spcPct val="107000"/>
              </a:lnSpc>
              <a:spcBef>
                <a:spcPts val="0"/>
              </a:spcBef>
              <a:spcAft>
                <a:spcPts val="600"/>
              </a:spcAft>
              <a:buFont typeface="Arial" panose="020B0604020202020204" pitchFamily="34" charset="0"/>
              <a:buChar char="•"/>
              <a:tabLst>
                <a:tab pos="3200400" algn="l"/>
              </a:tabLst>
            </a:pPr>
            <a:r>
              <a:rPr lang="en-PH" sz="2200" dirty="0">
                <a:ea typeface="Calibri Light" panose="020F0302020204030204" pitchFamily="34" charset="0"/>
                <a:cs typeface="Calibri Light" panose="020F0302020204030204" pitchFamily="34" charset="0"/>
              </a:rPr>
              <a:t>Acknowledged that the CT Atlas is linked to the </a:t>
            </a:r>
            <a:r>
              <a:rPr lang="en-PH" sz="2200" dirty="0" err="1">
                <a:ea typeface="Calibri Light" panose="020F0302020204030204" pitchFamily="34" charset="0"/>
                <a:cs typeface="Calibri Light" panose="020F0302020204030204" pitchFamily="34" charset="0"/>
              </a:rPr>
              <a:t>ReefBase</a:t>
            </a:r>
            <a:r>
              <a:rPr lang="en-PH" sz="2200" dirty="0">
                <a:ea typeface="Calibri Light" panose="020F0302020204030204" pitchFamily="34" charset="0"/>
                <a:cs typeface="Calibri Light" panose="020F0302020204030204" pitchFamily="34" charset="0"/>
              </a:rPr>
              <a:t> database and </a:t>
            </a:r>
            <a:r>
              <a:rPr lang="en-PH" sz="2200" dirty="0" err="1">
                <a:ea typeface="Calibri Light" panose="020F0302020204030204" pitchFamily="34" charset="0"/>
                <a:cs typeface="Calibri Light" panose="020F0302020204030204" pitchFamily="34" charset="0"/>
              </a:rPr>
              <a:t>WorldFish</a:t>
            </a:r>
            <a:r>
              <a:rPr lang="en-PH" sz="2200" dirty="0">
                <a:ea typeface="Calibri Light" panose="020F0302020204030204" pitchFamily="34" charset="0"/>
                <a:cs typeface="Calibri Light" panose="020F0302020204030204" pitchFamily="34" charset="0"/>
              </a:rPr>
              <a:t> in principal;</a:t>
            </a:r>
          </a:p>
          <a:p>
            <a:pPr marL="742950" marR="0" indent="-285750" algn="just">
              <a:lnSpc>
                <a:spcPct val="107000"/>
              </a:lnSpc>
              <a:spcBef>
                <a:spcPts val="0"/>
              </a:spcBef>
              <a:spcAft>
                <a:spcPts val="600"/>
              </a:spcAft>
              <a:buFont typeface="Arial" panose="020B0604020202020204" pitchFamily="34" charset="0"/>
              <a:buChar char="•"/>
              <a:tabLst>
                <a:tab pos="3200400" algn="l"/>
              </a:tabLst>
            </a:pPr>
            <a:r>
              <a:rPr lang="en-PH" sz="2200" dirty="0">
                <a:ea typeface="Calibri Light" panose="020F0302020204030204" pitchFamily="34" charset="0"/>
                <a:cs typeface="Calibri Light" panose="020F0302020204030204" pitchFamily="34" charset="0"/>
              </a:rPr>
              <a:t>Agreed that CT6 data in </a:t>
            </a:r>
            <a:r>
              <a:rPr lang="en-PH" sz="2200" dirty="0" err="1">
                <a:ea typeface="Calibri Light" panose="020F0302020204030204" pitchFamily="34" charset="0"/>
                <a:cs typeface="Calibri Light" panose="020F0302020204030204" pitchFamily="34" charset="0"/>
              </a:rPr>
              <a:t>ReefBase</a:t>
            </a:r>
            <a:r>
              <a:rPr lang="en-PH" sz="2200" dirty="0">
                <a:ea typeface="Calibri Light" panose="020F0302020204030204" pitchFamily="34" charset="0"/>
                <a:cs typeface="Calibri Light" panose="020F0302020204030204" pitchFamily="34" charset="0"/>
              </a:rPr>
              <a:t> can be migrated to CT Atlas when it is moved to Manado; </a:t>
            </a:r>
          </a:p>
          <a:p>
            <a:pPr marL="742950" marR="0" indent="-285750" algn="just">
              <a:lnSpc>
                <a:spcPct val="107000"/>
              </a:lnSpc>
              <a:spcBef>
                <a:spcPts val="0"/>
              </a:spcBef>
              <a:spcAft>
                <a:spcPts val="600"/>
              </a:spcAft>
              <a:buFont typeface="Arial" panose="020B0604020202020204" pitchFamily="34" charset="0"/>
              <a:buChar char="•"/>
              <a:tabLst>
                <a:tab pos="3200400" algn="l"/>
              </a:tabLst>
            </a:pPr>
            <a:r>
              <a:rPr lang="en-PH" sz="2200" dirty="0">
                <a:ea typeface="Calibri Light" panose="020F0302020204030204" pitchFamily="34" charset="0"/>
                <a:cs typeface="Calibri Light" panose="020F0302020204030204" pitchFamily="34" charset="0"/>
              </a:rPr>
              <a:t>A Concept Note shall be prepared for MEWG consideration that would describe a two (2) years program of redesigning, training and migrating the CT Atlas to the RS’s headquarter; and</a:t>
            </a:r>
            <a:endParaRPr lang="en-US" sz="2200" dirty="0">
              <a:ea typeface="Calibri Light" panose="020F0302020204030204" pitchFamily="34" charset="0"/>
              <a:cs typeface="Times New Roman" panose="02020603050405020304" pitchFamily="18" charset="0"/>
            </a:endParaRPr>
          </a:p>
          <a:p>
            <a:pPr marL="742950" marR="0" indent="-285750" algn="just">
              <a:lnSpc>
                <a:spcPct val="107000"/>
              </a:lnSpc>
              <a:spcBef>
                <a:spcPts val="0"/>
              </a:spcBef>
              <a:spcAft>
                <a:spcPts val="600"/>
              </a:spcAft>
              <a:buFont typeface="Arial" panose="020B0604020202020204" pitchFamily="34" charset="0"/>
              <a:buChar char="•"/>
              <a:tabLst>
                <a:tab pos="3200400" algn="l"/>
              </a:tabLst>
            </a:pPr>
            <a:r>
              <a:rPr lang="en-PH" sz="2200" dirty="0">
                <a:ea typeface="Calibri Light" panose="020F0302020204030204" pitchFamily="34" charset="0"/>
                <a:cs typeface="Calibri Light" panose="020F0302020204030204" pitchFamily="34" charset="0"/>
              </a:rPr>
              <a:t>A Consultation or Planning Workshop and Business Plan with CT6 is being planned.</a:t>
            </a:r>
            <a:endParaRPr lang="en-US" sz="2200" dirty="0">
              <a:ea typeface="Calibri Light" panose="020F0302020204030204" pitchFamily="34" charset="0"/>
              <a:cs typeface="Times New Roman" panose="02020603050405020304" pitchFamily="18" charset="0"/>
            </a:endParaRPr>
          </a:p>
          <a:p>
            <a:pPr marL="457200" marR="0" algn="just">
              <a:lnSpc>
                <a:spcPct val="107000"/>
              </a:lnSpc>
              <a:spcBef>
                <a:spcPts val="0"/>
              </a:spcBef>
              <a:spcAft>
                <a:spcPts val="800"/>
              </a:spcAft>
              <a:tabLst>
                <a:tab pos="3200400" algn="l"/>
              </a:tabLst>
            </a:pPr>
            <a:r>
              <a:rPr lang="en-PH" sz="2200" dirty="0">
                <a:ea typeface="Calibri Light" panose="020F0302020204030204" pitchFamily="34" charset="0"/>
                <a:cs typeface="Calibri Light" panose="020F0302020204030204" pitchFamily="34" charset="0"/>
              </a:rPr>
              <a:t>            </a:t>
            </a: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19770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8F2C4C25-FB47-424A-BECF-DB502F43E25F}"/>
              </a:ext>
            </a:extLst>
          </p:cNvPr>
          <p:cNvSpPr>
            <a:spLocks noGrp="1"/>
          </p:cNvSpPr>
          <p:nvPr>
            <p:ph type="title"/>
          </p:nvPr>
        </p:nvSpPr>
        <p:spPr>
          <a:xfrm>
            <a:off x="321218" y="195565"/>
            <a:ext cx="9245692" cy="788761"/>
          </a:xfrm>
        </p:spPr>
        <p:txBody>
          <a:bodyPr>
            <a:normAutofit fontScale="90000"/>
          </a:bodyPr>
          <a:lstStyle/>
          <a:p>
            <a:r>
              <a:rPr lang="en-US" sz="3000" dirty="0"/>
              <a:t>III. CROSS-CUTTING THEME WORKING GROUP </a:t>
            </a:r>
          </a:p>
        </p:txBody>
      </p:sp>
      <p:sp>
        <p:nvSpPr>
          <p:cNvPr id="3" name="Rectangle 2">
            <a:extLst>
              <a:ext uri="{FF2B5EF4-FFF2-40B4-BE49-F238E27FC236}">
                <a16:creationId xmlns="" xmlns:a16="http://schemas.microsoft.com/office/drawing/2014/main" id="{D5EEC372-F919-48DD-82E7-350D55558C30}"/>
              </a:ext>
            </a:extLst>
          </p:cNvPr>
          <p:cNvSpPr/>
          <p:nvPr/>
        </p:nvSpPr>
        <p:spPr>
          <a:xfrm>
            <a:off x="440870" y="1067085"/>
            <a:ext cx="4701928" cy="461665"/>
          </a:xfrm>
          <a:prstGeom prst="rect">
            <a:avLst/>
          </a:prstGeom>
        </p:spPr>
        <p:txBody>
          <a:bodyPr wrap="none">
            <a:spAutoFit/>
          </a:bodyPr>
          <a:lstStyle/>
          <a:p>
            <a:pPr marL="342900" marR="0" lvl="0" indent="-342900">
              <a:buFont typeface="+mj-lt"/>
              <a:buAutoNum type="alphaUcPeriod"/>
            </a:pPr>
            <a:r>
              <a:rPr lang="en-PH" sz="2400" b="1" dirty="0">
                <a:solidFill>
                  <a:srgbClr val="328D9F"/>
                </a:solidFill>
                <a:ea typeface="Times New Roman" panose="02020603050405020304" pitchFamily="18" charset="0"/>
                <a:cs typeface="Times New Roman" panose="02020603050405020304" pitchFamily="18" charset="0"/>
              </a:rPr>
              <a:t> Local Government Network</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EF84CA57-DA89-4AFF-A637-A8572B0B9C74}"/>
              </a:ext>
            </a:extLst>
          </p:cNvPr>
          <p:cNvSpPr/>
          <p:nvPr/>
        </p:nvSpPr>
        <p:spPr>
          <a:xfrm>
            <a:off x="459920" y="1611509"/>
            <a:ext cx="8503106" cy="1152816"/>
          </a:xfrm>
          <a:prstGeom prst="rect">
            <a:avLst/>
          </a:prstGeom>
        </p:spPr>
        <p:txBody>
          <a:bodyPr wrap="square">
            <a:spAutoFit/>
          </a:bodyPr>
          <a:lstStyle/>
          <a:p>
            <a:pPr marL="341313" marR="0" lvl="0" indent="-341313"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1. LGN Workshop – The Role of Local Governments in Sustainable Fisheries</a:t>
            </a:r>
            <a:endParaRPr lang="en-US" sz="2200" b="1" dirty="0">
              <a:ea typeface="Calibri Light" panose="020F0302020204030204" pitchFamily="34" charset="0"/>
              <a:cs typeface="Times New Roman" panose="02020603050405020304" pitchFamily="18" charset="0"/>
            </a:endParaRPr>
          </a:p>
          <a:p>
            <a:pPr marR="0" lvl="0" algn="just">
              <a:lnSpc>
                <a:spcPct val="107000"/>
              </a:lnSpc>
              <a:spcBef>
                <a:spcPts val="0"/>
              </a:spcBef>
              <a:spcAft>
                <a:spcPts val="0"/>
              </a:spcAft>
            </a:pPr>
            <a:r>
              <a:rPr lang="en-PH" sz="2200" i="1" dirty="0">
                <a:ea typeface="Calibri Light" panose="020F0302020204030204" pitchFamily="34" charset="0"/>
                <a:cs typeface="Calibri Light" panose="020F0302020204030204" pitchFamily="34" charset="0"/>
              </a:rPr>
              <a:t>     Jakarta, Indonesia / 9 May 2018</a:t>
            </a:r>
            <a:endParaRPr lang="en-US" sz="2200" dirty="0">
              <a:ea typeface="Calibri Light" panose="020F0302020204030204" pitchFamily="34"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000B8B72-7182-4D12-99E2-687AD346C851}"/>
              </a:ext>
            </a:extLst>
          </p:cNvPr>
          <p:cNvGrpSpPr/>
          <p:nvPr/>
        </p:nvGrpSpPr>
        <p:grpSpPr>
          <a:xfrm>
            <a:off x="6300152" y="4093676"/>
            <a:ext cx="5661025" cy="2444750"/>
            <a:chOff x="0" y="0"/>
            <a:chExt cx="5661025" cy="2444750"/>
          </a:xfrm>
        </p:grpSpPr>
        <p:pic>
          <p:nvPicPr>
            <p:cNvPr id="7" name="Picture 6">
              <a:extLst>
                <a:ext uri="{FF2B5EF4-FFF2-40B4-BE49-F238E27FC236}">
                  <a16:creationId xmlns="" xmlns:a16="http://schemas.microsoft.com/office/drawing/2014/main" id="{DCB510AC-DB28-4106-8A35-B829B7A98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926" b="19077"/>
            <a:stretch/>
          </p:blipFill>
          <p:spPr bwMode="auto">
            <a:xfrm>
              <a:off x="101600" y="0"/>
              <a:ext cx="5559425" cy="2223135"/>
            </a:xfrm>
            <a:prstGeom prst="rect">
              <a:avLst/>
            </a:prstGeom>
            <a:ln>
              <a:noFill/>
            </a:ln>
            <a:extLst>
              <a:ext uri="{53640926-AAD7-44D8-BBD7-CCE9431645EC}">
                <a14:shadowObscured xmlns:a14="http://schemas.microsoft.com/office/drawing/2010/main"/>
              </a:ext>
            </a:extLst>
          </p:spPr>
        </p:pic>
        <p:sp>
          <p:nvSpPr>
            <p:cNvPr id="8" name="Text Box 2">
              <a:extLst>
                <a:ext uri="{FF2B5EF4-FFF2-40B4-BE49-F238E27FC236}">
                  <a16:creationId xmlns="" xmlns:a16="http://schemas.microsoft.com/office/drawing/2014/main" id="{4C7A667A-C645-4843-84EE-1D25221C425B}"/>
                </a:ext>
              </a:extLst>
            </p:cNvPr>
            <p:cNvSpPr txBox="1">
              <a:spLocks noChangeArrowheads="1"/>
            </p:cNvSpPr>
            <p:nvPr/>
          </p:nvSpPr>
          <p:spPr bwMode="auto">
            <a:xfrm>
              <a:off x="0" y="2178050"/>
              <a:ext cx="5429250" cy="2667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ea typeface="Calibri Light" panose="020F0302020204030204" pitchFamily="34" charset="0"/>
                  <a:cs typeface="Times New Roman" panose="02020603050405020304" pitchFamily="18" charset="0"/>
                </a:rPr>
                <a:t>©LGN Coordinator/2018</a:t>
              </a:r>
              <a:endParaRPr lang="en-US" sz="1100">
                <a:effectLst/>
                <a:ea typeface="Calibri Light" panose="020F0302020204030204" pitchFamily="34" charset="0"/>
                <a:cs typeface="Times New Roman" panose="02020603050405020304" pitchFamily="18" charset="0"/>
              </a:endParaRPr>
            </a:p>
          </p:txBody>
        </p:sp>
      </p:grpSp>
      <p:sp>
        <p:nvSpPr>
          <p:cNvPr id="2" name="Rectangle 1">
            <a:extLst>
              <a:ext uri="{FF2B5EF4-FFF2-40B4-BE49-F238E27FC236}">
                <a16:creationId xmlns="" xmlns:a16="http://schemas.microsoft.com/office/drawing/2014/main" id="{0364B56C-643E-460B-B28A-A98C5403C321}"/>
              </a:ext>
            </a:extLst>
          </p:cNvPr>
          <p:cNvSpPr/>
          <p:nvPr/>
        </p:nvSpPr>
        <p:spPr>
          <a:xfrm>
            <a:off x="204152" y="2755941"/>
            <a:ext cx="6096000" cy="3627211"/>
          </a:xfrm>
          <a:prstGeom prst="rect">
            <a:avLst/>
          </a:prstGeom>
        </p:spPr>
        <p:txBody>
          <a:bodyPr>
            <a:spAutoFit/>
          </a:bodyPr>
          <a:lstStyle/>
          <a:p>
            <a:pPr marL="742950" marR="0" indent="-285750" algn="just">
              <a:lnSpc>
                <a:spcPct val="107000"/>
              </a:lnSpc>
              <a:spcBef>
                <a:spcPts val="0"/>
              </a:spcBef>
              <a:spcAft>
                <a:spcPts val="0"/>
              </a:spcAft>
              <a:buFont typeface="Arial" panose="020B0604020202020204" pitchFamily="34" charset="0"/>
              <a:buChar char="•"/>
            </a:pPr>
            <a:r>
              <a:rPr lang="en-PH" dirty="0">
                <a:ea typeface="Calibri Light" panose="020F0302020204030204" pitchFamily="34" charset="0"/>
                <a:cs typeface="Times New Roman" panose="02020603050405020304" pitchFamily="18" charset="0"/>
              </a:rPr>
              <a:t>Conducted for the local governments of CT member countries to develop a local government plan of action that will ensure coastal and marine management and protection.  </a:t>
            </a:r>
          </a:p>
          <a:p>
            <a:pPr marL="742950" marR="0" indent="-285750" algn="just">
              <a:lnSpc>
                <a:spcPct val="107000"/>
              </a:lnSpc>
              <a:spcBef>
                <a:spcPts val="0"/>
              </a:spcBef>
              <a:spcAft>
                <a:spcPts val="0"/>
              </a:spcAft>
              <a:buFont typeface="Arial" panose="020B0604020202020204" pitchFamily="34" charset="0"/>
              <a:buChar char="•"/>
            </a:pPr>
            <a:endParaRPr lang="en-PH" dirty="0">
              <a:ea typeface="Calibri Light" panose="020F0302020204030204" pitchFamily="34" charset="0"/>
              <a:cs typeface="Times New Roman" panose="02020603050405020304" pitchFamily="18" charset="0"/>
            </a:endParaRPr>
          </a:p>
          <a:p>
            <a:pPr marL="742950" marR="0" indent="-285750" algn="just">
              <a:lnSpc>
                <a:spcPct val="107000"/>
              </a:lnSpc>
              <a:spcBef>
                <a:spcPts val="0"/>
              </a:spcBef>
              <a:spcAft>
                <a:spcPts val="0"/>
              </a:spcAft>
              <a:buFont typeface="Arial" panose="020B0604020202020204" pitchFamily="34" charset="0"/>
              <a:buChar char="•"/>
            </a:pPr>
            <a:r>
              <a:rPr lang="en-PH" dirty="0">
                <a:ea typeface="Calibri Light" panose="020F0302020204030204" pitchFamily="34" charset="0"/>
                <a:cs typeface="Times New Roman" panose="02020603050405020304" pitchFamily="18" charset="0"/>
              </a:rPr>
              <a:t>Envisaged to localize the EAFM and encourage other local governments to develop a plan that is aligned with the national and regional plans of action for the Coral Triangle. </a:t>
            </a:r>
            <a:endParaRPr lang="en-US" dirty="0">
              <a:ea typeface="Calibri Light" panose="020F0302020204030204" pitchFamily="34" charset="0"/>
              <a:cs typeface="Times New Roman" panose="02020603050405020304" pitchFamily="18" charset="0"/>
            </a:endParaRPr>
          </a:p>
          <a:p>
            <a:pPr marL="457200" marR="0" algn="just">
              <a:lnSpc>
                <a:spcPct val="107000"/>
              </a:lnSpc>
              <a:spcBef>
                <a:spcPts val="0"/>
              </a:spcBef>
              <a:spcAft>
                <a:spcPts val="0"/>
              </a:spcAft>
            </a:pPr>
            <a:r>
              <a:rPr lang="en-PH" dirty="0">
                <a:ea typeface="Calibri Light" panose="020F0302020204030204" pitchFamily="34" charset="0"/>
                <a:cs typeface="Times New Roman" panose="02020603050405020304" pitchFamily="18" charset="0"/>
              </a:rPr>
              <a:t> </a:t>
            </a:r>
            <a:endParaRPr lang="en-US" dirty="0">
              <a:ea typeface="Calibri Light" panose="020F0302020204030204" pitchFamily="34" charset="0"/>
              <a:cs typeface="Times New Roman" panose="02020603050405020304" pitchFamily="18" charset="0"/>
            </a:endParaRPr>
          </a:p>
          <a:p>
            <a:pPr marL="742950" marR="0" indent="-285750" algn="just">
              <a:lnSpc>
                <a:spcPct val="107000"/>
              </a:lnSpc>
              <a:spcBef>
                <a:spcPts val="0"/>
              </a:spcBef>
              <a:spcAft>
                <a:spcPts val="0"/>
              </a:spcAft>
              <a:buFont typeface="Arial" panose="020B0604020202020204" pitchFamily="34" charset="0"/>
              <a:buChar char="•"/>
            </a:pPr>
            <a:r>
              <a:rPr lang="en-PH" dirty="0">
                <a:ea typeface="Calibri Light" panose="020F0302020204030204" pitchFamily="34" charset="0"/>
                <a:cs typeface="Times New Roman" panose="02020603050405020304" pitchFamily="18" charset="0"/>
              </a:rPr>
              <a:t>Supported by the Coral Triangle Centre (CTC) through the USAID-DOI.</a:t>
            </a:r>
            <a:endParaRPr lang="en-US"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102552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E6B1DA1-2FAE-4784-887C-A605ED895B36}"/>
              </a:ext>
            </a:extLst>
          </p:cNvPr>
          <p:cNvSpPr/>
          <p:nvPr/>
        </p:nvSpPr>
        <p:spPr>
          <a:xfrm>
            <a:off x="578030" y="541305"/>
            <a:ext cx="4029501" cy="461665"/>
          </a:xfrm>
          <a:prstGeom prst="rect">
            <a:avLst/>
          </a:prstGeom>
        </p:spPr>
        <p:txBody>
          <a:bodyPr wrap="none">
            <a:spAutoFit/>
          </a:bodyPr>
          <a:lstStyle/>
          <a:p>
            <a:pPr marL="342900" marR="0" lvl="0" indent="-342900">
              <a:buFont typeface="+mj-lt"/>
              <a:buAutoNum type="alphaUcPeriod"/>
            </a:pPr>
            <a:r>
              <a:rPr lang="en-PH" sz="2400" b="1" dirty="0">
                <a:solidFill>
                  <a:srgbClr val="328D9F"/>
                </a:solidFill>
                <a:ea typeface="Times New Roman" panose="02020603050405020304" pitchFamily="18" charset="0"/>
                <a:cs typeface="Times New Roman" panose="02020603050405020304" pitchFamily="18" charset="0"/>
              </a:rPr>
              <a:t> Women Leaders Forum</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82912FB1-87DB-404E-80BF-60A2A1B8FCC8}"/>
              </a:ext>
            </a:extLst>
          </p:cNvPr>
          <p:cNvSpPr/>
          <p:nvPr/>
        </p:nvSpPr>
        <p:spPr>
          <a:xfrm>
            <a:off x="361950" y="1288621"/>
            <a:ext cx="10690860" cy="4666599"/>
          </a:xfrm>
          <a:prstGeom prst="rect">
            <a:avLst/>
          </a:prstGeom>
        </p:spPr>
        <p:txBody>
          <a:bodyPr wrap="square">
            <a:spAutoFit/>
          </a:bodyPr>
          <a:lstStyle/>
          <a:p>
            <a:pPr marL="457200" marR="0" algn="just">
              <a:lnSpc>
                <a:spcPct val="107000"/>
              </a:lnSpc>
              <a:spcBef>
                <a:spcPts val="0"/>
              </a:spcBef>
              <a:spcAft>
                <a:spcPts val="1200"/>
              </a:spcAft>
            </a:pPr>
            <a:r>
              <a:rPr lang="en-PH" sz="2200" b="1" dirty="0">
                <a:latin typeface="Arial" charset="0"/>
                <a:ea typeface="Arial" charset="0"/>
                <a:cs typeface="Arial" charset="0"/>
              </a:rPr>
              <a:t>WLF Call Meetings</a:t>
            </a:r>
          </a:p>
          <a:p>
            <a:pPr marL="742950" marR="0" indent="-285750" algn="just">
              <a:lnSpc>
                <a:spcPct val="107000"/>
              </a:lnSpc>
              <a:spcBef>
                <a:spcPts val="0"/>
              </a:spcBef>
              <a:spcAft>
                <a:spcPts val="1200"/>
              </a:spcAft>
              <a:buFont typeface="Arial" panose="020B0604020202020204" pitchFamily="34" charset="0"/>
              <a:buChar char="•"/>
            </a:pPr>
            <a:r>
              <a:rPr lang="en-PH" sz="2200" dirty="0">
                <a:latin typeface="Arial" charset="0"/>
                <a:ea typeface="Arial" charset="0"/>
                <a:cs typeface="Arial" charset="0"/>
              </a:rPr>
              <a:t> A preliminary scoping report was prepared and found that indeed a CTI-CFF  Gender Policy is critically needed to ensure mainstreaming of gender matters into program implementation  and to drive the development and implementation of gender legislations. </a:t>
            </a:r>
          </a:p>
          <a:p>
            <a:pPr marL="457200" marR="0" algn="just">
              <a:lnSpc>
                <a:spcPct val="107000"/>
              </a:lnSpc>
              <a:spcBef>
                <a:spcPts val="0"/>
              </a:spcBef>
              <a:spcAft>
                <a:spcPts val="1200"/>
              </a:spcAft>
            </a:pPr>
            <a:r>
              <a:rPr lang="en-PH" sz="2200" b="1" dirty="0">
                <a:latin typeface="Arial" charset="0"/>
                <a:ea typeface="Arial" charset="0"/>
                <a:cs typeface="Arial" charset="0"/>
              </a:rPr>
              <a:t>Intergenerational Learning</a:t>
            </a:r>
            <a:endParaRPr lang="en-PH" sz="2200" dirty="0">
              <a:latin typeface="Arial" charset="0"/>
              <a:ea typeface="Arial" charset="0"/>
              <a:cs typeface="Arial" charset="0"/>
            </a:endParaRPr>
          </a:p>
          <a:p>
            <a:pPr marL="742950" marR="0" indent="-285750" algn="just">
              <a:lnSpc>
                <a:spcPct val="107000"/>
              </a:lnSpc>
              <a:spcBef>
                <a:spcPts val="0"/>
              </a:spcBef>
              <a:spcAft>
                <a:spcPts val="1200"/>
              </a:spcAft>
              <a:buFont typeface="Arial" panose="020B0604020202020204" pitchFamily="34" charset="0"/>
              <a:buChar char="•"/>
            </a:pPr>
            <a:r>
              <a:rPr lang="en-PH" sz="2200" dirty="0">
                <a:latin typeface="Arial" charset="0"/>
                <a:ea typeface="Arial" charset="0"/>
                <a:cs typeface="Arial" charset="0"/>
              </a:rPr>
              <a:t>This leadership program is implemented by the Coral Triangle Centre (CTC) through the support from the U.S. Government. </a:t>
            </a:r>
          </a:p>
          <a:p>
            <a:pPr marL="742950" marR="0" indent="-285750" algn="just">
              <a:lnSpc>
                <a:spcPct val="107000"/>
              </a:lnSpc>
              <a:spcBef>
                <a:spcPts val="0"/>
              </a:spcBef>
              <a:spcAft>
                <a:spcPts val="1200"/>
              </a:spcAft>
              <a:buFont typeface="Arial" panose="020B0604020202020204" pitchFamily="34" charset="0"/>
              <a:buChar char="•"/>
            </a:pPr>
            <a:r>
              <a:rPr lang="en-PH" sz="2200" dirty="0">
                <a:latin typeface="Arial" charset="0"/>
                <a:ea typeface="Arial" charset="0"/>
                <a:cs typeface="Arial" charset="0"/>
              </a:rPr>
              <a:t>Concluded at the recent Our Ocean Conference (OOC) 2018 with a side event highlighting the work of the mentor-mentee pairs from the respective CT6 member countries.</a:t>
            </a:r>
          </a:p>
        </p:txBody>
      </p:sp>
    </p:spTree>
    <p:extLst>
      <p:ext uri="{BB962C8B-B14F-4D97-AF65-F5344CB8AC3E}">
        <p14:creationId xmlns:p14="http://schemas.microsoft.com/office/powerpoint/2010/main" val="388627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951E519D-B186-482A-8FB4-728C39401933}"/>
              </a:ext>
            </a:extLst>
          </p:cNvPr>
          <p:cNvSpPr>
            <a:spLocks noGrp="1"/>
          </p:cNvSpPr>
          <p:nvPr>
            <p:ph type="title"/>
          </p:nvPr>
        </p:nvSpPr>
        <p:spPr>
          <a:xfrm>
            <a:off x="321218" y="195565"/>
            <a:ext cx="8373331" cy="788761"/>
          </a:xfrm>
        </p:spPr>
        <p:txBody>
          <a:bodyPr>
            <a:normAutofit fontScale="90000"/>
          </a:bodyPr>
          <a:lstStyle/>
          <a:p>
            <a:pPr marL="628650" indent="-628650"/>
            <a:r>
              <a:rPr lang="en-US" sz="3000" dirty="0"/>
              <a:t>IV. PARTNERSHIPS AND POTENTIAL REGIONAL PROGRAMS </a:t>
            </a:r>
          </a:p>
        </p:txBody>
      </p:sp>
      <p:sp>
        <p:nvSpPr>
          <p:cNvPr id="6" name="Rectangle 5">
            <a:extLst>
              <a:ext uri="{FF2B5EF4-FFF2-40B4-BE49-F238E27FC236}">
                <a16:creationId xmlns="" xmlns:a16="http://schemas.microsoft.com/office/drawing/2014/main" id="{6E9879E5-8746-4F1E-AB7B-2E1FA38A7644}"/>
              </a:ext>
            </a:extLst>
          </p:cNvPr>
          <p:cNvSpPr/>
          <p:nvPr/>
        </p:nvSpPr>
        <p:spPr>
          <a:xfrm>
            <a:off x="321218" y="1147095"/>
            <a:ext cx="10260950" cy="830997"/>
          </a:xfrm>
          <a:prstGeom prst="rect">
            <a:avLst/>
          </a:prstGeom>
        </p:spPr>
        <p:txBody>
          <a:bodyPr wrap="none">
            <a:spAutoFit/>
          </a:bodyPr>
          <a:lstStyle/>
          <a:p>
            <a:pPr marL="342900" marR="0" lvl="0" indent="-342900">
              <a:buFont typeface="+mj-lt"/>
              <a:buAutoNum type="alphaUcPeriod"/>
            </a:pPr>
            <a:r>
              <a:rPr lang="en-PH" sz="2400" b="1" dirty="0">
                <a:solidFill>
                  <a:srgbClr val="328D9F"/>
                </a:solidFill>
                <a:ea typeface="Times New Roman" panose="02020603050405020304" pitchFamily="18" charset="0"/>
                <a:cs typeface="Times New Roman" panose="02020603050405020304" pitchFamily="18" charset="0"/>
              </a:rPr>
              <a:t> USAID Strengthening Organizational and Administrative Capacity </a:t>
            </a:r>
          </a:p>
          <a:p>
            <a:pPr marL="400050" marR="0" lvl="0" indent="57150"/>
            <a:r>
              <a:rPr lang="en-PH" sz="2400" b="1" dirty="0">
                <a:solidFill>
                  <a:srgbClr val="328D9F"/>
                </a:solidFill>
                <a:ea typeface="Times New Roman" panose="02020603050405020304" pitchFamily="18" charset="0"/>
                <a:cs typeface="Times New Roman" panose="02020603050405020304" pitchFamily="18" charset="0"/>
              </a:rPr>
              <a:t>for Improved Fisheries Management (SOACAP)</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532019-26C0-4046-8F31-5A0B6595A91D}"/>
              </a:ext>
            </a:extLst>
          </p:cNvPr>
          <p:cNvSpPr/>
          <p:nvPr/>
        </p:nvSpPr>
        <p:spPr>
          <a:xfrm>
            <a:off x="732697" y="2144426"/>
            <a:ext cx="9154253" cy="3994042"/>
          </a:xfrm>
          <a:prstGeom prst="rect">
            <a:avLst/>
          </a:prstGeom>
        </p:spPr>
        <p:txBody>
          <a:bodyPr wrap="square">
            <a:spAutoFit/>
          </a:bodyPr>
          <a:lstStyle/>
          <a:p>
            <a:pPr marL="285750" marR="0" indent="-285750" algn="just">
              <a:spcBef>
                <a:spcPts val="0"/>
              </a:spcBef>
              <a:buAutoNum type="arabicPeriod"/>
              <a:tabLst>
                <a:tab pos="285750" algn="l"/>
              </a:tabLst>
            </a:pPr>
            <a:r>
              <a:rPr lang="en-PH" sz="2200" b="1" dirty="0">
                <a:latin typeface="Arial" charset="0"/>
                <a:ea typeface="Arial" charset="0"/>
                <a:cs typeface="Arial" charset="0"/>
              </a:rPr>
              <a:t> Activity 2.1: CTI-CFF Public Private Partnership Preparation: Expert  Consultation Meeting on PPP Design and Arrangement</a:t>
            </a:r>
          </a:p>
          <a:p>
            <a:pPr marR="0" algn="just">
              <a:spcBef>
                <a:spcPts val="0"/>
              </a:spcBef>
              <a:tabLst>
                <a:tab pos="285750" algn="l"/>
              </a:tabLst>
            </a:pPr>
            <a:r>
              <a:rPr lang="en-PH" sz="2200" b="1" i="1" dirty="0">
                <a:latin typeface="Arial" charset="0"/>
                <a:ea typeface="Arial" charset="0"/>
                <a:cs typeface="Arial" charset="0"/>
              </a:rPr>
              <a:t>   </a:t>
            </a:r>
            <a:r>
              <a:rPr lang="en-PH" sz="2200" i="1" dirty="0">
                <a:latin typeface="Arial" charset="0"/>
                <a:ea typeface="Arial" charset="0"/>
                <a:cs typeface="Arial" charset="0"/>
              </a:rPr>
              <a:t> Jakarta, Indonesia / 4-5 April 2018</a:t>
            </a:r>
          </a:p>
          <a:p>
            <a:pPr marL="457200" marR="0" algn="just">
              <a:lnSpc>
                <a:spcPct val="107000"/>
              </a:lnSpc>
              <a:spcBef>
                <a:spcPts val="0"/>
              </a:spcBef>
              <a:spcAft>
                <a:spcPts val="1200"/>
              </a:spcAft>
            </a:pPr>
            <a:r>
              <a:rPr lang="en-PH" sz="2200" b="1" dirty="0">
                <a:latin typeface="Arial" charset="0"/>
                <a:ea typeface="Arial" charset="0"/>
                <a:cs typeface="Arial" charset="0"/>
              </a:rPr>
              <a:t>      </a:t>
            </a:r>
          </a:p>
          <a:p>
            <a:pPr marL="285750" indent="-285750">
              <a:buFont typeface="Arial" panose="020B0604020202020204" pitchFamily="34" charset="0"/>
              <a:buChar char="•"/>
            </a:pPr>
            <a:r>
              <a:rPr lang="en-PH" sz="2200" dirty="0">
                <a:latin typeface="Arial" charset="0"/>
                <a:ea typeface="Arial" charset="0"/>
                <a:cs typeface="Arial" charset="0"/>
              </a:rPr>
              <a:t>Aimed at:</a:t>
            </a:r>
          </a:p>
          <a:p>
            <a:pPr marL="628650" indent="-628650"/>
            <a:r>
              <a:rPr lang="en-PH" sz="2200" dirty="0">
                <a:latin typeface="Arial" charset="0"/>
                <a:ea typeface="Arial" charset="0"/>
                <a:cs typeface="Arial" charset="0"/>
              </a:rPr>
              <a:t>   (1) introducing and building better understanding  concept of PPP in sustainable fisheries to CT member countries through National Coordination Committee of CTI-CFF; </a:t>
            </a:r>
          </a:p>
          <a:p>
            <a:pPr marL="628650" indent="-628650"/>
            <a:r>
              <a:rPr lang="en-PH" sz="2200" dirty="0">
                <a:latin typeface="Arial" charset="0"/>
                <a:ea typeface="Arial" charset="0"/>
                <a:cs typeface="Arial" charset="0"/>
              </a:rPr>
              <a:t>   (2) develop better and suitable PPP arrangement which allows member countries to actively participate in the development of PPP activities related to improve sustainable fisheries practices</a:t>
            </a:r>
          </a:p>
        </p:txBody>
      </p:sp>
    </p:spTree>
    <p:extLst>
      <p:ext uri="{BB962C8B-B14F-4D97-AF65-F5344CB8AC3E}">
        <p14:creationId xmlns:p14="http://schemas.microsoft.com/office/powerpoint/2010/main" val="1853794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89B8FE2-32CB-4499-923E-58E0D3BB1DCA}"/>
              </a:ext>
            </a:extLst>
          </p:cNvPr>
          <p:cNvSpPr/>
          <p:nvPr/>
        </p:nvSpPr>
        <p:spPr>
          <a:xfrm>
            <a:off x="664117" y="669956"/>
            <a:ext cx="9154253" cy="1446550"/>
          </a:xfrm>
          <a:prstGeom prst="rect">
            <a:avLst/>
          </a:prstGeom>
        </p:spPr>
        <p:txBody>
          <a:bodyPr wrap="square">
            <a:spAutoFit/>
          </a:bodyPr>
          <a:lstStyle/>
          <a:p>
            <a:pPr marR="0" algn="just">
              <a:spcBef>
                <a:spcPts val="0"/>
              </a:spcBef>
              <a:tabLst>
                <a:tab pos="285750" algn="l"/>
              </a:tabLst>
            </a:pPr>
            <a:r>
              <a:rPr lang="en-PH" sz="2200" b="1" dirty="0">
                <a:latin typeface="Arial" charset="0"/>
                <a:ea typeface="Arial" charset="0"/>
                <a:cs typeface="Arial" charset="0"/>
              </a:rPr>
              <a:t>2. Activity 1.2: Learning Exchanges for CT6 Countries at </a:t>
            </a:r>
          </a:p>
          <a:p>
            <a:pPr marR="0" algn="just">
              <a:spcBef>
                <a:spcPts val="0"/>
              </a:spcBef>
              <a:tabLst>
                <a:tab pos="285750" algn="l"/>
              </a:tabLst>
            </a:pPr>
            <a:r>
              <a:rPr lang="en-PH" sz="2200" b="1" dirty="0">
                <a:latin typeface="Arial" charset="0"/>
                <a:ea typeface="Arial" charset="0"/>
                <a:cs typeface="Arial" charset="0"/>
              </a:rPr>
              <a:t>    USAID Oceans Learning Site</a:t>
            </a:r>
          </a:p>
          <a:p>
            <a:pPr marR="0" algn="just">
              <a:spcBef>
                <a:spcPts val="0"/>
              </a:spcBef>
              <a:tabLst>
                <a:tab pos="285750" algn="l"/>
              </a:tabLst>
            </a:pPr>
            <a:r>
              <a:rPr lang="en-PH" sz="2200" b="1" i="1" dirty="0">
                <a:latin typeface="Arial" charset="0"/>
                <a:ea typeface="Arial" charset="0"/>
                <a:cs typeface="Arial" charset="0"/>
              </a:rPr>
              <a:t>   </a:t>
            </a:r>
            <a:r>
              <a:rPr lang="en-PH" sz="2200" i="1" dirty="0">
                <a:latin typeface="Arial" charset="0"/>
                <a:ea typeface="Arial" charset="0"/>
                <a:cs typeface="Arial" charset="0"/>
              </a:rPr>
              <a:t> Manado-</a:t>
            </a:r>
            <a:r>
              <a:rPr lang="en-PH" sz="2200" i="1" dirty="0" err="1">
                <a:latin typeface="Arial" charset="0"/>
                <a:ea typeface="Arial" charset="0"/>
                <a:cs typeface="Arial" charset="0"/>
              </a:rPr>
              <a:t>Bitung</a:t>
            </a:r>
            <a:r>
              <a:rPr lang="en-PH" sz="2200" i="1" dirty="0">
                <a:latin typeface="Arial" charset="0"/>
                <a:ea typeface="Arial" charset="0"/>
                <a:cs typeface="Arial" charset="0"/>
              </a:rPr>
              <a:t>, Indonesia / 25-28 June 2018</a:t>
            </a:r>
            <a:r>
              <a:rPr lang="en-PH" sz="2200" b="1" dirty="0">
                <a:latin typeface="Arial" charset="0"/>
                <a:ea typeface="Arial" charset="0"/>
                <a:cs typeface="Arial" charset="0"/>
              </a:rPr>
              <a:t>      </a:t>
            </a:r>
          </a:p>
          <a:p>
            <a:pPr marL="285750" indent="-285750">
              <a:buFont typeface="Arial" panose="020B0604020202020204" pitchFamily="34" charset="0"/>
              <a:buChar char="•"/>
            </a:pPr>
            <a:endParaRPr lang="en-PH" sz="2200" dirty="0">
              <a:latin typeface="Arial" charset="0"/>
              <a:ea typeface="Arial" charset="0"/>
              <a:cs typeface="Arial" charset="0"/>
            </a:endParaRPr>
          </a:p>
        </p:txBody>
      </p:sp>
      <p:grpSp>
        <p:nvGrpSpPr>
          <p:cNvPr id="6" name="Group 5">
            <a:extLst>
              <a:ext uri="{FF2B5EF4-FFF2-40B4-BE49-F238E27FC236}">
                <a16:creationId xmlns="" xmlns:a16="http://schemas.microsoft.com/office/drawing/2014/main" id="{876E3D2F-2987-4408-ABCE-6D52796FA9D5}"/>
              </a:ext>
            </a:extLst>
          </p:cNvPr>
          <p:cNvGrpSpPr/>
          <p:nvPr/>
        </p:nvGrpSpPr>
        <p:grpSpPr>
          <a:xfrm>
            <a:off x="6354044" y="2262582"/>
            <a:ext cx="5585320" cy="4450500"/>
            <a:chOff x="0" y="0"/>
            <a:chExt cx="3115945" cy="2482850"/>
          </a:xfrm>
        </p:grpSpPr>
        <p:pic>
          <p:nvPicPr>
            <p:cNvPr id="7" name="Picture 6">
              <a:extLst>
                <a:ext uri="{FF2B5EF4-FFF2-40B4-BE49-F238E27FC236}">
                  <a16:creationId xmlns="" xmlns:a16="http://schemas.microsoft.com/office/drawing/2014/main" id="{8DADFC02-5FB1-4884-B2DA-999FB08B1C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0" r="14461"/>
            <a:stretch/>
          </p:blipFill>
          <p:spPr bwMode="auto">
            <a:xfrm>
              <a:off x="95250" y="0"/>
              <a:ext cx="3020695" cy="2165350"/>
            </a:xfrm>
            <a:prstGeom prst="rect">
              <a:avLst/>
            </a:prstGeom>
            <a:ln>
              <a:noFill/>
            </a:ln>
            <a:extLst>
              <a:ext uri="{53640926-AAD7-44D8-BBD7-CCE9431645EC}">
                <a14:shadowObscured xmlns:a14="http://schemas.microsoft.com/office/drawing/2010/main"/>
              </a:ext>
            </a:extLst>
          </p:spPr>
        </p:pic>
        <p:sp>
          <p:nvSpPr>
            <p:cNvPr id="8" name="Text Box 2">
              <a:extLst>
                <a:ext uri="{FF2B5EF4-FFF2-40B4-BE49-F238E27FC236}">
                  <a16:creationId xmlns="" xmlns:a16="http://schemas.microsoft.com/office/drawing/2014/main" id="{AF6AF06C-F1D9-49BB-82F5-71A4DB2F9875}"/>
                </a:ext>
              </a:extLst>
            </p:cNvPr>
            <p:cNvSpPr txBox="1">
              <a:spLocks noChangeArrowheads="1"/>
            </p:cNvSpPr>
            <p:nvPr/>
          </p:nvSpPr>
          <p:spPr bwMode="auto">
            <a:xfrm>
              <a:off x="0" y="2159000"/>
              <a:ext cx="3095625" cy="3238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©USAID Oceans/Melinda Donnelly/2018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9" name="Rectangle 8">
            <a:extLst>
              <a:ext uri="{FF2B5EF4-FFF2-40B4-BE49-F238E27FC236}">
                <a16:creationId xmlns="" xmlns:a16="http://schemas.microsoft.com/office/drawing/2014/main" id="{0E92B6C6-0FED-4919-B83B-288BB2570531}"/>
              </a:ext>
            </a:extLst>
          </p:cNvPr>
          <p:cNvSpPr/>
          <p:nvPr/>
        </p:nvSpPr>
        <p:spPr>
          <a:xfrm>
            <a:off x="828458" y="2047926"/>
            <a:ext cx="5610953" cy="3139321"/>
          </a:xfrm>
          <a:prstGeom prst="rect">
            <a:avLst/>
          </a:prstGeom>
        </p:spPr>
        <p:txBody>
          <a:bodyPr wrap="square">
            <a:spAutoFit/>
          </a:bodyPr>
          <a:lstStyle/>
          <a:p>
            <a:pPr marL="285750" indent="-285750">
              <a:buFont typeface="Arial" panose="020B0604020202020204" pitchFamily="34" charset="0"/>
              <a:buChar char="•"/>
            </a:pPr>
            <a:r>
              <a:rPr lang="en-PH" sz="2200" dirty="0">
                <a:latin typeface="Arial" charset="0"/>
                <a:ea typeface="Arial" charset="0"/>
                <a:cs typeface="Arial" charset="0"/>
              </a:rPr>
              <a:t>Focused on the application of catch documentation and traceability (CDT) system for fisheries and seafood products. </a:t>
            </a:r>
          </a:p>
          <a:p>
            <a:pPr marL="285750" indent="-285750">
              <a:buFont typeface="Arial" panose="020B0604020202020204" pitchFamily="34" charset="0"/>
              <a:buChar char="•"/>
            </a:pPr>
            <a:endParaRPr lang="en-PH" sz="2200" dirty="0">
              <a:latin typeface="Arial" charset="0"/>
              <a:ea typeface="Arial" charset="0"/>
              <a:cs typeface="Arial" charset="0"/>
            </a:endParaRPr>
          </a:p>
          <a:p>
            <a:pPr marL="285750" indent="-285750">
              <a:buFont typeface="Arial" panose="020B0604020202020204" pitchFamily="34" charset="0"/>
              <a:buChar char="•"/>
            </a:pPr>
            <a:r>
              <a:rPr lang="en-PH" sz="2200" dirty="0">
                <a:latin typeface="Arial" charset="0"/>
                <a:ea typeface="Arial" charset="0"/>
                <a:cs typeface="Arial" charset="0"/>
              </a:rPr>
              <a:t>A partnership activity of the CTI Regional Secretariat and USAID Oceans.</a:t>
            </a:r>
          </a:p>
          <a:p>
            <a:endParaRPr lang="en-PH" sz="2200" dirty="0">
              <a:latin typeface="Arial" charset="0"/>
              <a:ea typeface="Arial" charset="0"/>
              <a:cs typeface="Arial" charset="0"/>
            </a:endParaRPr>
          </a:p>
          <a:p>
            <a:pPr marL="342900" indent="-342900">
              <a:buFont typeface="Arial" panose="020B0604020202020204" pitchFamily="34" charset="0"/>
              <a:buChar char="•"/>
            </a:pPr>
            <a:endParaRPr lang="en-US" sz="2200" dirty="0">
              <a:latin typeface="Arial" charset="0"/>
              <a:ea typeface="Arial" charset="0"/>
              <a:cs typeface="Arial" charset="0"/>
            </a:endParaRPr>
          </a:p>
        </p:txBody>
      </p:sp>
    </p:spTree>
    <p:extLst>
      <p:ext uri="{BB962C8B-B14F-4D97-AF65-F5344CB8AC3E}">
        <p14:creationId xmlns:p14="http://schemas.microsoft.com/office/powerpoint/2010/main" val="3703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83AEC5A-308C-415D-AB13-B09C89E4E2B7}"/>
              </a:ext>
            </a:extLst>
          </p:cNvPr>
          <p:cNvSpPr/>
          <p:nvPr/>
        </p:nvSpPr>
        <p:spPr>
          <a:xfrm>
            <a:off x="584108" y="449865"/>
            <a:ext cx="6205353" cy="461665"/>
          </a:xfrm>
          <a:prstGeom prst="rect">
            <a:avLst/>
          </a:prstGeom>
        </p:spPr>
        <p:txBody>
          <a:bodyPr wrap="none">
            <a:spAutoFit/>
          </a:bodyPr>
          <a:lstStyle/>
          <a:p>
            <a:pPr marR="0" lvl="0"/>
            <a:r>
              <a:rPr lang="en-PH" sz="2400" b="1" dirty="0">
                <a:solidFill>
                  <a:srgbClr val="328D9F"/>
                </a:solidFill>
                <a:ea typeface="Times New Roman" panose="02020603050405020304" pitchFamily="18" charset="0"/>
                <a:cs typeface="Times New Roman" panose="02020603050405020304" pitchFamily="18" charset="0"/>
              </a:rPr>
              <a:t>B. Other Regional Cooperation Activities </a:t>
            </a:r>
            <a:endParaRPr lang="en-US" sz="2400" b="1" dirty="0">
              <a:solidFill>
                <a:srgbClr val="328D9F"/>
              </a:solidFill>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1112F3E0-34EA-43B8-B96E-F0D2E41AF802}"/>
              </a:ext>
            </a:extLst>
          </p:cNvPr>
          <p:cNvSpPr/>
          <p:nvPr/>
        </p:nvSpPr>
        <p:spPr>
          <a:xfrm>
            <a:off x="584108" y="1195736"/>
            <a:ext cx="9965782" cy="1446550"/>
          </a:xfrm>
          <a:prstGeom prst="rect">
            <a:avLst/>
          </a:prstGeom>
        </p:spPr>
        <p:txBody>
          <a:bodyPr wrap="square">
            <a:spAutoFit/>
          </a:bodyPr>
          <a:lstStyle/>
          <a:p>
            <a:pPr marL="400050" marR="0" indent="-400050" algn="just">
              <a:spcBef>
                <a:spcPts val="0"/>
              </a:spcBef>
              <a:tabLst>
                <a:tab pos="285750" algn="l"/>
              </a:tabLst>
            </a:pPr>
            <a:r>
              <a:rPr lang="en-PH" sz="2200" b="1" dirty="0">
                <a:latin typeface="Arial" charset="0"/>
                <a:ea typeface="Arial" charset="0"/>
                <a:cs typeface="Arial" charset="0"/>
              </a:rPr>
              <a:t>1. Third Targeted Regional Workshop for GEF IW projects in East Europe and Asia-Pacific</a:t>
            </a:r>
          </a:p>
          <a:p>
            <a:pPr marR="0" algn="just">
              <a:spcBef>
                <a:spcPts val="0"/>
              </a:spcBef>
              <a:tabLst>
                <a:tab pos="285750" algn="l"/>
              </a:tabLst>
            </a:pPr>
            <a:r>
              <a:rPr lang="en-PH" sz="2200" i="1" dirty="0">
                <a:latin typeface="Arial" charset="0"/>
                <a:ea typeface="Arial" charset="0"/>
                <a:cs typeface="Arial" charset="0"/>
              </a:rPr>
              <a:t>     </a:t>
            </a:r>
            <a:r>
              <a:rPr lang="en-PH" sz="2200" i="1" dirty="0" err="1">
                <a:latin typeface="Arial" charset="0"/>
                <a:ea typeface="Arial" charset="0"/>
                <a:cs typeface="Arial" charset="0"/>
              </a:rPr>
              <a:t>Bangkok,Thailand</a:t>
            </a:r>
            <a:r>
              <a:rPr lang="en-PH" sz="2200" i="1" dirty="0">
                <a:latin typeface="Arial" charset="0"/>
                <a:ea typeface="Arial" charset="0"/>
                <a:cs typeface="Arial" charset="0"/>
              </a:rPr>
              <a:t> / 30 April – 2 May 2018 </a:t>
            </a:r>
            <a:r>
              <a:rPr lang="en-PH" sz="2200" b="1" dirty="0">
                <a:latin typeface="Arial" charset="0"/>
                <a:ea typeface="Arial" charset="0"/>
                <a:cs typeface="Arial" charset="0"/>
              </a:rPr>
              <a:t>     </a:t>
            </a:r>
          </a:p>
          <a:p>
            <a:pPr marL="285750" indent="-285750">
              <a:buFont typeface="Arial" panose="020B0604020202020204" pitchFamily="34" charset="0"/>
              <a:buChar char="•"/>
            </a:pPr>
            <a:endParaRPr lang="en-PH" sz="2200" dirty="0">
              <a:latin typeface="Arial" charset="0"/>
              <a:ea typeface="Arial" charset="0"/>
              <a:cs typeface="Arial" charset="0"/>
            </a:endParaRPr>
          </a:p>
        </p:txBody>
      </p:sp>
      <p:sp>
        <p:nvSpPr>
          <p:cNvPr id="7" name="Rectangle 6">
            <a:extLst>
              <a:ext uri="{FF2B5EF4-FFF2-40B4-BE49-F238E27FC236}">
                <a16:creationId xmlns="" xmlns:a16="http://schemas.microsoft.com/office/drawing/2014/main" id="{84181A2D-3A94-4ED9-B9AC-05CA87DAED91}"/>
              </a:ext>
            </a:extLst>
          </p:cNvPr>
          <p:cNvSpPr/>
          <p:nvPr/>
        </p:nvSpPr>
        <p:spPr>
          <a:xfrm>
            <a:off x="387304" y="2509549"/>
            <a:ext cx="10359390" cy="3688767"/>
          </a:xfrm>
          <a:prstGeom prst="rect">
            <a:avLst/>
          </a:prstGeom>
        </p:spPr>
        <p:txBody>
          <a:bodyPr wrap="square">
            <a:spAutoFit/>
          </a:bodyPr>
          <a:lstStyle/>
          <a:p>
            <a:pPr marL="735965" marR="0" indent="-285750" algn="just">
              <a:lnSpc>
                <a:spcPct val="107000"/>
              </a:lnSpc>
              <a:spcBef>
                <a:spcPts val="0"/>
              </a:spcBef>
              <a:spcAft>
                <a:spcPts val="0"/>
              </a:spcAft>
              <a:buFont typeface="Arial" panose="020B0604020202020204" pitchFamily="34" charset="0"/>
              <a:buChar char="•"/>
              <a:tabLst>
                <a:tab pos="457200" algn="l"/>
              </a:tabLst>
            </a:pPr>
            <a:r>
              <a:rPr lang="en-PH" sz="2200" dirty="0">
                <a:ea typeface="Calibri Light" panose="020F0302020204030204" pitchFamily="34" charset="0"/>
                <a:cs typeface="Calibri Light" panose="020F0302020204030204" pitchFamily="34" charset="0"/>
              </a:rPr>
              <a:t>Together with the International Commission for the Protection of the Danube River (ICPDR), the International Union for the Conservation of Nature (IUCN) and the United Nations Industrial Development Organization (UNIDO), as well as representatives from Partnerships in Environmental Management for the Seas of East Asia (PEMSEA) and the Capturing Coral Reef &amp; Related Ecosystem Services (CCRES) project.</a:t>
            </a:r>
          </a:p>
          <a:p>
            <a:pPr marL="735965" marR="0" indent="-285750" algn="just">
              <a:lnSpc>
                <a:spcPct val="107000"/>
              </a:lnSpc>
              <a:spcBef>
                <a:spcPts val="0"/>
              </a:spcBef>
              <a:spcAft>
                <a:spcPts val="0"/>
              </a:spcAft>
              <a:buFont typeface="Arial" panose="020B0604020202020204" pitchFamily="34" charset="0"/>
              <a:buChar char="•"/>
              <a:tabLst>
                <a:tab pos="457200" algn="l"/>
              </a:tabLst>
            </a:pPr>
            <a:endParaRPr lang="en-PH" sz="2200" dirty="0">
              <a:ea typeface="Calibri Light" panose="020F0302020204030204" pitchFamily="34" charset="0"/>
              <a:cs typeface="Calibri Light" panose="020F0302020204030204" pitchFamily="34" charset="0"/>
            </a:endParaRPr>
          </a:p>
          <a:p>
            <a:pPr marL="735965" marR="0" indent="-285750" algn="just">
              <a:lnSpc>
                <a:spcPct val="107000"/>
              </a:lnSpc>
              <a:spcBef>
                <a:spcPts val="0"/>
              </a:spcBef>
              <a:spcAft>
                <a:spcPts val="0"/>
              </a:spcAft>
              <a:buFont typeface="Arial" panose="020B0604020202020204" pitchFamily="34" charset="0"/>
              <a:buChar char="•"/>
              <a:tabLst>
                <a:tab pos="457200" algn="l"/>
              </a:tabLst>
            </a:pPr>
            <a:r>
              <a:rPr lang="en-PH" sz="2200" dirty="0">
                <a:ea typeface="Calibri Light" panose="020F0302020204030204" pitchFamily="34" charset="0"/>
                <a:cs typeface="Calibri Light" panose="020F0302020204030204" pitchFamily="34" charset="0"/>
              </a:rPr>
              <a:t>Focused on the following topics: Knowledge Platforms, Innovative Tools, Legal and Institutional Frameworks, Benefit Sharing, and Economic Valuation.  </a:t>
            </a: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19408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5901B1B-F8A8-40D5-9CF5-00223D994BCD}"/>
              </a:ext>
            </a:extLst>
          </p:cNvPr>
          <p:cNvSpPr>
            <a:spLocks noGrp="1"/>
          </p:cNvSpPr>
          <p:nvPr>
            <p:ph type="body" idx="1"/>
          </p:nvPr>
        </p:nvSpPr>
        <p:spPr>
          <a:xfrm>
            <a:off x="599660" y="1914211"/>
            <a:ext cx="10515600" cy="4397379"/>
          </a:xfrm>
        </p:spPr>
        <p:txBody>
          <a:bodyPr>
            <a:noAutofit/>
          </a:bodyPr>
          <a:lstStyle/>
          <a:p>
            <a:pPr marL="514350" lvl="0" indent="-514350" algn="just">
              <a:lnSpc>
                <a:spcPct val="100000"/>
              </a:lnSpc>
              <a:spcBef>
                <a:spcPts val="0"/>
              </a:spcBef>
              <a:spcAft>
                <a:spcPts val="800"/>
              </a:spcAft>
              <a:buFont typeface="+mj-lt"/>
              <a:buAutoNum type="arabicPeriod"/>
            </a:pPr>
            <a:r>
              <a:rPr lang="en-GB" sz="1900" dirty="0">
                <a:solidFill>
                  <a:schemeClr val="tx1"/>
                </a:solidFill>
              </a:rPr>
              <a:t>Appreciate the </a:t>
            </a:r>
            <a:r>
              <a:rPr lang="en-GB" sz="1900" b="1" dirty="0">
                <a:solidFill>
                  <a:schemeClr val="tx1"/>
                </a:solidFill>
              </a:rPr>
              <a:t>continued commitment from the CT6 Member Parties </a:t>
            </a:r>
            <a:r>
              <a:rPr lang="en-GB" sz="1900" dirty="0">
                <a:solidFill>
                  <a:schemeClr val="tx1"/>
                </a:solidFill>
              </a:rPr>
              <a:t>towards achieving the Regional Plan of Action (RPOA) goals and objectives;</a:t>
            </a:r>
          </a:p>
          <a:p>
            <a:pPr marL="514350" lvl="0" indent="-514350" algn="just">
              <a:lnSpc>
                <a:spcPct val="100000"/>
              </a:lnSpc>
              <a:spcBef>
                <a:spcPts val="0"/>
              </a:spcBef>
              <a:spcAft>
                <a:spcPts val="800"/>
              </a:spcAft>
              <a:buFont typeface="+mj-lt"/>
              <a:buAutoNum type="arabicPeriod"/>
            </a:pPr>
            <a:r>
              <a:rPr lang="en-GB" sz="1900" dirty="0">
                <a:solidFill>
                  <a:schemeClr val="tx1"/>
                </a:solidFill>
              </a:rPr>
              <a:t>Extend appreciation to the </a:t>
            </a:r>
            <a:r>
              <a:rPr lang="en-GB" sz="1900" b="1" dirty="0">
                <a:solidFill>
                  <a:schemeClr val="tx1"/>
                </a:solidFill>
              </a:rPr>
              <a:t>Development Partners </a:t>
            </a:r>
            <a:r>
              <a:rPr lang="en-GB" sz="1900" dirty="0">
                <a:solidFill>
                  <a:schemeClr val="tx1"/>
                </a:solidFill>
              </a:rPr>
              <a:t>- U.S. Government, Australian Government, the Asian Development Bank, World Wide Fund for Nature (WWF), The Nature Conservancy (TNC) and Wildlife Conservation Society (WCS) for the support provided for the Review and to contract consultants to undertake the Review of the Regional Plan of Action (RPOA);</a:t>
            </a:r>
          </a:p>
          <a:p>
            <a:pPr marL="514350" lvl="0" indent="-514350" algn="just">
              <a:lnSpc>
                <a:spcPct val="100000"/>
              </a:lnSpc>
              <a:spcBef>
                <a:spcPts val="0"/>
              </a:spcBef>
              <a:spcAft>
                <a:spcPts val="800"/>
              </a:spcAft>
              <a:buFont typeface="+mj-lt"/>
              <a:buAutoNum type="arabicPeriod"/>
            </a:pPr>
            <a:r>
              <a:rPr lang="en-GB" sz="1900" dirty="0">
                <a:solidFill>
                  <a:schemeClr val="tx1"/>
                </a:solidFill>
              </a:rPr>
              <a:t>Convey </a:t>
            </a:r>
            <a:r>
              <a:rPr lang="en-GB" sz="1900" b="1" dirty="0">
                <a:solidFill>
                  <a:schemeClr val="tx1"/>
                </a:solidFill>
              </a:rPr>
              <a:t>appreciation to the Australian Government </a:t>
            </a:r>
            <a:r>
              <a:rPr lang="en-GB" sz="1900" dirty="0">
                <a:solidFill>
                  <a:schemeClr val="tx1"/>
                </a:solidFill>
              </a:rPr>
              <a:t>for the support provided to develop the draft Terms of Reference (TOR) for the development of the Regional Plan of Action 2.0;</a:t>
            </a:r>
          </a:p>
          <a:p>
            <a:pPr marL="514350" lvl="0" indent="-514350" algn="just">
              <a:lnSpc>
                <a:spcPct val="100000"/>
              </a:lnSpc>
              <a:spcBef>
                <a:spcPts val="0"/>
              </a:spcBef>
              <a:spcAft>
                <a:spcPts val="800"/>
              </a:spcAft>
              <a:buFont typeface="+mj-lt"/>
              <a:buAutoNum type="arabicPeriod"/>
            </a:pPr>
            <a:r>
              <a:rPr lang="en-GB" sz="1900" dirty="0">
                <a:solidFill>
                  <a:schemeClr val="tx1"/>
                </a:solidFill>
              </a:rPr>
              <a:t>Express </a:t>
            </a:r>
            <a:r>
              <a:rPr lang="en-GB" sz="1900" b="1" dirty="0">
                <a:solidFill>
                  <a:schemeClr val="tx1"/>
                </a:solidFill>
              </a:rPr>
              <a:t>gratitude to CTI-CFF Development Partners and collaborators</a:t>
            </a:r>
            <a:r>
              <a:rPr lang="en-GB" sz="1900" dirty="0">
                <a:solidFill>
                  <a:schemeClr val="tx1"/>
                </a:solidFill>
              </a:rPr>
              <a:t> for the continued assistance towards meeting the RPOA goals and objectives;</a:t>
            </a:r>
          </a:p>
          <a:p>
            <a:pPr marL="514350" lvl="0" indent="-514350" algn="just">
              <a:lnSpc>
                <a:spcPct val="100000"/>
              </a:lnSpc>
              <a:spcBef>
                <a:spcPts val="0"/>
              </a:spcBef>
              <a:spcAft>
                <a:spcPts val="800"/>
              </a:spcAft>
              <a:buFont typeface="+mj-lt"/>
              <a:buAutoNum type="arabicPeriod"/>
            </a:pPr>
            <a:r>
              <a:rPr lang="en-GB" sz="1900" dirty="0">
                <a:solidFill>
                  <a:schemeClr val="tx1"/>
                </a:solidFill>
              </a:rPr>
              <a:t>Assure all stakeholders, that the Regional Secretariat is moving towards more transparency and agility. </a:t>
            </a:r>
          </a:p>
        </p:txBody>
      </p:sp>
      <p:sp>
        <p:nvSpPr>
          <p:cNvPr id="4" name="TextBox 3">
            <a:extLst>
              <a:ext uri="{FF2B5EF4-FFF2-40B4-BE49-F238E27FC236}">
                <a16:creationId xmlns="" xmlns:a16="http://schemas.microsoft.com/office/drawing/2014/main" id="{4145A758-DB82-49C8-8EC4-D63E3E332DAC}"/>
              </a:ext>
            </a:extLst>
          </p:cNvPr>
          <p:cNvSpPr txBox="1"/>
          <p:nvPr/>
        </p:nvSpPr>
        <p:spPr>
          <a:xfrm>
            <a:off x="599660" y="367748"/>
            <a:ext cx="9210261" cy="1323439"/>
          </a:xfrm>
          <a:prstGeom prst="rect">
            <a:avLst/>
          </a:prstGeom>
          <a:noFill/>
        </p:spPr>
        <p:txBody>
          <a:bodyPr wrap="square" rtlCol="0">
            <a:spAutoFit/>
          </a:bodyPr>
          <a:lstStyle/>
          <a:p>
            <a:r>
              <a:rPr lang="en-MY" sz="4000" dirty="0">
                <a:latin typeface="+mj-lt"/>
              </a:rPr>
              <a:t>Interim Executive Director’s Remarks</a:t>
            </a:r>
            <a:endParaRPr lang="en-US" sz="4000" dirty="0">
              <a:latin typeface="+mj-lt"/>
            </a:endParaRPr>
          </a:p>
        </p:txBody>
      </p:sp>
    </p:spTree>
    <p:extLst>
      <p:ext uri="{BB962C8B-B14F-4D97-AF65-F5344CB8AC3E}">
        <p14:creationId xmlns:p14="http://schemas.microsoft.com/office/powerpoint/2010/main" val="3024910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68239D36-7835-428C-A140-8AD9753396E4}"/>
              </a:ext>
            </a:extLst>
          </p:cNvPr>
          <p:cNvGrpSpPr/>
          <p:nvPr/>
        </p:nvGrpSpPr>
        <p:grpSpPr>
          <a:xfrm>
            <a:off x="2411730" y="3261100"/>
            <a:ext cx="7604125" cy="3596900"/>
            <a:chOff x="0" y="0"/>
            <a:chExt cx="5530850" cy="2616200"/>
          </a:xfrm>
        </p:grpSpPr>
        <p:sp>
          <p:nvSpPr>
            <p:cNvPr id="6" name="Text Box 2">
              <a:extLst>
                <a:ext uri="{FF2B5EF4-FFF2-40B4-BE49-F238E27FC236}">
                  <a16:creationId xmlns="" xmlns:a16="http://schemas.microsoft.com/office/drawing/2014/main" id="{49D87F61-F587-4FDE-8570-79534AD92910}"/>
                </a:ext>
              </a:extLst>
            </p:cNvPr>
            <p:cNvSpPr txBox="1">
              <a:spLocks noChangeArrowheads="1"/>
            </p:cNvSpPr>
            <p:nvPr/>
          </p:nvSpPr>
          <p:spPr bwMode="auto">
            <a:xfrm>
              <a:off x="0" y="2292350"/>
              <a:ext cx="2953385" cy="3238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 Oceans/Melinda Donnelly/2018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pic>
          <p:nvPicPr>
            <p:cNvPr id="7" name="Picture 6" descr="A group of people standing in front of a crowd&#10;&#10;Description automatically generated">
              <a:extLst>
                <a:ext uri="{FF2B5EF4-FFF2-40B4-BE49-F238E27FC236}">
                  <a16:creationId xmlns="" xmlns:a16="http://schemas.microsoft.com/office/drawing/2014/main" id="{1801FBD2-589A-4DAD-B057-C3846615F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 y="0"/>
              <a:ext cx="5422900" cy="2308860"/>
            </a:xfrm>
            <a:prstGeom prst="rect">
              <a:avLst/>
            </a:prstGeom>
          </p:spPr>
        </p:pic>
      </p:grpSp>
      <p:sp>
        <p:nvSpPr>
          <p:cNvPr id="8" name="Rectangle 7">
            <a:extLst>
              <a:ext uri="{FF2B5EF4-FFF2-40B4-BE49-F238E27FC236}">
                <a16:creationId xmlns="" xmlns:a16="http://schemas.microsoft.com/office/drawing/2014/main" id="{EB3D863B-2F05-40CE-B3E5-77D318A8AD0B}"/>
              </a:ext>
            </a:extLst>
          </p:cNvPr>
          <p:cNvSpPr/>
          <p:nvPr/>
        </p:nvSpPr>
        <p:spPr>
          <a:xfrm>
            <a:off x="520064" y="370014"/>
            <a:ext cx="9858376" cy="790537"/>
          </a:xfrm>
          <a:prstGeom prst="rect">
            <a:avLst/>
          </a:prstGeom>
        </p:spPr>
        <p:txBody>
          <a:bodyPr wrap="square">
            <a:spAutoFit/>
          </a:bodyPr>
          <a:lstStyle/>
          <a:p>
            <a:pPr marR="0" lvl="0"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2. Ocean and Fisheries Partnership Technical Working Group Planning</a:t>
            </a:r>
          </a:p>
          <a:p>
            <a:pPr marR="0" lvl="0"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    </a:t>
            </a:r>
            <a:r>
              <a:rPr lang="en-PH" sz="2200" i="1" dirty="0">
                <a:ea typeface="Calibri Light" panose="020F0302020204030204" pitchFamily="34" charset="0"/>
                <a:cs typeface="Calibri Light" panose="020F0302020204030204" pitchFamily="34" charset="0"/>
              </a:rPr>
              <a:t>Bangkok, Thailand / 16-18 July 2018</a:t>
            </a:r>
            <a:endParaRPr lang="en-US" sz="2200" dirty="0">
              <a:ea typeface="Calibri Light" panose="020F0302020204030204" pitchFamily="34" charset="0"/>
              <a:cs typeface="Times New Roman" panose="02020603050405020304" pitchFamily="18" charset="0"/>
            </a:endParaRPr>
          </a:p>
        </p:txBody>
      </p:sp>
      <p:sp>
        <p:nvSpPr>
          <p:cNvPr id="9" name="Rectangle 8">
            <a:extLst>
              <a:ext uri="{FF2B5EF4-FFF2-40B4-BE49-F238E27FC236}">
                <a16:creationId xmlns="" xmlns:a16="http://schemas.microsoft.com/office/drawing/2014/main" id="{23B5AE03-C3D8-43CC-BAB0-ED9E7EBF90B8}"/>
              </a:ext>
            </a:extLst>
          </p:cNvPr>
          <p:cNvSpPr/>
          <p:nvPr/>
        </p:nvSpPr>
        <p:spPr>
          <a:xfrm>
            <a:off x="262200" y="1175272"/>
            <a:ext cx="10469245" cy="2068259"/>
          </a:xfrm>
          <a:prstGeom prst="rect">
            <a:avLst/>
          </a:prstGeom>
        </p:spPr>
        <p:txBody>
          <a:bodyPr wrap="square">
            <a:spAutoFit/>
          </a:bodyPr>
          <a:lstStyle/>
          <a:p>
            <a:pPr marL="735965" marR="0" indent="-285750" algn="just">
              <a:lnSpc>
                <a:spcPct val="107000"/>
              </a:lnSpc>
              <a:spcBef>
                <a:spcPts val="0"/>
              </a:spcBef>
              <a:spcAft>
                <a:spcPts val="0"/>
              </a:spcAft>
              <a:buFont typeface="Arial" panose="020B0604020202020204" pitchFamily="34" charset="0"/>
              <a:buChar char="•"/>
            </a:pPr>
            <a:r>
              <a:rPr lang="en-PH" sz="2000" dirty="0">
                <a:latin typeface="Arial" charset="0"/>
                <a:ea typeface="Arial" charset="0"/>
                <a:cs typeface="Arial" charset="0"/>
              </a:rPr>
              <a:t>Participated in the USAID Oceans organized activity that convened its Regional Technical Working group members, partner organizations and US government representatives.</a:t>
            </a:r>
          </a:p>
          <a:p>
            <a:pPr marL="735965" marR="0" indent="-285750" algn="just">
              <a:lnSpc>
                <a:spcPct val="107000"/>
              </a:lnSpc>
              <a:spcBef>
                <a:spcPts val="0"/>
              </a:spcBef>
              <a:spcAft>
                <a:spcPts val="0"/>
              </a:spcAft>
              <a:buFont typeface="Arial" panose="020B0604020202020204" pitchFamily="34" charset="0"/>
              <a:buChar char="•"/>
            </a:pPr>
            <a:endParaRPr lang="en-PH" sz="2000" dirty="0">
              <a:latin typeface="Arial" charset="0"/>
              <a:ea typeface="Arial" charset="0"/>
              <a:cs typeface="Arial" charset="0"/>
            </a:endParaRPr>
          </a:p>
          <a:p>
            <a:pPr marL="735965" marR="0" indent="-285750" algn="just">
              <a:lnSpc>
                <a:spcPct val="107000"/>
              </a:lnSpc>
              <a:spcBef>
                <a:spcPts val="0"/>
              </a:spcBef>
              <a:spcAft>
                <a:spcPts val="0"/>
              </a:spcAft>
              <a:buFont typeface="Arial" panose="020B0604020202020204" pitchFamily="34" charset="0"/>
              <a:buChar char="•"/>
            </a:pPr>
            <a:r>
              <a:rPr lang="en-PH" sz="2000" dirty="0">
                <a:latin typeface="Arial" charset="0"/>
                <a:ea typeface="Arial" charset="0"/>
                <a:cs typeface="Arial" charset="0"/>
              </a:rPr>
              <a:t>Gathered inputs for the development of a set of regional guidelines on the adoption and use of electronic catch documentation and traceability system (e-CDT).</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224944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CA4D960-1AD6-4B93-AE2A-F74245D3F02A}"/>
              </a:ext>
            </a:extLst>
          </p:cNvPr>
          <p:cNvSpPr/>
          <p:nvPr/>
        </p:nvSpPr>
        <p:spPr>
          <a:xfrm>
            <a:off x="285174" y="287934"/>
            <a:ext cx="8909933" cy="1080296"/>
          </a:xfrm>
          <a:prstGeom prst="rect">
            <a:avLst/>
          </a:prstGeom>
        </p:spPr>
        <p:txBody>
          <a:bodyPr wrap="square">
            <a:spAutoFit/>
          </a:bodyPr>
          <a:lstStyle/>
          <a:p>
            <a:pPr marL="365125" marR="0" lvl="0" indent="-365125" algn="just">
              <a:lnSpc>
                <a:spcPct val="107000"/>
              </a:lnSpc>
              <a:spcBef>
                <a:spcPts val="0"/>
              </a:spcBef>
              <a:spcAft>
                <a:spcPts val="0"/>
              </a:spcAft>
            </a:pPr>
            <a:r>
              <a:rPr lang="en-PH" sz="2000" b="1" dirty="0">
                <a:latin typeface="Arial" charset="0"/>
                <a:ea typeface="Arial" charset="0"/>
                <a:cs typeface="Arial" charset="0"/>
              </a:rPr>
              <a:t>3. Maritime Environmental Security - US Pacific Command Maritime Fusion Cell Table Top</a:t>
            </a:r>
            <a:endParaRPr lang="en-US" sz="2000" dirty="0">
              <a:latin typeface="Arial" charset="0"/>
              <a:ea typeface="Arial" charset="0"/>
              <a:cs typeface="Arial" charset="0"/>
            </a:endParaRPr>
          </a:p>
          <a:p>
            <a:pPr marL="285750" marR="0" algn="just">
              <a:lnSpc>
                <a:spcPct val="107000"/>
              </a:lnSpc>
              <a:spcBef>
                <a:spcPts val="0"/>
              </a:spcBef>
              <a:spcAft>
                <a:spcPts val="0"/>
              </a:spcAft>
            </a:pPr>
            <a:r>
              <a:rPr lang="en-PH" sz="2000" i="1" dirty="0">
                <a:latin typeface="Arial" charset="0"/>
                <a:ea typeface="Arial" charset="0"/>
                <a:cs typeface="Arial" charset="0"/>
              </a:rPr>
              <a:t>Manado, Indonesia / 31 July- 3 August 2018</a:t>
            </a:r>
            <a:endParaRPr lang="en-US" sz="2000" dirty="0">
              <a:latin typeface="Arial" charset="0"/>
              <a:ea typeface="Arial" charset="0"/>
              <a:cs typeface="Arial" charset="0"/>
            </a:endParaRPr>
          </a:p>
        </p:txBody>
      </p:sp>
      <p:grpSp>
        <p:nvGrpSpPr>
          <p:cNvPr id="14" name="Group 13">
            <a:extLst>
              <a:ext uri="{FF2B5EF4-FFF2-40B4-BE49-F238E27FC236}">
                <a16:creationId xmlns="" xmlns:a16="http://schemas.microsoft.com/office/drawing/2014/main" id="{501CA0B2-3776-4E1B-A807-9C467B16473F}"/>
              </a:ext>
            </a:extLst>
          </p:cNvPr>
          <p:cNvGrpSpPr/>
          <p:nvPr/>
        </p:nvGrpSpPr>
        <p:grpSpPr>
          <a:xfrm>
            <a:off x="7299367" y="1368230"/>
            <a:ext cx="4212484" cy="5543821"/>
            <a:chOff x="7299367" y="1368230"/>
            <a:chExt cx="4212484" cy="5543821"/>
          </a:xfrm>
        </p:grpSpPr>
        <p:pic>
          <p:nvPicPr>
            <p:cNvPr id="10" name="Picture 9">
              <a:extLst>
                <a:ext uri="{FF2B5EF4-FFF2-40B4-BE49-F238E27FC236}">
                  <a16:creationId xmlns="" xmlns:a16="http://schemas.microsoft.com/office/drawing/2014/main" id="{58D6BCAD-55FD-4D5E-9E1F-7E93277CC1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5427" r="1282"/>
            <a:stretch/>
          </p:blipFill>
          <p:spPr bwMode="auto">
            <a:xfrm>
              <a:off x="7381939" y="4132112"/>
              <a:ext cx="4129912" cy="2371344"/>
            </a:xfrm>
            <a:prstGeom prst="rect">
              <a:avLst/>
            </a:prstGeom>
            <a:ln>
              <a:noFill/>
            </a:ln>
            <a:extLst>
              <a:ext uri="{53640926-AAD7-44D8-BBD7-CCE9431645EC}">
                <a14:shadowObscured xmlns:a14="http://schemas.microsoft.com/office/drawing/2010/main"/>
              </a:ext>
            </a:extLst>
          </p:spPr>
        </p:pic>
        <p:sp>
          <p:nvSpPr>
            <p:cNvPr id="11" name="Text Box 2">
              <a:extLst>
                <a:ext uri="{FF2B5EF4-FFF2-40B4-BE49-F238E27FC236}">
                  <a16:creationId xmlns="" xmlns:a16="http://schemas.microsoft.com/office/drawing/2014/main" id="{0A48E3FC-E053-4058-A063-5830CBA72BBF}"/>
                </a:ext>
              </a:extLst>
            </p:cNvPr>
            <p:cNvSpPr txBox="1">
              <a:spLocks noChangeArrowheads="1"/>
            </p:cNvSpPr>
            <p:nvPr/>
          </p:nvSpPr>
          <p:spPr bwMode="auto">
            <a:xfrm>
              <a:off x="7299367" y="6457736"/>
              <a:ext cx="4087725" cy="4543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©USINDOPACOM/2018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F70653C1-27B5-4C76-AA4B-FA78391912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383780" y="1368230"/>
              <a:ext cx="4128071" cy="2715315"/>
            </a:xfrm>
            <a:prstGeom prst="rect">
              <a:avLst/>
            </a:prstGeom>
          </p:spPr>
        </p:pic>
      </p:grpSp>
      <p:sp>
        <p:nvSpPr>
          <p:cNvPr id="13" name="Rectangle 12">
            <a:extLst>
              <a:ext uri="{FF2B5EF4-FFF2-40B4-BE49-F238E27FC236}">
                <a16:creationId xmlns="" xmlns:a16="http://schemas.microsoft.com/office/drawing/2014/main" id="{8F8A1980-154B-4798-A980-984EE389EEDB}"/>
              </a:ext>
            </a:extLst>
          </p:cNvPr>
          <p:cNvSpPr/>
          <p:nvPr/>
        </p:nvSpPr>
        <p:spPr>
          <a:xfrm>
            <a:off x="0" y="1472624"/>
            <a:ext cx="6513829" cy="5744714"/>
          </a:xfrm>
          <a:prstGeom prst="rect">
            <a:avLst/>
          </a:prstGeom>
        </p:spPr>
        <p:txBody>
          <a:bodyPr wrap="square">
            <a:spAutoFit/>
          </a:bodyPr>
          <a:lstStyle/>
          <a:p>
            <a:pPr marL="735965" marR="0" indent="-285750" algn="just">
              <a:lnSpc>
                <a:spcPct val="107000"/>
              </a:lnSpc>
              <a:spcBef>
                <a:spcPts val="0"/>
              </a:spcBef>
              <a:spcAft>
                <a:spcPts val="600"/>
              </a:spcAft>
              <a:buFont typeface="Arial" panose="020B0604020202020204" pitchFamily="34" charset="0"/>
              <a:buChar char="•"/>
            </a:pPr>
            <a:r>
              <a:rPr lang="en-PH" sz="1900" dirty="0">
                <a:ea typeface="Calibri Light" panose="020F0302020204030204" pitchFamily="34" charset="0"/>
                <a:cs typeface="Times New Roman" panose="02020603050405020304" pitchFamily="18" charset="0"/>
              </a:rPr>
              <a:t>Hosted by the US Indo-Pacific Command </a:t>
            </a:r>
          </a:p>
          <a:p>
            <a:pPr marL="735965" marR="0" indent="-285750" algn="just">
              <a:lnSpc>
                <a:spcPct val="107000"/>
              </a:lnSpc>
              <a:spcBef>
                <a:spcPts val="0"/>
              </a:spcBef>
              <a:spcAft>
                <a:spcPts val="600"/>
              </a:spcAft>
              <a:buFont typeface="Arial" panose="020B0604020202020204" pitchFamily="34" charset="0"/>
              <a:buChar char="•"/>
            </a:pPr>
            <a:r>
              <a:rPr lang="en-PH" sz="1900" dirty="0">
                <a:ea typeface="Calibri Light" panose="020F0302020204030204" pitchFamily="34" charset="0"/>
                <a:cs typeface="Times New Roman" panose="02020603050405020304" pitchFamily="18" charset="0"/>
              </a:rPr>
              <a:t>Demonstrated the value of information sharing for countering Illegal, Unregulated and Unreported (IUU) Fishing, advanced maritime domain awareness and information sharing among Indo-Pacific partners through table-top exercise (TTX) </a:t>
            </a:r>
          </a:p>
          <a:p>
            <a:pPr marL="735965" marR="0" indent="-285750" algn="just">
              <a:lnSpc>
                <a:spcPct val="107000"/>
              </a:lnSpc>
              <a:spcBef>
                <a:spcPts val="0"/>
              </a:spcBef>
              <a:spcAft>
                <a:spcPts val="600"/>
              </a:spcAft>
              <a:buFont typeface="Arial" panose="020B0604020202020204" pitchFamily="34" charset="0"/>
              <a:buChar char="•"/>
            </a:pPr>
            <a:r>
              <a:rPr lang="en-PH" sz="1900" dirty="0">
                <a:ea typeface="Calibri Light" panose="020F0302020204030204" pitchFamily="34" charset="0"/>
                <a:cs typeface="Times New Roman" panose="02020603050405020304" pitchFamily="18" charset="0"/>
              </a:rPr>
              <a:t>Emphasized the following:</a:t>
            </a:r>
          </a:p>
          <a:p>
            <a:pPr lvl="0"/>
            <a:r>
              <a:rPr lang="en-PH" sz="1900" dirty="0"/>
              <a:t> 	a. The benefits of information-sharing</a:t>
            </a:r>
          </a:p>
          <a:p>
            <a:pPr marL="1143000" lvl="0" indent="-1143000"/>
            <a:r>
              <a:rPr lang="en-PH" sz="1900" dirty="0"/>
              <a:t>                  internationally through national Data Fusion </a:t>
            </a:r>
          </a:p>
          <a:p>
            <a:pPr marL="1143000" lvl="0" indent="-1143000"/>
            <a:r>
              <a:rPr lang="en-PH" sz="1900" dirty="0"/>
              <a:t>                  Centers, and</a:t>
            </a:r>
            <a:endParaRPr lang="en-US" sz="1900" dirty="0"/>
          </a:p>
          <a:p>
            <a:pPr lvl="0"/>
            <a:r>
              <a:rPr lang="en-PH" sz="1900" dirty="0"/>
              <a:t>	b. The link between IUU fishing and other</a:t>
            </a:r>
          </a:p>
          <a:p>
            <a:pPr marL="1257300" lvl="0" indent="-1257300"/>
            <a:r>
              <a:rPr lang="en-PH" sz="1900" dirty="0"/>
              <a:t>                  transnational crimes including wildlife trafficking, human trafficking, and drug smuggling. </a:t>
            </a:r>
            <a:endParaRPr lang="en-US" sz="1900" dirty="0"/>
          </a:p>
          <a:p>
            <a:pPr lvl="0"/>
            <a:r>
              <a:rPr lang="en-PH" sz="1900" dirty="0"/>
              <a:t>	c. The link between Environmental Security and</a:t>
            </a:r>
          </a:p>
          <a:p>
            <a:pPr lvl="0"/>
            <a:r>
              <a:rPr lang="en-PH" sz="1900" dirty="0"/>
              <a:t>	    Maritime Domain Awareness (MDA).</a:t>
            </a:r>
            <a:r>
              <a:rPr lang="en-PH" sz="1900" i="1" baseline="-25000" dirty="0"/>
              <a:t> </a:t>
            </a:r>
            <a:endParaRPr lang="en-US" sz="1900" dirty="0"/>
          </a:p>
          <a:p>
            <a:endParaRPr lang="en-US" sz="1900" dirty="0"/>
          </a:p>
          <a:p>
            <a:pPr marL="285750" indent="-285750">
              <a:buFont typeface="Arial" panose="020B0604020202020204" pitchFamily="34" charset="0"/>
              <a:buChar char="•"/>
            </a:pPr>
            <a:endParaRPr lang="en-PH" sz="2000" dirty="0"/>
          </a:p>
        </p:txBody>
      </p:sp>
    </p:spTree>
    <p:extLst>
      <p:ext uri="{BB962C8B-B14F-4D97-AF65-F5344CB8AC3E}">
        <p14:creationId xmlns:p14="http://schemas.microsoft.com/office/powerpoint/2010/main" val="128917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E84D0B1-9B92-43BF-B824-A9D4752E4195}"/>
              </a:ext>
            </a:extLst>
          </p:cNvPr>
          <p:cNvSpPr/>
          <p:nvPr/>
        </p:nvSpPr>
        <p:spPr>
          <a:xfrm>
            <a:off x="190500" y="385430"/>
            <a:ext cx="9033510" cy="1152816"/>
          </a:xfrm>
          <a:prstGeom prst="rect">
            <a:avLst/>
          </a:prstGeom>
        </p:spPr>
        <p:txBody>
          <a:bodyPr wrap="square">
            <a:spAutoFit/>
          </a:bodyPr>
          <a:lstStyle/>
          <a:p>
            <a:pPr marL="800100" marR="0" indent="-342900" algn="just">
              <a:lnSpc>
                <a:spcPct val="107000"/>
              </a:lnSpc>
              <a:spcBef>
                <a:spcPts val="0"/>
              </a:spcBef>
              <a:spcAft>
                <a:spcPts val="0"/>
              </a:spcAft>
            </a:pPr>
            <a:r>
              <a:rPr lang="en-PH" sz="2200" b="1" dirty="0">
                <a:ea typeface="Calibri Light" panose="020F0302020204030204" pitchFamily="34" charset="0"/>
                <a:cs typeface="Calibri Light" panose="020F0302020204030204" pitchFamily="34" charset="0"/>
              </a:rPr>
              <a:t>4. </a:t>
            </a:r>
            <a:r>
              <a:rPr lang="en-PH" sz="2200" b="1" dirty="0">
                <a:ea typeface="Calibri Light" panose="020F0302020204030204" pitchFamily="34" charset="0"/>
                <a:cs typeface="Times New Roman" panose="02020603050405020304" pitchFamily="18" charset="0"/>
              </a:rPr>
              <a:t>Managing Reef Resilience Under Climate Change in the Sulu-Sulawesi   Marine Ecoregion (SSME)</a:t>
            </a:r>
            <a:endParaRPr lang="en-US" sz="2200" dirty="0">
              <a:ea typeface="Calibri Light" panose="020F0302020204030204" pitchFamily="34" charset="0"/>
              <a:cs typeface="Times New Roman" panose="02020603050405020304" pitchFamily="18" charset="0"/>
            </a:endParaRPr>
          </a:p>
          <a:p>
            <a:pPr marL="742950" marR="0">
              <a:lnSpc>
                <a:spcPct val="107000"/>
              </a:lnSpc>
              <a:spcBef>
                <a:spcPts val="0"/>
              </a:spcBef>
              <a:spcAft>
                <a:spcPts val="0"/>
              </a:spcAft>
            </a:pPr>
            <a:r>
              <a:rPr lang="en-PH" sz="2200" i="1" dirty="0">
                <a:solidFill>
                  <a:srgbClr val="000000"/>
                </a:solidFill>
                <a:ea typeface="Calibri Light" panose="020F0302020204030204" pitchFamily="34" charset="0"/>
                <a:cs typeface="Times New Roman" panose="02020603050405020304" pitchFamily="18" charset="0"/>
              </a:rPr>
              <a:t>Manado, Indonesia /  7-9 May 2018</a:t>
            </a:r>
            <a:r>
              <a:rPr lang="en-PH" sz="2200" i="1" dirty="0">
                <a:solidFill>
                  <a:srgbClr val="FF0000"/>
                </a:solidFill>
                <a:ea typeface="Calibri Light" panose="020F0302020204030204" pitchFamily="34" charset="0"/>
                <a:cs typeface="Times New Roman" panose="02020603050405020304" pitchFamily="18" charset="0"/>
              </a:rPr>
              <a:t>	</a:t>
            </a:r>
            <a:endParaRPr lang="en-US" sz="2200" dirty="0">
              <a:ea typeface="Calibri Light" panose="020F0302020204030204" pitchFamily="34"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D4212081-774B-46D2-92B6-7FEDD44BE5BD}"/>
              </a:ext>
            </a:extLst>
          </p:cNvPr>
          <p:cNvGrpSpPr/>
          <p:nvPr/>
        </p:nvGrpSpPr>
        <p:grpSpPr>
          <a:xfrm>
            <a:off x="7315200" y="1743766"/>
            <a:ext cx="4583430" cy="4936078"/>
            <a:chOff x="0" y="0"/>
            <a:chExt cx="2921635" cy="3146425"/>
          </a:xfrm>
        </p:grpSpPr>
        <p:pic>
          <p:nvPicPr>
            <p:cNvPr id="7" name="Picture 6">
              <a:extLst>
                <a:ext uri="{FF2B5EF4-FFF2-40B4-BE49-F238E27FC236}">
                  <a16:creationId xmlns="" xmlns:a16="http://schemas.microsoft.com/office/drawing/2014/main" id="{56160CB6-D143-4061-BE6C-68BA870F11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50" y="0"/>
              <a:ext cx="2795270" cy="1334770"/>
            </a:xfrm>
            <a:prstGeom prst="rect">
              <a:avLst/>
            </a:prstGeom>
          </p:spPr>
        </p:pic>
        <p:pic>
          <p:nvPicPr>
            <p:cNvPr id="8" name="Picture 7">
              <a:extLst>
                <a:ext uri="{FF2B5EF4-FFF2-40B4-BE49-F238E27FC236}">
                  <a16:creationId xmlns="" xmlns:a16="http://schemas.microsoft.com/office/drawing/2014/main" id="{35AABD9A-D69C-425B-AA75-14490C715E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4" t="24616" r="3787"/>
            <a:stretch/>
          </p:blipFill>
          <p:spPr bwMode="auto">
            <a:xfrm>
              <a:off x="107950" y="1384300"/>
              <a:ext cx="2813685" cy="1555750"/>
            </a:xfrm>
            <a:prstGeom prst="rect">
              <a:avLst/>
            </a:prstGeom>
            <a:ln>
              <a:noFill/>
            </a:ln>
            <a:extLst>
              <a:ext uri="{53640926-AAD7-44D8-BBD7-CCE9431645EC}">
                <a14:shadowObscured xmlns:a14="http://schemas.microsoft.com/office/drawing/2010/main"/>
              </a:ext>
            </a:extLst>
          </p:spPr>
        </p:pic>
        <p:sp>
          <p:nvSpPr>
            <p:cNvPr id="9" name="Text Box 2">
              <a:extLst>
                <a:ext uri="{FF2B5EF4-FFF2-40B4-BE49-F238E27FC236}">
                  <a16:creationId xmlns="" xmlns:a16="http://schemas.microsoft.com/office/drawing/2014/main" id="{24E7A084-F29D-40C7-975B-BD7B60D1AB51}"/>
                </a:ext>
              </a:extLst>
            </p:cNvPr>
            <p:cNvSpPr txBox="1">
              <a:spLocks noChangeArrowheads="1"/>
            </p:cNvSpPr>
            <p:nvPr/>
          </p:nvSpPr>
          <p:spPr bwMode="auto">
            <a:xfrm>
              <a:off x="0" y="2908300"/>
              <a:ext cx="2781935" cy="2381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52C00388-CD80-42A6-A5D7-219DE69C5D4B}"/>
              </a:ext>
            </a:extLst>
          </p:cNvPr>
          <p:cNvSpPr/>
          <p:nvPr/>
        </p:nvSpPr>
        <p:spPr>
          <a:xfrm>
            <a:off x="435610" y="1743766"/>
            <a:ext cx="6513829" cy="4097212"/>
          </a:xfrm>
          <a:prstGeom prst="rect">
            <a:avLst/>
          </a:prstGeom>
        </p:spPr>
        <p:txBody>
          <a:bodyPr wrap="square">
            <a:spAutoFit/>
          </a:bodyPr>
          <a:lstStyle/>
          <a:p>
            <a:pPr marL="735965" indent="-285750" algn="just">
              <a:lnSpc>
                <a:spcPct val="107000"/>
              </a:lnSpc>
              <a:spcAft>
                <a:spcPts val="600"/>
              </a:spcAft>
              <a:buFont typeface="Arial" panose="020B0604020202020204" pitchFamily="34" charset="0"/>
              <a:buChar char="•"/>
            </a:pPr>
            <a:r>
              <a:rPr lang="en-PH" sz="2000" dirty="0">
                <a:cs typeface="Times New Roman" panose="02020603050405020304" pitchFamily="18" charset="0"/>
              </a:rPr>
              <a:t>Organized by the University of Queensland and </a:t>
            </a:r>
            <a:r>
              <a:rPr lang="en-PH" sz="2000" dirty="0" err="1">
                <a:cs typeface="Times New Roman" panose="02020603050405020304" pitchFamily="18" charset="0"/>
              </a:rPr>
              <a:t>Hasanuddin</a:t>
            </a:r>
            <a:r>
              <a:rPr lang="en-PH" sz="2000" dirty="0">
                <a:cs typeface="Times New Roman" panose="02020603050405020304" pitchFamily="18" charset="0"/>
              </a:rPr>
              <a:t> University in </a:t>
            </a:r>
            <a:r>
              <a:rPr lang="en-AU" sz="2000" dirty="0"/>
              <a:t>cooperation with CTI-CFF Regional Secretariat and other university partners - </a:t>
            </a:r>
            <a:r>
              <a:rPr lang="en-PH" sz="2000" dirty="0"/>
              <a:t>Deakin University, University of Borneo, University of Malaysia Sabah, University of the Philippines, and University of Sam </a:t>
            </a:r>
            <a:r>
              <a:rPr lang="en-PH" sz="2000" dirty="0" err="1"/>
              <a:t>Ratulangi</a:t>
            </a:r>
            <a:r>
              <a:rPr lang="en-PH" sz="2000" dirty="0"/>
              <a:t>.</a:t>
            </a:r>
            <a:endParaRPr lang="en-US" sz="2000" dirty="0"/>
          </a:p>
          <a:p>
            <a:pPr marL="735965" marR="0" indent="-285750" algn="just">
              <a:lnSpc>
                <a:spcPct val="107000"/>
              </a:lnSpc>
              <a:spcBef>
                <a:spcPts val="0"/>
              </a:spcBef>
              <a:spcAft>
                <a:spcPts val="600"/>
              </a:spcAft>
              <a:buFont typeface="Arial" panose="020B0604020202020204" pitchFamily="34" charset="0"/>
              <a:buChar char="•"/>
            </a:pPr>
            <a:r>
              <a:rPr lang="en-PH" sz="2000" dirty="0"/>
              <a:t>A project proposal in light of this workshop was prepared by Prof. Peter </a:t>
            </a:r>
            <a:r>
              <a:rPr lang="en-PH" sz="2000" dirty="0" err="1"/>
              <a:t>Mumby</a:t>
            </a:r>
            <a:r>
              <a:rPr lang="en-PH" sz="2000" dirty="0"/>
              <a:t> of Queensland University and shall be further taken up by the Seascape TWG for further process through GEF-7 cycle</a:t>
            </a:r>
          </a:p>
        </p:txBody>
      </p:sp>
    </p:spTree>
    <p:extLst>
      <p:ext uri="{BB962C8B-B14F-4D97-AF65-F5344CB8AC3E}">
        <p14:creationId xmlns:p14="http://schemas.microsoft.com/office/powerpoint/2010/main" val="3617434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F80BD68-120C-4CF3-B81E-716A053355B8}"/>
              </a:ext>
            </a:extLst>
          </p:cNvPr>
          <p:cNvGrpSpPr/>
          <p:nvPr/>
        </p:nvGrpSpPr>
        <p:grpSpPr>
          <a:xfrm>
            <a:off x="141706" y="619542"/>
            <a:ext cx="4467441" cy="5643833"/>
            <a:chOff x="233146" y="836712"/>
            <a:chExt cx="4467441" cy="5643833"/>
          </a:xfrm>
        </p:grpSpPr>
        <p:pic>
          <p:nvPicPr>
            <p:cNvPr id="6" name="Picture 5">
              <a:extLst>
                <a:ext uri="{FF2B5EF4-FFF2-40B4-BE49-F238E27FC236}">
                  <a16:creationId xmlns="" xmlns:a16="http://schemas.microsoft.com/office/drawing/2014/main" id="{735BDCFC-8EE2-4AD6-B015-693CB0C6D1A1}"/>
                </a:ext>
              </a:extLst>
            </p:cNvPr>
            <p:cNvPicPr>
              <a:picLocks noChangeAspect="1"/>
            </p:cNvPicPr>
            <p:nvPr/>
          </p:nvPicPr>
          <p:blipFill rotWithShape="1">
            <a:blip r:embed="rId2">
              <a:extLst>
                <a:ext uri="{28A0092B-C50C-407E-A947-70E740481C1C}">
                  <a14:useLocalDpi xmlns:a14="http://schemas.microsoft.com/office/drawing/2010/main" val="0"/>
                </a:ext>
              </a:extLst>
            </a:blip>
            <a:srcRect l="50047" t="9334" r="3042" b="67400"/>
            <a:stretch/>
          </p:blipFill>
          <p:spPr bwMode="auto">
            <a:xfrm>
              <a:off x="304584" y="3449326"/>
              <a:ext cx="4324566" cy="3031219"/>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 xmlns:a16="http://schemas.microsoft.com/office/drawing/2014/main" id="{2DC3FAF7-3528-48BE-9199-A4686AA359C1}"/>
                </a:ext>
              </a:extLst>
            </p:cNvPr>
            <p:cNvPicPr>
              <a:picLocks noChangeAspect="1"/>
            </p:cNvPicPr>
            <p:nvPr/>
          </p:nvPicPr>
          <p:blipFill rotWithShape="1">
            <a:blip r:embed="rId2">
              <a:extLst>
                <a:ext uri="{28A0092B-C50C-407E-A947-70E740481C1C}">
                  <a14:useLocalDpi xmlns:a14="http://schemas.microsoft.com/office/drawing/2010/main" val="0"/>
                </a:ext>
              </a:extLst>
            </a:blip>
            <a:srcRect l="50047" t="52458" r="3042" b="28426"/>
            <a:stretch/>
          </p:blipFill>
          <p:spPr bwMode="auto">
            <a:xfrm>
              <a:off x="233146" y="836712"/>
              <a:ext cx="4467441" cy="2571962"/>
            </a:xfrm>
            <a:prstGeom prst="rect">
              <a:avLst/>
            </a:prstGeom>
            <a:ln>
              <a:noFill/>
            </a:ln>
            <a:extLst>
              <a:ext uri="{53640926-AAD7-44D8-BBD7-CCE9431645EC}">
                <a14:shadowObscured xmlns:a14="http://schemas.microsoft.com/office/drawing/2010/main"/>
              </a:ext>
            </a:extLst>
          </p:spPr>
        </p:pic>
      </p:grpSp>
      <p:sp>
        <p:nvSpPr>
          <p:cNvPr id="8" name="Text Box 2">
            <a:extLst>
              <a:ext uri="{FF2B5EF4-FFF2-40B4-BE49-F238E27FC236}">
                <a16:creationId xmlns="" xmlns:a16="http://schemas.microsoft.com/office/drawing/2014/main" id="{FB775BF5-D93C-4732-8578-3B0CA06B33FC}"/>
              </a:ext>
            </a:extLst>
          </p:cNvPr>
          <p:cNvSpPr txBox="1">
            <a:spLocks noChangeArrowheads="1"/>
          </p:cNvSpPr>
          <p:nvPr/>
        </p:nvSpPr>
        <p:spPr bwMode="auto">
          <a:xfrm>
            <a:off x="141706" y="6304027"/>
            <a:ext cx="2548849" cy="27853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3DC42D6F-6D10-4741-BBC6-37C440F998A4}"/>
              </a:ext>
            </a:extLst>
          </p:cNvPr>
          <p:cNvSpPr/>
          <p:nvPr/>
        </p:nvSpPr>
        <p:spPr>
          <a:xfrm>
            <a:off x="4663274" y="487022"/>
            <a:ext cx="6096000" cy="1393010"/>
          </a:xfrm>
          <a:prstGeom prst="rect">
            <a:avLst/>
          </a:prstGeom>
        </p:spPr>
        <p:txBody>
          <a:bodyPr>
            <a:spAutoFit/>
          </a:bodyPr>
          <a:lstStyle/>
          <a:p>
            <a:pPr marL="400050" marR="0" lvl="0" indent="-400050" algn="just">
              <a:lnSpc>
                <a:spcPct val="107000"/>
              </a:lnSpc>
              <a:spcBef>
                <a:spcPts val="0"/>
              </a:spcBef>
              <a:spcAft>
                <a:spcPts val="0"/>
              </a:spcAft>
            </a:pPr>
            <a:r>
              <a:rPr lang="en-PH" sz="2000" b="1" dirty="0">
                <a:ea typeface="Calibri Light" panose="020F0302020204030204" pitchFamily="34" charset="0"/>
                <a:cs typeface="Times New Roman" panose="02020603050405020304" pitchFamily="18" charset="0"/>
              </a:rPr>
              <a:t>5. Managing Reef Resilience Under Climate Change in the Bismarck Solomon Marine Ecoregion (BSME)</a:t>
            </a:r>
            <a:endParaRPr lang="en-US" sz="2000" dirty="0">
              <a:ea typeface="Calibri Light" panose="020F0302020204030204" pitchFamily="34" charset="0"/>
              <a:cs typeface="Times New Roman" panose="02020603050405020304" pitchFamily="18" charset="0"/>
            </a:endParaRPr>
          </a:p>
          <a:p>
            <a:pPr marL="400050" marR="0" algn="just">
              <a:lnSpc>
                <a:spcPct val="107000"/>
              </a:lnSpc>
              <a:spcBef>
                <a:spcPts val="0"/>
              </a:spcBef>
              <a:spcAft>
                <a:spcPts val="0"/>
              </a:spcAft>
            </a:pPr>
            <a:r>
              <a:rPr lang="en-PH" sz="2000" i="1" dirty="0">
                <a:ea typeface="Calibri Light" panose="020F0302020204030204" pitchFamily="34" charset="0"/>
                <a:cs typeface="Times New Roman" panose="02020603050405020304" pitchFamily="18" charset="0"/>
              </a:rPr>
              <a:t>Brisbane, Australia / 13-15 August 2018 </a:t>
            </a:r>
            <a:endParaRPr lang="en-US" sz="2000" dirty="0">
              <a:ea typeface="Calibri Light" panose="020F030202020403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FA345424-5AF1-418D-A48B-B20830FEA563}"/>
              </a:ext>
            </a:extLst>
          </p:cNvPr>
          <p:cNvSpPr/>
          <p:nvPr/>
        </p:nvSpPr>
        <p:spPr>
          <a:xfrm>
            <a:off x="4496630" y="2042113"/>
            <a:ext cx="6763703" cy="5368136"/>
          </a:xfrm>
          <a:prstGeom prst="rect">
            <a:avLst/>
          </a:prstGeom>
        </p:spPr>
        <p:txBody>
          <a:bodyPr wrap="square">
            <a:spAutoFit/>
          </a:bodyPr>
          <a:lstStyle/>
          <a:p>
            <a:pPr marL="742950" marR="0" indent="-285750" algn="just">
              <a:lnSpc>
                <a:spcPct val="107000"/>
              </a:lnSpc>
              <a:spcBef>
                <a:spcPts val="0"/>
              </a:spcBef>
              <a:spcAft>
                <a:spcPts val="0"/>
              </a:spcAft>
              <a:buFont typeface="Arial" panose="020B0604020202020204" pitchFamily="34" charset="0"/>
              <a:buChar char="•"/>
            </a:pPr>
            <a:r>
              <a:rPr lang="en-PH" sz="2200" dirty="0">
                <a:latin typeface="Arial" charset="0"/>
                <a:ea typeface="Arial" charset="0"/>
                <a:cs typeface="Arial" charset="0"/>
              </a:rPr>
              <a:t>The three-day workshop identified issues and challenges facing reefs and associated fisheries within the BSME region, both at regional and national level and how these can be translated into a proposal for implementation. </a:t>
            </a:r>
          </a:p>
          <a:p>
            <a:pPr marL="742950" marR="0" indent="-285750" algn="just">
              <a:lnSpc>
                <a:spcPct val="107000"/>
              </a:lnSpc>
              <a:spcBef>
                <a:spcPts val="0"/>
              </a:spcBef>
              <a:spcAft>
                <a:spcPts val="0"/>
              </a:spcAft>
              <a:buFont typeface="Arial" panose="020B0604020202020204" pitchFamily="34" charset="0"/>
              <a:buChar char="•"/>
            </a:pPr>
            <a:endParaRPr lang="en-PH" sz="2200" dirty="0">
              <a:latin typeface="Arial" charset="0"/>
              <a:ea typeface="Arial" charset="0"/>
              <a:cs typeface="Arial" charset="0"/>
            </a:endParaRPr>
          </a:p>
          <a:p>
            <a:pPr marL="800100" indent="-342900">
              <a:buFont typeface="Arial" panose="020B0604020202020204" pitchFamily="34" charset="0"/>
              <a:buChar char="•"/>
            </a:pPr>
            <a:r>
              <a:rPr lang="en-PH" sz="2200" dirty="0">
                <a:latin typeface="Arial" charset="0"/>
                <a:ea typeface="Arial" charset="0"/>
                <a:cs typeface="Arial" charset="0"/>
              </a:rPr>
              <a:t>The activity was also an opportunity for CTI-CFF to raise appreciation and understanding on the value of a ‘seascape’ approach to marine resource management in the context of BSME.</a:t>
            </a:r>
            <a:endParaRPr lang="en-US" sz="2200" dirty="0">
              <a:latin typeface="Arial" charset="0"/>
              <a:ea typeface="Arial" charset="0"/>
              <a:cs typeface="Arial" charset="0"/>
            </a:endParaRPr>
          </a:p>
          <a:p>
            <a:r>
              <a:rPr lang="en-PH" sz="2200" dirty="0">
                <a:latin typeface="Arial" charset="0"/>
                <a:ea typeface="Arial" charset="0"/>
                <a:cs typeface="Arial" charset="0"/>
              </a:rPr>
              <a:t> </a:t>
            </a:r>
            <a:endParaRPr lang="en-US" sz="2200" dirty="0">
              <a:latin typeface="Arial" charset="0"/>
              <a:ea typeface="Arial" charset="0"/>
              <a:cs typeface="Arial" charset="0"/>
            </a:endParaRPr>
          </a:p>
          <a:p>
            <a:pPr marL="742950" marR="0" indent="-285750" algn="just">
              <a:lnSpc>
                <a:spcPct val="107000"/>
              </a:lnSpc>
              <a:spcBef>
                <a:spcPts val="0"/>
              </a:spcBef>
              <a:spcAft>
                <a:spcPts val="0"/>
              </a:spcAft>
              <a:buFont typeface="Arial" panose="020B0604020202020204" pitchFamily="34" charset="0"/>
              <a:buChar char="•"/>
            </a:pPr>
            <a:endParaRPr lang="en-US" sz="2200" dirty="0">
              <a:latin typeface="Arial" charset="0"/>
              <a:ea typeface="Arial" charset="0"/>
              <a:cs typeface="Arial" charset="0"/>
            </a:endParaRPr>
          </a:p>
          <a:p>
            <a:pPr marL="457200" marR="0" algn="just">
              <a:lnSpc>
                <a:spcPct val="107000"/>
              </a:lnSpc>
              <a:spcBef>
                <a:spcPts val="0"/>
              </a:spcBef>
              <a:spcAft>
                <a:spcPts val="0"/>
              </a:spcAft>
            </a:pPr>
            <a:endParaRPr lang="en-US" sz="2200" dirty="0">
              <a:latin typeface="Arial" charset="0"/>
              <a:ea typeface="Arial" charset="0"/>
              <a:cs typeface="Arial" charset="0"/>
            </a:endParaRPr>
          </a:p>
        </p:txBody>
      </p:sp>
    </p:spTree>
    <p:extLst>
      <p:ext uri="{BB962C8B-B14F-4D97-AF65-F5344CB8AC3E}">
        <p14:creationId xmlns:p14="http://schemas.microsoft.com/office/powerpoint/2010/main" val="248163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D0947E-E513-44B2-9292-B6D402EDE890}"/>
              </a:ext>
            </a:extLst>
          </p:cNvPr>
          <p:cNvSpPr/>
          <p:nvPr/>
        </p:nvSpPr>
        <p:spPr>
          <a:xfrm>
            <a:off x="430530" y="545867"/>
            <a:ext cx="9867900" cy="1152816"/>
          </a:xfrm>
          <a:prstGeom prst="rect">
            <a:avLst/>
          </a:prstGeom>
        </p:spPr>
        <p:txBody>
          <a:bodyPr wrap="square">
            <a:spAutoFit/>
          </a:bodyPr>
          <a:lstStyle/>
          <a:p>
            <a:pPr marL="342900" marR="0" lvl="0" indent="-342900" algn="just">
              <a:lnSpc>
                <a:spcPct val="107000"/>
              </a:lnSpc>
              <a:spcBef>
                <a:spcPts val="0"/>
              </a:spcBef>
              <a:spcAft>
                <a:spcPts val="0"/>
              </a:spcAft>
            </a:pPr>
            <a:r>
              <a:rPr lang="en-PH" sz="2200" b="1" dirty="0">
                <a:latin typeface="Arial" charset="0"/>
                <a:ea typeface="Arial" charset="0"/>
                <a:cs typeface="Arial" charset="0"/>
              </a:rPr>
              <a:t>6. 41st Meeting of the SEAFDEC Program Committee (41PCM) and 21st Consultative Group of the ASEAN-SEAFDEC Strategic Partnership </a:t>
            </a:r>
            <a:endParaRPr lang="en-US" sz="2200" dirty="0">
              <a:latin typeface="Arial" charset="0"/>
              <a:ea typeface="Arial" charset="0"/>
              <a:cs typeface="Arial" charset="0"/>
            </a:endParaRPr>
          </a:p>
          <a:p>
            <a:pPr marL="400050" marR="0" algn="just">
              <a:lnSpc>
                <a:spcPct val="107000"/>
              </a:lnSpc>
              <a:spcBef>
                <a:spcPts val="0"/>
              </a:spcBef>
              <a:spcAft>
                <a:spcPts val="0"/>
              </a:spcAft>
            </a:pPr>
            <a:r>
              <a:rPr lang="en-PH" sz="2200" i="1" dirty="0">
                <a:latin typeface="Arial" charset="0"/>
                <a:ea typeface="Arial" charset="0"/>
                <a:cs typeface="Arial" charset="0"/>
              </a:rPr>
              <a:t>Langkawi, Malaysia / 5-7 November 2018</a:t>
            </a:r>
            <a:endParaRPr lang="en-US" sz="2200" dirty="0">
              <a:latin typeface="Arial" charset="0"/>
              <a:ea typeface="Arial" charset="0"/>
              <a:cs typeface="Arial" charset="0"/>
            </a:endParaRPr>
          </a:p>
        </p:txBody>
      </p:sp>
      <p:grpSp>
        <p:nvGrpSpPr>
          <p:cNvPr id="6" name="Group 5">
            <a:extLst>
              <a:ext uri="{FF2B5EF4-FFF2-40B4-BE49-F238E27FC236}">
                <a16:creationId xmlns="" xmlns:a16="http://schemas.microsoft.com/office/drawing/2014/main" id="{0A202A3D-0F1E-49E8-8876-820EE93581C6}"/>
              </a:ext>
            </a:extLst>
          </p:cNvPr>
          <p:cNvGrpSpPr/>
          <p:nvPr/>
        </p:nvGrpSpPr>
        <p:grpSpPr>
          <a:xfrm>
            <a:off x="6084570" y="1913255"/>
            <a:ext cx="5638800" cy="4083050"/>
            <a:chOff x="0" y="0"/>
            <a:chExt cx="6038850" cy="4241800"/>
          </a:xfrm>
        </p:grpSpPr>
        <p:pic>
          <p:nvPicPr>
            <p:cNvPr id="7" name="Picture 6" descr="A group of people standing in front of a crowd&#10;&#10;Description automatically generated">
              <a:extLst>
                <a:ext uri="{FF2B5EF4-FFF2-40B4-BE49-F238E27FC236}">
                  <a16:creationId xmlns="" xmlns:a16="http://schemas.microsoft.com/office/drawing/2014/main" id="{2AC254B7-C1DC-4A54-9405-49F13924D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0"/>
              <a:ext cx="5943600" cy="3958590"/>
            </a:xfrm>
            <a:prstGeom prst="rect">
              <a:avLst/>
            </a:prstGeom>
          </p:spPr>
        </p:pic>
        <p:sp>
          <p:nvSpPr>
            <p:cNvPr id="8" name="Text Box 2">
              <a:extLst>
                <a:ext uri="{FF2B5EF4-FFF2-40B4-BE49-F238E27FC236}">
                  <a16:creationId xmlns="" xmlns:a16="http://schemas.microsoft.com/office/drawing/2014/main" id="{32B7BD89-B73A-41BC-A2C3-7D3A822E5DB2}"/>
                </a:ext>
              </a:extLst>
            </p:cNvPr>
            <p:cNvSpPr txBox="1">
              <a:spLocks noChangeArrowheads="1"/>
            </p:cNvSpPr>
            <p:nvPr/>
          </p:nvSpPr>
          <p:spPr bwMode="auto">
            <a:xfrm>
              <a:off x="0" y="3943350"/>
              <a:ext cx="2731135" cy="2984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©SEAFDEC/2018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9" name="Rectangle 8">
            <a:extLst>
              <a:ext uri="{FF2B5EF4-FFF2-40B4-BE49-F238E27FC236}">
                <a16:creationId xmlns="" xmlns:a16="http://schemas.microsoft.com/office/drawing/2014/main" id="{8679EFDB-B895-474C-95A9-2732C85BA82D}"/>
              </a:ext>
            </a:extLst>
          </p:cNvPr>
          <p:cNvSpPr/>
          <p:nvPr/>
        </p:nvSpPr>
        <p:spPr>
          <a:xfrm>
            <a:off x="292046" y="1896271"/>
            <a:ext cx="5467350" cy="3799502"/>
          </a:xfrm>
          <a:prstGeom prst="rect">
            <a:avLst/>
          </a:prstGeom>
        </p:spPr>
        <p:txBody>
          <a:bodyPr wrap="square">
            <a:spAutoFit/>
          </a:bodyPr>
          <a:lstStyle/>
          <a:p>
            <a:pPr marL="685800" marR="0" indent="-285750" algn="just">
              <a:lnSpc>
                <a:spcPct val="107000"/>
              </a:lnSpc>
              <a:spcBef>
                <a:spcPts val="0"/>
              </a:spcBef>
              <a:spcAft>
                <a:spcPts val="800"/>
              </a:spcAft>
              <a:buFont typeface="Arial" panose="020B0604020202020204" pitchFamily="34" charset="0"/>
              <a:buChar char="•"/>
            </a:pPr>
            <a:r>
              <a:rPr lang="en-PH" sz="2200" dirty="0">
                <a:latin typeface="Arial" charset="0"/>
                <a:ea typeface="Arial" charset="0"/>
                <a:cs typeface="Arial" charset="0"/>
              </a:rPr>
              <a:t>Invited as a partner to SEAFDEC through the MOU) signed in 2015 for a 5-year period.</a:t>
            </a:r>
          </a:p>
          <a:p>
            <a:pPr marL="685800" marR="0" indent="-285750" algn="just">
              <a:lnSpc>
                <a:spcPct val="107000"/>
              </a:lnSpc>
              <a:spcBef>
                <a:spcPts val="0"/>
              </a:spcBef>
              <a:spcAft>
                <a:spcPts val="800"/>
              </a:spcAft>
              <a:buFont typeface="Arial" panose="020B0604020202020204" pitchFamily="34" charset="0"/>
              <a:buChar char="•"/>
            </a:pPr>
            <a:r>
              <a:rPr lang="en-PH" sz="2200" dirty="0">
                <a:latin typeface="Arial" charset="0"/>
                <a:ea typeface="Arial" charset="0"/>
                <a:cs typeface="Arial" charset="0"/>
              </a:rPr>
              <a:t>CTI Reg’l Secretariat IED Dr. Hendra </a:t>
            </a:r>
            <a:r>
              <a:rPr lang="en-PH" sz="2200" dirty="0" err="1">
                <a:latin typeface="Arial" charset="0"/>
                <a:ea typeface="Arial" charset="0"/>
                <a:cs typeface="Arial" charset="0"/>
              </a:rPr>
              <a:t>Siry</a:t>
            </a:r>
            <a:r>
              <a:rPr lang="en-PH" sz="2200" dirty="0">
                <a:latin typeface="Arial" charset="0"/>
                <a:ea typeface="Arial" charset="0"/>
                <a:cs typeface="Arial" charset="0"/>
              </a:rPr>
              <a:t> made an intervention to call for focus on the issue of illegal trade of Live Reef Fish for Trade (LRFFT); and to work closely with SEAFDEC on activities that would benefit the CT6 countries</a:t>
            </a:r>
            <a:endParaRPr lang="en-US" sz="2200" dirty="0">
              <a:latin typeface="Arial" charset="0"/>
              <a:ea typeface="Arial" charset="0"/>
              <a:cs typeface="Arial" charset="0"/>
            </a:endParaRPr>
          </a:p>
        </p:txBody>
      </p:sp>
    </p:spTree>
    <p:extLst>
      <p:ext uri="{BB962C8B-B14F-4D97-AF65-F5344CB8AC3E}">
        <p14:creationId xmlns:p14="http://schemas.microsoft.com/office/powerpoint/2010/main" val="294863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452C1F8-6BE2-45EA-9DB5-87A88CC51F2F}"/>
              </a:ext>
            </a:extLst>
          </p:cNvPr>
          <p:cNvSpPr/>
          <p:nvPr/>
        </p:nvSpPr>
        <p:spPr>
          <a:xfrm>
            <a:off x="464820" y="433805"/>
            <a:ext cx="9044940" cy="830612"/>
          </a:xfrm>
          <a:prstGeom prst="rect">
            <a:avLst/>
          </a:prstGeom>
        </p:spPr>
        <p:txBody>
          <a:bodyPr wrap="square">
            <a:spAutoFit/>
          </a:bodyPr>
          <a:lstStyle/>
          <a:p>
            <a:pPr marL="285750" marR="0" lvl="0" indent="-285750" algn="just">
              <a:lnSpc>
                <a:spcPct val="107000"/>
              </a:lnSpc>
              <a:spcBef>
                <a:spcPts val="0"/>
              </a:spcBef>
              <a:spcAft>
                <a:spcPts val="0"/>
              </a:spcAft>
            </a:pPr>
            <a:r>
              <a:rPr lang="en-PH" sz="2300" b="1" dirty="0">
                <a:latin typeface="Arial" charset="0"/>
                <a:ea typeface="Arial" charset="0"/>
                <a:cs typeface="Arial" charset="0"/>
              </a:rPr>
              <a:t>7. Courtesy Meeting to the Maritime Institute of Malaysia (MIMA) </a:t>
            </a:r>
          </a:p>
          <a:p>
            <a:pPr marL="285750" marR="0" lvl="0" algn="just">
              <a:lnSpc>
                <a:spcPct val="107000"/>
              </a:lnSpc>
              <a:spcBef>
                <a:spcPts val="0"/>
              </a:spcBef>
              <a:spcAft>
                <a:spcPts val="0"/>
              </a:spcAft>
            </a:pPr>
            <a:r>
              <a:rPr lang="en-PH" sz="2300" i="1" dirty="0">
                <a:latin typeface="Arial" charset="0"/>
                <a:ea typeface="Arial" charset="0"/>
                <a:cs typeface="Arial" charset="0"/>
              </a:rPr>
              <a:t>Kuala Lumpur, Malaysia / 9 November 2018</a:t>
            </a:r>
            <a:endParaRPr lang="en-US" sz="2300" dirty="0">
              <a:latin typeface="Arial" charset="0"/>
              <a:ea typeface="Arial" charset="0"/>
              <a:cs typeface="Arial" charset="0"/>
            </a:endParaRPr>
          </a:p>
        </p:txBody>
      </p:sp>
      <p:grpSp>
        <p:nvGrpSpPr>
          <p:cNvPr id="6" name="Group 5">
            <a:extLst>
              <a:ext uri="{FF2B5EF4-FFF2-40B4-BE49-F238E27FC236}">
                <a16:creationId xmlns="" xmlns:a16="http://schemas.microsoft.com/office/drawing/2014/main" id="{9C65FF9E-A90A-4E24-B7E1-D2E772E1EE1D}"/>
              </a:ext>
            </a:extLst>
          </p:cNvPr>
          <p:cNvGrpSpPr/>
          <p:nvPr/>
        </p:nvGrpSpPr>
        <p:grpSpPr>
          <a:xfrm>
            <a:off x="7075170" y="1567554"/>
            <a:ext cx="3769995" cy="5176146"/>
            <a:chOff x="0" y="0"/>
            <a:chExt cx="2914650" cy="4001770"/>
          </a:xfrm>
        </p:grpSpPr>
        <p:sp>
          <p:nvSpPr>
            <p:cNvPr id="7" name="Text Box 2">
              <a:extLst>
                <a:ext uri="{FF2B5EF4-FFF2-40B4-BE49-F238E27FC236}">
                  <a16:creationId xmlns="" xmlns:a16="http://schemas.microsoft.com/office/drawing/2014/main" id="{CD328443-71E6-4DCB-97FD-A14B4699B697}"/>
                </a:ext>
              </a:extLst>
            </p:cNvPr>
            <p:cNvSpPr txBox="1">
              <a:spLocks noChangeArrowheads="1"/>
            </p:cNvSpPr>
            <p:nvPr/>
          </p:nvSpPr>
          <p:spPr bwMode="auto">
            <a:xfrm>
              <a:off x="0" y="3714750"/>
              <a:ext cx="2550160" cy="28702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 Regional Secretariat/2018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pic>
          <p:nvPicPr>
            <p:cNvPr id="8" name="Picture 7" descr="A group of people posing for the camera&#10;&#10;Description automatically generated">
              <a:extLst>
                <a:ext uri="{FF2B5EF4-FFF2-40B4-BE49-F238E27FC236}">
                  <a16:creationId xmlns="" xmlns:a16="http://schemas.microsoft.com/office/drawing/2014/main" id="{FBCDDBDC-7494-453F-8BF4-3AABFD02A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50" y="0"/>
              <a:ext cx="2806700" cy="1870710"/>
            </a:xfrm>
            <a:prstGeom prst="rect">
              <a:avLst/>
            </a:prstGeom>
          </p:spPr>
        </p:pic>
        <p:pic>
          <p:nvPicPr>
            <p:cNvPr id="9" name="Picture 8" descr="A person sitting at a table&#10;&#10;Description automatically generated">
              <a:extLst>
                <a:ext uri="{FF2B5EF4-FFF2-40B4-BE49-F238E27FC236}">
                  <a16:creationId xmlns="" xmlns:a16="http://schemas.microsoft.com/office/drawing/2014/main" id="{9D893CF8-88CC-4B67-BAA8-A73774396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50" y="1892300"/>
              <a:ext cx="2794000" cy="1862455"/>
            </a:xfrm>
            <a:prstGeom prst="rect">
              <a:avLst/>
            </a:prstGeom>
          </p:spPr>
        </p:pic>
      </p:grpSp>
      <p:sp>
        <p:nvSpPr>
          <p:cNvPr id="10" name="Rectangle 9">
            <a:extLst>
              <a:ext uri="{FF2B5EF4-FFF2-40B4-BE49-F238E27FC236}">
                <a16:creationId xmlns="" xmlns:a16="http://schemas.microsoft.com/office/drawing/2014/main" id="{9ED4B471-5472-420A-9B0A-80549C01E177}"/>
              </a:ext>
            </a:extLst>
          </p:cNvPr>
          <p:cNvSpPr/>
          <p:nvPr/>
        </p:nvSpPr>
        <p:spPr>
          <a:xfrm>
            <a:off x="464820" y="1782462"/>
            <a:ext cx="6096000" cy="3437223"/>
          </a:xfrm>
          <a:prstGeom prst="rect">
            <a:avLst/>
          </a:prstGeom>
        </p:spPr>
        <p:txBody>
          <a:bodyPr>
            <a:spAutoFit/>
          </a:bodyPr>
          <a:lstStyle/>
          <a:p>
            <a:pPr marL="883285" marR="0" indent="-342900" algn="just">
              <a:lnSpc>
                <a:spcPct val="107000"/>
              </a:lnSpc>
              <a:spcBef>
                <a:spcPts val="0"/>
              </a:spcBef>
              <a:spcAft>
                <a:spcPts val="800"/>
              </a:spcAft>
              <a:buFont typeface="Arial" panose="020B0604020202020204" pitchFamily="34" charset="0"/>
              <a:buChar char="•"/>
            </a:pPr>
            <a:r>
              <a:rPr lang="en-PH" sz="2200" dirty="0">
                <a:latin typeface="Arial" charset="0"/>
                <a:ea typeface="Arial" charset="0"/>
                <a:cs typeface="Arial" charset="0"/>
              </a:rPr>
              <a:t>Courtesy meeting to the Deputy Director General, Dr. Rizal Abdul Kadir at the Maritime Institute of Malaysia (MIMA) was also attended by NCC Malaysia representatives</a:t>
            </a:r>
            <a:endParaRPr lang="en-US" sz="2200" dirty="0">
              <a:latin typeface="Arial" charset="0"/>
              <a:ea typeface="Arial" charset="0"/>
              <a:cs typeface="Arial" charset="0"/>
            </a:endParaRPr>
          </a:p>
          <a:p>
            <a:pPr marL="883285" marR="0" indent="-342900" algn="just">
              <a:lnSpc>
                <a:spcPct val="107000"/>
              </a:lnSpc>
              <a:spcBef>
                <a:spcPts val="0"/>
              </a:spcBef>
              <a:spcAft>
                <a:spcPts val="800"/>
              </a:spcAft>
              <a:buFont typeface="Arial" panose="020B0604020202020204" pitchFamily="34" charset="0"/>
              <a:buChar char="•"/>
            </a:pPr>
            <a:r>
              <a:rPr lang="en-PH" sz="2200" dirty="0">
                <a:latin typeface="Arial" charset="0"/>
                <a:ea typeface="Arial" charset="0"/>
                <a:cs typeface="Arial" charset="0"/>
              </a:rPr>
              <a:t>Agreed that MIMA can be one of policy resource organizations both for Malaysia and to contribute to CT6 discussions</a:t>
            </a:r>
            <a:endParaRPr lang="en-US" sz="2200" dirty="0">
              <a:latin typeface="Arial" charset="0"/>
              <a:ea typeface="Arial" charset="0"/>
              <a:cs typeface="Arial" charset="0"/>
            </a:endParaRPr>
          </a:p>
        </p:txBody>
      </p:sp>
    </p:spTree>
    <p:extLst>
      <p:ext uri="{BB962C8B-B14F-4D97-AF65-F5344CB8AC3E}">
        <p14:creationId xmlns:p14="http://schemas.microsoft.com/office/powerpoint/2010/main" val="2641305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011D5F5-1D46-4864-9022-43099560720B}"/>
              </a:ext>
            </a:extLst>
          </p:cNvPr>
          <p:cNvSpPr>
            <a:spLocks noGrp="1"/>
          </p:cNvSpPr>
          <p:nvPr>
            <p:ph type="title"/>
          </p:nvPr>
        </p:nvSpPr>
        <p:spPr>
          <a:xfrm>
            <a:off x="332648" y="504175"/>
            <a:ext cx="8373331" cy="788761"/>
          </a:xfrm>
        </p:spPr>
        <p:txBody>
          <a:bodyPr>
            <a:normAutofit fontScale="90000"/>
          </a:bodyPr>
          <a:lstStyle/>
          <a:p>
            <a:pPr marL="457200" indent="-457200"/>
            <a:r>
              <a:rPr lang="en-US" sz="3000" dirty="0"/>
              <a:t>V. PARTICIPATION IN INTERNATIONAL/REGIONAL EVENTS</a:t>
            </a:r>
          </a:p>
        </p:txBody>
      </p:sp>
      <p:sp>
        <p:nvSpPr>
          <p:cNvPr id="7" name="Rectangle 6">
            <a:extLst>
              <a:ext uri="{FF2B5EF4-FFF2-40B4-BE49-F238E27FC236}">
                <a16:creationId xmlns="" xmlns:a16="http://schemas.microsoft.com/office/drawing/2014/main" id="{A8FF5091-FC47-4D9F-820D-1EC5DE52F648}"/>
              </a:ext>
            </a:extLst>
          </p:cNvPr>
          <p:cNvSpPr/>
          <p:nvPr/>
        </p:nvSpPr>
        <p:spPr>
          <a:xfrm>
            <a:off x="332648" y="1517507"/>
            <a:ext cx="8262712" cy="5053306"/>
          </a:xfrm>
          <a:prstGeom prst="rect">
            <a:avLst/>
          </a:prstGeom>
        </p:spPr>
        <p:txBody>
          <a:bodyPr wrap="square">
            <a:spAutoFit/>
          </a:bodyPr>
          <a:lstStyle/>
          <a:p>
            <a:pPr marL="457200" marR="0" lvl="0" indent="-457200" algn="just">
              <a:lnSpc>
                <a:spcPct val="107000"/>
              </a:lnSpc>
              <a:spcBef>
                <a:spcPts val="0"/>
              </a:spcBef>
              <a:spcAft>
                <a:spcPts val="0"/>
              </a:spcAft>
              <a:buAutoNum type="arabicPeriod"/>
            </a:pPr>
            <a:r>
              <a:rPr lang="en-PH" sz="2200" b="1" dirty="0">
                <a:latin typeface="Arial" charset="0"/>
                <a:ea typeface="Arial" charset="0"/>
                <a:cs typeface="Arial" charset="0"/>
              </a:rPr>
              <a:t>4</a:t>
            </a:r>
            <a:r>
              <a:rPr lang="en-PH" sz="2200" b="1" baseline="30000" dirty="0">
                <a:latin typeface="Arial" charset="0"/>
                <a:ea typeface="Arial" charset="0"/>
                <a:cs typeface="Arial" charset="0"/>
              </a:rPr>
              <a:t>TH</a:t>
            </a:r>
            <a:r>
              <a:rPr lang="en-PH" sz="2200" b="1" dirty="0">
                <a:latin typeface="Arial" charset="0"/>
                <a:ea typeface="Arial" charset="0"/>
                <a:cs typeface="Arial" charset="0"/>
              </a:rPr>
              <a:t> Asia-Pacific Coral Reef Symposium 2018 </a:t>
            </a:r>
          </a:p>
          <a:p>
            <a:pPr marR="0" lvl="0" algn="just">
              <a:lnSpc>
                <a:spcPct val="107000"/>
              </a:lnSpc>
              <a:spcBef>
                <a:spcPts val="0"/>
              </a:spcBef>
              <a:spcAft>
                <a:spcPts val="0"/>
              </a:spcAft>
            </a:pPr>
            <a:r>
              <a:rPr lang="en-PH" sz="2200" b="1" i="1" dirty="0">
                <a:latin typeface="Arial" charset="0"/>
                <a:ea typeface="Arial" charset="0"/>
                <a:cs typeface="Arial" charset="0"/>
              </a:rPr>
              <a:t>      </a:t>
            </a:r>
            <a:r>
              <a:rPr lang="en-PH" sz="2200" i="1" dirty="0">
                <a:latin typeface="Arial" charset="0"/>
                <a:ea typeface="Arial" charset="0"/>
                <a:cs typeface="Arial" charset="0"/>
              </a:rPr>
              <a:t>Kuala Cebu City, Philippines / 4-8 June 2018 </a:t>
            </a:r>
          </a:p>
          <a:p>
            <a:pPr marL="457200" marR="0" lvl="0" indent="-457200" algn="just">
              <a:lnSpc>
                <a:spcPct val="107000"/>
              </a:lnSpc>
              <a:spcBef>
                <a:spcPts val="0"/>
              </a:spcBef>
              <a:spcAft>
                <a:spcPts val="0"/>
              </a:spcAft>
              <a:buAutoNum type="arabicPeriod"/>
            </a:pPr>
            <a:endParaRPr lang="en-PH" sz="2200" i="1" dirty="0">
              <a:latin typeface="Arial" charset="0"/>
              <a:ea typeface="Arial" charset="0"/>
              <a:cs typeface="Arial" charset="0"/>
            </a:endParaRPr>
          </a:p>
          <a:p>
            <a:pPr marL="342900" marR="0" lvl="0" indent="-342900" algn="just">
              <a:lnSpc>
                <a:spcPct val="107000"/>
              </a:lnSpc>
              <a:spcBef>
                <a:spcPts val="0"/>
              </a:spcBef>
              <a:spcAft>
                <a:spcPts val="0"/>
              </a:spcAft>
              <a:buFont typeface="Arial" panose="020B0604020202020204" pitchFamily="34" charset="0"/>
              <a:buChar char="•"/>
            </a:pPr>
            <a:r>
              <a:rPr lang="en-PH" sz="2200" dirty="0">
                <a:latin typeface="Arial" charset="0"/>
                <a:ea typeface="Arial" charset="0"/>
                <a:cs typeface="Arial" charset="0"/>
              </a:rPr>
              <a:t>Organized by the Marine Protected Areas Network </a:t>
            </a:r>
          </a:p>
          <a:p>
            <a:pPr marL="457200" marR="0" lvl="0" indent="-457200" algn="just">
              <a:lnSpc>
                <a:spcPct val="107000"/>
              </a:lnSpc>
              <a:spcBef>
                <a:spcPts val="0"/>
              </a:spcBef>
              <a:spcAft>
                <a:spcPts val="0"/>
              </a:spcAft>
              <a:buAutoNum type="arabicPeriod"/>
            </a:pPr>
            <a:endParaRPr lang="en-PH" sz="2200" i="1" dirty="0">
              <a:latin typeface="Arial" charset="0"/>
              <a:ea typeface="Arial" charset="0"/>
              <a:cs typeface="Arial" charset="0"/>
            </a:endParaRPr>
          </a:p>
          <a:p>
            <a:pPr marR="0" lvl="0" algn="just">
              <a:lnSpc>
                <a:spcPct val="107000"/>
              </a:lnSpc>
              <a:spcBef>
                <a:spcPts val="0"/>
              </a:spcBef>
              <a:spcAft>
                <a:spcPts val="0"/>
              </a:spcAft>
            </a:pPr>
            <a:endParaRPr lang="en-PH" sz="2200" i="1" dirty="0">
              <a:latin typeface="Arial" charset="0"/>
              <a:ea typeface="Arial" charset="0"/>
              <a:cs typeface="Arial" charset="0"/>
            </a:endParaRPr>
          </a:p>
          <a:p>
            <a:pPr marR="0" lvl="0" algn="just">
              <a:lnSpc>
                <a:spcPct val="107000"/>
              </a:lnSpc>
              <a:spcBef>
                <a:spcPts val="0"/>
              </a:spcBef>
              <a:spcAft>
                <a:spcPts val="0"/>
              </a:spcAft>
            </a:pPr>
            <a:r>
              <a:rPr lang="en-PH" sz="2200" b="1" dirty="0">
                <a:latin typeface="Arial" charset="0"/>
                <a:ea typeface="Arial" charset="0"/>
                <a:cs typeface="Arial" charset="0"/>
              </a:rPr>
              <a:t> 2. Pacific SIDS Regional Preparatory Meeting</a:t>
            </a:r>
          </a:p>
          <a:p>
            <a:pPr marL="400050" marR="0" lvl="0" indent="57150" algn="just">
              <a:lnSpc>
                <a:spcPct val="107000"/>
              </a:lnSpc>
              <a:spcBef>
                <a:spcPts val="0"/>
              </a:spcBef>
              <a:spcAft>
                <a:spcPts val="0"/>
              </a:spcAft>
            </a:pPr>
            <a:r>
              <a:rPr lang="en-PH" sz="2200" i="1" dirty="0">
                <a:latin typeface="Arial" charset="0"/>
                <a:ea typeface="Arial" charset="0"/>
                <a:cs typeface="Arial" charset="0"/>
              </a:rPr>
              <a:t>Nuku’alofa, Tonga / 19-21 June 2018</a:t>
            </a:r>
          </a:p>
          <a:p>
            <a:pPr marR="0" lvl="0" algn="just">
              <a:lnSpc>
                <a:spcPct val="107000"/>
              </a:lnSpc>
              <a:spcBef>
                <a:spcPts val="0"/>
              </a:spcBef>
              <a:spcAft>
                <a:spcPts val="0"/>
              </a:spcAft>
            </a:pPr>
            <a:endParaRPr lang="en-PH" sz="2200" i="1" dirty="0">
              <a:latin typeface="Arial" charset="0"/>
              <a:ea typeface="Arial" charset="0"/>
              <a:cs typeface="Arial" charset="0"/>
            </a:endParaRPr>
          </a:p>
          <a:p>
            <a:pPr marL="285750" indent="-285750">
              <a:buFont typeface="Arial" panose="020B0604020202020204" pitchFamily="34" charset="0"/>
              <a:buChar char="•"/>
            </a:pPr>
            <a:r>
              <a:rPr lang="en-PH" sz="2200" dirty="0">
                <a:latin typeface="Arial" charset="0"/>
                <a:ea typeface="Arial" charset="0"/>
                <a:cs typeface="Arial" charset="0"/>
              </a:rPr>
              <a:t>Provided an invaluable opportunity for SIDS in the Pacific to share their national experiences and best practices as well as identify opportunities to address major challenges at this important juncture in the implementation process. </a:t>
            </a:r>
            <a:endParaRPr lang="en-PH" sz="2200" i="1" dirty="0">
              <a:latin typeface="Arial" charset="0"/>
              <a:ea typeface="Arial" charset="0"/>
              <a:cs typeface="Arial" charset="0"/>
            </a:endParaRPr>
          </a:p>
          <a:p>
            <a:pPr marR="0" lvl="0" algn="just">
              <a:lnSpc>
                <a:spcPct val="107000"/>
              </a:lnSpc>
              <a:spcBef>
                <a:spcPts val="0"/>
              </a:spcBef>
              <a:spcAft>
                <a:spcPts val="0"/>
              </a:spcAft>
            </a:pPr>
            <a:endParaRPr lang="en-US" sz="2200" dirty="0">
              <a:latin typeface="Arial" charset="0"/>
              <a:ea typeface="Arial" charset="0"/>
              <a:cs typeface="Arial" charset="0"/>
            </a:endParaRPr>
          </a:p>
        </p:txBody>
      </p:sp>
      <p:pic>
        <p:nvPicPr>
          <p:cNvPr id="8" name="Picture 7">
            <a:extLst>
              <a:ext uri="{FF2B5EF4-FFF2-40B4-BE49-F238E27FC236}">
                <a16:creationId xmlns="" xmlns:a16="http://schemas.microsoft.com/office/drawing/2014/main" id="{10D50EDE-1B6D-4116-978C-6630A77486AD}"/>
              </a:ext>
            </a:extLst>
          </p:cNvPr>
          <p:cNvPicPr/>
          <p:nvPr/>
        </p:nvPicPr>
        <p:blipFill>
          <a:blip r:embed="rId2">
            <a:extLst>
              <a:ext uri="{28A0092B-C50C-407E-A947-70E740481C1C}">
                <a14:useLocalDpi xmlns:a14="http://schemas.microsoft.com/office/drawing/2010/main" val="0"/>
              </a:ext>
            </a:extLst>
          </a:blip>
          <a:stretch>
            <a:fillRect/>
          </a:stretch>
        </p:blipFill>
        <p:spPr>
          <a:xfrm>
            <a:off x="8218170" y="1608449"/>
            <a:ext cx="2926080" cy="2929261"/>
          </a:xfrm>
          <a:prstGeom prst="rect">
            <a:avLst/>
          </a:prstGeom>
        </p:spPr>
      </p:pic>
    </p:spTree>
    <p:extLst>
      <p:ext uri="{BB962C8B-B14F-4D97-AF65-F5344CB8AC3E}">
        <p14:creationId xmlns:p14="http://schemas.microsoft.com/office/powerpoint/2010/main" val="3927635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B97CCCEB-BC93-45CA-9B26-B5C0B6709CA5}"/>
              </a:ext>
            </a:extLst>
          </p:cNvPr>
          <p:cNvGrpSpPr/>
          <p:nvPr/>
        </p:nvGrpSpPr>
        <p:grpSpPr>
          <a:xfrm>
            <a:off x="6915684" y="1783081"/>
            <a:ext cx="4650589" cy="4711895"/>
            <a:chOff x="6915684" y="1760221"/>
            <a:chExt cx="4650589" cy="4711895"/>
          </a:xfrm>
        </p:grpSpPr>
        <p:pic>
          <p:nvPicPr>
            <p:cNvPr id="6" name="Picture 5">
              <a:extLst>
                <a:ext uri="{FF2B5EF4-FFF2-40B4-BE49-F238E27FC236}">
                  <a16:creationId xmlns="" xmlns:a16="http://schemas.microsoft.com/office/drawing/2014/main" id="{8CAE552D-915F-4640-B753-D6B136CC35D3}"/>
                </a:ext>
              </a:extLst>
            </p:cNvPr>
            <p:cNvPicPr>
              <a:picLocks noChangeAspect="1"/>
            </p:cNvPicPr>
            <p:nvPr/>
          </p:nvPicPr>
          <p:blipFill rotWithShape="1">
            <a:blip r:embed="rId2">
              <a:extLst>
                <a:ext uri="{28A0092B-C50C-407E-A947-70E740481C1C}">
                  <a14:useLocalDpi xmlns:a14="http://schemas.microsoft.com/office/drawing/2010/main" val="0"/>
                </a:ext>
              </a:extLst>
            </a:blip>
            <a:srcRect l="51302" t="29926" r="4304" b="42665"/>
            <a:stretch/>
          </p:blipFill>
          <p:spPr bwMode="auto">
            <a:xfrm>
              <a:off x="6915684" y="1760221"/>
              <a:ext cx="4650589" cy="4145404"/>
            </a:xfrm>
            <a:prstGeom prst="rect">
              <a:avLst/>
            </a:prstGeom>
            <a:ln>
              <a:noFill/>
            </a:ln>
            <a:extLst>
              <a:ext uri="{53640926-AAD7-44D8-BBD7-CCE9431645EC}">
                <a14:shadowObscured xmlns:a14="http://schemas.microsoft.com/office/drawing/2010/main"/>
              </a:ext>
            </a:extLst>
          </p:spPr>
        </p:pic>
        <p:sp>
          <p:nvSpPr>
            <p:cNvPr id="7" name="Text Box 2">
              <a:extLst>
                <a:ext uri="{FF2B5EF4-FFF2-40B4-BE49-F238E27FC236}">
                  <a16:creationId xmlns="" xmlns:a16="http://schemas.microsoft.com/office/drawing/2014/main" id="{1E429EC9-784E-46F6-B802-93679A6C9DC1}"/>
                </a:ext>
              </a:extLst>
            </p:cNvPr>
            <p:cNvSpPr txBox="1">
              <a:spLocks noChangeArrowheads="1"/>
            </p:cNvSpPr>
            <p:nvPr/>
          </p:nvSpPr>
          <p:spPr bwMode="auto">
            <a:xfrm>
              <a:off x="6915684" y="5981950"/>
              <a:ext cx="2502406" cy="490166"/>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©CBD-SOI/2018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85429E66-28CF-451D-85F5-D457F6D17B47}"/>
              </a:ext>
            </a:extLst>
          </p:cNvPr>
          <p:cNvSpPr/>
          <p:nvPr/>
        </p:nvSpPr>
        <p:spPr>
          <a:xfrm>
            <a:off x="350520" y="362276"/>
            <a:ext cx="6096000" cy="1107996"/>
          </a:xfrm>
          <a:prstGeom prst="rect">
            <a:avLst/>
          </a:prstGeom>
        </p:spPr>
        <p:txBody>
          <a:bodyPr>
            <a:spAutoFit/>
          </a:bodyPr>
          <a:lstStyle/>
          <a:p>
            <a:pPr marL="285750" marR="0" lvl="0" indent="-285750" algn="just">
              <a:spcBef>
                <a:spcPts val="0"/>
              </a:spcBef>
              <a:spcAft>
                <a:spcPts val="0"/>
              </a:spcAft>
            </a:pPr>
            <a:r>
              <a:rPr lang="en-PH" sz="2200" b="1" dirty="0">
                <a:latin typeface="Arial" charset="0"/>
                <a:ea typeface="Arial" charset="0"/>
                <a:cs typeface="Arial" charset="0"/>
              </a:rPr>
              <a:t>3. Sustainable Ocean Initiative – Convention on Biological Diversity Workshop</a:t>
            </a:r>
            <a:endParaRPr lang="en-US" sz="2200" dirty="0">
              <a:latin typeface="Arial" charset="0"/>
              <a:ea typeface="Arial" charset="0"/>
              <a:cs typeface="Arial" charset="0"/>
            </a:endParaRPr>
          </a:p>
          <a:p>
            <a:pPr marL="914400" marR="0" indent="-628650" algn="just">
              <a:spcBef>
                <a:spcPts val="0"/>
              </a:spcBef>
              <a:spcAft>
                <a:spcPts val="0"/>
              </a:spcAft>
            </a:pPr>
            <a:r>
              <a:rPr lang="en-PH" sz="2200" i="1" dirty="0">
                <a:latin typeface="Arial" charset="0"/>
                <a:ea typeface="Arial" charset="0"/>
                <a:cs typeface="Arial" charset="0"/>
              </a:rPr>
              <a:t>Jakarta, Indonesia / 31 July – 3 August 2018</a:t>
            </a:r>
            <a:endParaRPr lang="en-US" sz="2200" dirty="0">
              <a:effectLst/>
              <a:latin typeface="Arial" charset="0"/>
              <a:ea typeface="Arial" charset="0"/>
              <a:cs typeface="Arial" charset="0"/>
            </a:endParaRPr>
          </a:p>
        </p:txBody>
      </p:sp>
      <p:sp>
        <p:nvSpPr>
          <p:cNvPr id="9" name="Rectangle 4">
            <a:extLst>
              <a:ext uri="{FF2B5EF4-FFF2-40B4-BE49-F238E27FC236}">
                <a16:creationId xmlns="" xmlns:a16="http://schemas.microsoft.com/office/drawing/2014/main" id="{2C91EB34-B813-407E-B59D-D7E6BF99F6A0}"/>
              </a:ext>
            </a:extLst>
          </p:cNvPr>
          <p:cNvSpPr>
            <a:spLocks noChangeArrowheads="1"/>
          </p:cNvSpPr>
          <p:nvPr/>
        </p:nvSpPr>
        <p:spPr bwMode="auto">
          <a:xfrm flipH="1">
            <a:off x="712468" y="4359697"/>
            <a:ext cx="6095999"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PH"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3">
            <a:extLst>
              <a:ext uri="{FF2B5EF4-FFF2-40B4-BE49-F238E27FC236}">
                <a16:creationId xmlns="" xmlns:a16="http://schemas.microsoft.com/office/drawing/2014/main" id="{642D07A8-F813-4B28-AE9C-8E16E6D0390B}"/>
              </a:ext>
            </a:extLst>
          </p:cNvPr>
          <p:cNvSpPr/>
          <p:nvPr/>
        </p:nvSpPr>
        <p:spPr>
          <a:xfrm>
            <a:off x="572719" y="1649381"/>
            <a:ext cx="6096001" cy="5170646"/>
          </a:xfrm>
          <a:prstGeom prst="rect">
            <a:avLst/>
          </a:prstGeom>
        </p:spPr>
        <p:txBody>
          <a:bodyPr>
            <a:spAutoFit/>
          </a:bodyPr>
          <a:lstStyle/>
          <a:p>
            <a:pPr marL="285750" lvl="0" indent="-285750" eaLnBrk="0" fontAlgn="base" hangingPunct="0">
              <a:spcBef>
                <a:spcPct val="0"/>
              </a:spcBef>
              <a:spcAft>
                <a:spcPct val="0"/>
              </a:spcAft>
              <a:buFont typeface="Arial" panose="020B0604020202020204" pitchFamily="34" charset="0"/>
              <a:buChar char="•"/>
            </a:pPr>
            <a:r>
              <a:rPr lang="en-PH" altLang="en-US" sz="2200" dirty="0">
                <a:latin typeface="Arial" charset="0"/>
                <a:ea typeface="Arial" charset="0"/>
                <a:cs typeface="Arial" charset="0"/>
              </a:rPr>
              <a:t>The CTI-CFF through its Regional Secretariat expressed commitment to contribute towards the achievements of Aichi Biodiversity Targets 10 and 11 and the Priority Actions during the Convention on Biological Diversity Sustainable Ocean Initiative (CBD-SOI) Sub Regional Capacity-Building Workshop Coral Triangle. </a:t>
            </a:r>
          </a:p>
          <a:p>
            <a:pPr lvl="0" eaLnBrk="0" fontAlgn="base" hangingPunct="0">
              <a:spcBef>
                <a:spcPct val="0"/>
              </a:spcBef>
              <a:spcAft>
                <a:spcPct val="0"/>
              </a:spcAft>
            </a:pPr>
            <a:endParaRPr lang="en-PH" altLang="en-US" sz="2200" dirty="0">
              <a:latin typeface="Arial" charset="0"/>
              <a:ea typeface="Arial" charset="0"/>
              <a:cs typeface="Arial" charset="0"/>
            </a:endParaRPr>
          </a:p>
          <a:p>
            <a:pPr marL="285750" indent="-285750" eaLnBrk="0" fontAlgn="base" hangingPunct="0">
              <a:spcBef>
                <a:spcPct val="0"/>
              </a:spcBef>
              <a:spcAft>
                <a:spcPct val="0"/>
              </a:spcAft>
              <a:buFont typeface="Arial" panose="020B0604020202020204" pitchFamily="34" charset="0"/>
              <a:buChar char="•"/>
            </a:pPr>
            <a:r>
              <a:rPr lang="en-PH" altLang="en-US" sz="2200" dirty="0">
                <a:latin typeface="Arial" charset="0"/>
                <a:ea typeface="Arial" charset="0"/>
                <a:cs typeface="Arial" charset="0"/>
              </a:rPr>
              <a:t>The CTI-CFF committed to provide the enabling environment for better articulation and coordination among marine environment-related national strategies and action plans of its member countries.</a:t>
            </a:r>
          </a:p>
          <a:p>
            <a:pPr lvl="0" eaLnBrk="0" fontAlgn="base" hangingPunct="0">
              <a:spcBef>
                <a:spcPct val="0"/>
              </a:spcBef>
              <a:spcAft>
                <a:spcPct val="0"/>
              </a:spcAft>
            </a:pPr>
            <a:endParaRPr lang="en-PH" altLang="en-US" sz="2200" dirty="0">
              <a:latin typeface="Arial" charset="0"/>
              <a:ea typeface="Arial" charset="0"/>
              <a:cs typeface="Arial" charset="0"/>
            </a:endParaRPr>
          </a:p>
        </p:txBody>
      </p:sp>
    </p:spTree>
    <p:extLst>
      <p:ext uri="{BB962C8B-B14F-4D97-AF65-F5344CB8AC3E}">
        <p14:creationId xmlns:p14="http://schemas.microsoft.com/office/powerpoint/2010/main" val="52827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AA974544-513A-4D69-B105-894E9F68BD11}"/>
              </a:ext>
            </a:extLst>
          </p:cNvPr>
          <p:cNvGrpSpPr/>
          <p:nvPr/>
        </p:nvGrpSpPr>
        <p:grpSpPr>
          <a:xfrm>
            <a:off x="29714" y="219164"/>
            <a:ext cx="10463026" cy="4358529"/>
            <a:chOff x="-5891026" y="-2883533"/>
            <a:chExt cx="10463026" cy="4358529"/>
          </a:xfrm>
        </p:grpSpPr>
        <p:sp>
          <p:nvSpPr>
            <p:cNvPr id="5" name="Rectangle 4">
              <a:extLst>
                <a:ext uri="{FF2B5EF4-FFF2-40B4-BE49-F238E27FC236}">
                  <a16:creationId xmlns="" xmlns:a16="http://schemas.microsoft.com/office/drawing/2014/main" id="{42F20573-98AF-43E4-9415-DE4E7D88B674}"/>
                </a:ext>
              </a:extLst>
            </p:cNvPr>
            <p:cNvSpPr/>
            <p:nvPr/>
          </p:nvSpPr>
          <p:spPr>
            <a:xfrm>
              <a:off x="-5636365" y="-2883533"/>
              <a:ext cx="6096000" cy="769441"/>
            </a:xfrm>
            <a:prstGeom prst="rect">
              <a:avLst/>
            </a:prstGeom>
          </p:spPr>
          <p:txBody>
            <a:bodyPr>
              <a:spAutoFit/>
            </a:bodyPr>
            <a:lstStyle/>
            <a:p>
              <a:pPr marL="285750" marR="0" lvl="0" indent="-285750" algn="just">
                <a:spcBef>
                  <a:spcPts val="0"/>
                </a:spcBef>
                <a:spcAft>
                  <a:spcPts val="0"/>
                </a:spcAft>
              </a:pPr>
              <a:r>
                <a:rPr lang="en-PH" sz="2200" b="1" dirty="0">
                  <a:ea typeface="Times New Roman" panose="02020603050405020304" pitchFamily="18" charset="0"/>
                  <a:cs typeface="Calibri Light" panose="020F0302020204030204" pitchFamily="34" charset="0"/>
                </a:rPr>
                <a:t>4. Our Ocean Conference</a:t>
              </a:r>
              <a:endParaRPr lang="en-US" sz="2200" dirty="0">
                <a:ea typeface="Times New Roman" panose="02020603050405020304" pitchFamily="18" charset="0"/>
              </a:endParaRPr>
            </a:p>
            <a:p>
              <a:pPr marL="914400" marR="0" indent="-628650" algn="just">
                <a:spcBef>
                  <a:spcPts val="0"/>
                </a:spcBef>
                <a:spcAft>
                  <a:spcPts val="0"/>
                </a:spcAft>
              </a:pPr>
              <a:r>
                <a:rPr lang="en-PH" sz="2200" i="1" dirty="0">
                  <a:ea typeface="Times New Roman" panose="02020603050405020304" pitchFamily="18" charset="0"/>
                  <a:cs typeface="Calibri Light" panose="020F0302020204030204" pitchFamily="34" charset="0"/>
                </a:rPr>
                <a:t>Bali, Indonesia / 29-30 October 2018</a:t>
              </a:r>
              <a:endParaRPr lang="en-US" sz="2200" dirty="0">
                <a:effectLst/>
                <a:ea typeface="Times New Roman" panose="02020603050405020304" pitchFamily="18" charset="0"/>
              </a:endParaRPr>
            </a:p>
          </p:txBody>
        </p:sp>
        <p:sp>
          <p:nvSpPr>
            <p:cNvPr id="6" name="Rectangle 5">
              <a:extLst>
                <a:ext uri="{FF2B5EF4-FFF2-40B4-BE49-F238E27FC236}">
                  <a16:creationId xmlns="" xmlns:a16="http://schemas.microsoft.com/office/drawing/2014/main" id="{86E82492-41F8-47D1-9DC7-8DAC7B374312}"/>
                </a:ext>
              </a:extLst>
            </p:cNvPr>
            <p:cNvSpPr/>
            <p:nvPr/>
          </p:nvSpPr>
          <p:spPr>
            <a:xfrm>
              <a:off x="-5891026" y="-2114092"/>
              <a:ext cx="7650480" cy="397738"/>
            </a:xfrm>
            <a:prstGeom prst="rect">
              <a:avLst/>
            </a:prstGeom>
          </p:spPr>
          <p:txBody>
            <a:bodyPr wrap="square">
              <a:spAutoFit/>
            </a:bodyPr>
            <a:lstStyle/>
            <a:p>
              <a:pPr indent="450215" algn="just">
                <a:lnSpc>
                  <a:spcPct val="107000"/>
                </a:lnSpc>
                <a:spcAft>
                  <a:spcPts val="800"/>
                </a:spcAft>
              </a:pPr>
              <a:r>
                <a:rPr lang="en-PH" sz="2000" i="1" u="sng" dirty="0">
                  <a:ea typeface="Calibri Light" panose="020F0302020204030204" pitchFamily="34" charset="0"/>
                  <a:cs typeface="Calibri Light" panose="020F0302020204030204" pitchFamily="34" charset="0"/>
                </a:rPr>
                <a:t>Hosting and organizing of the following two (2) Ocean Talks</a:t>
              </a:r>
              <a:r>
                <a:rPr lang="en-PH" sz="2000" u="sng" dirty="0">
                  <a:ea typeface="Calibri Light" panose="020F0302020204030204" pitchFamily="34" charset="0"/>
                  <a:cs typeface="Calibri Light" panose="020F0302020204030204" pitchFamily="34" charset="0"/>
                </a:rPr>
                <a:t>:</a:t>
              </a:r>
              <a:endParaRPr lang="en-US" sz="2000" dirty="0">
                <a:ea typeface="Calibri Light" panose="020F03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81D6696B-8189-424A-A7CE-B221F67CCCE8}"/>
                </a:ext>
              </a:extLst>
            </p:cNvPr>
            <p:cNvSpPr/>
            <p:nvPr/>
          </p:nvSpPr>
          <p:spPr>
            <a:xfrm>
              <a:off x="-5466012" y="-1557309"/>
              <a:ext cx="10038012" cy="3032305"/>
            </a:xfrm>
            <a:prstGeom prst="rect">
              <a:avLst/>
            </a:prstGeom>
          </p:spPr>
          <p:txBody>
            <a:bodyPr wrap="square">
              <a:spAutoFit/>
            </a:bodyPr>
            <a:lstStyle/>
            <a:p>
              <a:pPr marL="342900" marR="0" lvl="0" indent="-342900" algn="just">
                <a:lnSpc>
                  <a:spcPct val="107000"/>
                </a:lnSpc>
                <a:spcBef>
                  <a:spcPts val="0"/>
                </a:spcBef>
                <a:spcAft>
                  <a:spcPts val="0"/>
                </a:spcAft>
                <a:buFont typeface="+mj-lt"/>
                <a:buAutoNum type="alphaLcPeriod"/>
              </a:pPr>
              <a:r>
                <a:rPr lang="en-PH" sz="2000" b="1" dirty="0">
                  <a:latin typeface="Arial" charset="0"/>
                  <a:ea typeface="Arial" charset="0"/>
                  <a:cs typeface="Arial" charset="0"/>
                </a:rPr>
                <a:t>Ocean Talk “Strategic Direction for Coral Triangle: Update and Way Forward for Regional Plan of Action</a:t>
              </a:r>
            </a:p>
            <a:p>
              <a:pPr marR="0" lvl="0" algn="just">
                <a:lnSpc>
                  <a:spcPct val="107000"/>
                </a:lnSpc>
                <a:spcBef>
                  <a:spcPts val="0"/>
                </a:spcBef>
                <a:spcAft>
                  <a:spcPts val="0"/>
                </a:spcAft>
              </a:pPr>
              <a:endParaRPr lang="en-PH" sz="2000" b="1" dirty="0">
                <a:latin typeface="Arial" charset="0"/>
                <a:ea typeface="Arial" charset="0"/>
                <a:cs typeface="Arial" charset="0"/>
              </a:endParaRPr>
            </a:p>
            <a:p>
              <a:pPr marL="342900" indent="-342900" algn="just">
                <a:lnSpc>
                  <a:spcPct val="107000"/>
                </a:lnSpc>
              </a:pPr>
              <a:r>
                <a:rPr lang="en-PH" sz="2000" b="1" dirty="0">
                  <a:latin typeface="Arial" charset="0"/>
                  <a:ea typeface="Arial" charset="0"/>
                  <a:cs typeface="Arial" charset="0"/>
                </a:rPr>
                <a:t>b. Ocean Talk “Legacy for Coral Triangle – Towards International Recognition for Marine </a:t>
              </a:r>
              <a:r>
                <a:rPr lang="en-PH" sz="2000" b="1" dirty="0" err="1">
                  <a:latin typeface="Arial" charset="0"/>
                  <a:ea typeface="Arial" charset="0"/>
                  <a:cs typeface="Arial" charset="0"/>
                </a:rPr>
                <a:t>Megabiodiversity</a:t>
              </a:r>
              <a:r>
                <a:rPr lang="en-PH" sz="2000" b="1" dirty="0">
                  <a:latin typeface="Arial" charset="0"/>
                  <a:ea typeface="Arial" charset="0"/>
                  <a:cs typeface="Arial" charset="0"/>
                </a:rPr>
                <a:t> Area”</a:t>
              </a:r>
            </a:p>
            <a:p>
              <a:pPr marL="342900" indent="-342900" algn="just">
                <a:lnSpc>
                  <a:spcPct val="107000"/>
                </a:lnSpc>
              </a:pPr>
              <a:endParaRPr lang="en-PH" sz="2000" b="1" dirty="0">
                <a:latin typeface="Arial" charset="0"/>
                <a:ea typeface="Arial" charset="0"/>
                <a:cs typeface="Arial" charset="0"/>
              </a:endParaRPr>
            </a:p>
            <a:p>
              <a:pPr marL="342900" indent="-342900" algn="just">
                <a:lnSpc>
                  <a:spcPct val="107000"/>
                </a:lnSpc>
              </a:pPr>
              <a:r>
                <a:rPr lang="en-PH" sz="2000" b="1" dirty="0">
                  <a:latin typeface="Arial" charset="0"/>
                  <a:ea typeface="Arial" charset="0"/>
                  <a:cs typeface="Arial" charset="0"/>
                </a:rPr>
                <a:t>c. Side event: Women Leaders, Breaking Waves in Ocean Conservation</a:t>
              </a:r>
              <a:endParaRPr lang="en-US" sz="2000" dirty="0">
                <a:latin typeface="Arial" charset="0"/>
                <a:ea typeface="Arial" charset="0"/>
                <a:cs typeface="Arial" charset="0"/>
              </a:endParaRPr>
            </a:p>
            <a:p>
              <a:pPr marL="342900" indent="-342900" algn="just">
                <a:lnSpc>
                  <a:spcPct val="107000"/>
                </a:lnSpc>
              </a:pPr>
              <a:endParaRPr lang="en-US" sz="2000" dirty="0">
                <a:latin typeface="Arial" charset="0"/>
                <a:ea typeface="Arial" charset="0"/>
                <a:cs typeface="Arial" charset="0"/>
              </a:endParaRPr>
            </a:p>
            <a:p>
              <a:pPr marL="800100" lvl="1" indent="-342900" algn="just">
                <a:lnSpc>
                  <a:spcPct val="107000"/>
                </a:lnSpc>
                <a:buFont typeface="+mj-lt"/>
                <a:buAutoNum type="alphaLcPeriod"/>
              </a:pPr>
              <a:endParaRPr lang="en-US" sz="2000" dirty="0">
                <a:latin typeface="Arial" charset="0"/>
                <a:ea typeface="Arial" charset="0"/>
                <a:cs typeface="Arial" charset="0"/>
              </a:endParaRPr>
            </a:p>
          </p:txBody>
        </p:sp>
      </p:grpSp>
      <p:grpSp>
        <p:nvGrpSpPr>
          <p:cNvPr id="22" name="Group 21">
            <a:extLst>
              <a:ext uri="{FF2B5EF4-FFF2-40B4-BE49-F238E27FC236}">
                <a16:creationId xmlns="" xmlns:a16="http://schemas.microsoft.com/office/drawing/2014/main" id="{944A8A9C-2199-4BBB-9673-D801C3A9B136}"/>
              </a:ext>
            </a:extLst>
          </p:cNvPr>
          <p:cNvGrpSpPr/>
          <p:nvPr/>
        </p:nvGrpSpPr>
        <p:grpSpPr>
          <a:xfrm>
            <a:off x="-34290" y="4258346"/>
            <a:ext cx="12350723" cy="2474566"/>
            <a:chOff x="-34290" y="4258346"/>
            <a:chExt cx="12350723" cy="2474566"/>
          </a:xfrm>
        </p:grpSpPr>
        <p:pic>
          <p:nvPicPr>
            <p:cNvPr id="9" name="Picture 8">
              <a:extLst>
                <a:ext uri="{FF2B5EF4-FFF2-40B4-BE49-F238E27FC236}">
                  <a16:creationId xmlns="" xmlns:a16="http://schemas.microsoft.com/office/drawing/2014/main" id="{5E35B61E-CB09-48E9-9F8A-E96AA45B57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66" b="30671"/>
            <a:stretch/>
          </p:blipFill>
          <p:spPr bwMode="auto">
            <a:xfrm>
              <a:off x="29714" y="4269999"/>
              <a:ext cx="3222650" cy="2175112"/>
            </a:xfrm>
            <a:prstGeom prst="rect">
              <a:avLst/>
            </a:prstGeom>
            <a:ln>
              <a:noFill/>
            </a:ln>
            <a:extLst>
              <a:ext uri="{53640926-AAD7-44D8-BBD7-CCE9431645EC}">
                <a14:shadowObscured xmlns:a14="http://schemas.microsoft.com/office/drawing/2010/main"/>
              </a:ext>
            </a:extLst>
          </p:spPr>
        </p:pic>
        <p:sp>
          <p:nvSpPr>
            <p:cNvPr id="10" name="Text Box 2">
              <a:extLst>
                <a:ext uri="{FF2B5EF4-FFF2-40B4-BE49-F238E27FC236}">
                  <a16:creationId xmlns="" xmlns:a16="http://schemas.microsoft.com/office/drawing/2014/main" id="{DC5B80AD-861F-4F70-BB6E-A9D3B9290E74}"/>
                </a:ext>
              </a:extLst>
            </p:cNvPr>
            <p:cNvSpPr txBox="1">
              <a:spLocks noChangeArrowheads="1"/>
            </p:cNvSpPr>
            <p:nvPr/>
          </p:nvSpPr>
          <p:spPr bwMode="auto">
            <a:xfrm>
              <a:off x="-34290" y="6419294"/>
              <a:ext cx="3001912" cy="30980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a:t>
              </a:r>
              <a:r>
                <a:rPr lang="en-PH" sz="900" dirty="0" err="1">
                  <a:effectLst/>
                  <a:latin typeface="Arial" panose="020B0604020202020204" pitchFamily="34" charset="0"/>
                  <a:ea typeface="Calibri Light" panose="020F0302020204030204" pitchFamily="34" charset="0"/>
                  <a:cs typeface="Times New Roman" panose="02020603050405020304" pitchFamily="18" charset="0"/>
                </a:rPr>
                <a:t>Dr.Lida</a:t>
              </a:r>
              <a:r>
                <a:rPr lang="en-PH" sz="900" dirty="0">
                  <a:effectLst/>
                  <a:latin typeface="Arial" panose="020B0604020202020204" pitchFamily="34" charset="0"/>
                  <a:ea typeface="Calibri Light" panose="020F0302020204030204" pitchFamily="34" charset="0"/>
                  <a:cs typeface="Times New Roman" panose="02020603050405020304" pitchFamily="18" charset="0"/>
                </a:rPr>
                <a:t> Pet-</a:t>
              </a:r>
              <a:r>
                <a:rPr lang="en-PH" sz="900" dirty="0" err="1">
                  <a:effectLst/>
                  <a:latin typeface="Arial" panose="020B0604020202020204" pitchFamily="34" charset="0"/>
                  <a:ea typeface="Calibri Light" panose="020F0302020204030204" pitchFamily="34" charset="0"/>
                  <a:cs typeface="Times New Roman" panose="02020603050405020304" pitchFamily="18" charset="0"/>
                </a:rPr>
                <a:t>Soede</a:t>
              </a:r>
              <a:r>
                <a:rPr lang="en-PH" sz="900" dirty="0">
                  <a:effectLst/>
                  <a:latin typeface="Arial" panose="020B0604020202020204" pitchFamily="34" charset="0"/>
                  <a:ea typeface="Calibri Light" panose="020F0302020204030204" pitchFamily="34" charset="0"/>
                  <a:cs typeface="Times New Roman" panose="02020603050405020304" pitchFamily="18" charset="0"/>
                </a:rPr>
                <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7091207-BE55-4975-ABDE-11684C532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2"/>
            <a:stretch/>
          </p:blipFill>
          <p:spPr>
            <a:xfrm>
              <a:off x="9154233" y="4258346"/>
              <a:ext cx="2996934" cy="2161633"/>
            </a:xfrm>
            <a:prstGeom prst="rect">
              <a:avLst/>
            </a:prstGeom>
          </p:spPr>
        </p:pic>
        <p:sp>
          <p:nvSpPr>
            <p:cNvPr id="14" name="Text Box 2">
              <a:extLst>
                <a:ext uri="{FF2B5EF4-FFF2-40B4-BE49-F238E27FC236}">
                  <a16:creationId xmlns="" xmlns:a16="http://schemas.microsoft.com/office/drawing/2014/main" id="{46706A23-29F9-4018-BBA2-7562BD3CEB9E}"/>
                </a:ext>
              </a:extLst>
            </p:cNvPr>
            <p:cNvSpPr txBox="1">
              <a:spLocks noChangeArrowheads="1"/>
            </p:cNvSpPr>
            <p:nvPr/>
          </p:nvSpPr>
          <p:spPr bwMode="auto">
            <a:xfrm>
              <a:off x="9104231" y="6408549"/>
              <a:ext cx="3212202" cy="29007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©USAID Oceans/Melinda Donnelly/2018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pic>
          <p:nvPicPr>
            <p:cNvPr id="16" name="Picture 15" descr="A picture containing indoor, text&#10;&#10;Description generated with high confidence">
              <a:extLst>
                <a:ext uri="{FF2B5EF4-FFF2-40B4-BE49-F238E27FC236}">
                  <a16:creationId xmlns="" xmlns:a16="http://schemas.microsoft.com/office/drawing/2014/main" id="{D43756DA-63F6-4704-8FD2-F694BB6229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351"/>
            <a:stretch/>
          </p:blipFill>
          <p:spPr>
            <a:xfrm>
              <a:off x="6375352" y="4268600"/>
              <a:ext cx="2744591" cy="2161634"/>
            </a:xfrm>
            <a:prstGeom prst="rect">
              <a:avLst/>
            </a:prstGeom>
          </p:spPr>
        </p:pic>
        <p:pic>
          <p:nvPicPr>
            <p:cNvPr id="17" name="Picture 16" descr="A picture containing text&#10;&#10;Description generated with very high confidence">
              <a:extLst>
                <a:ext uri="{FF2B5EF4-FFF2-40B4-BE49-F238E27FC236}">
                  <a16:creationId xmlns="" xmlns:a16="http://schemas.microsoft.com/office/drawing/2014/main" id="{C6E82936-8FF0-4543-902C-48596AF840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26" t="10129" r="17122"/>
            <a:stretch/>
          </p:blipFill>
          <p:spPr bwMode="auto">
            <a:xfrm>
              <a:off x="3283141" y="4279214"/>
              <a:ext cx="3069351" cy="2175112"/>
            </a:xfrm>
            <a:prstGeom prst="rect">
              <a:avLst/>
            </a:prstGeom>
            <a:ln>
              <a:noFill/>
            </a:ln>
            <a:extLst>
              <a:ext uri="{53640926-AAD7-44D8-BBD7-CCE9431645EC}">
                <a14:shadowObscured xmlns:a14="http://schemas.microsoft.com/office/drawing/2010/main"/>
              </a:ext>
            </a:extLst>
          </p:spPr>
        </p:pic>
        <p:sp>
          <p:nvSpPr>
            <p:cNvPr id="21" name="Text Box 2">
              <a:extLst>
                <a:ext uri="{FF2B5EF4-FFF2-40B4-BE49-F238E27FC236}">
                  <a16:creationId xmlns="" xmlns:a16="http://schemas.microsoft.com/office/drawing/2014/main" id="{F56289C3-F310-4041-97CC-FABB09206281}"/>
                </a:ext>
              </a:extLst>
            </p:cNvPr>
            <p:cNvSpPr txBox="1">
              <a:spLocks noChangeArrowheads="1"/>
            </p:cNvSpPr>
            <p:nvPr/>
          </p:nvSpPr>
          <p:spPr bwMode="auto">
            <a:xfrm>
              <a:off x="3227070" y="6423104"/>
              <a:ext cx="3001912" cy="30980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4484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1140825-006C-4784-9510-AAB66E447D1A}"/>
              </a:ext>
            </a:extLst>
          </p:cNvPr>
          <p:cNvSpPr/>
          <p:nvPr/>
        </p:nvSpPr>
        <p:spPr>
          <a:xfrm>
            <a:off x="293369" y="419729"/>
            <a:ext cx="7088091" cy="882678"/>
          </a:xfrm>
          <a:prstGeom prst="rect">
            <a:avLst/>
          </a:prstGeom>
        </p:spPr>
        <p:txBody>
          <a:bodyPr wrap="square">
            <a:spAutoFit/>
          </a:bodyPr>
          <a:lstStyle/>
          <a:p>
            <a:pPr marL="450215" marR="0" indent="-269875" algn="just">
              <a:lnSpc>
                <a:spcPct val="107000"/>
              </a:lnSpc>
              <a:spcBef>
                <a:spcPts val="0"/>
              </a:spcBef>
              <a:spcAft>
                <a:spcPts val="0"/>
              </a:spcAft>
            </a:pPr>
            <a:r>
              <a:rPr lang="en-PH" sz="2400" b="1" dirty="0">
                <a:ea typeface="Calibri Light" panose="020F0302020204030204" pitchFamily="34" charset="0"/>
                <a:cs typeface="Calibri Light" panose="020F0302020204030204" pitchFamily="34" charset="0"/>
              </a:rPr>
              <a:t>5. Inter</a:t>
            </a:r>
            <a:r>
              <a:rPr lang="en-US" sz="2400" b="1" dirty="0">
                <a:ea typeface="Calibri Light" panose="020F0302020204030204" pitchFamily="34" charset="0"/>
                <a:cs typeface="Times New Roman" panose="02020603050405020304" pitchFamily="18" charset="0"/>
              </a:rPr>
              <a:t>-Regional Partnership Dialogue</a:t>
            </a:r>
            <a:endParaRPr lang="en-US" sz="2400" dirty="0">
              <a:ea typeface="Calibri Light" panose="020F0302020204030204" pitchFamily="34" charset="0"/>
              <a:cs typeface="Times New Roman" panose="02020603050405020304" pitchFamily="18" charset="0"/>
            </a:endParaRPr>
          </a:p>
          <a:p>
            <a:pPr indent="450215" algn="just">
              <a:lnSpc>
                <a:spcPct val="107000"/>
              </a:lnSpc>
            </a:pPr>
            <a:r>
              <a:rPr lang="en-US" sz="2400" i="1" dirty="0">
                <a:ea typeface="Calibri Light" panose="020F0302020204030204" pitchFamily="34" charset="0"/>
                <a:cs typeface="Times New Roman" panose="02020603050405020304" pitchFamily="18" charset="0"/>
              </a:rPr>
              <a:t>Samoa / 29 October – 1 November 2018</a:t>
            </a:r>
            <a:endParaRPr lang="en-US" sz="2400" dirty="0">
              <a:ea typeface="Calibri Light" panose="020F0302020204030204" pitchFamily="34"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C325E23B-B085-4DCF-ACB6-B986BAD8A4C0}"/>
              </a:ext>
            </a:extLst>
          </p:cNvPr>
          <p:cNvGrpSpPr/>
          <p:nvPr/>
        </p:nvGrpSpPr>
        <p:grpSpPr>
          <a:xfrm>
            <a:off x="6096000" y="1875199"/>
            <a:ext cx="5238064" cy="5222831"/>
            <a:chOff x="0" y="0"/>
            <a:chExt cx="3056890" cy="3048000"/>
          </a:xfrm>
        </p:grpSpPr>
        <p:pic>
          <p:nvPicPr>
            <p:cNvPr id="7" name="Picture 6">
              <a:extLst>
                <a:ext uri="{FF2B5EF4-FFF2-40B4-BE49-F238E27FC236}">
                  <a16:creationId xmlns="" xmlns:a16="http://schemas.microsoft.com/office/drawing/2014/main" id="{D54CD153-E003-49C9-8091-076F3B5E8EA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950" y="0"/>
              <a:ext cx="2948940" cy="2162175"/>
            </a:xfrm>
            <a:prstGeom prst="rect">
              <a:avLst/>
            </a:prstGeom>
          </p:spPr>
        </p:pic>
        <p:sp>
          <p:nvSpPr>
            <p:cNvPr id="8" name="Text Box 2">
              <a:extLst>
                <a:ext uri="{FF2B5EF4-FFF2-40B4-BE49-F238E27FC236}">
                  <a16:creationId xmlns="" xmlns:a16="http://schemas.microsoft.com/office/drawing/2014/main" id="{22500E31-A9C5-4421-B876-64A7B72FC7F3}"/>
                </a:ext>
              </a:extLst>
            </p:cNvPr>
            <p:cNvSpPr txBox="1">
              <a:spLocks noChangeArrowheads="1"/>
            </p:cNvSpPr>
            <p:nvPr/>
          </p:nvSpPr>
          <p:spPr bwMode="auto">
            <a:xfrm>
              <a:off x="0" y="2159000"/>
              <a:ext cx="2967990" cy="8890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©CTI-CFF Regional Secretariat/Dr. Gregory Bennett/2018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nSpc>
                  <a:spcPct val="107000"/>
                </a:lnSpc>
                <a:spcBef>
                  <a:spcPts val="0"/>
                </a:spcBef>
                <a:spcAft>
                  <a:spcPts val="800"/>
                </a:spcAft>
              </a:pPr>
              <a:r>
                <a:rPr lang="en-PH" sz="900" dirty="0">
                  <a:effectLst/>
                  <a:latin typeface="Arial" panose="020B0604020202020204" pitchFamily="34" charset="0"/>
                  <a:ea typeface="Calibri Light" panose="020F0302020204030204" pitchFamily="34" charset="0"/>
                  <a:cs typeface="Times New Roman" panose="02020603050405020304" pitchFamily="18" charset="0"/>
                </a:rPr>
                <a:t> </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9" name="Rectangle 8">
            <a:extLst>
              <a:ext uri="{FF2B5EF4-FFF2-40B4-BE49-F238E27FC236}">
                <a16:creationId xmlns="" xmlns:a16="http://schemas.microsoft.com/office/drawing/2014/main" id="{C5154A22-B437-40AF-BA71-A2E1BE52039B}"/>
              </a:ext>
            </a:extLst>
          </p:cNvPr>
          <p:cNvSpPr/>
          <p:nvPr/>
        </p:nvSpPr>
        <p:spPr>
          <a:xfrm>
            <a:off x="765645" y="1480903"/>
            <a:ext cx="5067300" cy="4493538"/>
          </a:xfrm>
          <a:prstGeom prst="rect">
            <a:avLst/>
          </a:prstGeom>
        </p:spPr>
        <p:txBody>
          <a:bodyPr wrap="square">
            <a:spAutoFit/>
          </a:bodyPr>
          <a:lstStyle/>
          <a:p>
            <a:pPr marL="285750" indent="-285750">
              <a:buFont typeface="Arial" panose="020B0604020202020204" pitchFamily="34" charset="0"/>
              <a:buChar char="•"/>
            </a:pPr>
            <a:r>
              <a:rPr lang="en-PH" sz="2200" dirty="0">
                <a:ea typeface="Times New Roman" panose="02020603050405020304" pitchFamily="18" charset="0"/>
                <a:cs typeface="Calibri Light" panose="020F0302020204030204" pitchFamily="34" charset="0"/>
              </a:rPr>
              <a:t>Facilitated and supported by UN-DESA through the SIDS Unit, OHRLLS and by relevant agencies of the UN system including regional commissions.</a:t>
            </a:r>
          </a:p>
          <a:p>
            <a:pPr marL="285750" indent="-285750">
              <a:buFont typeface="Arial" panose="020B0604020202020204" pitchFamily="34" charset="0"/>
              <a:buChar char="•"/>
            </a:pPr>
            <a:endParaRPr lang="en-PH" sz="2200" dirty="0">
              <a:cs typeface="Calibri Light" panose="020F0302020204030204" pitchFamily="34" charset="0"/>
            </a:endParaRPr>
          </a:p>
          <a:p>
            <a:pPr marL="285750" indent="-285750">
              <a:buFont typeface="Arial" panose="020B0604020202020204" pitchFamily="34" charset="0"/>
              <a:buChar char="•"/>
            </a:pPr>
            <a:r>
              <a:rPr lang="en-PH" sz="2200" dirty="0"/>
              <a:t>The discussions were built on the outcomes of three regional partnership dialogues, with the overall objective to advance the SAMOA Pathway and the 2030 Agenda for Sustainable Development in SIDS.</a:t>
            </a:r>
            <a:endParaRPr lang="en-US" sz="2200" dirty="0"/>
          </a:p>
        </p:txBody>
      </p:sp>
    </p:spTree>
    <p:extLst>
      <p:ext uri="{BB962C8B-B14F-4D97-AF65-F5344CB8AC3E}">
        <p14:creationId xmlns:p14="http://schemas.microsoft.com/office/powerpoint/2010/main" val="340734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8" name="Title 1"/>
          <p:cNvSpPr>
            <a:spLocks noGrp="1"/>
          </p:cNvSpPr>
          <p:nvPr>
            <p:ph type="title"/>
          </p:nvPr>
        </p:nvSpPr>
        <p:spPr>
          <a:xfrm>
            <a:off x="515470" y="257548"/>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Outline</a:t>
            </a:r>
          </a:p>
        </p:txBody>
      </p:sp>
      <p:sp>
        <p:nvSpPr>
          <p:cNvPr id="2" name="TextBox 1">
            <a:extLst>
              <a:ext uri="{FF2B5EF4-FFF2-40B4-BE49-F238E27FC236}">
                <a16:creationId xmlns="" xmlns:a16="http://schemas.microsoft.com/office/drawing/2014/main" id="{19308BF6-E282-4170-A967-9CC52C0EC0FE}"/>
              </a:ext>
            </a:extLst>
          </p:cNvPr>
          <p:cNvSpPr txBox="1"/>
          <p:nvPr/>
        </p:nvSpPr>
        <p:spPr>
          <a:xfrm>
            <a:off x="986639" y="1348800"/>
            <a:ext cx="9573262" cy="5509200"/>
          </a:xfrm>
          <a:prstGeom prst="rect">
            <a:avLst/>
          </a:prstGeom>
          <a:noFill/>
        </p:spPr>
        <p:txBody>
          <a:bodyPr wrap="none" rtlCol="0">
            <a:spAutoFit/>
          </a:bodyPr>
          <a:lstStyle/>
          <a:p>
            <a:pPr marL="342900" indent="-342900">
              <a:buAutoNum type="arabicPeriod"/>
            </a:pPr>
            <a:r>
              <a:rPr lang="en-US" sz="3200" dirty="0"/>
              <a:t>Technical Working Groups</a:t>
            </a:r>
          </a:p>
          <a:p>
            <a:pPr marL="342900" indent="-342900">
              <a:buAutoNum type="arabicPeriod"/>
            </a:pPr>
            <a:r>
              <a:rPr lang="en-US" sz="3200" dirty="0"/>
              <a:t>Governance Working Groups</a:t>
            </a:r>
          </a:p>
          <a:p>
            <a:pPr marL="342900" indent="-342900">
              <a:buAutoNum type="arabicPeriod"/>
            </a:pPr>
            <a:r>
              <a:rPr lang="en-US" sz="3200" dirty="0"/>
              <a:t>Cross-cutting Theme Working Group</a:t>
            </a:r>
          </a:p>
          <a:p>
            <a:pPr marL="342900" indent="-342900">
              <a:buAutoNum type="arabicPeriod"/>
            </a:pPr>
            <a:r>
              <a:rPr lang="en-US" sz="3200" dirty="0"/>
              <a:t>Partnerships and Potential Regional Programs</a:t>
            </a:r>
          </a:p>
          <a:p>
            <a:pPr marL="342900" indent="-342900">
              <a:buAutoNum type="arabicPeriod"/>
            </a:pPr>
            <a:r>
              <a:rPr lang="en-US" sz="3200" dirty="0"/>
              <a:t>Participation in International/Regional Events</a:t>
            </a:r>
          </a:p>
          <a:p>
            <a:pPr marL="342900" indent="-342900">
              <a:buAutoNum type="arabicPeriod"/>
            </a:pPr>
            <a:r>
              <a:rPr lang="en-US" sz="3200" dirty="0"/>
              <a:t>Corporate and Financial Management Activities</a:t>
            </a:r>
          </a:p>
          <a:p>
            <a:pPr marL="342900" indent="-342900">
              <a:buAutoNum type="arabicPeriod"/>
            </a:pPr>
            <a:r>
              <a:rPr lang="en-US" sz="3200" dirty="0"/>
              <a:t>Communication and Outreach Activities</a:t>
            </a:r>
          </a:p>
          <a:p>
            <a:pPr marL="342900" indent="-342900">
              <a:buAutoNum type="arabicPeriod"/>
            </a:pPr>
            <a:r>
              <a:rPr lang="en-US" sz="3200" dirty="0"/>
              <a:t>Planned November and December 2018 Activities</a:t>
            </a:r>
          </a:p>
          <a:p>
            <a:pPr marL="342900" indent="-342900">
              <a:buAutoNum type="arabicPeriod"/>
            </a:pPr>
            <a:endParaRPr lang="en-US" sz="3200" dirty="0"/>
          </a:p>
          <a:p>
            <a:pPr marL="342900" indent="-342900">
              <a:buAutoNum type="arabicPeriod"/>
            </a:pPr>
            <a:endParaRPr lang="en-US" sz="3200" dirty="0"/>
          </a:p>
          <a:p>
            <a:pPr marL="342900" indent="-342900">
              <a:buAutoNum type="arabicPeriod"/>
            </a:pPr>
            <a:endParaRPr lang="en-US" sz="3200" dirty="0"/>
          </a:p>
        </p:txBody>
      </p:sp>
    </p:spTree>
    <p:extLst>
      <p:ext uri="{BB962C8B-B14F-4D97-AF65-F5344CB8AC3E}">
        <p14:creationId xmlns:p14="http://schemas.microsoft.com/office/powerpoint/2010/main" val="116955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013B7965-F434-4050-98C2-41637D4119CD}"/>
              </a:ext>
            </a:extLst>
          </p:cNvPr>
          <p:cNvSpPr>
            <a:spLocks noGrp="1"/>
          </p:cNvSpPr>
          <p:nvPr>
            <p:ph type="title"/>
          </p:nvPr>
        </p:nvSpPr>
        <p:spPr>
          <a:xfrm>
            <a:off x="321218" y="595615"/>
            <a:ext cx="8373331" cy="788761"/>
          </a:xfrm>
        </p:spPr>
        <p:txBody>
          <a:bodyPr>
            <a:normAutofit fontScale="90000"/>
          </a:bodyPr>
          <a:lstStyle/>
          <a:p>
            <a:pPr marL="628650" indent="-628650"/>
            <a:r>
              <a:rPr lang="en-US" sz="3000" dirty="0"/>
              <a:t>VI. CORPORATE AND FINANCIAL MANAGEMENT ACTIVITIES </a:t>
            </a:r>
          </a:p>
        </p:txBody>
      </p:sp>
      <p:sp>
        <p:nvSpPr>
          <p:cNvPr id="6" name="Rectangle 5">
            <a:extLst>
              <a:ext uri="{FF2B5EF4-FFF2-40B4-BE49-F238E27FC236}">
                <a16:creationId xmlns="" xmlns:a16="http://schemas.microsoft.com/office/drawing/2014/main" id="{14D262BA-6B72-4A06-9BF1-97F6C177064E}"/>
              </a:ext>
            </a:extLst>
          </p:cNvPr>
          <p:cNvSpPr/>
          <p:nvPr/>
        </p:nvSpPr>
        <p:spPr>
          <a:xfrm>
            <a:off x="842010" y="1867463"/>
            <a:ext cx="10085070" cy="3686650"/>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pPr>
            <a:r>
              <a:rPr lang="en-PH" sz="2300" dirty="0">
                <a:ea typeface="Calibri Light" panose="020F0302020204030204" pitchFamily="34" charset="0"/>
                <a:cs typeface="Times New Roman" panose="02020603050405020304" pitchFamily="18" charset="0"/>
              </a:rPr>
              <a:t>Facilitated the appointment of an independent audit firm to conduct special audits for 2014 to 2016 and full audit for 2017 financial transactions of the CTI-CFF. </a:t>
            </a:r>
          </a:p>
          <a:p>
            <a:pPr marL="342900" indent="-342900" algn="just">
              <a:lnSpc>
                <a:spcPct val="107000"/>
              </a:lnSpc>
              <a:spcAft>
                <a:spcPts val="800"/>
              </a:spcAft>
              <a:buFont typeface="Arial" panose="020B0604020202020204" pitchFamily="34" charset="0"/>
              <a:buChar char="•"/>
            </a:pPr>
            <a:r>
              <a:rPr lang="en-PH" sz="2300" dirty="0">
                <a:ea typeface="Calibri Light" panose="020F0302020204030204" pitchFamily="34" charset="0"/>
                <a:cs typeface="Times New Roman" panose="02020603050405020304" pitchFamily="18" charset="0"/>
              </a:rPr>
              <a:t>The final audit reports were sent to CT6 member countries in early November 2018.</a:t>
            </a:r>
            <a:endParaRPr lang="en-US" sz="2300" dirty="0">
              <a:ea typeface="Calibri Light" panose="020F03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n-PH" sz="2300" dirty="0">
                <a:ea typeface="Calibri Light" panose="020F0302020204030204" pitchFamily="34" charset="0"/>
                <a:cs typeface="Times New Roman" panose="02020603050405020304" pitchFamily="18" charset="0"/>
              </a:rPr>
              <a:t>USAID provided support to Regional Secretariat to engage a Strategic Financial and Administrative Consultant to assist and provide interim guidance as well as recommendations on corporate and financial management activities of the Regional Secretariat.</a:t>
            </a:r>
            <a:endParaRPr lang="en-US" sz="23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1130308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6FE78234-DEBB-4892-BDC5-0857DF097E75}"/>
              </a:ext>
            </a:extLst>
          </p:cNvPr>
          <p:cNvSpPr>
            <a:spLocks noGrp="1"/>
          </p:cNvSpPr>
          <p:nvPr>
            <p:ph type="title"/>
          </p:nvPr>
        </p:nvSpPr>
        <p:spPr>
          <a:xfrm>
            <a:off x="298358" y="200059"/>
            <a:ext cx="9737182" cy="788761"/>
          </a:xfrm>
        </p:spPr>
        <p:txBody>
          <a:bodyPr>
            <a:normAutofit fontScale="90000"/>
          </a:bodyPr>
          <a:lstStyle/>
          <a:p>
            <a:pPr marL="628650" indent="-628650"/>
            <a:r>
              <a:rPr lang="en-US" sz="3000" dirty="0"/>
              <a:t>VII. COMMUNICATION AND OUTREACH ACTIVITIES</a:t>
            </a:r>
          </a:p>
        </p:txBody>
      </p:sp>
      <p:sp>
        <p:nvSpPr>
          <p:cNvPr id="7" name="Rectangle 6">
            <a:extLst>
              <a:ext uri="{FF2B5EF4-FFF2-40B4-BE49-F238E27FC236}">
                <a16:creationId xmlns="" xmlns:a16="http://schemas.microsoft.com/office/drawing/2014/main" id="{9CA04D28-B213-41FE-A78D-FA07EBBF6792}"/>
              </a:ext>
            </a:extLst>
          </p:cNvPr>
          <p:cNvSpPr/>
          <p:nvPr/>
        </p:nvSpPr>
        <p:spPr>
          <a:xfrm>
            <a:off x="525427" y="1231954"/>
            <a:ext cx="4760149" cy="428259"/>
          </a:xfrm>
          <a:prstGeom prst="rect">
            <a:avLst/>
          </a:prstGeom>
        </p:spPr>
        <p:txBody>
          <a:bodyPr wrap="none">
            <a:spAutoFit/>
          </a:bodyPr>
          <a:lstStyle/>
          <a:p>
            <a:pPr marL="457200" marR="0" lvl="0" indent="-457200" algn="just">
              <a:lnSpc>
                <a:spcPct val="107000"/>
              </a:lnSpc>
              <a:spcBef>
                <a:spcPts val="0"/>
              </a:spcBef>
              <a:spcAft>
                <a:spcPts val="800"/>
              </a:spcAft>
              <a:buFont typeface="+mj-lt"/>
              <a:buAutoNum type="arabicPeriod"/>
            </a:pPr>
            <a:r>
              <a:rPr lang="en-PH" sz="2200" b="1" dirty="0">
                <a:ea typeface="Calibri Light" panose="020F0302020204030204" pitchFamily="34" charset="0"/>
                <a:cs typeface="Times New Roman" panose="02020603050405020304" pitchFamily="18" charset="0"/>
              </a:rPr>
              <a:t>Coral Triangle Day Celebration</a:t>
            </a:r>
            <a:endParaRPr lang="en-US" sz="2200" dirty="0">
              <a:ea typeface="Calibri Light" panose="020F03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589185A3-2BAF-4A72-8C98-1AEAC322F898}"/>
              </a:ext>
            </a:extLst>
          </p:cNvPr>
          <p:cNvSpPr/>
          <p:nvPr/>
        </p:nvSpPr>
        <p:spPr>
          <a:xfrm>
            <a:off x="716280" y="1909367"/>
            <a:ext cx="10085070" cy="1617687"/>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pPr>
            <a:r>
              <a:rPr lang="en-PH" sz="2200" dirty="0">
                <a:ea typeface="Calibri Light" panose="020F0302020204030204" pitchFamily="34" charset="0"/>
                <a:cs typeface="Times New Roman" panose="02020603050405020304" pitchFamily="18" charset="0"/>
              </a:rPr>
              <a:t>Focused on increasing awareness of the impacts of plastic of marine environment and the destructive use of plastics </a:t>
            </a:r>
          </a:p>
          <a:p>
            <a:pPr marL="342900" indent="-342900" algn="just">
              <a:lnSpc>
                <a:spcPct val="107000"/>
              </a:lnSpc>
              <a:spcAft>
                <a:spcPts val="800"/>
              </a:spcAft>
              <a:buFont typeface="Arial" panose="020B0604020202020204" pitchFamily="34" charset="0"/>
              <a:buChar char="•"/>
            </a:pPr>
            <a:r>
              <a:rPr lang="en-PH" sz="2200" dirty="0">
                <a:ea typeface="Calibri Light" panose="020F0302020204030204" pitchFamily="34" charset="0"/>
                <a:cs typeface="Times New Roman" panose="02020603050405020304" pitchFamily="18" charset="0"/>
              </a:rPr>
              <a:t>In partnership with WWF, launched the Instagram Contest from May – 22 June 2018. The contest attracted a total of 447 entries.   </a:t>
            </a:r>
          </a:p>
        </p:txBody>
      </p:sp>
      <p:pic>
        <p:nvPicPr>
          <p:cNvPr id="5" name="Picture 4">
            <a:extLst>
              <a:ext uri="{FF2B5EF4-FFF2-40B4-BE49-F238E27FC236}">
                <a16:creationId xmlns="" xmlns:a16="http://schemas.microsoft.com/office/drawing/2014/main" id="{961B67C9-3120-4AB7-AC02-6808785DE3E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3971" y="3732467"/>
            <a:ext cx="3569953" cy="2278568"/>
          </a:xfrm>
          <a:prstGeom prst="rect">
            <a:avLst/>
          </a:prstGeom>
        </p:spPr>
      </p:pic>
      <p:pic>
        <p:nvPicPr>
          <p:cNvPr id="9" name="Picture 8">
            <a:extLst>
              <a:ext uri="{FF2B5EF4-FFF2-40B4-BE49-F238E27FC236}">
                <a16:creationId xmlns="" xmlns:a16="http://schemas.microsoft.com/office/drawing/2014/main" id="{64A65455-7FFC-4EBF-B253-7B1228A21DC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06454" y="3957010"/>
            <a:ext cx="3941378" cy="1877994"/>
          </a:xfrm>
          <a:prstGeom prst="rect">
            <a:avLst/>
          </a:prstGeom>
        </p:spPr>
      </p:pic>
      <p:pic>
        <p:nvPicPr>
          <p:cNvPr id="10" name="Picture 9">
            <a:extLst>
              <a:ext uri="{FF2B5EF4-FFF2-40B4-BE49-F238E27FC236}">
                <a16:creationId xmlns="" xmlns:a16="http://schemas.microsoft.com/office/drawing/2014/main" id="{90183FA3-685D-44BD-B55C-A5D840A6750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50362" y="3957010"/>
            <a:ext cx="3570355" cy="2016303"/>
          </a:xfrm>
          <a:prstGeom prst="rect">
            <a:avLst/>
          </a:prstGeom>
        </p:spPr>
      </p:pic>
    </p:spTree>
    <p:extLst>
      <p:ext uri="{BB962C8B-B14F-4D97-AF65-F5344CB8AC3E}">
        <p14:creationId xmlns:p14="http://schemas.microsoft.com/office/powerpoint/2010/main" val="505584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C31FA5C-D3E9-4F22-9BFB-E204FAC249E9}"/>
              </a:ext>
            </a:extLst>
          </p:cNvPr>
          <p:cNvSpPr/>
          <p:nvPr/>
        </p:nvSpPr>
        <p:spPr>
          <a:xfrm>
            <a:off x="430888" y="374733"/>
            <a:ext cx="3864782" cy="727059"/>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000" b="1" dirty="0">
                <a:ea typeface="Calibri Light" panose="020F0302020204030204" pitchFamily="34" charset="0"/>
                <a:cs typeface="Times New Roman" panose="02020603050405020304" pitchFamily="18" charset="0"/>
              </a:rPr>
              <a:t>Bimonthly production of CTI-CFF Newsletter</a:t>
            </a:r>
            <a:endParaRPr lang="en-US" sz="2000" dirty="0">
              <a:ea typeface="Calibri Light" panose="020F03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2555F4F5-4BCE-40C9-9BB7-615DB4777730}"/>
              </a:ext>
            </a:extLst>
          </p:cNvPr>
          <p:cNvSpPr/>
          <p:nvPr/>
        </p:nvSpPr>
        <p:spPr>
          <a:xfrm>
            <a:off x="5617763" y="374732"/>
            <a:ext cx="4557137" cy="727059"/>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000" b="1" dirty="0">
                <a:ea typeface="Calibri Light" panose="020F0302020204030204" pitchFamily="34" charset="0"/>
                <a:cs typeface="Times New Roman" panose="02020603050405020304" pitchFamily="18" charset="0"/>
              </a:rPr>
              <a:t>Preparation and dissemination of Press Release </a:t>
            </a:r>
            <a:endParaRPr lang="en-US" sz="2000" dirty="0">
              <a:ea typeface="Calibri Light" panose="020F03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F68462F0-A1C7-4258-ACAF-7434E99A82CE}"/>
              </a:ext>
            </a:extLst>
          </p:cNvPr>
          <p:cNvPicPr>
            <a:picLocks noChangeAspect="1"/>
          </p:cNvPicPr>
          <p:nvPr/>
        </p:nvPicPr>
        <p:blipFill rotWithShape="1">
          <a:blip r:embed="rId2"/>
          <a:srcRect l="26882" t="11237" r="39578" b="3670"/>
          <a:stretch/>
        </p:blipFill>
        <p:spPr>
          <a:xfrm>
            <a:off x="1250686" y="3914386"/>
            <a:ext cx="1790980" cy="2555972"/>
          </a:xfrm>
          <a:prstGeom prst="rect">
            <a:avLst/>
          </a:prstGeom>
        </p:spPr>
      </p:pic>
      <p:pic>
        <p:nvPicPr>
          <p:cNvPr id="8" name="Picture 7">
            <a:extLst>
              <a:ext uri="{FF2B5EF4-FFF2-40B4-BE49-F238E27FC236}">
                <a16:creationId xmlns="" xmlns:a16="http://schemas.microsoft.com/office/drawing/2014/main" id="{D600F676-14E2-4912-ADDB-3B9EC454034F}"/>
              </a:ext>
            </a:extLst>
          </p:cNvPr>
          <p:cNvPicPr>
            <a:picLocks noChangeAspect="1"/>
          </p:cNvPicPr>
          <p:nvPr/>
        </p:nvPicPr>
        <p:blipFill rotWithShape="1">
          <a:blip r:embed="rId3"/>
          <a:srcRect l="26798" t="11536" r="39663" b="3820"/>
          <a:stretch/>
        </p:blipFill>
        <p:spPr>
          <a:xfrm>
            <a:off x="345895" y="1230104"/>
            <a:ext cx="1809583" cy="2568880"/>
          </a:xfrm>
          <a:prstGeom prst="rect">
            <a:avLst/>
          </a:prstGeom>
        </p:spPr>
      </p:pic>
      <p:pic>
        <p:nvPicPr>
          <p:cNvPr id="9" name="Picture 8">
            <a:extLst>
              <a:ext uri="{FF2B5EF4-FFF2-40B4-BE49-F238E27FC236}">
                <a16:creationId xmlns="" xmlns:a16="http://schemas.microsoft.com/office/drawing/2014/main" id="{FF8843BC-778C-4E40-8460-3AEED3E64B6E}"/>
              </a:ext>
            </a:extLst>
          </p:cNvPr>
          <p:cNvPicPr>
            <a:picLocks noChangeAspect="1"/>
          </p:cNvPicPr>
          <p:nvPr/>
        </p:nvPicPr>
        <p:blipFill rotWithShape="1">
          <a:blip r:embed="rId4"/>
          <a:srcRect l="26713" t="12730" r="39916" b="2604"/>
          <a:stretch/>
        </p:blipFill>
        <p:spPr>
          <a:xfrm>
            <a:off x="2363279" y="1230104"/>
            <a:ext cx="1790980" cy="2555970"/>
          </a:xfrm>
          <a:prstGeom prst="rect">
            <a:avLst/>
          </a:prstGeom>
        </p:spPr>
      </p:pic>
      <p:pic>
        <p:nvPicPr>
          <p:cNvPr id="10" name="Picture 9">
            <a:extLst>
              <a:ext uri="{FF2B5EF4-FFF2-40B4-BE49-F238E27FC236}">
                <a16:creationId xmlns="" xmlns:a16="http://schemas.microsoft.com/office/drawing/2014/main" id="{F2095AD3-1E37-4464-A57D-7162EAF7D935}"/>
              </a:ext>
            </a:extLst>
          </p:cNvPr>
          <p:cNvPicPr>
            <a:picLocks noChangeAspect="1"/>
          </p:cNvPicPr>
          <p:nvPr/>
        </p:nvPicPr>
        <p:blipFill rotWithShape="1">
          <a:blip r:embed="rId5"/>
          <a:srcRect l="24948" t="5653" r="26264" b="3371"/>
          <a:stretch/>
        </p:blipFill>
        <p:spPr>
          <a:xfrm>
            <a:off x="8857787" y="1615336"/>
            <a:ext cx="2869615" cy="3009987"/>
          </a:xfrm>
          <a:prstGeom prst="rect">
            <a:avLst/>
          </a:prstGeom>
        </p:spPr>
      </p:pic>
      <p:pic>
        <p:nvPicPr>
          <p:cNvPr id="2" name="Picture 1"/>
          <p:cNvPicPr>
            <a:picLocks noChangeAspect="1"/>
          </p:cNvPicPr>
          <p:nvPr/>
        </p:nvPicPr>
        <p:blipFill rotWithShape="1">
          <a:blip r:embed="rId6"/>
          <a:srcRect l="14087" t="8989" r="12828" b="7117"/>
          <a:stretch/>
        </p:blipFill>
        <p:spPr>
          <a:xfrm>
            <a:off x="6049916" y="1419028"/>
            <a:ext cx="2719210" cy="1950896"/>
          </a:xfrm>
          <a:prstGeom prst="rect">
            <a:avLst/>
          </a:prstGeom>
        </p:spPr>
      </p:pic>
      <p:pic>
        <p:nvPicPr>
          <p:cNvPr id="3" name="Picture 2"/>
          <p:cNvPicPr>
            <a:picLocks noChangeAspect="1"/>
          </p:cNvPicPr>
          <p:nvPr/>
        </p:nvPicPr>
        <p:blipFill rotWithShape="1">
          <a:blip r:embed="rId7"/>
          <a:srcRect l="22164" t="8689" r="37765" b="6966"/>
          <a:stretch/>
        </p:blipFill>
        <p:spPr>
          <a:xfrm>
            <a:off x="6265409" y="3460030"/>
            <a:ext cx="2288223" cy="3010328"/>
          </a:xfrm>
          <a:prstGeom prst="rect">
            <a:avLst/>
          </a:prstGeom>
        </p:spPr>
      </p:pic>
    </p:spTree>
    <p:extLst>
      <p:ext uri="{BB962C8B-B14F-4D97-AF65-F5344CB8AC3E}">
        <p14:creationId xmlns:p14="http://schemas.microsoft.com/office/powerpoint/2010/main" val="803512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95EA977-7584-40E6-B546-529DF836D57F}"/>
              </a:ext>
            </a:extLst>
          </p:cNvPr>
          <p:cNvSpPr/>
          <p:nvPr/>
        </p:nvSpPr>
        <p:spPr>
          <a:xfrm>
            <a:off x="352332" y="252668"/>
            <a:ext cx="9604468" cy="421654"/>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000" b="1" dirty="0">
                <a:ea typeface="Calibri Light" panose="020F0302020204030204" pitchFamily="34" charset="0"/>
                <a:cs typeface="Times New Roman" panose="02020603050405020304" pitchFamily="18" charset="0"/>
              </a:rPr>
              <a:t>Regular updating/maintenance of CTI Website and Social Media Platforms</a:t>
            </a:r>
            <a:endParaRPr lang="en-US" sz="2000" dirty="0">
              <a:ea typeface="Calibri Light" panose="020F03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6834A277-26B5-4820-823C-B3375F8E2431}"/>
              </a:ext>
            </a:extLst>
          </p:cNvPr>
          <p:cNvSpPr/>
          <p:nvPr/>
        </p:nvSpPr>
        <p:spPr>
          <a:xfrm>
            <a:off x="438364" y="3583488"/>
            <a:ext cx="9728321" cy="421654"/>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000" b="1" dirty="0">
                <a:ea typeface="Calibri Light" panose="020F0302020204030204" pitchFamily="34" charset="0"/>
                <a:cs typeface="Times New Roman" panose="02020603050405020304" pitchFamily="18" charset="0"/>
              </a:rPr>
              <a:t>Production of IEC/Promotional Materials  (Brochure, Fact Sheets)</a:t>
            </a:r>
            <a:endParaRPr lang="en-US" sz="2000" dirty="0">
              <a:ea typeface="Calibri Light" panose="020F0302020204030204" pitchFamily="34"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3B99AE80-4459-4191-8CB5-544F4BA2DAA2}"/>
              </a:ext>
            </a:extLst>
          </p:cNvPr>
          <p:cNvGrpSpPr/>
          <p:nvPr/>
        </p:nvGrpSpPr>
        <p:grpSpPr>
          <a:xfrm>
            <a:off x="803430" y="4041746"/>
            <a:ext cx="5747545" cy="2483114"/>
            <a:chOff x="0" y="1435100"/>
            <a:chExt cx="5747545" cy="2055490"/>
          </a:xfrm>
        </p:grpSpPr>
        <p:pic>
          <p:nvPicPr>
            <p:cNvPr id="8" name="Picture 7">
              <a:extLst>
                <a:ext uri="{FF2B5EF4-FFF2-40B4-BE49-F238E27FC236}">
                  <a16:creationId xmlns="" xmlns:a16="http://schemas.microsoft.com/office/drawing/2014/main" id="{43496F62-5C82-4D1B-932D-FDB490423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427" y="1435100"/>
              <a:ext cx="1469350" cy="2049302"/>
            </a:xfrm>
            <a:prstGeom prst="rect">
              <a:avLst/>
            </a:prstGeom>
          </p:spPr>
        </p:pic>
        <p:pic>
          <p:nvPicPr>
            <p:cNvPr id="9" name="Picture 8">
              <a:extLst>
                <a:ext uri="{FF2B5EF4-FFF2-40B4-BE49-F238E27FC236}">
                  <a16:creationId xmlns="" xmlns:a16="http://schemas.microsoft.com/office/drawing/2014/main" id="{988DE85B-107C-402C-AF99-B46C9E4A8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753" y="1435100"/>
              <a:ext cx="1473792" cy="2055490"/>
            </a:xfrm>
            <a:prstGeom prst="rect">
              <a:avLst/>
            </a:prstGeom>
          </p:spPr>
        </p:pic>
        <p:pic>
          <p:nvPicPr>
            <p:cNvPr id="10" name="Picture 9">
              <a:extLst>
                <a:ext uri="{FF2B5EF4-FFF2-40B4-BE49-F238E27FC236}">
                  <a16:creationId xmlns="" xmlns:a16="http://schemas.microsoft.com/office/drawing/2014/main" id="{13F32FAB-3740-4C8C-B1BF-C2ACFBAF1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35101"/>
              <a:ext cx="2603653" cy="2014203"/>
            </a:xfrm>
            <a:prstGeom prst="rect">
              <a:avLst/>
            </a:prstGeom>
          </p:spPr>
        </p:pic>
      </p:grpSp>
      <p:pic>
        <p:nvPicPr>
          <p:cNvPr id="2" name="Picture 1"/>
          <p:cNvPicPr>
            <a:picLocks noChangeAspect="1"/>
          </p:cNvPicPr>
          <p:nvPr/>
        </p:nvPicPr>
        <p:blipFill rotWithShape="1">
          <a:blip r:embed="rId5"/>
          <a:srcRect l="553" t="6741" b="9214"/>
          <a:stretch/>
        </p:blipFill>
        <p:spPr>
          <a:xfrm>
            <a:off x="409730" y="862447"/>
            <a:ext cx="4007919" cy="2116988"/>
          </a:xfrm>
          <a:prstGeom prst="rect">
            <a:avLst/>
          </a:prstGeom>
        </p:spPr>
      </p:pic>
      <p:pic>
        <p:nvPicPr>
          <p:cNvPr id="4" name="Picture 3"/>
          <p:cNvPicPr>
            <a:picLocks noChangeAspect="1"/>
          </p:cNvPicPr>
          <p:nvPr/>
        </p:nvPicPr>
        <p:blipFill rotWithShape="1">
          <a:blip r:embed="rId6"/>
          <a:srcRect l="28125" t="2593" r="27893" b="8889"/>
          <a:stretch/>
        </p:blipFill>
        <p:spPr>
          <a:xfrm>
            <a:off x="6500175" y="875148"/>
            <a:ext cx="1672871" cy="2104287"/>
          </a:xfrm>
          <a:prstGeom prst="rect">
            <a:avLst/>
          </a:prstGeom>
        </p:spPr>
      </p:pic>
      <p:pic>
        <p:nvPicPr>
          <p:cNvPr id="11" name="Picture 10"/>
          <p:cNvPicPr>
            <a:picLocks noChangeAspect="1"/>
          </p:cNvPicPr>
          <p:nvPr/>
        </p:nvPicPr>
        <p:blipFill rotWithShape="1">
          <a:blip r:embed="rId7"/>
          <a:srcRect l="25231" t="2778" r="24537" b="9629"/>
          <a:stretch/>
        </p:blipFill>
        <p:spPr>
          <a:xfrm>
            <a:off x="4474717" y="875148"/>
            <a:ext cx="1964183" cy="2140688"/>
          </a:xfrm>
          <a:prstGeom prst="rect">
            <a:avLst/>
          </a:prstGeom>
        </p:spPr>
      </p:pic>
      <p:pic>
        <p:nvPicPr>
          <p:cNvPr id="12" name="Picture 11"/>
          <p:cNvPicPr>
            <a:picLocks noChangeAspect="1"/>
          </p:cNvPicPr>
          <p:nvPr/>
        </p:nvPicPr>
        <p:blipFill rotWithShape="1">
          <a:blip r:embed="rId8"/>
          <a:srcRect l="3472" t="6666" r="31018" b="9629"/>
          <a:stretch/>
        </p:blipFill>
        <p:spPr>
          <a:xfrm>
            <a:off x="8249247" y="862448"/>
            <a:ext cx="2685454" cy="2144568"/>
          </a:xfrm>
          <a:prstGeom prst="rect">
            <a:avLst/>
          </a:prstGeom>
        </p:spPr>
      </p:pic>
      <p:sp>
        <p:nvSpPr>
          <p:cNvPr id="13" name="TextBox 12"/>
          <p:cNvSpPr txBox="1"/>
          <p:nvPr/>
        </p:nvSpPr>
        <p:spPr>
          <a:xfrm>
            <a:off x="295429" y="2979435"/>
            <a:ext cx="4236481" cy="584775"/>
          </a:xfrm>
          <a:prstGeom prst="rect">
            <a:avLst/>
          </a:prstGeom>
          <a:noFill/>
        </p:spPr>
        <p:txBody>
          <a:bodyPr wrap="none" rtlCol="0">
            <a:spAutoFit/>
          </a:bodyPr>
          <a:lstStyle/>
          <a:p>
            <a:r>
              <a:rPr lang="en-GB" sz="1600" dirty="0"/>
              <a:t>CTI Website – </a:t>
            </a:r>
            <a:r>
              <a:rPr lang="en-GB" sz="1600" dirty="0">
                <a:hlinkClick r:id="rId9"/>
              </a:rPr>
              <a:t>www.coraltriangleinitiative.org</a:t>
            </a:r>
            <a:endParaRPr lang="en-GB" sz="1600" dirty="0"/>
          </a:p>
          <a:p>
            <a:endParaRPr lang="en-GB" sz="1600" dirty="0"/>
          </a:p>
        </p:txBody>
      </p:sp>
      <p:sp>
        <p:nvSpPr>
          <p:cNvPr id="14" name="TextBox 13"/>
          <p:cNvSpPr txBox="1"/>
          <p:nvPr/>
        </p:nvSpPr>
        <p:spPr>
          <a:xfrm>
            <a:off x="4803929" y="3065774"/>
            <a:ext cx="1173142" cy="338554"/>
          </a:xfrm>
          <a:prstGeom prst="rect">
            <a:avLst/>
          </a:prstGeom>
          <a:noFill/>
        </p:spPr>
        <p:txBody>
          <a:bodyPr wrap="none" rtlCol="0">
            <a:spAutoFit/>
          </a:bodyPr>
          <a:lstStyle/>
          <a:p>
            <a:r>
              <a:rPr lang="en-GB" sz="1600"/>
              <a:t>CTI Twitter</a:t>
            </a:r>
            <a:endParaRPr lang="en-GB" sz="1600" dirty="0"/>
          </a:p>
        </p:txBody>
      </p:sp>
      <p:sp>
        <p:nvSpPr>
          <p:cNvPr id="15" name="TextBox 14"/>
          <p:cNvSpPr txBox="1"/>
          <p:nvPr/>
        </p:nvSpPr>
        <p:spPr>
          <a:xfrm>
            <a:off x="6623039" y="3005836"/>
            <a:ext cx="1486304" cy="338554"/>
          </a:xfrm>
          <a:prstGeom prst="rect">
            <a:avLst/>
          </a:prstGeom>
          <a:noFill/>
        </p:spPr>
        <p:txBody>
          <a:bodyPr wrap="none" rtlCol="0">
            <a:spAutoFit/>
          </a:bodyPr>
          <a:lstStyle/>
          <a:p>
            <a:r>
              <a:rPr lang="en-GB" sz="1600"/>
              <a:t>CTI Instagram</a:t>
            </a:r>
            <a:endParaRPr lang="en-GB" sz="1600" dirty="0"/>
          </a:p>
        </p:txBody>
      </p:sp>
      <p:sp>
        <p:nvSpPr>
          <p:cNvPr id="16" name="TextBox 15"/>
          <p:cNvSpPr txBox="1"/>
          <p:nvPr/>
        </p:nvSpPr>
        <p:spPr>
          <a:xfrm>
            <a:off x="8848822" y="3035289"/>
            <a:ext cx="1471878" cy="338554"/>
          </a:xfrm>
          <a:prstGeom prst="rect">
            <a:avLst/>
          </a:prstGeom>
          <a:noFill/>
        </p:spPr>
        <p:txBody>
          <a:bodyPr wrap="none" rtlCol="0">
            <a:spAutoFit/>
          </a:bodyPr>
          <a:lstStyle/>
          <a:p>
            <a:r>
              <a:rPr lang="en-GB" sz="1600" dirty="0"/>
              <a:t>CTI Facebook</a:t>
            </a:r>
          </a:p>
        </p:txBody>
      </p:sp>
    </p:spTree>
    <p:extLst>
      <p:ext uri="{BB962C8B-B14F-4D97-AF65-F5344CB8AC3E}">
        <p14:creationId xmlns:p14="http://schemas.microsoft.com/office/powerpoint/2010/main" val="1324986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4EB35D9-A213-46DB-8358-DB93B6A81C2E}"/>
              </a:ext>
            </a:extLst>
          </p:cNvPr>
          <p:cNvSpPr/>
          <p:nvPr/>
        </p:nvSpPr>
        <p:spPr>
          <a:xfrm>
            <a:off x="532558" y="564806"/>
            <a:ext cx="3053123" cy="2239652"/>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200" b="1" dirty="0">
                <a:ea typeface="Calibri Light" panose="020F0302020204030204" pitchFamily="34" charset="0"/>
                <a:cs typeface="Times New Roman" panose="02020603050405020304" pitchFamily="18" charset="0"/>
              </a:rPr>
              <a:t>Development of infographics </a:t>
            </a:r>
            <a:r>
              <a:rPr lang="en-PH" sz="2200" dirty="0"/>
              <a:t>about e-CDT, CT Day MPAs, IYOR and Sulu-Sulawesi Seascapes.</a:t>
            </a:r>
            <a:endParaRPr lang="en-US" sz="2200" dirty="0">
              <a:ea typeface="Calibri Light" panose="020F0302020204030204" pitchFamily="34"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B1B46F34-C107-41E5-B9EA-DFEC97108FE0}"/>
              </a:ext>
            </a:extLst>
          </p:cNvPr>
          <p:cNvGrpSpPr/>
          <p:nvPr/>
        </p:nvGrpSpPr>
        <p:grpSpPr>
          <a:xfrm>
            <a:off x="872403" y="2804458"/>
            <a:ext cx="2446150" cy="3760729"/>
            <a:chOff x="0" y="0"/>
            <a:chExt cx="1804035" cy="2748915"/>
          </a:xfrm>
        </p:grpSpPr>
        <p:pic>
          <p:nvPicPr>
            <p:cNvPr id="7" name="Picture 6">
              <a:extLst>
                <a:ext uri="{FF2B5EF4-FFF2-40B4-BE49-F238E27FC236}">
                  <a16:creationId xmlns="" xmlns:a16="http://schemas.microsoft.com/office/drawing/2014/main" id="{77B5EB6F-C7E5-4535-ABCE-CABF29093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0"/>
              <a:ext cx="1762760" cy="1409700"/>
            </a:xfrm>
            <a:prstGeom prst="rect">
              <a:avLst/>
            </a:prstGeom>
          </p:spPr>
        </p:pic>
        <p:pic>
          <p:nvPicPr>
            <p:cNvPr id="8" name="Picture 7">
              <a:extLst>
                <a:ext uri="{FF2B5EF4-FFF2-40B4-BE49-F238E27FC236}">
                  <a16:creationId xmlns="" xmlns:a16="http://schemas.microsoft.com/office/drawing/2014/main" id="{DC68712A-C8A9-4080-A03C-5C4830511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0500"/>
              <a:ext cx="1804035" cy="1288415"/>
            </a:xfrm>
            <a:prstGeom prst="rect">
              <a:avLst/>
            </a:prstGeom>
          </p:spPr>
        </p:pic>
      </p:grpSp>
      <p:sp>
        <p:nvSpPr>
          <p:cNvPr id="9" name="Rectangle 8">
            <a:extLst>
              <a:ext uri="{FF2B5EF4-FFF2-40B4-BE49-F238E27FC236}">
                <a16:creationId xmlns="" xmlns:a16="http://schemas.microsoft.com/office/drawing/2014/main" id="{501AC7B6-9514-417D-83B3-F28AFD30D66D}"/>
              </a:ext>
            </a:extLst>
          </p:cNvPr>
          <p:cNvSpPr/>
          <p:nvPr/>
        </p:nvSpPr>
        <p:spPr>
          <a:xfrm>
            <a:off x="4266625" y="550324"/>
            <a:ext cx="6202741" cy="454612"/>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Char char=""/>
            </a:pPr>
            <a:r>
              <a:rPr lang="en-PH" sz="2200" b="1" dirty="0">
                <a:ea typeface="Calibri Light" panose="020F0302020204030204" pitchFamily="34" charset="0"/>
                <a:cs typeface="Times New Roman" panose="02020603050405020304" pitchFamily="18" charset="0"/>
              </a:rPr>
              <a:t>Participation in International Exhibition</a:t>
            </a:r>
            <a:endParaRPr lang="en-US" sz="2200" dirty="0">
              <a:ea typeface="Calibri Light" panose="020F0302020204030204" pitchFamily="34"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7B5F66D7-7148-4978-800A-5B3643AB8FFB}"/>
              </a:ext>
            </a:extLst>
          </p:cNvPr>
          <p:cNvGrpSpPr/>
          <p:nvPr/>
        </p:nvGrpSpPr>
        <p:grpSpPr>
          <a:xfrm>
            <a:off x="5128801" y="1219694"/>
            <a:ext cx="5093986" cy="5592072"/>
            <a:chOff x="0" y="0"/>
            <a:chExt cx="2967990" cy="3451225"/>
          </a:xfrm>
        </p:grpSpPr>
        <p:grpSp>
          <p:nvGrpSpPr>
            <p:cNvPr id="11" name="Group 10">
              <a:extLst>
                <a:ext uri="{FF2B5EF4-FFF2-40B4-BE49-F238E27FC236}">
                  <a16:creationId xmlns="" xmlns:a16="http://schemas.microsoft.com/office/drawing/2014/main" id="{35C9926E-93FF-4E8A-9A89-E8F041E9F781}"/>
                </a:ext>
              </a:extLst>
            </p:cNvPr>
            <p:cNvGrpSpPr/>
            <p:nvPr/>
          </p:nvGrpSpPr>
          <p:grpSpPr>
            <a:xfrm>
              <a:off x="114300" y="0"/>
              <a:ext cx="2646045" cy="2998470"/>
              <a:chOff x="0" y="0"/>
              <a:chExt cx="2646045" cy="2998470"/>
            </a:xfrm>
          </p:grpSpPr>
          <p:pic>
            <p:nvPicPr>
              <p:cNvPr id="13" name="Picture 12">
                <a:extLst>
                  <a:ext uri="{FF2B5EF4-FFF2-40B4-BE49-F238E27FC236}">
                    <a16:creationId xmlns="" xmlns:a16="http://schemas.microsoft.com/office/drawing/2014/main" id="{0A4470F7-BA5F-4A92-9D32-80880865A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2619375" cy="1473200"/>
              </a:xfrm>
              <a:prstGeom prst="rect">
                <a:avLst/>
              </a:prstGeom>
            </p:spPr>
          </p:pic>
          <p:pic>
            <p:nvPicPr>
              <p:cNvPr id="14" name="Picture 13">
                <a:extLst>
                  <a:ext uri="{FF2B5EF4-FFF2-40B4-BE49-F238E27FC236}">
                    <a16:creationId xmlns="" xmlns:a16="http://schemas.microsoft.com/office/drawing/2014/main" id="{F383D835-8892-4B31-8031-E5B8D590B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11300"/>
                <a:ext cx="2646045" cy="1487170"/>
              </a:xfrm>
              <a:prstGeom prst="rect">
                <a:avLst/>
              </a:prstGeom>
            </p:spPr>
          </p:pic>
        </p:grpSp>
        <p:sp>
          <p:nvSpPr>
            <p:cNvPr id="12" name="Text Box 2">
              <a:extLst>
                <a:ext uri="{FF2B5EF4-FFF2-40B4-BE49-F238E27FC236}">
                  <a16:creationId xmlns="" xmlns:a16="http://schemas.microsoft.com/office/drawing/2014/main" id="{63D3F909-E2B1-44F6-AA6C-FE064E6C47AB}"/>
                </a:ext>
              </a:extLst>
            </p:cNvPr>
            <p:cNvSpPr txBox="1">
              <a:spLocks noChangeArrowheads="1"/>
            </p:cNvSpPr>
            <p:nvPr/>
          </p:nvSpPr>
          <p:spPr bwMode="auto">
            <a:xfrm>
              <a:off x="0" y="2965450"/>
              <a:ext cx="2967990" cy="4857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©CTI-CFF Regional Secretariat/Wiwin Joko Winarbo/2018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5103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EC473FF4-6D0E-418F-82EB-B68220C30254}"/>
              </a:ext>
            </a:extLst>
          </p:cNvPr>
          <p:cNvSpPr>
            <a:spLocks noGrp="1"/>
          </p:cNvSpPr>
          <p:nvPr>
            <p:ph type="title"/>
          </p:nvPr>
        </p:nvSpPr>
        <p:spPr>
          <a:xfrm>
            <a:off x="282764" y="154854"/>
            <a:ext cx="9684655" cy="788761"/>
          </a:xfrm>
        </p:spPr>
        <p:txBody>
          <a:bodyPr>
            <a:normAutofit fontScale="90000"/>
          </a:bodyPr>
          <a:lstStyle/>
          <a:p>
            <a:pPr marL="457200" indent="-457200"/>
            <a:r>
              <a:rPr lang="en-US" sz="3000"/>
              <a:t>VIII. </a:t>
            </a:r>
            <a:r>
              <a:rPr lang="en-US" sz="3000" dirty="0"/>
              <a:t>NOVEMBER &amp; DECEMBER 2018 ACTIVITIES</a:t>
            </a:r>
          </a:p>
        </p:txBody>
      </p:sp>
      <p:sp>
        <p:nvSpPr>
          <p:cNvPr id="6" name="Rectangle 5">
            <a:extLst>
              <a:ext uri="{FF2B5EF4-FFF2-40B4-BE49-F238E27FC236}">
                <a16:creationId xmlns="" xmlns:a16="http://schemas.microsoft.com/office/drawing/2014/main" id="{BD45349E-7765-4F0E-86D1-13F3E397E9E5}"/>
              </a:ext>
            </a:extLst>
          </p:cNvPr>
          <p:cNvSpPr/>
          <p:nvPr/>
        </p:nvSpPr>
        <p:spPr>
          <a:xfrm>
            <a:off x="715765" y="1132752"/>
            <a:ext cx="9825519" cy="5990101"/>
          </a:xfrm>
          <a:prstGeom prst="rect">
            <a:avLst/>
          </a:prstGeom>
        </p:spPr>
        <p:txBody>
          <a:bodyPr wrap="square">
            <a:spAutoFit/>
          </a:bodyPr>
          <a:lstStyle/>
          <a:p>
            <a:pPr marL="408940" marR="0">
              <a:lnSpc>
                <a:spcPct val="107000"/>
              </a:lnSpc>
              <a:spcBef>
                <a:spcPts val="200"/>
              </a:spcBef>
              <a:spcAft>
                <a:spcPts val="0"/>
              </a:spcAft>
            </a:pPr>
            <a:r>
              <a:rPr lang="en-US" sz="2200" b="1" dirty="0">
                <a:solidFill>
                  <a:srgbClr val="328D9F"/>
                </a:solidFill>
                <a:ea typeface="Times New Roman" panose="02020603050405020304" pitchFamily="18" charset="0"/>
                <a:cs typeface="Times New Roman" panose="02020603050405020304" pitchFamily="18" charset="0"/>
              </a:rPr>
              <a:t>1. Sustainable Blue Economy Conference</a:t>
            </a:r>
          </a:p>
          <a:p>
            <a:pPr marL="450215" marR="0">
              <a:lnSpc>
                <a:spcPct val="107000"/>
              </a:lnSpc>
              <a:spcBef>
                <a:spcPts val="0"/>
              </a:spcBef>
              <a:spcAft>
                <a:spcPts val="0"/>
              </a:spcAft>
            </a:pPr>
            <a:r>
              <a:rPr lang="en-US" sz="2200" i="1" dirty="0">
                <a:solidFill>
                  <a:srgbClr val="222222"/>
                </a:solidFill>
                <a:ea typeface="Times New Roman" panose="02020603050405020304" pitchFamily="18" charset="0"/>
                <a:cs typeface="Calibri" panose="020F0502020204030204" pitchFamily="34" charset="0"/>
              </a:rPr>
              <a:t>     November 26-29, 2018</a:t>
            </a:r>
            <a:endParaRPr lang="en-US" sz="2200" dirty="0">
              <a:ea typeface="Calibri Light" panose="020F0302020204030204" pitchFamily="34" charset="0"/>
              <a:cs typeface="Times New Roman" panose="02020603050405020304" pitchFamily="18" charset="0"/>
            </a:endParaRPr>
          </a:p>
          <a:p>
            <a:pPr marL="450215" marR="0">
              <a:lnSpc>
                <a:spcPct val="107000"/>
              </a:lnSpc>
              <a:spcBef>
                <a:spcPts val="0"/>
              </a:spcBef>
              <a:spcAft>
                <a:spcPts val="0"/>
              </a:spcAft>
            </a:pPr>
            <a:r>
              <a:rPr lang="en-US" sz="2200" i="1" dirty="0">
                <a:solidFill>
                  <a:srgbClr val="222222"/>
                </a:solidFill>
                <a:ea typeface="Times New Roman" panose="02020603050405020304" pitchFamily="18" charset="0"/>
                <a:cs typeface="Calibri" panose="020F0502020204030204" pitchFamily="34" charset="0"/>
              </a:rPr>
              <a:t>     Kenyatta International Convention Centre</a:t>
            </a:r>
            <a:endParaRPr lang="en-US" sz="2200" dirty="0">
              <a:ea typeface="Calibri Light" panose="020F0302020204030204" pitchFamily="34" charset="0"/>
              <a:cs typeface="Times New Roman" panose="02020603050405020304" pitchFamily="18" charset="0"/>
            </a:endParaRPr>
          </a:p>
          <a:p>
            <a:pPr marL="450215" marR="0">
              <a:lnSpc>
                <a:spcPct val="107000"/>
              </a:lnSpc>
              <a:spcBef>
                <a:spcPts val="0"/>
              </a:spcBef>
              <a:spcAft>
                <a:spcPts val="0"/>
              </a:spcAft>
            </a:pPr>
            <a:r>
              <a:rPr lang="en-US" sz="2200" i="1" dirty="0">
                <a:solidFill>
                  <a:srgbClr val="222222"/>
                </a:solidFill>
                <a:ea typeface="Times New Roman" panose="02020603050405020304" pitchFamily="18" charset="0"/>
                <a:cs typeface="Calibri" panose="020F0502020204030204" pitchFamily="34" charset="0"/>
              </a:rPr>
              <a:t>     Nairobi, Kenya</a:t>
            </a:r>
          </a:p>
          <a:p>
            <a:pPr marL="450215" marR="0">
              <a:lnSpc>
                <a:spcPct val="107000"/>
              </a:lnSpc>
              <a:spcBef>
                <a:spcPts val="0"/>
              </a:spcBef>
              <a:spcAft>
                <a:spcPts val="0"/>
              </a:spcAft>
            </a:pPr>
            <a:endParaRPr lang="en-US" sz="2200" i="1" dirty="0">
              <a:solidFill>
                <a:srgbClr val="222222"/>
              </a:solidFill>
              <a:ea typeface="Times New Roman" panose="02020603050405020304" pitchFamily="18" charset="0"/>
              <a:cs typeface="Calibri" panose="020F0502020204030204" pitchFamily="34" charset="0"/>
            </a:endParaRPr>
          </a:p>
          <a:p>
            <a:pPr marL="808038" indent="-808038"/>
            <a:r>
              <a:rPr lang="en-US" sz="2200" dirty="0"/>
              <a:t>	The CTI-CFF shall be represented by the Interim Executive Director, Dr. Hendra </a:t>
            </a:r>
            <a:r>
              <a:rPr lang="en-US" sz="2200" dirty="0" err="1"/>
              <a:t>Siry</a:t>
            </a:r>
            <a:r>
              <a:rPr lang="en-US" sz="2200" dirty="0"/>
              <a:t> through the support from United Nations.</a:t>
            </a:r>
          </a:p>
          <a:p>
            <a:r>
              <a:rPr lang="en-US" sz="2200" dirty="0"/>
              <a:t> </a:t>
            </a:r>
          </a:p>
          <a:p>
            <a:pPr indent="400050"/>
            <a:endParaRPr lang="en-US" sz="2200" b="1" dirty="0">
              <a:solidFill>
                <a:srgbClr val="328D9F"/>
              </a:solidFill>
              <a:ea typeface="Times New Roman" panose="02020603050405020304" pitchFamily="18" charset="0"/>
              <a:cs typeface="Times New Roman" panose="02020603050405020304" pitchFamily="18" charset="0"/>
            </a:endParaRPr>
          </a:p>
          <a:p>
            <a:pPr indent="400050"/>
            <a:r>
              <a:rPr lang="en-US" sz="2200" b="1" dirty="0">
                <a:solidFill>
                  <a:srgbClr val="328D9F"/>
                </a:solidFill>
                <a:ea typeface="Times New Roman" panose="02020603050405020304" pitchFamily="18" charset="0"/>
                <a:cs typeface="Times New Roman" panose="02020603050405020304" pitchFamily="18" charset="0"/>
              </a:rPr>
              <a:t>2. 33</a:t>
            </a:r>
            <a:r>
              <a:rPr lang="en-US" sz="2200" b="1" baseline="30000" dirty="0">
                <a:solidFill>
                  <a:srgbClr val="328D9F"/>
                </a:solidFill>
                <a:ea typeface="Times New Roman" panose="02020603050405020304" pitchFamily="18" charset="0"/>
                <a:cs typeface="Times New Roman" panose="02020603050405020304" pitchFamily="18" charset="0"/>
              </a:rPr>
              <a:t>RD</a:t>
            </a:r>
            <a:r>
              <a:rPr lang="en-US" sz="2200" b="1" dirty="0">
                <a:solidFill>
                  <a:srgbClr val="328D9F"/>
                </a:solidFill>
                <a:ea typeface="Times New Roman" panose="02020603050405020304" pitchFamily="18" charset="0"/>
                <a:cs typeface="Times New Roman" panose="02020603050405020304" pitchFamily="18" charset="0"/>
              </a:rPr>
              <a:t> International Coral Reef Initiative (ICRI) General Meeting </a:t>
            </a:r>
          </a:p>
          <a:p>
            <a:pPr indent="739775"/>
            <a:r>
              <a:rPr lang="en-US" sz="2200" i="1" dirty="0"/>
              <a:t>December 5-7, 2018</a:t>
            </a:r>
            <a:endParaRPr lang="en-US" sz="2200" dirty="0"/>
          </a:p>
          <a:p>
            <a:pPr indent="739775"/>
            <a:r>
              <a:rPr lang="en-US" sz="2200" i="1" dirty="0"/>
              <a:t>Yacht Club de Monaco, Monaco</a:t>
            </a:r>
            <a:endParaRPr lang="en-US" sz="2200" dirty="0"/>
          </a:p>
          <a:p>
            <a:r>
              <a:rPr lang="en-US" sz="2200" dirty="0"/>
              <a:t> </a:t>
            </a:r>
          </a:p>
          <a:p>
            <a:pPr marL="757238" indent="-757238"/>
            <a:r>
              <a:rPr lang="en-US" sz="2200" b="1" dirty="0"/>
              <a:t>	Participation Objective:</a:t>
            </a:r>
            <a:r>
              <a:rPr lang="en-US" sz="2200" dirty="0"/>
              <a:t> The CTI-CFF presence and participation is mandatory as the CTI-CFF will be accepted as one of ICRI members.</a:t>
            </a:r>
          </a:p>
          <a:p>
            <a:endParaRPr lang="en-US" sz="2200" dirty="0"/>
          </a:p>
          <a:p>
            <a:pPr marL="450215" marR="0">
              <a:lnSpc>
                <a:spcPct val="107000"/>
              </a:lnSpc>
              <a:spcBef>
                <a:spcPts val="0"/>
              </a:spcBef>
              <a:spcAft>
                <a:spcPts val="0"/>
              </a:spcAft>
            </a:pP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564307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EC473FF4-6D0E-418F-82EB-B68220C30254}"/>
              </a:ext>
            </a:extLst>
          </p:cNvPr>
          <p:cNvSpPr>
            <a:spLocks noGrp="1"/>
          </p:cNvSpPr>
          <p:nvPr>
            <p:ph type="title"/>
          </p:nvPr>
        </p:nvSpPr>
        <p:spPr>
          <a:xfrm>
            <a:off x="377766" y="439861"/>
            <a:ext cx="9684655" cy="788761"/>
          </a:xfrm>
        </p:spPr>
        <p:txBody>
          <a:bodyPr>
            <a:normAutofit/>
          </a:bodyPr>
          <a:lstStyle/>
          <a:p>
            <a:pPr marL="457200" indent="-457200"/>
            <a:r>
              <a:rPr lang="en-US" sz="3000" dirty="0"/>
              <a:t>SOM-14 RECOMMENDATIONS</a:t>
            </a:r>
          </a:p>
        </p:txBody>
      </p:sp>
      <p:sp>
        <p:nvSpPr>
          <p:cNvPr id="7" name="TextBox 6"/>
          <p:cNvSpPr txBox="1"/>
          <p:nvPr/>
        </p:nvSpPr>
        <p:spPr>
          <a:xfrm>
            <a:off x="589017" y="1612669"/>
            <a:ext cx="10039400" cy="1846659"/>
          </a:xfrm>
          <a:prstGeom prst="rect">
            <a:avLst/>
          </a:prstGeom>
          <a:noFill/>
        </p:spPr>
        <p:txBody>
          <a:bodyPr wrap="square" rtlCol="0">
            <a:spAutoFit/>
          </a:bodyPr>
          <a:lstStyle/>
          <a:p>
            <a:pPr marL="342900" lvl="0" indent="-342900">
              <a:spcAft>
                <a:spcPts val="1200"/>
              </a:spcAft>
              <a:buFont typeface="+mj-lt"/>
              <a:buAutoNum type="arabicPeriod"/>
            </a:pPr>
            <a:r>
              <a:rPr lang="en-GB" sz="2600" dirty="0"/>
              <a:t>Acknowledge and accept the Progress Report of CTI-CFF 2018; and</a:t>
            </a:r>
            <a:endParaRPr lang="en-US" sz="2600" dirty="0"/>
          </a:p>
          <a:p>
            <a:pPr marL="342900" lvl="0" indent="-342900">
              <a:spcAft>
                <a:spcPts val="1200"/>
              </a:spcAft>
              <a:buFont typeface="+mj-lt"/>
              <a:buAutoNum type="arabicPeriod"/>
            </a:pPr>
            <a:r>
              <a:rPr lang="en-GB" sz="2600" dirty="0"/>
              <a:t>Agree to prepare an Annual Report based on the Progress Report including audited </a:t>
            </a:r>
            <a:r>
              <a:rPr lang="en-GB" sz="2600"/>
              <a:t>financial statements </a:t>
            </a:r>
            <a:r>
              <a:rPr lang="en-GB" sz="2600" dirty="0"/>
              <a:t>by May 2019.</a:t>
            </a:r>
            <a:endParaRPr lang="en-US" sz="2600" dirty="0"/>
          </a:p>
        </p:txBody>
      </p:sp>
    </p:spTree>
    <p:extLst>
      <p:ext uri="{BB962C8B-B14F-4D97-AF65-F5344CB8AC3E}">
        <p14:creationId xmlns:p14="http://schemas.microsoft.com/office/powerpoint/2010/main" val="661035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28" t="8505" b="15428"/>
          <a:stretch/>
        </p:blipFill>
        <p:spPr>
          <a:xfrm>
            <a:off x="-32658" y="-16329"/>
            <a:ext cx="12224657" cy="6858000"/>
          </a:xfrm>
        </p:spPr>
      </p:pic>
      <p:grpSp>
        <p:nvGrpSpPr>
          <p:cNvPr id="28" name="Group 27"/>
          <p:cNvGrpSpPr/>
          <p:nvPr/>
        </p:nvGrpSpPr>
        <p:grpSpPr>
          <a:xfrm>
            <a:off x="2070914" y="2655776"/>
            <a:ext cx="7805149" cy="4383657"/>
            <a:chOff x="2070914" y="2655776"/>
            <a:chExt cx="7805149" cy="4383657"/>
          </a:xfrm>
        </p:grpSpPr>
        <p:sp>
          <p:nvSpPr>
            <p:cNvPr id="26" name="Rectangle 25"/>
            <p:cNvSpPr/>
            <p:nvPr/>
          </p:nvSpPr>
          <p:spPr>
            <a:xfrm>
              <a:off x="2070914" y="2655776"/>
              <a:ext cx="7805149" cy="423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Rectangle 23"/>
            <p:cNvSpPr/>
            <p:nvPr/>
          </p:nvSpPr>
          <p:spPr>
            <a:xfrm>
              <a:off x="2188029" y="2792186"/>
              <a:ext cx="7527471" cy="4094847"/>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7" name="Rectangle 26"/>
            <p:cNvSpPr/>
            <p:nvPr/>
          </p:nvSpPr>
          <p:spPr>
            <a:xfrm>
              <a:off x="2351314" y="2922814"/>
              <a:ext cx="7200900" cy="4116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 name="Marcador de texto 3">
              <a:extLst>
                <a:ext uri="{FF2B5EF4-FFF2-40B4-BE49-F238E27FC236}">
                  <a16:creationId xmlns="" xmlns:a16="http://schemas.microsoft.com/office/drawing/2014/main" id="{004C226F-34B3-464F-A049-9BFE43705FB1}"/>
                </a:ext>
              </a:extLst>
            </p:cNvPr>
            <p:cNvSpPr txBox="1">
              <a:spLocks/>
            </p:cNvSpPr>
            <p:nvPr/>
          </p:nvSpPr>
          <p:spPr>
            <a:xfrm>
              <a:off x="2445844" y="3254865"/>
              <a:ext cx="7106370" cy="17262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000" b="1" cap="all" dirty="0" err="1">
                  <a:solidFill>
                    <a:srgbClr val="474443"/>
                  </a:solidFill>
                  <a:latin typeface="Arial Black" panose="020B0A04020102020204" pitchFamily="34" charset="0"/>
                  <a:ea typeface="Roboto" panose="02000000000000000000" pitchFamily="2" charset="0"/>
                </a:rPr>
                <a:t>Terima</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Kasih</a:t>
              </a:r>
              <a:r>
                <a:rPr lang="es-ES_tradnl" sz="2000" b="1" cap="all" dirty="0">
                  <a:solidFill>
                    <a:srgbClr val="474443"/>
                  </a:solidFill>
                  <a:latin typeface="Arial Black" panose="020B0A04020102020204" pitchFamily="34" charset="0"/>
                  <a:ea typeface="Roboto" panose="02000000000000000000" pitchFamily="2" charset="0"/>
                </a:rPr>
                <a:t> -  </a:t>
              </a:r>
              <a:r>
                <a:rPr lang="es-ES_tradnl" sz="2000" b="1" cap="all" dirty="0" err="1">
                  <a:solidFill>
                    <a:srgbClr val="474443"/>
                  </a:solidFill>
                  <a:latin typeface="Arial Black" panose="020B0A04020102020204" pitchFamily="34" charset="0"/>
                  <a:ea typeface="Roboto" panose="02000000000000000000" pitchFamily="2" charset="0"/>
                </a:rPr>
                <a:t>Maraming</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Salamat</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Tank</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Iu</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Obrigado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Tagio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Tumas</a:t>
              </a:r>
              <a:endParaRPr lang="es-ES_tradnl" sz="2000" b="1" cap="all" dirty="0">
                <a:solidFill>
                  <a:srgbClr val="474443"/>
                </a:solidFill>
                <a:latin typeface="Arial Black" panose="020B0A04020102020204" pitchFamily="34" charset="0"/>
                <a:ea typeface="Roboto" panose="02000000000000000000" pitchFamily="2"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539" y="5313174"/>
            <a:ext cx="1690042" cy="7525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346" y="5351237"/>
            <a:ext cx="1605080" cy="6764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2227" y="5356689"/>
            <a:ext cx="671018" cy="671018"/>
          </a:xfrm>
          <a:prstGeom prst="rect">
            <a:avLst/>
          </a:prstGeom>
        </p:spPr>
      </p:pic>
      <p:sp>
        <p:nvSpPr>
          <p:cNvPr id="2" name="TextBox 1"/>
          <p:cNvSpPr txBox="1"/>
          <p:nvPr/>
        </p:nvSpPr>
        <p:spPr>
          <a:xfrm>
            <a:off x="2445843" y="6465009"/>
            <a:ext cx="8588188" cy="246221"/>
          </a:xfrm>
          <a:prstGeom prst="rect">
            <a:avLst/>
          </a:prstGeom>
          <a:noFill/>
        </p:spPr>
        <p:txBody>
          <a:bodyPr wrap="square" rtlCol="0">
            <a:spAutoFit/>
          </a:bodyPr>
          <a:lstStyle/>
          <a:p>
            <a:r>
              <a:rPr lang="en-PH" sz="1000" i="1" dirty="0">
                <a:latin typeface="Open Sans" panose="020B0606030504020204" pitchFamily="34" charset="0"/>
                <a:ea typeface="Open Sans" panose="020B0606030504020204" pitchFamily="34" charset="0"/>
                <a:cs typeface="Open Sans" panose="020B0606030504020204" pitchFamily="34" charset="0"/>
              </a:rPr>
              <a:t>Photo credits: </a:t>
            </a:r>
            <a:r>
              <a:rPr lang="en-PH" sz="1000" i="1" dirty="0" err="1">
                <a:latin typeface="Open Sans" panose="020B0606030504020204" pitchFamily="34" charset="0"/>
                <a:ea typeface="Open Sans" panose="020B0606030504020204" pitchFamily="34" charset="0"/>
                <a:cs typeface="Open Sans" panose="020B0606030504020204" pitchFamily="34" charset="0"/>
              </a:rPr>
              <a:t>Pixabay</a:t>
            </a:r>
            <a:r>
              <a:rPr lang="en-PH" sz="1000" i="1" dirty="0">
                <a:latin typeface="Open Sans" panose="020B0606030504020204" pitchFamily="34" charset="0"/>
                <a:ea typeface="Open Sans" panose="020B0606030504020204" pitchFamily="34" charset="0"/>
                <a:cs typeface="Open Sans" panose="020B0606030504020204" pitchFamily="34" charset="0"/>
              </a:rPr>
              <a:t> &amp; IYOR Bank/</a:t>
            </a:r>
            <a:r>
              <a:rPr lang="en-PH" sz="1000" i="1" dirty="0" err="1">
                <a:latin typeface="Open Sans" panose="020B0606030504020204" pitchFamily="34" charset="0"/>
                <a:ea typeface="Open Sans" panose="020B0606030504020204" pitchFamily="34" charset="0"/>
                <a:cs typeface="Open Sans" panose="020B0606030504020204" pitchFamily="34" charset="0"/>
              </a:rPr>
              <a:t>JayneJenkins</a:t>
            </a:r>
            <a:r>
              <a:rPr lang="en-PH" sz="1000" i="1" dirty="0">
                <a:latin typeface="Open Sans" panose="020B0606030504020204" pitchFamily="34" charset="0"/>
                <a:ea typeface="Open Sans" panose="020B0606030504020204" pitchFamily="34" charset="0"/>
                <a:cs typeface="Open Sans" panose="020B0606030504020204" pitchFamily="34" charset="0"/>
              </a:rPr>
              <a:t>/</a:t>
            </a:r>
            <a:r>
              <a:rPr lang="en-PH" sz="1000" i="1" dirty="0" err="1">
                <a:latin typeface="Open Sans" panose="020B0606030504020204" pitchFamily="34" charset="0"/>
                <a:ea typeface="Open Sans" panose="020B0606030504020204" pitchFamily="34" charset="0"/>
                <a:cs typeface="Open Sans" panose="020B0606030504020204" pitchFamily="34" charset="0"/>
              </a:rPr>
              <a:t>FabriceDudenhofer</a:t>
            </a:r>
            <a:r>
              <a:rPr lang="en-PH" sz="1000" i="1" dirty="0">
                <a:latin typeface="Open Sans" panose="020B0606030504020204" pitchFamily="34" charset="0"/>
                <a:ea typeface="Open Sans" panose="020B0606030504020204" pitchFamily="34" charset="0"/>
                <a:cs typeface="Open Sans" panose="020B0606030504020204" pitchFamily="34" charset="0"/>
              </a:rPr>
              <a:t>/Yen-</a:t>
            </a:r>
            <a:r>
              <a:rPr lang="en-PH" sz="1000" i="1" dirty="0" err="1">
                <a:latin typeface="Open Sans" panose="020B0606030504020204" pitchFamily="34" charset="0"/>
                <a:ea typeface="Open Sans" panose="020B0606030504020204" pitchFamily="34" charset="0"/>
                <a:cs typeface="Open Sans" panose="020B0606030504020204" pitchFamily="34" charset="0"/>
              </a:rPr>
              <a:t>YiLee</a:t>
            </a:r>
            <a:endParaRPr lang="en-PH" sz="1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110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CEE64E-DE87-4354-82B8-ECED29435DE8}"/>
              </a:ext>
            </a:extLst>
          </p:cNvPr>
          <p:cNvSpPr>
            <a:spLocks noGrp="1"/>
          </p:cNvSpPr>
          <p:nvPr>
            <p:ph type="title"/>
          </p:nvPr>
        </p:nvSpPr>
        <p:spPr>
          <a:xfrm>
            <a:off x="838200" y="365126"/>
            <a:ext cx="6927937" cy="1025264"/>
          </a:xfrm>
        </p:spPr>
        <p:txBody>
          <a:bodyPr>
            <a:normAutofit fontScale="90000"/>
          </a:bodyPr>
          <a:lstStyle/>
          <a:p>
            <a:r>
              <a:rPr lang="en-MY" dirty="0"/>
              <a:t>S</a:t>
            </a:r>
            <a:r>
              <a:rPr lang="en-MY" dirty="0" smtClean="0"/>
              <a:t>ummary </a:t>
            </a:r>
            <a:r>
              <a:rPr lang="en-MY" dirty="0"/>
              <a:t>of activities</a:t>
            </a:r>
            <a:br>
              <a:rPr lang="en-MY" dirty="0"/>
            </a:br>
            <a:endParaRPr lang="en-US" dirty="0"/>
          </a:p>
        </p:txBody>
      </p:sp>
      <p:sp>
        <p:nvSpPr>
          <p:cNvPr id="11" name="TextBox 10"/>
          <p:cNvSpPr txBox="1"/>
          <p:nvPr/>
        </p:nvSpPr>
        <p:spPr>
          <a:xfrm>
            <a:off x="479408" y="5507003"/>
            <a:ext cx="2423628" cy="923330"/>
          </a:xfrm>
          <a:prstGeom prst="rect">
            <a:avLst/>
          </a:prstGeom>
          <a:noFill/>
        </p:spPr>
        <p:txBody>
          <a:bodyPr wrap="square" rtlCol="0">
            <a:spAutoFit/>
          </a:bodyPr>
          <a:lstStyle/>
          <a:p>
            <a:pPr algn="ctr"/>
            <a:r>
              <a:rPr lang="en-GB" b="1" dirty="0" smtClean="0"/>
              <a:t>Partnerships  and Potential Regional Programs</a:t>
            </a:r>
            <a:endParaRPr lang="en-GB" b="1" dirty="0"/>
          </a:p>
        </p:txBody>
      </p:sp>
      <p:sp>
        <p:nvSpPr>
          <p:cNvPr id="12" name="TextBox 11"/>
          <p:cNvSpPr txBox="1"/>
          <p:nvPr/>
        </p:nvSpPr>
        <p:spPr>
          <a:xfrm>
            <a:off x="6278337" y="5689982"/>
            <a:ext cx="2679590" cy="646331"/>
          </a:xfrm>
          <a:prstGeom prst="rect">
            <a:avLst/>
          </a:prstGeom>
          <a:noFill/>
        </p:spPr>
        <p:txBody>
          <a:bodyPr wrap="square" rtlCol="0">
            <a:spAutoFit/>
          </a:bodyPr>
          <a:lstStyle/>
          <a:p>
            <a:pPr algn="ctr"/>
            <a:r>
              <a:rPr lang="en-GB" b="1" dirty="0" smtClean="0"/>
              <a:t>Communication and </a:t>
            </a:r>
            <a:r>
              <a:rPr lang="en-GB" b="1" smtClean="0"/>
              <a:t>Outreach Activities</a:t>
            </a:r>
            <a:endParaRPr lang="en-GB" b="1" dirty="0"/>
          </a:p>
        </p:txBody>
      </p:sp>
      <p:sp>
        <p:nvSpPr>
          <p:cNvPr id="13" name="TextBox 12"/>
          <p:cNvSpPr txBox="1"/>
          <p:nvPr/>
        </p:nvSpPr>
        <p:spPr>
          <a:xfrm>
            <a:off x="9130086" y="5567879"/>
            <a:ext cx="2679590" cy="923330"/>
          </a:xfrm>
          <a:prstGeom prst="rect">
            <a:avLst/>
          </a:prstGeom>
          <a:noFill/>
        </p:spPr>
        <p:txBody>
          <a:bodyPr wrap="square" rtlCol="0">
            <a:spAutoFit/>
          </a:bodyPr>
          <a:lstStyle/>
          <a:p>
            <a:pPr algn="ctr"/>
            <a:r>
              <a:rPr lang="en-GB" b="1" dirty="0" smtClean="0"/>
              <a:t>Corporate and Financial </a:t>
            </a:r>
            <a:r>
              <a:rPr lang="en-GB" b="1" smtClean="0"/>
              <a:t>Management Activities</a:t>
            </a:r>
            <a:endParaRPr lang="en-GB" b="1" dirty="0"/>
          </a:p>
        </p:txBody>
      </p:sp>
      <p:grpSp>
        <p:nvGrpSpPr>
          <p:cNvPr id="23" name="Group 22"/>
          <p:cNvGrpSpPr/>
          <p:nvPr/>
        </p:nvGrpSpPr>
        <p:grpSpPr>
          <a:xfrm>
            <a:off x="2100421" y="997641"/>
            <a:ext cx="8445247" cy="2602832"/>
            <a:chOff x="1507480" y="1027660"/>
            <a:chExt cx="8445247" cy="2602832"/>
          </a:xfrm>
        </p:grpSpPr>
        <p:sp>
          <p:nvSpPr>
            <p:cNvPr id="8" name="TextBox 7"/>
            <p:cNvSpPr txBox="1"/>
            <p:nvPr/>
          </p:nvSpPr>
          <p:spPr>
            <a:xfrm>
              <a:off x="1507480" y="2691268"/>
              <a:ext cx="2267211" cy="646331"/>
            </a:xfrm>
            <a:prstGeom prst="rect">
              <a:avLst/>
            </a:prstGeom>
            <a:noFill/>
          </p:spPr>
          <p:txBody>
            <a:bodyPr wrap="square" rtlCol="0">
              <a:spAutoFit/>
            </a:bodyPr>
            <a:lstStyle/>
            <a:p>
              <a:pPr algn="ctr"/>
              <a:r>
                <a:rPr lang="en-GB" b="1" dirty="0" smtClean="0"/>
                <a:t>Technical Working Groups </a:t>
              </a:r>
              <a:endParaRPr lang="en-GB" b="1" dirty="0"/>
            </a:p>
          </p:txBody>
        </p:sp>
        <p:sp>
          <p:nvSpPr>
            <p:cNvPr id="9" name="TextBox 8"/>
            <p:cNvSpPr txBox="1"/>
            <p:nvPr/>
          </p:nvSpPr>
          <p:spPr>
            <a:xfrm>
              <a:off x="4765109" y="2673708"/>
              <a:ext cx="2267211" cy="646331"/>
            </a:xfrm>
            <a:prstGeom prst="rect">
              <a:avLst/>
            </a:prstGeom>
            <a:noFill/>
          </p:spPr>
          <p:txBody>
            <a:bodyPr wrap="square" rtlCol="0">
              <a:spAutoFit/>
            </a:bodyPr>
            <a:lstStyle/>
            <a:p>
              <a:pPr algn="ctr"/>
              <a:r>
                <a:rPr lang="en-GB" b="1" dirty="0" smtClean="0"/>
                <a:t>Governance Working Groups </a:t>
              </a:r>
              <a:endParaRPr lang="en-GB" b="1" dirty="0"/>
            </a:p>
          </p:txBody>
        </p:sp>
        <p:sp>
          <p:nvSpPr>
            <p:cNvPr id="10" name="TextBox 9"/>
            <p:cNvSpPr txBox="1"/>
            <p:nvPr/>
          </p:nvSpPr>
          <p:spPr>
            <a:xfrm>
              <a:off x="7928975" y="2707162"/>
              <a:ext cx="2023752" cy="923330"/>
            </a:xfrm>
            <a:prstGeom prst="rect">
              <a:avLst/>
            </a:prstGeom>
            <a:noFill/>
          </p:spPr>
          <p:txBody>
            <a:bodyPr wrap="square" rtlCol="0">
              <a:spAutoFit/>
            </a:bodyPr>
            <a:lstStyle/>
            <a:p>
              <a:pPr algn="ctr"/>
              <a:r>
                <a:rPr lang="en-GB" b="1" dirty="0" smtClean="0"/>
                <a:t>Cross Cutting Theme Working Groups </a:t>
              </a:r>
              <a:endParaRPr lang="en-GB" b="1" dirty="0"/>
            </a:p>
          </p:txBody>
        </p:sp>
        <p:sp>
          <p:nvSpPr>
            <p:cNvPr id="17" name="Rounded Rectangle 16"/>
            <p:cNvSpPr/>
            <p:nvPr/>
          </p:nvSpPr>
          <p:spPr>
            <a:xfrm>
              <a:off x="1883693" y="1402914"/>
              <a:ext cx="1590805" cy="1270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7 activities </a:t>
              </a:r>
              <a:endParaRPr lang="en-GB" sz="2000" b="1" dirty="0">
                <a:solidFill>
                  <a:schemeClr val="tx1"/>
                </a:solidFill>
              </a:endParaRPr>
            </a:p>
          </p:txBody>
        </p:sp>
        <p:sp>
          <p:nvSpPr>
            <p:cNvPr id="18" name="Rounded Rectangle 17"/>
            <p:cNvSpPr/>
            <p:nvPr/>
          </p:nvSpPr>
          <p:spPr>
            <a:xfrm>
              <a:off x="5060204" y="1420474"/>
              <a:ext cx="1590805" cy="127079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5  activities</a:t>
              </a:r>
              <a:endParaRPr lang="en-GB" sz="2000" b="1" dirty="0">
                <a:solidFill>
                  <a:schemeClr val="tx1"/>
                </a:solidFill>
              </a:endParaRPr>
            </a:p>
          </p:txBody>
        </p:sp>
        <p:sp>
          <p:nvSpPr>
            <p:cNvPr id="19" name="Rounded Rectangle 18"/>
            <p:cNvSpPr/>
            <p:nvPr/>
          </p:nvSpPr>
          <p:spPr>
            <a:xfrm>
              <a:off x="8188937" y="1420474"/>
              <a:ext cx="1590805" cy="1270794"/>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2 activities</a:t>
              </a:r>
              <a:endParaRPr lang="en-GB" sz="2000" b="1" dirty="0">
                <a:solidFill>
                  <a:schemeClr val="tx1"/>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2354893" y="1027660"/>
              <a:ext cx="662304" cy="570015"/>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5567562" y="1027660"/>
              <a:ext cx="662304" cy="570015"/>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8689539" y="1065334"/>
              <a:ext cx="662304" cy="570015"/>
            </a:xfrm>
            <a:prstGeom prst="rect">
              <a:avLst/>
            </a:prstGeom>
          </p:spPr>
        </p:pic>
      </p:grpSp>
      <p:sp>
        <p:nvSpPr>
          <p:cNvPr id="24" name="Rounded Rectangle 23"/>
          <p:cNvSpPr/>
          <p:nvPr/>
        </p:nvSpPr>
        <p:spPr>
          <a:xfrm>
            <a:off x="895820" y="4207297"/>
            <a:ext cx="1590805" cy="1270794"/>
          </a:xfrm>
          <a:prstGeom prst="roundRect">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9 activities </a:t>
            </a:r>
            <a:endParaRPr lang="en-GB" sz="2000" b="1"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678" t="26894" r="43418" b="26363"/>
          <a:stretch/>
        </p:blipFill>
        <p:spPr>
          <a:xfrm>
            <a:off x="1282023" y="3826613"/>
            <a:ext cx="818398" cy="570567"/>
          </a:xfrm>
          <a:prstGeom prst="rect">
            <a:avLst/>
          </a:prstGeom>
        </p:spPr>
      </p:pic>
      <p:sp>
        <p:nvSpPr>
          <p:cNvPr id="25" name="Rounded Rectangle 24"/>
          <p:cNvSpPr/>
          <p:nvPr/>
        </p:nvSpPr>
        <p:spPr>
          <a:xfrm>
            <a:off x="3781645" y="4290646"/>
            <a:ext cx="1590805" cy="127079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7 events </a:t>
            </a:r>
            <a:endParaRPr lang="en-GB" sz="2000" b="1" dirty="0">
              <a:solidFill>
                <a:schemeClr val="tx1"/>
              </a:solidFill>
            </a:endParaRPr>
          </a:p>
        </p:txBody>
      </p:sp>
      <p:sp>
        <p:nvSpPr>
          <p:cNvPr id="26" name="TextBox 25"/>
          <p:cNvSpPr txBox="1"/>
          <p:nvPr/>
        </p:nvSpPr>
        <p:spPr>
          <a:xfrm>
            <a:off x="3331157" y="5654044"/>
            <a:ext cx="2423628" cy="646331"/>
          </a:xfrm>
          <a:prstGeom prst="rect">
            <a:avLst/>
          </a:prstGeom>
          <a:noFill/>
        </p:spPr>
        <p:txBody>
          <a:bodyPr wrap="square" rtlCol="0">
            <a:spAutoFit/>
          </a:bodyPr>
          <a:lstStyle/>
          <a:p>
            <a:pPr algn="ctr"/>
            <a:r>
              <a:rPr lang="en-GB" b="1" dirty="0" smtClean="0"/>
              <a:t>Participation in International events</a:t>
            </a:r>
            <a:endParaRPr lang="en-GB" b="1"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59" t="22117" r="56431" b="24457"/>
          <a:stretch/>
        </p:blipFill>
        <p:spPr>
          <a:xfrm>
            <a:off x="4243826" y="3884805"/>
            <a:ext cx="761914" cy="626474"/>
          </a:xfrm>
          <a:prstGeom prst="rect">
            <a:avLst/>
          </a:prstGeom>
        </p:spPr>
      </p:pic>
      <p:sp>
        <p:nvSpPr>
          <p:cNvPr id="27" name="Rounded Rectangle 26"/>
          <p:cNvSpPr/>
          <p:nvPr/>
        </p:nvSpPr>
        <p:spPr>
          <a:xfrm>
            <a:off x="6525319" y="4296451"/>
            <a:ext cx="2144689" cy="127079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7 </a:t>
            </a:r>
            <a:r>
              <a:rPr lang="en-GB" sz="1600" b="1" smtClean="0">
                <a:solidFill>
                  <a:schemeClr val="tx1"/>
                </a:solidFill>
              </a:rPr>
              <a:t>communication platforms </a:t>
            </a:r>
            <a:r>
              <a:rPr lang="en-GB" sz="1600" b="1" dirty="0" smtClean="0">
                <a:solidFill>
                  <a:schemeClr val="tx1"/>
                </a:solidFill>
              </a:rPr>
              <a:t>used </a:t>
            </a:r>
            <a:endParaRPr lang="en-GB" sz="1600" b="1" dirty="0">
              <a:solidFill>
                <a:schemeClr val="tx1"/>
              </a:solidFill>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553" t="44773" r="52368" b="26137"/>
          <a:stretch/>
        </p:blipFill>
        <p:spPr>
          <a:xfrm>
            <a:off x="6982174" y="3908979"/>
            <a:ext cx="1300053" cy="655145"/>
          </a:xfrm>
          <a:prstGeom prst="rect">
            <a:avLst/>
          </a:prstGeom>
        </p:spPr>
      </p:pic>
      <p:sp>
        <p:nvSpPr>
          <p:cNvPr id="28" name="Rounded Rectangle 27"/>
          <p:cNvSpPr/>
          <p:nvPr/>
        </p:nvSpPr>
        <p:spPr>
          <a:xfrm>
            <a:off x="9684661" y="4177881"/>
            <a:ext cx="1548129" cy="1329121"/>
          </a:xfrm>
          <a:prstGeom prst="roundRect">
            <a:avLst/>
          </a:prstGeom>
          <a:solidFill>
            <a:srgbClr val="33CC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pic>
        <p:nvPicPr>
          <p:cNvPr id="14" name="Picture 13"/>
          <p:cNvPicPr>
            <a:picLocks noChangeAspect="1"/>
          </p:cNvPicPr>
          <p:nvPr/>
        </p:nvPicPr>
        <p:blipFill rotWithShape="1">
          <a:blip r:embed="rId7"/>
          <a:srcRect l="14262" t="32082" r="54259" b="17555"/>
          <a:stretch/>
        </p:blipFill>
        <p:spPr>
          <a:xfrm>
            <a:off x="10028596" y="4372026"/>
            <a:ext cx="882570" cy="882506"/>
          </a:xfrm>
          <a:prstGeom prst="rect">
            <a:avLst/>
          </a:prstGeom>
        </p:spPr>
      </p:pic>
    </p:spTree>
    <p:extLst>
      <p:ext uri="{BB962C8B-B14F-4D97-AF65-F5344CB8AC3E}">
        <p14:creationId xmlns:p14="http://schemas.microsoft.com/office/powerpoint/2010/main" val="205678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832C48-C51A-4363-B0FD-043DBBC3AEFC}"/>
              </a:ext>
            </a:extLst>
          </p:cNvPr>
          <p:cNvSpPr>
            <a:spLocks noGrp="1"/>
          </p:cNvSpPr>
          <p:nvPr>
            <p:ph type="title"/>
          </p:nvPr>
        </p:nvSpPr>
        <p:spPr>
          <a:xfrm>
            <a:off x="119740" y="180068"/>
            <a:ext cx="7424057" cy="788761"/>
          </a:xfrm>
        </p:spPr>
        <p:txBody>
          <a:bodyPr>
            <a:normAutofit/>
          </a:bodyPr>
          <a:lstStyle/>
          <a:p>
            <a:r>
              <a:rPr lang="en-US" sz="3000" dirty="0"/>
              <a:t>I.TECHNICAL WORKING GROUPS</a:t>
            </a:r>
          </a:p>
        </p:txBody>
      </p:sp>
      <p:sp>
        <p:nvSpPr>
          <p:cNvPr id="3" name="Content Placeholder 2">
            <a:extLst>
              <a:ext uri="{FF2B5EF4-FFF2-40B4-BE49-F238E27FC236}">
                <a16:creationId xmlns="" xmlns:a16="http://schemas.microsoft.com/office/drawing/2014/main" id="{B707C5D5-9368-4505-B94C-09586A473F20}"/>
              </a:ext>
            </a:extLst>
          </p:cNvPr>
          <p:cNvSpPr>
            <a:spLocks noGrp="1"/>
          </p:cNvSpPr>
          <p:nvPr>
            <p:ph sz="half" idx="1"/>
          </p:nvPr>
        </p:nvSpPr>
        <p:spPr>
          <a:xfrm>
            <a:off x="205771" y="1527393"/>
            <a:ext cx="7424057" cy="4351338"/>
          </a:xfrm>
        </p:spPr>
        <p:txBody>
          <a:bodyPr>
            <a:noAutofit/>
          </a:bodyPr>
          <a:lstStyle/>
          <a:p>
            <a:pPr marL="457200" indent="-457200">
              <a:lnSpc>
                <a:spcPct val="100000"/>
              </a:lnSpc>
              <a:spcBef>
                <a:spcPts val="0"/>
              </a:spcBef>
              <a:buAutoNum type="arabicPeriod"/>
            </a:pPr>
            <a:r>
              <a:rPr lang="en-PH" sz="2400" b="1" dirty="0"/>
              <a:t>Multilateral Meeting on the Nomination of Lesser </a:t>
            </a:r>
            <a:r>
              <a:rPr lang="en-PH" sz="2400" b="1" dirty="0" err="1"/>
              <a:t>Sunda</a:t>
            </a:r>
            <a:r>
              <a:rPr lang="en-PH" sz="2400" b="1" dirty="0"/>
              <a:t> and Bismarck Solomon Seas Ecoregion as Priority Seascapes</a:t>
            </a:r>
            <a:endParaRPr lang="en-US" sz="2400" b="1" dirty="0"/>
          </a:p>
          <a:p>
            <a:pPr marL="0" indent="0">
              <a:lnSpc>
                <a:spcPct val="100000"/>
              </a:lnSpc>
              <a:spcBef>
                <a:spcPts val="0"/>
              </a:spcBef>
              <a:buNone/>
            </a:pPr>
            <a:r>
              <a:rPr lang="en-US" sz="2400" b="1" i="1" dirty="0"/>
              <a:t>      </a:t>
            </a:r>
            <a:r>
              <a:rPr lang="en-PH" sz="2400" i="1" dirty="0"/>
              <a:t>Jakarta, Indonesia / 20 April 2018</a:t>
            </a:r>
          </a:p>
          <a:p>
            <a:pPr marL="0" indent="0">
              <a:lnSpc>
                <a:spcPct val="100000"/>
              </a:lnSpc>
              <a:spcBef>
                <a:spcPts val="0"/>
              </a:spcBef>
              <a:buNone/>
            </a:pPr>
            <a:endParaRPr lang="en-PH" sz="2400" i="1" dirty="0"/>
          </a:p>
          <a:p>
            <a:pPr marL="347663" lvl="0" indent="-347663">
              <a:lnSpc>
                <a:spcPct val="100000"/>
              </a:lnSpc>
              <a:spcBef>
                <a:spcPts val="0"/>
              </a:spcBef>
              <a:buNone/>
            </a:pPr>
            <a:r>
              <a:rPr lang="en-PH" sz="2400" i="1" dirty="0"/>
              <a:t>2.  </a:t>
            </a:r>
            <a:r>
              <a:rPr lang="en-PH" sz="2400" b="1" dirty="0"/>
              <a:t>Regional Sulu-Sulawesi Seascape Convergence Meeting and   the Review of the Sulu-Sulawesi Seas EAFM Plan</a:t>
            </a:r>
            <a:endParaRPr lang="en-US" sz="2400" dirty="0"/>
          </a:p>
          <a:p>
            <a:pPr marL="0" indent="0">
              <a:lnSpc>
                <a:spcPct val="100000"/>
              </a:lnSpc>
              <a:spcBef>
                <a:spcPts val="0"/>
              </a:spcBef>
              <a:buNone/>
            </a:pPr>
            <a:r>
              <a:rPr lang="en-PH" sz="2400" i="1" dirty="0"/>
              <a:t>    Cebu, Philippines / 3-6 July 2018</a:t>
            </a:r>
            <a:r>
              <a:rPr lang="en-PH" sz="2400" dirty="0"/>
              <a:t> </a:t>
            </a:r>
          </a:p>
          <a:p>
            <a:pPr marL="0" indent="0">
              <a:lnSpc>
                <a:spcPct val="100000"/>
              </a:lnSpc>
              <a:spcBef>
                <a:spcPts val="0"/>
              </a:spcBef>
              <a:buNone/>
            </a:pPr>
            <a:endParaRPr lang="en-PH" sz="2400" dirty="0"/>
          </a:p>
          <a:p>
            <a:pPr marL="0" lvl="0" indent="0">
              <a:lnSpc>
                <a:spcPct val="100000"/>
              </a:lnSpc>
              <a:spcBef>
                <a:spcPts val="0"/>
              </a:spcBef>
              <a:buNone/>
            </a:pPr>
            <a:r>
              <a:rPr lang="en-PH" sz="2400" dirty="0"/>
              <a:t>3. </a:t>
            </a:r>
            <a:r>
              <a:rPr lang="en-PH" sz="2400" b="1" dirty="0"/>
              <a:t>5</a:t>
            </a:r>
            <a:r>
              <a:rPr lang="en-PH" sz="2400" b="1" baseline="30000" dirty="0"/>
              <a:t>th</a:t>
            </a:r>
            <a:r>
              <a:rPr lang="en-PH" sz="2400" b="1" dirty="0"/>
              <a:t> CTI-CFF Seascapes Working Group Meeting</a:t>
            </a:r>
            <a:endParaRPr lang="en-US" sz="2400" dirty="0"/>
          </a:p>
          <a:p>
            <a:pPr marL="0" indent="0">
              <a:lnSpc>
                <a:spcPct val="100000"/>
              </a:lnSpc>
              <a:spcBef>
                <a:spcPts val="0"/>
              </a:spcBef>
              <a:buNone/>
            </a:pPr>
            <a:r>
              <a:rPr lang="en-PH" sz="2400" i="1" dirty="0"/>
              <a:t>   Banten, Indonesia / 18-19 October 2018</a:t>
            </a:r>
            <a:endParaRPr lang="en-US" sz="2400" dirty="0"/>
          </a:p>
          <a:p>
            <a:pPr marL="0" indent="0">
              <a:buNone/>
            </a:pPr>
            <a:endParaRPr lang="en-US" sz="2400" dirty="0"/>
          </a:p>
          <a:p>
            <a:pPr marL="0" indent="0">
              <a:buNone/>
            </a:pPr>
            <a:endParaRPr lang="en-PH" sz="2400" i="1" dirty="0"/>
          </a:p>
          <a:p>
            <a:pPr marL="0" indent="0">
              <a:buNone/>
            </a:pPr>
            <a:r>
              <a:rPr lang="en-PH" sz="2400" i="1" dirty="0"/>
              <a:t> </a:t>
            </a:r>
            <a:endParaRPr lang="en-US" sz="2400" dirty="0"/>
          </a:p>
          <a:p>
            <a:endParaRPr lang="en-US" sz="2400" dirty="0"/>
          </a:p>
        </p:txBody>
      </p:sp>
      <p:sp>
        <p:nvSpPr>
          <p:cNvPr id="5" name="Rectangle 4">
            <a:extLst>
              <a:ext uri="{FF2B5EF4-FFF2-40B4-BE49-F238E27FC236}">
                <a16:creationId xmlns="" xmlns:a16="http://schemas.microsoft.com/office/drawing/2014/main" id="{F213C8E8-B319-4BDA-9641-4FB5D28EC7CF}"/>
              </a:ext>
            </a:extLst>
          </p:cNvPr>
          <p:cNvSpPr/>
          <p:nvPr/>
        </p:nvSpPr>
        <p:spPr>
          <a:xfrm>
            <a:off x="205771" y="861378"/>
            <a:ext cx="5574539" cy="592726"/>
          </a:xfrm>
          <a:prstGeom prst="rect">
            <a:avLst/>
          </a:prstGeom>
        </p:spPr>
        <p:txBody>
          <a:bodyPr wrap="none">
            <a:spAutoFit/>
          </a:bodyPr>
          <a:lstStyle/>
          <a:p>
            <a:pPr marL="342900" marR="0" lvl="0" indent="-342900">
              <a:lnSpc>
                <a:spcPct val="107000"/>
              </a:lnSpc>
              <a:spcBef>
                <a:spcPts val="200"/>
              </a:spcBef>
              <a:spcAft>
                <a:spcPts val="800"/>
              </a:spcAft>
              <a:buFont typeface="+mj-lt"/>
              <a:buAutoNum type="alphaUcPeriod"/>
            </a:pPr>
            <a:r>
              <a:rPr lang="en-PH" sz="3200" b="1" dirty="0">
                <a:solidFill>
                  <a:srgbClr val="328D9F"/>
                </a:solidFill>
                <a:ea typeface="Times New Roman" panose="02020603050405020304" pitchFamily="18" charset="0"/>
                <a:cs typeface="Times New Roman" panose="02020603050405020304" pitchFamily="18" charset="0"/>
              </a:rPr>
              <a:t>Seascape Working Group</a:t>
            </a:r>
            <a:endParaRPr lang="en-US" sz="3200" b="1" dirty="0">
              <a:solidFill>
                <a:srgbClr val="328D9F"/>
              </a:solidFill>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00EE1069-2DAF-489A-A6C2-D4A7D01FAEC8}"/>
              </a:ext>
            </a:extLst>
          </p:cNvPr>
          <p:cNvGrpSpPr/>
          <p:nvPr/>
        </p:nvGrpSpPr>
        <p:grpSpPr>
          <a:xfrm>
            <a:off x="9346924" y="2581548"/>
            <a:ext cx="2715507" cy="3826865"/>
            <a:chOff x="9346924" y="2581548"/>
            <a:chExt cx="2715507" cy="3826865"/>
          </a:xfrm>
        </p:grpSpPr>
        <p:pic>
          <p:nvPicPr>
            <p:cNvPr id="7" name="Picture 6">
              <a:extLst>
                <a:ext uri="{FF2B5EF4-FFF2-40B4-BE49-F238E27FC236}">
                  <a16:creationId xmlns="" xmlns:a16="http://schemas.microsoft.com/office/drawing/2014/main" id="{6B9EF3BF-771B-4711-ADEF-34A0CC85D9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11"/>
            <a:stretch/>
          </p:blipFill>
          <p:spPr bwMode="auto">
            <a:xfrm>
              <a:off x="9346924" y="3102428"/>
              <a:ext cx="2697700" cy="165574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 xmlns:a16="http://schemas.microsoft.com/office/drawing/2014/main" id="{1BFB9731-CEDB-45F2-B098-49F2F0A04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749" y="4815057"/>
              <a:ext cx="2714682" cy="1593356"/>
            </a:xfrm>
            <a:prstGeom prst="rect">
              <a:avLst/>
            </a:prstGeom>
          </p:spPr>
        </p:pic>
        <p:sp>
          <p:nvSpPr>
            <p:cNvPr id="9" name="Text Box 2">
              <a:extLst>
                <a:ext uri="{FF2B5EF4-FFF2-40B4-BE49-F238E27FC236}">
                  <a16:creationId xmlns="" xmlns:a16="http://schemas.microsoft.com/office/drawing/2014/main" id="{685B23E4-5341-475C-9A83-75E9CA203675}"/>
                </a:ext>
              </a:extLst>
            </p:cNvPr>
            <p:cNvSpPr txBox="1">
              <a:spLocks noChangeArrowheads="1"/>
            </p:cNvSpPr>
            <p:nvPr/>
          </p:nvSpPr>
          <p:spPr bwMode="auto">
            <a:xfrm>
              <a:off x="10232891" y="2581548"/>
              <a:ext cx="1807768" cy="499108"/>
            </a:xfrm>
            <a:prstGeom prst="rect">
              <a:avLst/>
            </a:prstGeom>
            <a:solidFill>
              <a:schemeClr val="accent1">
                <a:lumMod val="60000"/>
                <a:lumOff val="40000"/>
              </a:schemeClr>
            </a:solidFill>
            <a:ln w="9525">
              <a:noFill/>
              <a:miter lim="800000"/>
              <a:headEnd/>
              <a:tailEnd/>
            </a:ln>
          </p:spPr>
          <p:txBody>
            <a:bodyPr rot="0" vert="horz" wrap="square" lIns="91440" tIns="45720" rIns="91440" bIns="45720" anchor="t" anchorCtr="0">
              <a:noAutofit/>
            </a:bodyPr>
            <a:lstStyle/>
            <a:p>
              <a:pPr marL="0" marR="0">
                <a:spcBef>
                  <a:spcPts val="0"/>
                </a:spcBef>
              </a:pPr>
              <a:r>
                <a:rPr lang="en-PH" sz="900" dirty="0">
                  <a:latin typeface="Arial" panose="020B0604020202020204" pitchFamily="34" charset="0"/>
                  <a:ea typeface="Calibri Light" panose="020F0302020204030204" pitchFamily="34" charset="0"/>
                  <a:cs typeface="Times New Roman" panose="02020603050405020304" pitchFamily="18" charset="0"/>
                </a:rPr>
                <a:t>5</a:t>
              </a:r>
              <a:r>
                <a:rPr lang="en-PH" sz="900" dirty="0">
                  <a:effectLst/>
                  <a:latin typeface="Arial" panose="020B0604020202020204" pitchFamily="34" charset="0"/>
                  <a:ea typeface="Calibri Light" panose="020F0302020204030204" pitchFamily="34" charset="0"/>
                  <a:cs typeface="Times New Roman" panose="02020603050405020304" pitchFamily="18" charset="0"/>
                </a:rPr>
                <a:t>th CTI-CFF Seascapes Working Group Meeting</a:t>
              </a:r>
            </a:p>
            <a:p>
              <a:pPr marL="0" marR="0">
                <a:spcBef>
                  <a:spcPts val="0"/>
                </a:spcBef>
              </a:pPr>
              <a:r>
                <a:rPr lang="en-PH" sz="900" dirty="0">
                  <a:effectLst/>
                  <a:latin typeface="Arial" panose="020B0604020202020204" pitchFamily="34" charset="0"/>
                  <a:ea typeface="Calibri Light" panose="020F0302020204030204" pitchFamily="34" charset="0"/>
                  <a:cs typeface="Times New Roman" panose="02020603050405020304" pitchFamily="18" charset="0"/>
                </a:rPr>
                <a:t>©MMAF/Dinah </a:t>
              </a:r>
              <a:r>
                <a:rPr lang="en-PH" sz="900" dirty="0" err="1">
                  <a:effectLst/>
                  <a:latin typeface="Arial" panose="020B0604020202020204" pitchFamily="34" charset="0"/>
                  <a:ea typeface="Calibri Light" panose="020F0302020204030204" pitchFamily="34" charset="0"/>
                  <a:cs typeface="Times New Roman" panose="02020603050405020304" pitchFamily="18" charset="0"/>
                </a:rPr>
                <a:t>Yunitawa</a:t>
              </a:r>
              <a:r>
                <a:rPr lang="en-PH" sz="900" dirty="0">
                  <a:effectLst/>
                  <a:latin typeface="Arial" panose="020B0604020202020204" pitchFamily="34" charset="0"/>
                  <a:ea typeface="Calibri Light" panose="020F0302020204030204" pitchFamily="34" charset="0"/>
                  <a:cs typeface="Times New Roman" panose="02020603050405020304" pitchFamily="18" charset="0"/>
                </a:rPr>
                <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grpSp>
        <p:nvGrpSpPr>
          <p:cNvPr id="14" name="Group 13">
            <a:extLst>
              <a:ext uri="{FF2B5EF4-FFF2-40B4-BE49-F238E27FC236}">
                <a16:creationId xmlns="" xmlns:a16="http://schemas.microsoft.com/office/drawing/2014/main" id="{8ABAD3C5-DAC2-472D-859D-0FF527FD639A}"/>
              </a:ext>
            </a:extLst>
          </p:cNvPr>
          <p:cNvGrpSpPr/>
          <p:nvPr/>
        </p:nvGrpSpPr>
        <p:grpSpPr>
          <a:xfrm>
            <a:off x="7110315" y="102184"/>
            <a:ext cx="3013278" cy="4019229"/>
            <a:chOff x="7110315" y="102184"/>
            <a:chExt cx="3013278" cy="4019229"/>
          </a:xfrm>
        </p:grpSpPr>
        <p:pic>
          <p:nvPicPr>
            <p:cNvPr id="11" name="Picture 10">
              <a:extLst>
                <a:ext uri="{FF2B5EF4-FFF2-40B4-BE49-F238E27FC236}">
                  <a16:creationId xmlns="" xmlns:a16="http://schemas.microsoft.com/office/drawing/2014/main" id="{00222F0A-74E3-4C54-A6F6-80AB7C3AAEBE}"/>
                </a:ext>
              </a:extLst>
            </p:cNvPr>
            <p:cNvPicPr>
              <a:picLocks noChangeAspect="1"/>
            </p:cNvPicPr>
            <p:nvPr/>
          </p:nvPicPr>
          <p:blipFill rotWithShape="1">
            <a:blip r:embed="rId4">
              <a:extLst>
                <a:ext uri="{28A0092B-C50C-407E-A947-70E740481C1C}">
                  <a14:useLocalDpi xmlns:a14="http://schemas.microsoft.com/office/drawing/2010/main" val="0"/>
                </a:ext>
              </a:extLst>
            </a:blip>
            <a:srcRect l="47931" t="14222" r="5120" b="49034"/>
            <a:stretch/>
          </p:blipFill>
          <p:spPr bwMode="auto">
            <a:xfrm>
              <a:off x="7110315" y="102184"/>
              <a:ext cx="3013278" cy="3332962"/>
            </a:xfrm>
            <a:prstGeom prst="rect">
              <a:avLst/>
            </a:prstGeom>
            <a:ln>
              <a:noFill/>
            </a:ln>
            <a:extLst>
              <a:ext uri="{53640926-AAD7-44D8-BBD7-CCE9431645EC}">
                <a14:shadowObscured xmlns:a14="http://schemas.microsoft.com/office/drawing/2010/main"/>
              </a:ext>
            </a:extLst>
          </p:spPr>
        </p:pic>
        <p:sp>
          <p:nvSpPr>
            <p:cNvPr id="12" name="Text Box 2">
              <a:extLst>
                <a:ext uri="{FF2B5EF4-FFF2-40B4-BE49-F238E27FC236}">
                  <a16:creationId xmlns="" xmlns:a16="http://schemas.microsoft.com/office/drawing/2014/main" id="{C499C7AF-F7F4-4B88-B3FA-D58E354E1731}"/>
                </a:ext>
              </a:extLst>
            </p:cNvPr>
            <p:cNvSpPr txBox="1">
              <a:spLocks noChangeArrowheads="1"/>
            </p:cNvSpPr>
            <p:nvPr/>
          </p:nvSpPr>
          <p:spPr bwMode="auto">
            <a:xfrm>
              <a:off x="7388913" y="3429000"/>
              <a:ext cx="1402358" cy="692413"/>
            </a:xfrm>
            <a:prstGeom prst="rect">
              <a:avLst/>
            </a:prstGeom>
            <a:solidFill>
              <a:schemeClr val="accent1">
                <a:lumMod val="60000"/>
                <a:lumOff val="40000"/>
              </a:schemeClr>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dirty="0">
                  <a:latin typeface="Arial" panose="020B0604020202020204" pitchFamily="34" charset="0"/>
                  <a:ea typeface="Calibri Light" panose="020F0302020204030204" pitchFamily="34" charset="0"/>
                  <a:cs typeface="Times New Roman" panose="02020603050405020304" pitchFamily="18" charset="0"/>
                </a:rPr>
                <a:t>Regional Sulu-Sulawesi Seascape Convergence Meeting </a:t>
              </a:r>
              <a:r>
                <a:rPr lang="en-PH" sz="900" dirty="0">
                  <a:effectLst/>
                  <a:latin typeface="Arial" panose="020B0604020202020204" pitchFamily="34" charset="0"/>
                  <a:ea typeface="Calibri Light" panose="020F0302020204030204" pitchFamily="34" charset="0"/>
                  <a:cs typeface="Times New Roman" panose="02020603050405020304" pitchFamily="18" charset="0"/>
                </a:rPr>
                <a:t>©GIZ/Marion </a:t>
              </a:r>
              <a:r>
                <a:rPr lang="en-PH" sz="900" dirty="0" err="1">
                  <a:effectLst/>
                  <a:latin typeface="Arial" panose="020B0604020202020204" pitchFamily="34" charset="0"/>
                  <a:ea typeface="Calibri Light" panose="020F0302020204030204" pitchFamily="34" charset="0"/>
                  <a:cs typeface="Times New Roman" panose="02020603050405020304" pitchFamily="18" charset="0"/>
                </a:rPr>
                <a:t>Daclan</a:t>
              </a:r>
              <a:r>
                <a:rPr lang="en-PH" sz="900" dirty="0">
                  <a:effectLst/>
                  <a:latin typeface="Arial" panose="020B0604020202020204" pitchFamily="34" charset="0"/>
                  <a:ea typeface="Calibri Light" panose="020F0302020204030204" pitchFamily="34" charset="0"/>
                  <a:cs typeface="Times New Roman" panose="02020603050405020304" pitchFamily="18" charset="0"/>
                </a:rPr>
                <a:t>/2018</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2066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AB6CE7C-1174-4F5C-B164-7F7353C8B77D}"/>
              </a:ext>
            </a:extLst>
          </p:cNvPr>
          <p:cNvSpPr/>
          <p:nvPr/>
        </p:nvSpPr>
        <p:spPr>
          <a:xfrm>
            <a:off x="521459" y="384674"/>
            <a:ext cx="9923195" cy="1119665"/>
          </a:xfrm>
          <a:prstGeom prst="rect">
            <a:avLst/>
          </a:prstGeom>
        </p:spPr>
        <p:txBody>
          <a:bodyPr wrap="square">
            <a:spAutoFit/>
          </a:bodyPr>
          <a:lstStyle/>
          <a:p>
            <a:pPr marL="574675" marR="0" lvl="0" indent="-574675">
              <a:lnSpc>
                <a:spcPct val="107000"/>
              </a:lnSpc>
              <a:spcBef>
                <a:spcPts val="200"/>
              </a:spcBef>
              <a:spcAft>
                <a:spcPts val="800"/>
              </a:spcAft>
            </a:pPr>
            <a:r>
              <a:rPr lang="en-PH" sz="3200" b="1" dirty="0">
                <a:solidFill>
                  <a:srgbClr val="328D9F"/>
                </a:solidFill>
                <a:ea typeface="Times New Roman" panose="02020603050405020304" pitchFamily="18" charset="0"/>
                <a:cs typeface="Times New Roman" panose="02020603050405020304" pitchFamily="18" charset="0"/>
              </a:rPr>
              <a:t>B. Ecosystem Approach to Fisheries Management Working Group</a:t>
            </a:r>
            <a:endParaRPr lang="en-US" sz="3200" b="1" dirty="0">
              <a:solidFill>
                <a:srgbClr val="328D9F"/>
              </a:solidFill>
              <a:ea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 xmlns:a16="http://schemas.microsoft.com/office/drawing/2014/main" id="{3516064E-09D2-40A4-945F-A4B9F2D3DA44}"/>
              </a:ext>
            </a:extLst>
          </p:cNvPr>
          <p:cNvSpPr>
            <a:spLocks noGrp="1"/>
          </p:cNvSpPr>
          <p:nvPr>
            <p:ph sz="half" idx="1"/>
          </p:nvPr>
        </p:nvSpPr>
        <p:spPr>
          <a:xfrm>
            <a:off x="521460" y="1504339"/>
            <a:ext cx="6856126" cy="4450147"/>
          </a:xfrm>
        </p:spPr>
        <p:txBody>
          <a:bodyPr>
            <a:noAutofit/>
          </a:bodyPr>
          <a:lstStyle/>
          <a:p>
            <a:pPr marL="457200" indent="-457200">
              <a:lnSpc>
                <a:spcPct val="100000"/>
              </a:lnSpc>
              <a:spcBef>
                <a:spcPts val="0"/>
              </a:spcBef>
              <a:buAutoNum type="arabicPeriod"/>
            </a:pPr>
            <a:r>
              <a:rPr lang="en-PH" sz="2400" b="1" dirty="0"/>
              <a:t>Regional Training Workshop on EAFM with CMAR</a:t>
            </a:r>
            <a:endParaRPr lang="en-US" sz="2400" b="1" dirty="0"/>
          </a:p>
          <a:p>
            <a:pPr marL="0" indent="0">
              <a:lnSpc>
                <a:spcPct val="100000"/>
              </a:lnSpc>
              <a:spcBef>
                <a:spcPts val="0"/>
              </a:spcBef>
              <a:buNone/>
            </a:pPr>
            <a:r>
              <a:rPr lang="en-US" sz="2400" b="1" i="1" dirty="0"/>
              <a:t>     </a:t>
            </a:r>
            <a:r>
              <a:rPr lang="en-PH" sz="2400" i="1" dirty="0"/>
              <a:t>Bali, Indonesia / 7-10 August 2018</a:t>
            </a:r>
          </a:p>
          <a:p>
            <a:pPr marL="0" indent="0">
              <a:lnSpc>
                <a:spcPct val="100000"/>
              </a:lnSpc>
              <a:spcBef>
                <a:spcPts val="0"/>
              </a:spcBef>
              <a:buNone/>
            </a:pPr>
            <a:r>
              <a:rPr lang="en-PH" sz="2400" i="1" dirty="0"/>
              <a:t>     </a:t>
            </a:r>
            <a:endParaRPr lang="en-US" sz="2400" dirty="0"/>
          </a:p>
          <a:p>
            <a:r>
              <a:rPr lang="en-PH" sz="1800" dirty="0"/>
              <a:t>Gathered officials from conservation, environment, fisheries and maritime agencies of Costa Rica, Colombia, Ecuador, Panama, Indonesia, Malaysia, Solomon Islands and Timor-Leste. </a:t>
            </a:r>
          </a:p>
          <a:p>
            <a:r>
              <a:rPr lang="en-PH" sz="1800" dirty="0"/>
              <a:t>Participants were provided with concepts, principles of EAFM and its application; development, implementation and monitoring of EAFM Plan.</a:t>
            </a:r>
          </a:p>
          <a:p>
            <a:r>
              <a:rPr lang="en-PH" sz="1800" dirty="0"/>
              <a:t>Through the workshop, CT6 and South American countries hope to continue to coordinate, especially in terms of sharing experiences in the implementation of EAFM in their countries.</a:t>
            </a:r>
            <a:endParaRPr lang="en-US" sz="2400" dirty="0"/>
          </a:p>
        </p:txBody>
      </p:sp>
      <p:pic>
        <p:nvPicPr>
          <p:cNvPr id="7" name="Picture 6">
            <a:extLst>
              <a:ext uri="{FF2B5EF4-FFF2-40B4-BE49-F238E27FC236}">
                <a16:creationId xmlns="" xmlns:a16="http://schemas.microsoft.com/office/drawing/2014/main" id="{0544C0B7-5536-4998-9C73-FB4C85D09153}"/>
              </a:ext>
            </a:extLst>
          </p:cNvPr>
          <p:cNvPicPr/>
          <p:nvPr/>
        </p:nvPicPr>
        <p:blipFill rotWithShape="1">
          <a:blip r:embed="rId2" cstate="print">
            <a:extLst>
              <a:ext uri="{28A0092B-C50C-407E-A947-70E740481C1C}">
                <a14:useLocalDpi xmlns:a14="http://schemas.microsoft.com/office/drawing/2010/main" val="0"/>
              </a:ext>
            </a:extLst>
          </a:blip>
          <a:srcRect t="17778" r="2553" b="7556"/>
          <a:stretch/>
        </p:blipFill>
        <p:spPr bwMode="auto">
          <a:xfrm>
            <a:off x="7469927" y="1504339"/>
            <a:ext cx="4082370" cy="234663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 xmlns:a16="http://schemas.microsoft.com/office/drawing/2014/main" id="{4A705F6D-563C-4AC0-B45D-5FB62D4930E0}"/>
              </a:ext>
            </a:extLst>
          </p:cNvPr>
          <p:cNvPicPr/>
          <p:nvPr/>
        </p:nvPicPr>
        <p:blipFill rotWithShape="1">
          <a:blip r:embed="rId3" cstate="print">
            <a:extLst>
              <a:ext uri="{28A0092B-C50C-407E-A947-70E740481C1C}">
                <a14:useLocalDpi xmlns:a14="http://schemas.microsoft.com/office/drawing/2010/main" val="0"/>
              </a:ext>
            </a:extLst>
          </a:blip>
          <a:srcRect t="24889"/>
          <a:stretch/>
        </p:blipFill>
        <p:spPr bwMode="auto">
          <a:xfrm>
            <a:off x="7469926" y="3881069"/>
            <a:ext cx="4082370" cy="2299802"/>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 xmlns:a16="http://schemas.microsoft.com/office/drawing/2014/main" id="{F162DD8D-7AB1-404F-A1BB-6F6CD4AFA2F5}"/>
              </a:ext>
            </a:extLst>
          </p:cNvPr>
          <p:cNvSpPr/>
          <p:nvPr/>
        </p:nvSpPr>
        <p:spPr>
          <a:xfrm>
            <a:off x="7377586" y="6216846"/>
            <a:ext cx="4082370" cy="256480"/>
          </a:xfrm>
          <a:prstGeom prst="rect">
            <a:avLst/>
          </a:prstGeom>
        </p:spPr>
        <p:txBody>
          <a:bodyPr wrap="square">
            <a:spAutoFit/>
          </a:bodyPr>
          <a:lstStyle/>
          <a:p>
            <a:pPr>
              <a:lnSpc>
                <a:spcPct val="107000"/>
              </a:lnSpc>
              <a:spcAft>
                <a:spcPts val="800"/>
              </a:spcAft>
            </a:pPr>
            <a:r>
              <a:rPr lang="en-PH" sz="1050" dirty="0">
                <a:latin typeface="Arial" panose="020B0604020202020204" pitchFamily="34" charset="0"/>
                <a:ea typeface="Calibri Light" panose="020F0302020204030204" pitchFamily="34" charset="0"/>
                <a:cs typeface="Times New Roman" panose="02020603050405020304" pitchFamily="18" charset="0"/>
              </a:rPr>
              <a:t>© CTI-CFF Regional Secretariat/Dr. Sharifah Nora Ibrahim/2018</a:t>
            </a:r>
            <a:endParaRPr lang="en-US" sz="105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22723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F080A11-0868-4AFD-80A0-D38A8940B0E6}"/>
              </a:ext>
            </a:extLst>
          </p:cNvPr>
          <p:cNvSpPr/>
          <p:nvPr/>
        </p:nvSpPr>
        <p:spPr>
          <a:xfrm>
            <a:off x="3956733" y="362902"/>
            <a:ext cx="5350552" cy="592726"/>
          </a:xfrm>
          <a:prstGeom prst="rect">
            <a:avLst/>
          </a:prstGeom>
        </p:spPr>
        <p:txBody>
          <a:bodyPr wrap="square">
            <a:spAutoFit/>
          </a:bodyPr>
          <a:lstStyle/>
          <a:p>
            <a:pPr marL="574675" marR="0" lvl="0" indent="-574675">
              <a:lnSpc>
                <a:spcPct val="107000"/>
              </a:lnSpc>
              <a:spcBef>
                <a:spcPts val="200"/>
              </a:spcBef>
              <a:spcAft>
                <a:spcPts val="800"/>
              </a:spcAft>
            </a:pPr>
            <a:r>
              <a:rPr lang="en-PH" sz="3200" b="1" dirty="0">
                <a:solidFill>
                  <a:srgbClr val="328D9F"/>
                </a:solidFill>
                <a:ea typeface="Times New Roman" panose="02020603050405020304" pitchFamily="18" charset="0"/>
                <a:cs typeface="Times New Roman" panose="02020603050405020304" pitchFamily="18" charset="0"/>
              </a:rPr>
              <a:t>C. Marine Protected Areas</a:t>
            </a:r>
            <a:endParaRPr lang="en-US" sz="3200" b="1" dirty="0">
              <a:solidFill>
                <a:srgbClr val="328D9F"/>
              </a:solidFill>
              <a:ea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 xmlns:a16="http://schemas.microsoft.com/office/drawing/2014/main" id="{EE05D4F9-187C-4E9D-9886-E706E99ED585}"/>
              </a:ext>
            </a:extLst>
          </p:cNvPr>
          <p:cNvSpPr>
            <a:spLocks noGrp="1"/>
          </p:cNvSpPr>
          <p:nvPr>
            <p:ph sz="half" idx="1"/>
          </p:nvPr>
        </p:nvSpPr>
        <p:spPr>
          <a:xfrm>
            <a:off x="4016826" y="1010058"/>
            <a:ext cx="8098972" cy="4450147"/>
          </a:xfrm>
        </p:spPr>
        <p:txBody>
          <a:bodyPr>
            <a:noAutofit/>
          </a:bodyPr>
          <a:lstStyle/>
          <a:p>
            <a:pPr marL="0" indent="0">
              <a:lnSpc>
                <a:spcPct val="100000"/>
              </a:lnSpc>
              <a:spcBef>
                <a:spcPts val="0"/>
              </a:spcBef>
              <a:buNone/>
            </a:pPr>
            <a:r>
              <a:rPr lang="en-PH" sz="2400" b="1" dirty="0"/>
              <a:t>MPA Regional Exchange </a:t>
            </a:r>
            <a:endParaRPr lang="en-US" sz="2400" b="1" dirty="0"/>
          </a:p>
          <a:p>
            <a:pPr marL="0" indent="0">
              <a:lnSpc>
                <a:spcPct val="100000"/>
              </a:lnSpc>
              <a:spcBef>
                <a:spcPts val="0"/>
              </a:spcBef>
              <a:buNone/>
            </a:pPr>
            <a:r>
              <a:rPr lang="en-PH" sz="2400" i="1" dirty="0" err="1"/>
              <a:t>Sorong</a:t>
            </a:r>
            <a:r>
              <a:rPr lang="en-PH" sz="2400" i="1" dirty="0"/>
              <a:t> and Raja Ampat, Indonesia / 30 Sept – 5 Oct 2018</a:t>
            </a:r>
          </a:p>
          <a:p>
            <a:pPr marL="0" indent="0">
              <a:lnSpc>
                <a:spcPct val="100000"/>
              </a:lnSpc>
              <a:spcBef>
                <a:spcPts val="0"/>
              </a:spcBef>
              <a:buNone/>
            </a:pPr>
            <a:r>
              <a:rPr lang="en-PH" sz="2400" i="1" dirty="0"/>
              <a:t>   </a:t>
            </a:r>
          </a:p>
          <a:p>
            <a:pPr marL="0" indent="0">
              <a:lnSpc>
                <a:spcPct val="100000"/>
              </a:lnSpc>
              <a:spcBef>
                <a:spcPts val="0"/>
              </a:spcBef>
              <a:buNone/>
            </a:pPr>
            <a:r>
              <a:rPr lang="en-PH" sz="2000" i="1" dirty="0"/>
              <a:t>Some  decisions that came out from the meeting:</a:t>
            </a:r>
          </a:p>
          <a:p>
            <a:pPr>
              <a:lnSpc>
                <a:spcPct val="100000"/>
              </a:lnSpc>
              <a:spcBef>
                <a:spcPts val="0"/>
              </a:spcBef>
            </a:pPr>
            <a:r>
              <a:rPr lang="en-PH" sz="2000" dirty="0"/>
              <a:t>Regional Secretariat to facilitate capacity building for the CT Atlas Focal Points and resolve issues in accessing CT Atlas;</a:t>
            </a:r>
          </a:p>
          <a:p>
            <a:pPr>
              <a:lnSpc>
                <a:spcPct val="100000"/>
              </a:lnSpc>
              <a:spcBef>
                <a:spcPts val="0"/>
              </a:spcBef>
            </a:pPr>
            <a:endParaRPr lang="en-PH" sz="2000" dirty="0"/>
          </a:p>
          <a:p>
            <a:pPr>
              <a:lnSpc>
                <a:spcPct val="100000"/>
              </a:lnSpc>
              <a:spcBef>
                <a:spcPts val="0"/>
              </a:spcBef>
            </a:pPr>
            <a:r>
              <a:rPr lang="en-PH" sz="2000" dirty="0"/>
              <a:t>Extended the implementation of the roadmap for the third round of CTMPAS nomination until 2019 and to start the creation of the External Advisory Committee in November 2018;</a:t>
            </a:r>
          </a:p>
          <a:p>
            <a:pPr>
              <a:lnSpc>
                <a:spcPct val="100000"/>
              </a:lnSpc>
              <a:spcBef>
                <a:spcPts val="0"/>
              </a:spcBef>
            </a:pPr>
            <a:endParaRPr lang="en-PH" sz="2000" dirty="0"/>
          </a:p>
          <a:p>
            <a:pPr>
              <a:lnSpc>
                <a:spcPct val="100000"/>
              </a:lnSpc>
              <a:spcBef>
                <a:spcPts val="0"/>
              </a:spcBef>
            </a:pPr>
            <a:r>
              <a:rPr lang="en-PH" sz="2000" dirty="0"/>
              <a:t>Recognized and endorsed the program for the Recognition of Effectively Managed MPAs; and</a:t>
            </a:r>
          </a:p>
          <a:p>
            <a:pPr>
              <a:lnSpc>
                <a:spcPct val="100000"/>
              </a:lnSpc>
              <a:spcBef>
                <a:spcPts val="0"/>
              </a:spcBef>
            </a:pPr>
            <a:endParaRPr lang="en-PH" sz="2000" dirty="0"/>
          </a:p>
          <a:p>
            <a:pPr>
              <a:lnSpc>
                <a:spcPct val="100000"/>
              </a:lnSpc>
              <a:spcBef>
                <a:spcPts val="0"/>
              </a:spcBef>
            </a:pPr>
            <a:r>
              <a:rPr lang="en-PH" sz="2000" dirty="0"/>
              <a:t>Recommended that the Sustainable Marine Tourism Task Force begin their duties by reviewing the Global Sustainable Marine Tourism Council’s guidelines and criteria.</a:t>
            </a:r>
            <a:endParaRPr lang="en-US" sz="2000" dirty="0"/>
          </a:p>
          <a:p>
            <a:pPr>
              <a:lnSpc>
                <a:spcPct val="100000"/>
              </a:lnSpc>
              <a:spcBef>
                <a:spcPts val="0"/>
              </a:spcBef>
            </a:pPr>
            <a:endParaRPr lang="en-PH" sz="2000" dirty="0"/>
          </a:p>
          <a:p>
            <a:pPr>
              <a:lnSpc>
                <a:spcPct val="100000"/>
              </a:lnSpc>
              <a:spcBef>
                <a:spcPts val="0"/>
              </a:spcBef>
            </a:pPr>
            <a:endParaRPr lang="en-US" sz="2400" dirty="0"/>
          </a:p>
          <a:p>
            <a:pPr>
              <a:lnSpc>
                <a:spcPct val="100000"/>
              </a:lnSpc>
              <a:spcBef>
                <a:spcPts val="0"/>
              </a:spcBef>
            </a:pPr>
            <a:endParaRPr lang="en-US" sz="2200" dirty="0"/>
          </a:p>
          <a:p>
            <a:pPr>
              <a:lnSpc>
                <a:spcPct val="100000"/>
              </a:lnSpc>
              <a:spcBef>
                <a:spcPts val="0"/>
              </a:spcBef>
            </a:pPr>
            <a:endParaRPr lang="en-PH" sz="2400" dirty="0"/>
          </a:p>
          <a:p>
            <a:pPr>
              <a:lnSpc>
                <a:spcPct val="100000"/>
              </a:lnSpc>
              <a:spcBef>
                <a:spcPts val="0"/>
              </a:spcBef>
            </a:pPr>
            <a:endParaRPr lang="en-US" dirty="0"/>
          </a:p>
          <a:p>
            <a:pPr>
              <a:lnSpc>
                <a:spcPct val="100000"/>
              </a:lnSpc>
              <a:spcBef>
                <a:spcPts val="0"/>
              </a:spcBef>
            </a:pPr>
            <a:endParaRPr lang="en-US" sz="2400" dirty="0"/>
          </a:p>
        </p:txBody>
      </p:sp>
      <p:grpSp>
        <p:nvGrpSpPr>
          <p:cNvPr id="7" name="Group 6">
            <a:extLst>
              <a:ext uri="{FF2B5EF4-FFF2-40B4-BE49-F238E27FC236}">
                <a16:creationId xmlns="" xmlns:a16="http://schemas.microsoft.com/office/drawing/2014/main" id="{2326E926-769D-431A-906A-98E39BB0531A}"/>
              </a:ext>
            </a:extLst>
          </p:cNvPr>
          <p:cNvGrpSpPr/>
          <p:nvPr/>
        </p:nvGrpSpPr>
        <p:grpSpPr>
          <a:xfrm>
            <a:off x="185058" y="384674"/>
            <a:ext cx="3614056" cy="6048914"/>
            <a:chOff x="0" y="0"/>
            <a:chExt cx="2867660" cy="4860925"/>
          </a:xfrm>
        </p:grpSpPr>
        <p:pic>
          <p:nvPicPr>
            <p:cNvPr id="8" name="Picture 7">
              <a:extLst>
                <a:ext uri="{FF2B5EF4-FFF2-40B4-BE49-F238E27FC236}">
                  <a16:creationId xmlns="" xmlns:a16="http://schemas.microsoft.com/office/drawing/2014/main" id="{E02CEE7B-0BC5-4B63-A705-8A37DC6B78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893"/>
            <a:stretch/>
          </p:blipFill>
          <p:spPr bwMode="auto">
            <a:xfrm>
              <a:off x="95250" y="0"/>
              <a:ext cx="2770505" cy="247904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 xmlns:a16="http://schemas.microsoft.com/office/drawing/2014/main" id="{7D5C9B24-EA2F-420C-9C9E-2973BEB3C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540000"/>
              <a:ext cx="2766060" cy="2074545"/>
            </a:xfrm>
            <a:prstGeom prst="rect">
              <a:avLst/>
            </a:prstGeom>
          </p:spPr>
        </p:pic>
        <p:sp>
          <p:nvSpPr>
            <p:cNvPr id="10" name="Text Box 2">
              <a:extLst>
                <a:ext uri="{FF2B5EF4-FFF2-40B4-BE49-F238E27FC236}">
                  <a16:creationId xmlns="" xmlns:a16="http://schemas.microsoft.com/office/drawing/2014/main" id="{CE4E649C-6CA9-4081-A51C-3CE960B97F0C}"/>
                </a:ext>
              </a:extLst>
            </p:cNvPr>
            <p:cNvSpPr txBox="1">
              <a:spLocks noChangeArrowheads="1"/>
            </p:cNvSpPr>
            <p:nvPr/>
          </p:nvSpPr>
          <p:spPr bwMode="auto">
            <a:xfrm>
              <a:off x="0" y="4584700"/>
              <a:ext cx="2829560" cy="2762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0810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B54DAFE-DB46-4003-B104-6D513081DEA5}"/>
              </a:ext>
            </a:extLst>
          </p:cNvPr>
          <p:cNvSpPr/>
          <p:nvPr/>
        </p:nvSpPr>
        <p:spPr>
          <a:xfrm>
            <a:off x="397105" y="275816"/>
            <a:ext cx="9476238" cy="592726"/>
          </a:xfrm>
          <a:prstGeom prst="rect">
            <a:avLst/>
          </a:prstGeom>
        </p:spPr>
        <p:txBody>
          <a:bodyPr wrap="square">
            <a:spAutoFit/>
          </a:bodyPr>
          <a:lstStyle/>
          <a:p>
            <a:pPr marL="574675" marR="0" lvl="0" indent="-574675">
              <a:lnSpc>
                <a:spcPct val="107000"/>
              </a:lnSpc>
              <a:spcBef>
                <a:spcPts val="200"/>
              </a:spcBef>
              <a:spcAft>
                <a:spcPts val="800"/>
              </a:spcAft>
            </a:pPr>
            <a:r>
              <a:rPr lang="en-PH" sz="3200" b="1" dirty="0">
                <a:solidFill>
                  <a:srgbClr val="328D9F"/>
                </a:solidFill>
                <a:ea typeface="Times New Roman" panose="02020603050405020304" pitchFamily="18" charset="0"/>
                <a:cs typeface="Times New Roman" panose="02020603050405020304" pitchFamily="18" charset="0"/>
              </a:rPr>
              <a:t>D. Climate Change Adaptation Working Group </a:t>
            </a:r>
            <a:endParaRPr lang="en-US" sz="3200" b="1" dirty="0">
              <a:solidFill>
                <a:srgbClr val="328D9F"/>
              </a:solidFill>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876BC53A-C198-48A8-8354-D083B12D4939}"/>
              </a:ext>
            </a:extLst>
          </p:cNvPr>
          <p:cNvSpPr/>
          <p:nvPr/>
        </p:nvSpPr>
        <p:spPr>
          <a:xfrm>
            <a:off x="653142" y="1060081"/>
            <a:ext cx="9476238" cy="1964640"/>
          </a:xfrm>
          <a:prstGeom prst="rect">
            <a:avLst/>
          </a:prstGeom>
        </p:spPr>
        <p:txBody>
          <a:bodyPr wrap="square">
            <a:spAutoFit/>
          </a:bodyPr>
          <a:lstStyle/>
          <a:p>
            <a:pPr marL="347663" marR="0" lvl="0" indent="-347663" algn="just">
              <a:lnSpc>
                <a:spcPct val="107000"/>
              </a:lnSpc>
              <a:spcBef>
                <a:spcPts val="0"/>
              </a:spcBef>
              <a:spcAft>
                <a:spcPts val="0"/>
              </a:spcAft>
              <a:tabLst>
                <a:tab pos="857250" algn="l"/>
              </a:tabLst>
            </a:pPr>
            <a:r>
              <a:rPr lang="en-PH" sz="2200" b="1" dirty="0">
                <a:ea typeface="Calibri Light" panose="020F0302020204030204" pitchFamily="34" charset="0"/>
                <a:cs typeface="Calibri Light" panose="020F0302020204030204" pitchFamily="34" charset="0"/>
              </a:rPr>
              <a:t>1. The 5</a:t>
            </a:r>
            <a:r>
              <a:rPr lang="en-PH" sz="2200" b="1" baseline="30000" dirty="0">
                <a:ea typeface="Calibri Light" panose="020F0302020204030204" pitchFamily="34" charset="0"/>
                <a:cs typeface="Calibri Light" panose="020F0302020204030204" pitchFamily="34" charset="0"/>
              </a:rPr>
              <a:t>th</a:t>
            </a:r>
            <a:r>
              <a:rPr lang="en-PH" sz="2200" b="1" dirty="0">
                <a:ea typeface="Calibri Light" panose="020F0302020204030204" pitchFamily="34" charset="0"/>
                <a:cs typeface="Calibri Light" panose="020F0302020204030204" pitchFamily="34" charset="0"/>
              </a:rPr>
              <a:t> CTI-CFF Climate Change Adaptation Working Group Regional Exchange and Grant Workshop </a:t>
            </a:r>
            <a:endParaRPr lang="en-US" sz="2200" dirty="0">
              <a:ea typeface="Calibri Light" panose="020F0302020204030204" pitchFamily="34" charset="0"/>
              <a:cs typeface="Times New Roman" panose="02020603050405020304" pitchFamily="18" charset="0"/>
            </a:endParaRPr>
          </a:p>
          <a:p>
            <a:pPr marL="347663" marR="0" algn="just">
              <a:lnSpc>
                <a:spcPct val="107000"/>
              </a:lnSpc>
              <a:spcBef>
                <a:spcPts val="0"/>
              </a:spcBef>
              <a:spcAft>
                <a:spcPts val="0"/>
              </a:spcAft>
            </a:pPr>
            <a:r>
              <a:rPr lang="en-PH" sz="2200" i="1" dirty="0">
                <a:ea typeface="Calibri Light" panose="020F0302020204030204" pitchFamily="34" charset="0"/>
                <a:cs typeface="Calibri Light" panose="020F0302020204030204" pitchFamily="34" charset="0"/>
              </a:rPr>
              <a:t>Sabah, Malaysia / 10-13 April 2018</a:t>
            </a:r>
          </a:p>
          <a:p>
            <a:pPr marL="347663" marR="0" algn="just">
              <a:lnSpc>
                <a:spcPct val="107000"/>
              </a:lnSpc>
              <a:spcBef>
                <a:spcPts val="0"/>
              </a:spcBef>
              <a:spcAft>
                <a:spcPts val="600"/>
              </a:spcAft>
            </a:pPr>
            <a:endParaRPr lang="en-PH" sz="2200" i="1" dirty="0">
              <a:ea typeface="Calibri Light" panose="020F0302020204030204" pitchFamily="34" charset="0"/>
              <a:cs typeface="Calibri Light" panose="020F0302020204030204" pitchFamily="34" charset="0"/>
            </a:endParaRPr>
          </a:p>
          <a:p>
            <a:pPr marL="347663" marR="0" algn="just">
              <a:lnSpc>
                <a:spcPct val="107000"/>
              </a:lnSpc>
              <a:spcBef>
                <a:spcPts val="0"/>
              </a:spcBef>
              <a:spcAft>
                <a:spcPts val="600"/>
              </a:spcAft>
            </a:pPr>
            <a:endParaRPr lang="en-US" sz="2200" dirty="0">
              <a:ea typeface="Calibri Light" panose="020F03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CB9B0F3E-14A3-41AE-BA4E-6EFCF34D8ABA}"/>
              </a:ext>
            </a:extLst>
          </p:cNvPr>
          <p:cNvSpPr/>
          <p:nvPr/>
        </p:nvSpPr>
        <p:spPr>
          <a:xfrm>
            <a:off x="386218" y="2323048"/>
            <a:ext cx="10728095" cy="3642407"/>
          </a:xfrm>
          <a:prstGeom prst="rect">
            <a:avLst/>
          </a:prstGeom>
        </p:spPr>
        <p:txBody>
          <a:bodyPr wrap="square">
            <a:spAutoFit/>
          </a:bodyPr>
          <a:lstStyle/>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Reviewed the priority actions outlined in the REAP –CCA, both at the country and regional levels;</a:t>
            </a:r>
          </a:p>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Developed and ﬁnalized the draft Terms of Reference for the establishment of the Regional COE on CCA; </a:t>
            </a:r>
          </a:p>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Developed the course outline for the Executive Course on CCA designed for local governments based on the LEAP Guide; and </a:t>
            </a:r>
          </a:p>
          <a:p>
            <a:pPr marL="742950" marR="0" indent="-285750" algn="just">
              <a:lnSpc>
                <a:spcPct val="107000"/>
              </a:lnSpc>
              <a:spcBef>
                <a:spcPts val="0"/>
              </a:spcBef>
              <a:spcAft>
                <a:spcPts val="800"/>
              </a:spcAft>
              <a:buFont typeface="Arial" panose="020B0604020202020204" pitchFamily="34" charset="0"/>
              <a:buChar char="•"/>
            </a:pPr>
            <a:r>
              <a:rPr lang="en-PH" sz="2200" dirty="0">
                <a:ea typeface="Calibri Light" panose="020F0302020204030204" pitchFamily="34" charset="0"/>
                <a:cs typeface="Calibri Light" panose="020F0302020204030204" pitchFamily="34" charset="0"/>
              </a:rPr>
              <a:t>Strengthened or enhanced the skills of the participants in terms of proposal-writing to increase chances of winning grants to support the national CCA programs and activities.</a:t>
            </a: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50485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1249AA1-4289-4E62-92E2-79BB2FD86711}"/>
              </a:ext>
            </a:extLst>
          </p:cNvPr>
          <p:cNvSpPr/>
          <p:nvPr/>
        </p:nvSpPr>
        <p:spPr>
          <a:xfrm>
            <a:off x="397105" y="341132"/>
            <a:ext cx="9476238" cy="592726"/>
          </a:xfrm>
          <a:prstGeom prst="rect">
            <a:avLst/>
          </a:prstGeom>
        </p:spPr>
        <p:txBody>
          <a:bodyPr wrap="square">
            <a:spAutoFit/>
          </a:bodyPr>
          <a:lstStyle/>
          <a:p>
            <a:pPr marL="574675" marR="0" lvl="0" indent="-574675">
              <a:lnSpc>
                <a:spcPct val="107000"/>
              </a:lnSpc>
              <a:spcBef>
                <a:spcPts val="200"/>
              </a:spcBef>
              <a:spcAft>
                <a:spcPts val="800"/>
              </a:spcAft>
            </a:pPr>
            <a:r>
              <a:rPr lang="en-PH" sz="3200" b="1" dirty="0">
                <a:solidFill>
                  <a:srgbClr val="328D9F"/>
                </a:solidFill>
                <a:ea typeface="Times New Roman" panose="02020603050405020304" pitchFamily="18" charset="0"/>
                <a:cs typeface="Times New Roman" panose="02020603050405020304" pitchFamily="18" charset="0"/>
              </a:rPr>
              <a:t>D. Threatened Species Working Group </a:t>
            </a:r>
            <a:endParaRPr lang="en-US" sz="3200" b="1" dirty="0">
              <a:solidFill>
                <a:srgbClr val="328D9F"/>
              </a:solidFill>
              <a:ea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0E6B8453-EC37-4699-9595-10BA5D5FFAB5}"/>
              </a:ext>
            </a:extLst>
          </p:cNvPr>
          <p:cNvGrpSpPr/>
          <p:nvPr/>
        </p:nvGrpSpPr>
        <p:grpSpPr>
          <a:xfrm>
            <a:off x="6960824" y="1731976"/>
            <a:ext cx="4732465" cy="3844698"/>
            <a:chOff x="0" y="0"/>
            <a:chExt cx="3060065" cy="2486025"/>
          </a:xfrm>
        </p:grpSpPr>
        <p:pic>
          <p:nvPicPr>
            <p:cNvPr id="7" name="Picture 6">
              <a:extLst>
                <a:ext uri="{FF2B5EF4-FFF2-40B4-BE49-F238E27FC236}">
                  <a16:creationId xmlns="" xmlns:a16="http://schemas.microsoft.com/office/drawing/2014/main" id="{6F05F306-3AC1-4045-AA0D-662D4CF1C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0"/>
              <a:ext cx="2920365" cy="2190750"/>
            </a:xfrm>
            <a:prstGeom prst="rect">
              <a:avLst/>
            </a:prstGeom>
          </p:spPr>
        </p:pic>
        <p:sp>
          <p:nvSpPr>
            <p:cNvPr id="8" name="Text Box 2">
              <a:extLst>
                <a:ext uri="{FF2B5EF4-FFF2-40B4-BE49-F238E27FC236}">
                  <a16:creationId xmlns="" xmlns:a16="http://schemas.microsoft.com/office/drawing/2014/main" id="{BD77C597-0551-444E-B0D2-D3A1B5336962}"/>
                </a:ext>
              </a:extLst>
            </p:cNvPr>
            <p:cNvSpPr txBox="1">
              <a:spLocks noChangeArrowheads="1"/>
            </p:cNvSpPr>
            <p:nvPr/>
          </p:nvSpPr>
          <p:spPr bwMode="auto">
            <a:xfrm>
              <a:off x="0" y="2209800"/>
              <a:ext cx="2953385" cy="2762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PH" sz="900">
                  <a:effectLst/>
                  <a:latin typeface="Arial" panose="020B0604020202020204" pitchFamily="34" charset="0"/>
                  <a:ea typeface="Calibri Light" panose="020F0302020204030204" pitchFamily="34" charset="0"/>
                  <a:cs typeface="Times New Roman" panose="02020603050405020304" pitchFamily="18" charset="0"/>
                </a:rPr>
                <a:t>©CTI-CFF Regional Secretariat/2018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grpSp>
      <p:sp>
        <p:nvSpPr>
          <p:cNvPr id="9" name="Rectangle 8">
            <a:extLst>
              <a:ext uri="{FF2B5EF4-FFF2-40B4-BE49-F238E27FC236}">
                <a16:creationId xmlns="" xmlns:a16="http://schemas.microsoft.com/office/drawing/2014/main" id="{70A97D62-3945-435E-B9FF-9A1EE6456831}"/>
              </a:ext>
            </a:extLst>
          </p:cNvPr>
          <p:cNvSpPr/>
          <p:nvPr/>
        </p:nvSpPr>
        <p:spPr>
          <a:xfrm>
            <a:off x="498711" y="1089170"/>
            <a:ext cx="6096000" cy="1152816"/>
          </a:xfrm>
          <a:prstGeom prst="rect">
            <a:avLst/>
          </a:prstGeom>
        </p:spPr>
        <p:txBody>
          <a:bodyPr>
            <a:spAutoFit/>
          </a:bodyPr>
          <a:lstStyle/>
          <a:p>
            <a:pPr marL="457200" marR="0" lvl="0" indent="-457200" algn="just">
              <a:lnSpc>
                <a:spcPct val="107000"/>
              </a:lnSpc>
              <a:spcBef>
                <a:spcPts val="0"/>
              </a:spcBef>
              <a:spcAft>
                <a:spcPts val="0"/>
              </a:spcAft>
              <a:buAutoNum type="arabicPeriod"/>
            </a:pPr>
            <a:r>
              <a:rPr lang="en-PH" sz="2200" b="1" dirty="0">
                <a:ea typeface="Calibri Light" panose="020F0302020204030204" pitchFamily="34" charset="0"/>
                <a:cs typeface="Calibri Light" panose="020F0302020204030204" pitchFamily="34" charset="0"/>
              </a:rPr>
              <a:t>The 1</a:t>
            </a:r>
            <a:r>
              <a:rPr lang="en-PH" sz="2200" b="1" baseline="30000" dirty="0">
                <a:ea typeface="Calibri Light" panose="020F0302020204030204" pitchFamily="34" charset="0"/>
                <a:cs typeface="Calibri Light" panose="020F0302020204030204" pitchFamily="34" charset="0"/>
              </a:rPr>
              <a:t>st</a:t>
            </a:r>
            <a:r>
              <a:rPr lang="en-PH" sz="2200" b="1" dirty="0">
                <a:ea typeface="Calibri Light" panose="020F0302020204030204" pitchFamily="34" charset="0"/>
                <a:cs typeface="Calibri Light" panose="020F0302020204030204" pitchFamily="34" charset="0"/>
              </a:rPr>
              <a:t> Threatened Species (TS) Working   Group Regional Exchange</a:t>
            </a:r>
            <a:endParaRPr lang="en-US" sz="2200" b="1" dirty="0">
              <a:ea typeface="Calibri Light" panose="020F0302020204030204" pitchFamily="34" charset="0"/>
              <a:cs typeface="Times New Roman" panose="02020603050405020304" pitchFamily="18" charset="0"/>
            </a:endParaRPr>
          </a:p>
          <a:p>
            <a:pPr marR="0" lvl="0" algn="just">
              <a:lnSpc>
                <a:spcPct val="107000"/>
              </a:lnSpc>
              <a:spcBef>
                <a:spcPts val="0"/>
              </a:spcBef>
              <a:spcAft>
                <a:spcPts val="0"/>
              </a:spcAft>
            </a:pPr>
            <a:r>
              <a:rPr lang="en-US" sz="2200" b="1" i="1" dirty="0">
                <a:ea typeface="Calibri Light" panose="020F0302020204030204" pitchFamily="34" charset="0"/>
                <a:cs typeface="Times New Roman" panose="02020603050405020304" pitchFamily="18" charset="0"/>
              </a:rPr>
              <a:t>      </a:t>
            </a:r>
            <a:r>
              <a:rPr lang="en-PH" sz="2200" i="1" dirty="0">
                <a:ea typeface="Calibri Light" panose="020F0302020204030204" pitchFamily="34" charset="0"/>
                <a:cs typeface="Calibri Light" panose="020F0302020204030204" pitchFamily="34" charset="0"/>
              </a:rPr>
              <a:t>Quezon City, Philippines / 24-26 April 2018</a:t>
            </a:r>
            <a:endParaRPr lang="en-US" sz="2200" dirty="0">
              <a:ea typeface="Calibri Light" panose="020F03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78307F73-170E-4043-8966-3C51BEBEF2FE}"/>
              </a:ext>
            </a:extLst>
          </p:cNvPr>
          <p:cNvSpPr/>
          <p:nvPr/>
        </p:nvSpPr>
        <p:spPr>
          <a:xfrm>
            <a:off x="397105" y="2501730"/>
            <a:ext cx="6096000" cy="3074944"/>
          </a:xfrm>
          <a:prstGeom prst="rect">
            <a:avLst/>
          </a:prstGeom>
        </p:spPr>
        <p:txBody>
          <a:bodyPr>
            <a:spAutoFit/>
          </a:bodyPr>
          <a:lstStyle/>
          <a:p>
            <a:pPr marL="742950" marR="0" indent="-285750" algn="just">
              <a:lnSpc>
                <a:spcPct val="107000"/>
              </a:lnSpc>
              <a:spcBef>
                <a:spcPts val="0"/>
              </a:spcBef>
              <a:spcAft>
                <a:spcPts val="800"/>
              </a:spcAft>
              <a:buFont typeface="Arial" panose="020B0604020202020204" pitchFamily="34" charset="0"/>
              <a:buChar char="•"/>
            </a:pPr>
            <a:r>
              <a:rPr lang="en-PH" sz="2200" dirty="0">
                <a:ea typeface="Times New Roman" panose="02020603050405020304" pitchFamily="18" charset="0"/>
                <a:cs typeface="Calibri Light" panose="020F0302020204030204" pitchFamily="34" charset="0"/>
              </a:rPr>
              <a:t>Finalized the draft TOR for the creation of a pool of experts on threatened species and initiated the drafting of the TSWG M&amp;E indicators; and</a:t>
            </a:r>
          </a:p>
          <a:p>
            <a:pPr marL="742950" marR="0" indent="-285750" algn="just">
              <a:lnSpc>
                <a:spcPct val="107000"/>
              </a:lnSpc>
              <a:spcBef>
                <a:spcPts val="0"/>
              </a:spcBef>
              <a:spcAft>
                <a:spcPts val="800"/>
              </a:spcAft>
              <a:buFont typeface="Arial" panose="020B0604020202020204" pitchFamily="34" charset="0"/>
              <a:buChar char="•"/>
            </a:pPr>
            <a:r>
              <a:rPr lang="en-PH" sz="2200" dirty="0">
                <a:ea typeface="Times New Roman" panose="02020603050405020304" pitchFamily="18" charset="0"/>
                <a:cs typeface="Calibri Light" panose="020F0302020204030204" pitchFamily="34" charset="0"/>
              </a:rPr>
              <a:t>Discussed the targets of Goal 5 particularly on how to complete the region-wide conservation plans on TS and the region-wide TS status report.</a:t>
            </a:r>
            <a:endParaRPr lang="en-US" sz="2200" dirty="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192971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2836</Words>
  <Application>Microsoft Macintosh PowerPoint</Application>
  <PresentationFormat>Widescreen</PresentationFormat>
  <Paragraphs>296</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 Black</vt:lpstr>
      <vt:lpstr>Calibri</vt:lpstr>
      <vt:lpstr>Calibri Light</vt:lpstr>
      <vt:lpstr>Open Sans</vt:lpstr>
      <vt:lpstr>Open Sans Extrabold</vt:lpstr>
      <vt:lpstr>Roboto</vt:lpstr>
      <vt:lpstr>Symbol</vt:lpstr>
      <vt:lpstr>Times New Roman</vt:lpstr>
      <vt:lpstr>Arial</vt:lpstr>
      <vt:lpstr>Office Theme</vt:lpstr>
      <vt:lpstr>PowerPoint Presentation</vt:lpstr>
      <vt:lpstr>PowerPoint Presentation</vt:lpstr>
      <vt:lpstr>Outline</vt:lpstr>
      <vt:lpstr>Summary of activities </vt:lpstr>
      <vt:lpstr>I.TECHNICAL WORKING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CROSS-CUTTING THEME WORKING GROUP </vt:lpstr>
      <vt:lpstr>PowerPoint Presentation</vt:lpstr>
      <vt:lpstr>IV. PARTNERSHIPS AND POTENTIAL REGIONAL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PARTICIPATION IN INTERNATIONAL/REGIONAL EVENTS</vt:lpstr>
      <vt:lpstr>PowerPoint Presentation</vt:lpstr>
      <vt:lpstr>PowerPoint Presentation</vt:lpstr>
      <vt:lpstr>PowerPoint Presentation</vt:lpstr>
      <vt:lpstr>VI. CORPORATE AND FINANCIAL MANAGEMENT ACTIVITIES </vt:lpstr>
      <vt:lpstr>VII. COMMUNICATION AND OUTREACH ACTIVITIES</vt:lpstr>
      <vt:lpstr>PowerPoint Presentation</vt:lpstr>
      <vt:lpstr>PowerPoint Presentation</vt:lpstr>
      <vt:lpstr>PowerPoint Presentation</vt:lpstr>
      <vt:lpstr>VIII. NOVEMBER &amp; DECEMBER 2018 ACTIVITIES</vt:lpstr>
      <vt:lpstr>SOM-14 RECOMMENDATIONS</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janet</dc:creator>
  <cp:lastModifiedBy>Microsoft Office User</cp:lastModifiedBy>
  <cp:revision>117</cp:revision>
  <dcterms:created xsi:type="dcterms:W3CDTF">2018-11-08T04:12:31Z</dcterms:created>
  <dcterms:modified xsi:type="dcterms:W3CDTF">2018-12-11T23:07:40Z</dcterms:modified>
</cp:coreProperties>
</file>