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824" r:id="rId2"/>
    <p:sldId id="821" r:id="rId3"/>
    <p:sldId id="788" r:id="rId4"/>
    <p:sldId id="816" r:id="rId5"/>
    <p:sldId id="817" r:id="rId6"/>
    <p:sldId id="804" r:id="rId7"/>
    <p:sldId id="807" r:id="rId8"/>
    <p:sldId id="798" r:id="rId9"/>
    <p:sldId id="820" r:id="rId10"/>
    <p:sldId id="806" r:id="rId11"/>
    <p:sldId id="81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73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BFA865-DD5E-4488-9307-1D4389246F5F}" type="datetimeFigureOut">
              <a:rPr lang="en-US" smtClean="0"/>
              <a:t>11/29/2022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79B138-C0D0-4F0E-A1FC-3C460C32789A}" type="slidenum">
              <a:rPr lang="en-US" smtClean="0"/>
              <a:t>‹#›</a:t>
            </a:fld>
            <a:endParaRPr lang="en-US"/>
          </a:p>
        </p:txBody>
      </p:sp>
    </p:spTree>
    <p:extLst>
      <p:ext uri="{BB962C8B-B14F-4D97-AF65-F5344CB8AC3E}">
        <p14:creationId xmlns:p14="http://schemas.microsoft.com/office/powerpoint/2010/main" val="3939954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68871-8D5E-CE03-6FD3-AD8AFA2CED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FBB69CA-26DC-25F3-96A6-4E0CE45CE44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49B3DC5-EEFE-C283-E0BD-00BC775C9E71}"/>
              </a:ext>
            </a:extLst>
          </p:cNvPr>
          <p:cNvSpPr>
            <a:spLocks noGrp="1"/>
          </p:cNvSpPr>
          <p:nvPr>
            <p:ph type="dt" sz="half" idx="10"/>
          </p:nvPr>
        </p:nvSpPr>
        <p:spPr/>
        <p:txBody>
          <a:bodyPr/>
          <a:lstStyle/>
          <a:p>
            <a:fld id="{AD1C8104-7DBF-48AF-8808-645777662DA6}" type="datetimeFigureOut">
              <a:rPr lang="en-US" smtClean="0"/>
              <a:t>11/29/2022</a:t>
            </a:fld>
            <a:endParaRPr lang="en-US"/>
          </a:p>
        </p:txBody>
      </p:sp>
      <p:sp>
        <p:nvSpPr>
          <p:cNvPr id="5" name="Footer Placeholder 4">
            <a:extLst>
              <a:ext uri="{FF2B5EF4-FFF2-40B4-BE49-F238E27FC236}">
                <a16:creationId xmlns:a16="http://schemas.microsoft.com/office/drawing/2014/main" id="{550E3FD8-EC9E-81FB-9E96-9C8F9447CF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B0D62D-B63E-B3FB-545B-9AE9CA0F7C9F}"/>
              </a:ext>
            </a:extLst>
          </p:cNvPr>
          <p:cNvSpPr>
            <a:spLocks noGrp="1"/>
          </p:cNvSpPr>
          <p:nvPr>
            <p:ph type="sldNum" sz="quarter" idx="12"/>
          </p:nvPr>
        </p:nvSpPr>
        <p:spPr/>
        <p:txBody>
          <a:bodyPr/>
          <a:lstStyle/>
          <a:p>
            <a:fld id="{F91F77DB-27D6-46C1-A4EB-215DAA46F4BF}" type="slidenum">
              <a:rPr lang="en-US" smtClean="0"/>
              <a:t>‹#›</a:t>
            </a:fld>
            <a:endParaRPr lang="en-US"/>
          </a:p>
        </p:txBody>
      </p:sp>
    </p:spTree>
    <p:extLst>
      <p:ext uri="{BB962C8B-B14F-4D97-AF65-F5344CB8AC3E}">
        <p14:creationId xmlns:p14="http://schemas.microsoft.com/office/powerpoint/2010/main" val="1930220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205D3-AE52-8394-BDFD-653D13AAF47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FDEF606-0360-3230-6DD2-E654BA35575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E0C756-1CDF-2AA4-F231-C9A972BB17B4}"/>
              </a:ext>
            </a:extLst>
          </p:cNvPr>
          <p:cNvSpPr>
            <a:spLocks noGrp="1"/>
          </p:cNvSpPr>
          <p:nvPr>
            <p:ph type="dt" sz="half" idx="10"/>
          </p:nvPr>
        </p:nvSpPr>
        <p:spPr/>
        <p:txBody>
          <a:bodyPr/>
          <a:lstStyle/>
          <a:p>
            <a:fld id="{AD1C8104-7DBF-48AF-8808-645777662DA6}" type="datetimeFigureOut">
              <a:rPr lang="en-US" smtClean="0"/>
              <a:t>11/29/2022</a:t>
            </a:fld>
            <a:endParaRPr lang="en-US"/>
          </a:p>
        </p:txBody>
      </p:sp>
      <p:sp>
        <p:nvSpPr>
          <p:cNvPr id="5" name="Footer Placeholder 4">
            <a:extLst>
              <a:ext uri="{FF2B5EF4-FFF2-40B4-BE49-F238E27FC236}">
                <a16:creationId xmlns:a16="http://schemas.microsoft.com/office/drawing/2014/main" id="{6A28A697-A493-ECA6-6474-823C1E5179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95F321-13CF-B0B7-797A-5339D505B7AA}"/>
              </a:ext>
            </a:extLst>
          </p:cNvPr>
          <p:cNvSpPr>
            <a:spLocks noGrp="1"/>
          </p:cNvSpPr>
          <p:nvPr>
            <p:ph type="sldNum" sz="quarter" idx="12"/>
          </p:nvPr>
        </p:nvSpPr>
        <p:spPr/>
        <p:txBody>
          <a:bodyPr/>
          <a:lstStyle/>
          <a:p>
            <a:fld id="{F91F77DB-27D6-46C1-A4EB-215DAA46F4BF}" type="slidenum">
              <a:rPr lang="en-US" smtClean="0"/>
              <a:t>‹#›</a:t>
            </a:fld>
            <a:endParaRPr lang="en-US"/>
          </a:p>
        </p:txBody>
      </p:sp>
    </p:spTree>
    <p:extLst>
      <p:ext uri="{BB962C8B-B14F-4D97-AF65-F5344CB8AC3E}">
        <p14:creationId xmlns:p14="http://schemas.microsoft.com/office/powerpoint/2010/main" val="1595429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3A38431-B9CD-C5A4-EE61-D069471099C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615A82C-FAC8-EC4F-67DF-B817B4A9BAC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7DF0E6-DBF3-2ECE-8B42-42FC8E83E2B9}"/>
              </a:ext>
            </a:extLst>
          </p:cNvPr>
          <p:cNvSpPr>
            <a:spLocks noGrp="1"/>
          </p:cNvSpPr>
          <p:nvPr>
            <p:ph type="dt" sz="half" idx="10"/>
          </p:nvPr>
        </p:nvSpPr>
        <p:spPr/>
        <p:txBody>
          <a:bodyPr/>
          <a:lstStyle/>
          <a:p>
            <a:fld id="{AD1C8104-7DBF-48AF-8808-645777662DA6}" type="datetimeFigureOut">
              <a:rPr lang="en-US" smtClean="0"/>
              <a:t>11/29/2022</a:t>
            </a:fld>
            <a:endParaRPr lang="en-US"/>
          </a:p>
        </p:txBody>
      </p:sp>
      <p:sp>
        <p:nvSpPr>
          <p:cNvPr id="5" name="Footer Placeholder 4">
            <a:extLst>
              <a:ext uri="{FF2B5EF4-FFF2-40B4-BE49-F238E27FC236}">
                <a16:creationId xmlns:a16="http://schemas.microsoft.com/office/drawing/2014/main" id="{D23E4F5F-D057-8087-843F-1D19735D8D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57FE19-3D46-F86F-F2E5-DABA1D22F746}"/>
              </a:ext>
            </a:extLst>
          </p:cNvPr>
          <p:cNvSpPr>
            <a:spLocks noGrp="1"/>
          </p:cNvSpPr>
          <p:nvPr>
            <p:ph type="sldNum" sz="quarter" idx="12"/>
          </p:nvPr>
        </p:nvSpPr>
        <p:spPr/>
        <p:txBody>
          <a:bodyPr/>
          <a:lstStyle/>
          <a:p>
            <a:fld id="{F91F77DB-27D6-46C1-A4EB-215DAA46F4BF}" type="slidenum">
              <a:rPr lang="en-US" smtClean="0"/>
              <a:t>‹#›</a:t>
            </a:fld>
            <a:endParaRPr lang="en-US"/>
          </a:p>
        </p:txBody>
      </p:sp>
    </p:spTree>
    <p:extLst>
      <p:ext uri="{BB962C8B-B14F-4D97-AF65-F5344CB8AC3E}">
        <p14:creationId xmlns:p14="http://schemas.microsoft.com/office/powerpoint/2010/main" val="36786035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614489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9F44A-84F4-4CD1-06AB-209620F6D1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5B49323-5E40-BACA-BD48-6B504FDBFEF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8F871C-29AA-840B-8108-2E123B6629ED}"/>
              </a:ext>
            </a:extLst>
          </p:cNvPr>
          <p:cNvSpPr>
            <a:spLocks noGrp="1"/>
          </p:cNvSpPr>
          <p:nvPr>
            <p:ph type="dt" sz="half" idx="10"/>
          </p:nvPr>
        </p:nvSpPr>
        <p:spPr/>
        <p:txBody>
          <a:bodyPr/>
          <a:lstStyle/>
          <a:p>
            <a:fld id="{AD1C8104-7DBF-48AF-8808-645777662DA6}" type="datetimeFigureOut">
              <a:rPr lang="en-US" smtClean="0"/>
              <a:t>11/29/2022</a:t>
            </a:fld>
            <a:endParaRPr lang="en-US"/>
          </a:p>
        </p:txBody>
      </p:sp>
      <p:sp>
        <p:nvSpPr>
          <p:cNvPr id="5" name="Footer Placeholder 4">
            <a:extLst>
              <a:ext uri="{FF2B5EF4-FFF2-40B4-BE49-F238E27FC236}">
                <a16:creationId xmlns:a16="http://schemas.microsoft.com/office/drawing/2014/main" id="{2EFE342C-ED24-6B01-F5C0-8493691143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BE175B-998F-6D83-D9C3-7E156DDD1886}"/>
              </a:ext>
            </a:extLst>
          </p:cNvPr>
          <p:cNvSpPr>
            <a:spLocks noGrp="1"/>
          </p:cNvSpPr>
          <p:nvPr>
            <p:ph type="sldNum" sz="quarter" idx="12"/>
          </p:nvPr>
        </p:nvSpPr>
        <p:spPr/>
        <p:txBody>
          <a:bodyPr/>
          <a:lstStyle/>
          <a:p>
            <a:fld id="{F91F77DB-27D6-46C1-A4EB-215DAA46F4BF}" type="slidenum">
              <a:rPr lang="en-US" smtClean="0"/>
              <a:t>‹#›</a:t>
            </a:fld>
            <a:endParaRPr lang="en-US"/>
          </a:p>
        </p:txBody>
      </p:sp>
    </p:spTree>
    <p:extLst>
      <p:ext uri="{BB962C8B-B14F-4D97-AF65-F5344CB8AC3E}">
        <p14:creationId xmlns:p14="http://schemas.microsoft.com/office/powerpoint/2010/main" val="1973138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690D57-E7FC-DC13-D0F1-93C31B78C0C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16EF738-C076-9C56-A73C-66DFE1CBEEC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AFD02EB-FE0B-6EED-7E7A-B6CB74BF1701}"/>
              </a:ext>
            </a:extLst>
          </p:cNvPr>
          <p:cNvSpPr>
            <a:spLocks noGrp="1"/>
          </p:cNvSpPr>
          <p:nvPr>
            <p:ph type="dt" sz="half" idx="10"/>
          </p:nvPr>
        </p:nvSpPr>
        <p:spPr/>
        <p:txBody>
          <a:bodyPr/>
          <a:lstStyle/>
          <a:p>
            <a:fld id="{AD1C8104-7DBF-48AF-8808-645777662DA6}" type="datetimeFigureOut">
              <a:rPr lang="en-US" smtClean="0"/>
              <a:t>11/29/2022</a:t>
            </a:fld>
            <a:endParaRPr lang="en-US"/>
          </a:p>
        </p:txBody>
      </p:sp>
      <p:sp>
        <p:nvSpPr>
          <p:cNvPr id="5" name="Footer Placeholder 4">
            <a:extLst>
              <a:ext uri="{FF2B5EF4-FFF2-40B4-BE49-F238E27FC236}">
                <a16:creationId xmlns:a16="http://schemas.microsoft.com/office/drawing/2014/main" id="{C1E17737-9297-7634-0607-C672D1B81D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3A985F-E4CA-CC20-8A86-C8AD59E0DCDB}"/>
              </a:ext>
            </a:extLst>
          </p:cNvPr>
          <p:cNvSpPr>
            <a:spLocks noGrp="1"/>
          </p:cNvSpPr>
          <p:nvPr>
            <p:ph type="sldNum" sz="quarter" idx="12"/>
          </p:nvPr>
        </p:nvSpPr>
        <p:spPr/>
        <p:txBody>
          <a:bodyPr/>
          <a:lstStyle/>
          <a:p>
            <a:fld id="{F91F77DB-27D6-46C1-A4EB-215DAA46F4BF}" type="slidenum">
              <a:rPr lang="en-US" smtClean="0"/>
              <a:t>‹#›</a:t>
            </a:fld>
            <a:endParaRPr lang="en-US"/>
          </a:p>
        </p:txBody>
      </p:sp>
    </p:spTree>
    <p:extLst>
      <p:ext uri="{BB962C8B-B14F-4D97-AF65-F5344CB8AC3E}">
        <p14:creationId xmlns:p14="http://schemas.microsoft.com/office/powerpoint/2010/main" val="271615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55F4A-738D-5CEF-010B-3518434DB48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EAD794-E962-ED11-3B64-FFB52E2AD7D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88D5340-FB37-4D33-5511-9E4F93F03B7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7D2E6E4-270E-F1FD-0AB8-B6954E9B02FB}"/>
              </a:ext>
            </a:extLst>
          </p:cNvPr>
          <p:cNvSpPr>
            <a:spLocks noGrp="1"/>
          </p:cNvSpPr>
          <p:nvPr>
            <p:ph type="dt" sz="half" idx="10"/>
          </p:nvPr>
        </p:nvSpPr>
        <p:spPr/>
        <p:txBody>
          <a:bodyPr/>
          <a:lstStyle/>
          <a:p>
            <a:fld id="{AD1C8104-7DBF-48AF-8808-645777662DA6}" type="datetimeFigureOut">
              <a:rPr lang="en-US" smtClean="0"/>
              <a:t>11/29/2022</a:t>
            </a:fld>
            <a:endParaRPr lang="en-US"/>
          </a:p>
        </p:txBody>
      </p:sp>
      <p:sp>
        <p:nvSpPr>
          <p:cNvPr id="6" name="Footer Placeholder 5">
            <a:extLst>
              <a:ext uri="{FF2B5EF4-FFF2-40B4-BE49-F238E27FC236}">
                <a16:creationId xmlns:a16="http://schemas.microsoft.com/office/drawing/2014/main" id="{B67E4FE6-CC43-1E9E-6F01-32C3437E43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C011D5D-2E62-E57C-B91A-05112DE24BBA}"/>
              </a:ext>
            </a:extLst>
          </p:cNvPr>
          <p:cNvSpPr>
            <a:spLocks noGrp="1"/>
          </p:cNvSpPr>
          <p:nvPr>
            <p:ph type="sldNum" sz="quarter" idx="12"/>
          </p:nvPr>
        </p:nvSpPr>
        <p:spPr/>
        <p:txBody>
          <a:bodyPr/>
          <a:lstStyle/>
          <a:p>
            <a:fld id="{F91F77DB-27D6-46C1-A4EB-215DAA46F4BF}" type="slidenum">
              <a:rPr lang="en-US" smtClean="0"/>
              <a:t>‹#›</a:t>
            </a:fld>
            <a:endParaRPr lang="en-US"/>
          </a:p>
        </p:txBody>
      </p:sp>
    </p:spTree>
    <p:extLst>
      <p:ext uri="{BB962C8B-B14F-4D97-AF65-F5344CB8AC3E}">
        <p14:creationId xmlns:p14="http://schemas.microsoft.com/office/powerpoint/2010/main" val="1392876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22744-B775-E84E-5BBC-7C559A80A0D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6D6C20-CABF-B8F4-3E5D-9166DAD6DF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4B008C3-FD54-2997-A6DE-61BB0F34494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C318468-8FAA-10D9-4BDA-3B979B68C1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35A9C9D-5DB2-5D59-BEBC-F8736D671DD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ACB21D3-731B-C158-29C5-9C8DE0B3B93D}"/>
              </a:ext>
            </a:extLst>
          </p:cNvPr>
          <p:cNvSpPr>
            <a:spLocks noGrp="1"/>
          </p:cNvSpPr>
          <p:nvPr>
            <p:ph type="dt" sz="half" idx="10"/>
          </p:nvPr>
        </p:nvSpPr>
        <p:spPr/>
        <p:txBody>
          <a:bodyPr/>
          <a:lstStyle/>
          <a:p>
            <a:fld id="{AD1C8104-7DBF-48AF-8808-645777662DA6}" type="datetimeFigureOut">
              <a:rPr lang="en-US" smtClean="0"/>
              <a:t>11/29/2022</a:t>
            </a:fld>
            <a:endParaRPr lang="en-US"/>
          </a:p>
        </p:txBody>
      </p:sp>
      <p:sp>
        <p:nvSpPr>
          <p:cNvPr id="8" name="Footer Placeholder 7">
            <a:extLst>
              <a:ext uri="{FF2B5EF4-FFF2-40B4-BE49-F238E27FC236}">
                <a16:creationId xmlns:a16="http://schemas.microsoft.com/office/drawing/2014/main" id="{31D85687-BD8B-0313-54C7-C6465A6D476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147979B-3BCD-932D-359F-65535A483F36}"/>
              </a:ext>
            </a:extLst>
          </p:cNvPr>
          <p:cNvSpPr>
            <a:spLocks noGrp="1"/>
          </p:cNvSpPr>
          <p:nvPr>
            <p:ph type="sldNum" sz="quarter" idx="12"/>
          </p:nvPr>
        </p:nvSpPr>
        <p:spPr/>
        <p:txBody>
          <a:bodyPr/>
          <a:lstStyle/>
          <a:p>
            <a:fld id="{F91F77DB-27D6-46C1-A4EB-215DAA46F4BF}" type="slidenum">
              <a:rPr lang="en-US" smtClean="0"/>
              <a:t>‹#›</a:t>
            </a:fld>
            <a:endParaRPr lang="en-US"/>
          </a:p>
        </p:txBody>
      </p:sp>
    </p:spTree>
    <p:extLst>
      <p:ext uri="{BB962C8B-B14F-4D97-AF65-F5344CB8AC3E}">
        <p14:creationId xmlns:p14="http://schemas.microsoft.com/office/powerpoint/2010/main" val="1146944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06A4F-BCFB-91B0-3D34-A80F2881396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DD526B8-0BD7-A764-9265-CC2D48138116}"/>
              </a:ext>
            </a:extLst>
          </p:cNvPr>
          <p:cNvSpPr>
            <a:spLocks noGrp="1"/>
          </p:cNvSpPr>
          <p:nvPr>
            <p:ph type="dt" sz="half" idx="10"/>
          </p:nvPr>
        </p:nvSpPr>
        <p:spPr/>
        <p:txBody>
          <a:bodyPr/>
          <a:lstStyle/>
          <a:p>
            <a:fld id="{AD1C8104-7DBF-48AF-8808-645777662DA6}" type="datetimeFigureOut">
              <a:rPr lang="en-US" smtClean="0"/>
              <a:t>11/29/2022</a:t>
            </a:fld>
            <a:endParaRPr lang="en-US"/>
          </a:p>
        </p:txBody>
      </p:sp>
      <p:sp>
        <p:nvSpPr>
          <p:cNvPr id="4" name="Footer Placeholder 3">
            <a:extLst>
              <a:ext uri="{FF2B5EF4-FFF2-40B4-BE49-F238E27FC236}">
                <a16:creationId xmlns:a16="http://schemas.microsoft.com/office/drawing/2014/main" id="{C9E0C121-5774-3710-CC3F-C3253875E94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4D24135-85D3-2EF4-8C5E-43773DA460C1}"/>
              </a:ext>
            </a:extLst>
          </p:cNvPr>
          <p:cNvSpPr>
            <a:spLocks noGrp="1"/>
          </p:cNvSpPr>
          <p:nvPr>
            <p:ph type="sldNum" sz="quarter" idx="12"/>
          </p:nvPr>
        </p:nvSpPr>
        <p:spPr/>
        <p:txBody>
          <a:bodyPr/>
          <a:lstStyle/>
          <a:p>
            <a:fld id="{F91F77DB-27D6-46C1-A4EB-215DAA46F4BF}" type="slidenum">
              <a:rPr lang="en-US" smtClean="0"/>
              <a:t>‹#›</a:t>
            </a:fld>
            <a:endParaRPr lang="en-US"/>
          </a:p>
        </p:txBody>
      </p:sp>
    </p:spTree>
    <p:extLst>
      <p:ext uri="{BB962C8B-B14F-4D97-AF65-F5344CB8AC3E}">
        <p14:creationId xmlns:p14="http://schemas.microsoft.com/office/powerpoint/2010/main" val="2247471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E448B4F-A840-EAEB-4097-A5DFD88F4C80}"/>
              </a:ext>
            </a:extLst>
          </p:cNvPr>
          <p:cNvSpPr>
            <a:spLocks noGrp="1"/>
          </p:cNvSpPr>
          <p:nvPr>
            <p:ph type="dt" sz="half" idx="10"/>
          </p:nvPr>
        </p:nvSpPr>
        <p:spPr/>
        <p:txBody>
          <a:bodyPr/>
          <a:lstStyle/>
          <a:p>
            <a:fld id="{AD1C8104-7DBF-48AF-8808-645777662DA6}" type="datetimeFigureOut">
              <a:rPr lang="en-US" smtClean="0"/>
              <a:t>11/29/2022</a:t>
            </a:fld>
            <a:endParaRPr lang="en-US"/>
          </a:p>
        </p:txBody>
      </p:sp>
      <p:sp>
        <p:nvSpPr>
          <p:cNvPr id="3" name="Footer Placeholder 2">
            <a:extLst>
              <a:ext uri="{FF2B5EF4-FFF2-40B4-BE49-F238E27FC236}">
                <a16:creationId xmlns:a16="http://schemas.microsoft.com/office/drawing/2014/main" id="{C8BC4D01-34E3-3E53-BF56-ADCD9204BF1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A83A703-FE68-D39F-FD6A-532299B47BD1}"/>
              </a:ext>
            </a:extLst>
          </p:cNvPr>
          <p:cNvSpPr>
            <a:spLocks noGrp="1"/>
          </p:cNvSpPr>
          <p:nvPr>
            <p:ph type="sldNum" sz="quarter" idx="12"/>
          </p:nvPr>
        </p:nvSpPr>
        <p:spPr/>
        <p:txBody>
          <a:bodyPr/>
          <a:lstStyle/>
          <a:p>
            <a:fld id="{F91F77DB-27D6-46C1-A4EB-215DAA46F4BF}" type="slidenum">
              <a:rPr lang="en-US" smtClean="0"/>
              <a:t>‹#›</a:t>
            </a:fld>
            <a:endParaRPr lang="en-US"/>
          </a:p>
        </p:txBody>
      </p:sp>
    </p:spTree>
    <p:extLst>
      <p:ext uri="{BB962C8B-B14F-4D97-AF65-F5344CB8AC3E}">
        <p14:creationId xmlns:p14="http://schemas.microsoft.com/office/powerpoint/2010/main" val="2269517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57011-F539-1177-D010-5FE9F20398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9EBE0A2-C009-6C6D-E82F-81B3864F54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8794D81-6145-4086-6CC6-77020F61D4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F6A056-C798-F07D-0DD6-2306A48C43E8}"/>
              </a:ext>
            </a:extLst>
          </p:cNvPr>
          <p:cNvSpPr>
            <a:spLocks noGrp="1"/>
          </p:cNvSpPr>
          <p:nvPr>
            <p:ph type="dt" sz="half" idx="10"/>
          </p:nvPr>
        </p:nvSpPr>
        <p:spPr/>
        <p:txBody>
          <a:bodyPr/>
          <a:lstStyle/>
          <a:p>
            <a:fld id="{AD1C8104-7DBF-48AF-8808-645777662DA6}" type="datetimeFigureOut">
              <a:rPr lang="en-US" smtClean="0"/>
              <a:t>11/29/2022</a:t>
            </a:fld>
            <a:endParaRPr lang="en-US"/>
          </a:p>
        </p:txBody>
      </p:sp>
      <p:sp>
        <p:nvSpPr>
          <p:cNvPr id="6" name="Footer Placeholder 5">
            <a:extLst>
              <a:ext uri="{FF2B5EF4-FFF2-40B4-BE49-F238E27FC236}">
                <a16:creationId xmlns:a16="http://schemas.microsoft.com/office/drawing/2014/main" id="{BCEFA158-0C7F-6ED1-B25E-2FA3362588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E483C6-D44C-A8ED-D49F-543BF6E8618A}"/>
              </a:ext>
            </a:extLst>
          </p:cNvPr>
          <p:cNvSpPr>
            <a:spLocks noGrp="1"/>
          </p:cNvSpPr>
          <p:nvPr>
            <p:ph type="sldNum" sz="quarter" idx="12"/>
          </p:nvPr>
        </p:nvSpPr>
        <p:spPr/>
        <p:txBody>
          <a:bodyPr/>
          <a:lstStyle/>
          <a:p>
            <a:fld id="{F91F77DB-27D6-46C1-A4EB-215DAA46F4BF}" type="slidenum">
              <a:rPr lang="en-US" smtClean="0"/>
              <a:t>‹#›</a:t>
            </a:fld>
            <a:endParaRPr lang="en-US"/>
          </a:p>
        </p:txBody>
      </p:sp>
    </p:spTree>
    <p:extLst>
      <p:ext uri="{BB962C8B-B14F-4D97-AF65-F5344CB8AC3E}">
        <p14:creationId xmlns:p14="http://schemas.microsoft.com/office/powerpoint/2010/main" val="1215003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E208C-A587-6C2A-6889-EE08A21E14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64B0A05-519F-EA36-6033-F21121F669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69276B2-57CA-5341-2350-421B56B104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E867965-3AF3-3B4F-0FD0-D307042D74FE}"/>
              </a:ext>
            </a:extLst>
          </p:cNvPr>
          <p:cNvSpPr>
            <a:spLocks noGrp="1"/>
          </p:cNvSpPr>
          <p:nvPr>
            <p:ph type="dt" sz="half" idx="10"/>
          </p:nvPr>
        </p:nvSpPr>
        <p:spPr/>
        <p:txBody>
          <a:bodyPr/>
          <a:lstStyle/>
          <a:p>
            <a:fld id="{AD1C8104-7DBF-48AF-8808-645777662DA6}" type="datetimeFigureOut">
              <a:rPr lang="en-US" smtClean="0"/>
              <a:t>11/29/2022</a:t>
            </a:fld>
            <a:endParaRPr lang="en-US"/>
          </a:p>
        </p:txBody>
      </p:sp>
      <p:sp>
        <p:nvSpPr>
          <p:cNvPr id="6" name="Footer Placeholder 5">
            <a:extLst>
              <a:ext uri="{FF2B5EF4-FFF2-40B4-BE49-F238E27FC236}">
                <a16:creationId xmlns:a16="http://schemas.microsoft.com/office/drawing/2014/main" id="{8963B311-4406-6FD0-208E-1693731DD0C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25A5A7-3A83-B31C-DD89-14AADFFDD8D7}"/>
              </a:ext>
            </a:extLst>
          </p:cNvPr>
          <p:cNvSpPr>
            <a:spLocks noGrp="1"/>
          </p:cNvSpPr>
          <p:nvPr>
            <p:ph type="sldNum" sz="quarter" idx="12"/>
          </p:nvPr>
        </p:nvSpPr>
        <p:spPr/>
        <p:txBody>
          <a:bodyPr/>
          <a:lstStyle/>
          <a:p>
            <a:fld id="{F91F77DB-27D6-46C1-A4EB-215DAA46F4BF}" type="slidenum">
              <a:rPr lang="en-US" smtClean="0"/>
              <a:t>‹#›</a:t>
            </a:fld>
            <a:endParaRPr lang="en-US"/>
          </a:p>
        </p:txBody>
      </p:sp>
    </p:spTree>
    <p:extLst>
      <p:ext uri="{BB962C8B-B14F-4D97-AF65-F5344CB8AC3E}">
        <p14:creationId xmlns:p14="http://schemas.microsoft.com/office/powerpoint/2010/main" val="2935535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C2C8273-F6CE-99F6-94A0-6B2B276EFC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1046606-55E2-D3AC-429A-51310A6B546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6ED792-9829-5369-223E-30D893FEF0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1C8104-7DBF-48AF-8808-645777662DA6}" type="datetimeFigureOut">
              <a:rPr lang="en-US" smtClean="0"/>
              <a:t>11/29/2022</a:t>
            </a:fld>
            <a:endParaRPr lang="en-US"/>
          </a:p>
        </p:txBody>
      </p:sp>
      <p:sp>
        <p:nvSpPr>
          <p:cNvPr id="5" name="Footer Placeholder 4">
            <a:extLst>
              <a:ext uri="{FF2B5EF4-FFF2-40B4-BE49-F238E27FC236}">
                <a16:creationId xmlns:a16="http://schemas.microsoft.com/office/drawing/2014/main" id="{722030DF-DE78-8C30-5397-8BA3C5D8AC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D957FCC-D3FF-31B1-D4AC-4F1315748F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1F77DB-27D6-46C1-A4EB-215DAA46F4BF}" type="slidenum">
              <a:rPr lang="en-US" smtClean="0"/>
              <a:t>‹#›</a:t>
            </a:fld>
            <a:endParaRPr lang="en-US"/>
          </a:p>
        </p:txBody>
      </p:sp>
    </p:spTree>
    <p:extLst>
      <p:ext uri="{BB962C8B-B14F-4D97-AF65-F5344CB8AC3E}">
        <p14:creationId xmlns:p14="http://schemas.microsoft.com/office/powerpoint/2010/main" val="1283761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bit.ly/35ghuzX" TargetMode="External"/><Relationship Id="rId2" Type="http://schemas.openxmlformats.org/officeDocument/2006/relationships/hyperlink" Target="http://ctexperts.coraltriangleinitiativ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drive.google.com/drive/u/1/folders/15tS5KOUnijtjUVgAH6I26WS2Q6KBlbvZ"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Graphical user interface&#10;&#10;Description automatically generated with low confidence">
            <a:extLst>
              <a:ext uri="{FF2B5EF4-FFF2-40B4-BE49-F238E27FC236}">
                <a16:creationId xmlns:a16="http://schemas.microsoft.com/office/drawing/2014/main" id="{ECAAE8C8-0825-722C-E734-79EB87AEACA9}"/>
              </a:ext>
            </a:extLst>
          </p:cNvPr>
          <p:cNvPicPr>
            <a:picLocks noChangeAspect="1"/>
          </p:cNvPicPr>
          <p:nvPr/>
        </p:nvPicPr>
        <p:blipFill rotWithShape="1">
          <a:blip r:embed="rId2">
            <a:extLst>
              <a:ext uri="{28A0092B-C50C-407E-A947-70E740481C1C}">
                <a14:useLocalDpi xmlns:a14="http://schemas.microsoft.com/office/drawing/2010/main" val="0"/>
              </a:ext>
            </a:extLst>
          </a:blip>
          <a:srcRect r="1" b="2300"/>
          <a:stretch/>
        </p:blipFill>
        <p:spPr>
          <a:xfrm>
            <a:off x="0" y="0"/>
            <a:ext cx="12188952" cy="6858000"/>
          </a:xfrm>
          <a:prstGeom prst="rect">
            <a:avLst/>
          </a:prstGeom>
        </p:spPr>
      </p:pic>
      <p:sp>
        <p:nvSpPr>
          <p:cNvPr id="11" name="Title 1">
            <a:extLst>
              <a:ext uri="{FF2B5EF4-FFF2-40B4-BE49-F238E27FC236}">
                <a16:creationId xmlns:a16="http://schemas.microsoft.com/office/drawing/2014/main" id="{FFC51C6E-4380-7F5E-7FA3-535B0DC66FCA}"/>
              </a:ext>
            </a:extLst>
          </p:cNvPr>
          <p:cNvSpPr txBox="1">
            <a:spLocks/>
          </p:cNvSpPr>
          <p:nvPr/>
        </p:nvSpPr>
        <p:spPr>
          <a:xfrm>
            <a:off x="559973" y="3824749"/>
            <a:ext cx="6922375" cy="863120"/>
          </a:xfrm>
          <a:prstGeom prst="rect">
            <a:avLst/>
          </a:prstGeom>
          <a:solidFill>
            <a:srgbClr val="90C42F">
              <a:alpha val="50196"/>
            </a:srgbClr>
          </a:solidFill>
          <a:ln>
            <a:solidFill>
              <a:srgbClr val="90C42F"/>
            </a:solidFill>
          </a:ln>
        </p:spPr>
        <p:txBody>
          <a:bodyPr vert="horz" lIns="91440" tIns="45720" rIns="91440" bIns="45720" rtlCol="0" anchor="ctr">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lvl="0" indent="0" rtl="0">
              <a:lnSpc>
                <a:spcPct val="90000"/>
              </a:lnSpc>
              <a:spcBef>
                <a:spcPts val="0"/>
              </a:spcBef>
              <a:spcAft>
                <a:spcPts val="0"/>
              </a:spcAft>
              <a:buClr>
                <a:schemeClr val="dk1"/>
              </a:buClr>
              <a:buSzPts val="2400"/>
              <a:buNone/>
            </a:pPr>
            <a:r>
              <a:rPr lang="en-US" sz="2800" b="1" dirty="0">
                <a:solidFill>
                  <a:srgbClr val="02788A"/>
                </a:solidFill>
              </a:rPr>
              <a:t>THREATENED SPECIES</a:t>
            </a:r>
          </a:p>
          <a:p>
            <a:pPr marL="0" lvl="0" indent="0" rtl="0">
              <a:lnSpc>
                <a:spcPct val="90000"/>
              </a:lnSpc>
              <a:spcBef>
                <a:spcPts val="0"/>
              </a:spcBef>
              <a:spcAft>
                <a:spcPts val="0"/>
              </a:spcAft>
              <a:buClr>
                <a:schemeClr val="dk1"/>
              </a:buClr>
              <a:buSzPts val="2400"/>
              <a:buNone/>
            </a:pPr>
            <a:r>
              <a:rPr lang="en-US" sz="2800" b="1" dirty="0">
                <a:solidFill>
                  <a:srgbClr val="02788A"/>
                </a:solidFill>
              </a:rPr>
              <a:t>TECHNICAL WORKING GROUP</a:t>
            </a:r>
          </a:p>
        </p:txBody>
      </p:sp>
      <p:sp>
        <p:nvSpPr>
          <p:cNvPr id="12" name="Title 1">
            <a:extLst>
              <a:ext uri="{FF2B5EF4-FFF2-40B4-BE49-F238E27FC236}">
                <a16:creationId xmlns:a16="http://schemas.microsoft.com/office/drawing/2014/main" id="{4FAAAEBE-C947-E7D2-B225-0E4A439ABD31}"/>
              </a:ext>
            </a:extLst>
          </p:cNvPr>
          <p:cNvSpPr txBox="1">
            <a:spLocks/>
          </p:cNvSpPr>
          <p:nvPr/>
        </p:nvSpPr>
        <p:spPr>
          <a:xfrm>
            <a:off x="559973" y="4687869"/>
            <a:ext cx="6922375" cy="588669"/>
          </a:xfrm>
          <a:prstGeom prst="rect">
            <a:avLst/>
          </a:prstGeom>
          <a:solidFill>
            <a:srgbClr val="90C42F"/>
          </a:solidFill>
          <a:ln>
            <a:solidFill>
              <a:srgbClr val="90C42F"/>
            </a:solidFill>
          </a:ln>
        </p:spPr>
        <p:txBody>
          <a:bodyPr vert="horz" lIns="91440" tIns="45720" rIns="91440" bIns="45720" rtlCol="0" anchor="ctr">
            <a:normAutofit fontScale="92500" lnSpcReduction="2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000" b="1" dirty="0">
                <a:solidFill>
                  <a:schemeClr val="bg1"/>
                </a:solidFill>
                <a:latin typeface="Optima" pitchFamily="2" charset="0"/>
              </a:rPr>
              <a:t>     Mr. Firdaus Agung</a:t>
            </a:r>
          </a:p>
          <a:p>
            <a:r>
              <a:rPr lang="en-US" sz="2000" b="1" dirty="0">
                <a:solidFill>
                  <a:schemeClr val="bg1"/>
                </a:solidFill>
                <a:latin typeface="Optima" pitchFamily="2" charset="0"/>
              </a:rPr>
              <a:t>     </a:t>
            </a:r>
            <a:r>
              <a:rPr lang="en-US" sz="2000" dirty="0">
                <a:solidFill>
                  <a:schemeClr val="bg1"/>
                </a:solidFill>
                <a:latin typeface="Optima" pitchFamily="2" charset="0"/>
              </a:rPr>
              <a:t>Chair of TS TWG</a:t>
            </a:r>
          </a:p>
        </p:txBody>
      </p:sp>
    </p:spTree>
    <p:extLst>
      <p:ext uri="{BB962C8B-B14F-4D97-AF65-F5344CB8AC3E}">
        <p14:creationId xmlns:p14="http://schemas.microsoft.com/office/powerpoint/2010/main" val="25571205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95E7A-1D2D-17D7-FED3-E2F3DF9B7867}"/>
              </a:ext>
            </a:extLst>
          </p:cNvPr>
          <p:cNvSpPr>
            <a:spLocks noGrp="1"/>
          </p:cNvSpPr>
          <p:nvPr>
            <p:ph type="title"/>
          </p:nvPr>
        </p:nvSpPr>
        <p:spPr>
          <a:xfrm>
            <a:off x="838200" y="18255"/>
            <a:ext cx="10515600" cy="961459"/>
          </a:xfrm>
        </p:spPr>
        <p:txBody>
          <a:bodyPr>
            <a:normAutofit/>
          </a:bodyPr>
          <a:lstStyle/>
          <a:p>
            <a:pPr algn="ctr"/>
            <a:r>
              <a:rPr lang="en-US" sz="4000" b="1" dirty="0">
                <a:solidFill>
                  <a:srgbClr val="176186"/>
                </a:solidFill>
                <a:latin typeface="Gill Sans MT" panose="020B0502020104020203" pitchFamily="34" charset="0"/>
                <a:ea typeface="Optima" charset="0"/>
                <a:cs typeface="Optima" charset="0"/>
              </a:rPr>
              <a:t>Recommendations for SOM 17</a:t>
            </a:r>
          </a:p>
        </p:txBody>
      </p:sp>
      <p:sp>
        <p:nvSpPr>
          <p:cNvPr id="3" name="Content Placeholder 2">
            <a:extLst>
              <a:ext uri="{FF2B5EF4-FFF2-40B4-BE49-F238E27FC236}">
                <a16:creationId xmlns:a16="http://schemas.microsoft.com/office/drawing/2014/main" id="{B15D10C7-B25E-3E40-498C-DCA7FAE8CEAB}"/>
              </a:ext>
            </a:extLst>
          </p:cNvPr>
          <p:cNvSpPr>
            <a:spLocks noGrp="1"/>
          </p:cNvSpPr>
          <p:nvPr>
            <p:ph idx="1"/>
          </p:nvPr>
        </p:nvSpPr>
        <p:spPr>
          <a:xfrm>
            <a:off x="201385" y="947589"/>
            <a:ext cx="11789229" cy="5892156"/>
          </a:xfrm>
        </p:spPr>
        <p:txBody>
          <a:bodyPr>
            <a:normAutofit lnSpcReduction="10000"/>
          </a:bodyPr>
          <a:lstStyle/>
          <a:p>
            <a:pPr marL="457200" indent="-457200" algn="just">
              <a:buFont typeface="+mj-lt"/>
              <a:buAutoNum type="arabicPeriod"/>
            </a:pPr>
            <a:r>
              <a:rPr lang="en-US" sz="2200" b="0" dirty="0">
                <a:solidFill>
                  <a:schemeClr val="tx1"/>
                </a:solidFill>
                <a:effectLst/>
                <a:latin typeface="Gill Sans MT" panose="020B0502020104020203" pitchFamily="34" charset="0"/>
              </a:rPr>
              <a:t>Acknowledged and appreciated the presentation by TS Working Group (Annex 1);</a:t>
            </a:r>
          </a:p>
          <a:p>
            <a:pPr marL="457200" indent="-457200" algn="just">
              <a:buFont typeface="+mj-lt"/>
              <a:buAutoNum type="arabicPeriod"/>
            </a:pPr>
            <a:r>
              <a:rPr lang="en-US" sz="2200" b="0" dirty="0">
                <a:solidFill>
                  <a:schemeClr val="tx1"/>
                </a:solidFill>
                <a:effectLst/>
                <a:latin typeface="Gill Sans MT" panose="020B0502020104020203" pitchFamily="34" charset="0"/>
              </a:rPr>
              <a:t>Encouraged the member countries to finish the National Assessment Report for Threatened Species on Sharks and Rays;</a:t>
            </a:r>
          </a:p>
          <a:p>
            <a:pPr marL="457200" indent="-457200" algn="just">
              <a:buFont typeface="+mj-lt"/>
              <a:buAutoNum type="arabicPeriod"/>
            </a:pPr>
            <a:r>
              <a:rPr lang="en-US" sz="2200" b="0" dirty="0">
                <a:solidFill>
                  <a:schemeClr val="tx1"/>
                </a:solidFill>
                <a:effectLst/>
                <a:latin typeface="Gill Sans MT" panose="020B0502020104020203" pitchFamily="34" charset="0"/>
              </a:rPr>
              <a:t>Encouraged CT6 to submit annual update on threatened species status in respective country and encourage RS to publish the compilation of the updates in CTI-CFF Website (Annex 2);</a:t>
            </a:r>
          </a:p>
          <a:p>
            <a:pPr marL="457200" indent="-457200" algn="just">
              <a:buFont typeface="+mj-lt"/>
              <a:buAutoNum type="arabicPeriod"/>
            </a:pPr>
            <a:r>
              <a:rPr lang="en-US" sz="2200" b="0" dirty="0">
                <a:solidFill>
                  <a:schemeClr val="tx1"/>
                </a:solidFill>
                <a:effectLst/>
                <a:latin typeface="Gill Sans MT" panose="020B0502020104020203" pitchFamily="34" charset="0"/>
              </a:rPr>
              <a:t>Agreed on the conduct of 4th Threatened Species working group meeting to be undertaken in 2023 through In-Situ online. Provided there is external funding support, a physical meeting might be held;</a:t>
            </a:r>
          </a:p>
          <a:p>
            <a:pPr marL="457200" indent="-457200" algn="just">
              <a:buFont typeface="+mj-lt"/>
              <a:buAutoNum type="arabicPeriod"/>
            </a:pPr>
            <a:r>
              <a:rPr lang="en-US" sz="2200" b="0" dirty="0">
                <a:solidFill>
                  <a:schemeClr val="tx1"/>
                </a:solidFill>
                <a:effectLst/>
                <a:latin typeface="Gill Sans MT" panose="020B0502020104020203" pitchFamily="34" charset="0"/>
              </a:rPr>
              <a:t>Acknowledged and appreciated the contribution of WWF through TRIPOD and SARRI project and agreed to incorporate the TRIPOD activities with the workplan 2023 (Annex 3a, 3b and 3c);</a:t>
            </a:r>
          </a:p>
          <a:p>
            <a:pPr marL="457200" indent="-457200" algn="just">
              <a:buFont typeface="+mj-lt"/>
              <a:buAutoNum type="arabicPeriod"/>
            </a:pPr>
            <a:r>
              <a:rPr lang="en-US" sz="2200" b="0" dirty="0">
                <a:solidFill>
                  <a:schemeClr val="tx1"/>
                </a:solidFill>
                <a:effectLst/>
                <a:latin typeface="Gill Sans MT" panose="020B0502020104020203" pitchFamily="34" charset="0"/>
              </a:rPr>
              <a:t>Noted the possible participation in the Asia Pacific Marine Turtle Genetic Working Group and contribute to </a:t>
            </a:r>
            <a:r>
              <a:rPr lang="en-US" sz="2200" b="0" dirty="0" err="1">
                <a:solidFill>
                  <a:schemeClr val="tx1"/>
                </a:solidFill>
                <a:effectLst/>
                <a:latin typeface="Gill Sans MT" panose="020B0502020104020203" pitchFamily="34" charset="0"/>
              </a:rPr>
              <a:t>ShellBank</a:t>
            </a:r>
            <a:r>
              <a:rPr lang="en-US" sz="2200" b="0" dirty="0">
                <a:solidFill>
                  <a:schemeClr val="tx1"/>
                </a:solidFill>
                <a:effectLst/>
                <a:latin typeface="Gill Sans MT" panose="020B0502020104020203" pitchFamily="34" charset="0"/>
              </a:rPr>
              <a:t>, in line with CITES turtle mandates, to collect DNA samples from wild and seized marine turtle specimens to determine species and geographic origin in support of research, investigations and prosecutions;</a:t>
            </a:r>
          </a:p>
          <a:p>
            <a:pPr marL="457200" indent="-457200" algn="just">
              <a:buFont typeface="+mj-lt"/>
              <a:buAutoNum type="arabicPeriod"/>
            </a:pPr>
            <a:r>
              <a:rPr lang="en-US" sz="2200" b="0" dirty="0">
                <a:solidFill>
                  <a:schemeClr val="tx1"/>
                </a:solidFill>
                <a:effectLst/>
                <a:latin typeface="Gill Sans MT" panose="020B0502020104020203" pitchFamily="34" charset="0"/>
              </a:rPr>
              <a:t>Encouraged member states to replicate the activities of the TRIPOD project after project closure in their countries and help disseminate the outputs of the project to inform national legislation;</a:t>
            </a:r>
          </a:p>
          <a:p>
            <a:pPr marL="457200" indent="-457200" algn="just">
              <a:buFont typeface="+mj-lt"/>
              <a:buAutoNum type="arabicPeriod"/>
            </a:pPr>
            <a:r>
              <a:rPr lang="en-US" sz="2200" b="0" dirty="0">
                <a:solidFill>
                  <a:schemeClr val="tx1"/>
                </a:solidFill>
                <a:effectLst/>
                <a:latin typeface="Gill Sans MT" panose="020B0502020104020203" pitchFamily="34" charset="0"/>
              </a:rPr>
              <a:t>Approved the TS Working Group 2023 Workplan</a:t>
            </a:r>
            <a:endParaRPr lang="en-US" sz="1800" dirty="0">
              <a:latin typeface="Gill Sans MT" panose="020B0502020104020203" pitchFamily="34" charset="0"/>
            </a:endParaRPr>
          </a:p>
          <a:p>
            <a:pPr marL="0" indent="0">
              <a:buNone/>
            </a:pPr>
            <a:endParaRPr lang="en-US" sz="1800" b="0" dirty="0">
              <a:solidFill>
                <a:schemeClr val="tx1"/>
              </a:solidFill>
              <a:effectLst/>
              <a:latin typeface="Gill Sans MT" panose="020B0502020104020203" pitchFamily="34" charset="0"/>
            </a:endParaRPr>
          </a:p>
          <a:p>
            <a:endParaRPr lang="en-US" sz="1800" b="0" dirty="0">
              <a:solidFill>
                <a:schemeClr val="tx1"/>
              </a:solidFill>
              <a:effectLst/>
              <a:latin typeface="Gill Sans MT" panose="020B0502020104020203" pitchFamily="34" charset="0"/>
            </a:endParaRPr>
          </a:p>
        </p:txBody>
      </p:sp>
    </p:spTree>
    <p:extLst>
      <p:ext uri="{BB962C8B-B14F-4D97-AF65-F5344CB8AC3E}">
        <p14:creationId xmlns:p14="http://schemas.microsoft.com/office/powerpoint/2010/main" val="26925217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timeline&#10;&#10;Description automatically generated">
            <a:extLst>
              <a:ext uri="{FF2B5EF4-FFF2-40B4-BE49-F238E27FC236}">
                <a16:creationId xmlns:a16="http://schemas.microsoft.com/office/drawing/2014/main" id="{45756A50-DFB5-4838-CD4F-D5AA455B92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8001"/>
          </a:xfrm>
          <a:prstGeom prst="rect">
            <a:avLst/>
          </a:prstGeom>
        </p:spPr>
      </p:pic>
    </p:spTree>
    <p:extLst>
      <p:ext uri="{BB962C8B-B14F-4D97-AF65-F5344CB8AC3E}">
        <p14:creationId xmlns:p14="http://schemas.microsoft.com/office/powerpoint/2010/main" val="2881478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120588" y="0"/>
            <a:ext cx="9950823" cy="769441"/>
          </a:xfrm>
          <a:prstGeom prst="rect">
            <a:avLst/>
          </a:prstGeom>
          <a:noFill/>
        </p:spPr>
        <p:txBody>
          <a:bodyPr wrap="square" rtlCol="0">
            <a:spAutoFit/>
          </a:bodyPr>
          <a:lstStyle/>
          <a:p>
            <a:pPr algn="ctr"/>
            <a:r>
              <a:rPr lang="en-US" sz="4400" b="1" dirty="0">
                <a:solidFill>
                  <a:srgbClr val="176186"/>
                </a:solidFill>
                <a:latin typeface="Gill Sans MT" panose="020B0502020104020203" pitchFamily="34" charset="0"/>
                <a:ea typeface="Optima" charset="0"/>
                <a:cs typeface="Optima" charset="0"/>
              </a:rPr>
              <a:t>Outline</a:t>
            </a:r>
          </a:p>
        </p:txBody>
      </p:sp>
      <p:sp>
        <p:nvSpPr>
          <p:cNvPr id="2" name="TextBox 1">
            <a:extLst>
              <a:ext uri="{FF2B5EF4-FFF2-40B4-BE49-F238E27FC236}">
                <a16:creationId xmlns:a16="http://schemas.microsoft.com/office/drawing/2014/main" id="{2CC6B0A8-814C-DD26-A8FC-E7329B7DA3FF}"/>
              </a:ext>
            </a:extLst>
          </p:cNvPr>
          <p:cNvSpPr txBox="1"/>
          <p:nvPr/>
        </p:nvSpPr>
        <p:spPr>
          <a:xfrm>
            <a:off x="1120588" y="1259873"/>
            <a:ext cx="9950823" cy="3248069"/>
          </a:xfrm>
          <a:prstGeom prst="rect">
            <a:avLst/>
          </a:prstGeom>
          <a:noFill/>
        </p:spPr>
        <p:txBody>
          <a:bodyPr wrap="square" rtlCol="0">
            <a:spAutoFit/>
          </a:bodyPr>
          <a:lstStyle/>
          <a:p>
            <a:pPr marL="342900" lvl="0" indent="-342900">
              <a:lnSpc>
                <a:spcPct val="150000"/>
              </a:lnSpc>
              <a:buFont typeface="+mj-lt"/>
              <a:buAutoNum type="arabicPeriod"/>
              <a:tabLst>
                <a:tab pos="457200" algn="l"/>
              </a:tabLst>
            </a:pPr>
            <a:r>
              <a:rPr lang="en-US" sz="2800" kern="1200" dirty="0">
                <a:solidFill>
                  <a:srgbClr val="000000"/>
                </a:solidFill>
                <a:effectLst/>
                <a:latin typeface="Gill Sans MT" panose="020B0502020104020203" pitchFamily="34" charset="0"/>
                <a:ea typeface="Calibri" panose="020F0502020204030204" pitchFamily="34" charset="0"/>
                <a:cs typeface="Times New Roman" panose="02020603050405020304" pitchFamily="18" charset="0"/>
              </a:rPr>
              <a:t>Focal Points</a:t>
            </a:r>
          </a:p>
          <a:p>
            <a:pPr marL="342900" lvl="0" indent="-342900">
              <a:lnSpc>
                <a:spcPct val="150000"/>
              </a:lnSpc>
              <a:buFont typeface="+mj-lt"/>
              <a:buAutoNum type="arabicPeriod"/>
              <a:tabLst>
                <a:tab pos="457200" algn="l"/>
              </a:tabLst>
            </a:pPr>
            <a:r>
              <a:rPr lang="en-US" sz="2800" kern="1200" dirty="0">
                <a:solidFill>
                  <a:srgbClr val="000000"/>
                </a:solidFill>
                <a:effectLst/>
                <a:latin typeface="Gill Sans MT" panose="020B0502020104020203" pitchFamily="34" charset="0"/>
                <a:ea typeface="Calibri" panose="020F0502020204030204" pitchFamily="34" charset="0"/>
                <a:cs typeface="Times New Roman" panose="02020603050405020304" pitchFamily="18" charset="0"/>
              </a:rPr>
              <a:t>Action taken for SOM-16 Decisions</a:t>
            </a:r>
          </a:p>
          <a:p>
            <a:pPr marL="342900" lvl="0" indent="-342900">
              <a:lnSpc>
                <a:spcPct val="150000"/>
              </a:lnSpc>
              <a:buFont typeface="+mj-lt"/>
              <a:buAutoNum type="arabicPeriod"/>
              <a:tabLst>
                <a:tab pos="457200" algn="l"/>
              </a:tabLst>
            </a:pPr>
            <a:r>
              <a:rPr lang="en-US" sz="2800" kern="1200" dirty="0">
                <a:solidFill>
                  <a:srgbClr val="000000"/>
                </a:solidFill>
                <a:effectLst/>
                <a:latin typeface="Gill Sans MT" panose="020B0502020104020203" pitchFamily="34" charset="0"/>
                <a:ea typeface="Calibri" panose="020F0502020204030204" pitchFamily="34" charset="0"/>
                <a:cs typeface="Times New Roman" panose="02020603050405020304" pitchFamily="18" charset="0"/>
              </a:rPr>
              <a:t>Update on Workplan </a:t>
            </a:r>
            <a:r>
              <a:rPr lang="en-US" sz="2800" dirty="0">
                <a:solidFill>
                  <a:srgbClr val="000000"/>
                </a:solidFill>
                <a:latin typeface="Gill Sans MT" panose="020B0502020104020203" pitchFamily="34" charset="0"/>
                <a:ea typeface="Calibri" panose="020F0502020204030204" pitchFamily="34" charset="0"/>
                <a:cs typeface="Times New Roman" panose="02020603050405020304" pitchFamily="18" charset="0"/>
              </a:rPr>
              <a:t>and Budget by the Chair of TSWG </a:t>
            </a:r>
            <a:r>
              <a:rPr lang="en-US" sz="2800" kern="1200" dirty="0">
                <a:solidFill>
                  <a:srgbClr val="000000"/>
                </a:solidFill>
                <a:effectLst/>
                <a:latin typeface="Gill Sans MT" panose="020B0502020104020203" pitchFamily="34" charset="0"/>
                <a:ea typeface="Calibri" panose="020F0502020204030204" pitchFamily="34" charset="0"/>
                <a:cs typeface="Times New Roman" panose="02020603050405020304" pitchFamily="18" charset="0"/>
              </a:rPr>
              <a:t>for 2022</a:t>
            </a:r>
          </a:p>
          <a:p>
            <a:pPr marL="342900" lvl="0" indent="-342900">
              <a:lnSpc>
                <a:spcPct val="150000"/>
              </a:lnSpc>
              <a:buFont typeface="+mj-lt"/>
              <a:buAutoNum type="arabicPeriod"/>
              <a:tabLst>
                <a:tab pos="457200" algn="l"/>
              </a:tabLst>
            </a:pPr>
            <a:r>
              <a:rPr lang="en-US" sz="2800" kern="1200" dirty="0">
                <a:solidFill>
                  <a:srgbClr val="000000"/>
                </a:solidFill>
                <a:effectLst/>
                <a:latin typeface="Gill Sans MT" panose="020B0502020104020203" pitchFamily="34" charset="0"/>
                <a:ea typeface="Calibri" panose="020F0502020204030204" pitchFamily="34" charset="0"/>
                <a:cs typeface="Times New Roman" panose="02020603050405020304" pitchFamily="18" charset="0"/>
              </a:rPr>
              <a:t>Workplan and proposed Budget by the Chair of TSWG for 2023</a:t>
            </a:r>
          </a:p>
          <a:p>
            <a:pPr marL="342900" lvl="0" indent="-342900">
              <a:lnSpc>
                <a:spcPct val="150000"/>
              </a:lnSpc>
              <a:buFont typeface="+mj-lt"/>
              <a:buAutoNum type="arabicPeriod"/>
              <a:tabLst>
                <a:tab pos="457200" algn="l"/>
              </a:tabLst>
            </a:pPr>
            <a:r>
              <a:rPr lang="en-US" sz="2800" dirty="0">
                <a:solidFill>
                  <a:srgbClr val="000000"/>
                </a:solidFill>
                <a:latin typeface="Gill Sans MT" panose="020B0502020104020203" pitchFamily="34" charset="0"/>
                <a:ea typeface="Calibri" panose="020F0502020204030204" pitchFamily="34" charset="0"/>
                <a:cs typeface="Times New Roman" panose="02020603050405020304" pitchFamily="18" charset="0"/>
              </a:rPr>
              <a:t>Draft R</a:t>
            </a:r>
            <a:r>
              <a:rPr lang="en-US" sz="2800" kern="1200" dirty="0">
                <a:solidFill>
                  <a:srgbClr val="000000"/>
                </a:solidFill>
                <a:effectLst/>
                <a:latin typeface="Gill Sans MT" panose="020B0502020104020203" pitchFamily="34" charset="0"/>
                <a:ea typeface="Calibri" panose="020F0502020204030204" pitchFamily="34" charset="0"/>
                <a:cs typeface="Times New Roman" panose="02020603050405020304" pitchFamily="18" charset="0"/>
              </a:rPr>
              <a:t>ecommendations for SOM 17</a:t>
            </a:r>
          </a:p>
        </p:txBody>
      </p:sp>
    </p:spTree>
    <p:extLst>
      <p:ext uri="{BB962C8B-B14F-4D97-AF65-F5344CB8AC3E}">
        <p14:creationId xmlns:p14="http://schemas.microsoft.com/office/powerpoint/2010/main" val="11097983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570037" y="-10203"/>
            <a:ext cx="7051926" cy="707886"/>
          </a:xfrm>
          <a:prstGeom prst="rect">
            <a:avLst/>
          </a:prstGeom>
          <a:noFill/>
        </p:spPr>
        <p:txBody>
          <a:bodyPr wrap="square" rtlCol="0">
            <a:spAutoFit/>
          </a:bodyPr>
          <a:lstStyle/>
          <a:p>
            <a:pPr algn="ctr"/>
            <a:r>
              <a:rPr lang="en-US" sz="4000" b="1" dirty="0">
                <a:solidFill>
                  <a:srgbClr val="176186"/>
                </a:solidFill>
                <a:latin typeface="Optima" charset="0"/>
                <a:ea typeface="Optima" charset="0"/>
                <a:cs typeface="Optima" charset="0"/>
              </a:rPr>
              <a:t>Focal Points</a:t>
            </a:r>
          </a:p>
        </p:txBody>
      </p:sp>
      <p:graphicFrame>
        <p:nvGraphicFramePr>
          <p:cNvPr id="5" name="Content Placeholder 3">
            <a:extLst>
              <a:ext uri="{FF2B5EF4-FFF2-40B4-BE49-F238E27FC236}">
                <a16:creationId xmlns:a16="http://schemas.microsoft.com/office/drawing/2014/main" id="{1620982F-A269-4CC1-A217-138E1A55FC33}"/>
              </a:ext>
            </a:extLst>
          </p:cNvPr>
          <p:cNvGraphicFramePr>
            <a:graphicFrameLocks/>
          </p:cNvGraphicFramePr>
          <p:nvPr>
            <p:extLst>
              <p:ext uri="{D42A27DB-BD31-4B8C-83A1-F6EECF244321}">
                <p14:modId xmlns:p14="http://schemas.microsoft.com/office/powerpoint/2010/main" val="1211320008"/>
              </p:ext>
            </p:extLst>
          </p:nvPr>
        </p:nvGraphicFramePr>
        <p:xfrm>
          <a:off x="140678" y="615589"/>
          <a:ext cx="11915334" cy="6055634"/>
        </p:xfrm>
        <a:graphic>
          <a:graphicData uri="http://schemas.openxmlformats.org/drawingml/2006/table">
            <a:tbl>
              <a:tblPr firstRow="1" bandRow="1">
                <a:tableStyleId>{93296810-A885-4BE3-A3E7-6D5BEEA58F35}</a:tableStyleId>
              </a:tblPr>
              <a:tblGrid>
                <a:gridCol w="1889848">
                  <a:extLst>
                    <a:ext uri="{9D8B030D-6E8A-4147-A177-3AD203B41FA5}">
                      <a16:colId xmlns:a16="http://schemas.microsoft.com/office/drawing/2014/main" val="20000"/>
                    </a:ext>
                  </a:extLst>
                </a:gridCol>
                <a:gridCol w="10025486">
                  <a:extLst>
                    <a:ext uri="{9D8B030D-6E8A-4147-A177-3AD203B41FA5}">
                      <a16:colId xmlns:a16="http://schemas.microsoft.com/office/drawing/2014/main" val="20001"/>
                    </a:ext>
                  </a:extLst>
                </a:gridCol>
              </a:tblGrid>
              <a:tr h="585170">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PH" sz="1600" dirty="0">
                          <a:latin typeface="Gill Sans MT" panose="020B0502020104020203" pitchFamily="34" charset="0"/>
                        </a:rPr>
                        <a:t> Member Country</a:t>
                      </a:r>
                      <a:endParaRPr lang="en-PH" sz="1600" b="1" dirty="0">
                        <a:solidFill>
                          <a:schemeClr val="tx1"/>
                        </a:solidFill>
                        <a:latin typeface="Gill Sans MT" panose="020B0502020104020203"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6186"/>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r>
                        <a:rPr lang="en-PH" sz="1600" dirty="0">
                          <a:latin typeface="Gill Sans MT" panose="020B0502020104020203" pitchFamily="34" charset="0"/>
                        </a:rPr>
                        <a:t>Focal Points</a:t>
                      </a:r>
                      <a:endParaRPr lang="en-PH" sz="1600" b="1" dirty="0">
                        <a:solidFill>
                          <a:schemeClr val="tx1"/>
                        </a:solidFill>
                        <a:latin typeface="Gill Sans MT" panose="020B0502020104020203"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6186"/>
                    </a:solidFill>
                  </a:tcPr>
                </a:tc>
                <a:extLst>
                  <a:ext uri="{0D108BD9-81ED-4DB2-BD59-A6C34878D82A}">
                    <a16:rowId xmlns:a16="http://schemas.microsoft.com/office/drawing/2014/main" val="10000"/>
                  </a:ext>
                </a:extLst>
              </a:tr>
              <a:tr h="78596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95250" indent="0" algn="l" fontAlgn="ctr">
                        <a:tabLst/>
                      </a:pPr>
                      <a:r>
                        <a:rPr lang="en-ID" sz="1700" u="none" strike="noStrike" dirty="0">
                          <a:effectLst/>
                          <a:latin typeface="Gill Sans MT" panose="020B0502020104020203" pitchFamily="34" charset="0"/>
                        </a:rPr>
                        <a:t>Indonesia </a:t>
                      </a:r>
                      <a:r>
                        <a:rPr lang="en-ID" sz="1700" u="none" strike="noStrike" kern="1200" dirty="0">
                          <a:solidFill>
                            <a:schemeClr val="dk1"/>
                          </a:solidFill>
                          <a:effectLst/>
                          <a:latin typeface="Gill Sans MT" panose="020B0502020104020203" pitchFamily="34" charset="0"/>
                          <a:ea typeface="+mn-ea"/>
                          <a:cs typeface="+mn-cs"/>
                        </a:rPr>
                        <a:t>(Chair</a:t>
                      </a:r>
                      <a:r>
                        <a:rPr lang="en-ID" sz="1700" u="none" strike="noStrike" dirty="0">
                          <a:effectLst/>
                          <a:latin typeface="Gill Sans MT" panose="020B0502020104020203" pitchFamily="34" charset="0"/>
                        </a:rPr>
                        <a:t>)</a:t>
                      </a:r>
                      <a:endParaRPr lang="en-ID" sz="1700" b="0" i="0" u="none" strike="noStrike" dirty="0">
                        <a:solidFill>
                          <a:srgbClr val="000000"/>
                        </a:solidFill>
                        <a:effectLst/>
                        <a:latin typeface="Gill Sans MT" panose="020B0502020104020203"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700" b="0" i="0" u="none" strike="noStrike" baseline="0" dirty="0">
                          <a:solidFill>
                            <a:srgbClr val="000000"/>
                          </a:solidFill>
                          <a:latin typeface="Gill Sans MT" panose="020B0502020104020203" pitchFamily="34" charset="0"/>
                        </a:rPr>
                        <a:t>Mr. Firdaus Agung,  Director for Marine Conservation and Biodiversity, MMAF;</a:t>
                      </a:r>
                    </a:p>
                    <a:p>
                      <a:r>
                        <a:rPr lang="en-US" sz="1700" b="0" i="0" u="none" strike="noStrike" baseline="0" dirty="0">
                          <a:solidFill>
                            <a:srgbClr val="000000"/>
                          </a:solidFill>
                          <a:latin typeface="Gill Sans MT" panose="020B0502020104020203" pitchFamily="34" charset="0"/>
                        </a:rPr>
                        <a:t>Supported by: Ms. </a:t>
                      </a:r>
                      <a:r>
                        <a:rPr lang="en-US" sz="1700" b="0" i="0" u="none" strike="noStrike" baseline="0" dirty="0" err="1">
                          <a:solidFill>
                            <a:srgbClr val="000000"/>
                          </a:solidFill>
                          <a:latin typeface="Gill Sans MT" panose="020B0502020104020203" pitchFamily="34" charset="0"/>
                        </a:rPr>
                        <a:t>Yudit</a:t>
                      </a:r>
                      <a:r>
                        <a:rPr lang="en-US" sz="1700" b="0" i="0" u="none" strike="noStrike" baseline="0" dirty="0">
                          <a:solidFill>
                            <a:srgbClr val="000000"/>
                          </a:solidFill>
                          <a:latin typeface="Gill Sans MT" panose="020B0502020104020203" pitchFamily="34" charset="0"/>
                        </a:rPr>
                        <a:t> Tia Lestari, Marine and Coastal Ecosystem Manager, MMAF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1"/>
                  </a:ext>
                </a:extLst>
              </a:tr>
              <a:tr h="67080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95250" indent="0" algn="l" fontAlgn="ctr">
                        <a:tabLst/>
                      </a:pPr>
                      <a:r>
                        <a:rPr lang="en-ID" sz="1700" u="none" strike="noStrike" dirty="0">
                          <a:effectLst/>
                          <a:latin typeface="Gill Sans MT" panose="020B0502020104020203" pitchFamily="34" charset="0"/>
                        </a:rPr>
                        <a:t>Malaysia</a:t>
                      </a:r>
                      <a:endParaRPr lang="en-ID" sz="1700" b="0" i="0" u="none" strike="noStrike" dirty="0">
                        <a:solidFill>
                          <a:srgbClr val="000000"/>
                        </a:solidFill>
                        <a:effectLst/>
                        <a:latin typeface="Gill Sans MT" panose="020B0502020104020203"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700" b="0" i="0" u="none" strike="noStrike" baseline="0" dirty="0">
                          <a:solidFill>
                            <a:srgbClr val="000000"/>
                          </a:solidFill>
                          <a:latin typeface="Gill Sans MT" panose="020B0502020104020203" pitchFamily="34" charset="0"/>
                        </a:rPr>
                        <a:t>Mr. </a:t>
                      </a:r>
                      <a:r>
                        <a:rPr lang="en-US" sz="1700" b="0" i="0" u="none" strike="noStrike" baseline="0" dirty="0" err="1">
                          <a:solidFill>
                            <a:srgbClr val="000000"/>
                          </a:solidFill>
                          <a:latin typeface="Gill Sans MT" panose="020B0502020104020203" pitchFamily="34" charset="0"/>
                        </a:rPr>
                        <a:t>Bohari</a:t>
                      </a:r>
                      <a:r>
                        <a:rPr lang="en-US" sz="1700" b="0" i="0" u="none" strike="noStrike" baseline="0" dirty="0">
                          <a:solidFill>
                            <a:srgbClr val="000000"/>
                          </a:solidFill>
                          <a:latin typeface="Gill Sans MT" panose="020B0502020104020203" pitchFamily="34" charset="0"/>
                        </a:rPr>
                        <a:t> Haji </a:t>
                      </a:r>
                      <a:r>
                        <a:rPr lang="en-US" sz="1700" b="0" i="0" u="none" strike="noStrike" baseline="0" dirty="0" err="1">
                          <a:solidFill>
                            <a:srgbClr val="000000"/>
                          </a:solidFill>
                          <a:latin typeface="Gill Sans MT" panose="020B0502020104020203" pitchFamily="34" charset="0"/>
                        </a:rPr>
                        <a:t>Leng</a:t>
                      </a:r>
                      <a:r>
                        <a:rPr lang="en-US" sz="1700" b="0" i="0" u="none" strike="noStrike" baseline="0" dirty="0">
                          <a:solidFill>
                            <a:srgbClr val="000000"/>
                          </a:solidFill>
                          <a:latin typeface="Gill Sans MT" panose="020B0502020104020203" pitchFamily="34" charset="0"/>
                        </a:rPr>
                        <a:t>, Senior Director of Fisheries Conservation and Protection</a:t>
                      </a:r>
                    </a:p>
                    <a:p>
                      <a:r>
                        <a:rPr lang="en-US" sz="1700" b="0" i="0" u="none" strike="noStrike" baseline="0" dirty="0">
                          <a:solidFill>
                            <a:srgbClr val="000000"/>
                          </a:solidFill>
                          <a:latin typeface="Gill Sans MT" panose="020B0502020104020203" pitchFamily="34" charset="0"/>
                        </a:rPr>
                        <a:t>Supported by Mr </a:t>
                      </a:r>
                      <a:r>
                        <a:rPr lang="en-US" sz="1700" b="0" i="0" u="none" strike="noStrike" baseline="0" dirty="0" err="1">
                          <a:solidFill>
                            <a:srgbClr val="000000"/>
                          </a:solidFill>
                          <a:latin typeface="Gill Sans MT" panose="020B0502020104020203" pitchFamily="34" charset="0"/>
                        </a:rPr>
                        <a:t>Azlan</a:t>
                      </a:r>
                      <a:r>
                        <a:rPr lang="en-US" sz="1700" b="0" i="0" u="none" strike="noStrike" baseline="0" dirty="0">
                          <a:solidFill>
                            <a:srgbClr val="000000"/>
                          </a:solidFill>
                          <a:latin typeface="Gill Sans MT" panose="020B0502020104020203" pitchFamily="34" charset="0"/>
                        </a:rPr>
                        <a:t> Md Noor, Head of Conservation, Ecosystem and Biodiversity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2"/>
                  </a:ext>
                </a:extLst>
              </a:tr>
              <a:tr h="87615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95250" indent="0" algn="l" fontAlgn="ctr">
                        <a:tabLst/>
                      </a:pPr>
                      <a:r>
                        <a:rPr lang="en-ID" sz="1700" u="none" strike="noStrike" dirty="0">
                          <a:effectLst/>
                          <a:latin typeface="Gill Sans MT" panose="020B0502020104020203" pitchFamily="34" charset="0"/>
                        </a:rPr>
                        <a:t>Papua New Guinea</a:t>
                      </a:r>
                      <a:endParaRPr lang="en-ID" sz="1700" b="1" i="0" u="none" strike="noStrike" dirty="0">
                        <a:solidFill>
                          <a:srgbClr val="000000"/>
                        </a:solidFill>
                        <a:effectLst/>
                        <a:latin typeface="Gill Sans MT" panose="020B0502020104020203"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700" b="0" i="0" u="none" strike="noStrike" baseline="0" dirty="0">
                          <a:solidFill>
                            <a:srgbClr val="000000"/>
                          </a:solidFill>
                          <a:latin typeface="Gill Sans MT" panose="020B0502020104020203" pitchFamily="34" charset="0"/>
                        </a:rPr>
                        <a:t>Mr.  </a:t>
                      </a:r>
                      <a:r>
                        <a:rPr lang="en-US" sz="1700" b="0" i="0" u="none" strike="noStrike" baseline="0" dirty="0" err="1">
                          <a:solidFill>
                            <a:srgbClr val="000000"/>
                          </a:solidFill>
                          <a:latin typeface="Gill Sans MT" panose="020B0502020104020203" pitchFamily="34" charset="0"/>
                        </a:rPr>
                        <a:t>Vagi</a:t>
                      </a:r>
                      <a:r>
                        <a:rPr lang="en-US" sz="1700" b="0" i="0" u="none" strike="noStrike" baseline="0" dirty="0">
                          <a:solidFill>
                            <a:srgbClr val="000000"/>
                          </a:solidFill>
                          <a:latin typeface="Gill Sans MT" panose="020B0502020104020203" pitchFamily="34" charset="0"/>
                        </a:rPr>
                        <a:t> Rei, Manager Conservation and Environment Protection Authority.</a:t>
                      </a:r>
                    </a:p>
                    <a:p>
                      <a:r>
                        <a:rPr lang="en-US" sz="1700" b="0" i="0" u="none" strike="noStrike" baseline="0" dirty="0">
                          <a:solidFill>
                            <a:srgbClr val="000000"/>
                          </a:solidFill>
                          <a:latin typeface="Gill Sans MT" panose="020B0502020104020203" pitchFamily="34" charset="0"/>
                        </a:rPr>
                        <a:t>Supported by Ms. </a:t>
                      </a:r>
                      <a:r>
                        <a:rPr lang="en-US" sz="1700" b="0" i="0" u="none" strike="noStrike" baseline="0" dirty="0" err="1">
                          <a:solidFill>
                            <a:srgbClr val="000000"/>
                          </a:solidFill>
                          <a:latin typeface="Gill Sans MT" panose="020B0502020104020203" pitchFamily="34" charset="0"/>
                        </a:rPr>
                        <a:t>Phelameya</a:t>
                      </a:r>
                      <a:r>
                        <a:rPr lang="en-US" sz="1700" b="0" i="0" u="none" strike="noStrike" baseline="0" dirty="0">
                          <a:solidFill>
                            <a:srgbClr val="000000"/>
                          </a:solidFill>
                          <a:latin typeface="Gill Sans MT" panose="020B0502020104020203" pitchFamily="34" charset="0"/>
                        </a:rPr>
                        <a:t> </a:t>
                      </a:r>
                      <a:r>
                        <a:rPr lang="en-US" sz="1700" b="0" i="0" u="none" strike="noStrike" baseline="0" dirty="0" err="1">
                          <a:solidFill>
                            <a:srgbClr val="000000"/>
                          </a:solidFill>
                          <a:latin typeface="Gill Sans MT" panose="020B0502020104020203" pitchFamily="34" charset="0"/>
                        </a:rPr>
                        <a:t>Haiveta</a:t>
                      </a:r>
                      <a:r>
                        <a:rPr lang="en-US" sz="1700" b="0" i="0" u="none" strike="noStrike" baseline="0" dirty="0">
                          <a:solidFill>
                            <a:srgbClr val="000000"/>
                          </a:solidFill>
                          <a:latin typeface="Gill Sans MT" panose="020B0502020104020203" pitchFamily="34" charset="0"/>
                        </a:rPr>
                        <a:t>, Program Officer Marine Division, Sustainable Environment Programs. Conservation and Environment Protection Authority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3"/>
                  </a:ext>
                </a:extLst>
              </a:tr>
              <a:tr h="49283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95250" indent="0" algn="l" fontAlgn="ctr">
                        <a:tabLst/>
                      </a:pPr>
                      <a:r>
                        <a:rPr lang="en-ID" sz="1700" u="none" strike="noStrike" kern="1200" dirty="0">
                          <a:solidFill>
                            <a:schemeClr val="dk1"/>
                          </a:solidFill>
                          <a:effectLst/>
                          <a:latin typeface="Gill Sans MT" panose="020B0502020104020203" pitchFamily="34" charset="0"/>
                          <a:ea typeface="+mn-ea"/>
                          <a:cs typeface="+mn-cs"/>
                        </a:rPr>
                        <a:t>Philippines </a:t>
                      </a:r>
                      <a:r>
                        <a:rPr lang="en-ID" sz="1700" u="none" strike="noStrike" kern="1200">
                          <a:solidFill>
                            <a:schemeClr val="dk1"/>
                          </a:solidFill>
                          <a:effectLst/>
                          <a:latin typeface="Gill Sans MT" panose="020B0502020104020203" pitchFamily="34" charset="0"/>
                          <a:ea typeface="+mn-ea"/>
                          <a:cs typeface="+mn-cs"/>
                        </a:rPr>
                        <a:t>(Co-Chair</a:t>
                      </a:r>
                      <a:r>
                        <a:rPr lang="en-ID" sz="1700" u="none" strike="noStrike" kern="1200" dirty="0">
                          <a:solidFill>
                            <a:schemeClr val="dk1"/>
                          </a:solidFill>
                          <a:effectLst/>
                          <a:latin typeface="Gill Sans MT" panose="020B0502020104020203" pitchFamily="34" charset="0"/>
                          <a:ea typeface="+mn-ea"/>
                          <a:cs typeface="+mn-cs"/>
                        </a:rPr>
                        <a:t>)</a:t>
                      </a:r>
                      <a:endParaRPr lang="en-ID" sz="1700" b="1" i="0" u="none" strike="noStrike" dirty="0">
                        <a:solidFill>
                          <a:srgbClr val="000000"/>
                        </a:solidFill>
                        <a:effectLst/>
                        <a:latin typeface="Gill Sans MT" panose="020B0502020104020203"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b="0" i="0" u="none" strike="noStrike" baseline="0" dirty="0">
                          <a:solidFill>
                            <a:srgbClr val="000000"/>
                          </a:solidFill>
                          <a:latin typeface="Gill Sans MT" panose="020B0502020104020203" pitchFamily="34" charset="0"/>
                        </a:rPr>
                        <a:t>Atty. Demosthenes R. </a:t>
                      </a:r>
                      <a:r>
                        <a:rPr lang="en-US" sz="1700" b="0" i="0" u="none" strike="noStrike" baseline="0" dirty="0" err="1">
                          <a:solidFill>
                            <a:srgbClr val="000000"/>
                          </a:solidFill>
                          <a:latin typeface="Gill Sans MT" panose="020B0502020104020203" pitchFamily="34" charset="0"/>
                        </a:rPr>
                        <a:t>Escoto</a:t>
                      </a:r>
                      <a:r>
                        <a:rPr lang="en-US" sz="1700" b="0" i="0" u="none" strike="noStrike" baseline="0" dirty="0">
                          <a:solidFill>
                            <a:srgbClr val="000000"/>
                          </a:solidFill>
                          <a:latin typeface="Gill Sans MT" panose="020B0502020104020203" pitchFamily="34" charset="0"/>
                        </a:rPr>
                        <a:t>, OIC Director, Bureau of Fisheries and Aquatic Resources (BFAR), Department of Agriculture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4"/>
                  </a:ext>
                </a:extLst>
              </a:tr>
              <a:tr h="94321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95250" indent="0" algn="l" fontAlgn="ctr">
                        <a:tabLst/>
                      </a:pPr>
                      <a:r>
                        <a:rPr lang="en-ID" sz="1700" u="none" strike="noStrike" dirty="0">
                          <a:effectLst/>
                          <a:latin typeface="Gill Sans MT" panose="020B0502020104020203" pitchFamily="34" charset="0"/>
                        </a:rPr>
                        <a:t>Solomon Islands </a:t>
                      </a:r>
                      <a:endParaRPr lang="en-ID" sz="1700" b="0" i="0" u="none" strike="noStrike" dirty="0">
                        <a:solidFill>
                          <a:srgbClr val="000000"/>
                        </a:solidFill>
                        <a:effectLst/>
                        <a:latin typeface="Gill Sans MT" panose="020B0502020104020203"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700" b="0" i="0" u="none" strike="noStrike" baseline="0" dirty="0">
                          <a:solidFill>
                            <a:srgbClr val="000000"/>
                          </a:solidFill>
                          <a:latin typeface="Gill Sans MT" panose="020B0502020104020203" pitchFamily="34" charset="0"/>
                        </a:rPr>
                        <a:t>Paul </a:t>
                      </a:r>
                      <a:r>
                        <a:rPr lang="en-US" sz="1700" b="0" i="0" u="none" strike="noStrike" baseline="0" dirty="0" err="1">
                          <a:solidFill>
                            <a:srgbClr val="000000"/>
                          </a:solidFill>
                          <a:latin typeface="Gill Sans MT" panose="020B0502020104020203" pitchFamily="34" charset="0"/>
                        </a:rPr>
                        <a:t>Tua</a:t>
                      </a:r>
                      <a:r>
                        <a:rPr lang="en-US" sz="1700" b="0" i="0" u="none" strike="noStrike" baseline="0" dirty="0">
                          <a:solidFill>
                            <a:srgbClr val="000000"/>
                          </a:solidFill>
                          <a:latin typeface="Gill Sans MT" panose="020B0502020104020203" pitchFamily="34" charset="0"/>
                        </a:rPr>
                        <a:t>, Chief Fisheries Officer, Inshore Fisheries Division, Ministry of Fisheries and Marine Resources.</a:t>
                      </a:r>
                    </a:p>
                    <a:p>
                      <a:r>
                        <a:rPr lang="en-US" sz="1700" b="0" i="0" u="none" strike="noStrike" baseline="0" dirty="0">
                          <a:solidFill>
                            <a:srgbClr val="000000"/>
                          </a:solidFill>
                          <a:latin typeface="Gill Sans MT" panose="020B0502020104020203" pitchFamily="34" charset="0"/>
                        </a:rPr>
                        <a:t>Alternates: Mr. David Aram, Principal Fisheries Officer, Inshore Fisheries Division, Ministry of Fisheries and Marine Resources; and</a:t>
                      </a:r>
                    </a:p>
                    <a:p>
                      <a:r>
                        <a:rPr lang="en-US" sz="1700" b="0" i="0" u="none" strike="noStrike" baseline="0" dirty="0">
                          <a:solidFill>
                            <a:srgbClr val="000000"/>
                          </a:solidFill>
                          <a:latin typeface="Gill Sans MT" panose="020B0502020104020203" pitchFamily="34" charset="0"/>
                        </a:rPr>
                        <a:t>Ms. Rose </a:t>
                      </a:r>
                      <a:r>
                        <a:rPr lang="en-US" sz="1700" b="0" i="0" u="none" strike="noStrike" baseline="0" dirty="0" err="1">
                          <a:solidFill>
                            <a:srgbClr val="000000"/>
                          </a:solidFill>
                          <a:latin typeface="Gill Sans MT" panose="020B0502020104020203" pitchFamily="34" charset="0"/>
                        </a:rPr>
                        <a:t>Babaua</a:t>
                      </a:r>
                      <a:r>
                        <a:rPr lang="en-US" sz="1700" b="0" i="0" u="none" strike="noStrike" baseline="0" dirty="0">
                          <a:solidFill>
                            <a:srgbClr val="000000"/>
                          </a:solidFill>
                          <a:latin typeface="Gill Sans MT" panose="020B0502020104020203" pitchFamily="34" charset="0"/>
                        </a:rPr>
                        <a:t>, Chief Conservation Officer, Ministry of Environment, Climate Change, Disaster Management and Meteorology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5"/>
                  </a:ext>
                </a:extLst>
              </a:tr>
              <a:tr h="112157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95250" indent="0" algn="l" fontAlgn="ctr">
                        <a:tabLst/>
                      </a:pPr>
                      <a:r>
                        <a:rPr lang="en-ID" sz="1700" u="none" strike="noStrike" dirty="0">
                          <a:effectLst/>
                          <a:latin typeface="Gill Sans MT" panose="020B0502020104020203" pitchFamily="34" charset="0"/>
                        </a:rPr>
                        <a:t>Timor-Leste </a:t>
                      </a:r>
                      <a:endParaRPr lang="en-ID" sz="1700" b="0" i="0" u="none" strike="noStrike" dirty="0">
                        <a:solidFill>
                          <a:srgbClr val="000000"/>
                        </a:solidFill>
                        <a:effectLst/>
                        <a:latin typeface="Gill Sans MT" panose="020B0502020104020203"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700" b="0" i="0" u="none" strike="noStrike" baseline="0" dirty="0">
                          <a:solidFill>
                            <a:srgbClr val="000000"/>
                          </a:solidFill>
                          <a:latin typeface="Gill Sans MT" panose="020B0502020104020203" pitchFamily="34" charset="0"/>
                        </a:rPr>
                        <a:t>Mr. </a:t>
                      </a:r>
                      <a:r>
                        <a:rPr lang="en-US" sz="1700" b="0" i="0" u="none" strike="noStrike" baseline="0" dirty="0" err="1">
                          <a:solidFill>
                            <a:srgbClr val="000000"/>
                          </a:solidFill>
                          <a:latin typeface="Gill Sans MT" panose="020B0502020104020203" pitchFamily="34" charset="0"/>
                        </a:rPr>
                        <a:t>Benvindo</a:t>
                      </a:r>
                      <a:r>
                        <a:rPr lang="en-US" sz="1700" b="0" i="0" u="none" strike="noStrike" baseline="0" dirty="0">
                          <a:solidFill>
                            <a:srgbClr val="000000"/>
                          </a:solidFill>
                          <a:latin typeface="Gill Sans MT" panose="020B0502020104020203" pitchFamily="34" charset="0"/>
                        </a:rPr>
                        <a:t> Maria de Deus Araujo dos Santos (Junior Technical Staff under the Department of Conservation, Marine Biodiversity and Management of the Aquatic </a:t>
                      </a:r>
                      <a:r>
                        <a:rPr lang="en-US" sz="1700" b="0" i="0" u="none" strike="noStrike" baseline="0" dirty="0" err="1">
                          <a:solidFill>
                            <a:srgbClr val="000000"/>
                          </a:solidFill>
                          <a:latin typeface="Gill Sans MT" panose="020B0502020104020203" pitchFamily="34" charset="0"/>
                        </a:rPr>
                        <a:t>Enviroment</a:t>
                      </a:r>
                      <a:r>
                        <a:rPr lang="en-US" sz="1700" b="0" i="0" u="none" strike="noStrike" baseline="0" dirty="0">
                          <a:solidFill>
                            <a:srgbClr val="000000"/>
                          </a:solidFill>
                          <a:latin typeface="Gill Sans MT" panose="020B0502020104020203" pitchFamily="34" charset="0"/>
                        </a:rPr>
                        <a:t>). </a:t>
                      </a:r>
                    </a:p>
                    <a:p>
                      <a:r>
                        <a:rPr lang="en-US" sz="1700" b="0" i="0" u="none" strike="noStrike" baseline="0" dirty="0">
                          <a:solidFill>
                            <a:srgbClr val="000000"/>
                          </a:solidFill>
                          <a:latin typeface="Gill Sans MT" panose="020B0502020104020203" pitchFamily="34" charset="0"/>
                        </a:rPr>
                        <a:t>Alternate : Mr. Fernando da Silva (Senior Technical Staff under the Department of Conservation, Marine Biodiversity and Management of the Aquatic </a:t>
                      </a:r>
                      <a:r>
                        <a:rPr lang="en-US" sz="1700" b="0" i="0" u="none" strike="noStrike" baseline="0" dirty="0" err="1">
                          <a:solidFill>
                            <a:srgbClr val="000000"/>
                          </a:solidFill>
                          <a:latin typeface="Gill Sans MT" panose="020B0502020104020203" pitchFamily="34" charset="0"/>
                        </a:rPr>
                        <a:t>Enviroment</a:t>
                      </a:r>
                      <a:r>
                        <a:rPr lang="en-US" sz="1700" b="0" i="0" u="none" strike="noStrike" baseline="0" dirty="0">
                          <a:solidFill>
                            <a:srgbClr val="000000"/>
                          </a:solidFill>
                          <a:latin typeface="Gill Sans MT" panose="020B0502020104020203" pitchFamily="34" charset="0"/>
                        </a:rPr>
                        <a:t>).</a:t>
                      </a:r>
                    </a:p>
                    <a:p>
                      <a:r>
                        <a:rPr lang="en-US" sz="1700" b="0" i="0" u="none" strike="noStrike" baseline="0" dirty="0">
                          <a:solidFill>
                            <a:srgbClr val="000000"/>
                          </a:solidFill>
                          <a:latin typeface="Gill Sans MT" panose="020B0502020104020203" pitchFamily="34" charset="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016111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66D68-78C3-40D2-B284-5AB3F0E4B3CF}"/>
              </a:ext>
            </a:extLst>
          </p:cNvPr>
          <p:cNvSpPr>
            <a:spLocks noGrp="1"/>
          </p:cNvSpPr>
          <p:nvPr>
            <p:ph type="title"/>
          </p:nvPr>
        </p:nvSpPr>
        <p:spPr>
          <a:xfrm>
            <a:off x="838200" y="0"/>
            <a:ext cx="10515600" cy="536943"/>
          </a:xfrm>
        </p:spPr>
        <p:txBody>
          <a:bodyPr>
            <a:noAutofit/>
          </a:bodyPr>
          <a:lstStyle/>
          <a:p>
            <a:pPr marL="0" marR="0" algn="ctr">
              <a:lnSpc>
                <a:spcPct val="107000"/>
              </a:lnSpc>
              <a:spcBef>
                <a:spcPts val="0"/>
              </a:spcBef>
              <a:spcAft>
                <a:spcPts val="800"/>
              </a:spcAft>
            </a:pPr>
            <a:r>
              <a:rPr lang="en-US" sz="3200" b="1" dirty="0">
                <a:solidFill>
                  <a:srgbClr val="176186"/>
                </a:solidFill>
                <a:latin typeface="Gill Sans MT" panose="020B0502020104020203" pitchFamily="34" charset="0"/>
              </a:rPr>
              <a:t>Action Taken for SOM 16 Decisions</a:t>
            </a:r>
          </a:p>
        </p:txBody>
      </p:sp>
      <p:sp>
        <p:nvSpPr>
          <p:cNvPr id="5" name="TextBox 4">
            <a:extLst>
              <a:ext uri="{FF2B5EF4-FFF2-40B4-BE49-F238E27FC236}">
                <a16:creationId xmlns:a16="http://schemas.microsoft.com/office/drawing/2014/main" id="{555125B5-E350-44CC-9F9F-C7986886B36D}"/>
              </a:ext>
            </a:extLst>
          </p:cNvPr>
          <p:cNvSpPr txBox="1"/>
          <p:nvPr/>
        </p:nvSpPr>
        <p:spPr>
          <a:xfrm>
            <a:off x="3048856" y="3234463"/>
            <a:ext cx="6097712" cy="394210"/>
          </a:xfrm>
          <a:prstGeom prst="rect">
            <a:avLst/>
          </a:prstGeom>
          <a:noFill/>
        </p:spPr>
        <p:txBody>
          <a:bodyPr wrap="square">
            <a:spAutoFit/>
          </a:bodyPr>
          <a:lstStyle/>
          <a:p>
            <a:pPr marL="0" marR="0" algn="ctr">
              <a:lnSpc>
                <a:spcPct val="120000"/>
              </a:lnSpc>
              <a:spcBef>
                <a:spcPts val="0"/>
              </a:spcBef>
              <a:spcAft>
                <a:spcPts val="0"/>
              </a:spcAft>
            </a:pPr>
            <a:r>
              <a:rPr lang="en-PH" sz="1800" b="1" dirty="0">
                <a:solidFill>
                  <a:srgbClr val="FF0000"/>
                </a:solidFill>
                <a:effectLst/>
                <a:latin typeface="Gill Sans MT" panose="020B0502020104020203" pitchFamily="34" charset="0"/>
                <a:ea typeface="MS Mincho" panose="02020609040205080304" pitchFamily="49" charset="-128"/>
                <a:cs typeface="Times New Roman" panose="02020603050405020304" pitchFamily="18" charset="0"/>
              </a:rPr>
              <a:t> </a:t>
            </a:r>
            <a:endParaRPr lang="en-US" sz="1800" dirty="0">
              <a:effectLst/>
              <a:latin typeface="Gill Sans MT" panose="020B0502020104020203" pitchFamily="34" charset="0"/>
              <a:ea typeface="MS Mincho" panose="02020609040205080304" pitchFamily="49" charset="-128"/>
              <a:cs typeface="Times New Roman" panose="02020603050405020304" pitchFamily="18" charset="0"/>
            </a:endParaRPr>
          </a:p>
        </p:txBody>
      </p:sp>
      <p:graphicFrame>
        <p:nvGraphicFramePr>
          <p:cNvPr id="4" name="Table 3">
            <a:extLst>
              <a:ext uri="{FF2B5EF4-FFF2-40B4-BE49-F238E27FC236}">
                <a16:creationId xmlns:a16="http://schemas.microsoft.com/office/drawing/2014/main" id="{B3F2AB80-37E8-3259-FD09-53B8A357481E}"/>
              </a:ext>
            </a:extLst>
          </p:cNvPr>
          <p:cNvGraphicFramePr>
            <a:graphicFrameLocks noGrp="1"/>
          </p:cNvGraphicFramePr>
          <p:nvPr>
            <p:extLst>
              <p:ext uri="{D42A27DB-BD31-4B8C-83A1-F6EECF244321}">
                <p14:modId xmlns:p14="http://schemas.microsoft.com/office/powerpoint/2010/main" val="3426252737"/>
              </p:ext>
            </p:extLst>
          </p:nvPr>
        </p:nvGraphicFramePr>
        <p:xfrm>
          <a:off x="213610" y="536945"/>
          <a:ext cx="11868462" cy="6124386"/>
        </p:xfrm>
        <a:graphic>
          <a:graphicData uri="http://schemas.openxmlformats.org/drawingml/2006/table">
            <a:tbl>
              <a:tblPr firstRow="1" bandRow="1"/>
              <a:tblGrid>
                <a:gridCol w="8590758">
                  <a:extLst>
                    <a:ext uri="{9D8B030D-6E8A-4147-A177-3AD203B41FA5}">
                      <a16:colId xmlns:a16="http://schemas.microsoft.com/office/drawing/2014/main" val="2518063501"/>
                    </a:ext>
                  </a:extLst>
                </a:gridCol>
                <a:gridCol w="3277704">
                  <a:extLst>
                    <a:ext uri="{9D8B030D-6E8A-4147-A177-3AD203B41FA5}">
                      <a16:colId xmlns:a16="http://schemas.microsoft.com/office/drawing/2014/main" val="1399907692"/>
                    </a:ext>
                  </a:extLst>
                </a:gridCol>
              </a:tblGrid>
              <a:tr h="361865">
                <a:tc>
                  <a:txBody>
                    <a:bodyPr/>
                    <a:lstStyle/>
                    <a:p>
                      <a:pPr marL="0" marR="0" algn="ctr">
                        <a:lnSpc>
                          <a:spcPct val="120000"/>
                        </a:lnSpc>
                        <a:spcBef>
                          <a:spcPts val="0"/>
                        </a:spcBef>
                        <a:spcAft>
                          <a:spcPts val="600"/>
                        </a:spcAft>
                      </a:pPr>
                      <a:r>
                        <a:rPr lang="en-ID" sz="1800" b="1"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rPr>
                        <a:t>Decisions</a:t>
                      </a:r>
                      <a:endParaRPr lang="en-US" sz="1800"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6186"/>
                    </a:solidFill>
                  </a:tcPr>
                </a:tc>
                <a:tc>
                  <a:txBody>
                    <a:bodyPr/>
                    <a:lstStyle/>
                    <a:p>
                      <a:pPr marL="0" marR="0" algn="ctr">
                        <a:lnSpc>
                          <a:spcPct val="120000"/>
                        </a:lnSpc>
                        <a:spcBef>
                          <a:spcPts val="0"/>
                        </a:spcBef>
                        <a:spcAft>
                          <a:spcPts val="600"/>
                        </a:spcAft>
                      </a:pPr>
                      <a:r>
                        <a:rPr lang="en-US" sz="1800" b="1"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rPr>
                        <a:t>Status</a:t>
                      </a:r>
                    </a:p>
                  </a:txBody>
                  <a:tcPr marL="57221" marR="57221" marT="79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6186"/>
                    </a:solidFill>
                  </a:tcPr>
                </a:tc>
                <a:extLst>
                  <a:ext uri="{0D108BD9-81ED-4DB2-BD59-A6C34878D82A}">
                    <a16:rowId xmlns:a16="http://schemas.microsoft.com/office/drawing/2014/main" val="989615309"/>
                  </a:ext>
                </a:extLst>
              </a:tr>
              <a:tr h="555291">
                <a:tc>
                  <a:txBody>
                    <a:bodyPr/>
                    <a:lstStyle/>
                    <a:p>
                      <a:pPr marL="179388" marR="0" lvl="0" indent="-179388" algn="l" defTabSz="914400" rtl="0" eaLnBrk="1" fontAlgn="auto" latinLnBrk="0" hangingPunct="1">
                        <a:lnSpc>
                          <a:spcPct val="100000"/>
                        </a:lnSpc>
                        <a:spcBef>
                          <a:spcPts val="0"/>
                        </a:spcBef>
                        <a:spcAft>
                          <a:spcPts val="0"/>
                        </a:spcAft>
                        <a:buClrTx/>
                        <a:buSzTx/>
                        <a:buFont typeface="+mj-lt"/>
                        <a:buNone/>
                        <a:tabLst/>
                        <a:defRPr/>
                      </a:pPr>
                      <a:r>
                        <a:rPr lang="en-US" sz="1700" b="0" dirty="0">
                          <a:solidFill>
                            <a:schemeClr val="tx1"/>
                          </a:solidFill>
                          <a:effectLst/>
                          <a:latin typeface="Gill Sans MT" panose="020B0502020104020203" pitchFamily="34" charset="0"/>
                        </a:rPr>
                        <a:t>1.  Acknowledged and accepted the report of the Threatened Species Working Group (Annex 53);</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just">
                        <a:lnSpc>
                          <a:spcPct val="120000"/>
                        </a:lnSpc>
                        <a:spcBef>
                          <a:spcPts val="0"/>
                        </a:spcBef>
                        <a:spcAft>
                          <a:spcPts val="600"/>
                        </a:spcAft>
                      </a:pPr>
                      <a:r>
                        <a:rPr lang="en-US" sz="17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Done</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053828905"/>
                  </a:ext>
                </a:extLst>
              </a:tr>
              <a:tr h="1102195">
                <a:tc>
                  <a:txBody>
                    <a:bodyPr/>
                    <a:lstStyle/>
                    <a:p>
                      <a:pPr marL="179388" marR="0" lvl="0" indent="-179388"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700" b="0" dirty="0">
                          <a:solidFill>
                            <a:schemeClr val="tx1"/>
                          </a:solidFill>
                          <a:effectLst/>
                          <a:latin typeface="Gill Sans MT" panose="020B0502020104020203" pitchFamily="34" charset="0"/>
                        </a:rPr>
                        <a:t>2. Encouraged the CT6 Member Countries to complete their National Assessment Report and Conservation Plan for Threatened Species by April 2022, to enable the Regional Assessment Report and Regional Conservation Plan to be compiled by the Regional Secretariat</a:t>
                      </a:r>
                      <a:endParaRPr lang="en-ID" sz="1700" b="0" dirty="0">
                        <a:solidFill>
                          <a:schemeClr val="tx1"/>
                        </a:solidFill>
                        <a:effectLst/>
                        <a:latin typeface="Gill Sans MT" panose="020B0502020104020203" pitchFamily="34"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lvl="0" indent="0" algn="just" defTabSz="914400" rtl="0" eaLnBrk="1" fontAlgn="auto" latinLnBrk="0" hangingPunct="1">
                        <a:lnSpc>
                          <a:spcPct val="120000"/>
                        </a:lnSpc>
                        <a:spcBef>
                          <a:spcPts val="0"/>
                        </a:spcBef>
                        <a:spcAft>
                          <a:spcPts val="600"/>
                        </a:spcAft>
                        <a:buClrTx/>
                        <a:buSzTx/>
                        <a:buFontTx/>
                        <a:buNone/>
                        <a:tabLst/>
                        <a:defRPr/>
                      </a:pPr>
                      <a:r>
                        <a:rPr lang="en-US" sz="17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Based on the meeting on 9 September 2022, countries are encouraged to focus and finish the National Assessment Report of Sharks and Rays </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15387675"/>
                  </a:ext>
                </a:extLst>
              </a:tr>
              <a:tr h="946158">
                <a:tc>
                  <a:txBody>
                    <a:bodyPr/>
                    <a:lstStyle/>
                    <a:p>
                      <a:pPr marL="179388" marR="0" lvl="0" indent="-179388"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700" b="0" dirty="0">
                          <a:solidFill>
                            <a:schemeClr val="tx1"/>
                          </a:solidFill>
                          <a:effectLst/>
                          <a:latin typeface="Gill Sans MT" panose="020B0502020104020203" pitchFamily="34" charset="0"/>
                        </a:rPr>
                        <a:t>3.  Acknowledged and appreciated the support of  World-Wide Fund for Nature (WWF) in finalizing the Distribution Map of Threatened Species from CT6 Member Countries for CT Atlas, which has been uploaded by Regional Secretariat on the CT Atlas and for conducting the Training for Trainers on Rapid Assessment Toolkit (RAT) for Shark and Rays and MPA for Sharks in April 2021</a:t>
                      </a:r>
                      <a:endParaRPr lang="en-ID" sz="1700" b="0" dirty="0">
                        <a:solidFill>
                          <a:schemeClr val="tx1"/>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lvl="0" indent="0" algn="just" defTabSz="914400" rtl="0" eaLnBrk="1" fontAlgn="auto" latinLnBrk="0" hangingPunct="1">
                        <a:lnSpc>
                          <a:spcPct val="120000"/>
                        </a:lnSpc>
                        <a:spcBef>
                          <a:spcPts val="0"/>
                        </a:spcBef>
                        <a:spcAft>
                          <a:spcPts val="600"/>
                        </a:spcAft>
                        <a:buClrTx/>
                        <a:buSzTx/>
                        <a:buFontTx/>
                        <a:buNone/>
                        <a:tabLst/>
                        <a:defRPr/>
                      </a:pPr>
                      <a:r>
                        <a:rPr lang="en-US" sz="17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Done</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050992905"/>
                  </a:ext>
                </a:extLst>
              </a:tr>
              <a:tr h="819298">
                <a:tc>
                  <a:txBody>
                    <a:bodyPr/>
                    <a:lstStyle/>
                    <a:p>
                      <a:pPr marL="179388" marR="0" lvl="0" indent="-179388"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700" b="0" dirty="0">
                          <a:solidFill>
                            <a:schemeClr val="tx1"/>
                          </a:solidFill>
                          <a:effectLst/>
                          <a:latin typeface="Gill Sans MT" panose="020B0502020104020203" pitchFamily="34" charset="0"/>
                        </a:rPr>
                        <a:t>4.  Acknowledged and appreciated the finalized List of Threatened Species Pool of Experts on the draft webpage of CTI List of Experts </a:t>
                      </a:r>
                      <a:endParaRPr lang="en-ID" sz="1700" b="0" dirty="0">
                        <a:solidFill>
                          <a:schemeClr val="tx1"/>
                        </a:solidFill>
                        <a:effectLst/>
                        <a:highlight>
                          <a:srgbClr val="FFFF00"/>
                        </a:highlight>
                        <a:latin typeface="Gill Sans MT" panose="020B0502020104020203" pitchFamily="34"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lvl="0" indent="0" algn="just" defTabSz="914400" rtl="0" eaLnBrk="1" fontAlgn="auto" latinLnBrk="0" hangingPunct="1">
                        <a:lnSpc>
                          <a:spcPct val="120000"/>
                        </a:lnSpc>
                        <a:spcBef>
                          <a:spcPts val="0"/>
                        </a:spcBef>
                        <a:spcAft>
                          <a:spcPts val="600"/>
                        </a:spcAft>
                        <a:buClrTx/>
                        <a:buSzTx/>
                        <a:buFontTx/>
                        <a:buNone/>
                        <a:tabLst/>
                        <a:defRPr/>
                      </a:pPr>
                      <a:r>
                        <a:rPr lang="en-US" sz="1700" b="0" dirty="0">
                          <a:solidFill>
                            <a:schemeClr val="tx1"/>
                          </a:solidFill>
                          <a:effectLst/>
                          <a:latin typeface="Gill Sans MT" panose="020B0502020104020203" pitchFamily="34" charset="0"/>
                        </a:rPr>
                        <a:t>Done</a:t>
                      </a:r>
                    </a:p>
                    <a:p>
                      <a:pPr marL="0" marR="0" lvl="0" indent="0" algn="just" defTabSz="914400" rtl="0" eaLnBrk="1" fontAlgn="auto" latinLnBrk="0" hangingPunct="1">
                        <a:lnSpc>
                          <a:spcPct val="120000"/>
                        </a:lnSpc>
                        <a:spcBef>
                          <a:spcPts val="0"/>
                        </a:spcBef>
                        <a:spcAft>
                          <a:spcPts val="600"/>
                        </a:spcAft>
                        <a:buClrTx/>
                        <a:buSzTx/>
                        <a:buFontTx/>
                        <a:buNone/>
                        <a:tabLst/>
                        <a:defRPr/>
                      </a:pPr>
                      <a:r>
                        <a:rPr lang="en-US" sz="1700" b="0" dirty="0">
                          <a:solidFill>
                            <a:schemeClr val="tx1"/>
                          </a:solidFill>
                          <a:effectLst/>
                          <a:latin typeface="Gill Sans MT" panose="020B0502020104020203" pitchFamily="34" charset="0"/>
                        </a:rPr>
                        <a:t>link: </a:t>
                      </a:r>
                      <a:r>
                        <a:rPr lang="en-US" sz="1700" b="0" dirty="0">
                          <a:solidFill>
                            <a:schemeClr val="tx1"/>
                          </a:solidFill>
                          <a:effectLst/>
                          <a:latin typeface="Gill Sans MT" panose="020B0502020104020203" pitchFamily="34" charset="0"/>
                          <a:hlinkClick r:id="rId2"/>
                        </a:rPr>
                        <a:t>http://ctexperts.coraltriangleinitiative.org/</a:t>
                      </a:r>
                      <a:r>
                        <a:rPr lang="en-US" sz="1700" b="0" dirty="0">
                          <a:solidFill>
                            <a:schemeClr val="tx1"/>
                          </a:solidFill>
                          <a:effectLst/>
                          <a:latin typeface="Gill Sans MT" panose="020B0502020104020203" pitchFamily="34" charset="0"/>
                        </a:rPr>
                        <a:t> </a:t>
                      </a:r>
                      <a:endParaRPr lang="en-US" sz="17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941890868"/>
                  </a:ext>
                </a:extLst>
              </a:tr>
              <a:tr h="1066175">
                <a:tc>
                  <a:txBody>
                    <a:bodyPr/>
                    <a:lstStyle/>
                    <a:p>
                      <a:pPr marL="179388" marR="0" lvl="0" indent="-179388"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700" b="0" dirty="0">
                          <a:solidFill>
                            <a:schemeClr val="tx1"/>
                          </a:solidFill>
                          <a:effectLst/>
                          <a:latin typeface="Gill Sans MT" panose="020B0502020104020203" pitchFamily="34" charset="0"/>
                        </a:rPr>
                        <a:t>5.  Appreciated the Regional Secretariat’s efforts to coordinate with IUCN SSC for submission of the Threatened Species List of Pool of Expert and encouraged the Threatened Species Experts to individually apply/register at this IUCN SSC link: </a:t>
                      </a:r>
                      <a:r>
                        <a:rPr lang="en-US" sz="1700" b="0" dirty="0">
                          <a:solidFill>
                            <a:schemeClr val="tx1"/>
                          </a:solidFill>
                          <a:effectLst/>
                          <a:latin typeface="Gill Sans MT" panose="020B0502020104020203" pitchFamily="34" charset="0"/>
                          <a:hlinkClick r:id="rId3"/>
                        </a:rPr>
                        <a:t>https://bit.ly/35ghuzX</a:t>
                      </a:r>
                      <a:endParaRPr lang="en-US" sz="1700" b="0" dirty="0">
                        <a:solidFill>
                          <a:schemeClr val="tx1"/>
                        </a:solidFill>
                        <a:effectLst/>
                        <a:latin typeface="Gill Sans MT" panose="020B0502020104020203" pitchFamily="34"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lvl="0" indent="0" algn="just" defTabSz="914400" rtl="0" eaLnBrk="1" fontAlgn="auto" latinLnBrk="0" hangingPunct="1">
                        <a:lnSpc>
                          <a:spcPct val="120000"/>
                        </a:lnSpc>
                        <a:spcBef>
                          <a:spcPts val="0"/>
                        </a:spcBef>
                        <a:spcAft>
                          <a:spcPts val="600"/>
                        </a:spcAft>
                        <a:buClrTx/>
                        <a:buSzTx/>
                        <a:buFontTx/>
                        <a:buNone/>
                        <a:tabLst/>
                        <a:defRPr/>
                      </a:pPr>
                      <a:r>
                        <a:rPr lang="en-US" sz="17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Done</a:t>
                      </a:r>
                    </a:p>
                    <a:p>
                      <a:pPr marL="0" marR="0" lvl="0" indent="0" algn="just" defTabSz="914400" rtl="0" eaLnBrk="1" fontAlgn="auto" latinLnBrk="0" hangingPunct="1">
                        <a:lnSpc>
                          <a:spcPct val="120000"/>
                        </a:lnSpc>
                        <a:spcBef>
                          <a:spcPts val="0"/>
                        </a:spcBef>
                        <a:spcAft>
                          <a:spcPts val="600"/>
                        </a:spcAft>
                        <a:buClrTx/>
                        <a:buSzTx/>
                        <a:buFontTx/>
                        <a:buNone/>
                        <a:tabLst/>
                        <a:defRPr/>
                      </a:pPr>
                      <a:r>
                        <a:rPr lang="en-US" sz="1600" u="none" dirty="0">
                          <a:solidFill>
                            <a:schemeClr val="tx1"/>
                          </a:solidFill>
                          <a:effectLst/>
                          <a:latin typeface="Gill Sans MT" panose="020B0502020104020203" pitchFamily="34" charset="0"/>
                          <a:ea typeface="MS Mincho" panose="02020609040205080304" pitchFamily="49" charset="-128"/>
                          <a:cs typeface="Times New Roman" panose="02020603050405020304" pitchFamily="18" charset="0"/>
                        </a:rPr>
                        <a:t>Link not valid</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676460012"/>
                  </a:ext>
                </a:extLst>
              </a:tr>
            </a:tbl>
          </a:graphicData>
        </a:graphic>
      </p:graphicFrame>
    </p:spTree>
    <p:extLst>
      <p:ext uri="{BB962C8B-B14F-4D97-AF65-F5344CB8AC3E}">
        <p14:creationId xmlns:p14="http://schemas.microsoft.com/office/powerpoint/2010/main" val="2795261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66D68-78C3-40D2-B284-5AB3F0E4B3CF}"/>
              </a:ext>
            </a:extLst>
          </p:cNvPr>
          <p:cNvSpPr>
            <a:spLocks noGrp="1"/>
          </p:cNvSpPr>
          <p:nvPr>
            <p:ph type="title"/>
          </p:nvPr>
        </p:nvSpPr>
        <p:spPr>
          <a:xfrm>
            <a:off x="838200" y="107665"/>
            <a:ext cx="10515600" cy="536943"/>
          </a:xfrm>
        </p:spPr>
        <p:txBody>
          <a:bodyPr>
            <a:noAutofit/>
          </a:bodyPr>
          <a:lstStyle/>
          <a:p>
            <a:pPr marL="0" marR="0" algn="ctr">
              <a:lnSpc>
                <a:spcPct val="107000"/>
              </a:lnSpc>
              <a:spcBef>
                <a:spcPts val="0"/>
              </a:spcBef>
              <a:spcAft>
                <a:spcPts val="800"/>
              </a:spcAft>
            </a:pPr>
            <a:r>
              <a:rPr lang="en-US" sz="3200" b="1" dirty="0">
                <a:solidFill>
                  <a:srgbClr val="176186"/>
                </a:solidFill>
                <a:latin typeface="Gill Sans MT" panose="020B0502020104020203" pitchFamily="34" charset="0"/>
              </a:rPr>
              <a:t>Action Taken for SOM 16 Decisions (Con.)</a:t>
            </a:r>
          </a:p>
        </p:txBody>
      </p:sp>
      <p:sp>
        <p:nvSpPr>
          <p:cNvPr id="5" name="TextBox 4">
            <a:extLst>
              <a:ext uri="{FF2B5EF4-FFF2-40B4-BE49-F238E27FC236}">
                <a16:creationId xmlns:a16="http://schemas.microsoft.com/office/drawing/2014/main" id="{555125B5-E350-44CC-9F9F-C7986886B36D}"/>
              </a:ext>
            </a:extLst>
          </p:cNvPr>
          <p:cNvSpPr txBox="1"/>
          <p:nvPr/>
        </p:nvSpPr>
        <p:spPr>
          <a:xfrm>
            <a:off x="3048856" y="3234463"/>
            <a:ext cx="6097712" cy="394210"/>
          </a:xfrm>
          <a:prstGeom prst="rect">
            <a:avLst/>
          </a:prstGeom>
          <a:noFill/>
        </p:spPr>
        <p:txBody>
          <a:bodyPr wrap="square">
            <a:spAutoFit/>
          </a:bodyPr>
          <a:lstStyle/>
          <a:p>
            <a:pPr marL="0" marR="0" algn="ctr">
              <a:lnSpc>
                <a:spcPct val="120000"/>
              </a:lnSpc>
              <a:spcBef>
                <a:spcPts val="0"/>
              </a:spcBef>
              <a:spcAft>
                <a:spcPts val="0"/>
              </a:spcAft>
            </a:pPr>
            <a:r>
              <a:rPr lang="en-PH" sz="1800" b="1" dirty="0">
                <a:solidFill>
                  <a:srgbClr val="FF0000"/>
                </a:solidFill>
                <a:effectLst/>
                <a:latin typeface="Gill Sans MT" panose="020B0502020104020203" pitchFamily="34" charset="0"/>
                <a:ea typeface="MS Mincho" panose="02020609040205080304" pitchFamily="49" charset="-128"/>
                <a:cs typeface="Times New Roman" panose="02020603050405020304" pitchFamily="18" charset="0"/>
              </a:rPr>
              <a:t> </a:t>
            </a:r>
            <a:endParaRPr lang="en-US" sz="1800" dirty="0">
              <a:effectLst/>
              <a:latin typeface="Gill Sans MT" panose="020B0502020104020203" pitchFamily="34" charset="0"/>
              <a:ea typeface="MS Mincho" panose="02020609040205080304" pitchFamily="49" charset="-128"/>
              <a:cs typeface="Times New Roman" panose="02020603050405020304" pitchFamily="18" charset="0"/>
            </a:endParaRPr>
          </a:p>
        </p:txBody>
      </p:sp>
      <p:graphicFrame>
        <p:nvGraphicFramePr>
          <p:cNvPr id="4" name="Table 3">
            <a:extLst>
              <a:ext uri="{FF2B5EF4-FFF2-40B4-BE49-F238E27FC236}">
                <a16:creationId xmlns:a16="http://schemas.microsoft.com/office/drawing/2014/main" id="{B3F2AB80-37E8-3259-FD09-53B8A357481E}"/>
              </a:ext>
            </a:extLst>
          </p:cNvPr>
          <p:cNvGraphicFramePr>
            <a:graphicFrameLocks noGrp="1"/>
          </p:cNvGraphicFramePr>
          <p:nvPr>
            <p:extLst>
              <p:ext uri="{D42A27DB-BD31-4B8C-83A1-F6EECF244321}">
                <p14:modId xmlns:p14="http://schemas.microsoft.com/office/powerpoint/2010/main" val="3685994293"/>
              </p:ext>
            </p:extLst>
          </p:nvPr>
        </p:nvGraphicFramePr>
        <p:xfrm>
          <a:off x="254423" y="820723"/>
          <a:ext cx="11852848" cy="3601726"/>
        </p:xfrm>
        <a:graphic>
          <a:graphicData uri="http://schemas.openxmlformats.org/drawingml/2006/table">
            <a:tbl>
              <a:tblPr firstRow="1" bandRow="1"/>
              <a:tblGrid>
                <a:gridCol w="8579456">
                  <a:extLst>
                    <a:ext uri="{9D8B030D-6E8A-4147-A177-3AD203B41FA5}">
                      <a16:colId xmlns:a16="http://schemas.microsoft.com/office/drawing/2014/main" val="2518063501"/>
                    </a:ext>
                  </a:extLst>
                </a:gridCol>
                <a:gridCol w="3273392">
                  <a:extLst>
                    <a:ext uri="{9D8B030D-6E8A-4147-A177-3AD203B41FA5}">
                      <a16:colId xmlns:a16="http://schemas.microsoft.com/office/drawing/2014/main" val="1399907692"/>
                    </a:ext>
                  </a:extLst>
                </a:gridCol>
              </a:tblGrid>
              <a:tr h="273109">
                <a:tc>
                  <a:txBody>
                    <a:bodyPr/>
                    <a:lstStyle/>
                    <a:p>
                      <a:pPr marL="0" marR="0" algn="ctr">
                        <a:lnSpc>
                          <a:spcPct val="120000"/>
                        </a:lnSpc>
                        <a:spcBef>
                          <a:spcPts val="0"/>
                        </a:spcBef>
                        <a:spcAft>
                          <a:spcPts val="600"/>
                        </a:spcAft>
                      </a:pPr>
                      <a:r>
                        <a:rPr lang="en-ID" sz="1800" b="1"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rPr>
                        <a:t>Decisions</a:t>
                      </a:r>
                      <a:endParaRPr lang="en-US" sz="1800"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6186"/>
                    </a:solidFill>
                  </a:tcPr>
                </a:tc>
                <a:tc>
                  <a:txBody>
                    <a:bodyPr/>
                    <a:lstStyle/>
                    <a:p>
                      <a:pPr marL="0" marR="0" algn="ctr">
                        <a:lnSpc>
                          <a:spcPct val="120000"/>
                        </a:lnSpc>
                        <a:spcBef>
                          <a:spcPts val="0"/>
                        </a:spcBef>
                        <a:spcAft>
                          <a:spcPts val="600"/>
                        </a:spcAft>
                      </a:pPr>
                      <a:r>
                        <a:rPr lang="en-US" sz="1800" b="1"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rPr>
                        <a:t>Status</a:t>
                      </a:r>
                    </a:p>
                  </a:txBody>
                  <a:tcPr marL="57221" marR="57221" marT="79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6186"/>
                    </a:solidFill>
                  </a:tcPr>
                </a:tc>
                <a:extLst>
                  <a:ext uri="{0D108BD9-81ED-4DB2-BD59-A6C34878D82A}">
                    <a16:rowId xmlns:a16="http://schemas.microsoft.com/office/drawing/2014/main" val="989615309"/>
                  </a:ext>
                </a:extLst>
              </a:tr>
              <a:tr h="1135440">
                <a:tc>
                  <a:txBody>
                    <a:bodyPr/>
                    <a:lstStyle/>
                    <a:p>
                      <a:pPr marL="179388" marR="0" lvl="0" indent="-179388"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000" b="0" dirty="0">
                          <a:solidFill>
                            <a:schemeClr val="tx1"/>
                          </a:solidFill>
                          <a:effectLst/>
                          <a:latin typeface="Gill Sans MT" panose="020B0502020104020203" pitchFamily="34" charset="0"/>
                        </a:rPr>
                        <a:t>6.  Acknowledged the opportunity under the TRIPOD Project (Annex 56) for three of the CT6 Member Countries (Indonesia, Malaysia and Philippines ), and tasked the Regional Secretariat to work with WWF and TRIPOD Partners’ to explore CTI-CFF’s participation in Project TRIPOD for the remaining CT countries (Papua New Guinea, Solomon Islands and Timor-Leste)</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just">
                        <a:lnSpc>
                          <a:spcPct val="120000"/>
                        </a:lnSpc>
                        <a:spcBef>
                          <a:spcPts val="0"/>
                        </a:spcBef>
                        <a:spcAft>
                          <a:spcPts val="600"/>
                        </a:spcAft>
                      </a:pPr>
                      <a:r>
                        <a:rPr lang="en-US" sz="2000" dirty="0">
                          <a:solidFill>
                            <a:schemeClr val="tx1"/>
                          </a:solidFill>
                          <a:effectLst/>
                          <a:latin typeface="Gill Sans MT" panose="020B0502020104020203" pitchFamily="34" charset="0"/>
                          <a:ea typeface="MS Mincho" panose="02020609040205080304" pitchFamily="49" charset="-128"/>
                          <a:cs typeface="Times New Roman" panose="02020603050405020304" pitchFamily="18" charset="0"/>
                        </a:rPr>
                        <a:t>Done</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053828905"/>
                  </a:ext>
                </a:extLst>
              </a:tr>
              <a:tr h="561351">
                <a:tc>
                  <a:txBody>
                    <a:bodyPr/>
                    <a:lstStyle/>
                    <a:p>
                      <a:pPr marL="179388" marR="0" lvl="0" indent="-179388"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000" b="0" dirty="0">
                          <a:solidFill>
                            <a:schemeClr val="tx1"/>
                          </a:solidFill>
                          <a:effectLst/>
                          <a:latin typeface="Gill Sans MT" panose="020B0502020104020203" pitchFamily="34" charset="0"/>
                        </a:rPr>
                        <a:t>7.  Appreciated the excellent contribution of Mr </a:t>
                      </a:r>
                      <a:r>
                        <a:rPr lang="en-US" sz="2000" b="0" dirty="0" err="1">
                          <a:solidFill>
                            <a:schemeClr val="tx1"/>
                          </a:solidFill>
                          <a:effectLst/>
                          <a:latin typeface="Gill Sans MT" panose="020B0502020104020203" pitchFamily="34" charset="0"/>
                        </a:rPr>
                        <a:t>Vagi</a:t>
                      </a:r>
                      <a:r>
                        <a:rPr lang="en-US" sz="2000" b="0" dirty="0">
                          <a:solidFill>
                            <a:schemeClr val="tx1"/>
                          </a:solidFill>
                          <a:effectLst/>
                          <a:latin typeface="Gill Sans MT" panose="020B0502020104020203" pitchFamily="34" charset="0"/>
                        </a:rPr>
                        <a:t> Rei as Chair from Papua New Guinea and Co-Chair Mr Andi </a:t>
                      </a:r>
                      <a:r>
                        <a:rPr lang="en-US" sz="2000" b="0" dirty="0" err="1">
                          <a:solidFill>
                            <a:schemeClr val="tx1"/>
                          </a:solidFill>
                          <a:effectLst/>
                          <a:latin typeface="Gill Sans MT" panose="020B0502020104020203" pitchFamily="34" charset="0"/>
                        </a:rPr>
                        <a:t>Rusandi</a:t>
                      </a:r>
                      <a:r>
                        <a:rPr lang="en-US" sz="2000" b="0" dirty="0">
                          <a:solidFill>
                            <a:schemeClr val="tx1"/>
                          </a:solidFill>
                          <a:effectLst/>
                          <a:latin typeface="Gill Sans MT" panose="020B0502020104020203" pitchFamily="34" charset="0"/>
                        </a:rPr>
                        <a:t> of Indonesia for the period of 2018-2021</a:t>
                      </a:r>
                      <a:endParaRPr lang="en-ID" sz="2000" b="0" dirty="0">
                        <a:solidFill>
                          <a:schemeClr val="tx1"/>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lvl="0" indent="0" algn="just" defTabSz="914400" rtl="0" eaLnBrk="1" fontAlgn="auto" latinLnBrk="0" hangingPunct="1">
                        <a:lnSpc>
                          <a:spcPct val="120000"/>
                        </a:lnSpc>
                        <a:spcBef>
                          <a:spcPts val="0"/>
                        </a:spcBef>
                        <a:spcAft>
                          <a:spcPts val="600"/>
                        </a:spcAft>
                        <a:buClrTx/>
                        <a:buSzTx/>
                        <a:buFontTx/>
                        <a:buNone/>
                        <a:tabLst/>
                        <a:defRPr/>
                      </a:pPr>
                      <a:r>
                        <a:rPr lang="en-US" sz="18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Done</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050992905"/>
                  </a:ext>
                </a:extLst>
              </a:tr>
              <a:tr h="83805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000" b="0" dirty="0">
                          <a:solidFill>
                            <a:schemeClr val="tx1"/>
                          </a:solidFill>
                          <a:effectLst/>
                          <a:latin typeface="Gill Sans MT" panose="020B0502020104020203" pitchFamily="34" charset="0"/>
                        </a:rPr>
                        <a:t>8.  Approved the TSWG 2022 Workplan</a:t>
                      </a:r>
                      <a:endParaRPr lang="en-ID" sz="2000" b="0" dirty="0">
                        <a:solidFill>
                          <a:schemeClr val="tx1"/>
                        </a:solidFill>
                        <a:effectLst/>
                        <a:latin typeface="Gill Sans MT" panose="020B0502020104020203" pitchFamily="34"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lvl="0" indent="0" algn="just" defTabSz="914400" rtl="0" eaLnBrk="1" fontAlgn="auto" latinLnBrk="0" hangingPunct="1">
                        <a:lnSpc>
                          <a:spcPct val="120000"/>
                        </a:lnSpc>
                        <a:spcBef>
                          <a:spcPts val="0"/>
                        </a:spcBef>
                        <a:spcAft>
                          <a:spcPts val="600"/>
                        </a:spcAft>
                        <a:buClrTx/>
                        <a:buSzTx/>
                        <a:buFontTx/>
                        <a:buNone/>
                        <a:tabLst/>
                        <a:defRPr/>
                      </a:pPr>
                      <a:r>
                        <a:rPr lang="en-US" sz="18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Done</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941890868"/>
                  </a:ext>
                </a:extLst>
              </a:tr>
            </a:tbl>
          </a:graphicData>
        </a:graphic>
      </p:graphicFrame>
    </p:spTree>
    <p:extLst>
      <p:ext uri="{BB962C8B-B14F-4D97-AF65-F5344CB8AC3E}">
        <p14:creationId xmlns:p14="http://schemas.microsoft.com/office/powerpoint/2010/main" val="12334337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66D68-78C3-40D2-B284-5AB3F0E4B3CF}"/>
              </a:ext>
            </a:extLst>
          </p:cNvPr>
          <p:cNvSpPr>
            <a:spLocks noGrp="1"/>
          </p:cNvSpPr>
          <p:nvPr>
            <p:ph type="title"/>
          </p:nvPr>
        </p:nvSpPr>
        <p:spPr>
          <a:xfrm>
            <a:off x="861343" y="84642"/>
            <a:ext cx="10515600" cy="536943"/>
          </a:xfrm>
        </p:spPr>
        <p:txBody>
          <a:bodyPr>
            <a:normAutofit fontScale="90000"/>
          </a:bodyPr>
          <a:lstStyle/>
          <a:p>
            <a:pPr marL="0" marR="0" algn="ctr">
              <a:lnSpc>
                <a:spcPct val="107000"/>
              </a:lnSpc>
              <a:spcBef>
                <a:spcPts val="0"/>
              </a:spcBef>
              <a:spcAft>
                <a:spcPts val="800"/>
              </a:spcAft>
            </a:pPr>
            <a:r>
              <a:rPr lang="en-US" sz="4400" b="1" dirty="0">
                <a:solidFill>
                  <a:srgbClr val="176186"/>
                </a:solidFill>
                <a:latin typeface="Gill Sans MT" panose="020B0502020104020203" pitchFamily="34" charset="0"/>
              </a:rPr>
              <a:t>Update on Workplan and Budget for 2022</a:t>
            </a:r>
          </a:p>
        </p:txBody>
      </p:sp>
      <p:sp>
        <p:nvSpPr>
          <p:cNvPr id="5" name="TextBox 4">
            <a:extLst>
              <a:ext uri="{FF2B5EF4-FFF2-40B4-BE49-F238E27FC236}">
                <a16:creationId xmlns:a16="http://schemas.microsoft.com/office/drawing/2014/main" id="{555125B5-E350-44CC-9F9F-C7986886B36D}"/>
              </a:ext>
            </a:extLst>
          </p:cNvPr>
          <p:cNvSpPr txBox="1"/>
          <p:nvPr/>
        </p:nvSpPr>
        <p:spPr>
          <a:xfrm>
            <a:off x="3048856" y="3234463"/>
            <a:ext cx="6097712" cy="394210"/>
          </a:xfrm>
          <a:prstGeom prst="rect">
            <a:avLst/>
          </a:prstGeom>
          <a:noFill/>
        </p:spPr>
        <p:txBody>
          <a:bodyPr wrap="square">
            <a:spAutoFit/>
          </a:bodyPr>
          <a:lstStyle/>
          <a:p>
            <a:pPr marL="0" marR="0" algn="ctr">
              <a:lnSpc>
                <a:spcPct val="120000"/>
              </a:lnSpc>
              <a:spcBef>
                <a:spcPts val="0"/>
              </a:spcBef>
              <a:spcAft>
                <a:spcPts val="0"/>
              </a:spcAft>
            </a:pPr>
            <a:r>
              <a:rPr lang="en-PH" sz="1800" b="1" dirty="0">
                <a:solidFill>
                  <a:srgbClr val="FF0000"/>
                </a:solidFill>
                <a:effectLst/>
                <a:latin typeface="Gill Sans MT" panose="020B0502020104020203" pitchFamily="34" charset="0"/>
                <a:ea typeface="MS Mincho" panose="02020609040205080304" pitchFamily="49" charset="-128"/>
                <a:cs typeface="Times New Roman" panose="02020603050405020304" pitchFamily="18" charset="0"/>
              </a:rPr>
              <a:t> </a:t>
            </a:r>
            <a:endParaRPr lang="en-US" sz="1800" dirty="0">
              <a:effectLst/>
              <a:latin typeface="Gill Sans MT" panose="020B0502020104020203" pitchFamily="34" charset="0"/>
              <a:ea typeface="MS Mincho" panose="02020609040205080304" pitchFamily="49" charset="-128"/>
              <a:cs typeface="Times New Roman" panose="02020603050405020304" pitchFamily="18" charset="0"/>
            </a:endParaRPr>
          </a:p>
        </p:txBody>
      </p:sp>
      <p:graphicFrame>
        <p:nvGraphicFramePr>
          <p:cNvPr id="3" name="Table 2">
            <a:extLst>
              <a:ext uri="{FF2B5EF4-FFF2-40B4-BE49-F238E27FC236}">
                <a16:creationId xmlns:a16="http://schemas.microsoft.com/office/drawing/2014/main" id="{353E2884-2387-2AA7-41A8-A0C04B4CCCC3}"/>
              </a:ext>
            </a:extLst>
          </p:cNvPr>
          <p:cNvGraphicFramePr>
            <a:graphicFrameLocks noGrp="1"/>
          </p:cNvGraphicFramePr>
          <p:nvPr>
            <p:extLst>
              <p:ext uri="{D42A27DB-BD31-4B8C-83A1-F6EECF244321}">
                <p14:modId xmlns:p14="http://schemas.microsoft.com/office/powerpoint/2010/main" val="1664079973"/>
              </p:ext>
            </p:extLst>
          </p:nvPr>
        </p:nvGraphicFramePr>
        <p:xfrm>
          <a:off x="193430" y="725875"/>
          <a:ext cx="11851426" cy="5919496"/>
        </p:xfrm>
        <a:graphic>
          <a:graphicData uri="http://schemas.openxmlformats.org/drawingml/2006/table">
            <a:tbl>
              <a:tblPr firstRow="1" bandRow="1"/>
              <a:tblGrid>
                <a:gridCol w="3677004">
                  <a:extLst>
                    <a:ext uri="{9D8B030D-6E8A-4147-A177-3AD203B41FA5}">
                      <a16:colId xmlns:a16="http://schemas.microsoft.com/office/drawing/2014/main" val="2518063501"/>
                    </a:ext>
                  </a:extLst>
                </a:gridCol>
                <a:gridCol w="1521373">
                  <a:extLst>
                    <a:ext uri="{9D8B030D-6E8A-4147-A177-3AD203B41FA5}">
                      <a16:colId xmlns:a16="http://schemas.microsoft.com/office/drawing/2014/main" val="339684695"/>
                    </a:ext>
                  </a:extLst>
                </a:gridCol>
                <a:gridCol w="1726324">
                  <a:extLst>
                    <a:ext uri="{9D8B030D-6E8A-4147-A177-3AD203B41FA5}">
                      <a16:colId xmlns:a16="http://schemas.microsoft.com/office/drawing/2014/main" val="3523212123"/>
                    </a:ext>
                  </a:extLst>
                </a:gridCol>
                <a:gridCol w="4926725">
                  <a:extLst>
                    <a:ext uri="{9D8B030D-6E8A-4147-A177-3AD203B41FA5}">
                      <a16:colId xmlns:a16="http://schemas.microsoft.com/office/drawing/2014/main" val="4038390204"/>
                    </a:ext>
                  </a:extLst>
                </a:gridCol>
              </a:tblGrid>
              <a:tr h="610556">
                <a:tc>
                  <a:txBody>
                    <a:bodyPr/>
                    <a:lstStyle/>
                    <a:p>
                      <a:pPr marL="0" marR="0" algn="ctr">
                        <a:lnSpc>
                          <a:spcPct val="120000"/>
                        </a:lnSpc>
                        <a:spcBef>
                          <a:spcPts val="0"/>
                        </a:spcBef>
                        <a:spcAft>
                          <a:spcPts val="600"/>
                        </a:spcAft>
                      </a:pPr>
                      <a:r>
                        <a:rPr lang="en-ID" sz="1800" b="1"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rPr>
                        <a:t>Planned Activities</a:t>
                      </a:r>
                      <a:endParaRPr lang="en-US" sz="1800"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6186"/>
                    </a:solidFill>
                  </a:tcPr>
                </a:tc>
                <a:tc>
                  <a:txBody>
                    <a:bodyPr/>
                    <a:lstStyle/>
                    <a:p>
                      <a:pPr marL="0" marR="0" algn="ctr">
                        <a:lnSpc>
                          <a:spcPct val="120000"/>
                        </a:lnSpc>
                        <a:spcBef>
                          <a:spcPts val="0"/>
                        </a:spcBef>
                        <a:spcAft>
                          <a:spcPts val="600"/>
                        </a:spcAft>
                      </a:pPr>
                      <a:r>
                        <a:rPr lang="en-ID" sz="1800" b="1"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rPr>
                        <a:t>Time Frame</a:t>
                      </a:r>
                      <a:endParaRPr lang="en-US" sz="1800"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6186"/>
                    </a:solidFill>
                  </a:tcPr>
                </a:tc>
                <a:tc>
                  <a:txBody>
                    <a:bodyPr/>
                    <a:lstStyle/>
                    <a:p>
                      <a:pPr marL="0" marR="0" algn="ctr">
                        <a:lnSpc>
                          <a:spcPct val="120000"/>
                        </a:lnSpc>
                        <a:spcBef>
                          <a:spcPts val="0"/>
                        </a:spcBef>
                        <a:spcAft>
                          <a:spcPts val="600"/>
                        </a:spcAft>
                      </a:pPr>
                      <a:r>
                        <a:rPr lang="en-ID" sz="1800" b="1"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rPr>
                        <a:t>Budget (USD)</a:t>
                      </a:r>
                      <a:endParaRPr lang="en-US" sz="1800"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6186"/>
                    </a:solidFill>
                  </a:tcPr>
                </a:tc>
                <a:tc>
                  <a:txBody>
                    <a:bodyPr/>
                    <a:lstStyle/>
                    <a:p>
                      <a:pPr marL="0" marR="0" algn="ctr">
                        <a:lnSpc>
                          <a:spcPct val="120000"/>
                        </a:lnSpc>
                        <a:spcBef>
                          <a:spcPts val="0"/>
                        </a:spcBef>
                        <a:spcAft>
                          <a:spcPts val="600"/>
                        </a:spcAft>
                      </a:pPr>
                      <a:r>
                        <a:rPr lang="en-US" sz="1800" b="1"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rPr>
                        <a:t>Remarks</a:t>
                      </a:r>
                    </a:p>
                  </a:txBody>
                  <a:tcPr marL="57221" marR="57221" marT="79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6186"/>
                    </a:solidFill>
                  </a:tcPr>
                </a:tc>
                <a:extLst>
                  <a:ext uri="{0D108BD9-81ED-4DB2-BD59-A6C34878D82A}">
                    <a16:rowId xmlns:a16="http://schemas.microsoft.com/office/drawing/2014/main" val="989615309"/>
                  </a:ext>
                </a:extLst>
              </a:tr>
              <a:tr h="1734388">
                <a:tc>
                  <a:txBody>
                    <a:bodyPr/>
                    <a:lstStyle/>
                    <a:p>
                      <a:r>
                        <a:rPr lang="en-US" sz="1550" b="0" i="0" u="none" strike="noStrike" kern="1200" baseline="0" dirty="0">
                          <a:solidFill>
                            <a:schemeClr val="tx1"/>
                          </a:solidFill>
                          <a:latin typeface="Gill Sans MT" panose="020B0502020104020203" pitchFamily="34" charset="0"/>
                          <a:ea typeface="+mn-ea"/>
                          <a:cs typeface="+mn-cs"/>
                        </a:rPr>
                        <a:t>Write-shops:</a:t>
                      </a:r>
                    </a:p>
                    <a:p>
                      <a:r>
                        <a:rPr lang="en-US" sz="1550" b="0" i="0" u="none" strike="noStrike" kern="1200" baseline="0" dirty="0">
                          <a:solidFill>
                            <a:schemeClr val="tx1"/>
                          </a:solidFill>
                          <a:latin typeface="Gill Sans MT" panose="020B0502020104020203" pitchFamily="34" charset="0"/>
                          <a:ea typeface="+mn-ea"/>
                          <a:cs typeface="+mn-cs"/>
                        </a:rPr>
                        <a:t>• National Assessment Report of Threatened Species</a:t>
                      </a:r>
                    </a:p>
                    <a:p>
                      <a:r>
                        <a:rPr lang="en-US" sz="1550" b="0" i="0" u="none" strike="noStrike" kern="1200" baseline="0" dirty="0">
                          <a:solidFill>
                            <a:schemeClr val="tx1"/>
                          </a:solidFill>
                          <a:latin typeface="Gill Sans MT" panose="020B0502020104020203" pitchFamily="34" charset="0"/>
                          <a:ea typeface="+mn-ea"/>
                          <a:cs typeface="+mn-cs"/>
                        </a:rPr>
                        <a:t>• Regional Conservation Plan</a:t>
                      </a:r>
                    </a:p>
                    <a:p>
                      <a:r>
                        <a:rPr lang="en-US" sz="1550" b="0" i="0" u="none" strike="noStrike" kern="1200" baseline="0" dirty="0">
                          <a:solidFill>
                            <a:schemeClr val="tx1"/>
                          </a:solidFill>
                          <a:latin typeface="Gill Sans MT" panose="020B0502020104020203" pitchFamily="34" charset="0"/>
                          <a:ea typeface="+mn-ea"/>
                          <a:cs typeface="+mn-cs"/>
                        </a:rPr>
                        <a:t>• Prioritized list of Threatened species in CT Region</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r>
                        <a:rPr lang="en-US" sz="1550" b="0" i="0" u="none" strike="noStrike" baseline="0" dirty="0">
                          <a:solidFill>
                            <a:srgbClr val="000000"/>
                          </a:solidFill>
                          <a:latin typeface="Gill Sans MT" panose="020B0502020104020203" pitchFamily="34" charset="0"/>
                          <a:cs typeface="Calibri" panose="020F0502020204030204" pitchFamily="34" charset="0"/>
                        </a:rPr>
                        <a:t>April 2022 (Assessment Report of TS)</a:t>
                      </a:r>
                      <a:r>
                        <a:rPr lang="en-US" sz="1550" b="0" i="0" u="none" strike="noStrike" baseline="0" dirty="0">
                          <a:solidFill>
                            <a:srgbClr val="000000"/>
                          </a:solidFill>
                          <a:latin typeface="Gill Sans MT" panose="020B0502020104020203" pitchFamily="34" charset="0"/>
                        </a:rPr>
                        <a:t>	</a:t>
                      </a:r>
                    </a:p>
                    <a:p>
                      <a:pPr algn="ctr">
                        <a:lnSpc>
                          <a:spcPct val="107000"/>
                        </a:lnSpc>
                      </a:pPr>
                      <a:endParaRPr lang="en-US" sz="1550" dirty="0">
                        <a:effectLst/>
                        <a:latin typeface="Gill Sans MT" panose="020B0502020104020203" pitchFamily="34" charset="0"/>
                        <a:cs typeface="Times New Roman" panose="02020603050405020304" pitchFamily="18"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r>
                        <a:rPr lang="en-US" sz="1550" b="0" i="0" u="none" strike="noStrike" baseline="0" dirty="0">
                          <a:solidFill>
                            <a:srgbClr val="000000"/>
                          </a:solidFill>
                          <a:latin typeface="Gill Sans MT" panose="020B0502020104020203" pitchFamily="34" charset="0"/>
                        </a:rPr>
                        <a:t>Virtual meeting </a:t>
                      </a:r>
                    </a:p>
                    <a:p>
                      <a:r>
                        <a:rPr lang="en-US" sz="1550" b="0" i="0" u="none" strike="noStrike" baseline="0" dirty="0">
                          <a:solidFill>
                            <a:srgbClr val="000000"/>
                          </a:solidFill>
                          <a:latin typeface="Gill Sans MT" panose="020B0502020104020203" pitchFamily="34" charset="0"/>
                        </a:rPr>
                        <a:t>USD 5,280</a:t>
                      </a:r>
                      <a:r>
                        <a:rPr lang="en-US" sz="1550" b="0" i="0" u="none" strike="noStrike" baseline="0" dirty="0">
                          <a:solidFill>
                            <a:srgbClr val="0462C1"/>
                          </a:solidFill>
                          <a:latin typeface="Gill Sans MT" panose="020B0502020104020203" pitchFamily="34" charset="0"/>
                        </a:rPr>
                        <a:t>	</a:t>
                      </a:r>
                    </a:p>
                    <a:p>
                      <a:pPr marL="0" marR="0" algn="just">
                        <a:lnSpc>
                          <a:spcPct val="120000"/>
                        </a:lnSpc>
                        <a:spcBef>
                          <a:spcPts val="0"/>
                        </a:spcBef>
                        <a:spcAft>
                          <a:spcPts val="600"/>
                        </a:spcAft>
                      </a:pPr>
                      <a:endParaRPr lang="en-US" sz="155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5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TSWG In-Situ online meeting was conducted on 10 Nov.</a:t>
                      </a:r>
                    </a:p>
                    <a:p>
                      <a:r>
                        <a:rPr lang="en-US" sz="1550" b="0" i="0" u="none" strike="noStrike" baseline="0" dirty="0">
                          <a:solidFill>
                            <a:srgbClr val="0462C1"/>
                          </a:solidFill>
                          <a:latin typeface="Gill Sans MT" panose="020B0502020104020203" pitchFamily="34" charset="0"/>
                          <a:hlinkClick r:id="rId2"/>
                        </a:rPr>
                        <a:t>https://drive.google.com/drive/u/1/folders/15tS5KOUnijtjUVgAH6I26WS2Q6KBlbvZ</a:t>
                      </a:r>
                      <a:endParaRPr lang="en-US" sz="155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endParaRPr>
                    </a:p>
                    <a:p>
                      <a:pPr marL="0" marR="0" algn="just">
                        <a:lnSpc>
                          <a:spcPct val="120000"/>
                        </a:lnSpc>
                        <a:spcBef>
                          <a:spcPts val="0"/>
                        </a:spcBef>
                        <a:spcAft>
                          <a:spcPts val="600"/>
                        </a:spcAft>
                      </a:pPr>
                      <a:r>
                        <a:rPr lang="en-US" sz="155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Based on the discussion on 9 September meeting, CT6 to focus on Shark and Ray first and looking forward for the support from TRIPOD and SARRI Projects</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053828905"/>
                  </a:ext>
                </a:extLst>
              </a:tr>
              <a:tr h="2831480">
                <a:tc>
                  <a:txBody>
                    <a:bodyPr/>
                    <a:lstStyle/>
                    <a:p>
                      <a:r>
                        <a:rPr lang="en-US" sz="1550" b="0" i="0" u="none" strike="noStrike" baseline="0" dirty="0">
                          <a:solidFill>
                            <a:srgbClr val="000000"/>
                          </a:solidFill>
                          <a:latin typeface="Gill Sans MT" panose="020B0502020104020203" pitchFamily="34" charset="0"/>
                        </a:rPr>
                        <a:t>Targeting Regional Investigations for Policing Opportunities &amp; Development (Tripod)  Project (MY, ID, PH):</a:t>
                      </a:r>
                    </a:p>
                    <a:p>
                      <a:pPr marL="285750" indent="-285750">
                        <a:buFont typeface="Arial" panose="020B0604020202020204" pitchFamily="34" charset="0"/>
                        <a:buChar char="•"/>
                      </a:pPr>
                      <a:r>
                        <a:rPr lang="en-US" sz="1550" b="0" i="0" u="none" strike="noStrike" baseline="0" dirty="0">
                          <a:solidFill>
                            <a:srgbClr val="000000"/>
                          </a:solidFill>
                          <a:latin typeface="Gill Sans MT" panose="020B0502020104020203" pitchFamily="34" charset="0"/>
                        </a:rPr>
                        <a:t>Governments to participate in national Counter-Transnational Organized Crime (CTOC) training</a:t>
                      </a:r>
                    </a:p>
                    <a:p>
                      <a:pPr marL="285750" indent="-285750">
                        <a:buFont typeface="Arial" panose="020B0604020202020204" pitchFamily="34" charset="0"/>
                        <a:buChar char="•"/>
                      </a:pPr>
                      <a:r>
                        <a:rPr lang="en-US" sz="1550" b="0" i="0" u="none" strike="noStrike" baseline="0" dirty="0">
                          <a:solidFill>
                            <a:srgbClr val="000000"/>
                          </a:solidFill>
                          <a:latin typeface="Gill Sans MT" panose="020B0502020104020203" pitchFamily="34" charset="0"/>
                        </a:rPr>
                        <a:t>Governments to seek involvement in the national taskforce</a:t>
                      </a:r>
                    </a:p>
                    <a:p>
                      <a:pPr marL="285750" indent="-285750">
                        <a:buFont typeface="Arial" panose="020B0604020202020204" pitchFamily="34" charset="0"/>
                        <a:buChar char="•"/>
                      </a:pPr>
                      <a:r>
                        <a:rPr lang="en-US" sz="1550" b="0" i="0" u="none" strike="noStrike" baseline="0" dirty="0">
                          <a:solidFill>
                            <a:srgbClr val="000000"/>
                          </a:solidFill>
                          <a:latin typeface="Gill Sans MT" panose="020B0502020104020203" pitchFamily="34" charset="0"/>
                        </a:rPr>
                        <a:t>NCCs participate in CTOC instructor course and regional workshops</a:t>
                      </a:r>
                    </a:p>
                    <a:p>
                      <a:pPr marL="285750" indent="-285750">
                        <a:buFont typeface="Arial" panose="020B0604020202020204" pitchFamily="34" charset="0"/>
                        <a:buChar char="•"/>
                      </a:pPr>
                      <a:r>
                        <a:rPr lang="en-US" sz="1550" b="0" i="0" u="none" strike="noStrike" baseline="0" dirty="0">
                          <a:solidFill>
                            <a:srgbClr val="000000"/>
                          </a:solidFill>
                          <a:latin typeface="Gill Sans MT" panose="020B0502020104020203" pitchFamily="34" charset="0"/>
                        </a:rPr>
                        <a:t>NCCs seek involvement in the regional taskforce</a:t>
                      </a:r>
                    </a:p>
                    <a:p>
                      <a:r>
                        <a:rPr lang="en-US" sz="1550" b="0" i="0" u="none" strike="noStrike" baseline="0" dirty="0">
                          <a:solidFill>
                            <a:srgbClr val="000000"/>
                          </a:solidFill>
                          <a:latin typeface="Gill Sans MT" panose="020B0502020104020203" pitchFamily="34" charset="0"/>
                        </a:rPr>
                        <a:t>	</a:t>
                      </a:r>
                    </a:p>
                    <a:p>
                      <a:r>
                        <a:rPr lang="en-US" sz="1550" b="0" i="0" u="none" strike="noStrike" baseline="0" dirty="0">
                          <a:solidFill>
                            <a:srgbClr val="000000"/>
                          </a:solidFill>
                          <a:latin typeface="Gill Sans MT" panose="020B0502020104020203" pitchFamily="34" charset="0"/>
                        </a:rPr>
                        <a:t>	</a:t>
                      </a:r>
                    </a:p>
                    <a:p>
                      <a:pPr marL="0" marR="0" lvl="0" indent="0" algn="just" defTabSz="914400" rtl="0" eaLnBrk="1" fontAlgn="auto" latinLnBrk="0" hangingPunct="1">
                        <a:lnSpc>
                          <a:spcPct val="120000"/>
                        </a:lnSpc>
                        <a:spcBef>
                          <a:spcPts val="0"/>
                        </a:spcBef>
                        <a:spcAft>
                          <a:spcPts val="600"/>
                        </a:spcAft>
                        <a:buClrTx/>
                        <a:buSzTx/>
                        <a:buFont typeface="Arial" panose="020B0604020202020204" pitchFamily="34" charset="0"/>
                        <a:buNone/>
                        <a:tabLst>
                          <a:tab pos="457200" algn="l"/>
                        </a:tabLst>
                        <a:defRPr/>
                      </a:pPr>
                      <a:endParaRPr lang="en-US" sz="1550" dirty="0">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a:lnSpc>
                          <a:spcPct val="107000"/>
                        </a:lnSpc>
                      </a:pPr>
                      <a:r>
                        <a:rPr lang="en-US" sz="1550" dirty="0">
                          <a:solidFill>
                            <a:srgbClr val="000000"/>
                          </a:solidFill>
                          <a:effectLst/>
                          <a:latin typeface="Gill Sans MT" panose="020B0502020104020203" pitchFamily="34" charset="0"/>
                          <a:ea typeface="MS Mincho" panose="02020609040205080304" pitchFamily="49" charset="-128"/>
                          <a:cs typeface="Calibri" panose="020F0502020204030204" pitchFamily="34" charset="0"/>
                        </a:rPr>
                        <a:t>Jan-Mar 2022 *Specific dates to be confirmed</a:t>
                      </a:r>
                    </a:p>
                    <a:p>
                      <a:pPr algn="l">
                        <a:lnSpc>
                          <a:spcPct val="107000"/>
                        </a:lnSpc>
                      </a:pPr>
                      <a:endParaRPr lang="en-US" sz="1550" dirty="0">
                        <a:solidFill>
                          <a:srgbClr val="000000"/>
                        </a:solidFill>
                        <a:effectLst/>
                        <a:latin typeface="Gill Sans MT" panose="020B0502020104020203" pitchFamily="34" charset="0"/>
                        <a:ea typeface="MS Mincho" panose="02020609040205080304" pitchFamily="49" charset="-128"/>
                        <a:cs typeface="Calibri" panose="020F0502020204030204" pitchFamily="34" charset="0"/>
                      </a:endParaRPr>
                    </a:p>
                    <a:p>
                      <a:pPr algn="l">
                        <a:lnSpc>
                          <a:spcPct val="107000"/>
                        </a:lnSpc>
                      </a:pPr>
                      <a:r>
                        <a:rPr lang="en-US" sz="1550" dirty="0">
                          <a:solidFill>
                            <a:srgbClr val="000000"/>
                          </a:solidFill>
                          <a:effectLst/>
                          <a:latin typeface="Gill Sans MT" panose="020B0502020104020203" pitchFamily="34" charset="0"/>
                          <a:ea typeface="MS Mincho" panose="02020609040205080304" pitchFamily="49" charset="-128"/>
                          <a:cs typeface="Calibri" panose="020F0502020204030204" pitchFamily="34" charset="0"/>
                        </a:rPr>
                        <a:t>Jun-Oct 2022</a:t>
                      </a:r>
                    </a:p>
                    <a:p>
                      <a:pPr marL="0" marR="0" lvl="0" indent="0" algn="l" defTabSz="914400" rtl="0" eaLnBrk="1" fontAlgn="auto" latinLnBrk="0" hangingPunct="1">
                        <a:lnSpc>
                          <a:spcPct val="107000"/>
                        </a:lnSpc>
                        <a:spcBef>
                          <a:spcPts val="0"/>
                        </a:spcBef>
                        <a:spcAft>
                          <a:spcPts val="0"/>
                        </a:spcAft>
                        <a:buClrTx/>
                        <a:buSzTx/>
                        <a:buFontTx/>
                        <a:buNone/>
                        <a:tabLst/>
                        <a:defRPr/>
                      </a:pPr>
                      <a:r>
                        <a:rPr lang="en-US" sz="1550" dirty="0">
                          <a:solidFill>
                            <a:srgbClr val="000000"/>
                          </a:solidFill>
                          <a:effectLst/>
                          <a:latin typeface="Gill Sans MT" panose="020B0502020104020203" pitchFamily="34" charset="0"/>
                          <a:ea typeface="MS Mincho" panose="02020609040205080304" pitchFamily="49" charset="-128"/>
                          <a:cs typeface="Calibri" panose="020F0502020204030204" pitchFamily="34" charset="0"/>
                        </a:rPr>
                        <a:t>*Specific dates to be confirmed</a:t>
                      </a:r>
                    </a:p>
                    <a:p>
                      <a:pPr algn="l">
                        <a:lnSpc>
                          <a:spcPct val="107000"/>
                        </a:lnSpc>
                      </a:pPr>
                      <a:endParaRPr lang="en-GB" sz="155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a:r>
                        <a:rPr lang="en-US" sz="1550" b="0" i="0" u="none" strike="noStrike" baseline="0" dirty="0">
                          <a:solidFill>
                            <a:srgbClr val="000000"/>
                          </a:solidFill>
                          <a:latin typeface="Gill Sans MT" panose="020B0502020104020203" pitchFamily="34" charset="0"/>
                          <a:cs typeface="Calibri" panose="020F0502020204030204" pitchFamily="34" charset="0"/>
                        </a:rPr>
                        <a:t>Funded by TRIPOD partners if elected (noting Leahy Vetting is required)</a:t>
                      </a:r>
                    </a:p>
                    <a:p>
                      <a:pPr marL="0" marR="0" lvl="0" indent="0" algn="just" defTabSz="914400" rtl="0" eaLnBrk="1" fontAlgn="auto" latinLnBrk="0" hangingPunct="1">
                        <a:lnSpc>
                          <a:spcPct val="120000"/>
                        </a:lnSpc>
                        <a:spcBef>
                          <a:spcPts val="0"/>
                        </a:spcBef>
                        <a:spcAft>
                          <a:spcPts val="600"/>
                        </a:spcAft>
                        <a:buClrTx/>
                        <a:buSzTx/>
                        <a:buFontTx/>
                        <a:buNone/>
                        <a:tabLst/>
                        <a:defRPr/>
                      </a:pPr>
                      <a:endParaRPr lang="en-US" sz="155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lvl="0" indent="0" algn="just" defTabSz="914400" rtl="0" eaLnBrk="1" fontAlgn="auto" latinLnBrk="0" hangingPunct="1">
                        <a:lnSpc>
                          <a:spcPct val="120000"/>
                        </a:lnSpc>
                        <a:spcBef>
                          <a:spcPts val="0"/>
                        </a:spcBef>
                        <a:spcAft>
                          <a:spcPts val="600"/>
                        </a:spcAft>
                        <a:buClrTx/>
                        <a:buSzTx/>
                        <a:buFontTx/>
                        <a:buNone/>
                        <a:tabLst/>
                        <a:defRPr/>
                      </a:pPr>
                      <a:r>
                        <a:rPr lang="en-US" sz="155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The CTOC and CCW training are completed include the </a:t>
                      </a:r>
                      <a:r>
                        <a:rPr lang="en-US" sz="1550" dirty="0" err="1">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ShellBank</a:t>
                      </a:r>
                      <a:r>
                        <a:rPr lang="en-US" sz="155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 (Marine turtle traceability) in ID and MY. </a:t>
                      </a:r>
                    </a:p>
                    <a:p>
                      <a:pPr marL="0" marR="0" lvl="0" indent="0" algn="just" defTabSz="914400" rtl="0" eaLnBrk="1" fontAlgn="auto" latinLnBrk="0" hangingPunct="1">
                        <a:lnSpc>
                          <a:spcPct val="120000"/>
                        </a:lnSpc>
                        <a:spcBef>
                          <a:spcPts val="0"/>
                        </a:spcBef>
                        <a:spcAft>
                          <a:spcPts val="600"/>
                        </a:spcAft>
                        <a:buClrTx/>
                        <a:buSzTx/>
                        <a:buFontTx/>
                        <a:buNone/>
                        <a:tabLst/>
                        <a:defRPr/>
                      </a:pPr>
                      <a:r>
                        <a:rPr lang="en-US" sz="155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ID: organized by Indonesia National Police (INP), MMAF and WWF-ID, </a:t>
                      </a:r>
                      <a:r>
                        <a:rPr lang="en-GB" sz="1550" dirty="0">
                          <a:latin typeface="Gill Sans MT" panose="020B0502020104020203" pitchFamily="34" charset="0"/>
                        </a:rPr>
                        <a:t>Representatives from 25 law enforcement agencies nationally include</a:t>
                      </a:r>
                      <a:r>
                        <a:rPr lang="en-US" sz="1550" dirty="0">
                          <a:latin typeface="Gill Sans MT" panose="020B0502020104020203" pitchFamily="34" charset="0"/>
                        </a:rPr>
                        <a:t> NCC, BRIN, academics, etc. (August – Sep 2022)</a:t>
                      </a:r>
                    </a:p>
                    <a:p>
                      <a:pPr marL="0" marR="0" lvl="0" indent="0" algn="just" defTabSz="914400" rtl="0" eaLnBrk="1" fontAlgn="auto" latinLnBrk="0" hangingPunct="1">
                        <a:lnSpc>
                          <a:spcPct val="120000"/>
                        </a:lnSpc>
                        <a:spcBef>
                          <a:spcPts val="0"/>
                        </a:spcBef>
                        <a:spcAft>
                          <a:spcPts val="600"/>
                        </a:spcAft>
                        <a:buClrTx/>
                        <a:buSzTx/>
                        <a:buFontTx/>
                        <a:buNone/>
                        <a:tabLst/>
                        <a:defRPr/>
                      </a:pPr>
                      <a:r>
                        <a:rPr lang="en-US" sz="1550" dirty="0">
                          <a:latin typeface="Gill Sans MT" panose="020B0502020104020203" pitchFamily="34" charset="0"/>
                        </a:rPr>
                        <a:t>MY: </a:t>
                      </a:r>
                      <a:r>
                        <a:rPr lang="en-GB" sz="1550" dirty="0">
                          <a:latin typeface="Gill Sans MT" panose="020B0502020104020203" pitchFamily="34" charset="0"/>
                        </a:rPr>
                        <a:t>Organized by Sabah Wildlife Department and WWF-Malaysia, Representatives from </a:t>
                      </a:r>
                      <a:r>
                        <a:rPr lang="en-US" sz="1550" dirty="0">
                          <a:latin typeface="Gill Sans MT" panose="020B0502020104020203" pitchFamily="34" charset="0"/>
                        </a:rPr>
                        <a:t>11 government agencies, vets, academe etc. participating in both trainings (June-July 2022)</a:t>
                      </a:r>
                    </a:p>
                    <a:p>
                      <a:pPr marL="0" marR="0" lvl="0" indent="0" algn="just" defTabSz="914400" rtl="0" eaLnBrk="1" fontAlgn="auto" latinLnBrk="0" hangingPunct="1">
                        <a:lnSpc>
                          <a:spcPct val="120000"/>
                        </a:lnSpc>
                        <a:spcBef>
                          <a:spcPts val="0"/>
                        </a:spcBef>
                        <a:spcAft>
                          <a:spcPts val="600"/>
                        </a:spcAft>
                        <a:buClrTx/>
                        <a:buSzTx/>
                        <a:buFontTx/>
                        <a:buNone/>
                        <a:tabLst/>
                        <a:defRPr/>
                      </a:pPr>
                      <a:r>
                        <a:rPr lang="en-US" sz="1550" dirty="0">
                          <a:latin typeface="Gill Sans MT" panose="020B0502020104020203" pitchFamily="34" charset="0"/>
                        </a:rPr>
                        <a:t>PH: training will be conducted on January 2023</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15387675"/>
                  </a:ext>
                </a:extLst>
              </a:tr>
            </a:tbl>
          </a:graphicData>
        </a:graphic>
      </p:graphicFrame>
    </p:spTree>
    <p:extLst>
      <p:ext uri="{BB962C8B-B14F-4D97-AF65-F5344CB8AC3E}">
        <p14:creationId xmlns:p14="http://schemas.microsoft.com/office/powerpoint/2010/main" val="2325332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66D68-78C3-40D2-B284-5AB3F0E4B3CF}"/>
              </a:ext>
            </a:extLst>
          </p:cNvPr>
          <p:cNvSpPr>
            <a:spLocks noGrp="1"/>
          </p:cNvSpPr>
          <p:nvPr>
            <p:ph type="title"/>
          </p:nvPr>
        </p:nvSpPr>
        <p:spPr>
          <a:xfrm>
            <a:off x="838200" y="56675"/>
            <a:ext cx="10515600" cy="477898"/>
          </a:xfrm>
        </p:spPr>
        <p:txBody>
          <a:bodyPr>
            <a:normAutofit fontScale="90000"/>
          </a:bodyPr>
          <a:lstStyle/>
          <a:p>
            <a:pPr marL="0" marR="0" algn="ctr">
              <a:lnSpc>
                <a:spcPct val="107000"/>
              </a:lnSpc>
              <a:spcBef>
                <a:spcPts val="0"/>
              </a:spcBef>
              <a:spcAft>
                <a:spcPts val="800"/>
              </a:spcAft>
            </a:pPr>
            <a:r>
              <a:rPr lang="en-US" sz="4400" b="1" dirty="0">
                <a:solidFill>
                  <a:srgbClr val="176186"/>
                </a:solidFill>
                <a:latin typeface="Gill Sans MT" panose="020B0502020104020203" pitchFamily="34" charset="0"/>
              </a:rPr>
              <a:t>Update on Workplan and Budget for 2022</a:t>
            </a:r>
          </a:p>
        </p:txBody>
      </p:sp>
      <p:sp>
        <p:nvSpPr>
          <p:cNvPr id="5" name="TextBox 4">
            <a:extLst>
              <a:ext uri="{FF2B5EF4-FFF2-40B4-BE49-F238E27FC236}">
                <a16:creationId xmlns:a16="http://schemas.microsoft.com/office/drawing/2014/main" id="{555125B5-E350-44CC-9F9F-C7986886B36D}"/>
              </a:ext>
            </a:extLst>
          </p:cNvPr>
          <p:cNvSpPr txBox="1"/>
          <p:nvPr/>
        </p:nvSpPr>
        <p:spPr>
          <a:xfrm>
            <a:off x="3048856" y="3234463"/>
            <a:ext cx="6097712" cy="394210"/>
          </a:xfrm>
          <a:prstGeom prst="rect">
            <a:avLst/>
          </a:prstGeom>
          <a:noFill/>
        </p:spPr>
        <p:txBody>
          <a:bodyPr wrap="square">
            <a:spAutoFit/>
          </a:bodyPr>
          <a:lstStyle/>
          <a:p>
            <a:pPr marL="0" marR="0" algn="ctr">
              <a:lnSpc>
                <a:spcPct val="120000"/>
              </a:lnSpc>
              <a:spcBef>
                <a:spcPts val="0"/>
              </a:spcBef>
              <a:spcAft>
                <a:spcPts val="0"/>
              </a:spcAft>
            </a:pPr>
            <a:r>
              <a:rPr lang="en-PH" sz="1800" b="1" dirty="0">
                <a:solidFill>
                  <a:srgbClr val="FF0000"/>
                </a:solidFill>
                <a:effectLst/>
                <a:latin typeface="Gill Sans MT" panose="020B0502020104020203" pitchFamily="34" charset="0"/>
                <a:ea typeface="MS Mincho" panose="02020609040205080304" pitchFamily="49" charset="-128"/>
                <a:cs typeface="Times New Roman" panose="02020603050405020304" pitchFamily="18" charset="0"/>
              </a:rPr>
              <a:t> </a:t>
            </a:r>
            <a:endParaRPr lang="en-US" sz="1800" dirty="0">
              <a:effectLst/>
              <a:latin typeface="Gill Sans MT" panose="020B0502020104020203" pitchFamily="34" charset="0"/>
              <a:ea typeface="MS Mincho" panose="02020609040205080304" pitchFamily="49" charset="-128"/>
              <a:cs typeface="Times New Roman" panose="02020603050405020304" pitchFamily="18" charset="0"/>
            </a:endParaRPr>
          </a:p>
        </p:txBody>
      </p:sp>
      <p:graphicFrame>
        <p:nvGraphicFramePr>
          <p:cNvPr id="4" name="Table 3">
            <a:extLst>
              <a:ext uri="{FF2B5EF4-FFF2-40B4-BE49-F238E27FC236}">
                <a16:creationId xmlns:a16="http://schemas.microsoft.com/office/drawing/2014/main" id="{A35FE913-9CCA-46E3-C329-96EC2D61D916}"/>
              </a:ext>
            </a:extLst>
          </p:cNvPr>
          <p:cNvGraphicFramePr>
            <a:graphicFrameLocks noGrp="1"/>
          </p:cNvGraphicFramePr>
          <p:nvPr>
            <p:extLst>
              <p:ext uri="{D42A27DB-BD31-4B8C-83A1-F6EECF244321}">
                <p14:modId xmlns:p14="http://schemas.microsoft.com/office/powerpoint/2010/main" val="1763053917"/>
              </p:ext>
            </p:extLst>
          </p:nvPr>
        </p:nvGraphicFramePr>
        <p:xfrm>
          <a:off x="193430" y="661182"/>
          <a:ext cx="11820379" cy="6108008"/>
        </p:xfrm>
        <a:graphic>
          <a:graphicData uri="http://schemas.openxmlformats.org/drawingml/2006/table">
            <a:tbl>
              <a:tblPr firstRow="1" bandRow="1"/>
              <a:tblGrid>
                <a:gridCol w="4659924">
                  <a:extLst>
                    <a:ext uri="{9D8B030D-6E8A-4147-A177-3AD203B41FA5}">
                      <a16:colId xmlns:a16="http://schemas.microsoft.com/office/drawing/2014/main" val="2518063501"/>
                    </a:ext>
                  </a:extLst>
                </a:gridCol>
                <a:gridCol w="1491175">
                  <a:extLst>
                    <a:ext uri="{9D8B030D-6E8A-4147-A177-3AD203B41FA5}">
                      <a16:colId xmlns:a16="http://schemas.microsoft.com/office/drawing/2014/main" val="339684695"/>
                    </a:ext>
                  </a:extLst>
                </a:gridCol>
                <a:gridCol w="2250617">
                  <a:extLst>
                    <a:ext uri="{9D8B030D-6E8A-4147-A177-3AD203B41FA5}">
                      <a16:colId xmlns:a16="http://schemas.microsoft.com/office/drawing/2014/main" val="3523212123"/>
                    </a:ext>
                  </a:extLst>
                </a:gridCol>
                <a:gridCol w="3418663">
                  <a:extLst>
                    <a:ext uri="{9D8B030D-6E8A-4147-A177-3AD203B41FA5}">
                      <a16:colId xmlns:a16="http://schemas.microsoft.com/office/drawing/2014/main" val="4038390204"/>
                    </a:ext>
                  </a:extLst>
                </a:gridCol>
              </a:tblGrid>
              <a:tr h="721855">
                <a:tc>
                  <a:txBody>
                    <a:bodyPr/>
                    <a:lstStyle/>
                    <a:p>
                      <a:pPr marL="0" marR="0" algn="ctr">
                        <a:lnSpc>
                          <a:spcPct val="120000"/>
                        </a:lnSpc>
                        <a:spcBef>
                          <a:spcPts val="0"/>
                        </a:spcBef>
                        <a:spcAft>
                          <a:spcPts val="600"/>
                        </a:spcAft>
                      </a:pPr>
                      <a:r>
                        <a:rPr lang="en-ID" sz="1800" b="1"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rPr>
                        <a:t>Planned Activities</a:t>
                      </a:r>
                      <a:endParaRPr lang="en-US" sz="1800"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6186"/>
                    </a:solidFill>
                  </a:tcPr>
                </a:tc>
                <a:tc>
                  <a:txBody>
                    <a:bodyPr/>
                    <a:lstStyle/>
                    <a:p>
                      <a:pPr marL="0" marR="0" algn="ctr">
                        <a:lnSpc>
                          <a:spcPct val="120000"/>
                        </a:lnSpc>
                        <a:spcBef>
                          <a:spcPts val="0"/>
                        </a:spcBef>
                        <a:spcAft>
                          <a:spcPts val="600"/>
                        </a:spcAft>
                      </a:pPr>
                      <a:r>
                        <a:rPr lang="en-ID" sz="1800" b="1"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rPr>
                        <a:t>Time Frame</a:t>
                      </a:r>
                      <a:endParaRPr lang="en-US" sz="1800"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6186"/>
                    </a:solidFill>
                  </a:tcPr>
                </a:tc>
                <a:tc>
                  <a:txBody>
                    <a:bodyPr/>
                    <a:lstStyle/>
                    <a:p>
                      <a:pPr marL="0" marR="0" algn="ctr">
                        <a:lnSpc>
                          <a:spcPct val="120000"/>
                        </a:lnSpc>
                        <a:spcBef>
                          <a:spcPts val="0"/>
                        </a:spcBef>
                        <a:spcAft>
                          <a:spcPts val="600"/>
                        </a:spcAft>
                      </a:pPr>
                      <a:r>
                        <a:rPr lang="en-ID" sz="1800" b="1"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rPr>
                        <a:t>Budget (USD)</a:t>
                      </a:r>
                      <a:endParaRPr lang="en-US" sz="1800"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6186"/>
                    </a:solidFill>
                  </a:tcPr>
                </a:tc>
                <a:tc>
                  <a:txBody>
                    <a:bodyPr/>
                    <a:lstStyle/>
                    <a:p>
                      <a:pPr marL="0" marR="0" algn="ctr">
                        <a:lnSpc>
                          <a:spcPct val="120000"/>
                        </a:lnSpc>
                        <a:spcBef>
                          <a:spcPts val="0"/>
                        </a:spcBef>
                        <a:spcAft>
                          <a:spcPts val="600"/>
                        </a:spcAft>
                      </a:pPr>
                      <a:r>
                        <a:rPr lang="en-US" sz="1800" b="1"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rPr>
                        <a:t>Remarks</a:t>
                      </a:r>
                    </a:p>
                  </a:txBody>
                  <a:tcPr marL="57221" marR="57221" marT="79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6186"/>
                    </a:solidFill>
                  </a:tcPr>
                </a:tc>
                <a:extLst>
                  <a:ext uri="{0D108BD9-81ED-4DB2-BD59-A6C34878D82A}">
                    <a16:rowId xmlns:a16="http://schemas.microsoft.com/office/drawing/2014/main" val="989615309"/>
                  </a:ext>
                </a:extLst>
              </a:tr>
              <a:tr h="1070047">
                <a:tc>
                  <a:txBody>
                    <a:bodyPr/>
                    <a:lstStyle/>
                    <a:p>
                      <a:r>
                        <a:rPr lang="en-US" sz="1800" b="0" i="0" u="none" strike="noStrike" baseline="0" dirty="0">
                          <a:solidFill>
                            <a:srgbClr val="000000"/>
                          </a:solidFill>
                          <a:latin typeface="Gill Sans MT" panose="020B0502020104020203" pitchFamily="34" charset="0"/>
                        </a:rPr>
                        <a:t>To encourage CT6 participation in the regional Hammerhead Assessment supported by WWF and IUCN SSG	</a:t>
                      </a:r>
                    </a:p>
                    <a:p>
                      <a:endParaRPr lang="en-US" sz="1800" b="0" i="0" u="none" strike="noStrike" kern="1200" baseline="0" dirty="0">
                        <a:solidFill>
                          <a:schemeClr val="tx1"/>
                        </a:solidFill>
                        <a:latin typeface="Gill Sans MT" panose="020B0502020104020203" pitchFamily="34" charset="0"/>
                        <a:ea typeface="+mn-ea"/>
                        <a:cs typeface="+mn-cs"/>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r>
                        <a:rPr lang="en-US" sz="1800" b="0" i="0" u="none" strike="noStrike" baseline="0" dirty="0">
                          <a:solidFill>
                            <a:srgbClr val="000000"/>
                          </a:solidFill>
                          <a:latin typeface="Gill Sans MT" panose="020B0502020104020203" pitchFamily="34" charset="0"/>
                        </a:rPr>
                        <a:t>Q3-Q4	</a:t>
                      </a:r>
                    </a:p>
                    <a:p>
                      <a:pPr algn="l">
                        <a:lnSpc>
                          <a:spcPct val="107000"/>
                        </a:lnSpc>
                      </a:pPr>
                      <a:endParaRPr lang="en-US" sz="1800" dirty="0">
                        <a:effectLst/>
                        <a:latin typeface="Gill Sans MT" panose="020B0502020104020203" pitchFamily="34" charset="0"/>
                        <a:cs typeface="Times New Roman" panose="02020603050405020304" pitchFamily="18"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r>
                        <a:rPr lang="en-US" sz="1800" b="0" i="0" u="none" strike="noStrike" baseline="0" dirty="0">
                          <a:solidFill>
                            <a:srgbClr val="000000"/>
                          </a:solidFill>
                          <a:latin typeface="Gill Sans MT" panose="020B0502020104020203" pitchFamily="34" charset="0"/>
                        </a:rPr>
                        <a:t>Request RS to write again to IUCN	</a:t>
                      </a:r>
                    </a:p>
                    <a:p>
                      <a:pPr marL="0" marR="0" algn="just">
                        <a:lnSpc>
                          <a:spcPct val="120000"/>
                        </a:lnSpc>
                        <a:spcBef>
                          <a:spcPts val="0"/>
                        </a:spcBef>
                        <a:spcAft>
                          <a:spcPts val="600"/>
                        </a:spcAft>
                      </a:pPr>
                      <a:endParaRPr lang="en-US" sz="18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r>
                        <a:rPr lang="en-US" sz="1800" b="0" i="0" u="none" strike="noStrike" baseline="0" dirty="0">
                          <a:solidFill>
                            <a:srgbClr val="000000"/>
                          </a:solidFill>
                          <a:latin typeface="Gill Sans MT" panose="020B0502020104020203" pitchFamily="34" charset="0"/>
                        </a:rPr>
                        <a:t>RS emailed on 15 June 2022 but yet to received any response</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053828905"/>
                  </a:ext>
                </a:extLst>
              </a:tr>
              <a:tr h="4144664">
                <a:tc>
                  <a:txBody>
                    <a:bodyPr/>
                    <a:lstStyle/>
                    <a:p>
                      <a:r>
                        <a:rPr lang="en-US" sz="1800" b="0" i="0" u="none" strike="noStrike" baseline="0" dirty="0">
                          <a:solidFill>
                            <a:srgbClr val="000000"/>
                          </a:solidFill>
                          <a:latin typeface="Gill Sans MT" panose="020B0502020104020203" pitchFamily="34" charset="0"/>
                        </a:rPr>
                        <a:t>TRIPOD ongoing and scaling engagement:</a:t>
                      </a:r>
                    </a:p>
                    <a:p>
                      <a:pPr marL="285750" indent="-285750">
                        <a:buFont typeface="Arial" panose="020B0604020202020204" pitchFamily="34" charset="0"/>
                        <a:buChar char="•"/>
                      </a:pPr>
                      <a:r>
                        <a:rPr lang="en-US" sz="1800" b="0" i="0" u="none" strike="noStrike" baseline="0" dirty="0">
                          <a:solidFill>
                            <a:srgbClr val="000000"/>
                          </a:solidFill>
                          <a:latin typeface="Gill Sans MT" panose="020B0502020104020203" pitchFamily="34" charset="0"/>
                        </a:rPr>
                        <a:t>NCCs and RS to meet with TRIPOD partners to further explore opportunities for CTI-CFF to host and convene a regional taskforce and house TRIPOD toolkit for ongoing delivery and scaling to other CT countries </a:t>
                      </a:r>
                    </a:p>
                    <a:p>
                      <a:pPr marL="285750" indent="-285750">
                        <a:buFont typeface="Arial" panose="020B0604020202020204" pitchFamily="34" charset="0"/>
                        <a:buChar char="•"/>
                      </a:pPr>
                      <a:r>
                        <a:rPr lang="en-US" sz="1800" b="0" i="0" u="none" strike="noStrike" baseline="0" dirty="0">
                          <a:solidFill>
                            <a:srgbClr val="000000"/>
                          </a:solidFill>
                          <a:latin typeface="Gill Sans MT" panose="020B0502020104020203" pitchFamily="34" charset="0"/>
                        </a:rPr>
                        <a:t>If favorable, convene first taskforce meeting, post training.</a:t>
                      </a:r>
                    </a:p>
                    <a:p>
                      <a:r>
                        <a:rPr lang="en-US" sz="1800" b="0" i="0" u="none" strike="noStrike" baseline="0" dirty="0">
                          <a:solidFill>
                            <a:srgbClr val="000000"/>
                          </a:solidFill>
                          <a:latin typeface="Gill Sans MT" panose="020B0502020104020203" pitchFamily="34" charset="0"/>
                        </a:rPr>
                        <a:t>	</a:t>
                      </a:r>
                    </a:p>
                    <a:p>
                      <a:endParaRPr lang="en-US" sz="1800" b="0" i="0" u="none" strike="noStrike" baseline="0" dirty="0">
                        <a:solidFill>
                          <a:srgbClr val="000000"/>
                        </a:solidFill>
                        <a:latin typeface="Gill Sans MT" panose="020B0502020104020203" pitchFamily="34"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r>
                        <a:rPr lang="en-US" sz="1800" b="0" i="0" u="none" strike="noStrike" baseline="0" dirty="0">
                          <a:solidFill>
                            <a:srgbClr val="000000"/>
                          </a:solidFill>
                          <a:latin typeface="Gill Sans MT" panose="020B0502020104020203" pitchFamily="34" charset="0"/>
                        </a:rPr>
                        <a:t>Post SOM, likely a time between Jan-Mar 2022</a:t>
                      </a:r>
                    </a:p>
                    <a:p>
                      <a:r>
                        <a:rPr lang="en-US" sz="1800" b="0" i="0" u="none" strike="noStrike" baseline="0" dirty="0">
                          <a:solidFill>
                            <a:srgbClr val="000000"/>
                          </a:solidFill>
                          <a:latin typeface="Gill Sans MT" panose="020B0502020104020203" pitchFamily="34" charset="0"/>
                        </a:rPr>
                        <a:t>In line with TRIPOD regional workshop or TS Working Group meeting	</a:t>
                      </a:r>
                    </a:p>
                    <a:p>
                      <a:pPr algn="ctr">
                        <a:lnSpc>
                          <a:spcPct val="107000"/>
                        </a:lnSpc>
                      </a:pPr>
                      <a:endParaRPr lang="en-GB" sz="18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r>
                        <a:rPr lang="en-US" sz="1800" b="0" i="0" u="none" strike="noStrike" baseline="0" dirty="0">
                          <a:solidFill>
                            <a:srgbClr val="000000"/>
                          </a:solidFill>
                          <a:latin typeface="Gill Sans MT" panose="020B0502020104020203" pitchFamily="34" charset="0"/>
                        </a:rPr>
                        <a:t>Funded by TRIPOD partners	</a:t>
                      </a:r>
                    </a:p>
                    <a:p>
                      <a:endParaRPr lang="en-US" sz="1800" b="0" i="0" u="none" strike="noStrike" baseline="0" dirty="0">
                        <a:solidFill>
                          <a:srgbClr val="000000"/>
                        </a:solidFill>
                        <a:latin typeface="Gill Sans MT" panose="020B0502020104020203" pitchFamily="34" charset="0"/>
                      </a:endParaRPr>
                    </a:p>
                    <a:p>
                      <a:pPr marL="0" marR="0" lvl="0" indent="0" algn="just" defTabSz="914400" rtl="0" eaLnBrk="1" fontAlgn="auto" latinLnBrk="0" hangingPunct="1">
                        <a:lnSpc>
                          <a:spcPct val="120000"/>
                        </a:lnSpc>
                        <a:spcBef>
                          <a:spcPts val="0"/>
                        </a:spcBef>
                        <a:spcAft>
                          <a:spcPts val="600"/>
                        </a:spcAft>
                        <a:buClrTx/>
                        <a:buSzTx/>
                        <a:buFontTx/>
                        <a:buNone/>
                        <a:tabLst/>
                        <a:defRPr/>
                      </a:pPr>
                      <a:endParaRPr lang="en-US" sz="18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lvl="0" indent="0" algn="just" defTabSz="914400" rtl="0" eaLnBrk="1" fontAlgn="auto" latinLnBrk="0" hangingPunct="1">
                        <a:lnSpc>
                          <a:spcPct val="120000"/>
                        </a:lnSpc>
                        <a:spcBef>
                          <a:spcPts val="0"/>
                        </a:spcBef>
                        <a:spcAft>
                          <a:spcPts val="600"/>
                        </a:spcAft>
                        <a:buClrTx/>
                        <a:buSzTx/>
                        <a:buFontTx/>
                        <a:buNone/>
                        <a:tabLst/>
                        <a:defRPr/>
                      </a:pPr>
                      <a:r>
                        <a:rPr lang="en-US" sz="18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Refer to partners update</a:t>
                      </a:r>
                    </a:p>
                    <a:p>
                      <a:pPr marL="285750" indent="-285750" algn="l" defTabSz="914400" rtl="0" eaLnBrk="1" latinLnBrk="0" hangingPunct="1">
                        <a:buFont typeface="Arial" panose="020B0604020202020204" pitchFamily="34" charset="0"/>
                        <a:buChar char="•"/>
                      </a:pPr>
                      <a:r>
                        <a:rPr lang="en-US" sz="1800" b="0" i="0" u="none" strike="noStrike" kern="1200" baseline="0" dirty="0">
                          <a:solidFill>
                            <a:srgbClr val="000000"/>
                          </a:solidFill>
                          <a:latin typeface="Gill Sans MT" panose="020B0502020104020203" pitchFamily="34" charset="0"/>
                          <a:ea typeface="+mn-ea"/>
                          <a:cs typeface="+mn-cs"/>
                        </a:rPr>
                        <a:t>Regional Training probably conducted in February or March 2023, with contents and scope currently being agreed on by TRIPOD Partners, based on national CTOC and CCW training feedback </a:t>
                      </a:r>
                    </a:p>
                    <a:p>
                      <a:pPr marL="285750" indent="-285750" algn="l" defTabSz="914400" rtl="0" eaLnBrk="1" latinLnBrk="0" hangingPunct="1">
                        <a:buFont typeface="Arial" panose="020B0604020202020204" pitchFamily="34" charset="0"/>
                        <a:buChar char="•"/>
                      </a:pPr>
                      <a:r>
                        <a:rPr lang="en-US" sz="1800" b="0" i="0" u="none" strike="noStrike" kern="1200" baseline="0" dirty="0">
                          <a:solidFill>
                            <a:srgbClr val="000000"/>
                          </a:solidFill>
                          <a:latin typeface="Gill Sans MT" panose="020B0502020104020203" pitchFamily="34" charset="0"/>
                          <a:ea typeface="+mn-ea"/>
                          <a:cs typeface="+mn-cs"/>
                        </a:rPr>
                        <a:t>The regional workshop will facilitate discussions between law enforcement officers from ID, MY, and the PH on and develop and/or review. Purposed location in ID </a:t>
                      </a:r>
                    </a:p>
                    <a:p>
                      <a:pPr marL="0" marR="0" lvl="0" indent="0" algn="just" defTabSz="914400" rtl="0" eaLnBrk="1" fontAlgn="auto" latinLnBrk="0" hangingPunct="1">
                        <a:lnSpc>
                          <a:spcPct val="120000"/>
                        </a:lnSpc>
                        <a:spcBef>
                          <a:spcPts val="0"/>
                        </a:spcBef>
                        <a:spcAft>
                          <a:spcPts val="600"/>
                        </a:spcAft>
                        <a:buClrTx/>
                        <a:buSzTx/>
                        <a:buFontTx/>
                        <a:buNone/>
                        <a:tabLst/>
                        <a:defRPr/>
                      </a:pPr>
                      <a:endParaRPr lang="en-US" sz="18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15387675"/>
                  </a:ext>
                </a:extLst>
              </a:tr>
            </a:tbl>
          </a:graphicData>
        </a:graphic>
      </p:graphicFrame>
    </p:spTree>
    <p:extLst>
      <p:ext uri="{BB962C8B-B14F-4D97-AF65-F5344CB8AC3E}">
        <p14:creationId xmlns:p14="http://schemas.microsoft.com/office/powerpoint/2010/main" val="1934564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66D68-78C3-40D2-B284-5AB3F0E4B3CF}"/>
              </a:ext>
            </a:extLst>
          </p:cNvPr>
          <p:cNvSpPr>
            <a:spLocks noGrp="1"/>
          </p:cNvSpPr>
          <p:nvPr>
            <p:ph type="title"/>
          </p:nvPr>
        </p:nvSpPr>
        <p:spPr>
          <a:xfrm>
            <a:off x="838200" y="0"/>
            <a:ext cx="10515600" cy="536943"/>
          </a:xfrm>
        </p:spPr>
        <p:txBody>
          <a:bodyPr>
            <a:noAutofit/>
          </a:bodyPr>
          <a:lstStyle/>
          <a:p>
            <a:pPr marL="0" marR="0" algn="ctr">
              <a:lnSpc>
                <a:spcPct val="107000"/>
              </a:lnSpc>
              <a:spcBef>
                <a:spcPts val="0"/>
              </a:spcBef>
              <a:spcAft>
                <a:spcPts val="800"/>
              </a:spcAft>
            </a:pPr>
            <a:r>
              <a:rPr lang="en-US" sz="3200" b="1" dirty="0">
                <a:solidFill>
                  <a:srgbClr val="176186"/>
                </a:solidFill>
                <a:latin typeface="Gill Sans MT" panose="020B0502020104020203" pitchFamily="34" charset="0"/>
              </a:rPr>
              <a:t>Workplan and Propose Budget for 2023</a:t>
            </a:r>
          </a:p>
        </p:txBody>
      </p:sp>
      <p:sp>
        <p:nvSpPr>
          <p:cNvPr id="5" name="TextBox 4">
            <a:extLst>
              <a:ext uri="{FF2B5EF4-FFF2-40B4-BE49-F238E27FC236}">
                <a16:creationId xmlns:a16="http://schemas.microsoft.com/office/drawing/2014/main" id="{555125B5-E350-44CC-9F9F-C7986886B36D}"/>
              </a:ext>
            </a:extLst>
          </p:cNvPr>
          <p:cNvSpPr txBox="1"/>
          <p:nvPr/>
        </p:nvSpPr>
        <p:spPr>
          <a:xfrm>
            <a:off x="3048856" y="3234463"/>
            <a:ext cx="6097712" cy="394210"/>
          </a:xfrm>
          <a:prstGeom prst="rect">
            <a:avLst/>
          </a:prstGeom>
          <a:noFill/>
        </p:spPr>
        <p:txBody>
          <a:bodyPr wrap="square">
            <a:spAutoFit/>
          </a:bodyPr>
          <a:lstStyle/>
          <a:p>
            <a:pPr marL="0" marR="0" algn="ctr">
              <a:lnSpc>
                <a:spcPct val="120000"/>
              </a:lnSpc>
              <a:spcBef>
                <a:spcPts val="0"/>
              </a:spcBef>
              <a:spcAft>
                <a:spcPts val="0"/>
              </a:spcAft>
            </a:pPr>
            <a:r>
              <a:rPr lang="en-PH" sz="1800" b="1" dirty="0">
                <a:solidFill>
                  <a:srgbClr val="FF0000"/>
                </a:solidFill>
                <a:effectLst/>
                <a:latin typeface="Gill Sans MT" panose="020B0502020104020203" pitchFamily="34" charset="0"/>
                <a:ea typeface="MS Mincho" panose="02020609040205080304" pitchFamily="49" charset="-128"/>
                <a:cs typeface="Times New Roman" panose="02020603050405020304" pitchFamily="18" charset="0"/>
              </a:rPr>
              <a:t> </a:t>
            </a:r>
            <a:endParaRPr lang="en-US" sz="1800" dirty="0">
              <a:effectLst/>
              <a:latin typeface="Gill Sans MT" panose="020B0502020104020203" pitchFamily="34" charset="0"/>
              <a:ea typeface="MS Mincho" panose="02020609040205080304" pitchFamily="49" charset="-128"/>
              <a:cs typeface="Times New Roman" panose="02020603050405020304" pitchFamily="18" charset="0"/>
            </a:endParaRPr>
          </a:p>
        </p:txBody>
      </p:sp>
      <p:graphicFrame>
        <p:nvGraphicFramePr>
          <p:cNvPr id="6" name="Table 5">
            <a:extLst>
              <a:ext uri="{FF2B5EF4-FFF2-40B4-BE49-F238E27FC236}">
                <a16:creationId xmlns:a16="http://schemas.microsoft.com/office/drawing/2014/main" id="{A0241D9A-4EF9-4A78-A87C-CC383AC0C054}"/>
              </a:ext>
            </a:extLst>
          </p:cNvPr>
          <p:cNvGraphicFramePr>
            <a:graphicFrameLocks noGrp="1"/>
          </p:cNvGraphicFramePr>
          <p:nvPr>
            <p:extLst>
              <p:ext uri="{D42A27DB-BD31-4B8C-83A1-F6EECF244321}">
                <p14:modId xmlns:p14="http://schemas.microsoft.com/office/powerpoint/2010/main" val="4022411769"/>
              </p:ext>
            </p:extLst>
          </p:nvPr>
        </p:nvGraphicFramePr>
        <p:xfrm>
          <a:off x="145942" y="536943"/>
          <a:ext cx="11936129" cy="6103700"/>
        </p:xfrm>
        <a:graphic>
          <a:graphicData uri="http://schemas.openxmlformats.org/drawingml/2006/table">
            <a:tbl>
              <a:tblPr firstRow="1" bandRow="1"/>
              <a:tblGrid>
                <a:gridCol w="8810748">
                  <a:extLst>
                    <a:ext uri="{9D8B030D-6E8A-4147-A177-3AD203B41FA5}">
                      <a16:colId xmlns:a16="http://schemas.microsoft.com/office/drawing/2014/main" val="2518063501"/>
                    </a:ext>
                  </a:extLst>
                </a:gridCol>
                <a:gridCol w="1626366">
                  <a:extLst>
                    <a:ext uri="{9D8B030D-6E8A-4147-A177-3AD203B41FA5}">
                      <a16:colId xmlns:a16="http://schemas.microsoft.com/office/drawing/2014/main" val="339684695"/>
                    </a:ext>
                  </a:extLst>
                </a:gridCol>
                <a:gridCol w="1499015">
                  <a:extLst>
                    <a:ext uri="{9D8B030D-6E8A-4147-A177-3AD203B41FA5}">
                      <a16:colId xmlns:a16="http://schemas.microsoft.com/office/drawing/2014/main" val="3523212123"/>
                    </a:ext>
                  </a:extLst>
                </a:gridCol>
              </a:tblGrid>
              <a:tr h="473630">
                <a:tc>
                  <a:txBody>
                    <a:bodyPr/>
                    <a:lstStyle/>
                    <a:p>
                      <a:pPr marL="0" marR="0" algn="ctr">
                        <a:lnSpc>
                          <a:spcPct val="120000"/>
                        </a:lnSpc>
                        <a:spcBef>
                          <a:spcPts val="0"/>
                        </a:spcBef>
                        <a:spcAft>
                          <a:spcPts val="600"/>
                        </a:spcAft>
                      </a:pPr>
                      <a:r>
                        <a:rPr lang="en-ID" sz="1400" b="1"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rPr>
                        <a:t>Planned Activities</a:t>
                      </a:r>
                      <a:endParaRPr lang="en-US" sz="1400"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6186"/>
                    </a:solidFill>
                  </a:tcPr>
                </a:tc>
                <a:tc>
                  <a:txBody>
                    <a:bodyPr/>
                    <a:lstStyle/>
                    <a:p>
                      <a:pPr marL="0" marR="0" algn="ctr">
                        <a:lnSpc>
                          <a:spcPct val="120000"/>
                        </a:lnSpc>
                        <a:spcBef>
                          <a:spcPts val="0"/>
                        </a:spcBef>
                        <a:spcAft>
                          <a:spcPts val="600"/>
                        </a:spcAft>
                      </a:pPr>
                      <a:r>
                        <a:rPr lang="en-ID" sz="1400" b="1"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rPr>
                        <a:t>Time Frame</a:t>
                      </a:r>
                      <a:endParaRPr lang="en-US" sz="1400"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6186"/>
                    </a:solidFill>
                  </a:tcPr>
                </a:tc>
                <a:tc>
                  <a:txBody>
                    <a:bodyPr/>
                    <a:lstStyle/>
                    <a:p>
                      <a:pPr marL="0" marR="0" algn="ctr">
                        <a:lnSpc>
                          <a:spcPct val="120000"/>
                        </a:lnSpc>
                        <a:spcBef>
                          <a:spcPts val="0"/>
                        </a:spcBef>
                        <a:spcAft>
                          <a:spcPts val="600"/>
                        </a:spcAft>
                      </a:pPr>
                      <a:r>
                        <a:rPr lang="en-ID" sz="1400" b="1"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rPr>
                        <a:t>Budget (USD)</a:t>
                      </a:r>
                      <a:endParaRPr lang="en-US" sz="1400"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6186"/>
                    </a:solidFill>
                  </a:tcPr>
                </a:tc>
                <a:extLst>
                  <a:ext uri="{0D108BD9-81ED-4DB2-BD59-A6C34878D82A}">
                    <a16:rowId xmlns:a16="http://schemas.microsoft.com/office/drawing/2014/main" val="989615309"/>
                  </a:ext>
                </a:extLst>
              </a:tr>
              <a:tr h="1493289">
                <a:tc>
                  <a:txBody>
                    <a:bodyPr/>
                    <a:lstStyle/>
                    <a:p>
                      <a:pPr marL="0" marR="0" algn="just">
                        <a:lnSpc>
                          <a:spcPct val="120000"/>
                        </a:lnSpc>
                        <a:spcBef>
                          <a:spcPts val="0"/>
                        </a:spcBef>
                        <a:spcAft>
                          <a:spcPts val="600"/>
                        </a:spcAft>
                      </a:pPr>
                      <a:r>
                        <a:rPr lang="en-ID" sz="145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4</a:t>
                      </a:r>
                      <a:r>
                        <a:rPr lang="en-ID" sz="1450" baseline="300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th</a:t>
                      </a:r>
                      <a:r>
                        <a:rPr lang="en-ID" sz="145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 Threatened Species working group In-Situ Online Meeting </a:t>
                      </a:r>
                    </a:p>
                    <a:p>
                      <a:pPr marL="0" marR="0" algn="just">
                        <a:lnSpc>
                          <a:spcPct val="120000"/>
                        </a:lnSpc>
                        <a:spcBef>
                          <a:spcPts val="0"/>
                        </a:spcBef>
                        <a:spcAft>
                          <a:spcPts val="600"/>
                        </a:spcAft>
                      </a:pPr>
                      <a:r>
                        <a:rPr lang="en-US" sz="1450" dirty="0">
                          <a:solidFill>
                            <a:schemeClr val="tx1"/>
                          </a:solidFill>
                          <a:effectLst/>
                          <a:latin typeface="Gill Sans MT" panose="020B0502020104020203" pitchFamily="34" charset="0"/>
                          <a:ea typeface="MS Mincho" panose="02020609040205080304" pitchFamily="49" charset="-128"/>
                          <a:cs typeface="Times New Roman" panose="02020603050405020304" pitchFamily="18" charset="0"/>
                        </a:rPr>
                        <a:t>Write-shops: (Postponed to 2024)</a:t>
                      </a:r>
                    </a:p>
                    <a:p>
                      <a:pPr marL="0" marR="0" lvl="0" indent="0" algn="just" defTabSz="914400" rtl="0" eaLnBrk="1" fontAlgn="auto" latinLnBrk="0" hangingPunct="1">
                        <a:lnSpc>
                          <a:spcPct val="120000"/>
                        </a:lnSpc>
                        <a:spcBef>
                          <a:spcPts val="0"/>
                        </a:spcBef>
                        <a:spcAft>
                          <a:spcPts val="600"/>
                        </a:spcAft>
                        <a:buClrTx/>
                        <a:buSzTx/>
                        <a:buFontTx/>
                        <a:buNone/>
                        <a:tabLst/>
                        <a:defRPr/>
                      </a:pPr>
                      <a:r>
                        <a:rPr lang="en-US" sz="1450" dirty="0">
                          <a:solidFill>
                            <a:schemeClr val="tx1"/>
                          </a:solidFill>
                          <a:effectLst/>
                          <a:latin typeface="Gill Sans MT" panose="020B0502020104020203" pitchFamily="34" charset="0"/>
                          <a:ea typeface="MS Mincho" panose="02020609040205080304" pitchFamily="49" charset="-128"/>
                          <a:cs typeface="Times New Roman" panose="02020603050405020304" pitchFamily="18" charset="0"/>
                        </a:rPr>
                        <a:t>• Draft the Framework plan for the Regional Conservation Plan</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a:lnSpc>
                          <a:spcPct val="107000"/>
                        </a:lnSpc>
                      </a:pPr>
                      <a:r>
                        <a:rPr lang="en-US" sz="1450" dirty="0">
                          <a:effectLst/>
                          <a:latin typeface="Gill Sans MT" panose="020B0502020104020203" pitchFamily="34" charset="0"/>
                          <a:cs typeface="Times New Roman" panose="02020603050405020304" pitchFamily="18" charset="0"/>
                        </a:rPr>
                        <a:t>Q2</a:t>
                      </a:r>
                    </a:p>
                    <a:p>
                      <a:pPr algn="just">
                        <a:lnSpc>
                          <a:spcPct val="107000"/>
                        </a:lnSpc>
                      </a:pPr>
                      <a:endParaRPr lang="en-US" sz="1450" dirty="0">
                        <a:effectLst/>
                        <a:latin typeface="Gill Sans MT" panose="020B0502020104020203" pitchFamily="34" charset="0"/>
                        <a:cs typeface="Times New Roman" panose="02020603050405020304" pitchFamily="18" charset="0"/>
                      </a:endParaRPr>
                    </a:p>
                    <a:p>
                      <a:pPr algn="just">
                        <a:lnSpc>
                          <a:spcPct val="107000"/>
                        </a:lnSpc>
                      </a:pPr>
                      <a:r>
                        <a:rPr lang="en-US" sz="1450" dirty="0">
                          <a:effectLst/>
                          <a:latin typeface="Gill Sans MT" panose="020B0502020104020203" pitchFamily="34" charset="0"/>
                          <a:cs typeface="Times New Roman" panose="02020603050405020304" pitchFamily="18" charset="0"/>
                        </a:rPr>
                        <a:t>PH: Invitation 1-2 months prior the meeting</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l">
                        <a:lnSpc>
                          <a:spcPct val="120000"/>
                        </a:lnSpc>
                        <a:spcBef>
                          <a:spcPts val="0"/>
                        </a:spcBef>
                        <a:spcAft>
                          <a:spcPts val="600"/>
                        </a:spcAft>
                      </a:pPr>
                      <a:r>
                        <a:rPr lang="en-US" sz="1450" strike="noStrike"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USD 8,500</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053828905"/>
                  </a:ext>
                </a:extLst>
              </a:tr>
              <a:tr h="1512298">
                <a:tc>
                  <a:txBody>
                    <a:bodyPr/>
                    <a:lstStyle/>
                    <a:p>
                      <a:pPr marL="0" marR="0" algn="just">
                        <a:lnSpc>
                          <a:spcPct val="120000"/>
                        </a:lnSpc>
                        <a:spcBef>
                          <a:spcPts val="0"/>
                        </a:spcBef>
                        <a:spcAft>
                          <a:spcPts val="600"/>
                        </a:spcAft>
                      </a:pPr>
                      <a:r>
                        <a:rPr lang="en-US" sz="1450" dirty="0">
                          <a:solidFill>
                            <a:schemeClr val="tx1"/>
                          </a:solidFill>
                          <a:effectLst/>
                          <a:latin typeface="Gill Sans MT" panose="020B0502020104020203" pitchFamily="34" charset="0"/>
                          <a:ea typeface="MS Mincho" panose="02020609040205080304" pitchFamily="49" charset="-128"/>
                          <a:cs typeface="Times New Roman" panose="02020603050405020304" pitchFamily="18" charset="0"/>
                        </a:rPr>
                        <a:t>Targeting Regional Investigations for Policing Opportunities &amp;</a:t>
                      </a:r>
                    </a:p>
                    <a:p>
                      <a:pPr marL="0" marR="0" algn="just">
                        <a:lnSpc>
                          <a:spcPct val="120000"/>
                        </a:lnSpc>
                        <a:spcBef>
                          <a:spcPts val="0"/>
                        </a:spcBef>
                        <a:spcAft>
                          <a:spcPts val="600"/>
                        </a:spcAft>
                      </a:pPr>
                      <a:r>
                        <a:rPr lang="en-US" sz="1450" dirty="0">
                          <a:solidFill>
                            <a:schemeClr val="tx1"/>
                          </a:solidFill>
                          <a:effectLst/>
                          <a:latin typeface="Gill Sans MT" panose="020B0502020104020203" pitchFamily="34" charset="0"/>
                          <a:ea typeface="MS Mincho" panose="02020609040205080304" pitchFamily="49" charset="-128"/>
                          <a:cs typeface="Times New Roman" panose="02020603050405020304" pitchFamily="18" charset="0"/>
                        </a:rPr>
                        <a:t>Development (TRIPOD) Project (ID, MY, PH):</a:t>
                      </a:r>
                    </a:p>
                    <a:p>
                      <a:pPr marL="0" marR="0" algn="just">
                        <a:lnSpc>
                          <a:spcPct val="120000"/>
                        </a:lnSpc>
                        <a:spcBef>
                          <a:spcPts val="0"/>
                        </a:spcBef>
                        <a:spcAft>
                          <a:spcPts val="600"/>
                        </a:spcAft>
                      </a:pPr>
                      <a:r>
                        <a:rPr lang="en-US" sz="1450" dirty="0">
                          <a:solidFill>
                            <a:schemeClr val="tx1"/>
                          </a:solidFill>
                          <a:effectLst/>
                          <a:latin typeface="Gill Sans MT" panose="020B0502020104020203" pitchFamily="34" charset="0"/>
                          <a:ea typeface="MS Mincho" panose="02020609040205080304" pitchFamily="49" charset="-128"/>
                          <a:cs typeface="Times New Roman" panose="02020603050405020304" pitchFamily="18" charset="0"/>
                        </a:rPr>
                        <a:t>• Philippine government to participate in national Counter Transnational Organized Crime (CTOC) training</a:t>
                      </a:r>
                    </a:p>
                    <a:p>
                      <a:pPr marL="0" marR="0" algn="just">
                        <a:lnSpc>
                          <a:spcPct val="120000"/>
                        </a:lnSpc>
                        <a:spcBef>
                          <a:spcPts val="0"/>
                        </a:spcBef>
                        <a:spcAft>
                          <a:spcPts val="600"/>
                        </a:spcAft>
                      </a:pPr>
                      <a:r>
                        <a:rPr lang="en-US" sz="1450" dirty="0">
                          <a:solidFill>
                            <a:schemeClr val="tx1"/>
                          </a:solidFill>
                          <a:effectLst/>
                          <a:latin typeface="Gill Sans MT" panose="020B0502020104020203" pitchFamily="34" charset="0"/>
                          <a:ea typeface="MS Mincho" panose="02020609040205080304" pitchFamily="49" charset="-128"/>
                          <a:cs typeface="Times New Roman" panose="02020603050405020304" pitchFamily="18" charset="0"/>
                        </a:rPr>
                        <a:t>• NCCs participate in regional workshop and involvement in the regional taskforce</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a:lnSpc>
                          <a:spcPct val="107000"/>
                        </a:lnSpc>
                      </a:pPr>
                      <a:endParaRPr lang="en-US" sz="1450" dirty="0">
                        <a:effectLst/>
                        <a:latin typeface="Gill Sans MT" panose="020B0502020104020203" pitchFamily="34" charset="0"/>
                        <a:cs typeface="Times New Roman" panose="02020603050405020304" pitchFamily="18" charset="0"/>
                      </a:endParaRPr>
                    </a:p>
                    <a:p>
                      <a:pPr algn="ctr">
                        <a:lnSpc>
                          <a:spcPct val="107000"/>
                        </a:lnSpc>
                      </a:pPr>
                      <a:endParaRPr lang="en-US" sz="1450" dirty="0">
                        <a:effectLst/>
                        <a:latin typeface="Gill Sans MT" panose="020B0502020104020203" pitchFamily="34" charset="0"/>
                        <a:cs typeface="Times New Roman" panose="02020603050405020304" pitchFamily="18" charset="0"/>
                      </a:endParaRPr>
                    </a:p>
                    <a:p>
                      <a:pPr algn="ctr">
                        <a:lnSpc>
                          <a:spcPct val="107000"/>
                        </a:lnSpc>
                      </a:pPr>
                      <a:endParaRPr lang="en-US" sz="1450" dirty="0">
                        <a:effectLst/>
                        <a:latin typeface="Gill Sans MT" panose="020B0502020104020203" pitchFamily="34" charset="0"/>
                        <a:cs typeface="Times New Roman" panose="02020603050405020304" pitchFamily="18" charset="0"/>
                      </a:endParaRPr>
                    </a:p>
                    <a:p>
                      <a:pPr algn="l">
                        <a:lnSpc>
                          <a:spcPct val="107000"/>
                        </a:lnSpc>
                      </a:pPr>
                      <a:r>
                        <a:rPr lang="en-US" sz="1450" dirty="0">
                          <a:effectLst/>
                          <a:latin typeface="Gill Sans MT" panose="020B0502020104020203" pitchFamily="34" charset="0"/>
                          <a:cs typeface="Times New Roman" panose="02020603050405020304" pitchFamily="18" charset="0"/>
                        </a:rPr>
                        <a:t>Jan 2023</a:t>
                      </a:r>
                    </a:p>
                    <a:p>
                      <a:pPr algn="l">
                        <a:lnSpc>
                          <a:spcPct val="107000"/>
                        </a:lnSpc>
                      </a:pPr>
                      <a:endParaRPr lang="en-US" sz="1450" dirty="0">
                        <a:effectLst/>
                        <a:latin typeface="Gill Sans MT" panose="020B0502020104020203" pitchFamily="34" charset="0"/>
                        <a:cs typeface="Times New Roman" panose="02020603050405020304" pitchFamily="18" charset="0"/>
                      </a:endParaRPr>
                    </a:p>
                    <a:p>
                      <a:pPr algn="l">
                        <a:lnSpc>
                          <a:spcPct val="107000"/>
                        </a:lnSpc>
                      </a:pPr>
                      <a:r>
                        <a:rPr lang="en-US" sz="1450" dirty="0">
                          <a:effectLst/>
                          <a:latin typeface="Gill Sans MT" panose="020B0502020104020203" pitchFamily="34" charset="0"/>
                          <a:cs typeface="Times New Roman" panose="02020603050405020304" pitchFamily="18" charset="0"/>
                        </a:rPr>
                        <a:t>Feb/Mar 2023</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l">
                        <a:lnSpc>
                          <a:spcPct val="120000"/>
                        </a:lnSpc>
                        <a:spcBef>
                          <a:spcPts val="0"/>
                        </a:spcBef>
                        <a:spcAft>
                          <a:spcPts val="600"/>
                        </a:spcAft>
                      </a:pPr>
                      <a:r>
                        <a:rPr lang="en-US" sz="145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Funded by TRIPOD partners</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044289151"/>
                  </a:ext>
                </a:extLst>
              </a:tr>
              <a:tr h="1032704">
                <a:tc>
                  <a:txBody>
                    <a:bodyPr/>
                    <a:lstStyle/>
                    <a:p>
                      <a:pPr marL="0" marR="0" algn="just">
                        <a:lnSpc>
                          <a:spcPct val="100000"/>
                        </a:lnSpc>
                        <a:spcBef>
                          <a:spcPts val="0"/>
                        </a:spcBef>
                        <a:spcAft>
                          <a:spcPts val="600"/>
                        </a:spcAft>
                      </a:pPr>
                      <a:r>
                        <a:rPr lang="en-US" sz="1450" dirty="0">
                          <a:solidFill>
                            <a:schemeClr val="tx1"/>
                          </a:solidFill>
                          <a:effectLst/>
                          <a:latin typeface="Gill Sans MT" panose="020B0502020104020203" pitchFamily="34" charset="0"/>
                          <a:ea typeface="MS Mincho" panose="02020609040205080304" pitchFamily="49" charset="-128"/>
                          <a:cs typeface="Times New Roman" panose="02020603050405020304" pitchFamily="18" charset="0"/>
                        </a:rPr>
                        <a:t>TRIPOD ongoing and scaling engagement:</a:t>
                      </a:r>
                    </a:p>
                    <a:p>
                      <a:pPr marL="0" marR="0" algn="just">
                        <a:lnSpc>
                          <a:spcPct val="100000"/>
                        </a:lnSpc>
                        <a:spcBef>
                          <a:spcPts val="0"/>
                        </a:spcBef>
                        <a:spcAft>
                          <a:spcPts val="600"/>
                        </a:spcAft>
                      </a:pPr>
                      <a:r>
                        <a:rPr lang="en-US" sz="1450" dirty="0">
                          <a:solidFill>
                            <a:schemeClr val="tx1"/>
                          </a:solidFill>
                          <a:effectLst/>
                          <a:latin typeface="Gill Sans MT" panose="020B0502020104020203" pitchFamily="34" charset="0"/>
                          <a:ea typeface="MS Mincho" panose="02020609040205080304" pitchFamily="49" charset="-128"/>
                          <a:cs typeface="Times New Roman" panose="02020603050405020304" pitchFamily="18" charset="0"/>
                        </a:rPr>
                        <a:t>• NCCs and RS to meet with TRIPOD partners to further explore opportunities for CTI CFF to host and convene a regional counter IWT taskforce with selected national focal points , and house TRIPOD toolkit for ongoing delivery and scaling to other CT countries, if favorable , convene first taskforce meeting post Training</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a:lnSpc>
                          <a:spcPct val="107000"/>
                        </a:lnSpc>
                      </a:pPr>
                      <a:endParaRPr lang="en-US" sz="1450" dirty="0">
                        <a:effectLst/>
                        <a:latin typeface="Gill Sans MT" panose="020B0502020104020203" pitchFamily="34" charset="0"/>
                        <a:cs typeface="Times New Roman" panose="02020603050405020304" pitchFamily="18" charset="0"/>
                      </a:endParaRPr>
                    </a:p>
                    <a:p>
                      <a:pPr algn="l">
                        <a:lnSpc>
                          <a:spcPct val="107000"/>
                        </a:lnSpc>
                      </a:pPr>
                      <a:r>
                        <a:rPr lang="en-US" sz="1450" dirty="0">
                          <a:effectLst/>
                          <a:latin typeface="Gill Sans MT" panose="020B0502020104020203" pitchFamily="34" charset="0"/>
                          <a:cs typeface="Times New Roman" panose="02020603050405020304" pitchFamily="18" charset="0"/>
                        </a:rPr>
                        <a:t>Feb/Mar 2023</a:t>
                      </a:r>
                    </a:p>
                    <a:p>
                      <a:pPr algn="l">
                        <a:lnSpc>
                          <a:spcPct val="107000"/>
                        </a:lnSpc>
                      </a:pPr>
                      <a:r>
                        <a:rPr lang="en-US" sz="1450" dirty="0">
                          <a:effectLst/>
                          <a:latin typeface="Gill Sans MT" panose="020B0502020104020203" pitchFamily="34" charset="0"/>
                          <a:cs typeface="Times New Roman" panose="02020603050405020304" pitchFamily="18" charset="0"/>
                        </a:rPr>
                        <a:t>In line with TRIPOD</a:t>
                      </a:r>
                    </a:p>
                    <a:p>
                      <a:pPr algn="l">
                        <a:lnSpc>
                          <a:spcPct val="107000"/>
                        </a:lnSpc>
                      </a:pPr>
                      <a:r>
                        <a:rPr lang="en-US" sz="1450" dirty="0">
                          <a:effectLst/>
                          <a:latin typeface="Gill Sans MT" panose="020B0502020104020203" pitchFamily="34" charset="0"/>
                          <a:cs typeface="Times New Roman" panose="02020603050405020304" pitchFamily="18" charset="0"/>
                        </a:rPr>
                        <a:t>regional event</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l">
                        <a:lnSpc>
                          <a:spcPct val="120000"/>
                        </a:lnSpc>
                        <a:spcBef>
                          <a:spcPts val="0"/>
                        </a:spcBef>
                        <a:spcAft>
                          <a:spcPts val="600"/>
                        </a:spcAft>
                      </a:pPr>
                      <a:r>
                        <a:rPr lang="en-US" sz="145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Funded by TRIPOD partners</a:t>
                      </a:r>
                    </a:p>
                    <a:p>
                      <a:pPr marL="0" marR="0" algn="l">
                        <a:lnSpc>
                          <a:spcPct val="120000"/>
                        </a:lnSpc>
                        <a:spcBef>
                          <a:spcPts val="0"/>
                        </a:spcBef>
                        <a:spcAft>
                          <a:spcPts val="600"/>
                        </a:spcAft>
                      </a:pPr>
                      <a:endParaRPr lang="en-US" sz="145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824376548"/>
                  </a:ext>
                </a:extLst>
              </a:tr>
              <a:tr h="1591779">
                <a:tc>
                  <a:txBody>
                    <a:bodyPr/>
                    <a:lstStyle/>
                    <a:p>
                      <a:pPr marL="0" marR="0" algn="just">
                        <a:lnSpc>
                          <a:spcPct val="100000"/>
                        </a:lnSpc>
                        <a:spcBef>
                          <a:spcPts val="0"/>
                        </a:spcBef>
                        <a:spcAft>
                          <a:spcPts val="600"/>
                        </a:spcAft>
                      </a:pPr>
                      <a:r>
                        <a:rPr lang="en-US" sz="1450" dirty="0">
                          <a:solidFill>
                            <a:schemeClr val="tx1"/>
                          </a:solidFill>
                          <a:effectLst/>
                          <a:latin typeface="Gill Sans MT" panose="020B0502020104020203" pitchFamily="34" charset="0"/>
                          <a:ea typeface="MS Mincho" panose="02020609040205080304" pitchFamily="49" charset="-128"/>
                          <a:cs typeface="Times New Roman" panose="02020603050405020304" pitchFamily="18" charset="0"/>
                        </a:rPr>
                        <a:t>TRIPOD ongoing and scaling engagement:</a:t>
                      </a:r>
                    </a:p>
                    <a:p>
                      <a:pPr marL="0" marR="0" algn="just">
                        <a:lnSpc>
                          <a:spcPct val="100000"/>
                        </a:lnSpc>
                        <a:spcBef>
                          <a:spcPts val="0"/>
                        </a:spcBef>
                        <a:spcAft>
                          <a:spcPts val="600"/>
                        </a:spcAft>
                      </a:pPr>
                      <a:r>
                        <a:rPr lang="en-US" sz="1450" dirty="0">
                          <a:solidFill>
                            <a:schemeClr val="tx1"/>
                          </a:solidFill>
                          <a:effectLst/>
                          <a:latin typeface="Gill Sans MT" panose="020B0502020104020203" pitchFamily="34" charset="0"/>
                          <a:ea typeface="MS Mincho" panose="02020609040205080304" pitchFamily="49" charset="-128"/>
                          <a:cs typeface="Times New Roman" panose="02020603050405020304" pitchFamily="18" charset="0"/>
                        </a:rPr>
                        <a:t>• CTI-CFF member States participate in the Asia Pacific Marine Turtle Genetic Working Group and contribute to </a:t>
                      </a:r>
                      <a:r>
                        <a:rPr lang="en-US" sz="1450" dirty="0" err="1">
                          <a:solidFill>
                            <a:schemeClr val="tx1"/>
                          </a:solidFill>
                          <a:effectLst/>
                          <a:latin typeface="Gill Sans MT" panose="020B0502020104020203" pitchFamily="34" charset="0"/>
                          <a:ea typeface="MS Mincho" panose="02020609040205080304" pitchFamily="49" charset="-128"/>
                          <a:cs typeface="Times New Roman" panose="02020603050405020304" pitchFamily="18" charset="0"/>
                        </a:rPr>
                        <a:t>ShellBank</a:t>
                      </a:r>
                      <a:r>
                        <a:rPr lang="en-US" sz="1450" dirty="0">
                          <a:solidFill>
                            <a:schemeClr val="tx1"/>
                          </a:solidFill>
                          <a:effectLst/>
                          <a:latin typeface="Gill Sans MT" panose="020B0502020104020203" pitchFamily="34" charset="0"/>
                          <a:ea typeface="MS Mincho" panose="02020609040205080304" pitchFamily="49" charset="-128"/>
                          <a:cs typeface="Times New Roman" panose="02020603050405020304" pitchFamily="18" charset="0"/>
                        </a:rPr>
                        <a:t>, in line with CITES turtle mandates, to collect DNA samples from wild and seized marine turtle specimens to determine species and geographic origin in support of research, investigations and prosecutions</a:t>
                      </a:r>
                    </a:p>
                    <a:p>
                      <a:pPr marL="0" marR="0" algn="just">
                        <a:lnSpc>
                          <a:spcPct val="100000"/>
                        </a:lnSpc>
                        <a:spcBef>
                          <a:spcPts val="0"/>
                        </a:spcBef>
                        <a:spcAft>
                          <a:spcPts val="600"/>
                        </a:spcAft>
                      </a:pPr>
                      <a:r>
                        <a:rPr lang="en-US" sz="1450" dirty="0">
                          <a:solidFill>
                            <a:schemeClr val="tx1"/>
                          </a:solidFill>
                          <a:effectLst/>
                          <a:latin typeface="Gill Sans MT" panose="020B0502020104020203" pitchFamily="34" charset="0"/>
                          <a:ea typeface="MS Mincho" panose="02020609040205080304" pitchFamily="49" charset="-128"/>
                          <a:cs typeface="Times New Roman" panose="02020603050405020304" pitchFamily="18" charset="0"/>
                        </a:rPr>
                        <a:t>• CTI-CFF encourages member states to replicate the activities of the TRIPOD project after project closure in their countries and help disseminate the outputs of the project to inform national Legislation</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a:lnSpc>
                          <a:spcPct val="107000"/>
                        </a:lnSpc>
                      </a:pPr>
                      <a:endParaRPr lang="en-US" sz="1450" dirty="0">
                        <a:effectLst/>
                        <a:latin typeface="Gill Sans MT" panose="020B0502020104020203" pitchFamily="34" charset="0"/>
                        <a:cs typeface="Times New Roman" panose="02020603050405020304" pitchFamily="18" charset="0"/>
                      </a:endParaRPr>
                    </a:p>
                    <a:p>
                      <a:pPr algn="l">
                        <a:lnSpc>
                          <a:spcPct val="107000"/>
                        </a:lnSpc>
                      </a:pPr>
                      <a:r>
                        <a:rPr lang="en-US" sz="1450" dirty="0">
                          <a:effectLst/>
                          <a:latin typeface="Gill Sans MT" panose="020B0502020104020203" pitchFamily="34" charset="0"/>
                          <a:cs typeface="Times New Roman" panose="02020603050405020304" pitchFamily="18" charset="0"/>
                        </a:rPr>
                        <a:t>On going, beyond</a:t>
                      </a:r>
                    </a:p>
                    <a:p>
                      <a:pPr algn="l">
                        <a:lnSpc>
                          <a:spcPct val="107000"/>
                        </a:lnSpc>
                      </a:pPr>
                      <a:r>
                        <a:rPr lang="en-US" sz="1450" dirty="0">
                          <a:effectLst/>
                          <a:latin typeface="Gill Sans MT" panose="020B0502020104020203" pitchFamily="34" charset="0"/>
                          <a:cs typeface="Times New Roman" panose="02020603050405020304" pitchFamily="18" charset="0"/>
                        </a:rPr>
                        <a:t>project end</a:t>
                      </a:r>
                    </a:p>
                    <a:p>
                      <a:pPr algn="ctr">
                        <a:lnSpc>
                          <a:spcPct val="107000"/>
                        </a:lnSpc>
                      </a:pPr>
                      <a:endParaRPr lang="en-US" sz="1450" dirty="0">
                        <a:effectLst/>
                        <a:latin typeface="Gill Sans MT" panose="020B0502020104020203" pitchFamily="34" charset="0"/>
                        <a:cs typeface="Times New Roman" panose="02020603050405020304" pitchFamily="18" charset="0"/>
                      </a:endParaRPr>
                    </a:p>
                    <a:p>
                      <a:pPr algn="ctr">
                        <a:lnSpc>
                          <a:spcPct val="100000"/>
                        </a:lnSpc>
                      </a:pPr>
                      <a:endParaRPr lang="en-US" sz="1450" dirty="0">
                        <a:effectLst/>
                        <a:latin typeface="Gill Sans MT" panose="020B0502020104020203" pitchFamily="34" charset="0"/>
                        <a:cs typeface="Times New Roman" panose="02020603050405020304" pitchFamily="18" charset="0"/>
                      </a:endParaRPr>
                    </a:p>
                    <a:p>
                      <a:pPr algn="ctr">
                        <a:lnSpc>
                          <a:spcPct val="100000"/>
                        </a:lnSpc>
                      </a:pPr>
                      <a:r>
                        <a:rPr lang="en-US" sz="1450" dirty="0">
                          <a:effectLst/>
                          <a:latin typeface="Gill Sans MT" panose="020B0502020104020203" pitchFamily="34" charset="0"/>
                          <a:cs typeface="Times New Roman" panose="02020603050405020304" pitchFamily="18" charset="0"/>
                        </a:rPr>
                        <a:t>Beyond project end</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l">
                        <a:lnSpc>
                          <a:spcPct val="120000"/>
                        </a:lnSpc>
                        <a:spcBef>
                          <a:spcPts val="0"/>
                        </a:spcBef>
                        <a:spcAft>
                          <a:spcPts val="600"/>
                        </a:spcAft>
                      </a:pPr>
                      <a:endParaRPr lang="en-US" sz="145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endParaRPr>
                    </a:p>
                    <a:p>
                      <a:pPr marL="0" marR="0" algn="l">
                        <a:lnSpc>
                          <a:spcPct val="100000"/>
                        </a:lnSpc>
                        <a:spcBef>
                          <a:spcPts val="0"/>
                        </a:spcBef>
                        <a:spcAft>
                          <a:spcPts val="600"/>
                        </a:spcAft>
                      </a:pPr>
                      <a:r>
                        <a:rPr lang="en-US" sz="145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In part funded by </a:t>
                      </a:r>
                      <a:r>
                        <a:rPr lang="en-US" sz="1450" dirty="0" err="1">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ShellBank</a:t>
                      </a:r>
                      <a:r>
                        <a:rPr lang="en-US" sz="145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 project</a:t>
                      </a:r>
                    </a:p>
                    <a:p>
                      <a:pPr marL="0" marR="0" algn="l">
                        <a:lnSpc>
                          <a:spcPct val="100000"/>
                        </a:lnSpc>
                        <a:spcBef>
                          <a:spcPts val="0"/>
                        </a:spcBef>
                        <a:spcAft>
                          <a:spcPts val="600"/>
                        </a:spcAft>
                      </a:pPr>
                      <a:endParaRPr lang="en-US" sz="145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endParaRPr>
                    </a:p>
                    <a:p>
                      <a:pPr marL="0" marR="0" algn="l">
                        <a:lnSpc>
                          <a:spcPct val="100000"/>
                        </a:lnSpc>
                        <a:spcBef>
                          <a:spcPts val="0"/>
                        </a:spcBef>
                        <a:spcAft>
                          <a:spcPts val="600"/>
                        </a:spcAft>
                      </a:pPr>
                      <a:r>
                        <a:rPr lang="en-US" sz="145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Seek funding</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793262685"/>
                  </a:ext>
                </a:extLst>
              </a:tr>
            </a:tbl>
          </a:graphicData>
        </a:graphic>
      </p:graphicFrame>
    </p:spTree>
    <p:extLst>
      <p:ext uri="{BB962C8B-B14F-4D97-AF65-F5344CB8AC3E}">
        <p14:creationId xmlns:p14="http://schemas.microsoft.com/office/powerpoint/2010/main" val="2724561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66D68-78C3-40D2-B284-5AB3F0E4B3CF}"/>
              </a:ext>
            </a:extLst>
          </p:cNvPr>
          <p:cNvSpPr>
            <a:spLocks noGrp="1"/>
          </p:cNvSpPr>
          <p:nvPr>
            <p:ph type="title"/>
          </p:nvPr>
        </p:nvSpPr>
        <p:spPr>
          <a:xfrm>
            <a:off x="838200" y="0"/>
            <a:ext cx="10515600" cy="536943"/>
          </a:xfrm>
        </p:spPr>
        <p:txBody>
          <a:bodyPr>
            <a:noAutofit/>
          </a:bodyPr>
          <a:lstStyle/>
          <a:p>
            <a:pPr marL="0" marR="0" algn="ctr">
              <a:lnSpc>
                <a:spcPct val="107000"/>
              </a:lnSpc>
              <a:spcBef>
                <a:spcPts val="0"/>
              </a:spcBef>
              <a:spcAft>
                <a:spcPts val="800"/>
              </a:spcAft>
            </a:pPr>
            <a:r>
              <a:rPr lang="en-US" sz="3200" b="1" dirty="0">
                <a:solidFill>
                  <a:srgbClr val="176186"/>
                </a:solidFill>
                <a:latin typeface="Gill Sans MT" panose="020B0502020104020203" pitchFamily="34" charset="0"/>
              </a:rPr>
              <a:t>Workplan and Propose Budget for 2023 (Con.)</a:t>
            </a:r>
          </a:p>
        </p:txBody>
      </p:sp>
      <p:sp>
        <p:nvSpPr>
          <p:cNvPr id="5" name="TextBox 4">
            <a:extLst>
              <a:ext uri="{FF2B5EF4-FFF2-40B4-BE49-F238E27FC236}">
                <a16:creationId xmlns:a16="http://schemas.microsoft.com/office/drawing/2014/main" id="{555125B5-E350-44CC-9F9F-C7986886B36D}"/>
              </a:ext>
            </a:extLst>
          </p:cNvPr>
          <p:cNvSpPr txBox="1"/>
          <p:nvPr/>
        </p:nvSpPr>
        <p:spPr>
          <a:xfrm>
            <a:off x="3048856" y="3234463"/>
            <a:ext cx="6097712" cy="394210"/>
          </a:xfrm>
          <a:prstGeom prst="rect">
            <a:avLst/>
          </a:prstGeom>
          <a:noFill/>
        </p:spPr>
        <p:txBody>
          <a:bodyPr wrap="square">
            <a:spAutoFit/>
          </a:bodyPr>
          <a:lstStyle/>
          <a:p>
            <a:pPr marL="0" marR="0" algn="ctr">
              <a:lnSpc>
                <a:spcPct val="120000"/>
              </a:lnSpc>
              <a:spcBef>
                <a:spcPts val="0"/>
              </a:spcBef>
              <a:spcAft>
                <a:spcPts val="0"/>
              </a:spcAft>
            </a:pPr>
            <a:r>
              <a:rPr lang="en-PH" sz="1800" b="1" dirty="0">
                <a:solidFill>
                  <a:srgbClr val="FF0000"/>
                </a:solidFill>
                <a:effectLst/>
                <a:latin typeface="Gill Sans MT" panose="020B0502020104020203" pitchFamily="34" charset="0"/>
                <a:ea typeface="MS Mincho" panose="02020609040205080304" pitchFamily="49" charset="-128"/>
                <a:cs typeface="Times New Roman" panose="02020603050405020304" pitchFamily="18" charset="0"/>
              </a:rPr>
              <a:t> </a:t>
            </a:r>
            <a:endParaRPr lang="en-US" sz="1800" dirty="0">
              <a:effectLst/>
              <a:latin typeface="Gill Sans MT" panose="020B0502020104020203" pitchFamily="34" charset="0"/>
              <a:ea typeface="MS Mincho" panose="02020609040205080304" pitchFamily="49" charset="-128"/>
              <a:cs typeface="Times New Roman" panose="02020603050405020304" pitchFamily="18" charset="0"/>
            </a:endParaRPr>
          </a:p>
        </p:txBody>
      </p:sp>
      <p:graphicFrame>
        <p:nvGraphicFramePr>
          <p:cNvPr id="6" name="Table 5">
            <a:extLst>
              <a:ext uri="{FF2B5EF4-FFF2-40B4-BE49-F238E27FC236}">
                <a16:creationId xmlns:a16="http://schemas.microsoft.com/office/drawing/2014/main" id="{A0241D9A-4EF9-4A78-A87C-CC383AC0C054}"/>
              </a:ext>
            </a:extLst>
          </p:cNvPr>
          <p:cNvGraphicFramePr>
            <a:graphicFrameLocks noGrp="1"/>
          </p:cNvGraphicFramePr>
          <p:nvPr>
            <p:extLst>
              <p:ext uri="{D42A27DB-BD31-4B8C-83A1-F6EECF244321}">
                <p14:modId xmlns:p14="http://schemas.microsoft.com/office/powerpoint/2010/main" val="2870497576"/>
              </p:ext>
            </p:extLst>
          </p:nvPr>
        </p:nvGraphicFramePr>
        <p:xfrm>
          <a:off x="168812" y="536944"/>
          <a:ext cx="11776445" cy="6170078"/>
        </p:xfrm>
        <a:graphic>
          <a:graphicData uri="http://schemas.openxmlformats.org/drawingml/2006/table">
            <a:tbl>
              <a:tblPr firstRow="1" bandRow="1"/>
              <a:tblGrid>
                <a:gridCol w="7417821">
                  <a:extLst>
                    <a:ext uri="{9D8B030D-6E8A-4147-A177-3AD203B41FA5}">
                      <a16:colId xmlns:a16="http://schemas.microsoft.com/office/drawing/2014/main" val="2518063501"/>
                    </a:ext>
                  </a:extLst>
                </a:gridCol>
                <a:gridCol w="1161343">
                  <a:extLst>
                    <a:ext uri="{9D8B030D-6E8A-4147-A177-3AD203B41FA5}">
                      <a16:colId xmlns:a16="http://schemas.microsoft.com/office/drawing/2014/main" val="339684695"/>
                    </a:ext>
                  </a:extLst>
                </a:gridCol>
                <a:gridCol w="3197281">
                  <a:extLst>
                    <a:ext uri="{9D8B030D-6E8A-4147-A177-3AD203B41FA5}">
                      <a16:colId xmlns:a16="http://schemas.microsoft.com/office/drawing/2014/main" val="3523212123"/>
                    </a:ext>
                  </a:extLst>
                </a:gridCol>
              </a:tblGrid>
              <a:tr h="563561">
                <a:tc>
                  <a:txBody>
                    <a:bodyPr/>
                    <a:lstStyle/>
                    <a:p>
                      <a:pPr marL="0" marR="0" algn="ctr">
                        <a:lnSpc>
                          <a:spcPct val="120000"/>
                        </a:lnSpc>
                        <a:spcBef>
                          <a:spcPts val="0"/>
                        </a:spcBef>
                        <a:spcAft>
                          <a:spcPts val="600"/>
                        </a:spcAft>
                      </a:pPr>
                      <a:r>
                        <a:rPr lang="en-ID" sz="1600" b="1"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rPr>
                        <a:t>Planned Activities</a:t>
                      </a:r>
                      <a:endParaRPr lang="en-US" sz="1600"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6186"/>
                    </a:solidFill>
                  </a:tcPr>
                </a:tc>
                <a:tc>
                  <a:txBody>
                    <a:bodyPr/>
                    <a:lstStyle/>
                    <a:p>
                      <a:pPr marL="0" marR="0" algn="ctr">
                        <a:lnSpc>
                          <a:spcPct val="120000"/>
                        </a:lnSpc>
                        <a:spcBef>
                          <a:spcPts val="0"/>
                        </a:spcBef>
                        <a:spcAft>
                          <a:spcPts val="600"/>
                        </a:spcAft>
                      </a:pPr>
                      <a:r>
                        <a:rPr lang="en-ID" sz="1600" b="1"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rPr>
                        <a:t>Time Frame</a:t>
                      </a:r>
                      <a:endParaRPr lang="en-US" sz="1600"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6186"/>
                    </a:solidFill>
                  </a:tcPr>
                </a:tc>
                <a:tc>
                  <a:txBody>
                    <a:bodyPr/>
                    <a:lstStyle/>
                    <a:p>
                      <a:pPr marL="0" marR="0" algn="ctr">
                        <a:lnSpc>
                          <a:spcPct val="120000"/>
                        </a:lnSpc>
                        <a:spcBef>
                          <a:spcPts val="0"/>
                        </a:spcBef>
                        <a:spcAft>
                          <a:spcPts val="600"/>
                        </a:spcAft>
                      </a:pPr>
                      <a:r>
                        <a:rPr lang="en-ID" sz="1600" b="1"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rPr>
                        <a:t>Budget (USD)</a:t>
                      </a:r>
                      <a:endParaRPr lang="en-US" sz="1600"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6186"/>
                    </a:solidFill>
                  </a:tcPr>
                </a:tc>
                <a:extLst>
                  <a:ext uri="{0D108BD9-81ED-4DB2-BD59-A6C34878D82A}">
                    <a16:rowId xmlns:a16="http://schemas.microsoft.com/office/drawing/2014/main" val="989615309"/>
                  </a:ext>
                </a:extLst>
              </a:tr>
              <a:tr h="2893301">
                <a:tc>
                  <a:txBody>
                    <a:bodyPr/>
                    <a:lstStyle/>
                    <a:p>
                      <a:pPr marL="0" marR="0" lvl="0" indent="0" algn="just" defTabSz="914400" rtl="0" eaLnBrk="1" fontAlgn="auto" latinLnBrk="0" hangingPunct="1">
                        <a:lnSpc>
                          <a:spcPct val="100000"/>
                        </a:lnSpc>
                        <a:spcBef>
                          <a:spcPts val="0"/>
                        </a:spcBef>
                        <a:spcAft>
                          <a:spcPts val="600"/>
                        </a:spcAft>
                        <a:buClrTx/>
                        <a:buSzTx/>
                        <a:buFont typeface="+mj-lt"/>
                        <a:buNone/>
                        <a:tabLst>
                          <a:tab pos="457200" algn="l"/>
                        </a:tabLst>
                        <a:defRPr/>
                      </a:pPr>
                      <a:r>
                        <a:rPr kumimoji="0" lang="en-ID" sz="1600" b="0" i="0" u="none" strike="noStrike" kern="1200" cap="none" spc="0" normalizeH="0" baseline="0" noProof="0" dirty="0">
                          <a:ln>
                            <a:noFill/>
                          </a:ln>
                          <a:solidFill>
                            <a:srgbClr val="000000"/>
                          </a:solidFill>
                          <a:effectLst/>
                          <a:uLnTx/>
                          <a:uFillTx/>
                          <a:latin typeface="Gill Sans MT" panose="020B0502020104020203" pitchFamily="34" charset="0"/>
                          <a:ea typeface="MS Mincho" panose="02020609040205080304" pitchFamily="49" charset="-128"/>
                          <a:cs typeface="Times New Roman" panose="02020603050405020304" pitchFamily="18" charset="0"/>
                        </a:rPr>
                        <a:t>Conduct workshops/webinars on threatened species and </a:t>
                      </a:r>
                      <a:r>
                        <a:rPr kumimoji="0" lang="en-US" sz="1600" b="0" i="0" u="none" strike="noStrike" kern="1200" cap="none" spc="0" normalizeH="0" baseline="0" noProof="0" dirty="0">
                          <a:ln>
                            <a:noFill/>
                          </a:ln>
                          <a:solidFill>
                            <a:srgbClr val="000000"/>
                          </a:solidFill>
                          <a:effectLst/>
                          <a:uLnTx/>
                          <a:uFillTx/>
                          <a:latin typeface="Gill Sans MT" panose="020B0502020104020203" pitchFamily="34" charset="0"/>
                          <a:ea typeface="MS Mincho" panose="02020609040205080304" pitchFamily="49" charset="-128"/>
                          <a:cs typeface="Times New Roman" panose="02020603050405020304" pitchFamily="18" charset="0"/>
                        </a:rPr>
                        <a:t>Develop annual updates on TS of CT Region (</a:t>
                      </a:r>
                      <a:r>
                        <a:rPr kumimoji="0" lang="en-US" sz="1600" b="0" i="0" u="none" strike="noStrike" kern="1200" cap="none" spc="0" normalizeH="0" baseline="0" noProof="0" dirty="0" err="1">
                          <a:ln>
                            <a:noFill/>
                          </a:ln>
                          <a:solidFill>
                            <a:srgbClr val="000000"/>
                          </a:solidFill>
                          <a:effectLst/>
                          <a:uLnTx/>
                          <a:uFillTx/>
                          <a:latin typeface="Gill Sans MT" panose="020B0502020104020203" pitchFamily="34" charset="0"/>
                          <a:ea typeface="MS Mincho" panose="02020609040205080304" pitchFamily="49" charset="-128"/>
                          <a:cs typeface="Times New Roman" panose="02020603050405020304" pitchFamily="18" charset="0"/>
                        </a:rPr>
                        <a:t>e.g</a:t>
                      </a:r>
                      <a:r>
                        <a:rPr kumimoji="0" lang="en-US" sz="1600" b="0" i="0" u="none" strike="noStrike" kern="1200" cap="none" spc="0" normalizeH="0" baseline="0" noProof="0" dirty="0">
                          <a:ln>
                            <a:noFill/>
                          </a:ln>
                          <a:solidFill>
                            <a:srgbClr val="000000"/>
                          </a:solidFill>
                          <a:effectLst/>
                          <a:uLnTx/>
                          <a:uFillTx/>
                          <a:latin typeface="Gill Sans MT" panose="020B0502020104020203" pitchFamily="34" charset="0"/>
                          <a:ea typeface="MS Mincho" panose="02020609040205080304" pitchFamily="49" charset="-128"/>
                          <a:cs typeface="Times New Roman" panose="02020603050405020304" pitchFamily="18" charset="0"/>
                        </a:rPr>
                        <a:t> CITES appendix)</a:t>
                      </a:r>
                      <a:endParaRPr kumimoji="0" lang="en-ID" sz="1600" b="0" i="0" u="none" strike="noStrike" kern="1200" cap="none" spc="0" normalizeH="0" baseline="0" noProof="0" dirty="0">
                        <a:ln>
                          <a:noFill/>
                        </a:ln>
                        <a:solidFill>
                          <a:srgbClr val="000000"/>
                        </a:solidFill>
                        <a:effectLst/>
                        <a:uLnTx/>
                        <a:uFillTx/>
                        <a:latin typeface="Gill Sans MT" panose="020B0502020104020203" pitchFamily="34" charset="0"/>
                        <a:ea typeface="MS Mincho" panose="02020609040205080304" pitchFamily="49" charset="-128"/>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600"/>
                        </a:spcAft>
                        <a:buClrTx/>
                        <a:buSzTx/>
                        <a:buFont typeface="+mj-lt"/>
                        <a:buNone/>
                        <a:tabLst>
                          <a:tab pos="457200" algn="l"/>
                        </a:tabLst>
                        <a:defRPr/>
                      </a:pPr>
                      <a:r>
                        <a:rPr kumimoji="0" lang="en-US" sz="1600" b="0" i="1" u="none" strike="noStrike" kern="1200" cap="none" spc="0" normalizeH="0" baseline="0" noProof="0" dirty="0">
                          <a:ln>
                            <a:noFill/>
                          </a:ln>
                          <a:solidFill>
                            <a:srgbClr val="000000"/>
                          </a:solidFill>
                          <a:effectLst/>
                          <a:uLnTx/>
                          <a:uFillTx/>
                          <a:latin typeface="Gill Sans MT" panose="020B0502020104020203" pitchFamily="34" charset="0"/>
                          <a:ea typeface="MS Mincho" panose="02020609040205080304" pitchFamily="49" charset="-128"/>
                          <a:cs typeface="Times New Roman" panose="02020603050405020304" pitchFamily="18" charset="0"/>
                        </a:rPr>
                        <a:t>[Output A.2.1.1a: By 2023, a regional guide, campaign material tools and messages regarding threats to threatened species and on addressing the threats (e.g. marine pollution including marine debris, oil spill and Deep-Sea Tailing Disposal, and illegal fishing methods), are developed and distributed).</a:t>
                      </a:r>
                    </a:p>
                    <a:p>
                      <a:pPr marL="0" marR="0" lvl="0" indent="0" algn="just" defTabSz="914400" rtl="0" eaLnBrk="1" fontAlgn="auto" latinLnBrk="0" hangingPunct="1">
                        <a:lnSpc>
                          <a:spcPct val="100000"/>
                        </a:lnSpc>
                        <a:spcBef>
                          <a:spcPts val="0"/>
                        </a:spcBef>
                        <a:spcAft>
                          <a:spcPts val="600"/>
                        </a:spcAft>
                        <a:buClrTx/>
                        <a:buSzTx/>
                        <a:buFont typeface="+mj-lt"/>
                        <a:buNone/>
                        <a:tabLst>
                          <a:tab pos="457200" algn="l"/>
                        </a:tabLst>
                        <a:defRPr/>
                      </a:pPr>
                      <a:r>
                        <a:rPr kumimoji="0" lang="en-US" sz="1600" b="0" i="1" u="none" strike="noStrike" kern="1200" cap="none" spc="0" normalizeH="0" baseline="0" noProof="0" dirty="0">
                          <a:ln>
                            <a:noFill/>
                          </a:ln>
                          <a:solidFill>
                            <a:srgbClr val="000000"/>
                          </a:solidFill>
                          <a:effectLst/>
                          <a:uLnTx/>
                          <a:uFillTx/>
                          <a:latin typeface="Gill Sans MT" panose="020B0502020104020203" pitchFamily="34" charset="0"/>
                          <a:ea typeface="MS Mincho" panose="02020609040205080304" pitchFamily="49" charset="-128"/>
                          <a:cs typeface="Times New Roman" panose="02020603050405020304" pitchFamily="18" charset="0"/>
                        </a:rPr>
                        <a:t>Output </a:t>
                      </a:r>
                      <a:r>
                        <a:rPr lang="en-US" sz="1600" b="0" i="1" dirty="0">
                          <a:latin typeface="Gill Sans MT" panose="020B0502020104020203" pitchFamily="34" charset="0"/>
                        </a:rPr>
                        <a:t>A.2.2.1.b: By 2025, a regional campaign to combat illegal wildlife trade on priority threatened species (marine mammals, sea turtles, sharks and rays) is designed and implemented, as well as promoted, at national, regional and international levels</a:t>
                      </a:r>
                    </a:p>
                    <a:p>
                      <a:pPr marL="0" marR="0" lvl="0" indent="0" algn="just" defTabSz="914400" rtl="0" eaLnBrk="1" fontAlgn="auto" latinLnBrk="0" hangingPunct="1">
                        <a:lnSpc>
                          <a:spcPct val="100000"/>
                        </a:lnSpc>
                        <a:spcBef>
                          <a:spcPts val="0"/>
                        </a:spcBef>
                        <a:spcAft>
                          <a:spcPts val="600"/>
                        </a:spcAft>
                        <a:buClrTx/>
                        <a:buSzTx/>
                        <a:buFont typeface="+mj-lt"/>
                        <a:buNone/>
                        <a:tabLst>
                          <a:tab pos="457200" algn="l"/>
                        </a:tabLst>
                        <a:defRPr/>
                      </a:pPr>
                      <a:r>
                        <a:rPr lang="en-US" sz="1600" b="0" i="1" dirty="0">
                          <a:latin typeface="Gill Sans MT" panose="020B0502020104020203" pitchFamily="34" charset="0"/>
                        </a:rPr>
                        <a:t>Outcome A2.2.2: A reduction of the wildlife trade on priority threatened species (marine mammals, sea turtles, sharks and rays) is achieved]</a:t>
                      </a:r>
                      <a:endParaRPr kumimoji="0" lang="en-ID" sz="1600" b="0" i="1" u="none" strike="noStrike" kern="1200" cap="none" spc="0" normalizeH="0" baseline="0" noProof="0" dirty="0">
                        <a:ln>
                          <a:noFill/>
                        </a:ln>
                        <a:solidFill>
                          <a:srgbClr val="000000"/>
                        </a:solidFill>
                        <a:effectLst/>
                        <a:highlight>
                          <a:srgbClr val="00FF00"/>
                        </a:highlight>
                        <a:uLnTx/>
                        <a:uFillTx/>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nSpc>
                          <a:spcPct val="107000"/>
                        </a:lnSpc>
                      </a:pPr>
                      <a:r>
                        <a:rPr lang="en-GB" sz="16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Q2/Q3</a:t>
                      </a:r>
                    </a:p>
                    <a:p>
                      <a:pPr>
                        <a:lnSpc>
                          <a:spcPct val="107000"/>
                        </a:lnSpc>
                      </a:pPr>
                      <a:endParaRPr lang="en-GB" sz="16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20000"/>
                        </a:lnSpc>
                        <a:spcBef>
                          <a:spcPts val="0"/>
                        </a:spcBef>
                        <a:spcAft>
                          <a:spcPts val="600"/>
                        </a:spcAft>
                        <a:buClrTx/>
                        <a:buSzTx/>
                        <a:buFontTx/>
                        <a:buNone/>
                        <a:tabLst/>
                        <a:defRPr/>
                      </a:pPr>
                      <a:r>
                        <a:rPr lang="en-US" sz="16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RS will further discuss with the partners for funding support</a:t>
                      </a:r>
                      <a:endParaRPr lang="en-US" sz="1600" strike="sngStrike"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15387675"/>
                  </a:ext>
                </a:extLst>
              </a:tr>
              <a:tr h="2682766">
                <a:tc>
                  <a:txBody>
                    <a:bodyPr/>
                    <a:lstStyle/>
                    <a:p>
                      <a:pPr>
                        <a:lnSpc>
                          <a:spcPct val="100000"/>
                        </a:lnSpc>
                        <a:buFont typeface="Courier New" panose="02070309020205020404" pitchFamily="49" charset="0"/>
                        <a:buNone/>
                      </a:pPr>
                      <a:r>
                        <a:rPr lang="en-US" sz="1600" dirty="0">
                          <a:latin typeface="Gill Sans MT" panose="020B0502020104020203" pitchFamily="34" charset="0"/>
                        </a:rPr>
                        <a:t>Develop CT Region Sea Turtles genetic database</a:t>
                      </a:r>
                    </a:p>
                    <a:p>
                      <a:pPr algn="just">
                        <a:lnSpc>
                          <a:spcPct val="100000"/>
                        </a:lnSpc>
                        <a:buFont typeface="Courier New" panose="02070309020205020404" pitchFamily="49" charset="0"/>
                        <a:buNone/>
                      </a:pPr>
                      <a:r>
                        <a:rPr lang="en-US" sz="1600" b="0" i="1" dirty="0">
                          <a:latin typeface="Gill Sans MT" panose="020B0502020104020203" pitchFamily="34" charset="0"/>
                        </a:rPr>
                        <a:t>[Output A2.2.2.a: By 2030, illegal wildlife trade identified and monitored, focus on priority threatened species (marine mammals, sea turtles, sharks and rays), aligned with relevant CT6 national conservation or management plans]</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nSpc>
                          <a:spcPct val="107000"/>
                        </a:lnSpc>
                      </a:pPr>
                      <a:r>
                        <a:rPr lang="en-US" sz="1600" dirty="0">
                          <a:effectLst/>
                          <a:latin typeface="Gill Sans MT" panose="020B0502020104020203" pitchFamily="34" charset="0"/>
                          <a:cs typeface="Times New Roman" panose="02020603050405020304" pitchFamily="18" charset="0"/>
                        </a:rPr>
                        <a:t>Q3/Q4</a:t>
                      </a:r>
                    </a:p>
                    <a:p>
                      <a:pPr>
                        <a:lnSpc>
                          <a:spcPct val="107000"/>
                        </a:lnSpc>
                      </a:pPr>
                      <a:endParaRPr lang="en-US" sz="1600" dirty="0">
                        <a:effectLst/>
                        <a:latin typeface="Gill Sans MT" panose="020B0502020104020203" pitchFamily="34" charset="0"/>
                        <a:cs typeface="Times New Roman" panose="02020603050405020304" pitchFamily="18" charset="0"/>
                      </a:endParaRPr>
                    </a:p>
                    <a:p>
                      <a:pPr>
                        <a:lnSpc>
                          <a:spcPct val="107000"/>
                        </a:lnSpc>
                      </a:pPr>
                      <a:endParaRPr lang="en-US" sz="1600" dirty="0">
                        <a:effectLst/>
                        <a:latin typeface="Gill Sans MT" panose="020B0502020104020203" pitchFamily="34" charset="0"/>
                        <a:cs typeface="Times New Roman" panose="02020603050405020304" pitchFamily="18"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20000"/>
                        </a:lnSpc>
                        <a:spcBef>
                          <a:spcPts val="0"/>
                        </a:spcBef>
                        <a:spcAft>
                          <a:spcPts val="600"/>
                        </a:spcAft>
                        <a:buClrTx/>
                        <a:buSzTx/>
                        <a:buFontTx/>
                        <a:buNone/>
                        <a:tabLst/>
                        <a:defRPr/>
                      </a:pPr>
                      <a:r>
                        <a:rPr lang="en-US" sz="160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WWF </a:t>
                      </a:r>
                      <a:r>
                        <a:rPr lang="en-US" sz="16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currently looking into procuring funding for the </a:t>
                      </a:r>
                      <a:r>
                        <a:rPr lang="en-US" sz="1600" dirty="0" err="1">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ShellBank</a:t>
                      </a:r>
                      <a:r>
                        <a:rPr lang="en-US" sz="16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 project, for developing the regional sea turtle genetic database. In case we'll be able to procure funding, then the activity may be implemented in 2023, therefore, we welcome "subject to funding availabilities".</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648496800"/>
                  </a:ext>
                </a:extLst>
              </a:tr>
            </a:tbl>
          </a:graphicData>
        </a:graphic>
      </p:graphicFrame>
    </p:spTree>
    <p:extLst>
      <p:ext uri="{BB962C8B-B14F-4D97-AF65-F5344CB8AC3E}">
        <p14:creationId xmlns:p14="http://schemas.microsoft.com/office/powerpoint/2010/main" val="13730264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333</TotalTime>
  <Words>1938</Words>
  <Application>Microsoft Office PowerPoint</Application>
  <PresentationFormat>Widescreen</PresentationFormat>
  <Paragraphs>177</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Calibri Light</vt:lpstr>
      <vt:lpstr>Courier New</vt:lpstr>
      <vt:lpstr>Gill Sans MT</vt:lpstr>
      <vt:lpstr>Optima</vt:lpstr>
      <vt:lpstr>Office Theme</vt:lpstr>
      <vt:lpstr>PowerPoint Presentation</vt:lpstr>
      <vt:lpstr>PowerPoint Presentation</vt:lpstr>
      <vt:lpstr>PowerPoint Presentation</vt:lpstr>
      <vt:lpstr>Action Taken for SOM 16 Decisions</vt:lpstr>
      <vt:lpstr>Action Taken for SOM 16 Decisions (Con.)</vt:lpstr>
      <vt:lpstr>Update on Workplan and Budget for 2022</vt:lpstr>
      <vt:lpstr>Update on Workplan and Budget for 2022</vt:lpstr>
      <vt:lpstr>Workplan and Propose Budget for 2023</vt:lpstr>
      <vt:lpstr>Workplan and Propose Budget for 2023 (Con.)</vt:lpstr>
      <vt:lpstr>Recommendations for SOM 17</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Pre-Senior Officials Meeting (SOM)</dc:title>
  <dc:creator>admincticff</dc:creator>
  <cp:lastModifiedBy>admincticff</cp:lastModifiedBy>
  <cp:revision>19</cp:revision>
  <dcterms:created xsi:type="dcterms:W3CDTF">2022-11-14T02:57:52Z</dcterms:created>
  <dcterms:modified xsi:type="dcterms:W3CDTF">2022-11-29T07:48:33Z</dcterms:modified>
</cp:coreProperties>
</file>