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sldIdLst>
    <p:sldId id="788" r:id="rId2"/>
    <p:sldId id="284" r:id="rId3"/>
    <p:sldId id="499" r:id="rId4"/>
    <p:sldId id="2049" r:id="rId5"/>
    <p:sldId id="907" r:id="rId6"/>
    <p:sldId id="791" r:id="rId7"/>
    <p:sldId id="258" r:id="rId8"/>
    <p:sldId id="2050" r:id="rId9"/>
    <p:sldId id="1978" r:id="rId10"/>
    <p:sldId id="792" r:id="rId11"/>
    <p:sldId id="498" r:id="rId12"/>
  </p:sldIdLst>
  <p:sldSz cx="9144000" cy="5143500" type="screen16x9"/>
  <p:notesSz cx="6858000" cy="9144000"/>
  <p:defaultTextStyle>
    <a:defPPr>
      <a:defRPr lang="en-US"/>
    </a:defPPr>
    <a:lvl1pPr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0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37"/>
    <p:restoredTop sz="95970"/>
  </p:normalViewPr>
  <p:slideViewPr>
    <p:cSldViewPr>
      <p:cViewPr>
        <p:scale>
          <a:sx n="142" d="100"/>
          <a:sy n="142" d="100"/>
        </p:scale>
        <p:origin x="184" y="264"/>
      </p:cViewPr>
      <p:guideLst/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9D9E02-C834-BD4F-86F6-C0B07E0BE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7901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6D769-A355-804F-9990-5ED4977BB8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4C278C-43D0-234C-A2D4-E1BF5522F6F1}" type="datetimeFigureOut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CA95A7-62BC-AB46-ADF8-5F7F9CE558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24200D-8F6F-E844-81FD-860C973BC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9F0A6-06D8-624F-A52D-AF2AF177E2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7901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A6A1F-C10F-A646-84C6-96AEDC300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956596-A0F6-7E40-81F5-CD09F3ADB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88938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777875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168400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557338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947542" algn="l" defTabSz="7790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047" algn="l" defTabSz="7790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556" algn="l" defTabSz="7790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064" algn="l" defTabSz="7790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>
            <a:extLst>
              <a:ext uri="{FF2B5EF4-FFF2-40B4-BE49-F238E27FC236}">
                <a16:creationId xmlns:a16="http://schemas.microsoft.com/office/drawing/2014/main" id="{9BB93B96-BFB9-A24A-8847-A4391FF1A6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>
            <a:extLst>
              <a:ext uri="{FF2B5EF4-FFF2-40B4-BE49-F238E27FC236}">
                <a16:creationId xmlns:a16="http://schemas.microsoft.com/office/drawing/2014/main" id="{250DB130-2108-5247-B8DF-272D15DE7A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5D9CE24F-D83E-664E-8C10-6DC123C31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7778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D1168B-4286-D644-9EC7-C49A894718FC}" type="slidenum">
              <a:rPr lang="en-US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1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>
            <a:extLst>
              <a:ext uri="{FF2B5EF4-FFF2-40B4-BE49-F238E27FC236}">
                <a16:creationId xmlns:a16="http://schemas.microsoft.com/office/drawing/2014/main" id="{1E440CB3-7B7D-744E-A8BA-1953BE75FB1F}"/>
              </a:ext>
            </a:extLst>
          </p:cNvPr>
          <p:cNvSpPr/>
          <p:nvPr userDrawn="1"/>
        </p:nvSpPr>
        <p:spPr>
          <a:xfrm>
            <a:off x="0" y="0"/>
            <a:ext cx="100013" cy="5164138"/>
          </a:xfrm>
          <a:prstGeom prst="rect">
            <a:avLst/>
          </a:prstGeom>
          <a:solidFill>
            <a:srgbClr val="F68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64" tIns="35631" rIns="71264" bIns="35631" anchor="ctr"/>
          <a:lstStyle/>
          <a:p>
            <a:pPr algn="ctr" defTabSz="7790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01B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A81902-89D8-8446-A766-8FBDB9E6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62D6-DEC3-A84D-9F57-19B3B5D9B7FB}" type="datetimeFigureOut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12BDE3-84AD-044E-9CD3-AE3C3CB9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04B399-B624-7349-8401-E00127A0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D536B-8108-E14C-AAE9-621AB4DB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1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>
            <a:extLst>
              <a:ext uri="{FF2B5EF4-FFF2-40B4-BE49-F238E27FC236}">
                <a16:creationId xmlns:a16="http://schemas.microsoft.com/office/drawing/2014/main" id="{EDEB5172-9C81-3049-90DA-FEFDC2C5376A}"/>
              </a:ext>
            </a:extLst>
          </p:cNvPr>
          <p:cNvSpPr/>
          <p:nvPr userDrawn="1"/>
        </p:nvSpPr>
        <p:spPr>
          <a:xfrm>
            <a:off x="0" y="0"/>
            <a:ext cx="100013" cy="5164138"/>
          </a:xfrm>
          <a:prstGeom prst="rect">
            <a:avLst/>
          </a:prstGeom>
          <a:solidFill>
            <a:srgbClr val="F68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64" tIns="35631" rIns="71264" bIns="35631" anchor="ctr"/>
          <a:lstStyle/>
          <a:p>
            <a:pPr algn="ctr" defTabSz="7790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01B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EBEC62-EDA4-F14B-A8E8-70951B4F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AE25-2014-444F-BE3A-C8E255173AB3}" type="datetimeFigureOut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A3BD18-11F1-E547-A294-3FEFDEFC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845A2B-EDB1-964E-B0EA-CB5B5D39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4CD4-F307-9C4A-B86E-80E68CE7B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6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4">
            <a:extLst>
              <a:ext uri="{FF2B5EF4-FFF2-40B4-BE49-F238E27FC236}">
                <a16:creationId xmlns:a16="http://schemas.microsoft.com/office/drawing/2014/main" id="{7D58D252-3A00-F540-AFD0-7FFC3CE057DC}"/>
              </a:ext>
            </a:extLst>
          </p:cNvPr>
          <p:cNvSpPr/>
          <p:nvPr userDrawn="1"/>
        </p:nvSpPr>
        <p:spPr>
          <a:xfrm>
            <a:off x="0" y="0"/>
            <a:ext cx="100013" cy="5143500"/>
          </a:xfrm>
          <a:prstGeom prst="rect">
            <a:avLst/>
          </a:prstGeom>
          <a:solidFill>
            <a:srgbClr val="F68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defTabSz="7790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>
              <a:solidFill>
                <a:srgbClr val="01BCFF"/>
              </a:solidFill>
            </a:endParaRPr>
          </a:p>
        </p:txBody>
      </p:sp>
      <p:pic>
        <p:nvPicPr>
          <p:cNvPr id="4" name="Picture 9" descr="Screen Shot 2017-12-22 at 11.38.47 AM.png">
            <a:extLst>
              <a:ext uri="{FF2B5EF4-FFF2-40B4-BE49-F238E27FC236}">
                <a16:creationId xmlns:a16="http://schemas.microsoft.com/office/drawing/2014/main" id="{2B882B0C-DF68-7548-B1C7-B8E47E7E2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225" y="26988"/>
            <a:ext cx="2228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914" y="1370299"/>
            <a:ext cx="7886700" cy="994172"/>
          </a:xfrm>
        </p:spPr>
        <p:txBody>
          <a:bodyPr/>
          <a:lstStyle>
            <a:lvl1pPr algn="ctr">
              <a:defRPr b="0" i="0" baseline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6FDEB2-C44C-6241-B366-B69F313DA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91188" y="4759325"/>
            <a:ext cx="3086100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CH"/>
              <a:t>Michaela Felber, March 2015</a:t>
            </a:r>
          </a:p>
        </p:txBody>
      </p:sp>
    </p:spTree>
    <p:extLst>
      <p:ext uri="{BB962C8B-B14F-4D97-AF65-F5344CB8AC3E}">
        <p14:creationId xmlns:p14="http://schemas.microsoft.com/office/powerpoint/2010/main" val="238507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DFF5E22-9265-6E49-A0FE-8AEEAEB541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01" tIns="38950" rIns="77901" bIns="389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3B47FF-7E70-274E-8FEE-6098C3845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01" tIns="38950" rIns="77901" bIns="389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D0AA8-4D4F-1642-877F-9575E210B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77901" tIns="38950" rIns="77901" bIns="3895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B876CE3-FE67-544C-94D5-CDC0FB575F95}" type="datetimeFigureOut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1A6BA-08D3-E34B-856E-4EF17D76F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77901" tIns="38950" rIns="77901" bIns="38950" rtlCol="0" anchor="ctr"/>
          <a:lstStyle>
            <a:lvl1pPr algn="ctr" defTabSz="779015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65581-05DE-D248-A2EE-4311669C8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01" tIns="38950" rIns="77901" bIns="3895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C146C4-117E-4C46-9F49-2299940BF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Coral Triangle Center New Logo - small tagline.jpg">
            <a:extLst>
              <a:ext uri="{FF2B5EF4-FFF2-40B4-BE49-F238E27FC236}">
                <a16:creationId xmlns:a16="http://schemas.microsoft.com/office/drawing/2014/main" id="{C9FA742D-E8B1-0D44-B12D-A4E3F1C5FC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104775"/>
            <a:ext cx="12239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4" r:id="rId3"/>
  </p:sldLayoutIdLst>
  <p:txStyles>
    <p:titleStyle>
      <a:lvl1pPr algn="ctr" defTabSz="777875" rtl="0" eaLnBrk="1" fontAlgn="base" hangingPunct="1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77787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77787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77787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77787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77787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77787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77787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77787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92100" indent="-292100" algn="l" defTabSz="7778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1825" indent="-242888" algn="l" defTabSz="7778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73138" indent="-193675" algn="l" defTabSz="7778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62075" indent="-193675" algn="l" defTabSz="7778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752600" indent="-193675" algn="l" defTabSz="7778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42293" indent="-194756" algn="l" defTabSz="77901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803" indent="-194756" algn="l" defTabSz="77901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310" indent="-194756" algn="l" defTabSz="77901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818" indent="-194756" algn="l" defTabSz="77901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0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10" algn="l" defTabSz="7790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15" algn="l" defTabSz="7790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25" algn="l" defTabSz="7790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32" algn="l" defTabSz="7790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42" algn="l" defTabSz="7790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47" algn="l" defTabSz="7790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56" algn="l" defTabSz="7790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64" algn="l" defTabSz="7790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01364F-EBD2-0769-6F37-AFD653C221A8}"/>
              </a:ext>
            </a:extLst>
          </p:cNvPr>
          <p:cNvSpPr txBox="1"/>
          <p:nvPr/>
        </p:nvSpPr>
        <p:spPr>
          <a:xfrm>
            <a:off x="-20369" y="0"/>
            <a:ext cx="2360122" cy="1131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AF15F-493E-3326-02A6-E31B6C9E6751}"/>
              </a:ext>
            </a:extLst>
          </p:cNvPr>
          <p:cNvSpPr txBox="1"/>
          <p:nvPr/>
        </p:nvSpPr>
        <p:spPr>
          <a:xfrm>
            <a:off x="7340364" y="22961"/>
            <a:ext cx="1764701" cy="8114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87955BE-A5A8-214F-AC01-9AD8632B15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34150" y="1657350"/>
            <a:ext cx="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A244BCF-06C0-8D39-19C9-5EB7ED904E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70" y="793710"/>
            <a:ext cx="9086473" cy="43497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005CF23-CA7E-5742-B670-E9BE8157D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893" y="2711453"/>
            <a:ext cx="7542213" cy="574675"/>
          </a:xfrm>
        </p:spPr>
        <p:txBody>
          <a:bodyPr rtlCol="0">
            <a:noAutofit/>
          </a:bodyPr>
          <a:lstStyle/>
          <a:p>
            <a:pPr defTabSz="779015" eaLnBrk="1" fontAlgn="auto" hangingPunct="1">
              <a:spcAft>
                <a:spcPts val="0"/>
              </a:spcAft>
              <a:defRPr/>
            </a:pPr>
            <a:r>
              <a:rPr lang="id-ID" sz="2800" dirty="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rPr>
              <a:t>PARTNER UPDATE</a:t>
            </a:r>
            <a:br>
              <a:rPr lang="id-ID" sz="2800" dirty="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rPr>
            </a:br>
            <a:r>
              <a:rPr lang="id-ID" sz="2800" dirty="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rPr>
              <a:t>CORAL TRIANGLE CENTER</a:t>
            </a:r>
            <a:br>
              <a:rPr lang="id-ID" sz="2800" dirty="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rPr>
            </a:br>
            <a:r>
              <a:rPr lang="id-ID" sz="1500" dirty="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rPr>
              <a:t>DECEMBER 2021-OCTOBER 2022</a:t>
            </a:r>
            <a:br>
              <a:rPr lang="id-ID" sz="1500" dirty="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rPr>
            </a:br>
            <a:endParaRPr lang="id-ID" sz="1500" dirty="0">
              <a:solidFill>
                <a:schemeClr val="bg1"/>
              </a:solidFill>
              <a:latin typeface="+mn-lt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Google Shape;107;p1" descr="Screen Shot 2017-12-22 at 11.38.47 AM.png">
            <a:extLst>
              <a:ext uri="{FF2B5EF4-FFF2-40B4-BE49-F238E27FC236}">
                <a16:creationId xmlns:a16="http://schemas.microsoft.com/office/drawing/2014/main" id="{11B7601C-D48D-1742-60D0-F1A68F5CB66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355" y="71710"/>
            <a:ext cx="1764701" cy="71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FA1B7E-6DFA-F204-C500-209F68B2A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95486"/>
            <a:ext cx="3581400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96DA94-196F-5110-B4EB-F5D79012C213}"/>
              </a:ext>
            </a:extLst>
          </p:cNvPr>
          <p:cNvSpPr txBox="1"/>
          <p:nvPr/>
        </p:nvSpPr>
        <p:spPr>
          <a:xfrm>
            <a:off x="460734" y="1071849"/>
            <a:ext cx="41044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D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Economist World Ocean Summit Asia Pacific, which will be held in Singapore at the end of November 2022 </a:t>
            </a:r>
          </a:p>
          <a:p>
            <a:pPr marL="457200" lvl="1" indent="0">
              <a:tabLst>
                <a:tab pos="914400" algn="l"/>
              </a:tabLst>
            </a:pP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D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 5 in Vancouver in February 2023 – IUCN and CTC will facilitate a session 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D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5th Asia-Pacific Coral Reef Symposium 2023, 19–23 June 2023, Singapore – WWF and CTC will facilitate a session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F1AB84-A1ED-4278-77DF-8D0F87A94D96}"/>
              </a:ext>
            </a:extLst>
          </p:cNvPr>
          <p:cNvSpPr txBox="1">
            <a:spLocks/>
          </p:cNvSpPr>
          <p:nvPr/>
        </p:nvSpPr>
        <p:spPr bwMode="auto">
          <a:xfrm>
            <a:off x="179512" y="-92546"/>
            <a:ext cx="826383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01" tIns="38950" rIns="77901" bIns="38950" numCol="1" anchor="ctr" anchorCtr="0" compatLnSpc="1">
            <a:prstTxWarp prst="textNoShape">
              <a:avLst/>
            </a:prstTxWarp>
            <a:normAutofit/>
          </a:bodyPr>
          <a:lstStyle>
            <a:lvl1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>
                <a:latin typeface="+mn-lt"/>
              </a:rPr>
              <a:t>UPCOMING EVENTS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D529C-86B4-50A3-0CFA-FDD69E5DC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1026998"/>
            <a:ext cx="2304256" cy="867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78068-C6E8-501C-CD7C-0CE543B81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0" r="8000" b="37806"/>
          <a:stretch/>
        </p:blipFill>
        <p:spPr>
          <a:xfrm>
            <a:off x="7007275" y="1063253"/>
            <a:ext cx="1629885" cy="831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06602-59C5-A245-E532-245C5436B6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479" y="1983887"/>
            <a:ext cx="1076091" cy="139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48838-40ED-9238-4C86-7BD9D2F215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543" y="3559747"/>
            <a:ext cx="1728192" cy="12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5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scontent-sit4-1.xx.fbcdn.net/v/t1.0-9/1972397_10152553660186274_5263185987261408672_n.jpg?oh=012ee8c15d9bdebc1d21730c2c066d67&amp;oe=57C0ED1B">
            <a:extLst>
              <a:ext uri="{FF2B5EF4-FFF2-40B4-BE49-F238E27FC236}">
                <a16:creationId xmlns:a16="http://schemas.microsoft.com/office/drawing/2014/main" id="{4EE6B8D4-5613-C448-A73A-14FF2C953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92" y="1144947"/>
            <a:ext cx="9073008" cy="3998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303748" y="253069"/>
            <a:ext cx="4212468" cy="566330"/>
          </a:xfrm>
        </p:spPr>
        <p:txBody>
          <a:bodyPr>
            <a:normAutofit/>
          </a:bodyPr>
          <a:lstStyle/>
          <a:p>
            <a:r>
              <a:rPr lang="de-CH" sz="2625" dirty="0">
                <a:solidFill>
                  <a:srgbClr val="000000"/>
                </a:solidFill>
                <a:latin typeface="DIN-Light"/>
                <a:cs typeface="DIN-Light"/>
              </a:rPr>
              <a:t>THANK YOU!</a:t>
            </a:r>
          </a:p>
        </p:txBody>
      </p:sp>
      <p:sp>
        <p:nvSpPr>
          <p:cNvPr id="7" name="Textfeld 2"/>
          <p:cNvSpPr txBox="1"/>
          <p:nvPr/>
        </p:nvSpPr>
        <p:spPr>
          <a:xfrm>
            <a:off x="5652120" y="1329612"/>
            <a:ext cx="3186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b="1" dirty="0">
              <a:solidFill>
                <a:schemeClr val="bg1"/>
              </a:solidFill>
              <a:latin typeface="DIN-Light"/>
              <a:cs typeface="DIN-Light"/>
            </a:endParaRPr>
          </a:p>
          <a:p>
            <a:pPr algn="ctr"/>
            <a:r>
              <a:rPr lang="de-CH" b="1" dirty="0">
                <a:solidFill>
                  <a:schemeClr val="bg1"/>
                </a:solidFill>
                <a:latin typeface="DIN-Light"/>
                <a:cs typeface="DIN-Light"/>
              </a:rPr>
              <a:t>Coral </a:t>
            </a:r>
            <a:r>
              <a:rPr lang="de-CH" b="1" dirty="0" err="1">
                <a:solidFill>
                  <a:schemeClr val="bg1"/>
                </a:solidFill>
                <a:latin typeface="DIN-Light"/>
                <a:cs typeface="DIN-Light"/>
              </a:rPr>
              <a:t>Triangle</a:t>
            </a:r>
            <a:r>
              <a:rPr lang="de-CH" b="1" dirty="0">
                <a:solidFill>
                  <a:schemeClr val="bg1"/>
                </a:solidFill>
                <a:latin typeface="DIN-Light"/>
                <a:cs typeface="DIN-Light"/>
              </a:rPr>
              <a:t> Center</a:t>
            </a:r>
          </a:p>
          <a:p>
            <a:pPr algn="ctr"/>
            <a:r>
              <a:rPr lang="de-CH" b="1" dirty="0">
                <a:solidFill>
                  <a:schemeClr val="bg1"/>
                </a:solidFill>
                <a:latin typeface="DIN-Light"/>
                <a:cs typeface="DIN-Light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DIN-Light"/>
                <a:cs typeface="DIN-Light"/>
              </a:rPr>
              <a:t>Jalang</a:t>
            </a:r>
            <a:r>
              <a:rPr lang="de-CH" b="1" dirty="0">
                <a:solidFill>
                  <a:schemeClr val="bg1"/>
                </a:solidFill>
                <a:latin typeface="DIN-Light"/>
                <a:cs typeface="DIN-Light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DIN-Light"/>
                <a:cs typeface="DIN-Light"/>
              </a:rPr>
              <a:t>Betngandang</a:t>
            </a:r>
            <a:r>
              <a:rPr lang="de-CH" b="1" dirty="0">
                <a:solidFill>
                  <a:schemeClr val="bg1"/>
                </a:solidFill>
                <a:latin typeface="DIN-Light"/>
                <a:cs typeface="DIN-Light"/>
              </a:rPr>
              <a:t> II, 88-89, </a:t>
            </a:r>
            <a:r>
              <a:rPr lang="de-CH" b="1" dirty="0" err="1">
                <a:solidFill>
                  <a:schemeClr val="bg1"/>
                </a:solidFill>
                <a:latin typeface="DIN-Light"/>
                <a:cs typeface="DIN-Light"/>
              </a:rPr>
              <a:t>Sanur,Bali</a:t>
            </a:r>
            <a:r>
              <a:rPr lang="de-CH" b="1" dirty="0">
                <a:solidFill>
                  <a:schemeClr val="bg1"/>
                </a:solidFill>
                <a:latin typeface="DIN-Light"/>
                <a:cs typeface="DIN-Light"/>
              </a:rPr>
              <a:t>, 80228 </a:t>
            </a:r>
            <a:r>
              <a:rPr lang="de-CH" b="1" dirty="0" err="1">
                <a:solidFill>
                  <a:schemeClr val="bg1"/>
                </a:solidFill>
                <a:latin typeface="DIN-Light"/>
                <a:cs typeface="DIN-Light"/>
              </a:rPr>
              <a:t>Indonesia</a:t>
            </a:r>
            <a:endParaRPr lang="de-CH" b="1" dirty="0">
              <a:solidFill>
                <a:schemeClr val="bg1"/>
              </a:solidFill>
              <a:latin typeface="DIN-Light"/>
              <a:cs typeface="DIN-Light"/>
            </a:endParaRPr>
          </a:p>
          <a:p>
            <a:pPr algn="ctr"/>
            <a:endParaRPr lang="de-CH" b="1" dirty="0">
              <a:solidFill>
                <a:schemeClr val="bg1"/>
              </a:solidFill>
              <a:latin typeface="DIN-Light"/>
              <a:cs typeface="DIN-Light"/>
            </a:endParaRPr>
          </a:p>
          <a:p>
            <a:pPr algn="ctr"/>
            <a:r>
              <a:rPr lang="de-CH" sz="1800" dirty="0" err="1">
                <a:solidFill>
                  <a:schemeClr val="bg1"/>
                </a:solidFill>
                <a:latin typeface="Helvetica"/>
                <a:cs typeface="Helvetica"/>
              </a:rPr>
              <a:t>coraltrianglecenter.org</a:t>
            </a:r>
            <a:endParaRPr lang="de-CH" sz="18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de-CH" sz="1800" dirty="0" err="1">
                <a:solidFill>
                  <a:schemeClr val="bg1"/>
                </a:solidFill>
                <a:latin typeface="Helvetica"/>
                <a:cs typeface="Helvetica"/>
              </a:rPr>
              <a:t>savingoceansnow.com</a:t>
            </a:r>
            <a:endParaRPr lang="de-CH" sz="18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de-CH" sz="1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0832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95492" y="10033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l">
              <a:buClr>
                <a:srgbClr val="323F4F"/>
              </a:buClr>
              <a:buSzPts val="4400"/>
            </a:pPr>
            <a:r>
              <a:rPr lang="en-SG" sz="2100" b="0" dirty="0">
                <a:solidFill>
                  <a:schemeClr val="tx1"/>
                </a:solidFill>
              </a:rPr>
              <a:t>CTI-CFF CAPACITY BUILDING  STOCK-TAKE</a:t>
            </a: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93" y="4671881"/>
            <a:ext cx="2437420" cy="43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4211" y="0"/>
            <a:ext cx="21345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77B8CD-34D5-C246-920C-26A56E63830D}"/>
              </a:ext>
            </a:extLst>
          </p:cNvPr>
          <p:cNvSpPr txBox="1">
            <a:spLocks/>
          </p:cNvSpPr>
          <p:nvPr/>
        </p:nvSpPr>
        <p:spPr>
          <a:xfrm>
            <a:off x="238541" y="1292253"/>
            <a:ext cx="3208997" cy="325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43" indent="-285743">
              <a:spcBef>
                <a:spcPts val="0"/>
              </a:spcBef>
              <a:buFontTx/>
              <a:buChar char="-"/>
            </a:pPr>
            <a:r>
              <a:rPr lang="en-ID" sz="1500" dirty="0">
                <a:latin typeface="Calibri" panose="020F0502020204030204" pitchFamily="34" charset="0"/>
                <a:ea typeface="Calibri" panose="020F0502020204030204" pitchFamily="34" charset="0"/>
              </a:rPr>
              <a:t>Produce an overview of the work being done by capacity providers throughout the CT to support marine managed areas [MMAs], including MPAs, LMMAs, OECMs and other marine and coastal priority conservation areas.</a:t>
            </a:r>
          </a:p>
          <a:p>
            <a:pPr marL="285743" indent="-285743">
              <a:spcBef>
                <a:spcPts val="0"/>
              </a:spcBef>
              <a:buFontTx/>
              <a:buChar char="-"/>
            </a:pPr>
            <a:endParaRPr lang="en-ID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43" indent="-285743">
              <a:spcBef>
                <a:spcPts val="0"/>
              </a:spcBef>
              <a:buFontTx/>
              <a:buChar char="-"/>
            </a:pPr>
            <a:r>
              <a:rPr lang="en-ID" sz="1500" dirty="0">
                <a:latin typeface="Calibri" panose="020F0502020204030204" pitchFamily="34" charset="0"/>
                <a:ea typeface="Calibri" panose="020F0502020204030204" pitchFamily="34" charset="0"/>
              </a:rPr>
              <a:t>Produce an analytical report that can form the basis for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</a:rPr>
              <a:t>the development of a 10-year road map to complement the </a:t>
            </a: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</a:rPr>
              <a:t>RPoA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</a:rPr>
              <a:t> in building the human capital required to meet 30x30 targets.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ID" sz="135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1ED2E6-95B8-B142-9363-14BE1DF2C5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237" y="1479111"/>
            <a:ext cx="3117975" cy="280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57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64B309-E733-FA2E-827D-516713859909}"/>
              </a:ext>
            </a:extLst>
          </p:cNvPr>
          <p:cNvSpPr txBox="1">
            <a:spLocks/>
          </p:cNvSpPr>
          <p:nvPr/>
        </p:nvSpPr>
        <p:spPr bwMode="auto">
          <a:xfrm>
            <a:off x="179512" y="-20538"/>
            <a:ext cx="826383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01" tIns="38950" rIns="77901" bIns="38950" numCol="1" anchor="ctr" anchorCtr="0" compatLnSpc="1">
            <a:prstTxWarp prst="textNoShape">
              <a:avLst/>
            </a:prstTxWarp>
            <a:normAutofit/>
          </a:bodyPr>
          <a:lstStyle>
            <a:lvl1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>
                <a:latin typeface="+mn-lt"/>
              </a:rPr>
              <a:t>CTI-CFF CAPACITY BUILDING ROADMAP DEVELOPMENT</a:t>
            </a:r>
          </a:p>
          <a:p>
            <a:pPr algn="l"/>
            <a:r>
              <a:rPr lang="en-US" sz="2000" dirty="0">
                <a:latin typeface="+mn-lt"/>
              </a:rPr>
              <a:t>&amp; PARTNER MEETINGS </a:t>
            </a:r>
            <a:br>
              <a:rPr lang="en-US" sz="2000" dirty="0">
                <a:latin typeface="+mn-lt"/>
              </a:rPr>
            </a:br>
            <a:r>
              <a:rPr lang="en-US" sz="1500" dirty="0">
                <a:latin typeface="+mn-lt"/>
              </a:rPr>
              <a:t>CTC CENTER FOR MARINE CONSERVATION, SANUR, BALI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053FA-6E51-716A-3B5A-546672FE2221}"/>
              </a:ext>
            </a:extLst>
          </p:cNvPr>
          <p:cNvSpPr txBox="1"/>
          <p:nvPr/>
        </p:nvSpPr>
        <p:spPr>
          <a:xfrm>
            <a:off x="251520" y="4613620"/>
            <a:ext cx="2447568" cy="3231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DECEMBER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F367E-3EF9-78C5-DC77-46B476A9BE38}"/>
              </a:ext>
            </a:extLst>
          </p:cNvPr>
          <p:cNvSpPr txBox="1"/>
          <p:nvPr/>
        </p:nvSpPr>
        <p:spPr>
          <a:xfrm>
            <a:off x="3203848" y="4613620"/>
            <a:ext cx="5112568" cy="3231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MAY 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26514-1F9C-11A6-AF73-42DE830FF9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51" y="2721018"/>
            <a:ext cx="2447569" cy="1631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1BAD0-C061-7BDC-51AF-7EB6152C66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987574"/>
            <a:ext cx="2447569" cy="1631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46A506-7EE9-F2B0-B136-E8CD655723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949270"/>
            <a:ext cx="2232248" cy="16741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D9AF4B-5424-0DD7-4211-F93E7787A8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398" y="2721018"/>
            <a:ext cx="2263017" cy="1674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6EF890-D79B-6290-BE7F-3F5A6EB4D2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08" y="960763"/>
            <a:ext cx="2568790" cy="16804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0E2E6A-6F9F-6138-9007-7DE2AD8E0F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54" y="2765915"/>
            <a:ext cx="2568790" cy="161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6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8C97AD-C04D-AB18-8CA3-A7AAD5BEE76E}"/>
              </a:ext>
            </a:extLst>
          </p:cNvPr>
          <p:cNvSpPr txBox="1"/>
          <p:nvPr/>
        </p:nvSpPr>
        <p:spPr>
          <a:xfrm>
            <a:off x="103401" y="170216"/>
            <a:ext cx="467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INTERNATIONAL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CE588-65FE-1506-D7BC-736BDF5D67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59" y="1059582"/>
            <a:ext cx="2101796" cy="1403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FB4FC-3110-CC2D-EC3D-2B42642E0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274" y="1070267"/>
            <a:ext cx="2207611" cy="1403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0E8047-F92A-946E-6596-59781405BD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01"/>
          <a:stretch/>
        </p:blipFill>
        <p:spPr>
          <a:xfrm>
            <a:off x="5124458" y="1049642"/>
            <a:ext cx="1960940" cy="1424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8BC586-DBD9-7D67-EADF-AB57A14F50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49" y="2619658"/>
            <a:ext cx="1869178" cy="1401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8F8AFC-8FE2-D92A-3842-453E4D6CB2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2636558"/>
            <a:ext cx="1567103" cy="1436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5A830C-06A8-B366-B221-771344221CF2}"/>
              </a:ext>
            </a:extLst>
          </p:cNvPr>
          <p:cNvSpPr txBox="1"/>
          <p:nvPr/>
        </p:nvSpPr>
        <p:spPr>
          <a:xfrm>
            <a:off x="4139952" y="2764713"/>
            <a:ext cx="4671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Plenary Panel Discussion: </a:t>
            </a:r>
            <a:r>
              <a:rPr lang="en-US" sz="1200" dirty="0"/>
              <a:t>Regional Transboundary Conservation</a:t>
            </a:r>
          </a:p>
          <a:p>
            <a:r>
              <a:rPr lang="en-US" sz="1200" dirty="0"/>
              <a:t>The Coral Triangle Initiative: Successes, Issues &amp; Challenges by </a:t>
            </a:r>
            <a:br>
              <a:rPr lang="en-US" sz="1200" dirty="0"/>
            </a:br>
            <a:r>
              <a:rPr lang="en-US" sz="1200" dirty="0" err="1"/>
              <a:t>Rili</a:t>
            </a:r>
            <a:r>
              <a:rPr lang="en-US" sz="1200" dirty="0"/>
              <a:t> </a:t>
            </a:r>
            <a:r>
              <a:rPr lang="en-US" sz="1200" dirty="0" err="1"/>
              <a:t>Djohani</a:t>
            </a:r>
            <a:r>
              <a:rPr lang="en-US" sz="1200" dirty="0"/>
              <a:t>, CTC Executive Director</a:t>
            </a:r>
          </a:p>
          <a:p>
            <a:endParaRPr lang="en-US" sz="1200" dirty="0"/>
          </a:p>
          <a:p>
            <a:r>
              <a:rPr lang="en-US" sz="1200" dirty="0"/>
              <a:t>Session Presentations</a:t>
            </a:r>
          </a:p>
          <a:p>
            <a:r>
              <a:rPr lang="en-ID" sz="1200" b="1" dirty="0">
                <a:latin typeface="+mn-lt"/>
              </a:rPr>
              <a:t>Capacity Building Assessment  in the Coral Triangle: Results and Opportunities , </a:t>
            </a:r>
            <a:r>
              <a:rPr lang="en-US" sz="1200" dirty="0"/>
              <a:t>by  </a:t>
            </a:r>
            <a:r>
              <a:rPr lang="en-US" sz="1200" dirty="0" err="1"/>
              <a:t>Rili</a:t>
            </a:r>
            <a:r>
              <a:rPr lang="en-US" sz="1200" dirty="0"/>
              <a:t> </a:t>
            </a:r>
            <a:r>
              <a:rPr lang="en-US" sz="1200" dirty="0" err="1"/>
              <a:t>Djohani</a:t>
            </a:r>
            <a:r>
              <a:rPr lang="en-US" sz="1200" dirty="0"/>
              <a:t>, CTC Executive Director</a:t>
            </a:r>
          </a:p>
          <a:p>
            <a:endParaRPr lang="en-US" sz="1200" dirty="0"/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Strengthening Management Effectiveness  in Nusa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Penida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Atauro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Island MPAs in the Lesser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Sunda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Seascape by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Marthen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Welly, CTC Marine  Conservation Adviser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DBE773-F8C1-A65B-4800-7D07CCD487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00146"/>
            <a:ext cx="1567103" cy="81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E092F-1110-C326-A773-C0FE6D9285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357" y="170216"/>
            <a:ext cx="2141278" cy="711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0FBDD1-AEB5-D6F9-5BF8-43E10B149D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386" y="1339788"/>
            <a:ext cx="2490458" cy="1416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1600D-E7FB-F9CB-3C14-150AB9C694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449" y="1339788"/>
            <a:ext cx="1889213" cy="1416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DC38B4-8AC8-9BA7-785A-0ED363A20A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813" y="1339789"/>
            <a:ext cx="1062682" cy="1416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E29D7C-70A8-6E33-CD78-E80151AB0C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255" y="2862140"/>
            <a:ext cx="2191098" cy="1643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571A1-CFBC-4265-BAE4-26C4E070A0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685" y="2862141"/>
            <a:ext cx="1373245" cy="1643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E76AB-82AC-1673-D036-1094E84D53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262" y="2862140"/>
            <a:ext cx="2191098" cy="16433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0BB780-C668-9731-3BA9-2719A6A3F503}"/>
              </a:ext>
            </a:extLst>
          </p:cNvPr>
          <p:cNvSpPr/>
          <p:nvPr/>
        </p:nvSpPr>
        <p:spPr>
          <a:xfrm>
            <a:off x="103401" y="525814"/>
            <a:ext cx="307441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D" sz="1125" dirty="0"/>
          </a:p>
          <a:p>
            <a:r>
              <a:rPr lang="en-ID" sz="1125" b="1" dirty="0" err="1"/>
              <a:t>Rili</a:t>
            </a:r>
            <a:r>
              <a:rPr lang="en-ID" sz="1125" b="1" dirty="0"/>
              <a:t> </a:t>
            </a:r>
            <a:r>
              <a:rPr lang="en-ID" sz="1125" b="1" dirty="0" err="1"/>
              <a:t>Djohani</a:t>
            </a:r>
            <a:r>
              <a:rPr lang="en-ID" sz="1125" b="1" dirty="0"/>
              <a:t>, </a:t>
            </a:r>
            <a:r>
              <a:rPr lang="en-ID" sz="1125" dirty="0"/>
              <a:t>ICRS World Reef Award 2022</a:t>
            </a:r>
          </a:p>
          <a:p>
            <a:r>
              <a:rPr lang="en-US" sz="1100" b="1" dirty="0"/>
              <a:t>Link: https://</a:t>
            </a:r>
            <a:r>
              <a:rPr lang="en-US" sz="1100" b="1" dirty="0" err="1"/>
              <a:t>bit.ly</a:t>
            </a:r>
            <a:r>
              <a:rPr lang="en-US" sz="1100" b="1" dirty="0"/>
              <a:t>/</a:t>
            </a:r>
            <a:r>
              <a:rPr lang="en-US" sz="1100" b="1" dirty="0" err="1"/>
              <a:t>ICRSWorldReefAward</a:t>
            </a:r>
            <a:endParaRPr lang="en-US" sz="1100" b="1" dirty="0"/>
          </a:p>
          <a:p>
            <a:endParaRPr lang="en-ID" sz="1125" dirty="0"/>
          </a:p>
          <a:p>
            <a:r>
              <a:rPr lang="en-ID" sz="1125" i="1" dirty="0"/>
              <a:t>Presentations: </a:t>
            </a:r>
          </a:p>
          <a:p>
            <a:r>
              <a:rPr lang="en-ID" sz="1125" dirty="0"/>
              <a:t>1. “Scaling Up Capacity  and Collaboration Via Peer Learning Networks Lessons Learned From The Women Leaders Forum In </a:t>
            </a:r>
            <a:br>
              <a:rPr lang="en-ID" sz="1125" dirty="0"/>
            </a:br>
            <a:r>
              <a:rPr lang="en-ID" sz="1125" dirty="0"/>
              <a:t>The Coral Triangle Region,”  by </a:t>
            </a:r>
            <a:br>
              <a:rPr lang="en-ID" sz="1125" dirty="0"/>
            </a:br>
            <a:r>
              <a:rPr lang="en-ID" sz="1125" b="1" dirty="0" err="1"/>
              <a:t>Rili</a:t>
            </a:r>
            <a:r>
              <a:rPr lang="en-ID" sz="1125" b="1" dirty="0"/>
              <a:t> </a:t>
            </a:r>
            <a:r>
              <a:rPr lang="en-ID" sz="1125" b="1" dirty="0" err="1"/>
              <a:t>Djohani</a:t>
            </a:r>
            <a:r>
              <a:rPr lang="en-ID" sz="1125" dirty="0"/>
              <a:t>, </a:t>
            </a:r>
            <a:r>
              <a:rPr lang="en-ID" sz="1125" dirty="0" err="1"/>
              <a:t>Hesti</a:t>
            </a:r>
            <a:r>
              <a:rPr lang="en-ID" sz="1125" dirty="0"/>
              <a:t> Widodo, Leilani Gallardo</a:t>
            </a:r>
            <a:endParaRPr lang="en-ID" sz="1125" dirty="0">
              <a:ea typeface="Times New Roman" panose="02020603050405020304" pitchFamily="18" charset="0"/>
            </a:endParaRPr>
          </a:p>
          <a:p>
            <a:endParaRPr lang="en-ID" sz="1125" dirty="0">
              <a:ea typeface="Times New Roman" panose="02020603050405020304" pitchFamily="18" charset="0"/>
            </a:endParaRPr>
          </a:p>
          <a:p>
            <a:r>
              <a:rPr lang="en-ID" sz="1125" dirty="0">
                <a:ea typeface="Times New Roman" panose="02020603050405020304" pitchFamily="18" charset="0"/>
              </a:rPr>
              <a:t>2. “Enhancing Capacity for Coral </a:t>
            </a:r>
            <a:r>
              <a:rPr lang="en-ID" sz="1125" dirty="0">
                <a:solidFill>
                  <a:srgbClr val="222222"/>
                </a:solidFill>
                <a:ea typeface="Times New Roman" panose="02020603050405020304" pitchFamily="18" charset="0"/>
              </a:rPr>
              <a:t>Restoration in Indonesia by Implementing Scientifically Based Standards and Protocols.” by </a:t>
            </a:r>
            <a:br>
              <a:rPr lang="en-ID" sz="1125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ID" sz="1125" b="1" dirty="0" err="1">
                <a:solidFill>
                  <a:srgbClr val="222222"/>
                </a:solidFill>
                <a:ea typeface="Times New Roman" panose="02020603050405020304" pitchFamily="18" charset="0"/>
              </a:rPr>
              <a:t>Marthen</a:t>
            </a:r>
            <a:r>
              <a:rPr lang="en-ID" sz="1125" b="1" dirty="0">
                <a:solidFill>
                  <a:srgbClr val="222222"/>
                </a:solidFill>
                <a:ea typeface="Times New Roman" panose="02020603050405020304" pitchFamily="18" charset="0"/>
              </a:rPr>
              <a:t> Welly, </a:t>
            </a:r>
            <a:r>
              <a:rPr lang="en-ID" sz="1125" dirty="0" err="1">
                <a:solidFill>
                  <a:srgbClr val="222222"/>
                </a:solidFill>
                <a:ea typeface="Times New Roman" panose="02020603050405020304" pitchFamily="18" charset="0"/>
              </a:rPr>
              <a:t>Rili</a:t>
            </a:r>
            <a:r>
              <a:rPr lang="en-ID" sz="1125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ID" sz="1125" dirty="0" err="1">
                <a:solidFill>
                  <a:srgbClr val="222222"/>
                </a:solidFill>
                <a:ea typeface="Times New Roman" panose="02020603050405020304" pitchFamily="18" charset="0"/>
              </a:rPr>
              <a:t>Djohani</a:t>
            </a:r>
            <a:r>
              <a:rPr lang="en-ID" sz="1125" dirty="0">
                <a:solidFill>
                  <a:srgbClr val="222222"/>
                </a:solidFill>
                <a:ea typeface="Times New Roman" panose="02020603050405020304" pitchFamily="18" charset="0"/>
              </a:rPr>
              <a:t>, Philippa Mansell</a:t>
            </a:r>
          </a:p>
          <a:p>
            <a:endParaRPr lang="en-ID" sz="1125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r>
              <a:rPr lang="en-ID" sz="1125" dirty="0">
                <a:solidFill>
                  <a:srgbClr val="222222"/>
                </a:solidFill>
                <a:ea typeface="Times New Roman" panose="02020603050405020304" pitchFamily="18" charset="0"/>
              </a:rPr>
              <a:t>3. Minimizing the Competency Gap for Effective Coral Reefs Management: Lessons Learned from the </a:t>
            </a:r>
            <a:r>
              <a:rPr lang="en-ID" sz="1125" dirty="0" err="1">
                <a:solidFill>
                  <a:srgbClr val="222222"/>
                </a:solidFill>
                <a:ea typeface="Times New Roman" panose="02020603050405020304" pitchFamily="18" charset="0"/>
              </a:rPr>
              <a:t>Sunda</a:t>
            </a:r>
            <a:r>
              <a:rPr lang="en-ID" sz="1125" dirty="0">
                <a:solidFill>
                  <a:srgbClr val="222222"/>
                </a:solidFill>
                <a:ea typeface="Times New Roman" panose="02020603050405020304" pitchFamily="18" charset="0"/>
              </a:rPr>
              <a:t>-Banda Seascapes, by </a:t>
            </a:r>
            <a:r>
              <a:rPr lang="en-ID" sz="1125" b="1" dirty="0" err="1">
                <a:solidFill>
                  <a:srgbClr val="222222"/>
                </a:solidFill>
                <a:ea typeface="Times New Roman" panose="02020603050405020304" pitchFamily="18" charset="0"/>
              </a:rPr>
              <a:t>Hesti</a:t>
            </a:r>
            <a:r>
              <a:rPr lang="en-ID" sz="1125" b="1" dirty="0">
                <a:solidFill>
                  <a:srgbClr val="222222"/>
                </a:solidFill>
                <a:ea typeface="Times New Roman" panose="02020603050405020304" pitchFamily="18" charset="0"/>
              </a:rPr>
              <a:t> Widodo, </a:t>
            </a:r>
            <a:r>
              <a:rPr lang="en-ID" sz="1125" dirty="0">
                <a:solidFill>
                  <a:srgbClr val="222222"/>
                </a:solidFill>
                <a:ea typeface="Times New Roman" panose="02020603050405020304" pitchFamily="18" charset="0"/>
              </a:rPr>
              <a:t>Nyoman </a:t>
            </a:r>
            <a:r>
              <a:rPr lang="en-ID" sz="1125" dirty="0" err="1">
                <a:solidFill>
                  <a:srgbClr val="222222"/>
                </a:solidFill>
                <a:ea typeface="Times New Roman" panose="02020603050405020304" pitchFamily="18" charset="0"/>
              </a:rPr>
              <a:t>Suardana</a:t>
            </a:r>
            <a:r>
              <a:rPr lang="en-ID" sz="1125" dirty="0">
                <a:solidFill>
                  <a:srgbClr val="222222"/>
                </a:solidFill>
                <a:ea typeface="Times New Roman" panose="02020603050405020304" pitchFamily="18" charset="0"/>
              </a:rPr>
              <a:t>, </a:t>
            </a:r>
            <a:r>
              <a:rPr lang="en-ID" sz="1125" dirty="0" err="1">
                <a:solidFill>
                  <a:srgbClr val="222222"/>
                </a:solidFill>
                <a:ea typeface="Times New Roman" panose="02020603050405020304" pitchFamily="18" charset="0"/>
              </a:rPr>
              <a:t>Kasman</a:t>
            </a:r>
            <a:r>
              <a:rPr lang="en-ID" sz="1125" dirty="0">
                <a:solidFill>
                  <a:srgbClr val="222222"/>
                </a:solidFill>
                <a:ea typeface="Times New Roman" panose="02020603050405020304" pitchFamily="18" charset="0"/>
              </a:rPr>
              <a:t>  </a:t>
            </a:r>
          </a:p>
          <a:p>
            <a:endParaRPr lang="en-ID" sz="1125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r>
              <a:rPr lang="en-ID" sz="1125" b="1" dirty="0">
                <a:solidFill>
                  <a:srgbClr val="222222"/>
                </a:solidFill>
                <a:ea typeface="Times New Roman" panose="02020603050405020304" pitchFamily="18" charset="0"/>
              </a:rPr>
              <a:t>15th ICRS, Bremen, Germany</a:t>
            </a:r>
          </a:p>
          <a:p>
            <a:r>
              <a:rPr lang="en-ID" sz="1125" b="1" dirty="0">
                <a:solidFill>
                  <a:srgbClr val="222222"/>
                </a:solidFill>
                <a:ea typeface="Times New Roman" panose="02020603050405020304" pitchFamily="18" charset="0"/>
              </a:rPr>
              <a:t>Key facts and figures</a:t>
            </a:r>
            <a:endParaRPr lang="en-US" sz="1125" dirty="0">
              <a:solidFill>
                <a:srgbClr val="222222"/>
              </a:solidFill>
            </a:endParaRPr>
          </a:p>
          <a:p>
            <a:pPr marL="214313" indent="-214313">
              <a:buFontTx/>
              <a:buChar char="-"/>
            </a:pPr>
            <a:r>
              <a:rPr lang="en-ID" sz="1125" dirty="0"/>
              <a:t>791 in-person oral and poster presentations </a:t>
            </a:r>
          </a:p>
          <a:p>
            <a:pPr marL="214313" indent="-214313">
              <a:buFontTx/>
              <a:buChar char="-"/>
            </a:pPr>
            <a:r>
              <a:rPr lang="en-ID" sz="1125" dirty="0"/>
              <a:t>193 virtual oral and poster presentations</a:t>
            </a:r>
          </a:p>
          <a:p>
            <a:pPr marL="214313" indent="-214313">
              <a:buFontTx/>
              <a:buChar char="-"/>
            </a:pPr>
            <a:r>
              <a:rPr lang="en-ID" sz="1125" dirty="0"/>
              <a:t>80 countries</a:t>
            </a:r>
            <a:endParaRPr lang="en-US" sz="1125" dirty="0">
              <a:solidFill>
                <a:srgbClr val="222222"/>
              </a:solidFill>
            </a:endParaRPr>
          </a:p>
          <a:p>
            <a:endParaRPr lang="en-ID" sz="1125" dirty="0">
              <a:solidFill>
                <a:srgbClr val="22222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65313-4C5E-9AD5-55A7-D8DED43232AD}"/>
              </a:ext>
            </a:extLst>
          </p:cNvPr>
          <p:cNvSpPr txBox="1"/>
          <p:nvPr/>
        </p:nvSpPr>
        <p:spPr>
          <a:xfrm>
            <a:off x="103401" y="170216"/>
            <a:ext cx="467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INTERNATIONAL ENGAGEMENT</a:t>
            </a:r>
          </a:p>
        </p:txBody>
      </p:sp>
    </p:spTree>
    <p:extLst>
      <p:ext uri="{BB962C8B-B14F-4D97-AF65-F5344CB8AC3E}">
        <p14:creationId xmlns:p14="http://schemas.microsoft.com/office/powerpoint/2010/main" val="240057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C54FDE-DCA1-B2AB-87E1-2520BE33BCAC}"/>
              </a:ext>
            </a:extLst>
          </p:cNvPr>
          <p:cNvSpPr txBox="1">
            <a:spLocks/>
          </p:cNvSpPr>
          <p:nvPr/>
        </p:nvSpPr>
        <p:spPr bwMode="auto">
          <a:xfrm>
            <a:off x="179512" y="-92546"/>
            <a:ext cx="826383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01" tIns="38950" rIns="77901" bIns="38950" numCol="1" anchor="ctr" anchorCtr="0" compatLnSpc="1">
            <a:prstTxWarp prst="textNoShape">
              <a:avLst/>
            </a:prstTxWarp>
            <a:normAutofit/>
          </a:bodyPr>
          <a:lstStyle>
            <a:lvl1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>
                <a:latin typeface="+mn-lt"/>
              </a:rPr>
              <a:t>INTERNATIONAL ENGAGEMENT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A179E-0431-54F4-D1E1-D0DB2FF2F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57007"/>
            <a:ext cx="2880320" cy="1714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73683-1EB5-FDC3-1341-41540E13F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2667567"/>
            <a:ext cx="2020273" cy="1848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8D400B-8D43-97B2-61D0-57927B070A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2667567"/>
            <a:ext cx="3002713" cy="1920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743ECC-40D6-1379-222C-588FD70686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436" y="896486"/>
            <a:ext cx="2233684" cy="1675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3E73C0-27C3-C4AC-7F1F-FC814A16F138}"/>
              </a:ext>
            </a:extLst>
          </p:cNvPr>
          <p:cNvSpPr txBox="1"/>
          <p:nvPr/>
        </p:nvSpPr>
        <p:spPr>
          <a:xfrm>
            <a:off x="5819763" y="1652774"/>
            <a:ext cx="30027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Presentation</a:t>
            </a:r>
            <a:r>
              <a:rPr lang="en-US" dirty="0"/>
              <a:t>: “Scaling up the Development of Human Capital in the Coral Triangle, The Role of Women in the Protection of Marine Bio-Diversity, Food Security, and Blue Economy” by </a:t>
            </a:r>
            <a:r>
              <a:rPr lang="en-US" dirty="0" err="1"/>
              <a:t>Rili</a:t>
            </a:r>
            <a:r>
              <a:rPr lang="en-US" dirty="0"/>
              <a:t> </a:t>
            </a:r>
            <a:r>
              <a:rPr lang="en-US" dirty="0" err="1"/>
              <a:t>Djohani</a:t>
            </a:r>
            <a:r>
              <a:rPr lang="en-US" dirty="0"/>
              <a:t>, CTC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56037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420F7-8759-C52F-ED13-ABBF5E43F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7" y="722928"/>
            <a:ext cx="2448271" cy="2444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4F102-9996-22B5-491C-8E67C6F2AF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69" y="3082676"/>
            <a:ext cx="3015287" cy="1884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66EAC-AFB7-9898-81CC-7B9B91605F9D}"/>
              </a:ext>
            </a:extLst>
          </p:cNvPr>
          <p:cNvSpPr txBox="1">
            <a:spLocks/>
          </p:cNvSpPr>
          <p:nvPr/>
        </p:nvSpPr>
        <p:spPr bwMode="auto">
          <a:xfrm>
            <a:off x="179512" y="-92546"/>
            <a:ext cx="826383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01" tIns="38950" rIns="77901" bIns="38950" numCol="1" anchor="ctr" anchorCtr="0" compatLnSpc="1">
            <a:prstTxWarp prst="textNoShape">
              <a:avLst/>
            </a:prstTxWarp>
            <a:normAutofit/>
          </a:bodyPr>
          <a:lstStyle>
            <a:lvl1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7778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000" dirty="0">
                <a:latin typeface="+mn-lt"/>
              </a:rPr>
              <a:t>CORAL TRIANGLE DAY AND CTI-CFF WOMEN LEADERS FORUM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VIRTUAL LEARNING EXCHANGE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D8184-6B90-C258-03ED-F5482416A3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720738"/>
            <a:ext cx="2448272" cy="2448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36C19A-A3B0-388C-455A-8387CCE65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59" y="3157813"/>
            <a:ext cx="4269279" cy="18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DF1D15-EF70-9811-33DD-E710448A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7095"/>
            <a:ext cx="4608512" cy="4589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A5CE5-6E8C-B248-7FBE-D69E307436AC}"/>
              </a:ext>
            </a:extLst>
          </p:cNvPr>
          <p:cNvSpPr txBox="1"/>
          <p:nvPr/>
        </p:nvSpPr>
        <p:spPr>
          <a:xfrm>
            <a:off x="5436096" y="3219822"/>
            <a:ext cx="3024336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bit.ly</a:t>
            </a:r>
            <a:r>
              <a:rPr lang="en-US" dirty="0"/>
              <a:t>/WLFSession2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8691A-1627-7E68-7D32-56F7EFA55C93}"/>
              </a:ext>
            </a:extLst>
          </p:cNvPr>
          <p:cNvSpPr txBox="1"/>
          <p:nvPr/>
        </p:nvSpPr>
        <p:spPr>
          <a:xfrm>
            <a:off x="5466220" y="2715766"/>
            <a:ext cx="17161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REGISTRATION LINK</a:t>
            </a:r>
          </a:p>
        </p:txBody>
      </p:sp>
    </p:spTree>
    <p:extLst>
      <p:ext uri="{BB962C8B-B14F-4D97-AF65-F5344CB8AC3E}">
        <p14:creationId xmlns:p14="http://schemas.microsoft.com/office/powerpoint/2010/main" val="322866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4E34D1-BC33-734A-B022-A9229A80D4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76" y="1778691"/>
            <a:ext cx="4209316" cy="3294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CE0466-DCAF-A446-BE56-CD32315C1A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287586"/>
            <a:ext cx="1944216" cy="8111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823984-688D-F345-8DAB-2D5066496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76" y="0"/>
            <a:ext cx="1614640" cy="14209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8A4FAD-F115-7C63-1CCD-40E7442B4B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165" y="1229961"/>
            <a:ext cx="1743849" cy="1743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CA6A6E-3D19-0DB8-1BB5-5C93F99ED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064162"/>
            <a:ext cx="1852241" cy="1852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A3CA9-4296-98B2-6A7A-E7EFF48EB8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1153217"/>
            <a:ext cx="1852241" cy="18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7954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_CTC Board Presentation DEC2020_2" id="{B0874DE8-7AF1-764F-BADB-A55FA2838492}" vid="{886DF41D-1CDB-934D-B785-C215F5CF86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5332</TotalTime>
  <Words>459</Words>
  <Application>Microsoft Macintosh PowerPoint</Application>
  <PresentationFormat>On-screen Show (16:9)</PresentationFormat>
  <Paragraphs>55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DIN-Light</vt:lpstr>
      <vt:lpstr>Helvetica</vt:lpstr>
      <vt:lpstr>Office Theme</vt:lpstr>
      <vt:lpstr>PARTNER UPDATE CORAL TRIANGLE CENTER DECEMBER 2021-OCTOBER 2022 </vt:lpstr>
      <vt:lpstr>CTI-CFF CAPACITY BUILDING  STOCK-TAKE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CTC TRUSTEES MEETING 3/2020</dc:title>
  <dc:creator>Microsoft Office User</dc:creator>
  <cp:lastModifiedBy>Leilani</cp:lastModifiedBy>
  <cp:revision>204</cp:revision>
  <dcterms:created xsi:type="dcterms:W3CDTF">2020-12-15T01:34:07Z</dcterms:created>
  <dcterms:modified xsi:type="dcterms:W3CDTF">2022-11-08T02:11:07Z</dcterms:modified>
</cp:coreProperties>
</file>