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  <p:sldMasterId id="2147483676" r:id="rId2"/>
  </p:sldMasterIdLst>
  <p:notesMasterIdLst>
    <p:notesMasterId r:id="rId14"/>
  </p:notesMasterIdLst>
  <p:sldIdLst>
    <p:sldId id="256" r:id="rId3"/>
    <p:sldId id="288" r:id="rId4"/>
    <p:sldId id="258" r:id="rId5"/>
    <p:sldId id="257" r:id="rId6"/>
    <p:sldId id="287" r:id="rId7"/>
    <p:sldId id="292" r:id="rId8"/>
    <p:sldId id="289" r:id="rId9"/>
    <p:sldId id="290" r:id="rId10"/>
    <p:sldId id="293" r:id="rId11"/>
    <p:sldId id="291" r:id="rId12"/>
    <p:sldId id="286" r:id="rId13"/>
  </p:sldIdLst>
  <p:sldSz cx="9144000" cy="6858000" type="screen4x3"/>
  <p:notesSz cx="7315200" cy="9601200"/>
  <p:embeddedFontLst>
    <p:embeddedFont>
      <p:font typeface="Quattrocento" panose="020B0604020202020204" charset="0"/>
      <p:regular r:id="rId15"/>
      <p:bold r:id="rId16"/>
    </p:embeddedFont>
    <p:embeddedFont>
      <p:font typeface="Allerta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6" cy="4794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6" cy="4794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120186"/>
            <a:ext cx="3170236" cy="4794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143375" y="9120186"/>
            <a:ext cx="3170236" cy="479425"/>
          </a:xfrm>
          <a:prstGeom prst="rect">
            <a:avLst/>
          </a:prstGeom>
          <a:noFill/>
          <a:ln>
            <a:noFill/>
          </a:ln>
        </p:spPr>
        <p:txBody>
          <a:bodyPr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56701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Encourage participants to consider using the  “fill in the blank”  template for writing an objective. This is a very simple but powerfully effective tool.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Action verb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many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or what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when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Shape 497"/>
          <p:cNvSpPr txBox="1"/>
          <p:nvPr/>
        </p:nvSpPr>
        <p:spPr>
          <a:xfrm>
            <a:off x="4143375" y="9120186"/>
            <a:ext cx="3170236" cy="479425"/>
          </a:xfrm>
          <a:prstGeom prst="rect">
            <a:avLst/>
          </a:prstGeom>
          <a:noFill/>
          <a:ln>
            <a:noFill/>
          </a:ln>
        </p:spPr>
        <p:txBody>
          <a:bodyPr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422029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8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331698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211774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ct val="64999"/>
              <a:buFont typeface="Noto Sans Symbols"/>
              <a:buChar char="⬜"/>
              <a:defRPr sz="2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31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44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4286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211774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ct val="64999"/>
              <a:buFont typeface="Noto Sans Symbols"/>
              <a:buChar char="⬜"/>
              <a:defRPr sz="2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31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44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4286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92CD"/>
              </a:buClr>
              <a:buFont typeface="Allerta"/>
              <a:buNone/>
              <a:defRPr sz="4800" b="1" i="0" u="none" strike="noStrike" cap="none">
                <a:solidFill>
                  <a:srgbClr val="6892C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1600200" y="2507785"/>
            <a:ext cx="7086600" cy="15097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73152" marR="0" lvl="0" indent="-96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28416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2317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-1841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-18573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 rot="5400000">
            <a:off x="4718050" y="1997074"/>
            <a:ext cx="6130924" cy="2136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 rot="5400000">
            <a:off x="368300" y="-63500"/>
            <a:ext cx="6130924" cy="62579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96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2921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5471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 rot="5400000">
            <a:off x="2306637" y="-249237"/>
            <a:ext cx="4530724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96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2921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20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14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20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96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2921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14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5471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24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1930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24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-304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4826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4826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4826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4825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4825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24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1930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24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-304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4826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4826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4826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4825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4825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5471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307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14478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28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-6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307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14478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28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-6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412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19081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2793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69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682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40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20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5471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96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2921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Font typeface="Noto Sans Symbols"/>
              <a:buNone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19081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2793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69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682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 rot="5400000">
            <a:off x="2217737" y="-160337"/>
            <a:ext cx="4708524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19081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2793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69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682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828800" y="609600"/>
            <a:ext cx="5486399" cy="522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20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2"/>
          </p:nvPr>
        </p:nvSpPr>
        <p:spPr>
          <a:xfrm>
            <a:off x="1828800" y="1831975"/>
            <a:ext cx="5486399" cy="3962399"/>
          </a:xfrm>
          <a:prstGeom prst="rect">
            <a:avLst/>
          </a:prstGeom>
          <a:solidFill>
            <a:schemeClr val="dk2"/>
          </a:solidFill>
          <a:ln w="44450" cap="sq" cmpd="sng">
            <a:solidFill>
              <a:srgbClr val="FFFFFF"/>
            </a:solidFill>
            <a:prstDash val="solid"/>
            <a:miter lim="8000"/>
            <a:headEnd type="none" w="med" len="med"/>
            <a:tailEnd type="none" w="med" len="med"/>
          </a:ln>
          <a:effectLst>
            <a:outerShdw blurRad="190500" dist="228600" dir="2700000" sy="90000">
              <a:srgbClr val="000000">
                <a:alpha val="24313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547688" marR="0" lvl="0" indent="-1587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2793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69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682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828800" y="1166787"/>
            <a:ext cx="5486399" cy="53035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172403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1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1206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1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-762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-77787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A8E7"/>
              </a:buClr>
              <a:buFont typeface="Allerta"/>
              <a:buNone/>
              <a:defRPr sz="2200" b="0" i="0" u="none" strike="noStrike" cap="none">
                <a:solidFill>
                  <a:srgbClr val="82A8E7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3008313" cy="46021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284163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231775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-18415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-185737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211774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ct val="64999"/>
              <a:buFont typeface="Noto Sans Symbols"/>
              <a:buChar char="⬜"/>
              <a:defRPr sz="2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2793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69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4286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7508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28416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23177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-1841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-18573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645025" y="1535112"/>
            <a:ext cx="4041774" cy="7508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28416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23177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-1841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-18573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40187" cy="3763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23272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Char char="⬜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809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2158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190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1746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4"/>
          </p:nvPr>
        </p:nvSpPr>
        <p:spPr>
          <a:xfrm>
            <a:off x="4645025" y="2362200"/>
            <a:ext cx="4041774" cy="3763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23272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Char char="⬜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809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-2158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190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1746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33">
            <a:alpha val="79215"/>
          </a:srgb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AADD"/>
              </a:buClr>
              <a:buFont typeface="Allerta"/>
              <a:buNone/>
              <a:defRPr sz="4100" b="1" i="0" u="none" strike="noStrike" cap="none">
                <a:solidFill>
                  <a:srgbClr val="8CAADD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llerta"/>
              <a:buNone/>
              <a:defRPr sz="4100" b="1" i="0" u="none" strike="noStrike" cap="none">
                <a:solidFill>
                  <a:schemeClr val="lt1"/>
                </a:solidFill>
                <a:latin typeface="Allerta"/>
                <a:ea typeface="Allerta"/>
                <a:cs typeface="Allerta"/>
                <a:sym typeface="Allerta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547688" marR="0" lvl="0" indent="-19081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363" marR="0" lvl="1" indent="-4794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475" marR="0" lvl="2" indent="2793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2550" marR="0" lvl="3" indent="69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4638" marR="0" lvl="4" indent="682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3860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152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8127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609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Font typeface="Arial"/>
              <a:buNone/>
              <a:defRPr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33">
            <a:alpha val="79215"/>
          </a:srgbClr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5471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Font typeface="Arial"/>
              <a:buNone/>
              <a:defRPr sz="36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96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99"/>
              </a:buClr>
              <a:buSzPct val="90000"/>
              <a:buFont typeface="Noto Sans Symbols"/>
              <a:buChar char="◆"/>
              <a:defRPr sz="3200" b="1" i="0" u="none" strike="noStrike" cap="none"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72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0150" marR="0" lvl="2" indent="2921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ctrTitle"/>
          </p:nvPr>
        </p:nvSpPr>
        <p:spPr>
          <a:xfrm>
            <a:off x="304800" y="0"/>
            <a:ext cx="8534399" cy="993774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subTitle" idx="1"/>
          </p:nvPr>
        </p:nvSpPr>
        <p:spPr>
          <a:xfrm>
            <a:off x="314325" y="16002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1" u="sng" strike="noStrike" cap="non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CTI/CFF Regional Secretariat and USAID/ITAP quarterly monitoring visit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1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October 23-27, 2017</a:t>
            </a:r>
            <a:endParaRPr lang="en-US" sz="2400" b="1" i="1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Noto Sans Symbols"/>
              <a:buNone/>
            </a:pPr>
            <a:endParaRPr sz="6000" b="1" i="0" u="none" strike="noStrike" cap="none" dirty="0">
              <a:solidFill>
                <a:srgbClr val="FFFF99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Noto Sans Symbols"/>
              <a:buNone/>
            </a:pPr>
            <a:endParaRPr sz="6000" b="1" i="0" u="none" strike="noStrike" cap="none" dirty="0">
              <a:solidFill>
                <a:srgbClr val="FFFF99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1" name="Shape 161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62" name="Shape 162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8153400" y="6172200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4057650"/>
            <a:ext cx="2146300" cy="21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62400" y="4591050"/>
            <a:ext cx="4383087" cy="107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38448" y="1215979"/>
            <a:ext cx="8839199" cy="51848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Milestone Planning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lang="en-US" sz="2000" b="1" dirty="0"/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39353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/>
          <p:nvPr/>
        </p:nvSpPr>
        <p:spPr>
          <a:xfrm>
            <a:off x="304800" y="0"/>
            <a:ext cx="8534399" cy="91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Questions / Parking Lot</a:t>
            </a:r>
          </a:p>
        </p:txBody>
      </p:sp>
      <p:sp>
        <p:nvSpPr>
          <p:cNvPr id="500" name="Shape 500"/>
          <p:cNvSpPr txBox="1"/>
          <p:nvPr/>
        </p:nvSpPr>
        <p:spPr>
          <a:xfrm>
            <a:off x="2743200" y="1981200"/>
            <a:ext cx="3581399" cy="838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Shape 501"/>
          <p:cNvSpPr/>
          <p:nvPr/>
        </p:nvSpPr>
        <p:spPr>
          <a:xfrm>
            <a:off x="146050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1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1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2" name="Shape 5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219200"/>
            <a:ext cx="5638800" cy="3352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52399" y="1905000"/>
            <a:ext cx="8839199" cy="2895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DOI-ITAP Updates (Peter Fricke)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-Staffing changes at DOI-ITAP (Tricia/Peter)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-DOI-ITAP expectations for this workshop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-DOI-ITAP introductions – Kristina Bliss and Susan Boring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230036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46050" y="1905000"/>
            <a:ext cx="8839199" cy="2895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CTI-CFF Staff Introductions</a:t>
            </a:r>
          </a:p>
          <a:p>
            <a:pPr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-Name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-Where do you live?  Malaysia, Philippines, Jakarta?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-Job Title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-What has your specific role (job duties) been for DOI-ITAP/CTI projects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	*For example – Sent invitations, Travel Reservations, Agenda Creation, 	Speaker, Budgeting, Marketing</a:t>
            </a: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100" b="1" i="0" u="none" strike="noStrike" cap="none" dirty="0" smtClean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  <a:endParaRPr lang="en-US" sz="4100" b="1" i="0" u="none" strike="noStrike" cap="none" dirty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839199" cy="5257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Noto Sans Symbols"/>
              <a:buNone/>
            </a:pPr>
            <a:endParaRPr sz="1200" b="0" i="0" u="none" strike="noStrike" cap="none" dirty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None/>
            </a:pPr>
            <a:r>
              <a:rPr lang="en-US" sz="2000" b="1" dirty="0" smtClean="0"/>
              <a:t>Workshop  Overview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None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-Review and apply 2 CFR 200 Guidance for current </a:t>
            </a:r>
            <a:r>
              <a:rPr lang="en-US" sz="1800" b="0" i="0" u="none" strike="noStrike" cap="none" dirty="0" err="1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Workplan</a:t>
            </a: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 (Monday)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-Define and create specific job descriptions for staff and provide to DOI-ITAP (Monday)</a:t>
            </a:r>
            <a:endParaRPr lang="en-US" sz="1800" b="0" i="0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-Team Building and </a:t>
            </a:r>
            <a:r>
              <a:rPr lang="en-US" sz="1800" b="0" i="0" u="none" strike="noStrike" cap="none" dirty="0" err="1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Workplan</a:t>
            </a: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Review and Budget Revision (Tuesday)</a:t>
            </a:r>
            <a:endParaRPr lang="en-US" sz="1800" b="0" i="0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-Review September Activity and Draft Quarterly Report (Wednesday)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-Presentation for Skills Training for Staff (Thursday)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-Team Event (Friday)</a:t>
            </a:r>
            <a:endParaRPr lang="en-US" sz="1800" b="0" i="0" u="none" strike="noStrike" cap="none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72" name="Shape 172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3" name="Shape 173"/>
          <p:cNvCxnSpPr/>
          <p:nvPr/>
        </p:nvCxnSpPr>
        <p:spPr>
          <a:xfrm>
            <a:off x="455612" y="985837"/>
            <a:ext cx="8226425" cy="0"/>
          </a:xfrm>
          <a:prstGeom prst="straightConnector1">
            <a:avLst/>
          </a:prstGeom>
          <a:noFill/>
          <a:ln w="9525" cap="flat" cmpd="sng">
            <a:solidFill>
              <a:srgbClr val="EAEAEA"/>
            </a:solidFill>
            <a:prstDash val="solid"/>
            <a:miter lim="8000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38448" y="1215979"/>
            <a:ext cx="8839199" cy="44228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/>
              <a:t>Workshop  </a:t>
            </a:r>
            <a:r>
              <a:rPr lang="en-US" sz="2000" b="1" dirty="0" smtClean="0"/>
              <a:t>Objectives</a:t>
            </a:r>
            <a:endParaRPr lang="en-US" sz="2000" b="1" dirty="0"/>
          </a:p>
          <a:p>
            <a:pPr lvl="0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-Familiarize CTI-CFF staff  2 </a:t>
            </a: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CFR 200 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Guidance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-Provide DOI-ITAP with specific CTI-CFF staff information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-Improve productivity and motivation by getting to know each other better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-Provide DOI-ITAP with an updated </a:t>
            </a:r>
            <a:r>
              <a:rPr lang="en-US" sz="1800" dirty="0" err="1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workplan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including specific budgets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-Provide DOI-ITAP with the 2017 4</a:t>
            </a:r>
            <a:r>
              <a:rPr lang="en-US" sz="1800" baseline="300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Quarter Report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-Increase staff knowledge of and comfort level with public speaking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79338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ctrTitle"/>
          </p:nvPr>
        </p:nvSpPr>
        <p:spPr>
          <a:xfrm>
            <a:off x="304800" y="0"/>
            <a:ext cx="8534399" cy="993774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subTitle" idx="1"/>
          </p:nvPr>
        </p:nvSpPr>
        <p:spPr>
          <a:xfrm>
            <a:off x="314325" y="16002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1" u="sng" strike="noStrike" cap="non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CTI/CFF Regional Secretariat and USAID/ITAP quarterly monitoring visit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1" u="none" strike="noStrike" cap="none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October 23-27, 2017</a:t>
            </a:r>
            <a:endParaRPr lang="en-US" sz="2400" b="1" i="1" u="none" strike="noStrike" cap="non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Noto Sans Symbols"/>
              <a:buNone/>
            </a:pPr>
            <a:endParaRPr sz="6000" b="1" i="0" u="none" strike="noStrike" cap="none" dirty="0">
              <a:solidFill>
                <a:srgbClr val="FFFF99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Noto Sans Symbols"/>
              <a:buNone/>
            </a:pPr>
            <a:endParaRPr sz="6000" b="1" i="0" u="none" strike="noStrike" cap="none" dirty="0">
              <a:solidFill>
                <a:srgbClr val="FFFF99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1" name="Shape 161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62" name="Shape 162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8153400" y="6172200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4057650"/>
            <a:ext cx="2146300" cy="21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62400" y="4591050"/>
            <a:ext cx="4383087" cy="1079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46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38448" y="1215979"/>
            <a:ext cx="8839199" cy="51848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Monday Review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-Reviewed and Familiarized CTI-CFF staff  with 2 </a:t>
            </a: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CFR 200 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Guidance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-Drafted Mission Statement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-Questions?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 smtClean="0"/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Tuesday </a:t>
            </a:r>
            <a:r>
              <a:rPr lang="en-US" sz="2000" b="1" dirty="0" smtClean="0"/>
              <a:t>Overview</a:t>
            </a:r>
            <a:endParaRPr lang="en-US" sz="2000" b="1" dirty="0" smtClean="0"/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/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-Review Draft Mission Statement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-Team 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Building Exercise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800" dirty="0" err="1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Workplan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Review and Revision 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-We will finish by 3:30 pm</a:t>
            </a: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/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48371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38448" y="1215979"/>
            <a:ext cx="8839199" cy="51848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CTI-CFF Regional Secretariat Mission Statement</a:t>
            </a:r>
            <a:endParaRPr lang="en-US" sz="2000" b="1" dirty="0" smtClean="0"/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/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 smtClean="0"/>
          </a:p>
          <a:p>
            <a:pPr lvl="0">
              <a:spcBef>
                <a:spcPts val="0"/>
              </a:spcBef>
              <a:buClr>
                <a:srgbClr val="000000"/>
              </a:buClr>
              <a:buSzPct val="75000"/>
            </a:pP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The CTI-CFF Regional Secretariat’s mission is to initiate, 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to coordinate</a:t>
            </a: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and to </a:t>
            </a: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facilitate communication and activities across CTI-CFF Member 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Countries*. These efforts will implement </a:t>
            </a: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the goals and objectives of the Regional Plan of Action (RPOA) and address emerging transboundary issues on sustainable management of marine resources and food security in the Coral Triangle Region.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75000"/>
            </a:pP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75000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*Indonesia</a:t>
            </a:r>
            <a:r>
              <a:rPr lang="en-US" sz="1800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, Malaysia, Papua New Guinea, Philippines, Solomon Islands, and Timor </a:t>
            </a:r>
            <a:r>
              <a:rPr lang="en-US" sz="1800" dirty="0" err="1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Leste</a:t>
            </a: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53009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45700" rIns="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rgbClr val="BC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152400" y="6400800"/>
            <a:ext cx="2590800" cy="30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Shape 180"/>
          <p:cNvCxnSpPr/>
          <p:nvPr/>
        </p:nvCxnSpPr>
        <p:spPr>
          <a:xfrm>
            <a:off x="304800" y="990600"/>
            <a:ext cx="8534399" cy="0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12725400" y="9828211"/>
            <a:ext cx="8381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450850" y="19050"/>
            <a:ext cx="8229600" cy="987425"/>
          </a:xfrm>
          <a:prstGeom prst="rect">
            <a:avLst/>
          </a:prstGeom>
          <a:noFill/>
          <a:ln>
            <a:noFill/>
          </a:ln>
        </p:spPr>
        <p:txBody>
          <a:bodyPr wrap="square" lIns="45700" tIns="0" rIns="4570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DOI-ITAP/CTI WORKSHOP</a:t>
            </a:r>
          </a:p>
        </p:txBody>
      </p:sp>
      <p:sp>
        <p:nvSpPr>
          <p:cNvPr id="9" name="Shape 171"/>
          <p:cNvSpPr txBox="1">
            <a:spLocks/>
          </p:cNvSpPr>
          <p:nvPr/>
        </p:nvSpPr>
        <p:spPr>
          <a:xfrm>
            <a:off x="138448" y="1215979"/>
            <a:ext cx="8839199" cy="51848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95000"/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sz="2000" b="1" dirty="0" smtClean="0"/>
              <a:t>Team Building Exercise</a:t>
            </a: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/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2000" b="1" dirty="0" smtClean="0"/>
          </a:p>
          <a:p>
            <a:pPr lvl="0"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US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“All The News”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spcBef>
                <a:spcPts val="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Divide into 4 Groups</a:t>
            </a:r>
          </a:p>
          <a:p>
            <a:pPr marL="285750" lvl="0" indent="-285750">
              <a:spcBef>
                <a:spcPts val="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spcBef>
                <a:spcPts val="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Create Front Page Headlines based on what you think CTI-CFF and the RS will achieve in the future (can be large or small, local or in other CT6 areas)</a:t>
            </a:r>
          </a:p>
          <a:p>
            <a:pPr marL="285750" lvl="0" indent="-285750">
              <a:spcBef>
                <a:spcPts val="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spcBef>
                <a:spcPts val="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180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Be Creative</a:t>
            </a: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spcBef>
                <a:spcPts val="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spcBef>
                <a:spcPts val="0"/>
              </a:spcBef>
              <a:buClr>
                <a:srgbClr val="000000"/>
              </a:buClr>
              <a:buSzPct val="25000"/>
            </a:pPr>
            <a:endParaRPr lang="en-US" sz="1800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12304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ex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am">
  <a:themeElements>
    <a:clrScheme name="1_Beam 10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FFFF99"/>
      </a:hlink>
      <a:folHlink>
        <a:srgbClr val="FFFF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476</Words>
  <Application>Microsoft Office PowerPoint</Application>
  <PresentationFormat>On-screen Show (4:3)</PresentationFormat>
  <Paragraphs>122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Quattrocento</vt:lpstr>
      <vt:lpstr>Noto Sans Symbols</vt:lpstr>
      <vt:lpstr>Allerta</vt:lpstr>
      <vt:lpstr>Wingdings</vt:lpstr>
      <vt:lpstr>Apex</vt:lpstr>
      <vt:lpstr>1_Beam</vt:lpstr>
      <vt:lpstr>DOI-ITAP/CTI WORKSHOP</vt:lpstr>
      <vt:lpstr>PowerPoint Presentation</vt:lpstr>
      <vt:lpstr>PowerPoint Presentation</vt:lpstr>
      <vt:lpstr>DOI-ITAP/CTI WORKSHOP</vt:lpstr>
      <vt:lpstr>PowerPoint Presentation</vt:lpstr>
      <vt:lpstr>DOI-ITAP/CTI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DOI-ITAP/CTI WORKSHOP</dc:title>
  <dc:creator>Boring, Susan</dc:creator>
  <cp:lastModifiedBy>Boring, Susan</cp:lastModifiedBy>
  <cp:revision>13</cp:revision>
  <dcterms:modified xsi:type="dcterms:W3CDTF">2017-10-24T02:16:03Z</dcterms:modified>
</cp:coreProperties>
</file>