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Open Sans ExtraBold"/>
      <p:bold r:id="rId29"/>
      <p:boldItalic r:id="rId30"/>
    </p:embeddedFont>
    <p:embeddedFont>
      <p:font typeface="Arial Black"/>
      <p:regular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8D32C2-AE5B-4F18-A772-15F8363AE6D5}">
  <a:tblStyle styleId="{1B8D32C2-AE5B-4F18-A772-15F8363AE6D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Black-regular.fntdata"/><Relationship Id="rId30" Type="http://schemas.openxmlformats.org/officeDocument/2006/relationships/font" Target="fonts/OpenSansExtraBold-boldItalic.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Excellencies, Ladies and Gentlemen Good Morning! I am pleased to present to you, the  country report of the Philippines regarding our implementation of the CTI-CFF National Plan of Action.</a:t>
            </a:r>
            <a:endParaRPr/>
          </a:p>
        </p:txBody>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Moreover, a 2 million hectare MPA in North East of Palawan was established , an MPA management plan was approved in Davao Gulf, and a seven line was established in Southern Palawan.</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For the Verde Island Passage, a Management Board was already established with the conduct of its 1</a:t>
            </a:r>
            <a:r>
              <a:rPr baseline="30000" lang="en-US">
                <a:latin typeface="Calibri"/>
                <a:ea typeface="Calibri"/>
                <a:cs typeface="Calibri"/>
                <a:sym typeface="Calibri"/>
              </a:rPr>
              <a:t>st</a:t>
            </a:r>
            <a:r>
              <a:rPr lang="en-US">
                <a:latin typeface="Calibri"/>
                <a:ea typeface="Calibri"/>
                <a:cs typeface="Calibri"/>
                <a:sym typeface="Calibri"/>
              </a:rPr>
              <a:t> Management Board meeting. Within the VIP, MPA and MPA network were also established in 5 provinces. 2 MPA networks were also recognized because of its effective management including: Oriental Mindoro as the MSN Best MPA Network and the Batangas MPA network as an MSN Hall of Famer.</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Moreover, the joint management of the Turtle Islands Heritage Protected Area has also resumed, a Marine Enforcement Manual was developed in Davao Gulf, and modules were completed for the MPA Capacity Building Training for Mentors.</a:t>
            </a:r>
            <a:endParaRPr>
              <a:latin typeface="Calibri"/>
              <a:ea typeface="Calibri"/>
              <a:cs typeface="Calibri"/>
              <a:sym typeface="Calibri"/>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On the goal on Climate Change, the Commission Resolution on Climate Risk Management Framework with Academe, CSOs, LGUs and NGAs was developed. Climate Change Action in Ecosystem Based Adaptation Planning is also being mainstreamed. The 2</a:t>
            </a:r>
            <a:r>
              <a:rPr baseline="30000" lang="en-US">
                <a:latin typeface="Calibri"/>
                <a:ea typeface="Calibri"/>
                <a:cs typeface="Calibri"/>
                <a:sym typeface="Calibri"/>
              </a:rPr>
              <a:t>nd</a:t>
            </a:r>
            <a:r>
              <a:rPr lang="en-US">
                <a:latin typeface="Calibri"/>
                <a:ea typeface="Calibri"/>
                <a:cs typeface="Calibri"/>
                <a:sym typeface="Calibri"/>
              </a:rPr>
              <a:t> National Convention on Climate Change and Disaster Risk Reduction was conducted and on Blue Carbon, a National Blue Carbon TWG (NBCTWG) was created to draft roadmap for management of blue carbon ecosystem.</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0" lang="en-US">
                <a:latin typeface="Calibri"/>
                <a:ea typeface="Calibri"/>
                <a:cs typeface="Calibri"/>
                <a:sym typeface="Calibri"/>
              </a:rPr>
              <a:t>Still under the same goal, an on-going VIP Mangrove Rehabilitation is being conducted which includes activities focusing on research, a mangrove MPA and nursery establishment, Policy and outreach, and Sustainable Financing. Carbon Stock Assessment were also conducted to identify blue carbon management sites.</a:t>
            </a:r>
            <a:endParaRPr/>
          </a:p>
          <a:p>
            <a:pPr indent="0" lvl="0" marL="0" rtl="0" algn="l">
              <a:spcBef>
                <a:spcPts val="0"/>
              </a:spcBef>
              <a:spcAft>
                <a:spcPts val="0"/>
              </a:spcAft>
              <a:buClr>
                <a:schemeClr val="dk1"/>
              </a:buClr>
              <a:buSzPts val="1200"/>
              <a:buFont typeface="Arial"/>
              <a:buNone/>
            </a:pPr>
            <a:r>
              <a:t/>
            </a:r>
            <a:endParaRPr b="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b="0" lang="en-US">
                <a:latin typeface="Calibri"/>
                <a:ea typeface="Calibri"/>
                <a:cs typeface="Calibri"/>
                <a:sym typeface="Calibri"/>
              </a:rPr>
              <a:t>In addition, a VA-CCA planning workshop was also held in Davao Gulf, coastal Resilience for DRR and CC is also being built, a BFAR Climate Change Strategic Framework for Disaster Risk Reduction and Management is being drafted, and a nationwide vulnerability and suitability assessment for capture and aquaculture fisheries was conducted.</a:t>
            </a:r>
            <a:endParaRPr b="0">
              <a:latin typeface="Calibri"/>
              <a:ea typeface="Calibri"/>
              <a:cs typeface="Calibri"/>
              <a:sym typeface="Calibri"/>
            </a:endParaRPr>
          </a:p>
          <a:p>
            <a:pPr indent="0" lvl="0" marL="0" rtl="0" algn="l">
              <a:spcBef>
                <a:spcPts val="0"/>
              </a:spcBef>
              <a:spcAft>
                <a:spcPts val="0"/>
              </a:spcAft>
              <a:buNone/>
            </a:pPr>
            <a:r>
              <a:t/>
            </a:r>
            <a:endParaRPr b="0">
              <a:latin typeface="Calibri"/>
              <a:ea typeface="Calibri"/>
              <a:cs typeface="Calibri"/>
              <a:sym typeface="Calibri"/>
            </a:endParaRPr>
          </a:p>
        </p:txBody>
      </p:sp>
      <p:sp>
        <p:nvSpPr>
          <p:cNvPr id="197" name="Google Shape;1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For goal 5 a NPOA for Marine Turtles and Dugong was developed and the Marine Turtle tagging database is continuously being updated.</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A Protect Wildlife Project is also being conducted in Palawan where Local communities are  trained on behavioural change towards biodiversity, Universities trained in developing research and conservation curricula, the Local government trained in combatting wildlife and environmental crime and a Policy is reviewed and developed to combat wildlife crimes.</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A cetacean Study in Davao Gulf and a research on napoleon wrasse was also conducted and the Wildlife Communications and Coordination Protocols for the Marine Turtle Protected Area Network were developed.</a:t>
            </a:r>
            <a:endParaRPr>
              <a:latin typeface="Calibri"/>
              <a:ea typeface="Calibri"/>
              <a:cs typeface="Calibri"/>
              <a:sym typeface="Calibri"/>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Still under  the goal on threatened species, the Sharks and Napoleon Wrasse Country Status Report with NPOA were also published and disseminated. Fisheries Administrative Order 233 or the Aquatic Wildlife Conservation is in full implementation and a red listing of Philippine Aquatic Species is on-going.</a:t>
            </a:r>
            <a:endParaRPr>
              <a:latin typeface="Calibri"/>
              <a:ea typeface="Calibri"/>
              <a:cs typeface="Calibri"/>
              <a:sym typeface="Calibri"/>
            </a:endParaRPr>
          </a:p>
        </p:txBody>
      </p:sp>
      <p:sp>
        <p:nvSpPr>
          <p:cNvPr id="217" name="Google Shape;21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Furthermore, cross cutting activities were also conducted. </a:t>
            </a:r>
            <a:endParaRPr/>
          </a:p>
          <a:p>
            <a:pPr indent="0" lvl="0" marL="0" rtl="0" algn="l">
              <a:spcBef>
                <a:spcPts val="0"/>
              </a:spcBef>
              <a:spcAft>
                <a:spcPts val="0"/>
              </a:spcAft>
              <a:buNone/>
            </a:pPr>
            <a:r>
              <a:t/>
            </a:r>
            <a:endParaRPr b="0" sz="1200">
              <a:latin typeface="Calibri"/>
              <a:ea typeface="Calibri"/>
              <a:cs typeface="Calibri"/>
              <a:sym typeface="Calibri"/>
            </a:endParaRPr>
          </a:p>
          <a:p>
            <a:pPr indent="0" lvl="0" marL="0" rtl="0" algn="l">
              <a:spcBef>
                <a:spcPts val="0"/>
              </a:spcBef>
              <a:spcAft>
                <a:spcPts val="0"/>
              </a:spcAft>
              <a:buNone/>
            </a:pPr>
            <a:r>
              <a:rPr b="0" lang="en-US" sz="1200">
                <a:latin typeface="Calibri"/>
                <a:ea typeface="Calibri"/>
                <a:cs typeface="Calibri"/>
                <a:sym typeface="Calibri"/>
              </a:rPr>
              <a:t>On research Research:</a:t>
            </a:r>
            <a:endParaRPr sz="1200">
              <a:solidFill>
                <a:srgbClr val="FF0000"/>
              </a:solidFill>
              <a:latin typeface="Calibri"/>
              <a:ea typeface="Calibri"/>
              <a:cs typeface="Calibri"/>
              <a:sym typeface="Calibri"/>
            </a:endParaRPr>
          </a:p>
          <a:p>
            <a:pPr indent="-273050" lvl="1" marL="742950" marR="0" rtl="0" algn="l">
              <a:spcBef>
                <a:spcPts val="0"/>
              </a:spcBef>
              <a:spcAft>
                <a:spcPts val="0"/>
              </a:spcAft>
              <a:buClr>
                <a:srgbClr val="FF0000"/>
              </a:buClr>
              <a:buSzPts val="1600"/>
              <a:buFont typeface="Courier New"/>
              <a:buChar char="o"/>
            </a:pPr>
            <a:r>
              <a:rPr lang="en-US" sz="1200">
                <a:solidFill>
                  <a:srgbClr val="FF0000"/>
                </a:solidFill>
                <a:latin typeface="Calibri"/>
                <a:ea typeface="Calibri"/>
                <a:cs typeface="Calibri"/>
                <a:sym typeface="Calibri"/>
              </a:rPr>
              <a:t>Mapping and impact research on resilience of reefs </a:t>
            </a:r>
            <a:endParaRPr/>
          </a:p>
          <a:p>
            <a:pPr indent="-273050" lvl="1" marL="742950" marR="0" rtl="0" algn="l">
              <a:spcBef>
                <a:spcPts val="0"/>
              </a:spcBef>
              <a:spcAft>
                <a:spcPts val="0"/>
              </a:spcAft>
              <a:buClr>
                <a:srgbClr val="FF0000"/>
              </a:buClr>
              <a:buSzPts val="1600"/>
              <a:buFont typeface="Open Sans"/>
              <a:buChar char="o"/>
            </a:pPr>
            <a:r>
              <a:rPr lang="en-US" sz="1200">
                <a:solidFill>
                  <a:srgbClr val="FF0000"/>
                </a:solidFill>
                <a:latin typeface="Calibri"/>
                <a:ea typeface="Calibri"/>
                <a:cs typeface="Calibri"/>
                <a:sym typeface="Calibri"/>
              </a:rPr>
              <a:t>National ocean modeling for coral reef connectivity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sz="1200">
              <a:latin typeface="Calibri"/>
              <a:ea typeface="Calibri"/>
              <a:cs typeface="Calibri"/>
              <a:sym typeface="Calibri"/>
            </a:endParaRPr>
          </a:p>
          <a:p>
            <a:pPr indent="0" lvl="0" marL="0" rtl="0" algn="l">
              <a:spcBef>
                <a:spcPts val="0"/>
              </a:spcBef>
              <a:spcAft>
                <a:spcPts val="0"/>
              </a:spcAft>
              <a:buNone/>
            </a:pPr>
            <a:r>
              <a:rPr b="0" lang="en-US" sz="1200">
                <a:latin typeface="Calibri"/>
                <a:ea typeface="Calibri"/>
                <a:cs typeface="Calibri"/>
                <a:sym typeface="Calibri"/>
              </a:rPr>
              <a:t>On Enabling Policy:</a:t>
            </a:r>
            <a:endParaRPr/>
          </a:p>
          <a:p>
            <a:pPr indent="-330200" lvl="1" marL="914400" rtl="0" algn="l">
              <a:spcBef>
                <a:spcPts val="0"/>
              </a:spcBef>
              <a:spcAft>
                <a:spcPts val="0"/>
              </a:spcAft>
              <a:buClr>
                <a:schemeClr val="dk1"/>
              </a:buClr>
              <a:buSzPts val="1600"/>
              <a:buFont typeface="Courier New"/>
              <a:buChar char="o"/>
            </a:pPr>
            <a:r>
              <a:rPr lang="en-US" sz="1200">
                <a:solidFill>
                  <a:srgbClr val="FF0000"/>
                </a:solidFill>
                <a:latin typeface="Open Sans"/>
                <a:ea typeface="Open Sans"/>
                <a:cs typeface="Open Sans"/>
                <a:sym typeface="Open Sans"/>
              </a:rPr>
              <a:t>DENR Administrative Order 2016-26 on the Implementation of Coastal and Marine Ecosystems Management Program</a:t>
            </a:r>
            <a:endParaRPr/>
          </a:p>
          <a:p>
            <a:pPr indent="-330200" lvl="1" marL="914400" rtl="0" algn="l">
              <a:spcBef>
                <a:spcPts val="0"/>
              </a:spcBef>
              <a:spcAft>
                <a:spcPts val="0"/>
              </a:spcAft>
              <a:buClr>
                <a:srgbClr val="FF0000"/>
              </a:buClr>
              <a:buSzPts val="1600"/>
              <a:buFont typeface="Open Sans"/>
              <a:buChar char="o"/>
            </a:pPr>
            <a:r>
              <a:rPr lang="en-US" sz="1200">
                <a:solidFill>
                  <a:srgbClr val="FF0000"/>
                </a:solidFill>
                <a:latin typeface="Open Sans"/>
                <a:ea typeface="Open Sans"/>
                <a:cs typeface="Open Sans"/>
                <a:sym typeface="Open Sans"/>
              </a:rPr>
              <a:t>Republic Act 11038 Amendment to National Integrated Protected Areas System Act</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Fisheries Compliance Audit (Memorandum Circular)</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BMB-BFAR Convergence Consultation</a:t>
            </a:r>
            <a:endParaRPr/>
          </a:p>
          <a:p>
            <a:pPr indent="0" lvl="1" marL="457200" rtl="0" algn="l">
              <a:spcBef>
                <a:spcPts val="0"/>
              </a:spcBef>
              <a:spcAft>
                <a:spcPts val="0"/>
              </a:spcAft>
              <a:buNone/>
            </a:pPr>
            <a:r>
              <a:t/>
            </a:r>
            <a:endParaRPr b="0" sz="1200">
              <a:latin typeface="Calibri"/>
              <a:ea typeface="Calibri"/>
              <a:cs typeface="Calibri"/>
              <a:sym typeface="Calibri"/>
            </a:endParaRPr>
          </a:p>
          <a:p>
            <a:pPr indent="0" lvl="0" marL="0" rtl="0" algn="l">
              <a:spcBef>
                <a:spcPts val="0"/>
              </a:spcBef>
              <a:spcAft>
                <a:spcPts val="0"/>
              </a:spcAft>
              <a:buNone/>
            </a:pPr>
            <a:r>
              <a:rPr b="0" lang="en-US" sz="1200">
                <a:latin typeface="Calibri"/>
                <a:ea typeface="Calibri"/>
                <a:cs typeface="Calibri"/>
                <a:sym typeface="Calibri"/>
              </a:rPr>
              <a:t>And On Capacity Building:</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Green fins Assessor trainings </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Business model workshop on Biodiversity Friendly Enterprise (BDFE)</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Coastal Assessment for Rehabilitation Enhancement – Capacity Development and Resiliency of Ecosystems (CARE-CADRES)</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3</a:t>
            </a:r>
            <a:r>
              <a:rPr b="0" baseline="30000" lang="en-US" sz="1200">
                <a:latin typeface="Calibri"/>
                <a:ea typeface="Calibri"/>
                <a:cs typeface="Calibri"/>
                <a:sym typeface="Calibri"/>
              </a:rPr>
              <a:t>rd</a:t>
            </a:r>
            <a:r>
              <a:rPr b="0" lang="en-US" sz="1200">
                <a:latin typeface="Calibri"/>
                <a:ea typeface="Calibri"/>
                <a:cs typeface="Calibri"/>
                <a:sym typeface="Calibri"/>
              </a:rPr>
              <a:t> Biodiversity Resource Information Network Group Training on Marine Biodiversity Management </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Paralegal  training  for enforcement conducted</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Capacity Building on Aquatic Wildlife Management</a:t>
            </a:r>
            <a:endParaRPr b="0" sz="1200">
              <a:latin typeface="Calibri"/>
              <a:ea typeface="Calibri"/>
              <a:cs typeface="Calibri"/>
              <a:sym typeface="Calibri"/>
            </a:endParaRPr>
          </a:p>
          <a:p>
            <a:pPr indent="0" lvl="0" marL="0" rtl="0" algn="l">
              <a:spcBef>
                <a:spcPts val="0"/>
              </a:spcBef>
              <a:spcAft>
                <a:spcPts val="0"/>
              </a:spcAft>
              <a:buNone/>
            </a:pPr>
            <a:r>
              <a:t/>
            </a:r>
            <a:endParaRPr b="0" sz="1200">
              <a:latin typeface="Calibri"/>
              <a:ea typeface="Calibri"/>
              <a:cs typeface="Calibri"/>
              <a:sym typeface="Calibri"/>
            </a:endParaRPr>
          </a:p>
        </p:txBody>
      </p:sp>
      <p:sp>
        <p:nvSpPr>
          <p:cNvPr id="228" name="Google Shape;22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On Enforcement the following were conducted:</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2</a:t>
            </a:r>
            <a:r>
              <a:rPr b="0" baseline="30000" lang="en-US" sz="1200">
                <a:latin typeface="Calibri"/>
                <a:ea typeface="Calibri"/>
                <a:cs typeface="Calibri"/>
                <a:sym typeface="Calibri"/>
              </a:rPr>
              <a:t>nd</a:t>
            </a:r>
            <a:r>
              <a:rPr b="0" lang="en-US" sz="1200">
                <a:latin typeface="Calibri"/>
                <a:ea typeface="Calibri"/>
                <a:cs typeface="Calibri"/>
                <a:sym typeface="Calibri"/>
              </a:rPr>
              <a:t> Wildlife Law Enforcement Summit</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Boracay Rehabilitation Project</a:t>
            </a:r>
            <a:endParaRPr/>
          </a:p>
          <a:p>
            <a:pPr indent="-285750" lvl="1" marL="742950" rtl="0" algn="l">
              <a:spcBef>
                <a:spcPts val="0"/>
              </a:spcBef>
              <a:spcAft>
                <a:spcPts val="0"/>
              </a:spcAft>
              <a:buClr>
                <a:schemeClr val="dk1"/>
              </a:buClr>
              <a:buSzPts val="1200"/>
              <a:buFont typeface="Courier New"/>
              <a:buChar char="o"/>
            </a:pPr>
            <a:r>
              <a:rPr b="0" lang="en-US" sz="1200">
                <a:latin typeface="Calibri"/>
                <a:ea typeface="Calibri"/>
                <a:cs typeface="Calibri"/>
                <a:sym typeface="Calibri"/>
              </a:rPr>
              <a:t>Manila Bay Project</a:t>
            </a:r>
            <a:endParaRPr/>
          </a:p>
          <a:p>
            <a:pPr indent="0" lvl="0" marL="0" rtl="0" algn="l">
              <a:spcBef>
                <a:spcPts val="0"/>
              </a:spcBef>
              <a:spcAft>
                <a:spcPts val="0"/>
              </a:spcAft>
              <a:buNone/>
            </a:pPr>
            <a:r>
              <a:t/>
            </a:r>
            <a:endParaRPr b="0" sz="1200">
              <a:latin typeface="Calibri"/>
              <a:ea typeface="Calibri"/>
              <a:cs typeface="Calibri"/>
              <a:sym typeface="Calibri"/>
            </a:endParaRPr>
          </a:p>
          <a:p>
            <a:pPr indent="0" lvl="0" marL="0" rtl="0" algn="l">
              <a:spcBef>
                <a:spcPts val="0"/>
              </a:spcBef>
              <a:spcAft>
                <a:spcPts val="0"/>
              </a:spcAft>
              <a:buNone/>
            </a:pPr>
            <a:r>
              <a:rPr b="0" lang="en-US" sz="1200">
                <a:latin typeface="Calibri"/>
                <a:ea typeface="Calibri"/>
                <a:cs typeface="Calibri"/>
                <a:sym typeface="Calibri"/>
              </a:rPr>
              <a:t>And on Communication, Education, and Public Awareness (CEPA): </a:t>
            </a:r>
            <a:endParaRPr/>
          </a:p>
          <a:p>
            <a:pPr indent="-273050" lvl="1" marL="742950" marR="0" rtl="0" algn="l">
              <a:spcBef>
                <a:spcPts val="0"/>
              </a:spcBef>
              <a:spcAft>
                <a:spcPts val="0"/>
              </a:spcAft>
              <a:buClr>
                <a:srgbClr val="FF0000"/>
              </a:buClr>
              <a:buSzPts val="1600"/>
              <a:buFont typeface="Courier New"/>
              <a:buChar char="o"/>
            </a:pPr>
            <a:r>
              <a:rPr lang="en-US" sz="1600">
                <a:solidFill>
                  <a:srgbClr val="FF0000"/>
                </a:solidFill>
                <a:latin typeface="Open Sans"/>
                <a:ea typeface="Open Sans"/>
                <a:cs typeface="Open Sans"/>
                <a:sym typeface="Open Sans"/>
              </a:rPr>
              <a:t>Celebration of Special Environment Events (</a:t>
            </a:r>
            <a:r>
              <a:rPr b="0" i="0" lang="en-US" sz="1600" u="none" cap="none" strike="noStrike">
                <a:solidFill>
                  <a:srgbClr val="FF0000"/>
                </a:solidFill>
                <a:latin typeface="Open Sans"/>
                <a:ea typeface="Open Sans"/>
                <a:cs typeface="Open Sans"/>
                <a:sym typeface="Open Sans"/>
              </a:rPr>
              <a:t>Month of the Ocean</a:t>
            </a:r>
            <a:r>
              <a:rPr lang="en-US" sz="1600">
                <a:solidFill>
                  <a:srgbClr val="FF0000"/>
                </a:solidFill>
                <a:latin typeface="Open Sans"/>
                <a:ea typeface="Open Sans"/>
                <a:cs typeface="Open Sans"/>
                <a:sym typeface="Open Sans"/>
              </a:rPr>
              <a:t>, Coral Triangle Day, Environment Day, International Coastal Cleanup, International Year of the Reef)</a:t>
            </a:r>
            <a:endParaRPr/>
          </a:p>
          <a:p>
            <a:pPr indent="-273050" lvl="1" marL="742950" marR="0" rtl="0" algn="l">
              <a:spcBef>
                <a:spcPts val="0"/>
              </a:spcBef>
              <a:spcAft>
                <a:spcPts val="0"/>
              </a:spcAft>
              <a:buClr>
                <a:srgbClr val="FF0000"/>
              </a:buClr>
              <a:buSzPts val="1600"/>
              <a:buFont typeface="Courier New"/>
              <a:buChar char="o"/>
            </a:pPr>
            <a:r>
              <a:rPr b="0" i="0" lang="en-US" sz="1600" u="none" cap="none" strike="noStrike">
                <a:solidFill>
                  <a:srgbClr val="FF0000"/>
                </a:solidFill>
                <a:latin typeface="Open Sans"/>
                <a:ea typeface="Open Sans"/>
                <a:cs typeface="Open Sans"/>
                <a:sym typeface="Open Sans"/>
              </a:rPr>
              <a:t>K</a:t>
            </a:r>
            <a:r>
              <a:rPr lang="en-US" sz="1600">
                <a:solidFill>
                  <a:srgbClr val="FF0000"/>
                </a:solidFill>
                <a:latin typeface="Open Sans"/>
                <a:ea typeface="Open Sans"/>
                <a:cs typeface="Open Sans"/>
                <a:sym typeface="Open Sans"/>
              </a:rPr>
              <a:t>nowledge, Attitudes and Practices</a:t>
            </a:r>
            <a:r>
              <a:rPr b="0" i="0" lang="en-US" sz="1600" u="none" cap="none" strike="noStrike">
                <a:solidFill>
                  <a:srgbClr val="FF0000"/>
                </a:solidFill>
                <a:latin typeface="Open Sans"/>
                <a:ea typeface="Open Sans"/>
                <a:cs typeface="Open Sans"/>
                <a:sym typeface="Open Sans"/>
              </a:rPr>
              <a:t> </a:t>
            </a:r>
            <a:r>
              <a:rPr lang="en-US" sz="1600">
                <a:solidFill>
                  <a:srgbClr val="FF0000"/>
                </a:solidFill>
                <a:latin typeface="Open Sans"/>
                <a:ea typeface="Open Sans"/>
                <a:cs typeface="Open Sans"/>
                <a:sym typeface="Open Sans"/>
              </a:rPr>
              <a:t>survey conducted and consequent development and implementation of </a:t>
            </a:r>
            <a:r>
              <a:rPr b="0" i="0" lang="en-US" sz="1600" u="none" cap="none" strike="noStrike">
                <a:solidFill>
                  <a:srgbClr val="FF0000"/>
                </a:solidFill>
                <a:latin typeface="Open Sans"/>
                <a:ea typeface="Open Sans"/>
                <a:cs typeface="Open Sans"/>
                <a:sym typeface="Open Sans"/>
              </a:rPr>
              <a:t>Flagship Communication Campaign</a:t>
            </a:r>
            <a:r>
              <a:rPr lang="en-US" sz="1600">
                <a:solidFill>
                  <a:srgbClr val="FF0000"/>
                </a:solidFill>
                <a:latin typeface="Open Sans"/>
                <a:ea typeface="Open Sans"/>
                <a:cs typeface="Open Sans"/>
                <a:sym typeface="Open Sans"/>
              </a:rPr>
              <a:t>s on the 33  nationally-managed MPAs </a:t>
            </a:r>
            <a:endParaRPr sz="1600">
              <a:solidFill>
                <a:srgbClr val="FF0000"/>
              </a:solidFill>
            </a:endParaRPr>
          </a:p>
          <a:p>
            <a:pPr indent="0" lvl="0" marL="914400" marR="0" rtl="0" algn="l">
              <a:spcBef>
                <a:spcPts val="0"/>
              </a:spcBef>
              <a:spcAft>
                <a:spcPts val="0"/>
              </a:spcAft>
              <a:buClr>
                <a:srgbClr val="FF0000"/>
              </a:buClr>
              <a:buSzPts val="1600"/>
              <a:buFont typeface="Open Sans"/>
              <a:buNone/>
            </a:pPr>
            <a:r>
              <a:rPr lang="en-US" sz="1600">
                <a:solidFill>
                  <a:srgbClr val="FF0000"/>
                </a:solidFill>
                <a:latin typeface="Open Sans"/>
                <a:ea typeface="Open Sans"/>
                <a:cs typeface="Open Sans"/>
                <a:sym typeface="Open Sans"/>
              </a:rPr>
              <a:t>Participation to knowledge exchange fora (Asia-Pacific Coral Reef Symposium, East Asian Seas Congress, Sustainable Blue Economy Conference)</a:t>
            </a:r>
            <a:endParaRPr sz="1600">
              <a:solidFill>
                <a:srgbClr val="FF0000"/>
              </a:solidFill>
            </a:endParaRPr>
          </a:p>
          <a:p>
            <a:pPr indent="-273050" lvl="1" marL="742950" marR="0" rtl="0" algn="l">
              <a:spcBef>
                <a:spcPts val="0"/>
              </a:spcBef>
              <a:spcAft>
                <a:spcPts val="0"/>
              </a:spcAft>
              <a:buClr>
                <a:srgbClr val="FF0000"/>
              </a:buClr>
              <a:buSzPts val="1600"/>
              <a:buFont typeface="Courier New"/>
              <a:buChar char="o"/>
            </a:pPr>
            <a:r>
              <a:rPr b="0" i="0" lang="en-US" sz="1600" u="none" cap="none" strike="noStrike">
                <a:solidFill>
                  <a:srgbClr val="FF0000"/>
                </a:solidFill>
                <a:latin typeface="Open Sans"/>
                <a:ea typeface="Open Sans"/>
                <a:cs typeface="Open Sans"/>
                <a:sym typeface="Open Sans"/>
              </a:rPr>
              <a:t>CTI Roll-out (Country-wide)</a:t>
            </a:r>
            <a:endParaRPr sz="1600">
              <a:solidFill>
                <a:schemeClr val="dk1"/>
              </a:solidFill>
              <a:latin typeface="Open Sans"/>
              <a:ea typeface="Open Sans"/>
              <a:cs typeface="Open Sans"/>
              <a:sym typeface="Open Sans"/>
            </a:endParaRPr>
          </a:p>
        </p:txBody>
      </p:sp>
      <p:sp>
        <p:nvSpPr>
          <p:cNvPr id="236" name="Google Shape;23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Overall, among the 60 actions identified 21 has already been completed, 37 actions are on-going and 2 actions have not started.</a:t>
            </a:r>
            <a:endParaRPr/>
          </a:p>
        </p:txBody>
      </p:sp>
      <p:sp>
        <p:nvSpPr>
          <p:cNvPr id="245" name="Google Shape;2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Moving on, among the challenges encountered by the NCCC in implementing the NPOA are:</a:t>
            </a:r>
            <a:endParaRPr/>
          </a:p>
          <a:p>
            <a:pPr indent="0" lvl="0" marL="0" rtl="0" algn="l">
              <a:spcBef>
                <a:spcPts val="0"/>
              </a:spcBef>
              <a:spcAft>
                <a:spcPts val="0"/>
              </a:spcAft>
              <a:buNone/>
            </a:pPr>
            <a:r>
              <a:t/>
            </a:r>
            <a:endParaRPr b="0" sz="1200">
              <a:latin typeface="Calibri"/>
              <a:ea typeface="Calibri"/>
              <a:cs typeface="Calibri"/>
              <a:sym typeface="Calibri"/>
            </a:endParaRPr>
          </a:p>
          <a:p>
            <a:pPr indent="-285750" lvl="0" marL="285750" rtl="0" algn="l">
              <a:spcBef>
                <a:spcPts val="0"/>
              </a:spcBef>
              <a:spcAft>
                <a:spcPts val="0"/>
              </a:spcAft>
              <a:buClr>
                <a:schemeClr val="dk1"/>
              </a:buClr>
              <a:buSzPts val="1200"/>
              <a:buFont typeface="Arial"/>
              <a:buChar char="•"/>
            </a:pPr>
            <a:r>
              <a:rPr b="0" lang="en-US" sz="1200">
                <a:latin typeface="Calibri"/>
                <a:ea typeface="Calibri"/>
                <a:cs typeface="Calibri"/>
                <a:sym typeface="Calibri"/>
              </a:rPr>
              <a:t>Need for strengthening the NCCC (i.e., inactivity of some member NCCC agencies, need to expand membership to cover activities)</a:t>
            </a:r>
            <a:endParaRPr/>
          </a:p>
          <a:p>
            <a:pPr indent="-285750" lvl="0" marL="285750" rtl="0" algn="l">
              <a:spcBef>
                <a:spcPts val="600"/>
              </a:spcBef>
              <a:spcAft>
                <a:spcPts val="0"/>
              </a:spcAft>
              <a:buClr>
                <a:schemeClr val="dk1"/>
              </a:buClr>
              <a:buSzPts val="1200"/>
              <a:buFont typeface="Arial"/>
              <a:buChar char="•"/>
            </a:pPr>
            <a:r>
              <a:rPr b="0" lang="en-US" sz="1200">
                <a:latin typeface="Calibri"/>
                <a:ea typeface="Calibri"/>
                <a:cs typeface="Calibri"/>
                <a:sym typeface="Calibri"/>
              </a:rPr>
              <a:t>Lack of manpower resources to fully meet implementation requirements</a:t>
            </a:r>
            <a:endParaRPr/>
          </a:p>
          <a:p>
            <a:pPr indent="-285750" lvl="0" marL="285750" rtl="0" algn="l">
              <a:spcBef>
                <a:spcPts val="600"/>
              </a:spcBef>
              <a:spcAft>
                <a:spcPts val="0"/>
              </a:spcAft>
              <a:buClr>
                <a:schemeClr val="dk1"/>
              </a:buClr>
              <a:buSzPts val="1200"/>
              <a:buFont typeface="Arial"/>
              <a:buChar char="•"/>
            </a:pPr>
            <a:r>
              <a:rPr b="0" lang="en-US" sz="1200">
                <a:latin typeface="Calibri"/>
                <a:ea typeface="Calibri"/>
                <a:cs typeface="Calibri"/>
                <a:sym typeface="Calibri"/>
              </a:rPr>
              <a:t>NPOA needing an implementation plan and needs to be mainstream and relevant to Coastal and Marine Ecosystems National Program and global targets.</a:t>
            </a:r>
            <a:endParaRPr b="0" sz="1200">
              <a:latin typeface="Calibri"/>
              <a:ea typeface="Calibri"/>
              <a:cs typeface="Calibri"/>
              <a:sym typeface="Calibri"/>
            </a:endParaRPr>
          </a:p>
          <a:p>
            <a:pPr indent="-285750" lvl="0" marL="285750" rtl="0" algn="l">
              <a:spcBef>
                <a:spcPts val="600"/>
              </a:spcBef>
              <a:spcAft>
                <a:spcPts val="0"/>
              </a:spcAft>
              <a:buClr>
                <a:schemeClr val="dk1"/>
              </a:buClr>
              <a:buSzPts val="1200"/>
              <a:buFont typeface="Arial"/>
              <a:buChar char="•"/>
            </a:pPr>
            <a:r>
              <a:rPr b="0" lang="en-US" sz="1200">
                <a:latin typeface="Calibri"/>
                <a:ea typeface="Calibri"/>
                <a:cs typeface="Calibri"/>
                <a:sym typeface="Calibri"/>
              </a:rPr>
              <a:t>M&amp;E indicators need to be updated</a:t>
            </a:r>
            <a:endParaRPr/>
          </a:p>
          <a:p>
            <a:pPr indent="-209550" lvl="0" marL="285750" rtl="0" algn="l">
              <a:spcBef>
                <a:spcPts val="600"/>
              </a:spcBef>
              <a:spcAft>
                <a:spcPts val="0"/>
              </a:spcAft>
              <a:buClr>
                <a:schemeClr val="dk1"/>
              </a:buClr>
              <a:buSzPts val="1200"/>
              <a:buFont typeface="Arial"/>
              <a:buNone/>
            </a:pPr>
            <a:r>
              <a:t/>
            </a:r>
            <a:endParaRPr b="0" sz="1200">
              <a:latin typeface="Calibri"/>
              <a:ea typeface="Calibri"/>
              <a:cs typeface="Calibri"/>
              <a:sym typeface="Calibri"/>
            </a:endParaRPr>
          </a:p>
          <a:p>
            <a:pPr indent="0" lvl="0" marL="0" rtl="0" algn="l">
              <a:spcBef>
                <a:spcPts val="600"/>
              </a:spcBef>
              <a:spcAft>
                <a:spcPts val="0"/>
              </a:spcAft>
              <a:buClr>
                <a:schemeClr val="dk1"/>
              </a:buClr>
              <a:buSzPts val="1200"/>
              <a:buFont typeface="Arial"/>
              <a:buNone/>
            </a:pPr>
            <a:r>
              <a:rPr b="0" lang="en-US" sz="1200">
                <a:latin typeface="Calibri"/>
                <a:ea typeface="Calibri"/>
                <a:cs typeface="Calibri"/>
                <a:sym typeface="Calibri"/>
              </a:rPr>
              <a:t>Specifically on MPA Implementation</a:t>
            </a:r>
            <a:endParaRPr/>
          </a:p>
          <a:p>
            <a:pPr indent="-342900" lvl="0" marL="342900" rtl="0" algn="l">
              <a:spcBef>
                <a:spcPts val="600"/>
              </a:spcBef>
              <a:spcAft>
                <a:spcPts val="0"/>
              </a:spcAft>
              <a:buClr>
                <a:schemeClr val="dk1"/>
              </a:buClr>
              <a:buSzPts val="1200"/>
              <a:buFont typeface="Arial"/>
              <a:buChar char="•"/>
            </a:pPr>
            <a:r>
              <a:rPr b="0" lang="en-US" sz="1200">
                <a:latin typeface="Calibri"/>
                <a:ea typeface="Calibri"/>
                <a:cs typeface="Calibri"/>
                <a:sym typeface="Calibri"/>
              </a:rPr>
              <a:t>Insufficient data on metes &amp; bounds of locally managed MPAs</a:t>
            </a:r>
            <a:endParaRPr/>
          </a:p>
          <a:p>
            <a:pPr indent="-342900" lvl="0" marL="342900" rtl="0" algn="l">
              <a:spcBef>
                <a:spcPts val="600"/>
              </a:spcBef>
              <a:spcAft>
                <a:spcPts val="0"/>
              </a:spcAft>
              <a:buClr>
                <a:schemeClr val="dk1"/>
              </a:buClr>
              <a:buSzPts val="1200"/>
              <a:buFont typeface="Arial"/>
              <a:buChar char="•"/>
            </a:pPr>
            <a:r>
              <a:rPr b="0" lang="en-US" sz="1200">
                <a:latin typeface="Calibri"/>
                <a:ea typeface="Calibri"/>
                <a:cs typeface="Calibri"/>
                <a:sym typeface="Calibri"/>
              </a:rPr>
              <a:t>Identification of Coral Triangle Atlas and Marine Tourism Task Force needed.</a:t>
            </a:r>
            <a:endParaRPr b="0" sz="1200">
              <a:latin typeface="Calibri"/>
              <a:ea typeface="Calibri"/>
              <a:cs typeface="Calibri"/>
              <a:sym typeface="Calibri"/>
            </a:endParaRPr>
          </a:p>
        </p:txBody>
      </p:sp>
      <p:sp>
        <p:nvSpPr>
          <p:cNvPr id="253" name="Google Shape;25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Arial"/>
              <a:buChar char="•"/>
            </a:pPr>
            <a:r>
              <a:rPr b="0" lang="en-US" sz="1200">
                <a:latin typeface="Calibri"/>
                <a:ea typeface="Calibri"/>
                <a:cs typeface="Calibri"/>
                <a:sym typeface="Calibri"/>
              </a:rPr>
              <a:t>In 2019, On Seascapes Implementation the NCCC plans to roll-out the CTI-CFF Seascape Model and Regional Framework </a:t>
            </a:r>
            <a:endParaRPr/>
          </a:p>
          <a:p>
            <a:pPr indent="-266700" lvl="1" marL="800100" rtl="0" algn="l">
              <a:spcBef>
                <a:spcPts val="0"/>
              </a:spcBef>
              <a:spcAft>
                <a:spcPts val="0"/>
              </a:spcAft>
              <a:buClr>
                <a:schemeClr val="dk1"/>
              </a:buClr>
              <a:buSzPts val="1200"/>
              <a:buFont typeface="Arial"/>
              <a:buNone/>
            </a:pPr>
            <a:r>
              <a:t/>
            </a:r>
            <a:endParaRPr b="0" sz="1200">
              <a:latin typeface="Calibri"/>
              <a:ea typeface="Calibri"/>
              <a:cs typeface="Calibri"/>
              <a:sym typeface="Calibri"/>
            </a:endParaRPr>
          </a:p>
          <a:p>
            <a:pPr indent="-342900" lvl="0" marL="342900" rtl="0" algn="l">
              <a:spcBef>
                <a:spcPts val="0"/>
              </a:spcBef>
              <a:spcAft>
                <a:spcPts val="0"/>
              </a:spcAft>
              <a:buClr>
                <a:schemeClr val="dk1"/>
              </a:buClr>
              <a:buSzPts val="1200"/>
              <a:buFont typeface="Arial"/>
              <a:buChar char="•"/>
            </a:pPr>
            <a:r>
              <a:rPr b="0" lang="en-US" sz="1200">
                <a:latin typeface="Calibri"/>
                <a:ea typeface="Calibri"/>
                <a:cs typeface="Calibri"/>
                <a:sym typeface="Calibri"/>
              </a:rPr>
              <a:t>On EAFM Implementation, a continuous development of local EAFM plans and establishment of FMAs, and implementation of Fish RIGHT program in Calamianes, Visayan Sea, and Southern Negros will be done</a:t>
            </a:r>
            <a:endParaRPr/>
          </a:p>
          <a:p>
            <a:pPr indent="-266700" lvl="0" marL="342900" rtl="0" algn="l">
              <a:spcBef>
                <a:spcPts val="0"/>
              </a:spcBef>
              <a:spcAft>
                <a:spcPts val="0"/>
              </a:spcAft>
              <a:buClr>
                <a:schemeClr val="dk1"/>
              </a:buClr>
              <a:buSzPts val="1200"/>
              <a:buFont typeface="Arial"/>
              <a:buNone/>
            </a:pPr>
            <a:r>
              <a:t/>
            </a:r>
            <a:endParaRPr b="0" sz="1200">
              <a:latin typeface="Calibri"/>
              <a:ea typeface="Calibri"/>
              <a:cs typeface="Calibri"/>
              <a:sym typeface="Calibri"/>
            </a:endParaRPr>
          </a:p>
          <a:p>
            <a:pPr indent="-342900" lvl="0" marL="342900" rtl="0" algn="l">
              <a:spcBef>
                <a:spcPts val="0"/>
              </a:spcBef>
              <a:spcAft>
                <a:spcPts val="0"/>
              </a:spcAft>
              <a:buClr>
                <a:schemeClr val="dk1"/>
              </a:buClr>
              <a:buSzPts val="1200"/>
              <a:buFont typeface="Arial"/>
              <a:buChar char="•"/>
            </a:pPr>
            <a:r>
              <a:rPr b="0" lang="en-US" sz="1200">
                <a:latin typeface="Calibri"/>
                <a:ea typeface="Calibri"/>
                <a:cs typeface="Calibri"/>
                <a:sym typeface="Calibri"/>
              </a:rPr>
              <a:t>And On MPA implementation, activities such as MPA Financing Strategies, MPA Capacity Building, Management Effectiveness Assessments, Vulnerability Assessment in Marine Protected Areas, are among others that are planned to be conducted.</a:t>
            </a:r>
            <a:endParaRPr b="0" sz="1200">
              <a:latin typeface="Calibri"/>
              <a:ea typeface="Calibri"/>
              <a:cs typeface="Calibri"/>
              <a:sym typeface="Calibri"/>
            </a:endParaRPr>
          </a:p>
        </p:txBody>
      </p:sp>
      <p:sp>
        <p:nvSpPr>
          <p:cNvPr id="261" name="Google Shape;26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presentation follows this outline:</a:t>
            </a:r>
            <a:endParaRPr/>
          </a:p>
          <a:p>
            <a:pPr indent="0" lvl="0" marL="0" rtl="0" algn="l">
              <a:spcBef>
                <a:spcPts val="0"/>
              </a:spcBef>
              <a:spcAft>
                <a:spcPts val="0"/>
              </a:spcAft>
              <a:buNone/>
            </a:pPr>
            <a:r>
              <a:rPr lang="en-US"/>
              <a:t>First we would like to show you our representatives to the different Thematic and Governance Working groups, to be followed by our progress towards the NPOA; constraints and challenges in the NPOA implementation, our national roadmap for 2019, and the potential regional programs of the NCCC.</a:t>
            </a:r>
            <a:endParaRPr/>
          </a:p>
        </p:txBody>
      </p:sp>
      <p:sp>
        <p:nvSpPr>
          <p:cNvPr id="105" name="Google Shape;10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0" lang="en-US" sz="1200">
                <a:latin typeface="Calibri"/>
                <a:ea typeface="Calibri"/>
                <a:cs typeface="Calibri"/>
                <a:sym typeface="Calibri"/>
              </a:rPr>
              <a:t>Moreover, the NCCC plans to conduct a continuous review of the NPOA, conduct discussions on Marine Litter, implement the Manila Bay project component on Nature-based Ecotourism, the conduct of a CTI Congress, and the implementation of ProCoast Project.</a:t>
            </a:r>
            <a:endParaRPr/>
          </a:p>
        </p:txBody>
      </p:sp>
      <p:sp>
        <p:nvSpPr>
          <p:cNvPr id="269" name="Google Shape;26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In terms of potential regional program and support required, there is a need to take forward theSulu Sulawesi  EAFM Framework Plan (USAID-Oceans Project) through a Project Development discussion between the Seascapes Working Group and the EAFM Working Group.</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The  Sulu-Sulawesi Regional Strategic Action Program for Sustainable Fisheries Management needs to be discussed as well by the SWG and EAFM WG.</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Moreover, the proposed Sulu-Sulawesi transboundary resilient reefs needs to be discussed by the SWG, EAFM, MPA WG and the University Partnership.</a:t>
            </a:r>
            <a:endParaRPr/>
          </a:p>
          <a:p>
            <a:pPr indent="-266700" lvl="0" marL="34290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And there is also a potential to develop the draft Threatened Species Conservation Action Plan by Threatened Species Working group, and discuss timely topics such as growing issues on Marine Debris and Blue Carbon.</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77" name="Google Shape;27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very much for listening.</a:t>
            </a:r>
            <a:endParaRPr/>
          </a:p>
        </p:txBody>
      </p:sp>
      <p:sp>
        <p:nvSpPr>
          <p:cNvPr id="285" name="Google Shape;28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our representatives for the different working groups. For Seascapes and MPA: Dir. Crisanta Marlene Rodriguez of the DENR-BMB, for EAFM: Undersecretary Eduardo Gongona of the DA-BFAR, and for the CCA: Commissioner Noel Antonio Gaeran of the Climate Change Commission.</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for the Governance Working Group, representatives will be coming from the DENR-BMB, the DENR Finance Management Service, the Department of Interior and Local Government, and the University of the Philippines Marine Science Institute.</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skip</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Moving on to the progress and achievements towards the NPOA implementation. For goal 1 which is on seascapes the Philippines has already completed the Sulu Sulawesi Seascape Project which also cuts across the targets of MPA &amp; EAFM. Furthermore, initial planning for Seascape Implementation was also conducted for the development of West Philippine Seascape and North Philippine Seascape.</a:t>
            </a:r>
            <a:endParaRPr sz="1200">
              <a:solidFill>
                <a:srgbClr val="FF0000"/>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37" name="Google Shape;1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With regards to goal 2 which is on Ecosystems Approach to Fisheries management, the National Stock Assessment Program is continuously being implemented along with resource and habitat assessment and fisheries profiling. Moreover, a Nationwide vulnerability and suitability assessment for capture and aquaculture fisheries was conducted. </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The Philippine Committee on Illegal, Unregulated, and Unreported Fishing was also created through Executive Order No. 154. The National/Regional Law Enforcement Council (NALEC/RLEC) was also created strengthening law enforcement on the coastal waters in the Philippines. Continuous conduct of IEC activities such as conduct of summits/ conferences focusing on highly valued commodities i.e., sardines, tuna, shrimp, milkfish, tilapia, etc. is also held in support of this goal. </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Morevoer, fishing gear regulation on municipal waters is currently being implemented and management plans on tuna and sardines have already been developed.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Still under EAFM, the Tuna traceability system is under development and is now in its initial phase of developing the application/database. Baseline Assessment of Napoleon Wrasse in TRNP and Napoleon Wrasse Non-Detrimental Findings study in Tawi-Tawi were also completed with management recommendations.</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Seasonal Fishing Closures are also being done in Northern Palawan, Davao Gulf, Visayan Sea, Zamboanga, and Balayan Bay. </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latin typeface="Calibri"/>
                <a:ea typeface="Calibri"/>
                <a:cs typeface="Calibri"/>
                <a:sym typeface="Calibri"/>
              </a:rPr>
              <a:t>An Electronic Catch Documentation and Traceability and small scale catch documentation is also being developed.</a:t>
            </a:r>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just">
              <a:spcBef>
                <a:spcPts val="0"/>
              </a:spcBef>
              <a:spcAft>
                <a:spcPts val="0"/>
              </a:spcAft>
              <a:buClr>
                <a:schemeClr val="dk1"/>
              </a:buClr>
              <a:buSzPts val="1200"/>
              <a:buFont typeface="Arial"/>
              <a:buNone/>
            </a:pPr>
            <a:r>
              <a:rPr lang="en-US" sz="1200">
                <a:latin typeface="Calibri"/>
                <a:ea typeface="Calibri"/>
                <a:cs typeface="Calibri"/>
                <a:sym typeface="Calibri"/>
              </a:rPr>
              <a:t>In addition, the National Tuna Industry Council was also reconstructed, amending Special Order No. 659, series of 2000 through Special Order No. 1117 series of 2018.</a:t>
            </a:r>
            <a:endParaRPr sz="1200">
              <a:latin typeface="Calibri"/>
              <a:ea typeface="Calibri"/>
              <a:cs typeface="Calibri"/>
              <a:sym typeface="Calibri"/>
            </a:endParaRPr>
          </a:p>
          <a:p>
            <a:pPr indent="0" lvl="0" marL="0" rtl="0" algn="just">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just">
              <a:spcBef>
                <a:spcPts val="0"/>
              </a:spcBef>
              <a:spcAft>
                <a:spcPts val="0"/>
              </a:spcAft>
              <a:buClr>
                <a:schemeClr val="dk1"/>
              </a:buClr>
              <a:buSzPts val="1200"/>
              <a:buFont typeface="Arial"/>
              <a:buNone/>
            </a:pPr>
            <a:r>
              <a:rPr lang="en-US" sz="1200">
                <a:latin typeface="Calibri"/>
                <a:ea typeface="Calibri"/>
                <a:cs typeface="Calibri"/>
                <a:sym typeface="Calibri"/>
              </a:rPr>
              <a:t>Value chain analyses on tuna, sardines and ornamental fishes and assessments on reef-based ornamentals were also conducted by the NCCC.</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For Goal 3 which is on Marine Protected Areas. One of the milestones of the Philippines is the legislation of additional 10 MPAs under RA 11038.  Currently, the Philippines has 43 nationally-managed MPAs and 1,816 locally managed MPAs covering 1.4% of the country’s total sea area. In addition, the Coastal and Marine Ecosystems Management Program is also fully implemented where among the activities include the following: habitat assessment for NIPAS MPA, MPA Networking Technical Assistance for LGUs, support to 25 Marine Protected Area networks and about 200 biodiversity friendly enterprises, and the inclusion of ocean acidification baseline study in selected NIPAS MPAs.</a:t>
            </a:r>
            <a:endParaRPr/>
          </a:p>
          <a:p>
            <a:pPr indent="0" lvl="0" marL="0" marR="0" rtl="0" algn="l">
              <a:lnSpc>
                <a:spcPct val="100000"/>
              </a:lnSpc>
              <a:spcBef>
                <a:spcPts val="0"/>
              </a:spcBef>
              <a:spcAft>
                <a:spcPts val="0"/>
              </a:spcAft>
              <a:buClr>
                <a:schemeClr val="dk1"/>
              </a:buClr>
              <a:buSzPts val="1200"/>
              <a:buFont typeface="Calibri"/>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a:latin typeface="Calibri"/>
                <a:ea typeface="Calibri"/>
                <a:cs typeface="Calibri"/>
                <a:sym typeface="Calibri"/>
              </a:rPr>
              <a:t>Coastal stability assessment, mapping, impact monitoring, resiliency studies and updating of coral reef baseline data in the West Philippine Sea and Philippine Rise were also conducted.</a:t>
            </a:r>
            <a:endParaRPr>
              <a:latin typeface="Calibri"/>
              <a:ea typeface="Calibri"/>
              <a:cs typeface="Calibri"/>
              <a:sym typeface="Calibri"/>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3"/>
          <p:cNvPicPr preferRelativeResize="0"/>
          <p:nvPr/>
        </p:nvPicPr>
        <p:blipFill rotWithShape="1">
          <a:blip r:embed="rId2">
            <a:alphaModFix/>
          </a:blip>
          <a:srcRect b="89" l="10913" r="7644" t="92857"/>
          <a:stretch/>
        </p:blipFill>
        <p:spPr>
          <a:xfrm>
            <a:off x="-27215" y="6590805"/>
            <a:ext cx="12219215" cy="261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 name="Shape 30"/>
        <p:cNvGrpSpPr/>
        <p:nvPr/>
      </p:nvGrpSpPr>
      <p:grpSpPr>
        <a:xfrm>
          <a:off x="0" y="0"/>
          <a:ext cx="0" cy="0"/>
          <a:chOff x="0" y="0"/>
          <a:chExt cx="0" cy="0"/>
        </a:xfrm>
      </p:grpSpPr>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1" name="Google Shape;71;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10482109" y="365125"/>
            <a:ext cx="1276350" cy="1181100"/>
          </a:xfrm>
          <a:prstGeom prst="rect">
            <a:avLst/>
          </a:prstGeom>
          <a:noFill/>
          <a:ln>
            <a:noFill/>
          </a:ln>
        </p:spPr>
      </p:pic>
      <p:pic>
        <p:nvPicPr>
          <p:cNvPr id="16" name="Google Shape;16;p1"/>
          <p:cNvPicPr preferRelativeResize="0"/>
          <p:nvPr/>
        </p:nvPicPr>
        <p:blipFill rotWithShape="1">
          <a:blip r:embed="rId2">
            <a:alphaModFix/>
          </a:blip>
          <a:srcRect b="89" l="10913" r="7644" t="92857"/>
          <a:stretch/>
        </p:blipFill>
        <p:spPr>
          <a:xfrm>
            <a:off x="-27215" y="6590805"/>
            <a:ext cx="12219215" cy="2610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3.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5.jp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3"/>
          <p:cNvPicPr preferRelativeResize="0"/>
          <p:nvPr/>
        </p:nvPicPr>
        <p:blipFill rotWithShape="1">
          <a:blip r:embed="rId3">
            <a:alphaModFix/>
          </a:blip>
          <a:srcRect b="19582" l="490" r="19927" t="26818"/>
          <a:stretch/>
        </p:blipFill>
        <p:spPr>
          <a:xfrm>
            <a:off x="1" y="-41901"/>
            <a:ext cx="12215004" cy="5467995"/>
          </a:xfrm>
          <a:prstGeom prst="rect">
            <a:avLst/>
          </a:prstGeom>
          <a:noFill/>
          <a:ln>
            <a:noFill/>
          </a:ln>
        </p:spPr>
      </p:pic>
      <p:sp>
        <p:nvSpPr>
          <p:cNvPr id="93" name="Google Shape;93;p13"/>
          <p:cNvSpPr txBox="1"/>
          <p:nvPr/>
        </p:nvSpPr>
        <p:spPr>
          <a:xfrm>
            <a:off x="318621" y="400176"/>
            <a:ext cx="2643672"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5000" u="none" cap="none" strike="noStrike">
                <a:solidFill>
                  <a:schemeClr val="lt1"/>
                </a:solidFill>
                <a:latin typeface="Arial Black"/>
                <a:ea typeface="Arial Black"/>
                <a:cs typeface="Arial Black"/>
                <a:sym typeface="Arial Black"/>
              </a:rPr>
              <a:t>SOM14</a:t>
            </a:r>
            <a:endParaRPr/>
          </a:p>
        </p:txBody>
      </p:sp>
      <p:sp>
        <p:nvSpPr>
          <p:cNvPr id="94" name="Google Shape;94;p13"/>
          <p:cNvSpPr txBox="1"/>
          <p:nvPr/>
        </p:nvSpPr>
        <p:spPr>
          <a:xfrm>
            <a:off x="353550" y="1114039"/>
            <a:ext cx="359906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14</a:t>
            </a:r>
            <a:r>
              <a:rPr b="1" baseline="30000" lang="en-US" sz="1800">
                <a:solidFill>
                  <a:schemeClr val="lt1"/>
                </a:solidFill>
                <a:latin typeface="Open Sans ExtraBold"/>
                <a:ea typeface="Open Sans ExtraBold"/>
                <a:cs typeface="Open Sans ExtraBold"/>
                <a:sym typeface="Open Sans ExtraBold"/>
              </a:rPr>
              <a:t>th</a:t>
            </a:r>
            <a:r>
              <a:rPr b="1" lang="en-US" sz="1800">
                <a:solidFill>
                  <a:schemeClr val="lt1"/>
                </a:solidFill>
                <a:latin typeface="Open Sans ExtraBold"/>
                <a:ea typeface="Open Sans ExtraBold"/>
                <a:cs typeface="Open Sans ExtraBold"/>
                <a:sym typeface="Open Sans ExtraBold"/>
              </a:rPr>
              <a:t> Senior Officials’ Meeting</a:t>
            </a:r>
            <a:endParaRPr/>
          </a:p>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11-12 December 2018</a:t>
            </a:r>
            <a:endParaRPr/>
          </a:p>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Manila, Philippines</a:t>
            </a:r>
            <a:endParaRPr/>
          </a:p>
        </p:txBody>
      </p:sp>
      <p:sp>
        <p:nvSpPr>
          <p:cNvPr id="95" name="Google Shape;95;p13"/>
          <p:cNvSpPr txBox="1"/>
          <p:nvPr/>
        </p:nvSpPr>
        <p:spPr>
          <a:xfrm>
            <a:off x="11503" y="2855910"/>
            <a:ext cx="12191999" cy="723284"/>
          </a:xfrm>
          <a:prstGeom prst="rect">
            <a:avLst/>
          </a:prstGeom>
          <a:solidFill>
            <a:srgbClr val="90C42F">
              <a:alpha val="60000"/>
            </a:srgbClr>
          </a:solid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300"/>
              <a:buFont typeface="Arial Black"/>
              <a:buNone/>
            </a:pPr>
            <a:r>
              <a:rPr b="1" lang="en-US" sz="4300" u="none">
                <a:solidFill>
                  <a:schemeClr val="lt1"/>
                </a:solidFill>
                <a:latin typeface="Arial Black"/>
                <a:ea typeface="Arial Black"/>
                <a:cs typeface="Arial Black"/>
                <a:sym typeface="Arial Black"/>
              </a:rPr>
              <a:t>  SESSION 10: COUNTRY REPORT</a:t>
            </a:r>
            <a:endParaRPr/>
          </a:p>
        </p:txBody>
      </p:sp>
      <p:sp>
        <p:nvSpPr>
          <p:cNvPr id="96" name="Google Shape;96;p13"/>
          <p:cNvSpPr txBox="1"/>
          <p:nvPr/>
        </p:nvSpPr>
        <p:spPr>
          <a:xfrm>
            <a:off x="363825" y="4388488"/>
            <a:ext cx="7490135" cy="71678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2000"/>
              <a:buFont typeface="Arial"/>
              <a:buNone/>
            </a:pPr>
            <a:r>
              <a:rPr b="1" lang="en-US" sz="2000" u="none">
                <a:solidFill>
                  <a:schemeClr val="lt1"/>
                </a:solidFill>
                <a:latin typeface="Open Sans"/>
                <a:ea typeface="Open Sans"/>
                <a:cs typeface="Open Sans"/>
                <a:sym typeface="Open Sans"/>
              </a:rPr>
              <a:t>Ms. Crisanta Marlene P. Rodriguez</a:t>
            </a:r>
            <a:endParaRPr/>
          </a:p>
          <a:p>
            <a:pPr indent="0" lvl="0" marL="0" marR="0" rtl="0" algn="l">
              <a:lnSpc>
                <a:spcPct val="80000"/>
              </a:lnSpc>
              <a:spcBef>
                <a:spcPts val="1000"/>
              </a:spcBef>
              <a:spcAft>
                <a:spcPts val="0"/>
              </a:spcAft>
              <a:buClr>
                <a:schemeClr val="lt1"/>
              </a:buClr>
              <a:buSzPts val="2000"/>
              <a:buFont typeface="Arial"/>
              <a:buNone/>
            </a:pPr>
            <a:r>
              <a:rPr b="1" lang="en-US" sz="2000" u="none">
                <a:solidFill>
                  <a:schemeClr val="lt1"/>
                </a:solidFill>
                <a:latin typeface="Open Sans"/>
                <a:ea typeface="Open Sans"/>
                <a:cs typeface="Open Sans"/>
                <a:sym typeface="Open Sans"/>
              </a:rPr>
              <a:t>DENR-Biodiversity Management Bureau</a:t>
            </a:r>
            <a:endParaRPr b="1" sz="2000" u="none">
              <a:solidFill>
                <a:schemeClr val="lt1"/>
              </a:solidFill>
              <a:latin typeface="Open Sans"/>
              <a:ea typeface="Open Sans"/>
              <a:cs typeface="Open Sans"/>
              <a:sym typeface="Open Sans"/>
            </a:endParaRPr>
          </a:p>
        </p:txBody>
      </p:sp>
      <p:pic>
        <p:nvPicPr>
          <p:cNvPr id="97" name="Google Shape;97;p13"/>
          <p:cNvPicPr preferRelativeResize="0"/>
          <p:nvPr/>
        </p:nvPicPr>
        <p:blipFill rotWithShape="1">
          <a:blip r:embed="rId4">
            <a:alphaModFix/>
          </a:blip>
          <a:srcRect b="0" l="0" r="0" t="0"/>
          <a:stretch/>
        </p:blipFill>
        <p:spPr>
          <a:xfrm>
            <a:off x="9717412" y="5484659"/>
            <a:ext cx="977676" cy="982928"/>
          </a:xfrm>
          <a:prstGeom prst="rect">
            <a:avLst/>
          </a:prstGeom>
          <a:noFill/>
          <a:ln>
            <a:noFill/>
          </a:ln>
        </p:spPr>
      </p:pic>
      <p:pic>
        <p:nvPicPr>
          <p:cNvPr id="98" name="Google Shape;98;p13"/>
          <p:cNvPicPr preferRelativeResize="0"/>
          <p:nvPr/>
        </p:nvPicPr>
        <p:blipFill rotWithShape="1">
          <a:blip r:embed="rId5">
            <a:alphaModFix/>
          </a:blip>
          <a:srcRect b="0" l="0" r="0" t="0"/>
          <a:stretch/>
        </p:blipFill>
        <p:spPr>
          <a:xfrm>
            <a:off x="3178053" y="5471923"/>
            <a:ext cx="2601779" cy="1102426"/>
          </a:xfrm>
          <a:prstGeom prst="rect">
            <a:avLst/>
          </a:prstGeom>
          <a:noFill/>
          <a:ln>
            <a:noFill/>
          </a:ln>
        </p:spPr>
      </p:pic>
      <p:pic>
        <p:nvPicPr>
          <p:cNvPr descr="A close up of a sign&#10;&#10;Description automatically generated" id="99" name="Google Shape;99;p13"/>
          <p:cNvPicPr preferRelativeResize="0"/>
          <p:nvPr/>
        </p:nvPicPr>
        <p:blipFill rotWithShape="1">
          <a:blip r:embed="rId6">
            <a:alphaModFix/>
          </a:blip>
          <a:srcRect b="0" l="0" r="0" t="0"/>
          <a:stretch/>
        </p:blipFill>
        <p:spPr>
          <a:xfrm>
            <a:off x="161401" y="5577175"/>
            <a:ext cx="2844315" cy="928985"/>
          </a:xfrm>
          <a:prstGeom prst="rect">
            <a:avLst/>
          </a:prstGeom>
          <a:noFill/>
          <a:ln>
            <a:noFill/>
          </a:ln>
        </p:spPr>
      </p:pic>
      <p:sp>
        <p:nvSpPr>
          <p:cNvPr id="100" name="Google Shape;100;p13"/>
          <p:cNvSpPr txBox="1"/>
          <p:nvPr/>
        </p:nvSpPr>
        <p:spPr>
          <a:xfrm>
            <a:off x="353549" y="3814169"/>
            <a:ext cx="7490135" cy="7167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000"/>
              <a:buFont typeface="Arial"/>
              <a:buNone/>
            </a:pPr>
            <a:r>
              <a:rPr b="0" lang="en-US" sz="3000" u="none">
                <a:solidFill>
                  <a:schemeClr val="lt1"/>
                </a:solidFill>
                <a:latin typeface="Open Sans ExtraBold"/>
                <a:ea typeface="Open Sans ExtraBold"/>
                <a:cs typeface="Open Sans ExtraBold"/>
                <a:sym typeface="Open Sans ExtraBold"/>
              </a:rPr>
              <a:t>Philippines</a:t>
            </a:r>
            <a:endParaRPr b="0" sz="3000" u="none">
              <a:solidFill>
                <a:schemeClr val="lt1"/>
              </a:solidFill>
              <a:latin typeface="Open Sans ExtraBold"/>
              <a:ea typeface="Open Sans ExtraBold"/>
              <a:cs typeface="Open Sans ExtraBold"/>
              <a:sym typeface="Open Sans ExtraBold"/>
            </a:endParaRPr>
          </a:p>
        </p:txBody>
      </p:sp>
      <p:pic>
        <p:nvPicPr>
          <p:cNvPr descr="Image result for department of agriculture" id="101" name="Google Shape;101;p13"/>
          <p:cNvPicPr preferRelativeResize="0"/>
          <p:nvPr/>
        </p:nvPicPr>
        <p:blipFill rotWithShape="1">
          <a:blip r:embed="rId7">
            <a:alphaModFix/>
          </a:blip>
          <a:srcRect b="0" l="0" r="0" t="0"/>
          <a:stretch/>
        </p:blipFill>
        <p:spPr>
          <a:xfrm>
            <a:off x="10862723" y="5443110"/>
            <a:ext cx="1024477" cy="1024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180" name="Google Shape;180;p22"/>
          <p:cNvSpPr txBox="1"/>
          <p:nvPr/>
        </p:nvSpPr>
        <p:spPr>
          <a:xfrm>
            <a:off x="372533" y="1325563"/>
            <a:ext cx="8932832" cy="49552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MPAS</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600"/>
              </a:spcBef>
              <a:spcAft>
                <a:spcPts val="0"/>
              </a:spcAft>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2M hectares of MPA in NE, Palawan established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MPAN management plan approved in Davao Gulf</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Establishment of seven lines in Southern Palawan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Verde Island Passage (VIP) Management Board Established (CI-SmartSEAS)</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1</a:t>
            </a:r>
            <a:r>
              <a:rPr b="0" baseline="30000" i="0" lang="en-US" sz="1800" u="none" cap="none" strike="noStrike">
                <a:solidFill>
                  <a:schemeClr val="dk1"/>
                </a:solidFill>
                <a:latin typeface="Open Sans"/>
                <a:ea typeface="Open Sans"/>
                <a:cs typeface="Open Sans"/>
                <a:sym typeface="Open Sans"/>
              </a:rPr>
              <a:t>st</a:t>
            </a:r>
            <a:r>
              <a:rPr b="0" i="0" lang="en-US" sz="1800" u="none" cap="none" strike="noStrike">
                <a:solidFill>
                  <a:schemeClr val="dk1"/>
                </a:solidFill>
                <a:latin typeface="Open Sans"/>
                <a:ea typeface="Open Sans"/>
                <a:cs typeface="Open Sans"/>
                <a:sym typeface="Open Sans"/>
              </a:rPr>
              <a:t> Management Board meeting conducted</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MPA and MPA network establishment in 5 provinces in VIP </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Effective Management of MPA networks:</a:t>
            </a:r>
            <a:endParaRPr/>
          </a:p>
          <a:p>
            <a:pPr indent="-285750" lvl="2" marL="1200150" marR="0" rtl="0" algn="l">
              <a:spcBef>
                <a:spcPts val="0"/>
              </a:spcBef>
              <a:spcAft>
                <a:spcPts val="0"/>
              </a:spcAft>
              <a:buClr>
                <a:schemeClr val="dk1"/>
              </a:buClr>
              <a:buSzPts val="1800"/>
              <a:buFont typeface="Open Sans"/>
              <a:buChar char="-"/>
            </a:pPr>
            <a:r>
              <a:rPr b="0" i="0" lang="en-US" sz="1800" u="none" cap="none" strike="noStrike">
                <a:solidFill>
                  <a:schemeClr val="dk1"/>
                </a:solidFill>
                <a:latin typeface="Open Sans"/>
                <a:ea typeface="Open Sans"/>
                <a:cs typeface="Open Sans"/>
                <a:sym typeface="Open Sans"/>
              </a:rPr>
              <a:t>Oriental Mindoro – MSN Best MPA Network</a:t>
            </a:r>
            <a:endParaRPr/>
          </a:p>
          <a:p>
            <a:pPr indent="-285750" lvl="2" marL="1200150" marR="0" rtl="0" algn="l">
              <a:spcBef>
                <a:spcPts val="0"/>
              </a:spcBef>
              <a:spcAft>
                <a:spcPts val="0"/>
              </a:spcAft>
              <a:buClr>
                <a:schemeClr val="dk1"/>
              </a:buClr>
              <a:buSzPts val="1800"/>
              <a:buFont typeface="Open Sans"/>
              <a:buChar char="-"/>
            </a:pPr>
            <a:r>
              <a:rPr b="0" i="0" lang="en-US" sz="1800" u="none" cap="none" strike="noStrike">
                <a:solidFill>
                  <a:schemeClr val="dk1"/>
                </a:solidFill>
                <a:latin typeface="Open Sans"/>
                <a:ea typeface="Open Sans"/>
                <a:cs typeface="Open Sans"/>
                <a:sym typeface="Open Sans"/>
              </a:rPr>
              <a:t>Batangas MPAN – MSN Hall of Fame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Resumption of Joint Management Committee on TIHPA</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Attendance to MPA REX and Meeting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Marine Enforcement Manual in Davao Gulf</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MPA Capacity Building Training for Mentors – Modules Completed</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181" name="Google Shape;181;p22"/>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82" name="Google Shape;182;p22"/>
          <p:cNvGraphicFramePr/>
          <p:nvPr/>
        </p:nvGraphicFramePr>
        <p:xfrm>
          <a:off x="7476565" y="4641476"/>
          <a:ext cx="3000000" cy="3000000"/>
        </p:xfrm>
        <a:graphic>
          <a:graphicData uri="http://schemas.openxmlformats.org/drawingml/2006/table">
            <a:tbl>
              <a:tblPr bandRow="1" firstRow="1">
                <a:noFill/>
                <a:tableStyleId>{1B8D32C2-AE5B-4F18-A772-15F8363AE6D5}</a:tableStyleId>
              </a:tblPr>
              <a:tblGrid>
                <a:gridCol w="942175"/>
                <a:gridCol w="1400300"/>
                <a:gridCol w="1059475"/>
                <a:gridCol w="1059475"/>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8</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id="183" name="Google Shape;183;p22"/>
          <p:cNvPicPr preferRelativeResize="0"/>
          <p:nvPr/>
        </p:nvPicPr>
        <p:blipFill rotWithShape="1">
          <a:blip r:embed="rId4">
            <a:alphaModFix/>
          </a:blip>
          <a:srcRect b="0" l="0" r="0" t="26093"/>
          <a:stretch/>
        </p:blipFill>
        <p:spPr>
          <a:xfrm>
            <a:off x="7301553" y="1869743"/>
            <a:ext cx="4713310" cy="2595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190" name="Google Shape;190;p23"/>
          <p:cNvSpPr txBox="1"/>
          <p:nvPr/>
        </p:nvSpPr>
        <p:spPr>
          <a:xfrm>
            <a:off x="372533" y="1325563"/>
            <a:ext cx="6808196" cy="4201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CLIMATE CHANGE ADAPTATION</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Commission Resolution on Climate Risk Management Framework with Academe, CSOs, LGUs and NGAs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Mainstreaming Climate Change Action in Ecosystem Based Adaptation Planning</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2</a:t>
            </a:r>
            <a:r>
              <a:rPr baseline="30000" lang="en-US" sz="1800">
                <a:solidFill>
                  <a:schemeClr val="dk1"/>
                </a:solidFill>
                <a:latin typeface="Open Sans"/>
                <a:ea typeface="Open Sans"/>
                <a:cs typeface="Open Sans"/>
                <a:sym typeface="Open Sans"/>
              </a:rPr>
              <a:t>nd</a:t>
            </a:r>
            <a:r>
              <a:rPr lang="en-US" sz="1800">
                <a:solidFill>
                  <a:schemeClr val="dk1"/>
                </a:solidFill>
                <a:latin typeface="Open Sans"/>
                <a:ea typeface="Open Sans"/>
                <a:cs typeface="Open Sans"/>
                <a:sym typeface="Open Sans"/>
              </a:rPr>
              <a:t> National Convention on Climate Change and Disaster Risk Reduction</a:t>
            </a:r>
            <a:endParaRPr sz="1800">
              <a:solidFill>
                <a:schemeClr val="dk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Open Sans"/>
                <a:ea typeface="Open Sans"/>
                <a:cs typeface="Open Sans"/>
                <a:sym typeface="Open Sans"/>
              </a:rPr>
              <a:t>Blue Carbon</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National Blue Carbon TWG (NBCTWG) created to draft roadmap for management of blue carbon ecosystem</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p:txBody>
      </p:sp>
      <p:pic>
        <p:nvPicPr>
          <p:cNvPr id="191" name="Google Shape;191;p23"/>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92" name="Google Shape;192;p23"/>
          <p:cNvGraphicFramePr/>
          <p:nvPr/>
        </p:nvGraphicFramePr>
        <p:xfrm>
          <a:off x="7395884" y="4722159"/>
          <a:ext cx="3000000" cy="3000000"/>
        </p:xfrm>
        <a:graphic>
          <a:graphicData uri="http://schemas.openxmlformats.org/drawingml/2006/table">
            <a:tbl>
              <a:tblPr bandRow="1" firstRow="1">
                <a:noFill/>
                <a:tableStyleId>{1B8D32C2-AE5B-4F18-A772-15F8363AE6D5}</a:tableStyleId>
              </a:tblPr>
              <a:tblGrid>
                <a:gridCol w="971200"/>
                <a:gridCol w="1443450"/>
                <a:gridCol w="1092125"/>
                <a:gridCol w="1092125"/>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11</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7</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id="193" name="Google Shape;193;p23"/>
          <p:cNvPicPr preferRelativeResize="0"/>
          <p:nvPr/>
        </p:nvPicPr>
        <p:blipFill rotWithShape="1">
          <a:blip r:embed="rId4">
            <a:alphaModFix/>
          </a:blip>
          <a:srcRect b="3461" l="0" r="0" t="0"/>
          <a:stretch/>
        </p:blipFill>
        <p:spPr>
          <a:xfrm>
            <a:off x="7320341" y="1664617"/>
            <a:ext cx="4571099" cy="26920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200" name="Google Shape;200;p24"/>
          <p:cNvSpPr txBox="1"/>
          <p:nvPr/>
        </p:nvSpPr>
        <p:spPr>
          <a:xfrm>
            <a:off x="372533" y="1325563"/>
            <a:ext cx="6808196" cy="55861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CLIMATE CHANGE ADAPTATION</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Open Sans"/>
                <a:ea typeface="Open Sans"/>
                <a:cs typeface="Open Sans"/>
                <a:sym typeface="Open Sans"/>
              </a:rPr>
              <a:t>VIP Mangrove Rehabilitation  </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(CI-Turing Foundation Mangrove Green Wall of Mindoro Project)🡪 Research, mangrove MPA and nursery establishment; Policy and outreach; Sustainable Financing (livelihood and Ecotourism)</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Carbon Stock Assessment conducted to identify blue carbon management sites (CI)</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VA</a:t>
            </a:r>
            <a:r>
              <a:rPr b="1" lang="en-US" sz="1800">
                <a:solidFill>
                  <a:schemeClr val="dk1"/>
                </a:solidFill>
                <a:latin typeface="Open Sans"/>
                <a:ea typeface="Open Sans"/>
                <a:cs typeface="Open Sans"/>
                <a:sym typeface="Open Sans"/>
              </a:rPr>
              <a:t>-</a:t>
            </a:r>
            <a:r>
              <a:rPr lang="en-US" sz="1800">
                <a:solidFill>
                  <a:schemeClr val="dk1"/>
                </a:solidFill>
                <a:latin typeface="Open Sans"/>
                <a:ea typeface="Open Sans"/>
                <a:cs typeface="Open Sans"/>
                <a:sym typeface="Open Sans"/>
              </a:rPr>
              <a:t>CCA planning workshop in Davao Gulf</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Building Coastal Resilience for DRR and CC (CI-FFEM) (Project Site is Conception Iloilo. And will explore feasibility of green-gray approach)</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Drafting of BFAR Climate Change Strategic Framework for Disaster Risk Reduction and Management</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Nationwide vulnerability and suitability assessment for capture and aquaculture fisheries</a:t>
            </a:r>
            <a:endParaRPr sz="1800">
              <a:solidFill>
                <a:schemeClr val="dk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rgbClr val="FF0000"/>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p:txBody>
      </p:sp>
      <p:pic>
        <p:nvPicPr>
          <p:cNvPr id="201" name="Google Shape;201;p24"/>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202" name="Google Shape;202;p24"/>
          <p:cNvGraphicFramePr/>
          <p:nvPr/>
        </p:nvGraphicFramePr>
        <p:xfrm>
          <a:off x="7395884" y="4722159"/>
          <a:ext cx="3000000" cy="3000000"/>
        </p:xfrm>
        <a:graphic>
          <a:graphicData uri="http://schemas.openxmlformats.org/drawingml/2006/table">
            <a:tbl>
              <a:tblPr bandRow="1" firstRow="1">
                <a:noFill/>
                <a:tableStyleId>{1B8D32C2-AE5B-4F18-A772-15F8363AE6D5}</a:tableStyleId>
              </a:tblPr>
              <a:tblGrid>
                <a:gridCol w="971200"/>
                <a:gridCol w="1443450"/>
                <a:gridCol w="1092125"/>
                <a:gridCol w="1092125"/>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11</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7</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descr="Mangroves.jpg" id="203" name="Google Shape;203;p24"/>
          <p:cNvPicPr preferRelativeResize="0"/>
          <p:nvPr/>
        </p:nvPicPr>
        <p:blipFill rotWithShape="1">
          <a:blip r:embed="rId4">
            <a:alphaModFix/>
          </a:blip>
          <a:srcRect b="0" l="0" r="0" t="34551"/>
          <a:stretch/>
        </p:blipFill>
        <p:spPr>
          <a:xfrm>
            <a:off x="7580477" y="1325563"/>
            <a:ext cx="4002083" cy="32396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210" name="Google Shape;210;p25"/>
          <p:cNvSpPr txBox="1"/>
          <p:nvPr/>
        </p:nvSpPr>
        <p:spPr>
          <a:xfrm>
            <a:off x="359086" y="1103557"/>
            <a:ext cx="6767856" cy="59862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THREATENED SPECIES</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NPOA for Marine Turtles and Dugong</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Updating of Marine Turtle tagging database</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(Include Protect Wildlife Project)</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CI-Protect Wildlife: Palawan</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Local communities trained on behavioural change towards biodiversity</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Universities trained in developing research and conservation curricula</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Local government trained in combatting wildlife and environmental crime</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Policy review/development to combat wildlife crimes</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Cetacean Study in Davao Gulf</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Draft Wildlife Communications and Coordination Protocols for the Marine Turtle Protected Area Network</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Research on Napoleon Wrasse</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Attendance to TSWG REX/Meeting</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211" name="Google Shape;211;p25"/>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pic>
        <p:nvPicPr>
          <p:cNvPr id="212" name="Google Shape;212;p25"/>
          <p:cNvPicPr preferRelativeResize="0"/>
          <p:nvPr/>
        </p:nvPicPr>
        <p:blipFill rotWithShape="1">
          <a:blip r:embed="rId4">
            <a:alphaModFix/>
          </a:blip>
          <a:srcRect b="0" l="8416" r="0" t="0"/>
          <a:stretch/>
        </p:blipFill>
        <p:spPr>
          <a:xfrm>
            <a:off x="7126942" y="1782982"/>
            <a:ext cx="4571999" cy="2670711"/>
          </a:xfrm>
          <a:prstGeom prst="rect">
            <a:avLst/>
          </a:prstGeom>
          <a:noFill/>
          <a:ln>
            <a:noFill/>
          </a:ln>
        </p:spPr>
      </p:pic>
      <p:graphicFrame>
        <p:nvGraphicFramePr>
          <p:cNvPr id="213" name="Google Shape;213;p25"/>
          <p:cNvGraphicFramePr/>
          <p:nvPr/>
        </p:nvGraphicFramePr>
        <p:xfrm>
          <a:off x="7126942" y="4631170"/>
          <a:ext cx="3000000" cy="3000000"/>
        </p:xfrm>
        <a:graphic>
          <a:graphicData uri="http://schemas.openxmlformats.org/drawingml/2006/table">
            <a:tbl>
              <a:tblPr bandRow="1" firstRow="1">
                <a:noFill/>
                <a:tableStyleId>{1B8D32C2-AE5B-4F18-A772-15F8363AE6D5}</a:tableStyleId>
              </a:tblPr>
              <a:tblGrid>
                <a:gridCol w="965525"/>
                <a:gridCol w="1435000"/>
                <a:gridCol w="1085750"/>
                <a:gridCol w="1085750"/>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8</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220" name="Google Shape;220;p26"/>
          <p:cNvSpPr txBox="1"/>
          <p:nvPr/>
        </p:nvSpPr>
        <p:spPr>
          <a:xfrm>
            <a:off x="359086" y="1103557"/>
            <a:ext cx="6767856" cy="48782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THREATENED SPECIES</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Publication and Dissemination of Sharks and Napoleon Wrasse Country Status Report with NPOA</a:t>
            </a:r>
            <a:endParaRPr sz="1800">
              <a:solidFill>
                <a:schemeClr val="dk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Full implementation of Fisheries Administrative Order 233 (Aquatic Wildlife Conservation) </a:t>
            </a:r>
            <a:endParaRPr sz="1800">
              <a:solidFill>
                <a:schemeClr val="dk1"/>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Operationalization of National/Regional Aquatic Wildlife Management Council (NAWMC/RAWMC)</a:t>
            </a:r>
            <a:endParaRPr b="0" i="0" sz="1800" u="none" cap="none" strike="noStrike">
              <a:solidFill>
                <a:schemeClr val="dk1"/>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Operationalization of Philippine Aquatic Red List Committee</a:t>
            </a:r>
            <a:endParaRPr b="0" i="0" sz="1800" u="none" cap="none" strike="noStrike">
              <a:solidFill>
                <a:schemeClr val="dk1"/>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Activation and Utilization of Aquatic Wildlife Management Fund</a:t>
            </a:r>
            <a:endParaRPr b="0" i="0" sz="1800" u="none" cap="none" strike="noStrike">
              <a:solidFill>
                <a:schemeClr val="dk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Ongoing Red Listing of Philippine Aquatic Species</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221" name="Google Shape;221;p26"/>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222" name="Google Shape;222;p26"/>
          <p:cNvGraphicFramePr/>
          <p:nvPr/>
        </p:nvGraphicFramePr>
        <p:xfrm>
          <a:off x="7126942" y="4631170"/>
          <a:ext cx="3000000" cy="3000000"/>
        </p:xfrm>
        <a:graphic>
          <a:graphicData uri="http://schemas.openxmlformats.org/drawingml/2006/table">
            <a:tbl>
              <a:tblPr bandRow="1" firstRow="1">
                <a:noFill/>
                <a:tableStyleId>{1B8D32C2-AE5B-4F18-A772-15F8363AE6D5}</a:tableStyleId>
              </a:tblPr>
              <a:tblGrid>
                <a:gridCol w="965525"/>
                <a:gridCol w="1435000"/>
                <a:gridCol w="1085750"/>
                <a:gridCol w="1085750"/>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8</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id="223" name="Google Shape;223;p26"/>
          <p:cNvPicPr preferRelativeResize="0"/>
          <p:nvPr/>
        </p:nvPicPr>
        <p:blipFill rotWithShape="1">
          <a:blip r:embed="rId4">
            <a:alphaModFix/>
          </a:blip>
          <a:srcRect b="0" l="0" r="0" t="0"/>
          <a:stretch/>
        </p:blipFill>
        <p:spPr>
          <a:xfrm>
            <a:off x="7253107" y="1703574"/>
            <a:ext cx="1876425" cy="2428875"/>
          </a:xfrm>
          <a:prstGeom prst="rect">
            <a:avLst/>
          </a:prstGeom>
          <a:noFill/>
          <a:ln>
            <a:noFill/>
          </a:ln>
        </p:spPr>
      </p:pic>
      <p:pic>
        <p:nvPicPr>
          <p:cNvPr descr="Image result for Sharks and Napoleon Wrasse Country Status Report with NPOA" id="224" name="Google Shape;224;p26"/>
          <p:cNvPicPr preferRelativeResize="0"/>
          <p:nvPr/>
        </p:nvPicPr>
        <p:blipFill rotWithShape="1">
          <a:blip r:embed="rId5">
            <a:alphaModFix/>
          </a:blip>
          <a:srcRect b="0" l="0" r="0" t="0"/>
          <a:stretch/>
        </p:blipFill>
        <p:spPr>
          <a:xfrm>
            <a:off x="9484497" y="1703574"/>
            <a:ext cx="1878267" cy="24155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231" name="Google Shape;231;p27"/>
          <p:cNvSpPr txBox="1"/>
          <p:nvPr/>
        </p:nvSpPr>
        <p:spPr>
          <a:xfrm>
            <a:off x="399828" y="1004660"/>
            <a:ext cx="11235912" cy="55553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CROSS CUTTING THEMES</a:t>
            </a:r>
            <a:endParaRPr b="1" sz="1800">
              <a:solidFill>
                <a:srgbClr val="90C42F"/>
              </a:solidFill>
              <a:latin typeface="Arial Black"/>
              <a:ea typeface="Arial Black"/>
              <a:cs typeface="Arial Black"/>
              <a:sym typeface="Arial Black"/>
            </a:endParaRPr>
          </a:p>
          <a:p>
            <a:pPr indent="0" lvl="0" marL="0" marR="0" rtl="0" algn="l">
              <a:spcBef>
                <a:spcPts val="600"/>
              </a:spcBef>
              <a:spcAft>
                <a:spcPts val="0"/>
              </a:spcAft>
              <a:buNone/>
            </a:pPr>
            <a:r>
              <a:rPr b="1" lang="en-US" sz="2000">
                <a:solidFill>
                  <a:schemeClr val="dk1"/>
                </a:solidFill>
                <a:latin typeface="Open Sans"/>
                <a:ea typeface="Open Sans"/>
                <a:cs typeface="Open Sans"/>
                <a:sym typeface="Open Sans"/>
              </a:rPr>
              <a:t>Research</a:t>
            </a:r>
            <a:endParaRPr/>
          </a:p>
          <a:p>
            <a:pPr indent="-273050" lvl="1" marL="742950" marR="0" rtl="0" algn="l">
              <a:spcBef>
                <a:spcPts val="0"/>
              </a:spcBef>
              <a:spcAft>
                <a:spcPts val="0"/>
              </a:spcAft>
              <a:buClr>
                <a:schemeClr val="dk2"/>
              </a:buClr>
              <a:buSzPts val="1600"/>
              <a:buFont typeface="Courier New"/>
              <a:buChar char="o"/>
            </a:pPr>
            <a:r>
              <a:rPr b="0" i="0" lang="en-US" sz="1800" u="none" cap="none" strike="noStrike">
                <a:solidFill>
                  <a:schemeClr val="dk2"/>
                </a:solidFill>
                <a:latin typeface="Open Sans"/>
                <a:ea typeface="Open Sans"/>
                <a:cs typeface="Open Sans"/>
                <a:sym typeface="Open Sans"/>
              </a:rPr>
              <a:t>Mapping and impact research on resilience of reefs </a:t>
            </a:r>
            <a:endParaRPr/>
          </a:p>
          <a:p>
            <a:pPr indent="-273050" lvl="1" marL="742950" marR="0" rtl="0" algn="l">
              <a:spcBef>
                <a:spcPts val="0"/>
              </a:spcBef>
              <a:spcAft>
                <a:spcPts val="0"/>
              </a:spcAft>
              <a:buClr>
                <a:schemeClr val="dk2"/>
              </a:buClr>
              <a:buSzPts val="1600"/>
              <a:buFont typeface="Open Sans"/>
              <a:buChar char="o"/>
            </a:pPr>
            <a:r>
              <a:rPr b="0" i="0" lang="en-US" sz="1800" u="none" cap="none" strike="noStrike">
                <a:solidFill>
                  <a:schemeClr val="dk2"/>
                </a:solidFill>
                <a:latin typeface="Open Sans"/>
                <a:ea typeface="Open Sans"/>
                <a:cs typeface="Open Sans"/>
                <a:sym typeface="Open Sans"/>
              </a:rPr>
              <a:t>National ocean modeling for coral reef connectivity</a:t>
            </a:r>
            <a:endParaRPr b="0" i="0" sz="1800" u="none" cap="none" strike="noStrike">
              <a:solidFill>
                <a:schemeClr val="dk2"/>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Continuous Professional Masters-Tropical Marine Ecosystems Management </a:t>
            </a:r>
            <a:endParaRPr b="0" i="0" sz="18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Enabling Policy</a:t>
            </a:r>
            <a:endParaRPr/>
          </a:p>
          <a:p>
            <a:pPr indent="-330200" lvl="1" marL="800100" marR="0" rtl="0" algn="l">
              <a:spcBef>
                <a:spcPts val="0"/>
              </a:spcBef>
              <a:spcAft>
                <a:spcPts val="0"/>
              </a:spcAft>
              <a:buClr>
                <a:schemeClr val="dk1"/>
              </a:buClr>
              <a:buSzPts val="1600"/>
              <a:buFont typeface="Courier New"/>
              <a:buChar char="o"/>
            </a:pPr>
            <a:r>
              <a:rPr b="0" i="0" lang="en-US" sz="1800" u="none" cap="none" strike="noStrike">
                <a:solidFill>
                  <a:schemeClr val="dk1"/>
                </a:solidFill>
                <a:latin typeface="Open Sans"/>
                <a:ea typeface="Open Sans"/>
                <a:cs typeface="Open Sans"/>
                <a:sym typeface="Open Sans"/>
              </a:rPr>
              <a:t>DENR Administrative Order 2016-26 on the Implementation of Coastal and Marine Ecosystems Management Program</a:t>
            </a:r>
            <a:endParaRPr/>
          </a:p>
          <a:p>
            <a:pPr indent="-330200" lvl="1" marL="800100" marR="0" rtl="0" algn="l">
              <a:spcBef>
                <a:spcPts val="0"/>
              </a:spcBef>
              <a:spcAft>
                <a:spcPts val="0"/>
              </a:spcAft>
              <a:buClr>
                <a:schemeClr val="dk1"/>
              </a:buClr>
              <a:buSzPts val="1600"/>
              <a:buFont typeface="Open Sans"/>
              <a:buChar char="o"/>
            </a:pPr>
            <a:r>
              <a:rPr b="0" i="0" lang="en-US" sz="1800" u="none" cap="none" strike="noStrike">
                <a:solidFill>
                  <a:schemeClr val="dk1"/>
                </a:solidFill>
                <a:latin typeface="Open Sans"/>
                <a:ea typeface="Open Sans"/>
                <a:cs typeface="Open Sans"/>
                <a:sym typeface="Open Sans"/>
              </a:rPr>
              <a:t>Republic Act 11038 Amendment to National Integrated Protected Areas System Act</a:t>
            </a:r>
            <a:endParaRPr b="0" i="0" sz="1800" u="none" cap="none" strike="noStrike">
              <a:solidFill>
                <a:schemeClr val="dk1"/>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Fisheries Compliance Audit (Memorandum Circular)</a:t>
            </a:r>
            <a:endParaRPr b="0" i="0" sz="1800" u="none" cap="none" strike="noStrike">
              <a:solidFill>
                <a:schemeClr val="dk1"/>
              </a:solidFill>
              <a:latin typeface="Open Sans"/>
              <a:ea typeface="Open Sans"/>
              <a:cs typeface="Open Sans"/>
              <a:sym typeface="Open Sans"/>
            </a:endParaRPr>
          </a:p>
          <a:p>
            <a:pPr indent="-342900" lvl="1" marL="800100" marR="0" rtl="0" algn="l">
              <a:spcBef>
                <a:spcPts val="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BMB-BFAR Convergence Consultation</a:t>
            </a:r>
            <a:endParaRPr/>
          </a:p>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Capacity Building</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Green fins (Assessor trainings etc)</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BDFE (Business Model Workshop)</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Coastal Assessment for Rehabilitation Enhancement – Capacity Development and Resiliency of Ecosystems (CARE-CADRES)</a:t>
            </a:r>
            <a:endParaRPr b="0" i="0" sz="1800" u="none" cap="none" strike="noStrike">
              <a:solidFill>
                <a:schemeClr val="dk1"/>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3</a:t>
            </a:r>
            <a:r>
              <a:rPr b="0" baseline="30000" i="0" lang="en-US" sz="1800" u="none" cap="none" strike="noStrike">
                <a:solidFill>
                  <a:schemeClr val="dk1"/>
                </a:solidFill>
                <a:latin typeface="Open Sans"/>
                <a:ea typeface="Open Sans"/>
                <a:cs typeface="Open Sans"/>
                <a:sym typeface="Open Sans"/>
              </a:rPr>
              <a:t>rd</a:t>
            </a:r>
            <a:r>
              <a:rPr b="0" i="0" lang="en-US" sz="1800" u="none" cap="none" strike="noStrike">
                <a:solidFill>
                  <a:schemeClr val="dk1"/>
                </a:solidFill>
                <a:latin typeface="Open Sans"/>
                <a:ea typeface="Open Sans"/>
                <a:cs typeface="Open Sans"/>
                <a:sym typeface="Open Sans"/>
              </a:rPr>
              <a:t> Biodiversity Resource Information Network Group Training on Marine Biodiversity Management </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Paralegal  training  for enforcement conducted</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Capacity Building on Aquatic Wildlife Management</a:t>
            </a:r>
            <a:endParaRPr b="0" i="0" sz="1800" u="none" cap="none" strike="noStrike">
              <a:solidFill>
                <a:schemeClr val="dk1"/>
              </a:solidFill>
              <a:latin typeface="Open Sans"/>
              <a:ea typeface="Open Sans"/>
              <a:cs typeface="Open Sans"/>
              <a:sym typeface="Open Sans"/>
            </a:endParaRPr>
          </a:p>
        </p:txBody>
      </p:sp>
      <p:pic>
        <p:nvPicPr>
          <p:cNvPr id="232" name="Google Shape;232;p27"/>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239" name="Google Shape;239;p28"/>
          <p:cNvSpPr txBox="1"/>
          <p:nvPr/>
        </p:nvSpPr>
        <p:spPr>
          <a:xfrm>
            <a:off x="232921" y="1117967"/>
            <a:ext cx="6495195" cy="57400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CROSS CUTTING THEMES</a:t>
            </a:r>
            <a:endParaRPr b="1" sz="1800">
              <a:solidFill>
                <a:srgbClr val="90C42F"/>
              </a:solidFill>
              <a:latin typeface="Arial Black"/>
              <a:ea typeface="Arial Black"/>
              <a:cs typeface="Arial Black"/>
              <a:sym typeface="Arial Black"/>
            </a:endParaRPr>
          </a:p>
          <a:p>
            <a:pPr indent="0" lvl="0" marL="0" marR="0" rtl="0" algn="l">
              <a:spcBef>
                <a:spcPts val="600"/>
              </a:spcBef>
              <a:spcAft>
                <a:spcPts val="0"/>
              </a:spcAft>
              <a:buNone/>
            </a:pPr>
            <a:r>
              <a:rPr b="1" lang="en-US" sz="2000">
                <a:solidFill>
                  <a:schemeClr val="dk1"/>
                </a:solidFill>
                <a:latin typeface="Open Sans"/>
                <a:ea typeface="Open Sans"/>
                <a:cs typeface="Open Sans"/>
                <a:sym typeface="Open Sans"/>
              </a:rPr>
              <a:t>Enforcement</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2</a:t>
            </a:r>
            <a:r>
              <a:rPr b="0" baseline="30000" i="0" lang="en-US" sz="1800" u="none" cap="none" strike="noStrike">
                <a:solidFill>
                  <a:schemeClr val="dk1"/>
                </a:solidFill>
                <a:latin typeface="Open Sans"/>
                <a:ea typeface="Open Sans"/>
                <a:cs typeface="Open Sans"/>
                <a:sym typeface="Open Sans"/>
              </a:rPr>
              <a:t>nd</a:t>
            </a:r>
            <a:r>
              <a:rPr b="0" i="0" lang="en-US" sz="1800" u="none" cap="none" strike="noStrike">
                <a:solidFill>
                  <a:schemeClr val="dk1"/>
                </a:solidFill>
                <a:latin typeface="Open Sans"/>
                <a:ea typeface="Open Sans"/>
                <a:cs typeface="Open Sans"/>
                <a:sym typeface="Open Sans"/>
              </a:rPr>
              <a:t> Wildlife Law Enforcement Summit</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Boracay Rehabilitation Project</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Manila Bay Project</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VIIRS night light boat detection Implementation in MPAs</a:t>
            </a:r>
            <a:endParaRPr b="0" i="0" sz="20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Communication, Education, and Public Awareness (CEPA)</a:t>
            </a:r>
            <a:endParaRPr b="1" sz="2000">
              <a:solidFill>
                <a:schemeClr val="dk1"/>
              </a:solidFill>
              <a:latin typeface="Open Sans"/>
              <a:ea typeface="Open Sans"/>
              <a:cs typeface="Open Sans"/>
              <a:sym typeface="Open Sans"/>
            </a:endParaRPr>
          </a:p>
          <a:p>
            <a:pPr indent="-2730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Open Sans"/>
                <a:ea typeface="Open Sans"/>
                <a:cs typeface="Open Sans"/>
                <a:sym typeface="Open Sans"/>
              </a:rPr>
              <a:t>Celebration of Special Environment Events (Month of the Ocean, Coral Triangle Day, Environment Day, International Coastal Cleanup, International Year of the Reef)</a:t>
            </a:r>
            <a:endParaRPr/>
          </a:p>
          <a:p>
            <a:pPr indent="-2730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Open Sans"/>
                <a:ea typeface="Open Sans"/>
                <a:cs typeface="Open Sans"/>
                <a:sym typeface="Open Sans"/>
              </a:rPr>
              <a:t>Knowledge, Attitudes and Practices survey conducted and consequent development and implementation of Flagship Communication Campaigns on the 33  nationally-managed MPAs </a:t>
            </a:r>
            <a:endParaRPr b="0" i="0" sz="1600" u="none" cap="none" strike="noStrike">
              <a:solidFill>
                <a:schemeClr val="dk1"/>
              </a:solidFill>
              <a:latin typeface="Arial"/>
              <a:ea typeface="Arial"/>
              <a:cs typeface="Arial"/>
              <a:sym typeface="Arial"/>
            </a:endParaRPr>
          </a:p>
          <a:p>
            <a:pPr indent="-2730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Open Sans"/>
                <a:ea typeface="Open Sans"/>
                <a:cs typeface="Open Sans"/>
                <a:sym typeface="Open Sans"/>
              </a:rPr>
              <a:t>Participation to knowledge exchange fora (Asia-Pacific Coral Reef Symposium, East Asian Seas Congress, Sustainable Blue Economy Conference)</a:t>
            </a:r>
            <a:endParaRPr b="0" i="0" sz="1600" u="none" cap="none" strike="noStrike">
              <a:solidFill>
                <a:schemeClr val="dk1"/>
              </a:solidFill>
              <a:latin typeface="Arial"/>
              <a:ea typeface="Arial"/>
              <a:cs typeface="Arial"/>
              <a:sym typeface="Arial"/>
            </a:endParaRPr>
          </a:p>
          <a:p>
            <a:pPr indent="-2730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Open Sans"/>
                <a:ea typeface="Open Sans"/>
                <a:cs typeface="Open Sans"/>
                <a:sym typeface="Open Sans"/>
              </a:rPr>
              <a:t>CTI Roll-out (Country-wide)</a:t>
            </a:r>
            <a:endParaRPr/>
          </a:p>
          <a:p>
            <a:pPr indent="0" lvl="1" marL="457200" marR="0" rtl="0" algn="l">
              <a:spcBef>
                <a:spcPts val="0"/>
              </a:spcBef>
              <a:spcAft>
                <a:spcPts val="0"/>
              </a:spcAft>
              <a:buNone/>
            </a:pPr>
            <a:r>
              <a:t/>
            </a:r>
            <a:endParaRPr b="0" i="0" sz="1800" u="none" cap="none" strike="noStrike">
              <a:solidFill>
                <a:schemeClr val="dk2"/>
              </a:solidFill>
              <a:latin typeface="Open Sans"/>
              <a:ea typeface="Open Sans"/>
              <a:cs typeface="Open Sans"/>
              <a:sym typeface="Open Sans"/>
            </a:endParaRPr>
          </a:p>
        </p:txBody>
      </p:sp>
      <p:pic>
        <p:nvPicPr>
          <p:cNvPr id="240" name="Google Shape;240;p28"/>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pic>
        <p:nvPicPr>
          <p:cNvPr id="241" name="Google Shape;241;p28"/>
          <p:cNvPicPr preferRelativeResize="0"/>
          <p:nvPr/>
        </p:nvPicPr>
        <p:blipFill rotWithShape="1">
          <a:blip r:embed="rId4">
            <a:alphaModFix/>
          </a:blip>
          <a:srcRect b="0" l="0" r="0" t="0"/>
          <a:stretch/>
        </p:blipFill>
        <p:spPr>
          <a:xfrm>
            <a:off x="6867729" y="1809296"/>
            <a:ext cx="5324271" cy="38693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pic>
        <p:nvPicPr>
          <p:cNvPr id="248" name="Google Shape;248;p29"/>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pic>
        <p:nvPicPr>
          <p:cNvPr id="249" name="Google Shape;249;p29"/>
          <p:cNvPicPr preferRelativeResize="0"/>
          <p:nvPr/>
        </p:nvPicPr>
        <p:blipFill rotWithShape="1">
          <a:blip r:embed="rId4">
            <a:alphaModFix/>
          </a:blip>
          <a:srcRect b="37766" l="0" r="0" t="0"/>
          <a:stretch/>
        </p:blipFill>
        <p:spPr>
          <a:xfrm>
            <a:off x="0" y="1454183"/>
            <a:ext cx="12192000" cy="50080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0"/>
          <p:cNvSpPr txBox="1"/>
          <p:nvPr>
            <p:ph type="title"/>
          </p:nvPr>
        </p:nvSpPr>
        <p:spPr>
          <a:xfrm>
            <a:off x="360828" y="23308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2880"/>
              <a:buFont typeface="Arial Black"/>
              <a:buNone/>
            </a:pPr>
            <a:r>
              <a:rPr b="1" lang="en-US" sz="2880">
                <a:solidFill>
                  <a:srgbClr val="474443"/>
                </a:solidFill>
                <a:latin typeface="Arial Black"/>
                <a:ea typeface="Arial Black"/>
                <a:cs typeface="Arial Black"/>
                <a:sym typeface="Arial Black"/>
              </a:rPr>
              <a:t>III. Constraints/Issues/Challenges </a:t>
            </a:r>
            <a:br>
              <a:rPr b="1" lang="en-US" sz="2880">
                <a:solidFill>
                  <a:srgbClr val="474443"/>
                </a:solidFill>
                <a:latin typeface="Arial Black"/>
                <a:ea typeface="Arial Black"/>
                <a:cs typeface="Arial Black"/>
                <a:sym typeface="Arial Black"/>
              </a:rPr>
            </a:br>
            <a:r>
              <a:rPr b="1" lang="en-US" sz="2880">
                <a:solidFill>
                  <a:srgbClr val="474443"/>
                </a:solidFill>
                <a:latin typeface="Arial Black"/>
                <a:ea typeface="Arial Black"/>
                <a:cs typeface="Arial Black"/>
                <a:sym typeface="Arial Black"/>
              </a:rPr>
              <a:t>Affecting Implementation of Identified Activities</a:t>
            </a:r>
            <a:endParaRPr sz="2880">
              <a:solidFill>
                <a:srgbClr val="474443"/>
              </a:solidFill>
              <a:latin typeface="Arial Black"/>
              <a:ea typeface="Arial Black"/>
              <a:cs typeface="Arial Black"/>
              <a:sym typeface="Arial Black"/>
            </a:endParaRPr>
          </a:p>
        </p:txBody>
      </p:sp>
      <p:pic>
        <p:nvPicPr>
          <p:cNvPr id="256" name="Google Shape;256;p30"/>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257" name="Google Shape;257;p30"/>
          <p:cNvSpPr txBox="1"/>
          <p:nvPr/>
        </p:nvSpPr>
        <p:spPr>
          <a:xfrm>
            <a:off x="360828" y="1558646"/>
            <a:ext cx="10035491" cy="532453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Need for strengthening the NCCC (i.e., inactivity of some member NCCC agencies, need to expand membership to cover activities)</a:t>
            </a:r>
            <a:endParaRPr/>
          </a:p>
          <a:p>
            <a:pPr indent="-285750" lvl="0" marL="285750" marR="0" rtl="0" algn="l">
              <a:spcBef>
                <a:spcPts val="60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Insufficient of manpower resources to fully meet implementation requirements</a:t>
            </a:r>
            <a:endParaRPr sz="2400">
              <a:solidFill>
                <a:schemeClr val="dk1"/>
              </a:solidFill>
              <a:latin typeface="Open Sans"/>
              <a:ea typeface="Open Sans"/>
              <a:cs typeface="Open Sans"/>
              <a:sym typeface="Open Sans"/>
            </a:endParaRPr>
          </a:p>
          <a:p>
            <a:pPr indent="-285750" lvl="0" marL="285750" marR="0" rtl="0" algn="l">
              <a:spcBef>
                <a:spcPts val="60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NPOA needing an implementation plan, and needs to be mainstreamed and relevant to Coastal and Marine Ecosystems National program, global targets.</a:t>
            </a:r>
            <a:endParaRPr sz="2400">
              <a:solidFill>
                <a:schemeClr val="dk1"/>
              </a:solidFill>
              <a:latin typeface="Open Sans"/>
              <a:ea typeface="Open Sans"/>
              <a:cs typeface="Open Sans"/>
              <a:sym typeface="Open Sans"/>
            </a:endParaRPr>
          </a:p>
          <a:p>
            <a:pPr indent="-285750" lvl="0" marL="285750" marR="0" rtl="0" algn="l">
              <a:spcBef>
                <a:spcPts val="60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M&amp;E indicators need to be updated</a:t>
            </a:r>
            <a:endParaRPr/>
          </a:p>
          <a:p>
            <a:pPr indent="-285750" lvl="0" marL="285750" marR="0" rtl="0" algn="l">
              <a:spcBef>
                <a:spcPts val="60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On MPA Implementation</a:t>
            </a:r>
            <a:endParaRPr/>
          </a:p>
          <a:p>
            <a:pPr indent="-342900" lvl="1" marL="800100" marR="0" rtl="0" algn="l">
              <a:spcBef>
                <a:spcPts val="6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Insufficient data on metes &amp; bounds of locally managed MPAs</a:t>
            </a:r>
            <a:endParaRPr/>
          </a:p>
          <a:p>
            <a:pPr indent="-342900" lvl="1" marL="800100" marR="0" rtl="0" algn="l">
              <a:spcBef>
                <a:spcPts val="6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Identification of Coral Triangle Atlas focal points</a:t>
            </a:r>
            <a:endParaRPr/>
          </a:p>
          <a:p>
            <a:pPr indent="-342900" lvl="1" marL="800100" marR="0" rtl="0" algn="l">
              <a:spcBef>
                <a:spcPts val="6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Identify Marine Tourism Task Force Focal Point</a:t>
            </a:r>
            <a:endParaRPr/>
          </a:p>
          <a:p>
            <a:pPr indent="-133350" lvl="0" marL="285750" marR="0" rtl="0" algn="l">
              <a:spcBef>
                <a:spcPts val="600"/>
              </a:spcBef>
              <a:spcAft>
                <a:spcPts val="0"/>
              </a:spcAft>
              <a:buClr>
                <a:schemeClr val="dk1"/>
              </a:buClr>
              <a:buSzPts val="2400"/>
              <a:buFont typeface="Arial"/>
              <a:buNone/>
            </a:pPr>
            <a:r>
              <a:t/>
            </a:r>
            <a:endParaRPr sz="24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360828" y="23308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IV. National Roadmap 2019</a:t>
            </a:r>
            <a:endParaRPr sz="3200">
              <a:solidFill>
                <a:srgbClr val="474443"/>
              </a:solidFill>
              <a:latin typeface="Arial Black"/>
              <a:ea typeface="Arial Black"/>
              <a:cs typeface="Arial Black"/>
              <a:sym typeface="Arial Black"/>
            </a:endParaRPr>
          </a:p>
        </p:txBody>
      </p:sp>
      <p:sp>
        <p:nvSpPr>
          <p:cNvPr id="264" name="Google Shape;264;p31"/>
          <p:cNvSpPr/>
          <p:nvPr/>
        </p:nvSpPr>
        <p:spPr>
          <a:xfrm>
            <a:off x="360828" y="1553497"/>
            <a:ext cx="9092454" cy="412420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On Seascapes Implementation</a:t>
            </a:r>
            <a:endParaRPr/>
          </a:p>
          <a:p>
            <a:pPr indent="-342900" lvl="1" marL="80010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CTI-CFF Seascape Model and Regional Framework Roll-out</a:t>
            </a:r>
            <a:endParaRPr/>
          </a:p>
          <a:p>
            <a:pPr indent="-215900" lvl="1" marL="800100" marR="0" rtl="0" algn="l">
              <a:spcBef>
                <a:spcPts val="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On EAFM Implementation</a:t>
            </a:r>
            <a:endParaRPr/>
          </a:p>
          <a:p>
            <a:pPr indent="-342900" lvl="1" marL="80010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Continuous development of local EAFM plans and establishment of FMAs</a:t>
            </a:r>
            <a:endParaRPr/>
          </a:p>
          <a:p>
            <a:pPr indent="-342900" lvl="1" marL="80010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Implementation of Fish RIGHT program in Calamianes, Visayan Sea, and Southern Negros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On MPA implementation</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MPA Financing Strategies</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MPA Capacity Building (per cluster training)</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Management Effectiveness Assessments</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Vulnerability Assessment in Marine Protected Areas</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Nomination of Apo Island as Category 4 under CTMPAS etc.</a:t>
            </a:r>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Inclusion of CTI to the cluster Call of Nominations for the MPA Awards</a:t>
            </a:r>
            <a:endParaRPr b="0" i="0" sz="1800" u="none" cap="none" strike="noStrike">
              <a:solidFill>
                <a:schemeClr val="dk1"/>
              </a:solidFill>
              <a:latin typeface="Open Sans"/>
              <a:ea typeface="Open Sans"/>
              <a:cs typeface="Open Sans"/>
              <a:sym typeface="Open Sans"/>
            </a:endParaRPr>
          </a:p>
        </p:txBody>
      </p:sp>
      <p:pic>
        <p:nvPicPr>
          <p:cNvPr id="265" name="Google Shape;265;p31"/>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14"/>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08" name="Google Shape;108;p14"/>
          <p:cNvSpPr txBox="1"/>
          <p:nvPr>
            <p:ph type="title"/>
          </p:nvPr>
        </p:nvSpPr>
        <p:spPr>
          <a:xfrm>
            <a:off x="515470" y="2575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Topic Outline</a:t>
            </a:r>
            <a:endParaRPr/>
          </a:p>
        </p:txBody>
      </p:sp>
      <p:sp>
        <p:nvSpPr>
          <p:cNvPr id="109" name="Google Shape;109;p14"/>
          <p:cNvSpPr txBox="1"/>
          <p:nvPr/>
        </p:nvSpPr>
        <p:spPr>
          <a:xfrm>
            <a:off x="372533" y="1325563"/>
            <a:ext cx="7278843" cy="2816156"/>
          </a:xfrm>
          <a:prstGeom prst="rect">
            <a:avLst/>
          </a:prstGeom>
          <a:noFill/>
          <a:ln>
            <a:noFill/>
          </a:ln>
        </p:spPr>
        <p:txBody>
          <a:bodyPr anchorCtr="0" anchor="t" bIns="45700" lIns="91425" spcFirstLastPara="1" rIns="91425" wrap="square" tIns="45700">
            <a:noAutofit/>
          </a:bodyPr>
          <a:lstStyle/>
          <a:p>
            <a:pPr indent="-400050" lvl="0" marL="400050" marR="0" rtl="0" algn="l">
              <a:spcBef>
                <a:spcPts val="0"/>
              </a:spcBef>
              <a:spcAft>
                <a:spcPts val="0"/>
              </a:spcAft>
              <a:buClr>
                <a:schemeClr val="dk1"/>
              </a:buClr>
              <a:buSzPts val="2400"/>
              <a:buFont typeface="Arial"/>
              <a:buAutoNum type="romanUcPeriod"/>
            </a:pPr>
            <a:r>
              <a:rPr b="1" lang="en-US" sz="2400">
                <a:solidFill>
                  <a:schemeClr val="dk1"/>
                </a:solidFill>
                <a:latin typeface="Arial"/>
                <a:ea typeface="Arial"/>
                <a:cs typeface="Arial"/>
                <a:sym typeface="Arial"/>
              </a:rPr>
              <a:t>Technical Working Group Members</a:t>
            </a:r>
            <a:endParaRPr/>
          </a:p>
          <a:p>
            <a:pPr indent="-400050" lvl="0" marL="400050" marR="0" rtl="0" algn="l">
              <a:spcBef>
                <a:spcPts val="600"/>
              </a:spcBef>
              <a:spcAft>
                <a:spcPts val="0"/>
              </a:spcAft>
              <a:buClr>
                <a:schemeClr val="dk1"/>
              </a:buClr>
              <a:buSzPts val="2400"/>
              <a:buFont typeface="Arial"/>
              <a:buAutoNum type="romanUcPeriod"/>
            </a:pPr>
            <a:r>
              <a:rPr b="1" lang="en-US" sz="2400">
                <a:solidFill>
                  <a:schemeClr val="dk1"/>
                </a:solidFill>
                <a:latin typeface="Arial"/>
                <a:ea typeface="Arial"/>
                <a:cs typeface="Arial"/>
                <a:sym typeface="Arial"/>
              </a:rPr>
              <a:t>Progress/Achievements Towards NPOA</a:t>
            </a:r>
            <a:endParaRPr/>
          </a:p>
          <a:p>
            <a:pPr indent="-400050" lvl="0" marL="400050" marR="0" rtl="0" algn="l">
              <a:spcBef>
                <a:spcPts val="600"/>
              </a:spcBef>
              <a:spcAft>
                <a:spcPts val="0"/>
              </a:spcAft>
              <a:buClr>
                <a:schemeClr val="dk1"/>
              </a:buClr>
              <a:buSzPts val="2400"/>
              <a:buFont typeface="Arial"/>
              <a:buAutoNum type="romanUcPeriod"/>
            </a:pPr>
            <a:r>
              <a:rPr b="1" lang="en-US" sz="2400">
                <a:solidFill>
                  <a:schemeClr val="dk1"/>
                </a:solidFill>
                <a:latin typeface="Arial"/>
                <a:ea typeface="Arial"/>
                <a:cs typeface="Arial"/>
                <a:sym typeface="Arial"/>
              </a:rPr>
              <a:t>Constraints/Issues and Challenges</a:t>
            </a:r>
            <a:endParaRPr/>
          </a:p>
          <a:p>
            <a:pPr indent="-400050" lvl="0" marL="400050" marR="0" rtl="0" algn="l">
              <a:spcBef>
                <a:spcPts val="600"/>
              </a:spcBef>
              <a:spcAft>
                <a:spcPts val="0"/>
              </a:spcAft>
              <a:buClr>
                <a:schemeClr val="dk1"/>
              </a:buClr>
              <a:buSzPts val="2400"/>
              <a:buFont typeface="Arial"/>
              <a:buAutoNum type="romanUcPeriod"/>
            </a:pPr>
            <a:r>
              <a:rPr b="1" lang="en-US" sz="2400">
                <a:solidFill>
                  <a:schemeClr val="dk1"/>
                </a:solidFill>
                <a:latin typeface="Arial"/>
                <a:ea typeface="Arial"/>
                <a:cs typeface="Arial"/>
                <a:sym typeface="Arial"/>
              </a:rPr>
              <a:t>National Roadmap</a:t>
            </a:r>
            <a:endParaRPr/>
          </a:p>
          <a:p>
            <a:pPr indent="-400050" lvl="0" marL="400050" marR="0" rtl="0" algn="l">
              <a:spcBef>
                <a:spcPts val="600"/>
              </a:spcBef>
              <a:spcAft>
                <a:spcPts val="0"/>
              </a:spcAft>
              <a:buClr>
                <a:schemeClr val="dk1"/>
              </a:buClr>
              <a:buSzPts val="2400"/>
              <a:buFont typeface="Arial"/>
              <a:buAutoNum type="romanUcPeriod"/>
            </a:pPr>
            <a:r>
              <a:rPr b="1" lang="en-US" sz="2400">
                <a:solidFill>
                  <a:schemeClr val="dk1"/>
                </a:solidFill>
                <a:latin typeface="Arial"/>
                <a:ea typeface="Arial"/>
                <a:cs typeface="Arial"/>
                <a:sym typeface="Arial"/>
              </a:rPr>
              <a:t>Potential Regional Program</a:t>
            </a:r>
            <a:endParaRPr sz="2400">
              <a:solidFill>
                <a:schemeClr val="dk1"/>
              </a:solidFill>
              <a:latin typeface="Arial"/>
              <a:ea typeface="Arial"/>
              <a:cs typeface="Arial"/>
              <a:sym typeface="Arial"/>
            </a:endParaRPr>
          </a:p>
          <a:p>
            <a:pPr indent="0" lvl="0" marL="0" marR="0" rtl="0" algn="l">
              <a:spcBef>
                <a:spcPts val="60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360828" y="23308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IV. National Roadmap 2019</a:t>
            </a:r>
            <a:endParaRPr sz="3200">
              <a:solidFill>
                <a:srgbClr val="474443"/>
              </a:solidFill>
              <a:latin typeface="Arial Black"/>
              <a:ea typeface="Arial Black"/>
              <a:cs typeface="Arial Black"/>
              <a:sym typeface="Arial Black"/>
            </a:endParaRPr>
          </a:p>
        </p:txBody>
      </p:sp>
      <p:sp>
        <p:nvSpPr>
          <p:cNvPr id="272" name="Google Shape;272;p32"/>
          <p:cNvSpPr/>
          <p:nvPr/>
        </p:nvSpPr>
        <p:spPr>
          <a:xfrm>
            <a:off x="360828" y="1553497"/>
            <a:ext cx="9092454" cy="163121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Continuous review of the NPOA</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Discussions on Marine Litter</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Manila Bay (Nature-based Ecotourism)</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CTI Congress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Implementation of ProCoast Project</a:t>
            </a:r>
            <a:endParaRPr sz="2000">
              <a:solidFill>
                <a:schemeClr val="dk1"/>
              </a:solidFill>
              <a:latin typeface="Open Sans"/>
              <a:ea typeface="Open Sans"/>
              <a:cs typeface="Open Sans"/>
              <a:sym typeface="Open Sans"/>
            </a:endParaRPr>
          </a:p>
        </p:txBody>
      </p:sp>
      <p:pic>
        <p:nvPicPr>
          <p:cNvPr id="273" name="Google Shape;273;p32"/>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3"/>
          <p:cNvSpPr txBox="1"/>
          <p:nvPr/>
        </p:nvSpPr>
        <p:spPr>
          <a:xfrm>
            <a:off x="360828" y="376519"/>
            <a:ext cx="10515600" cy="6454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V. Potential Regional Program &amp; Support Required</a:t>
            </a:r>
            <a:endParaRPr sz="3200">
              <a:solidFill>
                <a:srgbClr val="474443"/>
              </a:solidFill>
              <a:latin typeface="Arial Black"/>
              <a:ea typeface="Arial Black"/>
              <a:cs typeface="Arial Black"/>
              <a:sym typeface="Arial Black"/>
            </a:endParaRPr>
          </a:p>
        </p:txBody>
      </p:sp>
      <p:pic>
        <p:nvPicPr>
          <p:cNvPr id="280" name="Google Shape;280;p33"/>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281" name="Google Shape;281;p33"/>
          <p:cNvSpPr/>
          <p:nvPr/>
        </p:nvSpPr>
        <p:spPr>
          <a:xfrm>
            <a:off x="360828" y="1553497"/>
            <a:ext cx="8962466" cy="47089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Take forward Sulu Sulawesi  EAFM Framework Plan (USAID-Oceans Project) e.g. Project Development discuss between SWG and EAFM WG</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Sulu-Sulawesi Regional Strategic Action Program for Sustainable Fisheries Management – for SWG and EAFM WG Discussion</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Sulu-Sulawesi transboundary resilient reefs – discuss proposed project (SWG, EAFM, MPA WG) and University Partnership</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Develop the draft Threatened Species Conservation Action Plan (Threatened Species Working group)</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Marine Debris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Blue Carbon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34"/>
          <p:cNvPicPr preferRelativeResize="0"/>
          <p:nvPr>
            <p:ph idx="1" type="body"/>
          </p:nvPr>
        </p:nvPicPr>
        <p:blipFill rotWithShape="1">
          <a:blip r:embed="rId3">
            <a:alphaModFix/>
          </a:blip>
          <a:srcRect b="15427" l="9628" r="0" t="8505"/>
          <a:stretch/>
        </p:blipFill>
        <p:spPr>
          <a:xfrm>
            <a:off x="-32658" y="-16329"/>
            <a:ext cx="12224658" cy="6858000"/>
          </a:xfrm>
          <a:prstGeom prst="rect">
            <a:avLst/>
          </a:prstGeom>
          <a:noFill/>
          <a:ln>
            <a:noFill/>
          </a:ln>
        </p:spPr>
      </p:pic>
      <p:grpSp>
        <p:nvGrpSpPr>
          <p:cNvPr id="288" name="Google Shape;288;p34"/>
          <p:cNvGrpSpPr/>
          <p:nvPr/>
        </p:nvGrpSpPr>
        <p:grpSpPr>
          <a:xfrm>
            <a:off x="2070914" y="2655776"/>
            <a:ext cx="7805149" cy="4383657"/>
            <a:chOff x="2070914" y="2655776"/>
            <a:chExt cx="7805149" cy="4383657"/>
          </a:xfrm>
        </p:grpSpPr>
        <p:sp>
          <p:nvSpPr>
            <p:cNvPr id="289" name="Google Shape;289;p34"/>
            <p:cNvSpPr/>
            <p:nvPr/>
          </p:nvSpPr>
          <p:spPr>
            <a:xfrm>
              <a:off x="2070914" y="2655776"/>
              <a:ext cx="7805149" cy="423125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34"/>
            <p:cNvSpPr/>
            <p:nvPr/>
          </p:nvSpPr>
          <p:spPr>
            <a:xfrm>
              <a:off x="2188029" y="2792186"/>
              <a:ext cx="7527471" cy="4094847"/>
            </a:xfrm>
            <a:prstGeom prst="rect">
              <a:avLst/>
            </a:prstGeom>
            <a:solidFill>
              <a:srgbClr val="33CC33"/>
            </a:solidFill>
            <a:ln cap="flat" cmpd="sng" w="12700">
              <a:solidFill>
                <a:srgbClr val="33CC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34"/>
            <p:cNvSpPr/>
            <p:nvPr/>
          </p:nvSpPr>
          <p:spPr>
            <a:xfrm>
              <a:off x="2351314" y="2922814"/>
              <a:ext cx="7200900" cy="411661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34"/>
            <p:cNvSpPr txBox="1"/>
            <p:nvPr/>
          </p:nvSpPr>
          <p:spPr>
            <a:xfrm>
              <a:off x="2445844" y="3254865"/>
              <a:ext cx="7106370" cy="172625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cap="none">
                  <a:solidFill>
                    <a:srgbClr val="474443"/>
                  </a:solidFill>
                  <a:latin typeface="Arial Black"/>
                  <a:ea typeface="Arial Black"/>
                  <a:cs typeface="Arial Black"/>
                  <a:sym typeface="Arial Black"/>
                </a:rPr>
                <a:t>TERIMA KASIH -  MARAMING SALAMAT                TANK IU- OBRIGADO TAGIO TUMAS</a:t>
              </a:r>
              <a:endParaRPr b="1" sz="2000" cap="none">
                <a:solidFill>
                  <a:srgbClr val="474443"/>
                </a:solidFill>
                <a:latin typeface="Arial Black"/>
                <a:ea typeface="Arial Black"/>
                <a:cs typeface="Arial Black"/>
                <a:sym typeface="Arial Black"/>
              </a:endParaRPr>
            </a:p>
          </p:txBody>
        </p:sp>
      </p:grpSp>
      <p:pic>
        <p:nvPicPr>
          <p:cNvPr id="293" name="Google Shape;293;p34"/>
          <p:cNvPicPr preferRelativeResize="0"/>
          <p:nvPr/>
        </p:nvPicPr>
        <p:blipFill rotWithShape="1">
          <a:blip r:embed="rId4">
            <a:alphaModFix/>
          </a:blip>
          <a:srcRect b="0" l="0" r="0" t="0"/>
          <a:stretch/>
        </p:blipFill>
        <p:spPr>
          <a:xfrm>
            <a:off x="3507539" y="5313174"/>
            <a:ext cx="1690042" cy="752596"/>
          </a:xfrm>
          <a:prstGeom prst="rect">
            <a:avLst/>
          </a:prstGeom>
          <a:noFill/>
          <a:ln>
            <a:noFill/>
          </a:ln>
        </p:spPr>
      </p:pic>
      <p:pic>
        <p:nvPicPr>
          <p:cNvPr id="294" name="Google Shape;294;p34"/>
          <p:cNvPicPr preferRelativeResize="0"/>
          <p:nvPr/>
        </p:nvPicPr>
        <p:blipFill rotWithShape="1">
          <a:blip r:embed="rId5">
            <a:alphaModFix/>
          </a:blip>
          <a:srcRect b="0" l="0" r="0" t="0"/>
          <a:stretch/>
        </p:blipFill>
        <p:spPr>
          <a:xfrm>
            <a:off x="5404346" y="5351237"/>
            <a:ext cx="1605080" cy="676470"/>
          </a:xfrm>
          <a:prstGeom prst="rect">
            <a:avLst/>
          </a:prstGeom>
          <a:noFill/>
          <a:ln>
            <a:noFill/>
          </a:ln>
        </p:spPr>
      </p:pic>
      <p:pic>
        <p:nvPicPr>
          <p:cNvPr id="295" name="Google Shape;295;p34"/>
          <p:cNvPicPr preferRelativeResize="0"/>
          <p:nvPr/>
        </p:nvPicPr>
        <p:blipFill rotWithShape="1">
          <a:blip r:embed="rId6">
            <a:alphaModFix/>
          </a:blip>
          <a:srcRect b="0" l="0" r="0" t="0"/>
          <a:stretch/>
        </p:blipFill>
        <p:spPr>
          <a:xfrm>
            <a:off x="7672227" y="5356689"/>
            <a:ext cx="671018" cy="671018"/>
          </a:xfrm>
          <a:prstGeom prst="rect">
            <a:avLst/>
          </a:prstGeom>
          <a:noFill/>
          <a:ln>
            <a:noFill/>
          </a:ln>
        </p:spPr>
      </p:pic>
      <p:sp>
        <p:nvSpPr>
          <p:cNvPr id="296" name="Google Shape;296;p34"/>
          <p:cNvSpPr txBox="1"/>
          <p:nvPr/>
        </p:nvSpPr>
        <p:spPr>
          <a:xfrm>
            <a:off x="2445843" y="6465009"/>
            <a:ext cx="858818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chemeClr val="dk1"/>
                </a:solidFill>
                <a:latin typeface="Open Sans"/>
                <a:ea typeface="Open Sans"/>
                <a:cs typeface="Open Sans"/>
                <a:sym typeface="Open Sans"/>
              </a:rPr>
              <a:t>Photo credits:  IYORBank_Rebecca Weeks and Yen-Yi Lee</a:t>
            </a:r>
            <a:endParaRPr i="1" sz="10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360826" y="-205031"/>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2800"/>
              <a:buFont typeface="Arial Black"/>
              <a:buNone/>
            </a:pPr>
            <a:r>
              <a:rPr b="1" lang="en-US" sz="2800">
                <a:solidFill>
                  <a:srgbClr val="474443"/>
                </a:solidFill>
                <a:latin typeface="Arial Black"/>
                <a:ea typeface="Arial Black"/>
                <a:cs typeface="Arial Black"/>
                <a:sym typeface="Arial Black"/>
              </a:rPr>
              <a:t>I. Technical Working Group Members / Agencies</a:t>
            </a:r>
            <a:endParaRPr/>
          </a:p>
        </p:txBody>
      </p:sp>
      <p:pic>
        <p:nvPicPr>
          <p:cNvPr id="116" name="Google Shape;116;p15"/>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17" name="Google Shape;117;p15"/>
          <p:cNvGraphicFramePr/>
          <p:nvPr/>
        </p:nvGraphicFramePr>
        <p:xfrm>
          <a:off x="360826" y="674726"/>
          <a:ext cx="3000000" cy="3000000"/>
        </p:xfrm>
        <a:graphic>
          <a:graphicData uri="http://schemas.openxmlformats.org/drawingml/2006/table">
            <a:tbl>
              <a:tblPr bandRow="1" firstRow="1">
                <a:noFill/>
                <a:tableStyleId>{1B8D32C2-AE5B-4F18-A772-15F8363AE6D5}</a:tableStyleId>
              </a:tblPr>
              <a:tblGrid>
                <a:gridCol w="3229550"/>
                <a:gridCol w="7853075"/>
              </a:tblGrid>
              <a:tr h="335200">
                <a:tc>
                  <a:txBody>
                    <a:bodyPr/>
                    <a:lstStyle/>
                    <a:p>
                      <a:pPr indent="0" lvl="0" marL="0" marR="0" rtl="0" algn="l">
                        <a:spcBef>
                          <a:spcPts val="0"/>
                        </a:spcBef>
                        <a:spcAft>
                          <a:spcPts val="0"/>
                        </a:spcAft>
                        <a:buNone/>
                      </a:pPr>
                      <a:r>
                        <a:rPr lang="en-US" sz="1800" u="none" cap="none" strike="noStrike"/>
                        <a:t>TWG</a:t>
                      </a:r>
                      <a:endParaRPr sz="1800"/>
                    </a:p>
                  </a:txBody>
                  <a:tcPr marT="45725" marB="45725" marR="91450" marL="91450"/>
                </a:tc>
                <a:tc>
                  <a:txBody>
                    <a:bodyPr/>
                    <a:lstStyle/>
                    <a:p>
                      <a:pPr indent="0" lvl="0" marL="0" marR="0" rtl="0" algn="l">
                        <a:spcBef>
                          <a:spcPts val="0"/>
                        </a:spcBef>
                        <a:spcAft>
                          <a:spcPts val="0"/>
                        </a:spcAft>
                        <a:buNone/>
                      </a:pPr>
                      <a:r>
                        <a:rPr lang="en-US" sz="1800"/>
                        <a:t>Focal</a:t>
                      </a:r>
                      <a:r>
                        <a:rPr lang="en-US" sz="1800"/>
                        <a:t> Point</a:t>
                      </a:r>
                      <a:endParaRPr sz="1800"/>
                    </a:p>
                  </a:txBody>
                  <a:tcPr marT="45725" marB="45725" marR="91450" marL="91450"/>
                </a:tc>
              </a:tr>
              <a:tr h="618450">
                <a:tc>
                  <a:txBody>
                    <a:bodyPr/>
                    <a:lstStyle/>
                    <a:p>
                      <a:pPr indent="0" lvl="0" marL="0" marR="0" rtl="0" algn="l">
                        <a:spcBef>
                          <a:spcPts val="0"/>
                        </a:spcBef>
                        <a:spcAft>
                          <a:spcPts val="0"/>
                        </a:spcAft>
                        <a:buNone/>
                      </a:pPr>
                      <a:r>
                        <a:rPr lang="en-US" sz="1800"/>
                        <a:t>Seascapes</a:t>
                      </a:r>
                      <a:endParaRPr sz="1800"/>
                    </a:p>
                  </a:txBody>
                  <a:tcPr marT="45725" marB="45725" marR="91450" marL="91450"/>
                </a:tc>
                <a:tc>
                  <a:txBody>
                    <a:bodyPr/>
                    <a:lstStyle/>
                    <a:p>
                      <a:pPr indent="0" lvl="0" marL="0" marR="0" rtl="0" algn="l">
                        <a:spcBef>
                          <a:spcPts val="0"/>
                        </a:spcBef>
                        <a:spcAft>
                          <a:spcPts val="0"/>
                        </a:spcAft>
                        <a:buNone/>
                      </a:pPr>
                      <a:r>
                        <a:rPr lang="en-US" sz="1800"/>
                        <a:t>Dir. Crisanta Marlene P. Rodriguez</a:t>
                      </a:r>
                      <a:endParaRPr/>
                    </a:p>
                    <a:p>
                      <a:pPr indent="0" lvl="0" marL="0" marR="0" rtl="0" algn="l">
                        <a:spcBef>
                          <a:spcPts val="0"/>
                        </a:spcBef>
                        <a:spcAft>
                          <a:spcPts val="0"/>
                        </a:spcAft>
                        <a:buNone/>
                      </a:pPr>
                      <a:r>
                        <a:rPr lang="en-US" sz="1800"/>
                        <a:t>DENR-Biodiversity</a:t>
                      </a:r>
                      <a:r>
                        <a:rPr lang="en-US" sz="1800"/>
                        <a:t> Management Bureau</a:t>
                      </a:r>
                      <a:endParaRPr/>
                    </a:p>
                    <a:p>
                      <a:pPr indent="0" lvl="0" marL="0" marR="0" rtl="0" algn="l">
                        <a:spcBef>
                          <a:spcPts val="0"/>
                        </a:spcBef>
                        <a:spcAft>
                          <a:spcPts val="0"/>
                        </a:spcAft>
                        <a:buNone/>
                      </a:pPr>
                      <a:r>
                        <a:rPr i="0" lang="en-US" sz="1800"/>
                        <a:t>Support:</a:t>
                      </a:r>
                      <a:r>
                        <a:rPr i="1" lang="en-US" sz="1800"/>
                        <a:t> </a:t>
                      </a:r>
                      <a:r>
                        <a:rPr lang="en-US" sz="1800"/>
                        <a:t>Ms. Nilda S. Baling</a:t>
                      </a:r>
                      <a:endParaRPr sz="1800"/>
                    </a:p>
                  </a:txBody>
                  <a:tcPr marT="45725" marB="45725" marR="91450" marL="91450"/>
                </a:tc>
              </a:tr>
              <a:tr h="618450">
                <a:tc>
                  <a:txBody>
                    <a:bodyPr/>
                    <a:lstStyle/>
                    <a:p>
                      <a:pPr indent="0" lvl="0" marL="0" marR="0" rtl="0" algn="l">
                        <a:spcBef>
                          <a:spcPts val="0"/>
                        </a:spcBef>
                        <a:spcAft>
                          <a:spcPts val="0"/>
                        </a:spcAft>
                        <a:buNone/>
                      </a:pPr>
                      <a:r>
                        <a:rPr lang="en-US" sz="1800"/>
                        <a:t>EAFM</a:t>
                      </a:r>
                      <a:endParaRPr sz="1800"/>
                    </a:p>
                  </a:txBody>
                  <a:tcPr marT="45725" marB="45725" marR="91450" marL="91450"/>
                </a:tc>
                <a:tc>
                  <a:txBody>
                    <a:bodyPr/>
                    <a:lstStyle/>
                    <a:p>
                      <a:pPr indent="0" lvl="0" marL="0" marR="0" rtl="0" algn="l">
                        <a:spcBef>
                          <a:spcPts val="0"/>
                        </a:spcBef>
                        <a:spcAft>
                          <a:spcPts val="0"/>
                        </a:spcAft>
                        <a:buNone/>
                      </a:pPr>
                      <a:r>
                        <a:rPr lang="en-US" sz="1800"/>
                        <a:t>Usec.</a:t>
                      </a:r>
                      <a:r>
                        <a:rPr lang="en-US" sz="1800"/>
                        <a:t> Eduardo B. Gongona</a:t>
                      </a:r>
                      <a:endParaRPr sz="1800"/>
                    </a:p>
                    <a:p>
                      <a:pPr indent="0" lvl="0" marL="0" marR="0" rtl="0" algn="l">
                        <a:spcBef>
                          <a:spcPts val="0"/>
                        </a:spcBef>
                        <a:spcAft>
                          <a:spcPts val="0"/>
                        </a:spcAft>
                        <a:buNone/>
                      </a:pPr>
                      <a:r>
                        <a:rPr lang="en-US" sz="1800"/>
                        <a:t>DA-Bureau of Fisheries and Aquatic Resources</a:t>
                      </a:r>
                      <a:endParaRPr/>
                    </a:p>
                    <a:p>
                      <a:pPr indent="0" lvl="0" marL="0" marR="0" rtl="0" algn="l">
                        <a:spcBef>
                          <a:spcPts val="0"/>
                        </a:spcBef>
                        <a:spcAft>
                          <a:spcPts val="0"/>
                        </a:spcAft>
                        <a:buNone/>
                      </a:pPr>
                      <a:r>
                        <a:rPr lang="en-US" sz="1800"/>
                        <a:t>Support: Mr.</a:t>
                      </a:r>
                      <a:r>
                        <a:rPr lang="en-US" sz="1800"/>
                        <a:t> Rafael V. Ramiscal</a:t>
                      </a:r>
                      <a:endParaRPr sz="1800"/>
                    </a:p>
                  </a:txBody>
                  <a:tcPr marT="45725" marB="45725" marR="91450" marL="91450"/>
                </a:tc>
              </a:tr>
              <a:tr h="618450">
                <a:tc>
                  <a:txBody>
                    <a:bodyPr/>
                    <a:lstStyle/>
                    <a:p>
                      <a:pPr indent="0" lvl="0" marL="0" marR="0" rtl="0" algn="l">
                        <a:spcBef>
                          <a:spcPts val="0"/>
                        </a:spcBef>
                        <a:spcAft>
                          <a:spcPts val="0"/>
                        </a:spcAft>
                        <a:buNone/>
                      </a:pPr>
                      <a:r>
                        <a:rPr lang="en-US" sz="1800"/>
                        <a:t>MPA</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t>Dir. Crisanta Marlene P. Rodriguez</a:t>
                      </a:r>
                      <a:endParaRPr/>
                    </a:p>
                    <a:p>
                      <a:pPr indent="0" lvl="0" marL="0" marR="0" rtl="0" algn="l">
                        <a:lnSpc>
                          <a:spcPct val="100000"/>
                        </a:lnSpc>
                        <a:spcBef>
                          <a:spcPts val="0"/>
                        </a:spcBef>
                        <a:spcAft>
                          <a:spcPts val="0"/>
                        </a:spcAft>
                        <a:buClr>
                          <a:schemeClr val="dk1"/>
                        </a:buClr>
                        <a:buSzPts val="1800"/>
                        <a:buFont typeface="Arial"/>
                        <a:buNone/>
                      </a:pPr>
                      <a:r>
                        <a:rPr lang="en-US" sz="1800"/>
                        <a:t>DENR-Biodiversity</a:t>
                      </a:r>
                      <a:r>
                        <a:rPr lang="en-US" sz="1800"/>
                        <a:t> Management Bureau</a:t>
                      </a:r>
                      <a:endParaRPr/>
                    </a:p>
                    <a:p>
                      <a:pPr indent="0" lvl="0" marL="0" marR="0" rtl="0" algn="l">
                        <a:lnSpc>
                          <a:spcPct val="100000"/>
                        </a:lnSpc>
                        <a:spcBef>
                          <a:spcPts val="0"/>
                        </a:spcBef>
                        <a:spcAft>
                          <a:spcPts val="0"/>
                        </a:spcAft>
                        <a:buClr>
                          <a:schemeClr val="dk1"/>
                        </a:buClr>
                        <a:buSzPts val="1800"/>
                        <a:buFont typeface="Arial"/>
                        <a:buNone/>
                      </a:pPr>
                      <a:r>
                        <a:rPr lang="en-US" sz="1800"/>
                        <a:t>Support: Mr. Pablo G. de los Reyes, Jr.</a:t>
                      </a:r>
                      <a:endParaRPr sz="1800"/>
                    </a:p>
                  </a:txBody>
                  <a:tcPr marT="45725" marB="45725" marR="91450" marL="91450"/>
                </a:tc>
              </a:tr>
              <a:tr h="618450">
                <a:tc>
                  <a:txBody>
                    <a:bodyPr/>
                    <a:lstStyle/>
                    <a:p>
                      <a:pPr indent="0" lvl="0" marL="0" marR="0" rtl="0" algn="l">
                        <a:spcBef>
                          <a:spcPts val="0"/>
                        </a:spcBef>
                        <a:spcAft>
                          <a:spcPts val="0"/>
                        </a:spcAft>
                        <a:buNone/>
                      </a:pPr>
                      <a:r>
                        <a:rPr lang="en-US" sz="1800"/>
                        <a:t>CCA</a:t>
                      </a:r>
                      <a:endParaRPr sz="1800"/>
                    </a:p>
                  </a:txBody>
                  <a:tcPr marT="45725" marB="45725" marR="91450" marL="91450"/>
                </a:tc>
                <a:tc>
                  <a:txBody>
                    <a:bodyPr/>
                    <a:lstStyle/>
                    <a:p>
                      <a:pPr indent="0" lvl="0" marL="0" marR="0" rtl="0" algn="l">
                        <a:spcBef>
                          <a:spcPts val="0"/>
                        </a:spcBef>
                        <a:spcAft>
                          <a:spcPts val="0"/>
                        </a:spcAft>
                        <a:buNone/>
                      </a:pPr>
                      <a:r>
                        <a:rPr lang="en-US" sz="1800"/>
                        <a:t>Comm. Noel Antonio V. Gaerlan</a:t>
                      </a:r>
                      <a:endParaRPr sz="1800"/>
                    </a:p>
                    <a:p>
                      <a:pPr indent="0" lvl="0" marL="0" marR="0" rtl="0" algn="l">
                        <a:spcBef>
                          <a:spcPts val="0"/>
                        </a:spcBef>
                        <a:spcAft>
                          <a:spcPts val="0"/>
                        </a:spcAft>
                        <a:buNone/>
                      </a:pPr>
                      <a:r>
                        <a:rPr lang="en-US" sz="1800"/>
                        <a:t>Climate Change Commission</a:t>
                      </a:r>
                      <a:endParaRPr/>
                    </a:p>
                    <a:p>
                      <a:pPr indent="0" lvl="0" marL="0" marR="0" rtl="0" algn="l">
                        <a:spcBef>
                          <a:spcPts val="0"/>
                        </a:spcBef>
                        <a:spcAft>
                          <a:spcPts val="0"/>
                        </a:spcAft>
                        <a:buNone/>
                      </a:pPr>
                      <a:r>
                        <a:rPr lang="en-US" sz="1800"/>
                        <a:t>Support: Mr. Alexis D. Lapiz</a:t>
                      </a:r>
                      <a:endParaRPr sz="1800"/>
                    </a:p>
                  </a:txBody>
                  <a:tcPr marT="45725" marB="45725" marR="91450" marL="91450"/>
                </a:tc>
              </a:tr>
              <a:tr h="618450">
                <a:tc>
                  <a:txBody>
                    <a:bodyPr/>
                    <a:lstStyle/>
                    <a:p>
                      <a:pPr indent="0" lvl="0" marL="0" marR="0" rtl="0" algn="l">
                        <a:spcBef>
                          <a:spcPts val="0"/>
                        </a:spcBef>
                        <a:spcAft>
                          <a:spcPts val="0"/>
                        </a:spcAft>
                        <a:buNone/>
                      </a:pPr>
                      <a:r>
                        <a:rPr lang="en-US" sz="1800"/>
                        <a:t>TSWG</a:t>
                      </a:r>
                      <a:endParaRPr sz="1800"/>
                    </a:p>
                  </a:txBody>
                  <a:tcPr marT="45725" marB="45725" marR="91450" marL="91450"/>
                </a:tc>
                <a:tc>
                  <a:txBody>
                    <a:bodyPr/>
                    <a:lstStyle/>
                    <a:p>
                      <a:pPr indent="0" lvl="0" marL="0" marR="0" rtl="0" algn="l">
                        <a:spcBef>
                          <a:spcPts val="0"/>
                        </a:spcBef>
                        <a:spcAft>
                          <a:spcPts val="0"/>
                        </a:spcAft>
                        <a:buNone/>
                      </a:pPr>
                      <a:r>
                        <a:rPr lang="en-US" sz="1800"/>
                        <a:t>Usec.</a:t>
                      </a:r>
                      <a:r>
                        <a:rPr lang="en-US" sz="1800"/>
                        <a:t> Eduardo B. Gongona</a:t>
                      </a:r>
                      <a:endParaRPr sz="1800"/>
                    </a:p>
                    <a:p>
                      <a:pPr indent="0" lvl="0" marL="0" marR="0" rtl="0" algn="l">
                        <a:spcBef>
                          <a:spcPts val="0"/>
                        </a:spcBef>
                        <a:spcAft>
                          <a:spcPts val="0"/>
                        </a:spcAft>
                        <a:buNone/>
                      </a:pPr>
                      <a:r>
                        <a:rPr lang="en-US" sz="1800"/>
                        <a:t>DA-Bureau of Fisheries and Aquatic Resources</a:t>
                      </a:r>
                      <a:endParaRPr/>
                    </a:p>
                    <a:p>
                      <a:pPr indent="0" lvl="0" marL="0" marR="0" rtl="0" algn="l">
                        <a:spcBef>
                          <a:spcPts val="0"/>
                        </a:spcBef>
                        <a:spcAft>
                          <a:spcPts val="0"/>
                        </a:spcAft>
                        <a:buNone/>
                      </a:pPr>
                      <a:r>
                        <a:rPr lang="en-US" sz="1800"/>
                        <a:t>Support: Ms.</a:t>
                      </a:r>
                      <a:r>
                        <a:rPr lang="en-US" sz="1800"/>
                        <a:t> Ludivina Labe</a:t>
                      </a:r>
                      <a:endParaRPr/>
                    </a:p>
                    <a:p>
                      <a:pPr indent="0" lvl="0" marL="0" marR="0" rtl="0" algn="l">
                        <a:spcBef>
                          <a:spcPts val="0"/>
                        </a:spcBef>
                        <a:spcAft>
                          <a:spcPts val="0"/>
                        </a:spcAft>
                        <a:buNone/>
                      </a:pPr>
                      <a:r>
                        <a:t/>
                      </a:r>
                      <a:endParaRPr sz="1800"/>
                    </a:p>
                    <a:p>
                      <a:pPr indent="0" lvl="0" marL="0" marR="0" rtl="0" algn="l">
                        <a:lnSpc>
                          <a:spcPct val="100000"/>
                        </a:lnSpc>
                        <a:spcBef>
                          <a:spcPts val="0"/>
                        </a:spcBef>
                        <a:spcAft>
                          <a:spcPts val="0"/>
                        </a:spcAft>
                        <a:buClr>
                          <a:schemeClr val="dk1"/>
                        </a:buClr>
                        <a:buSzPts val="1800"/>
                        <a:buFont typeface="Arial"/>
                        <a:buNone/>
                      </a:pPr>
                      <a:r>
                        <a:rPr lang="en-US" sz="1800"/>
                        <a:t>Dir. Crisanta Marlene P. Rodriguez</a:t>
                      </a:r>
                      <a:endParaRPr/>
                    </a:p>
                    <a:p>
                      <a:pPr indent="0" lvl="0" marL="0" marR="0" rtl="0" algn="l">
                        <a:lnSpc>
                          <a:spcPct val="100000"/>
                        </a:lnSpc>
                        <a:spcBef>
                          <a:spcPts val="0"/>
                        </a:spcBef>
                        <a:spcAft>
                          <a:spcPts val="0"/>
                        </a:spcAft>
                        <a:buClr>
                          <a:schemeClr val="dk1"/>
                        </a:buClr>
                        <a:buSzPts val="1800"/>
                        <a:buFont typeface="Arial"/>
                        <a:buNone/>
                      </a:pPr>
                      <a:r>
                        <a:rPr lang="en-US" sz="1800"/>
                        <a:t>DENR-Biodiversity</a:t>
                      </a:r>
                      <a:r>
                        <a:rPr lang="en-US" sz="1800"/>
                        <a:t> Management Bureau</a:t>
                      </a:r>
                      <a:endParaRPr/>
                    </a:p>
                    <a:p>
                      <a:pPr indent="0" lvl="0" marL="0" marR="0" rtl="0" algn="l">
                        <a:lnSpc>
                          <a:spcPct val="100000"/>
                        </a:lnSpc>
                        <a:spcBef>
                          <a:spcPts val="0"/>
                        </a:spcBef>
                        <a:spcAft>
                          <a:spcPts val="0"/>
                        </a:spcAft>
                        <a:buClr>
                          <a:schemeClr val="dk1"/>
                        </a:buClr>
                        <a:buSzPts val="1800"/>
                        <a:buFont typeface="Arial"/>
                        <a:buNone/>
                      </a:pPr>
                      <a:r>
                        <a:rPr lang="en-US" sz="1800"/>
                        <a:t>Support: Mr. Pablo G. de los Reyes, Jr.</a:t>
                      </a:r>
                      <a:endParaRPr sz="1800"/>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360828" y="22168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 Governance Working Group/ Cross Cutting Themes Members / Agencies</a:t>
            </a:r>
            <a:endParaRPr/>
          </a:p>
        </p:txBody>
      </p:sp>
      <p:pic>
        <p:nvPicPr>
          <p:cNvPr id="124" name="Google Shape;124;p16"/>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25" name="Google Shape;125;p16"/>
          <p:cNvGraphicFramePr/>
          <p:nvPr/>
        </p:nvGraphicFramePr>
        <p:xfrm>
          <a:off x="360826" y="1547249"/>
          <a:ext cx="3000000" cy="3000000"/>
        </p:xfrm>
        <a:graphic>
          <a:graphicData uri="http://schemas.openxmlformats.org/drawingml/2006/table">
            <a:tbl>
              <a:tblPr bandRow="1" firstRow="1">
                <a:noFill/>
                <a:tableStyleId>{1B8D32C2-AE5B-4F18-A772-15F8363AE6D5}</a:tableStyleId>
              </a:tblPr>
              <a:tblGrid>
                <a:gridCol w="3229550"/>
                <a:gridCol w="7853075"/>
              </a:tblGrid>
              <a:tr h="322500">
                <a:tc>
                  <a:txBody>
                    <a:bodyPr/>
                    <a:lstStyle/>
                    <a:p>
                      <a:pPr indent="0" lvl="0" marL="0" marR="0" rtl="0" algn="l">
                        <a:spcBef>
                          <a:spcPts val="0"/>
                        </a:spcBef>
                        <a:spcAft>
                          <a:spcPts val="0"/>
                        </a:spcAft>
                        <a:buNone/>
                      </a:pPr>
                      <a:r>
                        <a:rPr lang="en-US" sz="1800"/>
                        <a:t>TWG</a:t>
                      </a:r>
                      <a:endParaRPr sz="1800"/>
                    </a:p>
                  </a:txBody>
                  <a:tcPr marT="45725" marB="45725" marR="91450" marL="91450"/>
                </a:tc>
                <a:tc>
                  <a:txBody>
                    <a:bodyPr/>
                    <a:lstStyle/>
                    <a:p>
                      <a:pPr indent="0" lvl="0" marL="0" marR="0" rtl="0" algn="l">
                        <a:spcBef>
                          <a:spcPts val="0"/>
                        </a:spcBef>
                        <a:spcAft>
                          <a:spcPts val="0"/>
                        </a:spcAft>
                        <a:buNone/>
                      </a:pPr>
                      <a:r>
                        <a:rPr lang="en-US" sz="1800"/>
                        <a:t>Focal</a:t>
                      </a:r>
                      <a:r>
                        <a:rPr lang="en-US" sz="1800"/>
                        <a:t> Point</a:t>
                      </a:r>
                      <a:endParaRPr sz="1800"/>
                    </a:p>
                  </a:txBody>
                  <a:tcPr marT="45725" marB="45725" marR="91450" marL="91450"/>
                </a:tc>
              </a:tr>
              <a:tr h="618450">
                <a:tc>
                  <a:txBody>
                    <a:bodyPr/>
                    <a:lstStyle/>
                    <a:p>
                      <a:pPr indent="0" lvl="0" marL="0" marR="0" rtl="0" algn="l">
                        <a:spcBef>
                          <a:spcPts val="0"/>
                        </a:spcBef>
                        <a:spcAft>
                          <a:spcPts val="0"/>
                        </a:spcAft>
                        <a:buNone/>
                      </a:pPr>
                      <a:r>
                        <a:rPr lang="en-US" sz="1800"/>
                        <a:t>M&amp;E</a:t>
                      </a:r>
                      <a:r>
                        <a:rPr lang="en-US" sz="1800"/>
                        <a:t> WG</a:t>
                      </a:r>
                      <a:endParaRPr sz="1800"/>
                    </a:p>
                  </a:txBody>
                  <a:tcPr marT="45725" marB="45725" marR="91450" marL="91450"/>
                </a:tc>
                <a:tc>
                  <a:txBody>
                    <a:bodyPr/>
                    <a:lstStyle/>
                    <a:p>
                      <a:pPr indent="0" lvl="0" marL="0" marR="0" rtl="0" algn="l">
                        <a:spcBef>
                          <a:spcPts val="0"/>
                        </a:spcBef>
                        <a:spcAft>
                          <a:spcPts val="0"/>
                        </a:spcAft>
                        <a:buNone/>
                      </a:pPr>
                      <a:r>
                        <a:rPr lang="en-US" sz="1800"/>
                        <a:t>Dir. Crisanta Marlene P. Rodriguez</a:t>
                      </a:r>
                      <a:endParaRPr/>
                    </a:p>
                    <a:p>
                      <a:pPr indent="0" lvl="0" marL="0" marR="0" rtl="0" algn="l">
                        <a:spcBef>
                          <a:spcPts val="0"/>
                        </a:spcBef>
                        <a:spcAft>
                          <a:spcPts val="0"/>
                        </a:spcAft>
                        <a:buNone/>
                      </a:pPr>
                      <a:r>
                        <a:rPr lang="en-US" sz="1800"/>
                        <a:t>DENR-Biodiversity</a:t>
                      </a:r>
                      <a:r>
                        <a:rPr lang="en-US" sz="1800"/>
                        <a:t> Management Bureau</a:t>
                      </a:r>
                      <a:endParaRPr/>
                    </a:p>
                    <a:p>
                      <a:pPr indent="0" lvl="0" marL="0" marR="0" rtl="0" algn="l">
                        <a:spcBef>
                          <a:spcPts val="0"/>
                        </a:spcBef>
                        <a:spcAft>
                          <a:spcPts val="0"/>
                        </a:spcAft>
                        <a:buNone/>
                      </a:pPr>
                      <a:r>
                        <a:rPr lang="en-US" sz="1800"/>
                        <a:t>Support: Ms. Luz Baskiñas</a:t>
                      </a:r>
                      <a:endParaRPr sz="1800"/>
                    </a:p>
                  </a:txBody>
                  <a:tcPr marT="45725" marB="45725" marR="91450" marL="91450"/>
                </a:tc>
              </a:tr>
              <a:tr h="618450">
                <a:tc>
                  <a:txBody>
                    <a:bodyPr/>
                    <a:lstStyle/>
                    <a:p>
                      <a:pPr indent="0" lvl="0" marL="0" marR="0" rtl="0" algn="l">
                        <a:spcBef>
                          <a:spcPts val="0"/>
                        </a:spcBef>
                        <a:spcAft>
                          <a:spcPts val="0"/>
                        </a:spcAft>
                        <a:buNone/>
                      </a:pPr>
                      <a:r>
                        <a:rPr lang="en-US" sz="1800"/>
                        <a:t>CMWG</a:t>
                      </a:r>
                      <a:endParaRPr sz="1800"/>
                    </a:p>
                  </a:txBody>
                  <a:tcPr marT="45725" marB="45725" marR="91450" marL="91450"/>
                </a:tc>
                <a:tc>
                  <a:txBody>
                    <a:bodyPr/>
                    <a:lstStyle/>
                    <a:p>
                      <a:pPr indent="0" lvl="0" marL="0" marR="0" rtl="0" algn="l">
                        <a:spcBef>
                          <a:spcPts val="0"/>
                        </a:spcBef>
                        <a:spcAft>
                          <a:spcPts val="0"/>
                        </a:spcAft>
                        <a:buNone/>
                      </a:pPr>
                      <a:r>
                        <a:rPr lang="en-US" sz="1800"/>
                        <a:t>Dir. Crisanta Marlene P. Rodriguez</a:t>
                      </a:r>
                      <a:endParaRPr/>
                    </a:p>
                    <a:p>
                      <a:pPr indent="0" lvl="0" marL="0" marR="0" rtl="0" algn="l">
                        <a:spcBef>
                          <a:spcPts val="0"/>
                        </a:spcBef>
                        <a:spcAft>
                          <a:spcPts val="0"/>
                        </a:spcAft>
                        <a:buNone/>
                      </a:pPr>
                      <a:r>
                        <a:rPr lang="en-US" sz="1800"/>
                        <a:t>DENR-Biodiversity</a:t>
                      </a:r>
                      <a:r>
                        <a:rPr lang="en-US" sz="1800"/>
                        <a:t> Management Bureau</a:t>
                      </a:r>
                      <a:endParaRPr/>
                    </a:p>
                    <a:p>
                      <a:pPr indent="0" lvl="0" marL="0" marR="0" rtl="0" algn="l">
                        <a:spcBef>
                          <a:spcPts val="0"/>
                        </a:spcBef>
                        <a:spcAft>
                          <a:spcPts val="0"/>
                        </a:spcAft>
                        <a:buNone/>
                      </a:pPr>
                      <a:r>
                        <a:rPr lang="en-US" sz="1800"/>
                        <a:t>Support: Ms. Carina C. Manlapaz</a:t>
                      </a:r>
                      <a:endParaRPr sz="1800"/>
                    </a:p>
                  </a:txBody>
                  <a:tcPr marT="45725" marB="45725" marR="91450" marL="91450"/>
                </a:tc>
              </a:tr>
              <a:tr h="618450">
                <a:tc>
                  <a:txBody>
                    <a:bodyPr/>
                    <a:lstStyle/>
                    <a:p>
                      <a:pPr indent="0" lvl="0" marL="0" marR="0" rtl="0" algn="l">
                        <a:spcBef>
                          <a:spcPts val="0"/>
                        </a:spcBef>
                        <a:spcAft>
                          <a:spcPts val="0"/>
                        </a:spcAft>
                        <a:buNone/>
                      </a:pPr>
                      <a:r>
                        <a:rPr lang="en-US" sz="1800"/>
                        <a:t>FRWG</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t>Dir. Wilfredo</a:t>
                      </a:r>
                      <a:r>
                        <a:rPr lang="en-US" sz="1800"/>
                        <a:t> Obien</a:t>
                      </a:r>
                      <a:endParaRPr sz="1800"/>
                    </a:p>
                    <a:p>
                      <a:pPr indent="0" lvl="0" marL="0" marR="0" rtl="0" algn="l">
                        <a:lnSpc>
                          <a:spcPct val="100000"/>
                        </a:lnSpc>
                        <a:spcBef>
                          <a:spcPts val="0"/>
                        </a:spcBef>
                        <a:spcAft>
                          <a:spcPts val="0"/>
                        </a:spcAft>
                        <a:buClr>
                          <a:schemeClr val="dk1"/>
                        </a:buClr>
                        <a:buSzPts val="1800"/>
                        <a:buFont typeface="Arial"/>
                        <a:buNone/>
                      </a:pPr>
                      <a:r>
                        <a:rPr lang="en-US" sz="1800"/>
                        <a:t>DENR-</a:t>
                      </a:r>
                      <a:r>
                        <a:rPr lang="en-US" sz="1800"/>
                        <a:t> Financial Management Service</a:t>
                      </a:r>
                      <a:endParaRPr/>
                    </a:p>
                    <a:p>
                      <a:pPr indent="0" lvl="0" marL="0" marR="0" rtl="0" algn="l">
                        <a:lnSpc>
                          <a:spcPct val="100000"/>
                        </a:lnSpc>
                        <a:spcBef>
                          <a:spcPts val="0"/>
                        </a:spcBef>
                        <a:spcAft>
                          <a:spcPts val="0"/>
                        </a:spcAft>
                        <a:buClr>
                          <a:schemeClr val="dk1"/>
                        </a:buClr>
                        <a:buSzPts val="1800"/>
                        <a:buFont typeface="Arial"/>
                        <a:buNone/>
                      </a:pPr>
                      <a:r>
                        <a:rPr lang="en-US" sz="1800"/>
                        <a:t>Support: Ms. Maybelle Mangubos</a:t>
                      </a:r>
                      <a:endParaRPr sz="1800"/>
                    </a:p>
                  </a:txBody>
                  <a:tcPr marT="45725" marB="45725" marR="91450" marL="91450"/>
                </a:tc>
              </a:tr>
              <a:tr h="618450">
                <a:tc>
                  <a:txBody>
                    <a:bodyPr/>
                    <a:lstStyle/>
                    <a:p>
                      <a:pPr indent="0" lvl="0" marL="0" marR="0" rtl="0" algn="l">
                        <a:spcBef>
                          <a:spcPts val="0"/>
                        </a:spcBef>
                        <a:spcAft>
                          <a:spcPts val="0"/>
                        </a:spcAft>
                        <a:buNone/>
                      </a:pPr>
                      <a:r>
                        <a:rPr lang="en-US" sz="1800"/>
                        <a:t>LGN</a:t>
                      </a:r>
                      <a:endParaRPr sz="1800"/>
                    </a:p>
                  </a:txBody>
                  <a:tcPr marT="45725" marB="45725" marR="91450" marL="91450"/>
                </a:tc>
                <a:tc>
                  <a:txBody>
                    <a:bodyPr/>
                    <a:lstStyle/>
                    <a:p>
                      <a:pPr indent="0" lvl="0" marL="0" marR="0" rtl="0" algn="l">
                        <a:spcBef>
                          <a:spcPts val="0"/>
                        </a:spcBef>
                        <a:spcAft>
                          <a:spcPts val="0"/>
                        </a:spcAft>
                        <a:buNone/>
                      </a:pPr>
                      <a:r>
                        <a:rPr lang="en-US" sz="1800"/>
                        <a:t>Dir. Anna</a:t>
                      </a:r>
                      <a:r>
                        <a:rPr lang="en-US" sz="1800"/>
                        <a:t> Liza F. Bonagua</a:t>
                      </a:r>
                      <a:endParaRPr sz="1800"/>
                    </a:p>
                    <a:p>
                      <a:pPr indent="0" lvl="0" marL="0" marR="0" rtl="0" algn="l">
                        <a:spcBef>
                          <a:spcPts val="0"/>
                        </a:spcBef>
                        <a:spcAft>
                          <a:spcPts val="0"/>
                        </a:spcAft>
                        <a:buNone/>
                      </a:pPr>
                      <a:r>
                        <a:rPr lang="en-US" sz="1800"/>
                        <a:t>DILG-</a:t>
                      </a:r>
                      <a:r>
                        <a:rPr lang="en-US" sz="1800"/>
                        <a:t> Bureau of Local Government Development</a:t>
                      </a:r>
                      <a:endParaRPr/>
                    </a:p>
                    <a:p>
                      <a:pPr indent="0" lvl="0" marL="0" marR="0" rtl="0" algn="l">
                        <a:spcBef>
                          <a:spcPts val="0"/>
                        </a:spcBef>
                        <a:spcAft>
                          <a:spcPts val="0"/>
                        </a:spcAft>
                        <a:buNone/>
                      </a:pPr>
                      <a:r>
                        <a:rPr lang="en-US" sz="1800"/>
                        <a:t>Support: Ms. Jenifer Galorport/ Ms. Kristine Carmen Diones</a:t>
                      </a:r>
                      <a:endParaRPr sz="1800"/>
                    </a:p>
                  </a:txBody>
                  <a:tcPr marT="45725" marB="45725" marR="91450" marL="91450"/>
                </a:tc>
              </a:tr>
              <a:tr h="618450">
                <a:tc>
                  <a:txBody>
                    <a:bodyPr/>
                    <a:lstStyle/>
                    <a:p>
                      <a:pPr indent="0" lvl="0" marL="0" marR="0" rtl="0" algn="l">
                        <a:spcBef>
                          <a:spcPts val="0"/>
                        </a:spcBef>
                        <a:spcAft>
                          <a:spcPts val="0"/>
                        </a:spcAft>
                        <a:buNone/>
                      </a:pPr>
                      <a:r>
                        <a:rPr lang="en-US" sz="1800"/>
                        <a:t>SAG/UP</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t>Dr. Fernando Siringan</a:t>
                      </a:r>
                      <a:endParaRPr sz="1800"/>
                    </a:p>
                    <a:p>
                      <a:pPr indent="0" lvl="0" marL="0" marR="0" rtl="0" algn="l">
                        <a:lnSpc>
                          <a:spcPct val="100000"/>
                        </a:lnSpc>
                        <a:spcBef>
                          <a:spcPts val="0"/>
                        </a:spcBef>
                        <a:spcAft>
                          <a:spcPts val="0"/>
                        </a:spcAft>
                        <a:buClr>
                          <a:schemeClr val="dk1"/>
                        </a:buClr>
                        <a:buSzPts val="1800"/>
                        <a:buFont typeface="Arial"/>
                        <a:buNone/>
                      </a:pPr>
                      <a:r>
                        <a:rPr lang="en-US" sz="1800"/>
                        <a:t>UP – Marine Science</a:t>
                      </a:r>
                      <a:r>
                        <a:rPr lang="en-US" sz="1800"/>
                        <a:t> Institute</a:t>
                      </a:r>
                      <a:endParaRPr/>
                    </a:p>
                    <a:p>
                      <a:pPr indent="0" lvl="0" marL="0" marR="0" rtl="0" algn="l">
                        <a:lnSpc>
                          <a:spcPct val="100000"/>
                        </a:lnSpc>
                        <a:spcBef>
                          <a:spcPts val="0"/>
                        </a:spcBef>
                        <a:spcAft>
                          <a:spcPts val="0"/>
                        </a:spcAft>
                        <a:buClr>
                          <a:schemeClr val="dk1"/>
                        </a:buClr>
                        <a:buSzPts val="1800"/>
                        <a:buFont typeface="Arial"/>
                        <a:buNone/>
                      </a:pPr>
                      <a:r>
                        <a:rPr lang="en-US" sz="1800"/>
                        <a:t>Support: Dr. Porfirio Aliño/ Mr. John Erick Avelino</a:t>
                      </a:r>
                      <a:endParaRPr sz="1800"/>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360828" y="22168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 Governance Working Group/ Cross Cutting Themes Members / Agencies</a:t>
            </a:r>
            <a:endParaRPr/>
          </a:p>
        </p:txBody>
      </p:sp>
      <p:pic>
        <p:nvPicPr>
          <p:cNvPr id="132" name="Google Shape;132;p17"/>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33" name="Google Shape;133;p17"/>
          <p:cNvGraphicFramePr/>
          <p:nvPr/>
        </p:nvGraphicFramePr>
        <p:xfrm>
          <a:off x="360826" y="1547249"/>
          <a:ext cx="3000000" cy="3000000"/>
        </p:xfrm>
        <a:graphic>
          <a:graphicData uri="http://schemas.openxmlformats.org/drawingml/2006/table">
            <a:tbl>
              <a:tblPr bandRow="1" firstRow="1">
                <a:noFill/>
                <a:tableStyleId>{1B8D32C2-AE5B-4F18-A772-15F8363AE6D5}</a:tableStyleId>
              </a:tblPr>
              <a:tblGrid>
                <a:gridCol w="3229550"/>
                <a:gridCol w="7853075"/>
              </a:tblGrid>
              <a:tr h="618450">
                <a:tc>
                  <a:txBody>
                    <a:bodyPr/>
                    <a:lstStyle/>
                    <a:p>
                      <a:pPr indent="0" lvl="0" marL="0" marR="0" rtl="0" algn="l">
                        <a:spcBef>
                          <a:spcPts val="0"/>
                        </a:spcBef>
                        <a:spcAft>
                          <a:spcPts val="0"/>
                        </a:spcAft>
                        <a:buNone/>
                      </a:pPr>
                      <a:r>
                        <a:rPr lang="en-US" sz="1800"/>
                        <a:t>TWG</a:t>
                      </a:r>
                      <a:endParaRPr sz="1800"/>
                    </a:p>
                  </a:txBody>
                  <a:tcPr marT="45725" marB="45725" marR="91450" marL="91450"/>
                </a:tc>
                <a:tc>
                  <a:txBody>
                    <a:bodyPr/>
                    <a:lstStyle/>
                    <a:p>
                      <a:pPr indent="0" lvl="0" marL="0" marR="0" rtl="0" algn="l">
                        <a:spcBef>
                          <a:spcPts val="0"/>
                        </a:spcBef>
                        <a:spcAft>
                          <a:spcPts val="0"/>
                        </a:spcAft>
                        <a:buNone/>
                      </a:pPr>
                      <a:r>
                        <a:rPr lang="en-US" sz="1800"/>
                        <a:t>Focal</a:t>
                      </a:r>
                      <a:r>
                        <a:rPr lang="en-US" sz="1800"/>
                        <a:t> Point</a:t>
                      </a:r>
                      <a:endParaRPr sz="1800"/>
                    </a:p>
                  </a:txBody>
                  <a:tcPr marT="45725" marB="45725" marR="91450" marL="91450"/>
                </a:tc>
              </a:tr>
              <a:tr h="618450">
                <a:tc>
                  <a:txBody>
                    <a:bodyPr/>
                    <a:lstStyle/>
                    <a:p>
                      <a:pPr indent="0" lvl="0" marL="0" marR="0" rtl="0" algn="l">
                        <a:spcBef>
                          <a:spcPts val="0"/>
                        </a:spcBef>
                        <a:spcAft>
                          <a:spcPts val="0"/>
                        </a:spcAft>
                        <a:buNone/>
                      </a:pPr>
                      <a:r>
                        <a:rPr lang="en-US" sz="1800"/>
                        <a:t>RBF</a:t>
                      </a:r>
                      <a:endParaRPr sz="1800"/>
                    </a:p>
                  </a:txBody>
                  <a:tcPr marT="45725" marB="45725" marR="91450" marL="91450"/>
                </a:tc>
                <a:tc>
                  <a:txBody>
                    <a:bodyPr/>
                    <a:lstStyle/>
                    <a:p>
                      <a:pPr indent="0" lvl="0" marL="0" marR="0" rtl="0" algn="l">
                        <a:spcBef>
                          <a:spcPts val="0"/>
                        </a:spcBef>
                        <a:spcAft>
                          <a:spcPts val="0"/>
                        </a:spcAft>
                        <a:buNone/>
                      </a:pPr>
                      <a:r>
                        <a:rPr lang="en-US" sz="1800"/>
                        <a:t>Dir. Crisanta Marlene P. Rodriguez</a:t>
                      </a:r>
                      <a:endParaRPr/>
                    </a:p>
                    <a:p>
                      <a:pPr indent="0" lvl="0" marL="0" marR="0" rtl="0" algn="l">
                        <a:spcBef>
                          <a:spcPts val="0"/>
                        </a:spcBef>
                        <a:spcAft>
                          <a:spcPts val="0"/>
                        </a:spcAft>
                        <a:buNone/>
                      </a:pPr>
                      <a:r>
                        <a:rPr lang="en-US" sz="1800"/>
                        <a:t>DENR-Biodiversity</a:t>
                      </a:r>
                      <a:r>
                        <a:rPr lang="en-US" sz="1800"/>
                        <a:t> Management Bureau</a:t>
                      </a:r>
                      <a:endParaRPr/>
                    </a:p>
                    <a:p>
                      <a:pPr indent="0" lvl="0" marL="0" marR="0" rtl="0" algn="l">
                        <a:spcBef>
                          <a:spcPts val="0"/>
                        </a:spcBef>
                        <a:spcAft>
                          <a:spcPts val="0"/>
                        </a:spcAft>
                        <a:buNone/>
                      </a:pPr>
                      <a:r>
                        <a:rPr lang="en-US" sz="1800"/>
                        <a:t>Support: Ms. Luz Baskiñas</a:t>
                      </a:r>
                      <a:endParaRPr sz="1800"/>
                    </a:p>
                  </a:txBody>
                  <a:tcPr marT="45725" marB="45725" marR="91450" marL="91450"/>
                </a:tc>
              </a:tr>
              <a:tr h="618450">
                <a:tc>
                  <a:txBody>
                    <a:bodyPr/>
                    <a:lstStyle/>
                    <a:p>
                      <a:pPr indent="0" lvl="0" marL="0" marR="0" rtl="0" algn="l">
                        <a:spcBef>
                          <a:spcPts val="0"/>
                        </a:spcBef>
                        <a:spcAft>
                          <a:spcPts val="0"/>
                        </a:spcAft>
                        <a:buNone/>
                      </a:pPr>
                      <a:r>
                        <a:rPr lang="en-US" sz="1800"/>
                        <a:t>WLF</a:t>
                      </a:r>
                      <a:endParaRPr sz="1800"/>
                    </a:p>
                  </a:txBody>
                  <a:tcPr marT="45725" marB="45725" marR="91450" marL="91450"/>
                </a:tc>
                <a:tc>
                  <a:txBody>
                    <a:bodyPr/>
                    <a:lstStyle/>
                    <a:p>
                      <a:pPr indent="0" lvl="0" marL="0" marR="0" rtl="0" algn="l">
                        <a:spcBef>
                          <a:spcPts val="0"/>
                        </a:spcBef>
                        <a:spcAft>
                          <a:spcPts val="0"/>
                        </a:spcAft>
                        <a:buNone/>
                      </a:pPr>
                      <a:r>
                        <a:rPr lang="en-US" sz="1800"/>
                        <a:t>Dir. Crisanta Marlene P. Rodriguez</a:t>
                      </a:r>
                      <a:endParaRPr/>
                    </a:p>
                    <a:p>
                      <a:pPr indent="0" lvl="0" marL="0" marR="0" rtl="0" algn="l">
                        <a:spcBef>
                          <a:spcPts val="0"/>
                        </a:spcBef>
                        <a:spcAft>
                          <a:spcPts val="0"/>
                        </a:spcAft>
                        <a:buNone/>
                      </a:pPr>
                      <a:r>
                        <a:rPr lang="en-US" sz="1800"/>
                        <a:t>DENR-Biodiversity</a:t>
                      </a:r>
                      <a:r>
                        <a:rPr lang="en-US" sz="1800"/>
                        <a:t> Management Bureau</a:t>
                      </a:r>
                      <a:endParaRPr/>
                    </a:p>
                    <a:p>
                      <a:pPr indent="0" lvl="0" marL="0" marR="0" rtl="0" algn="l">
                        <a:spcBef>
                          <a:spcPts val="0"/>
                        </a:spcBef>
                        <a:spcAft>
                          <a:spcPts val="0"/>
                        </a:spcAft>
                        <a:buNone/>
                      </a:pPr>
                      <a:r>
                        <a:rPr lang="en-US" sz="1800"/>
                        <a:t>Support: Reg. Dir. Remia Aparri/ Ms. Salome Bonnit</a:t>
                      </a:r>
                      <a:endParaRPr sz="1800"/>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140" name="Google Shape;140;p18"/>
          <p:cNvSpPr txBox="1"/>
          <p:nvPr/>
        </p:nvSpPr>
        <p:spPr>
          <a:xfrm>
            <a:off x="372534" y="1325563"/>
            <a:ext cx="6068608" cy="3708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SEASCAPE</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Sulu Sulawesi Seascape Project Completed (MPA&amp;EAFM)</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Planning for Seascape Implementation: West Philippine Seascape and North Philippine Seascape</a:t>
            </a:r>
            <a:endParaRPr sz="2400">
              <a:solidFill>
                <a:srgbClr val="FF0000"/>
              </a:solidFill>
              <a:latin typeface="Open Sans"/>
              <a:ea typeface="Open Sans"/>
              <a:cs typeface="Open Sans"/>
              <a:sym typeface="Open Sans"/>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141" name="Google Shape;141;p18"/>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pic>
        <p:nvPicPr>
          <p:cNvPr id="142" name="Google Shape;142;p18"/>
          <p:cNvPicPr preferRelativeResize="0"/>
          <p:nvPr/>
        </p:nvPicPr>
        <p:blipFill rotWithShape="1">
          <a:blip r:embed="rId4">
            <a:alphaModFix/>
          </a:blip>
          <a:srcRect b="0" l="0" r="0" t="0"/>
          <a:stretch/>
        </p:blipFill>
        <p:spPr>
          <a:xfrm>
            <a:off x="7172442" y="1531470"/>
            <a:ext cx="4498626" cy="3017907"/>
          </a:xfrm>
          <a:prstGeom prst="rect">
            <a:avLst/>
          </a:prstGeom>
          <a:noFill/>
          <a:ln>
            <a:noFill/>
          </a:ln>
        </p:spPr>
      </p:pic>
      <p:graphicFrame>
        <p:nvGraphicFramePr>
          <p:cNvPr id="143" name="Google Shape;143;p18"/>
          <p:cNvGraphicFramePr/>
          <p:nvPr/>
        </p:nvGraphicFramePr>
        <p:xfrm>
          <a:off x="7172443" y="4883523"/>
          <a:ext cx="3000000" cy="3000000"/>
        </p:xfrm>
        <a:graphic>
          <a:graphicData uri="http://schemas.openxmlformats.org/drawingml/2006/table">
            <a:tbl>
              <a:tblPr bandRow="1" firstRow="1">
                <a:noFill/>
                <a:tableStyleId>{1B8D32C2-AE5B-4F18-A772-15F8363AE6D5}</a:tableStyleId>
              </a:tblPr>
              <a:tblGrid>
                <a:gridCol w="978625"/>
                <a:gridCol w="1454500"/>
                <a:gridCol w="1100475"/>
                <a:gridCol w="1100475"/>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9</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3</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2</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150" name="Google Shape;150;p19"/>
          <p:cNvSpPr txBox="1"/>
          <p:nvPr/>
        </p:nvSpPr>
        <p:spPr>
          <a:xfrm>
            <a:off x="372534" y="1102826"/>
            <a:ext cx="6755097" cy="57092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EAFM</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Continuous conduct of resource/habitat assessments, resource ecological assessments, fisheries profiling, and implementation of National Stock Assessment Program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Nationwide vulnerability and suitability assessment for capture and aquaculture fisheries</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Creation of Philippine Committee on IUUF through Executive Order No. 154</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Creation of National/Regional Law Enforcement Council (NALEC/RLEC)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Continuous conduct of IEC activities such as conduct of summits/ conferences focusing on highly valued commodities i.e., sardines, tuna, shrimp, milkfish, tilapia, etc. </a:t>
            </a:r>
            <a:endParaRPr sz="18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Fishing gear regulation on municipal waters </a:t>
            </a:r>
            <a:endParaRPr sz="18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Development of management plans, i.e. Tuna Management Plan, Sardine Management Plan</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p:txBody>
      </p:sp>
      <p:pic>
        <p:nvPicPr>
          <p:cNvPr id="151" name="Google Shape;151;p19"/>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52" name="Google Shape;152;p19"/>
          <p:cNvGraphicFramePr/>
          <p:nvPr/>
        </p:nvGraphicFramePr>
        <p:xfrm>
          <a:off x="7328649" y="4802634"/>
          <a:ext cx="3000000" cy="3000000"/>
        </p:xfrm>
        <a:graphic>
          <a:graphicData uri="http://schemas.openxmlformats.org/drawingml/2006/table">
            <a:tbl>
              <a:tblPr bandRow="1" firstRow="1">
                <a:noFill/>
                <a:tableStyleId>{1B8D32C2-AE5B-4F18-A772-15F8363AE6D5}</a:tableStyleId>
              </a:tblPr>
              <a:tblGrid>
                <a:gridCol w="939325"/>
                <a:gridCol w="1396075"/>
                <a:gridCol w="1056300"/>
                <a:gridCol w="1056300"/>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24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6</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18</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descr="D:\FRMD Conference 2018\Welcome Streamer\Untitled-2.png" id="153" name="Google Shape;153;p19"/>
          <p:cNvPicPr preferRelativeResize="0"/>
          <p:nvPr/>
        </p:nvPicPr>
        <p:blipFill rotWithShape="1">
          <a:blip r:embed="rId4">
            <a:alphaModFix/>
          </a:blip>
          <a:srcRect b="0" l="0" r="0" t="0"/>
          <a:stretch/>
        </p:blipFill>
        <p:spPr>
          <a:xfrm>
            <a:off x="7397262" y="1411335"/>
            <a:ext cx="3903784" cy="32368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II. Progress/Achievements Towards NPOA</a:t>
            </a:r>
            <a:endParaRPr sz="3600">
              <a:solidFill>
                <a:srgbClr val="474443"/>
              </a:solidFill>
              <a:latin typeface="Arial Black"/>
              <a:ea typeface="Arial Black"/>
              <a:cs typeface="Arial Black"/>
              <a:sym typeface="Arial Black"/>
            </a:endParaRPr>
          </a:p>
        </p:txBody>
      </p:sp>
      <p:sp>
        <p:nvSpPr>
          <p:cNvPr id="160" name="Google Shape;160;p20"/>
          <p:cNvSpPr txBox="1"/>
          <p:nvPr/>
        </p:nvSpPr>
        <p:spPr>
          <a:xfrm>
            <a:off x="372534" y="1325563"/>
            <a:ext cx="7083343" cy="54322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EAFM</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Tuna traceability system development (initial phase is the development of application/database)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Baseline Assessment of Napoleon Wrasse in TRNP and Napoleon Wrasse Non-Detrimental Findings study in Tawi-Tawi completed with management recommendations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Seasonal Fishing Closures</a:t>
            </a:r>
            <a:r>
              <a:rPr lang="en-US" sz="2000">
                <a:solidFill>
                  <a:schemeClr val="dk1"/>
                </a:solidFill>
                <a:latin typeface="Open Sans"/>
                <a:ea typeface="Open Sans"/>
                <a:cs typeface="Open Sans"/>
                <a:sym typeface="Open Sans"/>
              </a:rPr>
              <a:t> in </a:t>
            </a:r>
            <a:r>
              <a:rPr lang="en-US" sz="1800">
                <a:solidFill>
                  <a:schemeClr val="dk1"/>
                </a:solidFill>
                <a:latin typeface="Open Sans"/>
                <a:ea typeface="Open Sans"/>
                <a:cs typeface="Open Sans"/>
                <a:sym typeface="Open Sans"/>
              </a:rPr>
              <a:t>Northern Palawan, Davao Gulf, Visayan Sea, Zamboanga, and Balayan Bay</a:t>
            </a:r>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Development of Electronic Catch Documentation and Traceability and small scale catch documentation</a:t>
            </a:r>
            <a:endParaRPr sz="18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Reconstitution of National Tuna Industry Council (NTIC), amending Special Order No. 659, series of 2000 through Special Order No. 1117 series of 2018</a:t>
            </a:r>
            <a:endParaRPr sz="18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Conduct of value chain analyses on tuna, sardines and ornamental fishes</a:t>
            </a:r>
            <a:endParaRPr sz="18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Conduct assessments on reef-based ornamentals</a:t>
            </a:r>
            <a:endParaRPr sz="1800">
              <a:solidFill>
                <a:schemeClr val="dk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p:txBody>
      </p:sp>
      <p:pic>
        <p:nvPicPr>
          <p:cNvPr id="161" name="Google Shape;161;p20"/>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62" name="Google Shape;162;p20"/>
          <p:cNvGraphicFramePr/>
          <p:nvPr/>
        </p:nvGraphicFramePr>
        <p:xfrm>
          <a:off x="7687237" y="4802634"/>
          <a:ext cx="3000000" cy="3000000"/>
        </p:xfrm>
        <a:graphic>
          <a:graphicData uri="http://schemas.openxmlformats.org/drawingml/2006/table">
            <a:tbl>
              <a:tblPr bandRow="1" firstRow="1">
                <a:noFill/>
                <a:tableStyleId>{1B8D32C2-AE5B-4F18-A772-15F8363AE6D5}</a:tableStyleId>
              </a:tblPr>
              <a:tblGrid>
                <a:gridCol w="863600"/>
                <a:gridCol w="1283525"/>
                <a:gridCol w="971125"/>
                <a:gridCol w="971125"/>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24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6</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18</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descr="D:\FRMD Conference 2018\Welcome Streamer\Untitled-1.png" id="163" name="Google Shape;163;p20"/>
          <p:cNvPicPr preferRelativeResize="0"/>
          <p:nvPr/>
        </p:nvPicPr>
        <p:blipFill rotWithShape="1">
          <a:blip r:embed="rId4">
            <a:alphaModFix/>
          </a:blip>
          <a:srcRect b="0" l="0" r="0" t="0"/>
          <a:stretch/>
        </p:blipFill>
        <p:spPr>
          <a:xfrm>
            <a:off x="7486589" y="1618638"/>
            <a:ext cx="4377163" cy="29533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232921"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I. Progress/Achievements Towards NPOA</a:t>
            </a:r>
            <a:endParaRPr sz="3600">
              <a:solidFill>
                <a:srgbClr val="474443"/>
              </a:solidFill>
              <a:latin typeface="Arial Black"/>
              <a:ea typeface="Arial Black"/>
              <a:cs typeface="Arial Black"/>
              <a:sym typeface="Arial Black"/>
            </a:endParaRPr>
          </a:p>
        </p:txBody>
      </p:sp>
      <p:sp>
        <p:nvSpPr>
          <p:cNvPr id="170" name="Google Shape;170;p21"/>
          <p:cNvSpPr txBox="1"/>
          <p:nvPr/>
        </p:nvSpPr>
        <p:spPr>
          <a:xfrm>
            <a:off x="0" y="928693"/>
            <a:ext cx="7451678" cy="5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90C42F"/>
                </a:solidFill>
                <a:latin typeface="Arial Black"/>
                <a:ea typeface="Arial Black"/>
                <a:cs typeface="Arial Black"/>
                <a:sym typeface="Arial Black"/>
              </a:rPr>
              <a:t>MPAS</a:t>
            </a:r>
            <a:endParaRPr/>
          </a:p>
          <a:p>
            <a:pPr indent="0" lvl="0" marL="0" marR="0" rtl="0" algn="l">
              <a:spcBef>
                <a:spcPts val="600"/>
              </a:spcBef>
              <a:spcAft>
                <a:spcPts val="0"/>
              </a:spcAft>
              <a:buNone/>
            </a:pPr>
            <a:r>
              <a:rPr b="1" lang="en-US" sz="1800">
                <a:solidFill>
                  <a:schemeClr val="dk1"/>
                </a:solidFill>
                <a:latin typeface="Open Sans"/>
                <a:ea typeface="Open Sans"/>
                <a:cs typeface="Open Sans"/>
                <a:sym typeface="Open Sans"/>
              </a:rPr>
              <a:t>CTI-CFF NATIONAL PROGRAMS</a:t>
            </a:r>
            <a:endParaRPr/>
          </a:p>
          <a:p>
            <a:pPr indent="-285750" lvl="0" marL="285750" marR="0" rtl="0" algn="l">
              <a:spcBef>
                <a:spcPts val="12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Legislation of additional </a:t>
            </a:r>
            <a:r>
              <a:rPr b="1" lang="en-US" sz="1800">
                <a:solidFill>
                  <a:schemeClr val="dk1"/>
                </a:solidFill>
                <a:latin typeface="Open Sans"/>
                <a:ea typeface="Open Sans"/>
                <a:cs typeface="Open Sans"/>
                <a:sym typeface="Open Sans"/>
              </a:rPr>
              <a:t>10 MPAs </a:t>
            </a:r>
            <a:r>
              <a:rPr lang="en-US" sz="1800">
                <a:solidFill>
                  <a:schemeClr val="dk1"/>
                </a:solidFill>
                <a:latin typeface="Open Sans"/>
                <a:ea typeface="Open Sans"/>
                <a:cs typeface="Open Sans"/>
                <a:sym typeface="Open Sans"/>
              </a:rPr>
              <a:t>under RA 11038 </a:t>
            </a:r>
            <a:endParaRPr/>
          </a:p>
          <a:p>
            <a:pPr indent="-342900" lvl="0" marL="914400" marR="0" rtl="0" algn="l">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National MPAs: 43</a:t>
            </a:r>
            <a:endParaRPr/>
          </a:p>
          <a:p>
            <a:pPr indent="-342900" lvl="0" marL="914400" marR="0" rtl="0" algn="l">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Locally Managed MPAs: 1816</a:t>
            </a:r>
            <a:endParaRPr/>
          </a:p>
          <a:p>
            <a:pPr indent="-342900" lvl="0" marL="914400" marR="0" rtl="0" algn="l">
              <a:spcBef>
                <a:spcPts val="0"/>
              </a:spcBef>
              <a:spcAft>
                <a:spcPts val="0"/>
              </a:spcAft>
              <a:buClr>
                <a:schemeClr val="dk1"/>
              </a:buClr>
              <a:buSzPts val="1800"/>
              <a:buFont typeface="Open Sans"/>
              <a:buChar char="-"/>
            </a:pPr>
            <a:r>
              <a:rPr b="1" lang="en-US" sz="1800">
                <a:solidFill>
                  <a:schemeClr val="dk1"/>
                </a:solidFill>
                <a:latin typeface="Open Sans"/>
                <a:ea typeface="Open Sans"/>
                <a:cs typeface="Open Sans"/>
                <a:sym typeface="Open Sans"/>
              </a:rPr>
              <a:t>1.4%</a:t>
            </a:r>
            <a:r>
              <a:rPr lang="en-US" sz="1800">
                <a:solidFill>
                  <a:schemeClr val="dk1"/>
                </a:solidFill>
                <a:latin typeface="Open Sans"/>
                <a:ea typeface="Open Sans"/>
                <a:cs typeface="Open Sans"/>
                <a:sym typeface="Open Sans"/>
              </a:rPr>
              <a:t> protected of the total sea area (EEZ)</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Proclamation of </a:t>
            </a:r>
            <a:r>
              <a:rPr b="1" lang="en-US" sz="1800">
                <a:solidFill>
                  <a:schemeClr val="dk1"/>
                </a:solidFill>
                <a:latin typeface="Open Sans"/>
                <a:ea typeface="Open Sans"/>
                <a:cs typeface="Open Sans"/>
                <a:sym typeface="Open Sans"/>
              </a:rPr>
              <a:t>1st offshore MPA</a:t>
            </a:r>
            <a:r>
              <a:rPr lang="en-US" sz="1800">
                <a:solidFill>
                  <a:schemeClr val="dk1"/>
                </a:solidFill>
                <a:latin typeface="Open Sans"/>
                <a:ea typeface="Open Sans"/>
                <a:cs typeface="Open Sans"/>
                <a:sym typeface="Open Sans"/>
              </a:rPr>
              <a:t>: Philippine Rise through PP 489</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Implementation of the Coastal and Marine Ecosystems Management Program from 2017 to 2018</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285750" lvl="1" marL="742950" marR="0" rtl="0" algn="l">
              <a:spcBef>
                <a:spcPts val="0"/>
              </a:spcBef>
              <a:spcAft>
                <a:spcPts val="0"/>
              </a:spcAft>
              <a:buClr>
                <a:schemeClr val="dk1"/>
              </a:buClr>
              <a:buSzPts val="1800"/>
              <a:buFont typeface="Courier New"/>
              <a:buChar char="o"/>
            </a:pPr>
            <a:r>
              <a:rPr b="1" i="0" lang="en-US" sz="2000" u="none" cap="none" strike="noStrike">
                <a:solidFill>
                  <a:schemeClr val="dk1"/>
                </a:solidFill>
                <a:latin typeface="Open Sans"/>
                <a:ea typeface="Open Sans"/>
                <a:cs typeface="Open Sans"/>
                <a:sym typeface="Open Sans"/>
              </a:rPr>
              <a:t>25 MPA networks</a:t>
            </a:r>
            <a:r>
              <a:rPr b="0" i="0" lang="en-US" sz="1800" u="none" cap="none" strike="noStrike">
                <a:solidFill>
                  <a:schemeClr val="dk1"/>
                </a:solidFill>
                <a:latin typeface="Open Sans"/>
                <a:ea typeface="Open Sans"/>
                <a:cs typeface="Open Sans"/>
                <a:sym typeface="Open Sans"/>
              </a:rPr>
              <a:t> supported and about </a:t>
            </a:r>
            <a:r>
              <a:rPr b="1" i="0" lang="en-US" sz="2000" u="none" cap="none" strike="noStrike">
                <a:solidFill>
                  <a:schemeClr val="dk1"/>
                </a:solidFill>
                <a:latin typeface="Open Sans"/>
                <a:ea typeface="Open Sans"/>
                <a:cs typeface="Open Sans"/>
                <a:sym typeface="Open Sans"/>
              </a:rPr>
              <a:t>200 biodiversity friendly enterprises</a:t>
            </a:r>
            <a:r>
              <a:rPr b="0" i="0" lang="en-US" sz="1800" u="none" cap="none" strike="noStrike">
                <a:solidFill>
                  <a:schemeClr val="dk1"/>
                </a:solidFill>
                <a:latin typeface="Open Sans"/>
                <a:ea typeface="Open Sans"/>
                <a:cs typeface="Open Sans"/>
                <a:sym typeface="Open Sans"/>
              </a:rPr>
              <a:t> assessed and provided with technical assistance </a:t>
            </a:r>
            <a:endParaRPr b="0"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Courier New"/>
              <a:buChar char="o"/>
            </a:pPr>
            <a:r>
              <a:rPr b="0" i="0" lang="en-US" sz="1800" u="none" cap="none" strike="noStrike">
                <a:solidFill>
                  <a:schemeClr val="dk1"/>
                </a:solidFill>
                <a:latin typeface="Open Sans"/>
                <a:ea typeface="Open Sans"/>
                <a:cs typeface="Open Sans"/>
                <a:sym typeface="Open Sans"/>
              </a:rPr>
              <a:t>Conducted habitat assessments, as well as ocean acidification baseline study, coastal stability assessment, deep water survey, reef and reef fish monitoring </a:t>
            </a: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Open Sans"/>
                <a:ea typeface="Open Sans"/>
                <a:cs typeface="Open Sans"/>
                <a:sym typeface="Open Sans"/>
              </a:rPr>
              <a:t>on nationally-managed MPAs including Philippine Rise and West Philippine Sea </a:t>
            </a:r>
            <a:endParaRPr b="0" i="0" sz="1800" u="none" cap="none" strike="noStrike">
              <a:solidFill>
                <a:schemeClr val="dk1"/>
              </a:solidFill>
              <a:latin typeface="Open Sans"/>
              <a:ea typeface="Open Sans"/>
              <a:cs typeface="Open Sans"/>
              <a:sym typeface="Open Sans"/>
            </a:endParaRPr>
          </a:p>
        </p:txBody>
      </p:sp>
      <p:pic>
        <p:nvPicPr>
          <p:cNvPr id="171" name="Google Shape;171;p21"/>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graphicFrame>
        <p:nvGraphicFramePr>
          <p:cNvPr id="172" name="Google Shape;172;p21"/>
          <p:cNvGraphicFramePr/>
          <p:nvPr/>
        </p:nvGraphicFramePr>
        <p:xfrm>
          <a:off x="7611782" y="4341226"/>
          <a:ext cx="3000000" cy="3000000"/>
        </p:xfrm>
        <a:graphic>
          <a:graphicData uri="http://schemas.openxmlformats.org/drawingml/2006/table">
            <a:tbl>
              <a:tblPr bandRow="1" firstRow="1">
                <a:noFill/>
                <a:tableStyleId>{1B8D32C2-AE5B-4F18-A772-15F8363AE6D5}</a:tableStyleId>
              </a:tblPr>
              <a:tblGrid>
                <a:gridCol w="942175"/>
                <a:gridCol w="1400300"/>
                <a:gridCol w="1059475"/>
                <a:gridCol w="1059475"/>
              </a:tblGrid>
              <a:tr h="370850">
                <a:tc>
                  <a:txBody>
                    <a:bodyPr/>
                    <a:lstStyle/>
                    <a:p>
                      <a:pPr indent="0" lvl="0" marL="0" marR="0" rtl="0" algn="l">
                        <a:spcBef>
                          <a:spcPts val="0"/>
                        </a:spcBef>
                        <a:spcAft>
                          <a:spcPts val="0"/>
                        </a:spcAft>
                        <a:buNone/>
                      </a:pPr>
                      <a:r>
                        <a:rPr lang="en-US" sz="1800">
                          <a:solidFill>
                            <a:srgbClr val="7F7F7F"/>
                          </a:solidFill>
                        </a:rPr>
                        <a:t>Total Action</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Completed</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On-Going</a:t>
                      </a:r>
                      <a:endParaRPr/>
                    </a:p>
                  </a:txBody>
                  <a:tcPr marT="45725" marB="45725" marR="91450" marL="91450"/>
                </a:tc>
                <a:tc>
                  <a:txBody>
                    <a:bodyPr/>
                    <a:lstStyle/>
                    <a:p>
                      <a:pPr indent="0" lvl="0" marL="0" marR="0" rtl="0" algn="l">
                        <a:spcBef>
                          <a:spcPts val="0"/>
                        </a:spcBef>
                        <a:spcAft>
                          <a:spcPts val="0"/>
                        </a:spcAft>
                        <a:buNone/>
                      </a:pPr>
                      <a:r>
                        <a:rPr lang="en-US" sz="1800">
                          <a:solidFill>
                            <a:srgbClr val="7F7F7F"/>
                          </a:solidFill>
                        </a:rPr>
                        <a:t>Not Started</a:t>
                      </a:r>
                      <a:endParaRPr/>
                    </a:p>
                  </a:txBody>
                  <a:tcPr marT="45725" marB="45725" marR="91450" marL="91450"/>
                </a:tc>
              </a:tr>
              <a:tr h="370850">
                <a:tc>
                  <a:txBody>
                    <a:bodyPr/>
                    <a:lstStyle/>
                    <a:p>
                      <a:pPr indent="0" lvl="0" marL="0" marR="0" rtl="0" algn="ctr">
                        <a:spcBef>
                          <a:spcPts val="0"/>
                        </a:spcBef>
                        <a:spcAft>
                          <a:spcPts val="0"/>
                        </a:spcAft>
                        <a:buNone/>
                      </a:pPr>
                      <a:r>
                        <a:rPr b="1" lang="en-US" sz="3200">
                          <a:solidFill>
                            <a:srgbClr val="7F7F7F"/>
                          </a:solidFill>
                        </a:rPr>
                        <a:t>8</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4</a:t>
                      </a:r>
                      <a:endParaRPr/>
                    </a:p>
                  </a:txBody>
                  <a:tcPr marT="45725" marB="45725" marR="91450" marL="91450"/>
                </a:tc>
                <a:tc>
                  <a:txBody>
                    <a:bodyPr/>
                    <a:lstStyle/>
                    <a:p>
                      <a:pPr indent="0" lvl="0" marL="0" marR="0" rtl="0" algn="ctr">
                        <a:spcBef>
                          <a:spcPts val="0"/>
                        </a:spcBef>
                        <a:spcAft>
                          <a:spcPts val="0"/>
                        </a:spcAft>
                        <a:buNone/>
                      </a:pPr>
                      <a:r>
                        <a:rPr b="1" lang="en-US" sz="3200">
                          <a:solidFill>
                            <a:srgbClr val="7F7F7F"/>
                          </a:solidFill>
                        </a:rPr>
                        <a:t>0</a:t>
                      </a:r>
                      <a:endParaRPr/>
                    </a:p>
                  </a:txBody>
                  <a:tcPr marT="45725" marB="45725" marR="91450" marL="91450"/>
                </a:tc>
              </a:tr>
            </a:tbl>
          </a:graphicData>
        </a:graphic>
      </p:graphicFrame>
      <p:pic>
        <p:nvPicPr>
          <p:cNvPr id="173" name="Google Shape;173;p21"/>
          <p:cNvPicPr preferRelativeResize="0"/>
          <p:nvPr/>
        </p:nvPicPr>
        <p:blipFill rotWithShape="1">
          <a:blip r:embed="rId4">
            <a:alphaModFix/>
          </a:blip>
          <a:srcRect b="3047" l="0" r="0" t="0"/>
          <a:stretch/>
        </p:blipFill>
        <p:spPr>
          <a:xfrm>
            <a:off x="7655218" y="1639464"/>
            <a:ext cx="4417999" cy="25803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