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9" r:id="rId3"/>
    <p:sldId id="300" r:id="rId4"/>
    <p:sldId id="259" r:id="rId5"/>
    <p:sldId id="274" r:id="rId6"/>
    <p:sldId id="286" r:id="rId7"/>
    <p:sldId id="285" r:id="rId8"/>
    <p:sldId id="287" r:id="rId9"/>
    <p:sldId id="277" r:id="rId10"/>
    <p:sldId id="288" r:id="rId11"/>
    <p:sldId id="278" r:id="rId12"/>
    <p:sldId id="290" r:id="rId13"/>
    <p:sldId id="291" r:id="rId14"/>
    <p:sldId id="292" r:id="rId15"/>
    <p:sldId id="266" r:id="rId16"/>
    <p:sldId id="267" r:id="rId17"/>
    <p:sldId id="271" r:id="rId18"/>
    <p:sldId id="279" r:id="rId19"/>
    <p:sldId id="269" r:id="rId20"/>
    <p:sldId id="298" r:id="rId21"/>
    <p:sldId id="270" r:id="rId22"/>
    <p:sldId id="258" r:id="rId23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66"/>
    <a:srgbClr val="009999"/>
    <a:srgbClr val="CCFFFF"/>
    <a:srgbClr val="33CCCC"/>
    <a:srgbClr val="90C42F"/>
    <a:srgbClr val="FFFFFF"/>
    <a:srgbClr val="474443"/>
    <a:srgbClr val="33CC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LWAAL\Users\salwa.al\Documents\CTI\2018\SEMAKAN\SOMMM7\COUNTRY%20REPORT\NPOA%20STATUS%20YEAR%20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BF39\Desktop\SOMMM7\COUNTRY%20REPORT\NPOA%20STATUS%20YEAR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ms-MY"/>
  <c:chart>
    <c:autoTitleDeleted val="1"/>
    <c:plotArea>
      <c:layout/>
      <c:barChart>
        <c:barDir val="bar"/>
        <c:grouping val="clustered"/>
        <c:ser>
          <c:idx val="0"/>
          <c:order val="0"/>
          <c:tx>
            <c:v>Completed</c:v>
          </c:tx>
          <c:spPr>
            <a:solidFill>
              <a:srgbClr val="00B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Sheet1!$B$11:$B$15</c:f>
              <c:numCache>
                <c:formatCode>0.00</c:formatCode>
                <c:ptCount val="5"/>
                <c:pt idx="0">
                  <c:v>40</c:v>
                </c:pt>
                <c:pt idx="1">
                  <c:v>29.166666666666668</c:v>
                </c:pt>
                <c:pt idx="2">
                  <c:v>5</c:v>
                </c:pt>
                <c:pt idx="3">
                  <c:v>5.8823529411764675</c:v>
                </c:pt>
                <c:pt idx="4">
                  <c:v>42.857142857142819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09-4D5C-A287-417B4A2E7748}"/>
            </c:ext>
          </c:extLst>
        </c:ser>
        <c:ser>
          <c:idx val="1"/>
          <c:order val="1"/>
          <c:tx>
            <c:v>On-going</c:v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Sheet1!$C$11:$C$15</c:f>
              <c:numCache>
                <c:formatCode>0.00</c:formatCode>
                <c:ptCount val="5"/>
                <c:pt idx="0">
                  <c:v>55.000000000000007</c:v>
                </c:pt>
                <c:pt idx="1">
                  <c:v>37.5</c:v>
                </c:pt>
                <c:pt idx="2">
                  <c:v>80</c:v>
                </c:pt>
                <c:pt idx="3">
                  <c:v>82.352941176470452</c:v>
                </c:pt>
                <c:pt idx="4">
                  <c:v>52.380952380952387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09-4D5C-A287-417B4A2E7748}"/>
            </c:ext>
          </c:extLst>
        </c:ser>
        <c:ser>
          <c:idx val="2"/>
          <c:order val="2"/>
          <c:tx>
            <c:v>Not Started</c:v>
          </c:tx>
          <c:spPr>
            <a:solidFill>
              <a:srgbClr val="FF0000"/>
            </a:solidFill>
            <a:ln>
              <a:solidFill>
                <a:schemeClr val="accen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Sheet1!$A$11:$A$15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Sheet1!$D$11:$D$15</c:f>
              <c:numCache>
                <c:formatCode>0.00</c:formatCode>
                <c:ptCount val="5"/>
                <c:pt idx="0">
                  <c:v>5</c:v>
                </c:pt>
                <c:pt idx="1">
                  <c:v>33.333333333333329</c:v>
                </c:pt>
                <c:pt idx="2">
                  <c:v>15</c:v>
                </c:pt>
                <c:pt idx="3">
                  <c:v>11.76470588235294</c:v>
                </c:pt>
                <c:pt idx="4">
                  <c:v>4.7619047619047619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09-4D5C-A287-417B4A2E7748}"/>
            </c:ext>
          </c:extLst>
        </c:ser>
        <c:gapWidth val="182"/>
        <c:axId val="62265984"/>
        <c:axId val="62300928"/>
      </c:barChart>
      <c:catAx>
        <c:axId val="62265984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MY" sz="2800" b="1">
                    <a:latin typeface="Arial" panose="020B0604020202020204" pitchFamily="34" charset="0"/>
                    <a:cs typeface="Arial" panose="020B0604020202020204" pitchFamily="34" charset="0"/>
                  </a:rPr>
                  <a:t>Goal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ms-MY"/>
          </a:p>
        </c:txPr>
        <c:crossAx val="62300928"/>
        <c:crosses val="autoZero"/>
        <c:auto val="1"/>
        <c:lblAlgn val="ctr"/>
        <c:lblOffset val="100"/>
      </c:catAx>
      <c:valAx>
        <c:axId val="6230092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MY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  <a:r>
                  <a:rPr lang="en-MY" sz="1800" b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MY" sz="18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ms-MY"/>
          </a:p>
        </c:txPr>
        <c:crossAx val="6226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ms-MY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ms-MY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ms-MY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rpoa!$E$7</c:f>
              <c:strCache>
                <c:ptCount val="1"/>
                <c:pt idx="0">
                  <c:v>total action RPOA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rpoa!$D$8:$D$12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rpoa!$E$8:$E$12</c:f>
            </c:numRef>
          </c:val>
        </c:ser>
        <c:ser>
          <c:idx val="1"/>
          <c:order val="1"/>
          <c:tx>
            <c:strRef>
              <c:f>rpoa!$F$7</c:f>
              <c:strCache>
                <c:ptCount val="1"/>
                <c:pt idx="0">
                  <c:v>total action NPOA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rpoa!$D$8:$D$12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rpoa!$F$8:$F$12</c:f>
            </c:numRef>
          </c:val>
        </c:ser>
        <c:ser>
          <c:idx val="2"/>
          <c:order val="2"/>
          <c:tx>
            <c:strRef>
              <c:f>rpoa!$G$7</c:f>
              <c:strCache>
                <c:ptCount val="1"/>
                <c:pt idx="0">
                  <c:v>% on going NPOA/ RPOA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/>
            </c:spPr>
          </c:dPt>
          <c:dPt>
            <c:idx val="1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spPr>
              <a:solidFill>
                <a:srgbClr val="FF6600"/>
              </a:solidFill>
              <a:ln>
                <a:noFill/>
              </a:ln>
              <a:effectLst/>
            </c:spPr>
          </c:dPt>
          <c:dPt>
            <c:idx val="4"/>
            <c:spPr>
              <a:solidFill>
                <a:srgbClr val="CC6600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88%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85%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88%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95%</a:t>
                    </a:r>
                    <a:endParaRPr lang="en-US"/>
                  </a:p>
                </c:rich>
              </c:tx>
              <c:dLblPos val="out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ms-MY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rpoa!$D$8:$D$12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rpoa!$G$8:$G$12</c:f>
              <c:numCache>
                <c:formatCode>0.00</c:formatCode>
                <c:ptCount val="5"/>
                <c:pt idx="0">
                  <c:v>95</c:v>
                </c:pt>
                <c:pt idx="1">
                  <c:v>87.5</c:v>
                </c:pt>
                <c:pt idx="2">
                  <c:v>85</c:v>
                </c:pt>
                <c:pt idx="3">
                  <c:v>88.235294117647072</c:v>
                </c:pt>
                <c:pt idx="4">
                  <c:v>95.238095238095212</c:v>
                </c:pt>
              </c:numCache>
            </c:numRef>
          </c:val>
        </c:ser>
        <c:dLbls>
          <c:showVal val="1"/>
        </c:dLbls>
        <c:gapWidth val="219"/>
        <c:overlap val="-27"/>
        <c:axId val="62453632"/>
        <c:axId val="66310144"/>
      </c:barChart>
      <c:catAx>
        <c:axId val="6245363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3600" b="1"/>
                  <a:t>Goal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ms-MY"/>
          </a:p>
        </c:txPr>
        <c:crossAx val="66310144"/>
        <c:crosses val="autoZero"/>
        <c:auto val="1"/>
        <c:lblAlgn val="ctr"/>
        <c:lblOffset val="100"/>
      </c:catAx>
      <c:valAx>
        <c:axId val="663101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1400" b="1"/>
                  <a:t>Percentage (%)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ms-MY"/>
          </a:p>
        </c:txPr>
        <c:crossAx val="6245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ms-MY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43E2BB-AD02-4689-A304-801A4009A00A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E0C9A05-F4F6-42F5-983F-5FDEA91CCAAF}">
      <dgm:prSet phldrT="[Text]"/>
      <dgm:spPr/>
      <dgm:t>
        <a:bodyPr/>
        <a:lstStyle/>
        <a:p>
          <a:r>
            <a:rPr lang="en-US" dirty="0" smtClean="0"/>
            <a:t>5</a:t>
          </a:r>
          <a:r>
            <a:rPr lang="en-US" baseline="30000" dirty="0" smtClean="0"/>
            <a:t>th</a:t>
          </a:r>
          <a:r>
            <a:rPr lang="en-US" dirty="0" smtClean="0"/>
            <a:t> Regional Business Forum </a:t>
          </a:r>
          <a:endParaRPr lang="en-US" dirty="0"/>
        </a:p>
      </dgm:t>
    </dgm:pt>
    <dgm:pt modelId="{7FC2E6C7-B7EC-449F-B386-CC681A4982E9}" type="parTrans" cxnId="{42F3BC27-200D-41BE-A55E-E6B5C244B506}">
      <dgm:prSet/>
      <dgm:spPr/>
      <dgm:t>
        <a:bodyPr/>
        <a:lstStyle/>
        <a:p>
          <a:endParaRPr lang="en-US"/>
        </a:p>
      </dgm:t>
    </dgm:pt>
    <dgm:pt modelId="{624FB3A6-2BD9-4563-8F7C-CE91F9D84B60}" type="sibTrans" cxnId="{42F3BC27-200D-41BE-A55E-E6B5C244B506}">
      <dgm:prSet/>
      <dgm:spPr/>
      <dgm:t>
        <a:bodyPr/>
        <a:lstStyle/>
        <a:p>
          <a:endParaRPr lang="en-US"/>
        </a:p>
      </dgm:t>
    </dgm:pt>
    <dgm:pt modelId="{86F5967C-0C4B-49F3-AF33-A825BF99BA7D}">
      <dgm:prSet phldrT="[Text]"/>
      <dgm:spPr/>
      <dgm:t>
        <a:bodyPr/>
        <a:lstStyle/>
        <a:p>
          <a:r>
            <a:rPr lang="en-US" dirty="0" smtClean="0"/>
            <a:t>Malaysia withdraw from hosting the forum</a:t>
          </a:r>
          <a:endParaRPr lang="en-US" dirty="0"/>
        </a:p>
      </dgm:t>
    </dgm:pt>
    <dgm:pt modelId="{0BC6C39A-F849-4301-9CBC-121D6B00F539}" type="parTrans" cxnId="{3C112DBA-F2B4-4120-91A3-0859A3DDB62E}">
      <dgm:prSet/>
      <dgm:spPr/>
      <dgm:t>
        <a:bodyPr/>
        <a:lstStyle/>
        <a:p>
          <a:endParaRPr lang="en-US"/>
        </a:p>
      </dgm:t>
    </dgm:pt>
    <dgm:pt modelId="{A322F2BB-B365-4AAC-885A-5FA04E22A0EB}" type="sibTrans" cxnId="{3C112DBA-F2B4-4120-91A3-0859A3DDB62E}">
      <dgm:prSet/>
      <dgm:spPr/>
      <dgm:t>
        <a:bodyPr/>
        <a:lstStyle/>
        <a:p>
          <a:endParaRPr lang="en-US"/>
        </a:p>
      </dgm:t>
    </dgm:pt>
    <dgm:pt modelId="{128204CB-D9E8-4D86-B847-F6AC4F37AD2C}">
      <dgm:prSet phldrT="[Text]"/>
      <dgm:spPr/>
      <dgm:t>
        <a:bodyPr/>
        <a:lstStyle/>
        <a:p>
          <a:r>
            <a:rPr lang="en-US" dirty="0" smtClean="0"/>
            <a:t>Handover Chairmanship of CCA WG</a:t>
          </a:r>
          <a:endParaRPr lang="en-US" dirty="0"/>
        </a:p>
      </dgm:t>
    </dgm:pt>
    <dgm:pt modelId="{54DBD892-7A96-46FD-BD90-021DA208E0C9}" type="parTrans" cxnId="{130DAA26-9578-4FB3-A620-5307CB8A5C78}">
      <dgm:prSet/>
      <dgm:spPr/>
      <dgm:t>
        <a:bodyPr/>
        <a:lstStyle/>
        <a:p>
          <a:endParaRPr lang="en-US"/>
        </a:p>
      </dgm:t>
    </dgm:pt>
    <dgm:pt modelId="{6E79DC3A-0F84-4A30-9A74-1346D7C628A8}" type="sibTrans" cxnId="{130DAA26-9578-4FB3-A620-5307CB8A5C78}">
      <dgm:prSet/>
      <dgm:spPr/>
      <dgm:t>
        <a:bodyPr/>
        <a:lstStyle/>
        <a:p>
          <a:endParaRPr lang="en-US"/>
        </a:p>
      </dgm:t>
    </dgm:pt>
    <dgm:pt modelId="{0ED6338E-1A68-498A-B505-75F8718CDE80}">
      <dgm:prSet phldrT="[Text]"/>
      <dgm:spPr/>
      <dgm:t>
        <a:bodyPr/>
        <a:lstStyle/>
        <a:p>
          <a:r>
            <a:rPr lang="en-US" dirty="0" smtClean="0"/>
            <a:t>Malaysia will takeover chairmanship from Indonesia. Solomon Islands will act as Vice-Chairman</a:t>
          </a:r>
          <a:endParaRPr lang="en-US" dirty="0"/>
        </a:p>
      </dgm:t>
    </dgm:pt>
    <dgm:pt modelId="{6B225972-D441-4182-A2D1-E30C4BD60C72}" type="parTrans" cxnId="{C441463B-3CD8-45BA-AF85-3F90BD7A1213}">
      <dgm:prSet/>
      <dgm:spPr/>
      <dgm:t>
        <a:bodyPr/>
        <a:lstStyle/>
        <a:p>
          <a:endParaRPr lang="en-US"/>
        </a:p>
      </dgm:t>
    </dgm:pt>
    <dgm:pt modelId="{214E284F-6AE7-4C65-AF10-859B0883AF96}" type="sibTrans" cxnId="{C441463B-3CD8-45BA-AF85-3F90BD7A1213}">
      <dgm:prSet/>
      <dgm:spPr/>
      <dgm:t>
        <a:bodyPr/>
        <a:lstStyle/>
        <a:p>
          <a:endParaRPr lang="en-US"/>
        </a:p>
      </dgm:t>
    </dgm:pt>
    <dgm:pt modelId="{2CD7A26F-CC4E-4C7D-94B1-78D130A97D3E}">
      <dgm:prSet phldrT="[Text]"/>
      <dgm:spPr/>
      <dgm:t>
        <a:bodyPr/>
        <a:lstStyle/>
        <a:p>
          <a:r>
            <a:rPr lang="en-US" dirty="0" smtClean="0"/>
            <a:t>Handover Chairmanship of Seascape WG</a:t>
          </a:r>
          <a:endParaRPr lang="en-US" dirty="0"/>
        </a:p>
      </dgm:t>
    </dgm:pt>
    <dgm:pt modelId="{6296C0C8-9512-4965-9638-29119ECC2631}" type="parTrans" cxnId="{FB5FFA74-C86F-4D8A-8E2E-143BF18B34C6}">
      <dgm:prSet/>
      <dgm:spPr/>
      <dgm:t>
        <a:bodyPr/>
        <a:lstStyle/>
        <a:p>
          <a:endParaRPr lang="en-US"/>
        </a:p>
      </dgm:t>
    </dgm:pt>
    <dgm:pt modelId="{6AB34084-E181-4722-AB33-01BD55BC81C5}" type="sibTrans" cxnId="{FB5FFA74-C86F-4D8A-8E2E-143BF18B34C6}">
      <dgm:prSet/>
      <dgm:spPr/>
      <dgm:t>
        <a:bodyPr/>
        <a:lstStyle/>
        <a:p>
          <a:endParaRPr lang="en-US"/>
        </a:p>
      </dgm:t>
    </dgm:pt>
    <dgm:pt modelId="{34001174-834C-4639-A20A-C8A52892A771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Malaysia is ending the term of Chairmanship of CCAWG and will handover to Philippine</a:t>
          </a:r>
        </a:p>
        <a:p>
          <a:pPr marL="228600" lvl="1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dirty="0"/>
        </a:p>
      </dgm:t>
    </dgm:pt>
    <dgm:pt modelId="{5F3D2572-7358-48CA-BA10-B9E36F7D5162}" type="parTrans" cxnId="{4CF10827-18F5-4EF6-87D8-6880B686151A}">
      <dgm:prSet/>
      <dgm:spPr/>
      <dgm:t>
        <a:bodyPr/>
        <a:lstStyle/>
        <a:p>
          <a:endParaRPr lang="en-US"/>
        </a:p>
      </dgm:t>
    </dgm:pt>
    <dgm:pt modelId="{E80F0F57-D4B9-447D-B3D3-A40165646BAA}" type="sibTrans" cxnId="{4CF10827-18F5-4EF6-87D8-6880B686151A}">
      <dgm:prSet/>
      <dgm:spPr/>
      <dgm:t>
        <a:bodyPr/>
        <a:lstStyle/>
        <a:p>
          <a:endParaRPr lang="en-US"/>
        </a:p>
      </dgm:t>
    </dgm:pt>
    <dgm:pt modelId="{C231100B-424A-43AF-80A3-75F110EE0F8E}" type="pres">
      <dgm:prSet presAssocID="{EC43E2BB-AD02-4689-A304-801A4009A0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B8A4B9-F500-4725-9026-27D38C5F52D4}" type="pres">
      <dgm:prSet presAssocID="{4E0C9A05-F4F6-42F5-983F-5FDEA91CCAAF}" presName="composite" presStyleCnt="0"/>
      <dgm:spPr/>
    </dgm:pt>
    <dgm:pt modelId="{C79269F6-7CB5-4705-BC89-1B5DDB5C3A1B}" type="pres">
      <dgm:prSet presAssocID="{4E0C9A05-F4F6-42F5-983F-5FDEA91CCAA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66B77-461F-4AC0-9CFC-7276BB45ED2A}" type="pres">
      <dgm:prSet presAssocID="{4E0C9A05-F4F6-42F5-983F-5FDEA91CCAA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70D80-9C03-4906-ACDC-3C6E199DEACE}" type="pres">
      <dgm:prSet presAssocID="{624FB3A6-2BD9-4563-8F7C-CE91F9D84B60}" presName="space" presStyleCnt="0"/>
      <dgm:spPr/>
    </dgm:pt>
    <dgm:pt modelId="{8D8297C7-5D69-43A1-BEAE-E12ACC6AF2D9}" type="pres">
      <dgm:prSet presAssocID="{128204CB-D9E8-4D86-B847-F6AC4F37AD2C}" presName="composite" presStyleCnt="0"/>
      <dgm:spPr/>
    </dgm:pt>
    <dgm:pt modelId="{8CF4F4F3-9F16-4E83-9B42-66CE900B56CA}" type="pres">
      <dgm:prSet presAssocID="{128204CB-D9E8-4D86-B847-F6AC4F37AD2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93A2D-1E40-4619-9526-496CC8EC1223}" type="pres">
      <dgm:prSet presAssocID="{128204CB-D9E8-4D86-B847-F6AC4F37AD2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1576A-8FC9-4241-B0A9-2ED865CFBC61}" type="pres">
      <dgm:prSet presAssocID="{6E79DC3A-0F84-4A30-9A74-1346D7C628A8}" presName="space" presStyleCnt="0"/>
      <dgm:spPr/>
    </dgm:pt>
    <dgm:pt modelId="{DC7972D4-4147-4C47-BC71-3AFF17720C9F}" type="pres">
      <dgm:prSet presAssocID="{2CD7A26F-CC4E-4C7D-94B1-78D130A97D3E}" presName="composite" presStyleCnt="0"/>
      <dgm:spPr/>
    </dgm:pt>
    <dgm:pt modelId="{A5FE8EA7-9D5B-4E3D-8F4A-10BFF796B169}" type="pres">
      <dgm:prSet presAssocID="{2CD7A26F-CC4E-4C7D-94B1-78D130A97D3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BCA6E-EBD6-4C9C-A4BE-B58155A13B23}" type="pres">
      <dgm:prSet presAssocID="{2CD7A26F-CC4E-4C7D-94B1-78D130A97D3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112DBA-F2B4-4120-91A3-0859A3DDB62E}" srcId="{4E0C9A05-F4F6-42F5-983F-5FDEA91CCAAF}" destId="{86F5967C-0C4B-49F3-AF33-A825BF99BA7D}" srcOrd="0" destOrd="0" parTransId="{0BC6C39A-F849-4301-9CBC-121D6B00F539}" sibTransId="{A322F2BB-B365-4AAC-885A-5FA04E22A0EB}"/>
    <dgm:cxn modelId="{130DAA26-9578-4FB3-A620-5307CB8A5C78}" srcId="{EC43E2BB-AD02-4689-A304-801A4009A00A}" destId="{128204CB-D9E8-4D86-B847-F6AC4F37AD2C}" srcOrd="1" destOrd="0" parTransId="{54DBD892-7A96-46FD-BD90-021DA208E0C9}" sibTransId="{6E79DC3A-0F84-4A30-9A74-1346D7C628A8}"/>
    <dgm:cxn modelId="{C441463B-3CD8-45BA-AF85-3F90BD7A1213}" srcId="{2CD7A26F-CC4E-4C7D-94B1-78D130A97D3E}" destId="{0ED6338E-1A68-498A-B505-75F8718CDE80}" srcOrd="0" destOrd="0" parTransId="{6B225972-D441-4182-A2D1-E30C4BD60C72}" sibTransId="{214E284F-6AE7-4C65-AF10-859B0883AF96}"/>
    <dgm:cxn modelId="{4CF10827-18F5-4EF6-87D8-6880B686151A}" srcId="{128204CB-D9E8-4D86-B847-F6AC4F37AD2C}" destId="{34001174-834C-4639-A20A-C8A52892A771}" srcOrd="0" destOrd="0" parTransId="{5F3D2572-7358-48CA-BA10-B9E36F7D5162}" sibTransId="{E80F0F57-D4B9-447D-B3D3-A40165646BAA}"/>
    <dgm:cxn modelId="{03A16FEF-E47A-4BB8-91E7-1B8F7B9570EB}" type="presOf" srcId="{86F5967C-0C4B-49F3-AF33-A825BF99BA7D}" destId="{C3366B77-461F-4AC0-9CFC-7276BB45ED2A}" srcOrd="0" destOrd="0" presId="urn:microsoft.com/office/officeart/2005/8/layout/hList1"/>
    <dgm:cxn modelId="{FB5FFA74-C86F-4D8A-8E2E-143BF18B34C6}" srcId="{EC43E2BB-AD02-4689-A304-801A4009A00A}" destId="{2CD7A26F-CC4E-4C7D-94B1-78D130A97D3E}" srcOrd="2" destOrd="0" parTransId="{6296C0C8-9512-4965-9638-29119ECC2631}" sibTransId="{6AB34084-E181-4722-AB33-01BD55BC81C5}"/>
    <dgm:cxn modelId="{0C0BF89B-BEAF-417F-9203-CCA12394AE07}" type="presOf" srcId="{EC43E2BB-AD02-4689-A304-801A4009A00A}" destId="{C231100B-424A-43AF-80A3-75F110EE0F8E}" srcOrd="0" destOrd="0" presId="urn:microsoft.com/office/officeart/2005/8/layout/hList1"/>
    <dgm:cxn modelId="{051C238F-5707-4104-B9CE-A715E49DF8AF}" type="presOf" srcId="{128204CB-D9E8-4D86-B847-F6AC4F37AD2C}" destId="{8CF4F4F3-9F16-4E83-9B42-66CE900B56CA}" srcOrd="0" destOrd="0" presId="urn:microsoft.com/office/officeart/2005/8/layout/hList1"/>
    <dgm:cxn modelId="{B47E63A3-9F0C-4A29-9D1E-5A459924BE5E}" type="presOf" srcId="{0ED6338E-1A68-498A-B505-75F8718CDE80}" destId="{9E0BCA6E-EBD6-4C9C-A4BE-B58155A13B23}" srcOrd="0" destOrd="0" presId="urn:microsoft.com/office/officeart/2005/8/layout/hList1"/>
    <dgm:cxn modelId="{8F546AA3-4422-4A16-83E1-A8D8729EA9DE}" type="presOf" srcId="{34001174-834C-4639-A20A-C8A52892A771}" destId="{09593A2D-1E40-4619-9526-496CC8EC1223}" srcOrd="0" destOrd="0" presId="urn:microsoft.com/office/officeart/2005/8/layout/hList1"/>
    <dgm:cxn modelId="{42F3BC27-200D-41BE-A55E-E6B5C244B506}" srcId="{EC43E2BB-AD02-4689-A304-801A4009A00A}" destId="{4E0C9A05-F4F6-42F5-983F-5FDEA91CCAAF}" srcOrd="0" destOrd="0" parTransId="{7FC2E6C7-B7EC-449F-B386-CC681A4982E9}" sibTransId="{624FB3A6-2BD9-4563-8F7C-CE91F9D84B60}"/>
    <dgm:cxn modelId="{027C06A5-AF37-43CF-B6A8-2E0C9EC16816}" type="presOf" srcId="{4E0C9A05-F4F6-42F5-983F-5FDEA91CCAAF}" destId="{C79269F6-7CB5-4705-BC89-1B5DDB5C3A1B}" srcOrd="0" destOrd="0" presId="urn:microsoft.com/office/officeart/2005/8/layout/hList1"/>
    <dgm:cxn modelId="{16C2E0E4-80F3-486F-A596-ED0EA0CEA504}" type="presOf" srcId="{2CD7A26F-CC4E-4C7D-94B1-78D130A97D3E}" destId="{A5FE8EA7-9D5B-4E3D-8F4A-10BFF796B169}" srcOrd="0" destOrd="0" presId="urn:microsoft.com/office/officeart/2005/8/layout/hList1"/>
    <dgm:cxn modelId="{4F9652AE-C0D7-46ED-9B25-71B5364BA2E8}" type="presParOf" srcId="{C231100B-424A-43AF-80A3-75F110EE0F8E}" destId="{E8B8A4B9-F500-4725-9026-27D38C5F52D4}" srcOrd="0" destOrd="0" presId="urn:microsoft.com/office/officeart/2005/8/layout/hList1"/>
    <dgm:cxn modelId="{51D64DD2-BEA6-46EA-89D6-A833DA281102}" type="presParOf" srcId="{E8B8A4B9-F500-4725-9026-27D38C5F52D4}" destId="{C79269F6-7CB5-4705-BC89-1B5DDB5C3A1B}" srcOrd="0" destOrd="0" presId="urn:microsoft.com/office/officeart/2005/8/layout/hList1"/>
    <dgm:cxn modelId="{1C3B6209-2F55-47FE-AA36-968EDAED8B8A}" type="presParOf" srcId="{E8B8A4B9-F500-4725-9026-27D38C5F52D4}" destId="{C3366B77-461F-4AC0-9CFC-7276BB45ED2A}" srcOrd="1" destOrd="0" presId="urn:microsoft.com/office/officeart/2005/8/layout/hList1"/>
    <dgm:cxn modelId="{8B2AABC4-8210-4D7E-AFF4-8DA57EC8D970}" type="presParOf" srcId="{C231100B-424A-43AF-80A3-75F110EE0F8E}" destId="{1FA70D80-9C03-4906-ACDC-3C6E199DEACE}" srcOrd="1" destOrd="0" presId="urn:microsoft.com/office/officeart/2005/8/layout/hList1"/>
    <dgm:cxn modelId="{256B4B3D-A491-4440-A0B2-8A0EAFBE8963}" type="presParOf" srcId="{C231100B-424A-43AF-80A3-75F110EE0F8E}" destId="{8D8297C7-5D69-43A1-BEAE-E12ACC6AF2D9}" srcOrd="2" destOrd="0" presId="urn:microsoft.com/office/officeart/2005/8/layout/hList1"/>
    <dgm:cxn modelId="{ECB53F07-4BEC-4C05-8772-67A657515B12}" type="presParOf" srcId="{8D8297C7-5D69-43A1-BEAE-E12ACC6AF2D9}" destId="{8CF4F4F3-9F16-4E83-9B42-66CE900B56CA}" srcOrd="0" destOrd="0" presId="urn:microsoft.com/office/officeart/2005/8/layout/hList1"/>
    <dgm:cxn modelId="{C1FB33A9-5AD9-45EE-8FF2-E7E8AE1442BC}" type="presParOf" srcId="{8D8297C7-5D69-43A1-BEAE-E12ACC6AF2D9}" destId="{09593A2D-1E40-4619-9526-496CC8EC1223}" srcOrd="1" destOrd="0" presId="urn:microsoft.com/office/officeart/2005/8/layout/hList1"/>
    <dgm:cxn modelId="{9172520C-FD6B-48FE-A14D-0C4D7343B13F}" type="presParOf" srcId="{C231100B-424A-43AF-80A3-75F110EE0F8E}" destId="{E7F1576A-8FC9-4241-B0A9-2ED865CFBC61}" srcOrd="3" destOrd="0" presId="urn:microsoft.com/office/officeart/2005/8/layout/hList1"/>
    <dgm:cxn modelId="{DEFCB4A4-574F-44D1-9D7E-2472EF521F59}" type="presParOf" srcId="{C231100B-424A-43AF-80A3-75F110EE0F8E}" destId="{DC7972D4-4147-4C47-BC71-3AFF17720C9F}" srcOrd="4" destOrd="0" presId="urn:microsoft.com/office/officeart/2005/8/layout/hList1"/>
    <dgm:cxn modelId="{9D29F9FC-B2AF-4A8C-BF8E-03D8A5FFD2F3}" type="presParOf" srcId="{DC7972D4-4147-4C47-BC71-3AFF17720C9F}" destId="{A5FE8EA7-9D5B-4E3D-8F4A-10BFF796B169}" srcOrd="0" destOrd="0" presId="urn:microsoft.com/office/officeart/2005/8/layout/hList1"/>
    <dgm:cxn modelId="{BFCCF9A3-A98D-4FAF-9A87-261B37F8CA69}" type="presParOf" srcId="{DC7972D4-4147-4C47-BC71-3AFF17720C9F}" destId="{9E0BCA6E-EBD6-4C9C-A4BE-B58155A13B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8057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98057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>
              <a:defRPr sz="1200"/>
            </a:lvl1pPr>
          </a:lstStyle>
          <a:p>
            <a:fld id="{8C0681E0-620F-4530-8ECA-CEFA5054F426}" type="datetimeFigureOut">
              <a:rPr lang="en-MY" smtClean="0"/>
              <a:pPr/>
              <a:t>13/12/2018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71800" cy="4980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428585"/>
            <a:ext cx="2971800" cy="4980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r">
              <a:defRPr sz="1200"/>
            </a:lvl1pPr>
          </a:lstStyle>
          <a:p>
            <a:fld id="{4DE67CAC-7084-4F17-B606-6C8DFD7A11F2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730455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8057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8057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>
              <a:defRPr sz="1200"/>
            </a:lvl1pPr>
          </a:lstStyle>
          <a:p>
            <a:fld id="{F6EAAE90-6D29-4F18-9F4D-7FADFDF5E9BF}" type="datetimeFigureOut">
              <a:rPr lang="en-MY" smtClean="0"/>
              <a:pPr/>
              <a:t>13/12/2018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77194"/>
            <a:ext cx="5486400" cy="3908614"/>
          </a:xfrm>
          <a:prstGeom prst="rect">
            <a:avLst/>
          </a:prstGeom>
        </p:spPr>
        <p:txBody>
          <a:bodyPr vert="horz" lIns="92053" tIns="46026" rIns="92053" bIns="4602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71800" cy="4980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28585"/>
            <a:ext cx="2971800" cy="498055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r">
              <a:defRPr sz="1200"/>
            </a:lvl1pPr>
          </a:lstStyle>
          <a:p>
            <a:fld id="{A1D72816-FEAA-41A6-B435-58852FC01956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217625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2816-FEAA-41A6-B435-58852FC01956}" type="slidenum">
              <a:rPr lang="en-MY" smtClean="0"/>
              <a:pPr/>
              <a:t>1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2900996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2816-FEAA-41A6-B435-58852FC01956}" type="slidenum">
              <a:rPr lang="en-MY" smtClean="0"/>
              <a:pPr/>
              <a:t>5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0050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2816-FEAA-41A6-B435-58852FC01956}" type="slidenum">
              <a:rPr lang="en-MY" smtClean="0"/>
              <a:pPr/>
              <a:t>7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92787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2816-FEAA-41A6-B435-58852FC01956}" type="slidenum">
              <a:rPr lang="en-MY" smtClean="0"/>
              <a:pPr/>
              <a:t>11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28015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829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243700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37876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55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2487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43469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77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18010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3146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10619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="" xmlns:p14="http://schemas.microsoft.com/office/powerpoint/2010/main" val="36011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9BF7-5BE7-4D6C-A296-2834D83179B3}" type="datetimeFigureOut">
              <a:rPr lang="en-PH" smtClean="0"/>
              <a:pPr/>
              <a:t>12/13/2018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4E5EDA-C3FD-46D9-A2C8-ADD330F1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53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089A6FE-30E2-4676-8B01-42866E940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0" t="26818" r="19927" b="19583"/>
          <a:stretch/>
        </p:blipFill>
        <p:spPr>
          <a:xfrm>
            <a:off x="1" y="-41901"/>
            <a:ext cx="12215004" cy="5467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621" y="400176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SOM14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550" y="1114039"/>
            <a:ext cx="3599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14</a:t>
            </a:r>
            <a:r>
              <a:rPr lang="en-PH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Senior Officials’ Meeting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11-12 December 2018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Manila, Philippines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3" y="2855910"/>
            <a:ext cx="12191999" cy="723284"/>
          </a:xfrm>
          <a:prstGeom prst="rect">
            <a:avLst/>
          </a:prstGeom>
          <a:solidFill>
            <a:srgbClr val="90C42F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4300" b="1" dirty="0">
                <a:solidFill>
                  <a:schemeClr val="bg1"/>
                </a:solidFill>
                <a:latin typeface="Arial Black" panose="020B0A04020102020204" pitchFamily="34" charset="0"/>
              </a:rPr>
              <a:t>  SESSION 10: COUNTRY REPORT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63825" y="4388488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P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DIVISION OF STRATEGIC TECHNOLOGY &amp; APPLICATION S&amp;T</a:t>
            </a:r>
          </a:p>
          <a:p>
            <a:pPr algn="l"/>
            <a:r>
              <a:rPr lang="en-P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ENERGY, SCIENCE, TECHNOLOGY, ENVIRONMENT &amp; CLIMATE CHANGE (MESTECC)</a:t>
            </a:r>
            <a:endParaRPr lang="en-P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71" y="5494077"/>
            <a:ext cx="977676" cy="982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53" y="5471923"/>
            <a:ext cx="2601779" cy="110242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73824A2-69A7-4DFE-9A65-5F9EED9A93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5577175"/>
            <a:ext cx="2844315" cy="928985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EA54EE3B-3FA6-42E3-83FA-5A635BA249AA}"/>
              </a:ext>
            </a:extLst>
          </p:cNvPr>
          <p:cNvSpPr txBox="1">
            <a:spLocks/>
          </p:cNvSpPr>
          <p:nvPr/>
        </p:nvSpPr>
        <p:spPr>
          <a:xfrm>
            <a:off x="353549" y="3814169"/>
            <a:ext cx="7490135" cy="71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PH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MALAYSIA</a:t>
            </a:r>
            <a:endParaRPr lang="en-PH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52" y="5597749"/>
            <a:ext cx="1701546" cy="8507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6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14864BE8-945C-4D33-B617-E2F68E3D0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30" y="3291840"/>
            <a:ext cx="5132588" cy="222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E9FE7E-EC99-459F-A8E0-E404EDB85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326" y="4173044"/>
            <a:ext cx="4584601" cy="2270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2E681D6B-DD1A-493F-B5EF-BAB4359A70E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51" y="539060"/>
            <a:ext cx="4973675" cy="233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4" descr="C:\Users\user-pc\Downloads\IMG_3141.JPG">
            <a:extLst>
              <a:ext uri="{FF2B5EF4-FFF2-40B4-BE49-F238E27FC236}">
                <a16:creationId xmlns:a16="http://schemas.microsoft.com/office/drawing/2014/main" xmlns="" id="{26D71067-2EAF-4A5B-AEE1-113BB5A84C00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804154" y="356180"/>
            <a:ext cx="3886200" cy="187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7204FE-113A-41F8-885D-D61F4796D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95" y="1978857"/>
            <a:ext cx="3901612" cy="217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655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80151142"/>
              </p:ext>
            </p:extLst>
          </p:nvPr>
        </p:nvGraphicFramePr>
        <p:xfrm>
          <a:off x="338328" y="926591"/>
          <a:ext cx="11314177" cy="56294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48328">
                  <a:extLst>
                    <a:ext uri="{9D8B030D-6E8A-4147-A177-3AD203B41FA5}">
                      <a16:colId xmlns:a16="http://schemas.microsoft.com/office/drawing/2014/main" xmlns="" val="3246013163"/>
                    </a:ext>
                  </a:extLst>
                </a:gridCol>
                <a:gridCol w="2401824">
                  <a:extLst>
                    <a:ext uri="{9D8B030D-6E8A-4147-A177-3AD203B41FA5}">
                      <a16:colId xmlns:a16="http://schemas.microsoft.com/office/drawing/2014/main" xmlns="" val="279689255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xmlns="" val="2023123722"/>
                    </a:ext>
                  </a:extLst>
                </a:gridCol>
                <a:gridCol w="2264665">
                  <a:extLst>
                    <a:ext uri="{9D8B030D-6E8A-4147-A177-3AD203B41FA5}">
                      <a16:colId xmlns:a16="http://schemas.microsoft.com/office/drawing/2014/main" xmlns="" val="3322431043"/>
                    </a:ext>
                  </a:extLst>
                </a:gridCol>
              </a:tblGrid>
              <a:tr h="44477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GOAL 4: CLIMATE CHANGE ADAPTATION</a:t>
                      </a:r>
                      <a:r>
                        <a:rPr lang="en-US" baseline="0" dirty="0" smtClean="0"/>
                        <a:t> MEASURES ACHIEVED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12222"/>
                  </a:ext>
                </a:extLst>
              </a:tr>
              <a:tr h="35119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ACTIVITIES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AND VENUE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540624"/>
                  </a:ext>
                </a:extLst>
              </a:tr>
              <a:tr h="70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effectLst/>
                        </a:rPr>
                        <a:t>5th CTI-CFF Climate Change Adaptation Working Group Regional Exchange </a:t>
                      </a:r>
                      <a:r>
                        <a:rPr lang="en-GB" sz="1400" kern="1200" dirty="0" smtClean="0">
                          <a:effectLst/>
                        </a:rPr>
                        <a:t>and </a:t>
                      </a:r>
                      <a:r>
                        <a:rPr lang="en-GB" sz="1400" kern="1200" dirty="0">
                          <a:effectLst/>
                        </a:rPr>
                        <a:t>Grant-Writing Workshop</a:t>
                      </a:r>
                      <a:endParaRPr lang="en-MY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10-13 </a:t>
                      </a:r>
                      <a:r>
                        <a:rPr lang="en-MY" sz="1400" dirty="0" smtClean="0"/>
                        <a:t>April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effectLst/>
                        </a:rPr>
                        <a:t>Kota</a:t>
                      </a:r>
                      <a:r>
                        <a:rPr lang="en-GB" sz="1400" kern="1200" baseline="0" dirty="0" smtClean="0">
                          <a:effectLst/>
                        </a:rPr>
                        <a:t> </a:t>
                      </a:r>
                      <a:r>
                        <a:rPr lang="en-GB" sz="1400" kern="1200" baseline="0" dirty="0" err="1" smtClean="0">
                          <a:effectLst/>
                        </a:rPr>
                        <a:t>Kinabalu</a:t>
                      </a:r>
                      <a:r>
                        <a:rPr lang="en-GB" sz="1400" kern="1200" baseline="0" dirty="0" smtClean="0">
                          <a:effectLst/>
                        </a:rPr>
                        <a:t>, Sabah</a:t>
                      </a:r>
                      <a:endParaRPr lang="en-MY" sz="14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Target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1</a:t>
                      </a:r>
                      <a:endParaRPr lang="en-MY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Target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1</a:t>
                      </a:r>
                      <a:endParaRPr lang="en-MY" sz="16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3511080"/>
                  </a:ext>
                </a:extLst>
              </a:tr>
              <a:tr h="907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effectLst/>
                        </a:rPr>
                        <a:t>Students Exchange Programme Ludwig Maximilian University, Munich Germany </a:t>
                      </a:r>
                      <a:r>
                        <a:rPr lang="en-GB" sz="1400" kern="1200" dirty="0" smtClean="0">
                          <a:effectLst/>
                        </a:rPr>
                        <a:t>and </a:t>
                      </a:r>
                      <a:r>
                        <a:rPr lang="en-GB" sz="1400" kern="1200" dirty="0">
                          <a:effectLst/>
                        </a:rPr>
                        <a:t>Borneo Marine Research Institute, University Malaysia Sabah</a:t>
                      </a:r>
                      <a:endParaRPr lang="en-MY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 smtClean="0">
                          <a:effectLst/>
                        </a:rPr>
                        <a:t>February, </a:t>
                      </a:r>
                      <a:r>
                        <a:rPr lang="en-GB" sz="1400" kern="1200" baseline="0" dirty="0" smtClean="0">
                          <a:effectLst/>
                        </a:rPr>
                        <a:t>Sabah</a:t>
                      </a:r>
                      <a:endParaRPr lang="en-MY" sz="14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Target 1</a:t>
                      </a:r>
                    </a:p>
                    <a:p>
                      <a:r>
                        <a:rPr lang="en-US" sz="1600" b="0" dirty="0" smtClean="0"/>
                        <a:t>Action 15</a:t>
                      </a:r>
                      <a:r>
                        <a:rPr lang="en-US" sz="1600" b="0" baseline="0" dirty="0" smtClean="0"/>
                        <a:t> and 16</a:t>
                      </a:r>
                      <a:endParaRPr lang="en-MY" sz="16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Target 1</a:t>
                      </a:r>
                    </a:p>
                    <a:p>
                      <a:r>
                        <a:rPr lang="en-US" sz="1600" b="0" dirty="0" smtClean="0"/>
                        <a:t>Action</a:t>
                      </a:r>
                      <a:r>
                        <a:rPr lang="en-US" sz="1600" b="0" baseline="0" dirty="0" smtClean="0"/>
                        <a:t> 1, 3 and 5</a:t>
                      </a:r>
                      <a:endParaRPr lang="en-MY" sz="16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093246"/>
                  </a:ext>
                </a:extLst>
              </a:tr>
              <a:tr h="556055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>
                          <a:effectLst/>
                        </a:rPr>
                        <a:t>International Conference on Marine Science and Aquaculture (ICOMSA) 2018</a:t>
                      </a:r>
                      <a:endParaRPr lang="en-MY" sz="1400" i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effectLst/>
                        </a:rPr>
                        <a:t>March,</a:t>
                      </a:r>
                      <a:r>
                        <a:rPr lang="en-GB" sz="1400" kern="1200" baseline="0" dirty="0" smtClean="0">
                          <a:effectLst/>
                        </a:rPr>
                        <a:t> Sabah</a:t>
                      </a:r>
                      <a:endParaRPr lang="en-MY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1</a:t>
                      </a:r>
                    </a:p>
                    <a:p>
                      <a:r>
                        <a:rPr lang="en-US" sz="1600" dirty="0" smtClean="0"/>
                        <a:t>Action 1, 2, 3 and 13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3, 4</a:t>
                      </a:r>
                      <a:r>
                        <a:rPr lang="en-US" sz="1600" baseline="0" dirty="0" smtClean="0"/>
                        <a:t> and 5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9407228"/>
                  </a:ext>
                </a:extLst>
              </a:tr>
              <a:tr h="673679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>
                          <a:effectLst/>
                        </a:rPr>
                        <a:t>Grant Opportunities Workshop  (EU Horizon 2020 and Other Opportunities) </a:t>
                      </a:r>
                      <a:endParaRPr lang="en-MY" sz="1400" i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 smtClean="0">
                          <a:effectLst/>
                        </a:rPr>
                        <a:t>March</a:t>
                      </a:r>
                      <a:r>
                        <a:rPr lang="en-GB" sz="1400" kern="1200" baseline="0" dirty="0" smtClean="0">
                          <a:effectLst/>
                        </a:rPr>
                        <a:t>, Sabah</a:t>
                      </a:r>
                      <a:endParaRPr lang="en-MY" sz="1400" b="0" dirty="0" smtClean="0"/>
                    </a:p>
                    <a:p>
                      <a:endParaRPr lang="en-MY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1</a:t>
                      </a:r>
                    </a:p>
                    <a:p>
                      <a:r>
                        <a:rPr lang="en-US" sz="1600" dirty="0" smtClean="0"/>
                        <a:t>Action 1, 2, 3 and 13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3, 4</a:t>
                      </a:r>
                      <a:r>
                        <a:rPr lang="en-US" sz="1600" baseline="0" dirty="0" smtClean="0"/>
                        <a:t> and 5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4862017"/>
                  </a:ext>
                </a:extLst>
              </a:tr>
              <a:tr h="556055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 smtClean="0">
                          <a:effectLst/>
                        </a:rPr>
                        <a:t>Youth Climate Change Training Camp #</a:t>
                      </a:r>
                      <a:r>
                        <a:rPr lang="en-GB" sz="1400" kern="1200" dirty="0">
                          <a:effectLst/>
                        </a:rPr>
                        <a:t>POWERSHIFTSABAH2018</a:t>
                      </a:r>
                      <a:endParaRPr lang="en-MY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 smtClean="0"/>
                        <a:t>July</a:t>
                      </a:r>
                      <a:r>
                        <a:rPr lang="en-GB" sz="1400" kern="1200" baseline="0" dirty="0" smtClean="0">
                          <a:effectLst/>
                        </a:rPr>
                        <a:t>, Sabah</a:t>
                      </a:r>
                      <a:endParaRPr lang="en-MY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Target 1</a:t>
                      </a:r>
                    </a:p>
                    <a:p>
                      <a:r>
                        <a:rPr lang="en-US" sz="1600" b="0" dirty="0" smtClean="0"/>
                        <a:t>Action 15</a:t>
                      </a:r>
                      <a:r>
                        <a:rPr lang="en-US" sz="1600" b="0" baseline="0" dirty="0" smtClean="0"/>
                        <a:t> and 16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Action 1,3</a:t>
                      </a:r>
                      <a:r>
                        <a:rPr lang="en-US" sz="1600" baseline="0" dirty="0" smtClean="0"/>
                        <a:t> and 5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7095621"/>
                  </a:ext>
                </a:extLst>
              </a:tr>
              <a:tr h="702385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>
                          <a:effectLst/>
                        </a:rPr>
                        <a:t>Coral Triangle Day 2018 in conjunction with the Marine Biodiversity Awareness Week  (MBAW) 2018</a:t>
                      </a:r>
                      <a:endParaRPr lang="en-MY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 smtClean="0"/>
                        <a:t>July</a:t>
                      </a:r>
                      <a:r>
                        <a:rPr lang="en-GB" sz="1400" kern="1200" baseline="0" dirty="0" smtClean="0">
                          <a:effectLst/>
                        </a:rPr>
                        <a:t>, Sabah</a:t>
                      </a:r>
                      <a:endParaRPr lang="en-MY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Target 1</a:t>
                      </a:r>
                    </a:p>
                    <a:p>
                      <a:r>
                        <a:rPr lang="en-US" sz="1600" b="0" dirty="0" smtClean="0"/>
                        <a:t>Action 15</a:t>
                      </a:r>
                      <a:r>
                        <a:rPr lang="en-US" sz="1600" b="0" baseline="0" dirty="0" smtClean="0"/>
                        <a:t> and 16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smtClean="0"/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smtClean="0"/>
                        <a:t>Action 1,3 and 5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020236"/>
                  </a:ext>
                </a:extLst>
              </a:tr>
              <a:tr h="556055">
                <a:tc>
                  <a:txBody>
                    <a:bodyPr/>
                    <a:lstStyle/>
                    <a:p>
                      <a:pPr algn="l"/>
                      <a:r>
                        <a:rPr lang="en-GB" sz="1400" kern="1200" dirty="0">
                          <a:effectLst/>
                        </a:rPr>
                        <a:t>Marine </a:t>
                      </a:r>
                      <a:r>
                        <a:rPr lang="en-GB" sz="1400" kern="1200" dirty="0" err="1">
                          <a:effectLst/>
                        </a:rPr>
                        <a:t>BioD</a:t>
                      </a:r>
                      <a:r>
                        <a:rPr lang="en-GB" sz="1400" kern="1200" dirty="0">
                          <a:effectLst/>
                        </a:rPr>
                        <a:t> Edu-Station </a:t>
                      </a:r>
                      <a:r>
                        <a:rPr lang="en-GB" sz="1400" kern="1200" dirty="0" smtClean="0">
                          <a:effectLst/>
                        </a:rPr>
                        <a:t>in conjunction with Marine </a:t>
                      </a:r>
                      <a:r>
                        <a:rPr lang="en-GB" sz="1400" kern="1200" dirty="0">
                          <a:effectLst/>
                        </a:rPr>
                        <a:t>Biodiversity Awareness Week (MBAW) </a:t>
                      </a:r>
                      <a:endParaRPr lang="en-MY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 smtClean="0"/>
                        <a:t>July</a:t>
                      </a:r>
                      <a:r>
                        <a:rPr lang="en-GB" sz="1400" kern="1200" baseline="0" dirty="0" smtClean="0">
                          <a:effectLst/>
                        </a:rPr>
                        <a:t>, Sabah</a:t>
                      </a:r>
                      <a:endParaRPr lang="en-MY" sz="1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Target 1</a:t>
                      </a:r>
                    </a:p>
                    <a:p>
                      <a:r>
                        <a:rPr lang="en-US" sz="1600" b="0" dirty="0" smtClean="0"/>
                        <a:t>Action 15</a:t>
                      </a:r>
                      <a:r>
                        <a:rPr lang="en-US" sz="1600" b="0" baseline="0" dirty="0" smtClean="0"/>
                        <a:t> and 16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dirty="0" smtClean="0"/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dirty="0" smtClean="0"/>
                        <a:t>Action 1,3 and 5</a:t>
                      </a:r>
                      <a:endParaRPr lang="en-MY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0394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6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Pictures\CTICFFCCARegionalExchangeandWritingworkshop\IMG_5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2" y="332264"/>
            <a:ext cx="5131824" cy="328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C:\Users\User\Pictures\CTICFFCCARegionalExchangeandWritingworkshop\IMG_20180411_180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958" y="332264"/>
            <a:ext cx="4730728" cy="341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Pictures\MBES 2018\IMG_59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32" b="19618"/>
          <a:stretch/>
        </p:blipFill>
        <p:spPr bwMode="auto">
          <a:xfrm>
            <a:off x="980752" y="3621024"/>
            <a:ext cx="5472608" cy="2657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User\Pictures\MBES 2018\IMG_59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571"/>
          <a:stretch/>
        </p:blipFill>
        <p:spPr bwMode="auto">
          <a:xfrm>
            <a:off x="6796965" y="3896592"/>
            <a:ext cx="4208721" cy="2228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3932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758153"/>
              </p:ext>
            </p:extLst>
          </p:nvPr>
        </p:nvGraphicFramePr>
        <p:xfrm>
          <a:off x="338328" y="1133855"/>
          <a:ext cx="11314177" cy="31655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5048">
                  <a:extLst>
                    <a:ext uri="{9D8B030D-6E8A-4147-A177-3AD203B41FA5}">
                      <a16:colId xmlns:a16="http://schemas.microsoft.com/office/drawing/2014/main" xmlns="" val="3246013163"/>
                    </a:ext>
                  </a:extLst>
                </a:gridCol>
                <a:gridCol w="2353056">
                  <a:extLst>
                    <a:ext uri="{9D8B030D-6E8A-4147-A177-3AD203B41FA5}">
                      <a16:colId xmlns:a16="http://schemas.microsoft.com/office/drawing/2014/main" xmlns="" val="2796892557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xmlns="" val="2232435173"/>
                    </a:ext>
                  </a:extLst>
                </a:gridCol>
                <a:gridCol w="2008633">
                  <a:extLst>
                    <a:ext uri="{9D8B030D-6E8A-4147-A177-3AD203B41FA5}">
                      <a16:colId xmlns:a16="http://schemas.microsoft.com/office/drawing/2014/main" xmlns="" val="603537450"/>
                    </a:ext>
                  </a:extLst>
                </a:gridCol>
              </a:tblGrid>
              <a:tr h="42672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GOAL 5: THREATENED SPECIES STATUS IMPROVING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12222"/>
                  </a:ext>
                </a:extLst>
              </a:tr>
              <a:tr h="4223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ACTIVITIES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AND VENUE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540624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algn="l"/>
                      <a:r>
                        <a:rPr lang="en-MY" sz="2000" i="0" dirty="0" smtClean="0"/>
                        <a:t>CTI-GIZ Project, Semporna: Stakeholder Engagement of EAFM Project for Sharks Conservation</a:t>
                      </a:r>
                      <a:endParaRPr lang="en-MY" sz="2000" i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i="0" baseline="0" dirty="0" smtClean="0"/>
                        <a:t>May,</a:t>
                      </a:r>
                    </a:p>
                    <a:p>
                      <a:r>
                        <a:rPr lang="en-US" sz="2000" i="0" baseline="0" dirty="0" smtClean="0"/>
                        <a:t>Sabah</a:t>
                      </a:r>
                      <a:endParaRPr lang="en-MY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Target</a:t>
                      </a:r>
                      <a:r>
                        <a:rPr lang="en-US" sz="2000" baseline="0" dirty="0" smtClean="0"/>
                        <a:t> 1</a:t>
                      </a:r>
                    </a:p>
                    <a:p>
                      <a:r>
                        <a:rPr lang="en-US" sz="2000" dirty="0" smtClean="0"/>
                        <a:t>Action 2, 11,15, 16,17</a:t>
                      </a:r>
                      <a:r>
                        <a:rPr lang="en-US" sz="2000" baseline="0" dirty="0" smtClean="0"/>
                        <a:t> and </a:t>
                      </a:r>
                      <a:r>
                        <a:rPr lang="en-US" sz="2000" dirty="0" smtClean="0"/>
                        <a:t>19</a:t>
                      </a:r>
                      <a:endParaRPr lang="en-MY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Target</a:t>
                      </a:r>
                      <a:r>
                        <a:rPr lang="en-US" sz="2000" baseline="0" dirty="0" smtClean="0"/>
                        <a:t> 1</a:t>
                      </a:r>
                    </a:p>
                    <a:p>
                      <a:r>
                        <a:rPr lang="en-US" sz="2000" baseline="0" dirty="0" smtClean="0"/>
                        <a:t>Action 1, 2, 8 and 9</a:t>
                      </a:r>
                      <a:endParaRPr lang="en-MY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3347006"/>
                  </a:ext>
                </a:extLst>
              </a:tr>
              <a:tr h="779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MY" sz="2000" b="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MY" sz="2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Technical Working Group on Threatened Species chaired by Deputy General Director (Development)</a:t>
                      </a:r>
                      <a:endParaRPr lang="en-MY" sz="20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November,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Putrajaya</a:t>
                      </a:r>
                      <a:endParaRPr lang="en-MY" sz="2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MY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Target 1</a:t>
                      </a:r>
                    </a:p>
                    <a:p>
                      <a:r>
                        <a:rPr lang="en-US" sz="2000" b="0" dirty="0" smtClean="0"/>
                        <a:t>Action 10, 11</a:t>
                      </a:r>
                      <a:r>
                        <a:rPr lang="en-US" sz="2000" b="0" baseline="0" dirty="0" smtClean="0"/>
                        <a:t> and</a:t>
                      </a:r>
                      <a:r>
                        <a:rPr lang="en-US" sz="2000" b="0" dirty="0" smtClean="0"/>
                        <a:t> 16</a:t>
                      </a:r>
                    </a:p>
                    <a:p>
                      <a:endParaRPr lang="en-MY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Target 1</a:t>
                      </a:r>
                    </a:p>
                    <a:p>
                      <a:r>
                        <a:rPr lang="en-US" sz="2000" b="0" dirty="0" smtClean="0"/>
                        <a:t>Action 6, 8 and 9</a:t>
                      </a:r>
                      <a:endParaRPr lang="en-MY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09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618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26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84" y="3076342"/>
            <a:ext cx="4879824" cy="32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SC_27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45" y="229583"/>
            <a:ext cx="4870654" cy="3199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SC_253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2" y="382564"/>
            <a:ext cx="5369268" cy="2893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SC_286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80" y="3429000"/>
            <a:ext cx="4605129" cy="2853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239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0828" y="2330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Constraints/Issues/Challenges </a:t>
            </a:r>
            <a:b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Affecting Implementation of Identified Activities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64" y="1558646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Limited resources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3200" dirty="0" smtClean="0"/>
              <a:t>Knowledge – gaps at different levels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3200" dirty="0" smtClean="0"/>
              <a:t>Manpower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3200" dirty="0" smtClean="0"/>
              <a:t>Financial</a:t>
            </a:r>
          </a:p>
          <a:p>
            <a:pPr marL="514350" indent="-514350"/>
            <a:r>
              <a:rPr lang="en-US" sz="3200" dirty="0" smtClean="0"/>
              <a:t>2. Stakeholders participation</a:t>
            </a:r>
            <a:endParaRPr lang="en-MY" sz="3200" dirty="0"/>
          </a:p>
        </p:txBody>
      </p:sp>
    </p:spTree>
    <p:extLst>
      <p:ext uri="{BB962C8B-B14F-4D97-AF65-F5344CB8AC3E}">
        <p14:creationId xmlns="" xmlns:p14="http://schemas.microsoft.com/office/powerpoint/2010/main" val="324338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7040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National Roadmap </a:t>
            </a:r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– main actions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987945"/>
            <a:ext cx="12192000" cy="5126085"/>
          </a:xfrm>
          <a:noFill/>
        </p:spPr>
        <p:txBody>
          <a:bodyPr>
            <a:noAutofit/>
          </a:bodyPr>
          <a:lstStyle/>
          <a:p>
            <a:pPr>
              <a:buNone/>
              <a:defRPr/>
            </a:pPr>
            <a:endParaRPr lang="en-MY" sz="105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MY" sz="2000" dirty="0" smtClean="0">
                <a:latin typeface="Arial Body"/>
              </a:rPr>
              <a:t>Develop concrete </a:t>
            </a:r>
            <a:r>
              <a:rPr lang="en-MY" sz="2000" dirty="0">
                <a:latin typeface="Arial Body"/>
              </a:rPr>
              <a:t>joint management action/plans based on connectivity and characteristics between the Sulu-Sulawesi countries;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MY" sz="2000" dirty="0" smtClean="0">
                <a:latin typeface="Arial Body"/>
              </a:rPr>
              <a:t>Endorsement </a:t>
            </a:r>
            <a:r>
              <a:rPr lang="en-MY" sz="2000" dirty="0">
                <a:latin typeface="Arial Body"/>
              </a:rPr>
              <a:t>of the Sulu-Celebes (Sulawesi) Large Marine Ecosystem Regional </a:t>
            </a:r>
            <a:r>
              <a:rPr lang="en-MY" sz="2000" dirty="0" smtClean="0">
                <a:latin typeface="Arial Body"/>
              </a:rPr>
              <a:t>Strategic Action </a:t>
            </a:r>
            <a:r>
              <a:rPr lang="en-MY" sz="2000" dirty="0">
                <a:latin typeface="Arial Body"/>
              </a:rPr>
              <a:t>Plan for Sustainable Fisheries Management for GEF International Waters (GEF IW) funding (facilitated by UNDP with assistance from CI</a:t>
            </a:r>
            <a:r>
              <a:rPr lang="en-MY" sz="2000" dirty="0" smtClean="0">
                <a:latin typeface="Arial Body"/>
              </a:rPr>
              <a:t>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MY" sz="2000" dirty="0" smtClean="0">
                <a:latin typeface="Arial Body"/>
              </a:rPr>
              <a:t>Propose a regional GEF project on Plastic Pollution &amp; Marine Debris with a circular economy approach </a:t>
            </a:r>
          </a:p>
          <a:p>
            <a:pPr marL="457200" indent="-457200">
              <a:buFont typeface="+mj-lt"/>
              <a:buAutoNum type="arabicPeriod"/>
            </a:pPr>
            <a:r>
              <a:rPr lang="en-MY" sz="2000" dirty="0">
                <a:latin typeface="Arial Body"/>
              </a:rPr>
              <a:t>E</a:t>
            </a:r>
            <a:r>
              <a:rPr lang="en-MY" sz="2000" dirty="0" smtClean="0">
                <a:latin typeface="Arial Body"/>
              </a:rPr>
              <a:t>xpansion </a:t>
            </a:r>
            <a:r>
              <a:rPr lang="en-MY" sz="2000" dirty="0">
                <a:latin typeface="Arial Body"/>
              </a:rPr>
              <a:t>of all current MPAs &amp; introduce 3 new </a:t>
            </a:r>
            <a:r>
              <a:rPr lang="en-MY" sz="2000" dirty="0" smtClean="0">
                <a:latin typeface="Arial Body"/>
              </a:rPr>
              <a:t>MPAs; 2.041 </a:t>
            </a:r>
            <a:r>
              <a:rPr lang="en-MY" sz="2000" dirty="0">
                <a:latin typeface="Arial Body"/>
              </a:rPr>
              <a:t>million ha in total (14.3% Aichi goal)</a:t>
            </a:r>
          </a:p>
          <a:p>
            <a:pPr marL="457200" indent="-457200">
              <a:buFont typeface="+mj-lt"/>
              <a:buAutoNum type="arabicPeriod"/>
            </a:pPr>
            <a:r>
              <a:rPr lang="en-MY" sz="2000" dirty="0" smtClean="0">
                <a:latin typeface="Arial Body"/>
              </a:rPr>
              <a:t>Third round </a:t>
            </a:r>
            <a:r>
              <a:rPr lang="en-MY" sz="2000" dirty="0">
                <a:latin typeface="Arial Body"/>
              </a:rPr>
              <a:t>of CTMPAS nomination – recognition of effective </a:t>
            </a:r>
            <a:r>
              <a:rPr lang="en-MY" sz="2000" dirty="0" smtClean="0">
                <a:latin typeface="Arial Body"/>
              </a:rPr>
              <a:t>managed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>
                <a:latin typeface="Arial Body"/>
              </a:rPr>
              <a:t>Workshop </a:t>
            </a:r>
            <a:r>
              <a:rPr lang="en-GB" sz="2000" dirty="0">
                <a:latin typeface="Arial Body"/>
              </a:rPr>
              <a:t>on adaptation to climate change within the Coral Triangle (CT) area: the role of Ecosystem-based Adaptation (</a:t>
            </a:r>
            <a:r>
              <a:rPr lang="en-GB" sz="2000" dirty="0" smtClean="0">
                <a:latin typeface="Arial Body"/>
              </a:rPr>
              <a:t>EAB)</a:t>
            </a:r>
            <a:endParaRPr lang="en-MY" sz="2000" dirty="0">
              <a:latin typeface="Arial Body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Body"/>
              </a:rPr>
              <a:t>Blue </a:t>
            </a:r>
            <a:r>
              <a:rPr lang="en-US" sz="2000" dirty="0">
                <a:latin typeface="Arial Body"/>
              </a:rPr>
              <a:t>Carbon </a:t>
            </a:r>
            <a:r>
              <a:rPr lang="en-US" sz="2000" dirty="0" smtClean="0">
                <a:latin typeface="Arial Body"/>
              </a:rPr>
              <a:t>Workshop</a:t>
            </a:r>
            <a:endParaRPr lang="en-MY" sz="2000" dirty="0">
              <a:latin typeface="Arial Body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Body"/>
              </a:rPr>
              <a:t>Climate Change Seminar – across goals and other national initiatives</a:t>
            </a:r>
            <a:endParaRPr lang="en-MY" sz="2000" dirty="0">
              <a:latin typeface="Arial Body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Arial Body"/>
              </a:rPr>
              <a:t>Establishment </a:t>
            </a:r>
            <a:r>
              <a:rPr lang="en-US" sz="2000" dirty="0">
                <a:latin typeface="Arial Body"/>
              </a:rPr>
              <a:t>“Network National </a:t>
            </a:r>
            <a:r>
              <a:rPr lang="en-US" sz="2000" dirty="0" smtClean="0">
                <a:latin typeface="Arial Body"/>
              </a:rPr>
              <a:t>Centers </a:t>
            </a:r>
            <a:r>
              <a:rPr lang="en-US" sz="2000" dirty="0">
                <a:latin typeface="Arial Body"/>
              </a:rPr>
              <a:t>of </a:t>
            </a:r>
            <a:r>
              <a:rPr lang="en-US" sz="2000" dirty="0" smtClean="0">
                <a:latin typeface="Arial Body"/>
              </a:rPr>
              <a:t>Excellence (COE) </a:t>
            </a:r>
            <a:r>
              <a:rPr lang="en-US" sz="2000" dirty="0">
                <a:latin typeface="Arial Body"/>
              </a:rPr>
              <a:t>on CCA</a:t>
            </a:r>
            <a:r>
              <a:rPr lang="en-US" sz="2000" dirty="0" smtClean="0">
                <a:latin typeface="Arial Body"/>
              </a:rPr>
              <a:t>”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latin typeface="Arial Body"/>
              </a:rPr>
              <a:t>Seminar on Goal 5 Threatened Species </a:t>
            </a:r>
            <a:r>
              <a:rPr lang="en-US" altLang="zh-CN" sz="2000" dirty="0" smtClean="0">
                <a:latin typeface="Arial Body"/>
              </a:rPr>
              <a:t>CTI </a:t>
            </a:r>
            <a:r>
              <a:rPr lang="en-US" altLang="zh-CN" sz="2000" dirty="0">
                <a:latin typeface="Arial Body"/>
              </a:rPr>
              <a:t>Areas </a:t>
            </a:r>
            <a:endParaRPr lang="en-US" altLang="zh-CN" sz="2000" dirty="0">
              <a:solidFill>
                <a:srgbClr val="000000"/>
              </a:solidFill>
              <a:latin typeface="Arial Body"/>
              <a:cs typeface="Arial" pitchFamily="34" charset="0"/>
              <a:sym typeface="Calibri" pitchFamily="34" charset="0"/>
            </a:endParaRPr>
          </a:p>
          <a:p>
            <a:pPr marL="0" indent="0">
              <a:buNone/>
            </a:pPr>
            <a:endParaRPr lang="en-MY" sz="3200" dirty="0"/>
          </a:p>
          <a:p>
            <a:endParaRPr lang="en-US" sz="1050" dirty="0"/>
          </a:p>
        </p:txBody>
      </p:sp>
    </p:spTree>
    <p:extLst>
      <p:ext uri="{BB962C8B-B14F-4D97-AF65-F5344CB8AC3E}">
        <p14:creationId xmlns="" xmlns:p14="http://schemas.microsoft.com/office/powerpoint/2010/main" val="127384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33083"/>
            <a:ext cx="10515600" cy="1325563"/>
          </a:xfrm>
        </p:spPr>
        <p:txBody>
          <a:bodyPr>
            <a:normAutofit/>
          </a:bodyPr>
          <a:lstStyle/>
          <a:p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National Roadmap 2019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828" y="1270334"/>
            <a:ext cx="11558016" cy="5126085"/>
          </a:xfrm>
          <a:noFill/>
        </p:spPr>
        <p:txBody>
          <a:bodyPr>
            <a:normAutofit/>
          </a:bodyPr>
          <a:lstStyle/>
          <a:p>
            <a:pPr>
              <a:buNone/>
              <a:defRPr/>
            </a:pPr>
            <a:endParaRPr lang="en-MY" sz="1000" dirty="0"/>
          </a:p>
          <a:p>
            <a:pPr marL="0" indent="0">
              <a:buNone/>
            </a:pPr>
            <a:r>
              <a:rPr lang="en-US" dirty="0" smtClean="0"/>
              <a:t>NPOA 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Malaysia has yet to review NPOA. (last update 2016)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review will be conducted after conclusion of RPOA 2.0.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National workshop – RPOA/NPOA</a:t>
            </a:r>
            <a:endParaRPr lang="en-MY" dirty="0"/>
          </a:p>
          <a:p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112722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2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IV. Way Forward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506071"/>
            <a:ext cx="10515600" cy="46708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/>
              <a:t>National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Review of NPOA in line with RPOA 2.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smtClean="0"/>
              <a:t>Regional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CTI- for common good of mankind and reiterate the CBDR</a:t>
            </a:r>
            <a:endParaRPr lang="en-MY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Looking forward to RPOA 2.0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2019 – a year  to reflect – RPOA 2.0 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focus, priority driven, implementable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Resource </a:t>
            </a:r>
            <a:r>
              <a:rPr lang="en-US" dirty="0" err="1" smtClean="0"/>
              <a:t>mobilisation</a:t>
            </a:r>
            <a:endParaRPr lang="en-US" dirty="0" smtClean="0"/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Branding of CTI</a:t>
            </a:r>
          </a:p>
          <a:p>
            <a:pPr lvl="1">
              <a:buFont typeface="Wingdings" pitchFamily="2" charset="2"/>
              <a:buChar char="v"/>
            </a:pPr>
            <a:r>
              <a:rPr lang="en-US" dirty="0" smtClean="0"/>
              <a:t>Renewed political will</a:t>
            </a:r>
          </a:p>
        </p:txBody>
      </p:sp>
    </p:spTree>
    <p:extLst>
      <p:ext uri="{BB962C8B-B14F-4D97-AF65-F5344CB8AC3E}">
        <p14:creationId xmlns="" xmlns:p14="http://schemas.microsoft.com/office/powerpoint/2010/main" val="21027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0828" y="376519"/>
            <a:ext cx="10515600" cy="64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Documents/Materials/Publications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44" y="1021977"/>
            <a:ext cx="3628259" cy="5132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90918" y="6259131"/>
            <a:ext cx="3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EAFM FACT SHEET </a:t>
            </a:r>
            <a:endParaRPr lang="en-MY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2" y="1035613"/>
            <a:ext cx="4552308" cy="510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6440894" y="6207614"/>
            <a:ext cx="363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CCA JOURNAL, AUGUST 2018</a:t>
            </a:r>
            <a:endParaRPr lang="en-MY" dirty="0"/>
          </a:p>
        </p:txBody>
      </p:sp>
    </p:spTree>
    <p:extLst>
      <p:ext uri="{BB962C8B-B14F-4D97-AF65-F5344CB8AC3E}">
        <p14:creationId xmlns="" xmlns:p14="http://schemas.microsoft.com/office/powerpoint/2010/main" val="39297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</a:t>
            </a:r>
            <a:r>
              <a:rPr lang="en-PH" sz="3600" b="1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NPOA (as of Nov 2018)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3429851"/>
              </p:ext>
            </p:extLst>
          </p:nvPr>
        </p:nvGraphicFramePr>
        <p:xfrm>
          <a:off x="161365" y="914400"/>
          <a:ext cx="11517988" cy="567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208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26" y="1048871"/>
            <a:ext cx="6712485" cy="505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5" y="851335"/>
            <a:ext cx="5965923" cy="522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0828" y="376519"/>
            <a:ext cx="10515600" cy="64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Documents/Materials/Publications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84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0828" y="376519"/>
            <a:ext cx="10515600" cy="64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</a:t>
            </a: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PH" sz="32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Remarks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4132895281"/>
              </p:ext>
            </p:extLst>
          </p:nvPr>
        </p:nvGraphicFramePr>
        <p:xfrm>
          <a:off x="443753" y="1136525"/>
          <a:ext cx="11201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1389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28" t="8505" b="15428"/>
          <a:stretch/>
        </p:blipFill>
        <p:spPr>
          <a:xfrm>
            <a:off x="-32658" y="-16329"/>
            <a:ext cx="12224657" cy="6858000"/>
          </a:xfrm>
        </p:spPr>
      </p:pic>
      <p:grpSp>
        <p:nvGrpSpPr>
          <p:cNvPr id="28" name="Group 27"/>
          <p:cNvGrpSpPr/>
          <p:nvPr/>
        </p:nvGrpSpPr>
        <p:grpSpPr>
          <a:xfrm>
            <a:off x="2070914" y="2655776"/>
            <a:ext cx="7805149" cy="4383657"/>
            <a:chOff x="2070914" y="2655776"/>
            <a:chExt cx="7805149" cy="4383657"/>
          </a:xfrm>
        </p:grpSpPr>
        <p:sp>
          <p:nvSpPr>
            <p:cNvPr id="26" name="Rectangle 25"/>
            <p:cNvSpPr/>
            <p:nvPr/>
          </p:nvSpPr>
          <p:spPr>
            <a:xfrm>
              <a:off x="2070914" y="2655776"/>
              <a:ext cx="7805149" cy="423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88029" y="2792186"/>
              <a:ext cx="7527471" cy="4094847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1314" y="2922814"/>
              <a:ext cx="7200900" cy="4116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5" name="Marcador de texto 3">
              <a:extLst>
                <a:ext uri="{FF2B5EF4-FFF2-40B4-BE49-F238E27FC236}">
                  <a16:creationId xmlns:a16="http://schemas.microsoft.com/office/drawing/2014/main" xmlns="" id="{004C226F-34B3-464F-A049-9BFE43705FB1}"/>
                </a:ext>
              </a:extLst>
            </p:cNvPr>
            <p:cNvSpPr txBox="1">
              <a:spLocks/>
            </p:cNvSpPr>
            <p:nvPr/>
          </p:nvSpPr>
          <p:spPr>
            <a:xfrm>
              <a:off x="2445844" y="3254865"/>
              <a:ext cx="7106370" cy="172625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Terima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Kasih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-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Maraming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Salamat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             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Tank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Iu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-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Obrigado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Tagio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Tumas</a:t>
              </a:r>
              <a:endParaRPr lang="es-ES_tradnl" sz="20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9" y="5313174"/>
            <a:ext cx="1690042" cy="752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6" y="5351237"/>
            <a:ext cx="1605080" cy="676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27" y="5356689"/>
            <a:ext cx="671018" cy="6710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843" y="6465009"/>
            <a:ext cx="8588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 credits: </a:t>
            </a:r>
            <a:r>
              <a:rPr lang="en-PH" sz="1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PH" sz="1000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IYORBank_Rebecca</a:t>
            </a:r>
            <a:r>
              <a:rPr lang="en-PH" sz="1000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Weeks and Yen-Yi Lee</a:t>
            </a:r>
            <a:endParaRPr lang="en-PH" sz="1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11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3" y="365125"/>
            <a:ext cx="11751733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RPOA Progress in relation to NPOA</a:t>
            </a:r>
            <a:endParaRPr lang="en-MY" sz="40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1046149"/>
              </p:ext>
            </p:extLst>
          </p:nvPr>
        </p:nvGraphicFramePr>
        <p:xfrm>
          <a:off x="660400" y="1507067"/>
          <a:ext cx="10668000" cy="479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50323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221689"/>
            <a:ext cx="10515600" cy="897427"/>
          </a:xfrm>
        </p:spPr>
        <p:txBody>
          <a:bodyPr>
            <a:normAutofit/>
          </a:bodyPr>
          <a:lstStyle/>
          <a:p>
            <a:r>
              <a:rPr lang="en-PH" sz="30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Working Group Members / </a:t>
            </a:r>
            <a:r>
              <a:rPr lang="en-PH" sz="3000" b="1" dirty="0" smtClean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Focal Points</a:t>
            </a:r>
            <a:endParaRPr lang="en-PH" sz="3000" b="1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7181473"/>
              </p:ext>
            </p:extLst>
          </p:nvPr>
        </p:nvGraphicFramePr>
        <p:xfrm>
          <a:off x="349623" y="1019906"/>
          <a:ext cx="11551023" cy="42266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33942">
                  <a:extLst>
                    <a:ext uri="{9D8B030D-6E8A-4147-A177-3AD203B41FA5}">
                      <a16:colId xmlns:a16="http://schemas.microsoft.com/office/drawing/2014/main" xmlns="" val="1233083790"/>
                    </a:ext>
                  </a:extLst>
                </a:gridCol>
                <a:gridCol w="9217081">
                  <a:extLst>
                    <a:ext uri="{9D8B030D-6E8A-4147-A177-3AD203B41FA5}">
                      <a16:colId xmlns:a16="http://schemas.microsoft.com/office/drawing/2014/main" xmlns="" val="114039832"/>
                    </a:ext>
                  </a:extLst>
                </a:gridCol>
              </a:tblGrid>
              <a:tr h="626694">
                <a:tc>
                  <a:txBody>
                    <a:bodyPr/>
                    <a:lstStyle/>
                    <a:p>
                      <a:r>
                        <a:rPr lang="en-US" dirty="0" smtClean="0"/>
                        <a:t>TWG</a:t>
                      </a:r>
                      <a:endParaRPr lang="en-MY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FOCAL POINT</a:t>
                      </a:r>
                      <a:endParaRPr lang="en-MY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0652354"/>
                  </a:ext>
                </a:extLst>
              </a:tr>
              <a:tr h="70653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Seascapes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Department of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 Fisheries, Sabah,</a:t>
                      </a:r>
                    </a:p>
                    <a:p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Ministry of Agriculture &amp; Food Industry Sabah (MAFI)</a:t>
                      </a:r>
                      <a:endParaRPr lang="en-MY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5949703"/>
                  </a:ext>
                </a:extLst>
              </a:tr>
              <a:tr h="70653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EAFM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Department of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 Fisheries, Sabah,</a:t>
                      </a:r>
                    </a:p>
                    <a:p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Ministry of Agriculture &amp; Food Industry Sabah (MAFI)</a:t>
                      </a:r>
                      <a:endParaRPr lang="en-MY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648577"/>
                  </a:ext>
                </a:extLst>
              </a:tr>
              <a:tr h="70653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MPAs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Sabah Parks,</a:t>
                      </a:r>
                    </a:p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Ministry of Tourism, Culture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 &amp; Environment Sabah</a:t>
                      </a:r>
                      <a:endParaRPr lang="en-MY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0950177"/>
                  </a:ext>
                </a:extLst>
              </a:tr>
              <a:tr h="70653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CCA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Strategic Technology and S&amp;T Application Division, Ministry of Energy, Science, Technology,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 Environment and Climate Change (MESTECC)</a:t>
                      </a:r>
                      <a:endParaRPr lang="en-MY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1415443"/>
                  </a:ext>
                </a:extLst>
              </a:tr>
              <a:tr h="77382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Threatened Species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2000" dirty="0" smtClean="0">
                          <a:solidFill>
                            <a:schemeClr val="bg1"/>
                          </a:solidFill>
                        </a:rPr>
                        <a:t>Department of Fisheries,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Ministry of Agriculture &amp; Agro-based Industry Malaysia (</a:t>
                      </a:r>
                      <a:r>
                        <a:rPr lang="en-MY" sz="2000" baseline="0" dirty="0" err="1" smtClean="0">
                          <a:solidFill>
                            <a:schemeClr val="bg1"/>
                          </a:solidFill>
                        </a:rPr>
                        <a:t>MoA</a:t>
                      </a:r>
                      <a:r>
                        <a:rPr lang="en-MY" sz="20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MY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3460559"/>
                  </a:ext>
                </a:extLst>
              </a:tr>
            </a:tbl>
          </a:graphicData>
        </a:graphic>
      </p:graphicFrame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22" y="5505149"/>
            <a:ext cx="736979" cy="89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2C8F70-1802-4A59-9207-A9A30B2457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859" y="5467038"/>
            <a:ext cx="973075" cy="975188"/>
          </a:xfrm>
          <a:prstGeom prst="rect">
            <a:avLst/>
          </a:prstGeom>
        </p:spPr>
      </p:pic>
      <p:pic>
        <p:nvPicPr>
          <p:cNvPr id="8" name="Picture 7" descr="logo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6782" y="5594946"/>
            <a:ext cx="1289568" cy="66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87" y="5467038"/>
            <a:ext cx="922562" cy="9032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77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02976771"/>
              </p:ext>
            </p:extLst>
          </p:nvPr>
        </p:nvGraphicFramePr>
        <p:xfrm>
          <a:off x="329185" y="911223"/>
          <a:ext cx="11497055" cy="48117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1874">
                  <a:extLst>
                    <a:ext uri="{9D8B030D-6E8A-4147-A177-3AD203B41FA5}">
                      <a16:colId xmlns:a16="http://schemas.microsoft.com/office/drawing/2014/main" xmlns="" val="106118254"/>
                    </a:ext>
                  </a:extLst>
                </a:gridCol>
                <a:gridCol w="2131727">
                  <a:extLst>
                    <a:ext uri="{9D8B030D-6E8A-4147-A177-3AD203B41FA5}">
                      <a16:colId xmlns:a16="http://schemas.microsoft.com/office/drawing/2014/main" xmlns="" val="3149244968"/>
                    </a:ext>
                  </a:extLst>
                </a:gridCol>
                <a:gridCol w="2131727">
                  <a:extLst>
                    <a:ext uri="{9D8B030D-6E8A-4147-A177-3AD203B41FA5}">
                      <a16:colId xmlns:a16="http://schemas.microsoft.com/office/drawing/2014/main" xmlns="" val="3947842381"/>
                    </a:ext>
                  </a:extLst>
                </a:gridCol>
                <a:gridCol w="2131727">
                  <a:extLst>
                    <a:ext uri="{9D8B030D-6E8A-4147-A177-3AD203B41FA5}">
                      <a16:colId xmlns:a16="http://schemas.microsoft.com/office/drawing/2014/main" xmlns="" val="1928764699"/>
                    </a:ext>
                  </a:extLst>
                </a:gridCol>
              </a:tblGrid>
              <a:tr h="381129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GOAL 1: PRIORITY SEASCAPES DESIGNATED &amp; EFFECTIVELY</a:t>
                      </a:r>
                      <a:r>
                        <a:rPr lang="en-US" baseline="0" dirty="0" smtClean="0"/>
                        <a:t> MANAGED</a:t>
                      </a:r>
                      <a:endParaRPr lang="en-MY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MY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5089844"/>
                  </a:ext>
                </a:extLst>
              </a:tr>
              <a:tr h="3779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ACTIVITIES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&amp; VENUE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181743"/>
                  </a:ext>
                </a:extLst>
              </a:tr>
              <a:tr h="1113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Multilateral Meeting on Nomination of Lesser </a:t>
                      </a:r>
                      <a:r>
                        <a:rPr lang="en-MY" sz="2000" dirty="0" err="1" smtClean="0">
                          <a:solidFill>
                            <a:schemeClr val="tx1"/>
                          </a:solidFill>
                        </a:rPr>
                        <a:t>Sunda</a:t>
                      </a: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 &amp; Bismarck Solomon Seas Ecoregion as Priority Seascapes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April and October, 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Jakarta,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Indonesia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Action 2 and 3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 2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Action 2 and 3</a:t>
                      </a: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1839619"/>
                  </a:ext>
                </a:extLst>
              </a:tr>
              <a:tr h="1113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Seascape capacity-building and learning mechanisms: Sulu-Sulawesi Regional Convergence Meeting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July,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Philippines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Target</a:t>
                      </a:r>
                      <a:r>
                        <a:rPr lang="en-US" baseline="0" dirty="0" smtClean="0"/>
                        <a:t> 2</a:t>
                      </a:r>
                    </a:p>
                    <a:p>
                      <a:r>
                        <a:rPr lang="en-US" baseline="0" dirty="0" smtClean="0"/>
                        <a:t>Action 2 and 10</a:t>
                      </a:r>
                      <a:endParaRPr lang="en-MY" dirty="0"/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 2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2, 3 and 4</a:t>
                      </a: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456593"/>
                  </a:ext>
                </a:extLst>
              </a:tr>
              <a:tr h="81415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Finalize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SWG Rules of Procedures and meeting protocols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October,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Indonesia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 2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Action 1,4 and 5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Action 2 and 3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2735757"/>
                  </a:ext>
                </a:extLst>
              </a:tr>
              <a:tr h="814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Fifth (5</a:t>
                      </a:r>
                      <a:r>
                        <a:rPr lang="en-MY" sz="200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MY" sz="2000" dirty="0" smtClean="0">
                          <a:solidFill>
                            <a:schemeClr val="tx1"/>
                          </a:solidFill>
                        </a:rPr>
                        <a:t>) CTI-CFF Seascapes Working Group Meeting</a:t>
                      </a: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October, Indonesia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 2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Action 1, 4 and 5</a:t>
                      </a:r>
                      <a:endParaRPr lang="en-MY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Target 2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2,3 and 4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236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474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8640" y="225481"/>
            <a:ext cx="424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Sulu-Sulawesi Seascape Project</a:t>
            </a:r>
            <a:endParaRPr lang="en-MY" dirty="0"/>
          </a:p>
        </p:txBody>
      </p:sp>
      <p:pic>
        <p:nvPicPr>
          <p:cNvPr id="9" name="Picture 6" descr="IMG-20180412-WA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97" y="719512"/>
            <a:ext cx="4143375" cy="335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User\Downloads\20180906_100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672839"/>
            <a:ext cx="3735196" cy="2781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7" descr="C:\Users\User\Downloads\20181018_155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20"/>
          <a:stretch/>
        </p:blipFill>
        <p:spPr bwMode="auto">
          <a:xfrm>
            <a:off x="5839968" y="225481"/>
            <a:ext cx="4537075" cy="309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060" y="3132845"/>
            <a:ext cx="5775007" cy="3187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177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24384"/>
            <a:ext cx="10515600" cy="1069531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27329591"/>
              </p:ext>
            </p:extLst>
          </p:nvPr>
        </p:nvGraphicFramePr>
        <p:xfrm>
          <a:off x="426720" y="862453"/>
          <a:ext cx="11475397" cy="57486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34898">
                  <a:extLst>
                    <a:ext uri="{9D8B030D-6E8A-4147-A177-3AD203B41FA5}">
                      <a16:colId xmlns:a16="http://schemas.microsoft.com/office/drawing/2014/main" xmlns="" val="106118254"/>
                    </a:ext>
                  </a:extLst>
                </a:gridCol>
                <a:gridCol w="2004558">
                  <a:extLst>
                    <a:ext uri="{9D8B030D-6E8A-4147-A177-3AD203B41FA5}">
                      <a16:colId xmlns:a16="http://schemas.microsoft.com/office/drawing/2014/main" xmlns="" val="285654606"/>
                    </a:ext>
                  </a:extLst>
                </a:gridCol>
                <a:gridCol w="2002214">
                  <a:extLst>
                    <a:ext uri="{9D8B030D-6E8A-4147-A177-3AD203B41FA5}">
                      <a16:colId xmlns:a16="http://schemas.microsoft.com/office/drawing/2014/main" xmlns="" val="2578717547"/>
                    </a:ext>
                  </a:extLst>
                </a:gridCol>
                <a:gridCol w="1633727">
                  <a:extLst>
                    <a:ext uri="{9D8B030D-6E8A-4147-A177-3AD203B41FA5}">
                      <a16:colId xmlns:a16="http://schemas.microsoft.com/office/drawing/2014/main" xmlns="" val="1324091271"/>
                    </a:ext>
                  </a:extLst>
                </a:gridCol>
              </a:tblGrid>
              <a:tr h="55723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GOAL 2: ECOSYSTEM</a:t>
                      </a:r>
                      <a:r>
                        <a:rPr lang="en-US" sz="1600" baseline="0" dirty="0" smtClean="0"/>
                        <a:t> APPROACH TO MANAGEMENT OF FISHERIES &amp; OTHER MARINE RESOURCES FULLY APPLIED (EAFM)</a:t>
                      </a:r>
                      <a:endParaRPr lang="en-MY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5089844"/>
                  </a:ext>
                </a:extLst>
              </a:tr>
              <a:tr h="5572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ACTIVITIES</a:t>
                      </a:r>
                      <a:endParaRPr lang="en-MY" sz="1600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DATE AND VENUE</a:t>
                      </a:r>
                      <a:endParaRPr lang="en-MY" sz="1600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NPOA</a:t>
                      </a:r>
                      <a:endParaRPr lang="en-MY" sz="1600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RPOA</a:t>
                      </a:r>
                      <a:endParaRPr lang="en-MY" sz="1600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181743"/>
                  </a:ext>
                </a:extLst>
              </a:tr>
              <a:tr h="58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Essential EAFM Training for Stakeholders</a:t>
                      </a:r>
                    </a:p>
                  </a:txBody>
                  <a:tcPr marT="45728" marB="45728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March &amp; July,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Sabah </a:t>
                      </a:r>
                      <a:endParaRPr lang="en-MY" sz="16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Action 10 and</a:t>
                      </a:r>
                      <a:r>
                        <a:rPr lang="en-US" sz="1600" baseline="0" dirty="0" smtClean="0"/>
                        <a:t> 11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</a:p>
                    <a:p>
                      <a:r>
                        <a:rPr lang="en-US" sz="1600" dirty="0" smtClean="0"/>
                        <a:t>Action 3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1782099"/>
                  </a:ext>
                </a:extLst>
              </a:tr>
              <a:tr h="58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Essential EAFM Training</a:t>
                      </a:r>
                    </a:p>
                  </a:txBody>
                  <a:tcPr marT="45728" marB="45728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June and Sept,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Sabah</a:t>
                      </a:r>
                      <a:endParaRPr lang="en-MY" sz="16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smtClean="0"/>
                        <a:t>Target 2</a:t>
                      </a:r>
                    </a:p>
                    <a:p>
                      <a:r>
                        <a:rPr lang="en-MY" sz="1600" smtClean="0"/>
                        <a:t>Action 10 and 11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Target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Action 3</a:t>
                      </a:r>
                      <a:endParaRPr kumimoji="0" lang="en-MY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850066"/>
                  </a:ext>
                </a:extLst>
              </a:tr>
              <a:tr h="581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"/>
                          <a:ea typeface="ＭＳ Ｐゴシック" pitchFamily="34" charset="-128"/>
                        </a:rPr>
                        <a:t>EAFM for Secondary School</a:t>
                      </a:r>
                    </a:p>
                  </a:txBody>
                  <a:tcPr marT="45728" marB="45728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Oct, Sabah</a:t>
                      </a:r>
                      <a:endParaRPr lang="en-MY" sz="16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 smtClean="0"/>
                        <a:t>Target 2</a:t>
                      </a:r>
                    </a:p>
                    <a:p>
                      <a:r>
                        <a:rPr lang="en-MY" sz="1600" dirty="0" smtClean="0"/>
                        <a:t>Action 10 and 11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Target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Action 3</a:t>
                      </a:r>
                      <a:endParaRPr kumimoji="0" lang="en-MY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2511242"/>
                  </a:ext>
                </a:extLst>
              </a:tr>
              <a:tr h="58159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EAFM Pitas Consultation for Anchovies</a:t>
                      </a:r>
                      <a:endParaRPr lang="en-MY" sz="2000" dirty="0"/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March, Sabah</a:t>
                      </a:r>
                      <a:endParaRPr lang="en-MY" sz="1600" dirty="0" smtClean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</a:p>
                    <a:p>
                      <a:r>
                        <a:rPr lang="en-US" sz="1600" dirty="0" smtClean="0"/>
                        <a:t>Action 1, 10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dirty="0" smtClean="0"/>
                        <a:t>11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</a:p>
                    <a:p>
                      <a:r>
                        <a:rPr lang="en-US" sz="1600" dirty="0" smtClean="0"/>
                        <a:t>Action 2 and 3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9871731"/>
                  </a:ext>
                </a:extLst>
              </a:tr>
              <a:tr h="7783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EAFM Approach to Semporna Shark Conservation and Awareness</a:t>
                      </a:r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May, Sabah</a:t>
                      </a: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 1 and 4</a:t>
                      </a:r>
                    </a:p>
                    <a:p>
                      <a:r>
                        <a:rPr lang="en-US" sz="1600" dirty="0" smtClean="0"/>
                        <a:t>Action 1,10, 11 and 13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1</a:t>
                      </a:r>
                    </a:p>
                    <a:p>
                      <a:r>
                        <a:rPr lang="en-US" sz="1600" dirty="0" smtClean="0"/>
                        <a:t>Action 1 and 2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4598268"/>
                  </a:ext>
                </a:extLst>
              </a:tr>
              <a:tr h="581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EAFM Consultation for Anchovies for Fishermen from Pitas and </a:t>
                      </a:r>
                      <a:r>
                        <a:rPr lang="en-US" sz="2000" dirty="0" err="1" smtClean="0"/>
                        <a:t>Tawau</a:t>
                      </a:r>
                      <a:endParaRPr lang="en-US" sz="2000" dirty="0" smtClean="0"/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June, </a:t>
                      </a:r>
                      <a:r>
                        <a:rPr lang="en-US" sz="1600" baseline="0" dirty="0" smtClean="0"/>
                        <a:t>Sabah</a:t>
                      </a:r>
                      <a:endParaRPr lang="en-MY" sz="1600" dirty="0" smtClean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 and 4</a:t>
                      </a:r>
                    </a:p>
                    <a:p>
                      <a:r>
                        <a:rPr lang="en-US" sz="1600" dirty="0" smtClean="0"/>
                        <a:t>Action 1, 10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dirty="0" smtClean="0"/>
                        <a:t>11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</a:p>
                    <a:p>
                      <a:r>
                        <a:rPr lang="en-US" sz="1600" dirty="0" smtClean="0"/>
                        <a:t>Action 2 and 3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2586769"/>
                  </a:ext>
                </a:extLst>
              </a:tr>
              <a:tr h="621673"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3</a:t>
                      </a:r>
                      <a:r>
                        <a:rPr lang="en-US" sz="20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stakeholder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consultation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EAFM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Research Project for Small Pelagic</a:t>
                      </a:r>
                      <a:endParaRPr lang="en-MY" sz="2000" dirty="0"/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October,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Sabah</a:t>
                      </a:r>
                      <a:endParaRPr lang="en-MY" sz="1600" dirty="0" smtClean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1</a:t>
                      </a:r>
                    </a:p>
                    <a:p>
                      <a:r>
                        <a:rPr lang="en-US" sz="1600" dirty="0" smtClean="0"/>
                        <a:t>Action 1</a:t>
                      </a:r>
                      <a:r>
                        <a:rPr lang="en-US" sz="1600" baseline="0" dirty="0" smtClean="0"/>
                        <a:t> and 14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Target 2</a:t>
                      </a:r>
                    </a:p>
                    <a:p>
                      <a:r>
                        <a:rPr lang="en-US" sz="1600" dirty="0" smtClean="0"/>
                        <a:t>Action 2 and 3</a:t>
                      </a:r>
                      <a:endParaRPr lang="en-MY" sz="1600" dirty="0"/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6398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85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IMG-20180327-WA001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" y="473393"/>
            <a:ext cx="4915916" cy="276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 descr="D:\Seminar CTI 10 Okt 2018\Group photo\DSC_004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3" t="18515" r="3467" b="7901"/>
          <a:stretch>
            <a:fillRect/>
          </a:stretch>
        </p:blipFill>
        <p:spPr>
          <a:xfrm>
            <a:off x="5620512" y="1645920"/>
            <a:ext cx="6335236" cy="218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ownloads\ASC_93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752" b="18177"/>
          <a:stretch/>
        </p:blipFill>
        <p:spPr>
          <a:xfrm>
            <a:off x="475488" y="3734431"/>
            <a:ext cx="6352032" cy="252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3" descr="C:\Users\User\Downloads\IMG_6795.JPG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584"/>
          <a:stretch/>
        </p:blipFill>
        <p:spPr bwMode="auto">
          <a:xfrm>
            <a:off x="6742176" y="4026849"/>
            <a:ext cx="5108448" cy="2235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1612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4895549"/>
              </p:ext>
            </p:extLst>
          </p:nvPr>
        </p:nvGraphicFramePr>
        <p:xfrm>
          <a:off x="374905" y="969428"/>
          <a:ext cx="11000231" cy="40232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23559">
                  <a:extLst>
                    <a:ext uri="{9D8B030D-6E8A-4147-A177-3AD203B41FA5}">
                      <a16:colId xmlns:a16="http://schemas.microsoft.com/office/drawing/2014/main" xmlns="" val="3246013163"/>
                    </a:ext>
                  </a:extLst>
                </a:gridCol>
                <a:gridCol w="1609344">
                  <a:extLst>
                    <a:ext uri="{9D8B030D-6E8A-4147-A177-3AD203B41FA5}">
                      <a16:colId xmlns:a16="http://schemas.microsoft.com/office/drawing/2014/main" xmlns="" val="2796892557"/>
                    </a:ext>
                  </a:extLst>
                </a:gridCol>
                <a:gridCol w="1962912">
                  <a:extLst>
                    <a:ext uri="{9D8B030D-6E8A-4147-A177-3AD203B41FA5}">
                      <a16:colId xmlns:a16="http://schemas.microsoft.com/office/drawing/2014/main" xmlns="" val="3887442624"/>
                    </a:ext>
                  </a:extLst>
                </a:gridCol>
                <a:gridCol w="1804416">
                  <a:extLst>
                    <a:ext uri="{9D8B030D-6E8A-4147-A177-3AD203B41FA5}">
                      <a16:colId xmlns:a16="http://schemas.microsoft.com/office/drawing/2014/main" xmlns="" val="83892399"/>
                    </a:ext>
                  </a:extLst>
                </a:gridCol>
              </a:tblGrid>
              <a:tr h="32101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GOAL 3: MARINE</a:t>
                      </a:r>
                      <a:r>
                        <a:rPr lang="en-US" baseline="0" dirty="0" smtClean="0"/>
                        <a:t> PROTECTED AREAS (MPAs) ESTABLISHED AND EFFECTIVELY MANAGED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"/>
                        <a:ea typeface="ＭＳ Ｐゴシック" pitchFamily="34" charset="-128"/>
                      </a:endParaRPr>
                    </a:p>
                  </a:txBody>
                  <a:tcPr marT="45728" marB="45728" horzOverflow="overflow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12222"/>
                  </a:ext>
                </a:extLst>
              </a:tr>
              <a:tr h="5617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ACTIVITIES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 AND VENUE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RPOA</a:t>
                      </a:r>
                      <a:endParaRPr lang="en-MY" dirty="0"/>
                    </a:p>
                  </a:txBody>
                  <a:tcP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540624"/>
                  </a:ext>
                </a:extLst>
              </a:tr>
              <a:tr h="561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MY" sz="2000" dirty="0" smtClean="0"/>
                        <a:t>13th Meeting for Turtle Islands Heritage Park JMC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MY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5" marB="45705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July, Philippine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Target 1</a:t>
                      </a:r>
                    </a:p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Action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 6, 7 and 11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Target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 1</a:t>
                      </a:r>
                    </a:p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Action 4, 5 and 6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7166391"/>
                  </a:ext>
                </a:extLst>
              </a:tr>
              <a:tr h="561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MY" sz="2000" b="0" dirty="0" smtClean="0">
                          <a:solidFill>
                            <a:schemeClr val="tx1"/>
                          </a:solidFill>
                        </a:rPr>
                        <a:t>MOU Signing with </a:t>
                      </a:r>
                      <a:r>
                        <a:rPr lang="en-MY" sz="2000" b="0" dirty="0" err="1" smtClean="0">
                          <a:solidFill>
                            <a:schemeClr val="tx1"/>
                          </a:solidFill>
                        </a:rPr>
                        <a:t>Universiti</a:t>
                      </a:r>
                      <a:r>
                        <a:rPr lang="en-MY" sz="2000" b="0" dirty="0" smtClean="0">
                          <a:solidFill>
                            <a:schemeClr val="tx1"/>
                          </a:solidFill>
                        </a:rPr>
                        <a:t> Malaya (UM) for joint benefits in research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MY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February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Target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 1</a:t>
                      </a:r>
                    </a:p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Action 7, 12, 13, 16, 17 and 19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Target 1</a:t>
                      </a:r>
                    </a:p>
                    <a:p>
                      <a:pPr algn="l">
                        <a:tabLst>
                          <a:tab pos="4486275" algn="l"/>
                        </a:tabLs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Arial "/>
                        </a:rPr>
                        <a:t>Action 3, 5 and 6</a:t>
                      </a:r>
                      <a:endParaRPr lang="en-MY" sz="1800" b="0" dirty="0">
                        <a:solidFill>
                          <a:schemeClr val="tx1"/>
                        </a:solidFill>
                        <a:latin typeface="Arial 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093246"/>
                  </a:ext>
                </a:extLst>
              </a:tr>
              <a:tr h="56172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MY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Action Plan for Elimination of Fish Bombing in </a:t>
                      </a:r>
                      <a:r>
                        <a:rPr lang="en-MY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Tun</a:t>
                      </a:r>
                      <a:r>
                        <a:rPr lang="en-MY" sz="2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2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Sakaran</a:t>
                      </a:r>
                      <a:endParaRPr lang="en-MY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MY" sz="20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5" marB="457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Tun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Sakaran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 Park, Semporna</a:t>
                      </a:r>
                      <a:endParaRPr kumimoji="0" lang="en-MY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+mn-cs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Action 4</a:t>
                      </a:r>
                      <a:endParaRPr kumimoji="0" lang="en-MY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+mn-cs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Target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"/>
                          <a:ea typeface="+mn-ea"/>
                          <a:cs typeface="+mn-cs"/>
                        </a:rPr>
                        <a:t>Action 1, 3, and 4</a:t>
                      </a:r>
                      <a:endParaRPr kumimoji="0" lang="en-MY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"/>
                        <a:ea typeface="+mn-ea"/>
                        <a:cs typeface="+mn-cs"/>
                      </a:endParaRPr>
                    </a:p>
                  </a:txBody>
                  <a:tcPr marT="45727" marB="4572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7095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3178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1274</Words>
  <Application>Microsoft Office PowerPoint</Application>
  <PresentationFormat>Custom</PresentationFormat>
  <Paragraphs>266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Status of NPOA (as of Nov 2018)</vt:lpstr>
      <vt:lpstr>RPOA Progress in relation to NPOA</vt:lpstr>
      <vt:lpstr>Technical Working Group Members / Focal Points</vt:lpstr>
      <vt:lpstr>I. Progress/Achievements Towards NPOA</vt:lpstr>
      <vt:lpstr>Slide 6</vt:lpstr>
      <vt:lpstr>I. Progress/Achievements Towards NPOA</vt:lpstr>
      <vt:lpstr>Slide 8</vt:lpstr>
      <vt:lpstr>I. Progress/Achievements Towards NPOA</vt:lpstr>
      <vt:lpstr>Slide 10</vt:lpstr>
      <vt:lpstr>I. Progress/Achievements Towards NPOA</vt:lpstr>
      <vt:lpstr>Slide 12</vt:lpstr>
      <vt:lpstr>I. Progress/Achievements Towards NPOA</vt:lpstr>
      <vt:lpstr>Slide 14</vt:lpstr>
      <vt:lpstr>II. Constraints/Issues/Challenges  Affecting Implementation of Identified Activities</vt:lpstr>
      <vt:lpstr>III. National Roadmap 2019 – main actions</vt:lpstr>
      <vt:lpstr>III. National Roadmap 2019</vt:lpstr>
      <vt:lpstr>IV. Way Forward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janet</dc:creator>
  <cp:lastModifiedBy>Malaysia</cp:lastModifiedBy>
  <cp:revision>117</cp:revision>
  <cp:lastPrinted>2018-12-03T03:38:22Z</cp:lastPrinted>
  <dcterms:created xsi:type="dcterms:W3CDTF">2018-11-08T04:12:31Z</dcterms:created>
  <dcterms:modified xsi:type="dcterms:W3CDTF">2018-12-13T04:17:25Z</dcterms:modified>
</cp:coreProperties>
</file>