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5" r:id="rId4"/>
    <p:sldId id="280" r:id="rId5"/>
    <p:sldId id="273" r:id="rId6"/>
    <p:sldId id="275" r:id="rId7"/>
    <p:sldId id="277" r:id="rId8"/>
    <p:sldId id="281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186"/>
    <a:srgbClr val="197885"/>
    <a:srgbClr val="88C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72"/>
  </p:normalViewPr>
  <p:slideViewPr>
    <p:cSldViewPr snapToGrid="0" snapToObjects="1">
      <p:cViewPr varScale="1">
        <p:scale>
          <a:sx n="68" d="100"/>
          <a:sy n="68" d="100"/>
        </p:scale>
        <p:origin x="79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0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3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269F3-9B99-7849-947A-9C397A59C576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6447-03BD-F542-A7DA-8EA16064A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" y="41441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7867" y="907383"/>
            <a:ext cx="8032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</a:rPr>
              <a:t>TECHNICAL WORKING GROUP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1258" y="2271956"/>
            <a:ext cx="5700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 charset="0"/>
                <a:ea typeface="Optima" charset="0"/>
                <a:cs typeface="Optima" charset="0"/>
              </a:rPr>
              <a:t>Mr. Noel Antonio Gaerlan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A10EF3-DD36-44CD-93FF-3B017AD8C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55" y="21888"/>
            <a:ext cx="2080028" cy="8813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27021E-75DF-4ABD-ADFA-48810C55FF54}"/>
              </a:ext>
            </a:extLst>
          </p:cNvPr>
          <p:cNvSpPr/>
          <p:nvPr/>
        </p:nvSpPr>
        <p:spPr>
          <a:xfrm>
            <a:off x="4304713" y="1430603"/>
            <a:ext cx="7678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10.4: CLIMATE CHANGE ADAPTATION (CCA)TECHNICAL WORKING GROUP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4624DE-5ABF-4A61-9AAF-97109AEB1BDF}"/>
              </a:ext>
            </a:extLst>
          </p:cNvPr>
          <p:cNvSpPr/>
          <p:nvPr/>
        </p:nvSpPr>
        <p:spPr>
          <a:xfrm>
            <a:off x="4947867" y="2746233"/>
            <a:ext cx="74933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 of  CTI-CFF CCA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3399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2694" y="739589"/>
            <a:ext cx="9950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tima" charset="0"/>
                <a:ea typeface="Optima" charset="0"/>
                <a:cs typeface="Optima" charset="0"/>
              </a:rPr>
              <a:t>Outline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847" y="2084295"/>
            <a:ext cx="10537322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100" dirty="0">
                <a:latin typeface="Optima" charset="0"/>
                <a:ea typeface="Optima" charset="0"/>
                <a:cs typeface="Optima" charset="0"/>
              </a:rPr>
              <a:t>Focal points and partners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100" dirty="0">
                <a:latin typeface="Optima" charset="0"/>
                <a:ea typeface="Optima" charset="0"/>
                <a:cs typeface="Optima" charset="0"/>
              </a:rPr>
              <a:t>Status of 2019 Workplan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100" dirty="0">
                <a:latin typeface="Optima" charset="0"/>
                <a:ea typeface="Optima" charset="0"/>
                <a:cs typeface="Optima" charset="0"/>
              </a:rPr>
              <a:t>Status on Decisions Endorsed by SOM 14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100" dirty="0">
                <a:latin typeface="Optima" charset="0"/>
                <a:ea typeface="Optima" charset="0"/>
                <a:cs typeface="Optima" charset="0"/>
              </a:rPr>
              <a:t>Proposed Workplan for 2020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100" dirty="0">
                <a:latin typeface="Optima" charset="0"/>
                <a:ea typeface="Optima" charset="0"/>
                <a:cs typeface="Optima" charset="0"/>
              </a:rPr>
              <a:t>Recommendation for SOM 15 Consideration</a:t>
            </a:r>
          </a:p>
        </p:txBody>
      </p:sp>
    </p:spTree>
    <p:extLst>
      <p:ext uri="{BB962C8B-B14F-4D97-AF65-F5344CB8AC3E}">
        <p14:creationId xmlns:p14="http://schemas.microsoft.com/office/powerpoint/2010/main" val="2159355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303" y="-36564"/>
            <a:ext cx="70519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latin typeface="Optima" charset="0"/>
                <a:ea typeface="Optima" charset="0"/>
                <a:cs typeface="Optima" charset="0"/>
              </a:rPr>
              <a:t>1. Focal Points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620982F-A269-4CC1-A217-138E1A55F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638217"/>
              </p:ext>
            </p:extLst>
          </p:nvPr>
        </p:nvGraphicFramePr>
        <p:xfrm>
          <a:off x="478303" y="630122"/>
          <a:ext cx="10903206" cy="66783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7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PH" sz="2000" dirty="0"/>
                        <a:t> Member Country</a:t>
                      </a:r>
                      <a:endParaRPr lang="en-P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PH" sz="2000" dirty="0"/>
                        <a:t>Focal Points</a:t>
                      </a:r>
                      <a:endParaRPr lang="en-PH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6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Indonesia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Sri </a:t>
                      </a:r>
                      <a:r>
                        <a:rPr lang="en-ID" sz="1800" u="none" strike="noStrike" dirty="0" err="1">
                          <a:effectLst/>
                        </a:rPr>
                        <a:t>Tantri</a:t>
                      </a:r>
                      <a:r>
                        <a:rPr lang="en-ID" sz="1800" u="none" strike="noStrike" dirty="0">
                          <a:effectLst/>
                        </a:rPr>
                        <a:t> Arundhati, Director for</a:t>
                      </a:r>
                      <a:r>
                        <a:rPr lang="en-ID" sz="1800" u="none" strike="noStrike" baseline="0" dirty="0">
                          <a:effectLst/>
                        </a:rPr>
                        <a:t> </a:t>
                      </a:r>
                      <a:r>
                        <a:rPr lang="en-ID" sz="1800" u="none" strike="noStrike" dirty="0">
                          <a:effectLst/>
                        </a:rPr>
                        <a:t>Climate Change Adaptation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Ministry of Environment and Forestry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Supported by: </a:t>
                      </a:r>
                      <a:r>
                        <a:rPr lang="en-ID" sz="1800" u="none" strike="noStrike" dirty="0" err="1">
                          <a:effectLst/>
                        </a:rPr>
                        <a:t>Nuraeni</a:t>
                      </a:r>
                      <a:r>
                        <a:rPr lang="en-ID" sz="1800" u="none" strike="noStrike" dirty="0">
                          <a:effectLst/>
                        </a:rPr>
                        <a:t>, Deputy Director for Ecological</a:t>
                      </a:r>
                      <a:r>
                        <a:rPr lang="en-ID" sz="1800" u="none" strike="noStrike" baseline="0" dirty="0">
                          <a:effectLst/>
                        </a:rPr>
                        <a:t> Climate Change Adaptation, Ministry of Environment and Forestry 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Fegi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ID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Nurhabni</a:t>
                      </a:r>
                      <a:r>
                        <a:rPr lang="en-ID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Assistant</a:t>
                      </a:r>
                      <a:r>
                        <a:rPr lang="en-ID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Deputy Director for Climate Change Adaptation, </a:t>
                      </a:r>
                      <a:r>
                        <a:rPr lang="en-ID" sz="14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Minitstry</a:t>
                      </a:r>
                      <a:r>
                        <a:rPr lang="en-ID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of Marine affairs and Fisheries</a:t>
                      </a:r>
                      <a:r>
                        <a:rPr lang="en-ID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Malaysia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Dr </a:t>
                      </a:r>
                      <a:r>
                        <a:rPr lang="en-ID" sz="1800" u="none" strike="noStrike" dirty="0" err="1">
                          <a:effectLst/>
                        </a:rPr>
                        <a:t>Nagulendran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  <a:r>
                        <a:rPr lang="en-ID" sz="1800" u="none" strike="noStrike" dirty="0" err="1">
                          <a:effectLst/>
                        </a:rPr>
                        <a:t>Kangayatkarasu</a:t>
                      </a:r>
                      <a:r>
                        <a:rPr lang="en-ID" sz="1800" u="none" strike="noStrike" dirty="0">
                          <a:effectLst/>
                        </a:rPr>
                        <a:t> 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Deputy Secretary General Environment</a:t>
                      </a:r>
                      <a:r>
                        <a:rPr lang="en-ID" sz="1800" u="none" strike="noStrike" baseline="0" dirty="0">
                          <a:effectLst/>
                        </a:rPr>
                        <a:t> and Climate Change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Ministry of Energy, Science, Technology, Environment and Climate Change (MESTECC)                                                                                                          Supported by: Dr </a:t>
                      </a:r>
                      <a:r>
                        <a:rPr lang="en-ID" sz="1800" u="none" strike="noStrike" dirty="0" err="1">
                          <a:effectLst/>
                        </a:rPr>
                        <a:t>Ejria</a:t>
                      </a:r>
                      <a:r>
                        <a:rPr lang="en-ID" sz="1800" u="none" strike="noStrike" dirty="0">
                          <a:effectLst/>
                        </a:rPr>
                        <a:t> Saleh,</a:t>
                      </a:r>
                      <a:r>
                        <a:rPr lang="en-ID" sz="1800" u="none" strike="noStrike" baseline="0" dirty="0">
                          <a:effectLst/>
                        </a:rPr>
                        <a:t> Borneo Marine Research Institute, </a:t>
                      </a:r>
                      <a:r>
                        <a:rPr lang="en-ID" sz="1800" u="none" strike="noStrike" baseline="0" dirty="0" err="1">
                          <a:effectLst/>
                        </a:rPr>
                        <a:t>Universiti</a:t>
                      </a:r>
                      <a:r>
                        <a:rPr lang="en-ID" sz="1800" u="none" strike="noStrike" baseline="0" dirty="0">
                          <a:effectLst/>
                        </a:rPr>
                        <a:t> Malaysia Sabah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8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Papua New Guinea (Co-Chair)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Ms. Luanne </a:t>
                      </a:r>
                      <a:r>
                        <a:rPr lang="en-ID" sz="1800" u="none" strike="noStrike" dirty="0" err="1">
                          <a:effectLst/>
                        </a:rPr>
                        <a:t>Losi-Yawingu</a:t>
                      </a:r>
                      <a:r>
                        <a:rPr lang="en-ID" sz="1800" u="none" strike="noStrike" dirty="0">
                          <a:effectLst/>
                        </a:rPr>
                        <a:t>, Acting Manageress Adaptation,</a:t>
                      </a:r>
                      <a:r>
                        <a:rPr lang="en-ID" sz="1800" u="none" strike="noStrike" baseline="0" dirty="0">
                          <a:effectLst/>
                        </a:rPr>
                        <a:t> Climate Change and Development Authority 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Supported by: </a:t>
                      </a:r>
                      <a:r>
                        <a:rPr lang="en-ID" sz="1800" u="none" strike="noStrike" dirty="0" err="1">
                          <a:effectLst/>
                        </a:rPr>
                        <a:t>Iki</a:t>
                      </a:r>
                      <a:r>
                        <a:rPr lang="en-ID" sz="1800" u="none" strike="noStrike" dirty="0">
                          <a:effectLst/>
                        </a:rPr>
                        <a:t> Peter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Philippines (Chair)</a:t>
                      </a:r>
                      <a:endParaRPr lang="en-ID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Engr. Noel Antonio V. </a:t>
                      </a:r>
                      <a:r>
                        <a:rPr lang="en-ID" sz="1800" u="none" strike="noStrike" dirty="0" err="1">
                          <a:effectLst/>
                        </a:rPr>
                        <a:t>Gaerlan</a:t>
                      </a:r>
                      <a:r>
                        <a:rPr lang="en-ID" sz="1800" u="none" strike="noStrike" dirty="0">
                          <a:effectLst/>
                        </a:rPr>
                        <a:t>, Undersecretary, Climate Change Commission                 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Supported by: </a:t>
                      </a:r>
                      <a:r>
                        <a:rPr lang="en-ID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Mr. Alexis D. </a:t>
                      </a:r>
                      <a:r>
                        <a:rPr lang="en-ID" sz="18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Lapiz</a:t>
                      </a:r>
                      <a:r>
                        <a:rPr lang="en-ID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, CCC and John Erick </a:t>
                      </a:r>
                      <a:r>
                        <a:rPr lang="en-ID" sz="1800" b="0" u="none" strike="noStrike" baseline="0" dirty="0" err="1">
                          <a:solidFill>
                            <a:schemeClr val="tx1"/>
                          </a:solidFill>
                          <a:effectLst/>
                        </a:rPr>
                        <a:t>Avelino</a:t>
                      </a:r>
                      <a:r>
                        <a:rPr lang="en-ID" sz="1800" b="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, DENR </a:t>
                      </a:r>
                      <a:endParaRPr lang="en-ID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6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Solomon Islands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 err="1">
                          <a:effectLst/>
                        </a:rPr>
                        <a:t>Tsatsa</a:t>
                      </a:r>
                      <a:r>
                        <a:rPr lang="en-ID" sz="1800" u="none" strike="noStrike" baseline="0" dirty="0">
                          <a:effectLst/>
                        </a:rPr>
                        <a:t> </a:t>
                      </a:r>
                      <a:r>
                        <a:rPr lang="en-ID" sz="1800" u="none" strike="noStrike" baseline="0" dirty="0" err="1">
                          <a:effectLst/>
                        </a:rPr>
                        <a:t>Seimarlie-Chakumai</a:t>
                      </a:r>
                      <a:r>
                        <a:rPr lang="en-ID" sz="1800" u="none" strike="noStrike" dirty="0">
                          <a:effectLst/>
                        </a:rPr>
                        <a:t>, Senior Adaptation Officer, Climate Change Division,</a:t>
                      </a:r>
                      <a:r>
                        <a:rPr lang="en-ID" sz="1800" u="none" strike="noStrike" baseline="0" dirty="0">
                          <a:effectLst/>
                        </a:rPr>
                        <a:t> </a:t>
                      </a:r>
                      <a:r>
                        <a:rPr lang="en-ID" sz="1800" u="none" strike="noStrike" dirty="0">
                          <a:effectLst/>
                        </a:rPr>
                        <a:t>Ministry of Environment, Climate Change, Disaster Management and Meteorology                                                               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Supported by: Nelly </a:t>
                      </a:r>
                      <a:r>
                        <a:rPr lang="en-ID" sz="1800" u="none" strike="noStrike" dirty="0" err="1">
                          <a:effectLst/>
                        </a:rPr>
                        <a:t>Kere</a:t>
                      </a:r>
                      <a:r>
                        <a:rPr lang="en-ID" sz="1800" u="none" strike="noStrike" dirty="0">
                          <a:effectLst/>
                        </a:rPr>
                        <a:t>, and Agnetha </a:t>
                      </a:r>
                      <a:r>
                        <a:rPr lang="en-ID" sz="1800" u="none" strike="noStrike" dirty="0" err="1">
                          <a:effectLst/>
                        </a:rPr>
                        <a:t>Vave-Karamui</a:t>
                      </a:r>
                      <a:r>
                        <a:rPr lang="en-ID" sz="1800" u="none" strike="noStrike" dirty="0">
                          <a:effectLst/>
                        </a:rPr>
                        <a:t>, Ministry of Environment, Climate Change, Disaster Management and Meteorology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8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Timor-Leste 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95250" indent="0" algn="l" fontAlgn="ctr">
                        <a:tabLst/>
                      </a:pPr>
                      <a:r>
                        <a:rPr lang="en-ID" sz="1800" u="none" strike="noStrike" dirty="0">
                          <a:effectLst/>
                        </a:rPr>
                        <a:t>Rui dos Reis Pires, National Director for Biodiversity, Secretary State for Environment</a:t>
                      </a:r>
                    </a:p>
                    <a:p>
                      <a:pPr marL="95250" indent="0" algn="l" fontAlgn="ctr">
                        <a:tabLst/>
                      </a:pPr>
                      <a:r>
                        <a:rPr lang="en-ID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Supported</a:t>
                      </a:r>
                      <a:r>
                        <a:rPr lang="en-ID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by: Junior </a:t>
                      </a:r>
                      <a:r>
                        <a:rPr lang="en-ID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Pascoal</a:t>
                      </a:r>
                      <a:r>
                        <a:rPr lang="en-ID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Carvalho, Chief of Department Fisheries and Aquaculture, Ministry of Agriculture and Fisheries, </a:t>
                      </a:r>
                      <a:r>
                        <a:rPr lang="en-ID" sz="18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Liqisa</a:t>
                      </a:r>
                      <a:r>
                        <a:rPr lang="en-ID" sz="180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Municipality</a:t>
                      </a:r>
                      <a:endParaRPr lang="en-ID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14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694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590" y="67333"/>
            <a:ext cx="4628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Optima" charset="0"/>
                <a:ea typeface="Optima" charset="0"/>
                <a:cs typeface="Optima" charset="0"/>
              </a:rPr>
              <a:t>2. Partners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1620982F-A269-4CC1-A217-138E1A55F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9732069"/>
              </p:ext>
            </p:extLst>
          </p:nvPr>
        </p:nvGraphicFramePr>
        <p:xfrm>
          <a:off x="629591" y="1082995"/>
          <a:ext cx="8978644" cy="1876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66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0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PH" sz="3200" dirty="0"/>
                        <a:t> </a:t>
                      </a:r>
                      <a:r>
                        <a:rPr lang="en-PH" sz="2800" dirty="0"/>
                        <a:t>Role</a:t>
                      </a:r>
                      <a:endParaRPr lang="en-PH" sz="3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PH" sz="3200" b="1" dirty="0">
                          <a:solidFill>
                            <a:schemeClr val="bg1"/>
                          </a:solidFill>
                        </a:rPr>
                        <a:t>Primary Partners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800" dirty="0">
                          <a:effectLst/>
                        </a:rPr>
                        <a:t>Technical Support</a:t>
                      </a:r>
                      <a:endParaRPr lang="en-ID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2400" b="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WWF, GIZ, TNC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34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1" y="361718"/>
            <a:ext cx="10301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tima" charset="0"/>
              </a:rPr>
              <a:t>3. Status of 2019 </a:t>
            </a:r>
            <a:r>
              <a:rPr lang="en-US" sz="4400" b="1" dirty="0">
                <a:latin typeface="Optima" charset="0"/>
                <a:ea typeface="Optima" charset="0"/>
                <a:cs typeface="Optima" charset="0"/>
              </a:rPr>
              <a:t>Workplan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B35BE2-0122-43A8-A3BE-F6452647E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577129"/>
              </p:ext>
            </p:extLst>
          </p:nvPr>
        </p:nvGraphicFramePr>
        <p:xfrm>
          <a:off x="685801" y="1069604"/>
          <a:ext cx="10301746" cy="500226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02980">
                  <a:extLst>
                    <a:ext uri="{9D8B030D-6E8A-4147-A177-3AD203B41FA5}">
                      <a16:colId xmlns:a16="http://schemas.microsoft.com/office/drawing/2014/main" val="3256933320"/>
                    </a:ext>
                  </a:extLst>
                </a:gridCol>
                <a:gridCol w="3898766">
                  <a:extLst>
                    <a:ext uri="{9D8B030D-6E8A-4147-A177-3AD203B41FA5}">
                      <a16:colId xmlns:a16="http://schemas.microsoft.com/office/drawing/2014/main" val="1496902783"/>
                    </a:ext>
                  </a:extLst>
                </a:gridCol>
              </a:tblGrid>
              <a:tr h="3271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solidFill>
                            <a:schemeClr val="bg1"/>
                          </a:solidFill>
                          <a:effectLst/>
                        </a:rPr>
                        <a:t>Activities</a:t>
                      </a:r>
                      <a:endParaRPr lang="en-ID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ID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22781"/>
                  </a:ext>
                </a:extLst>
              </a:tr>
              <a:tr h="84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Blue Carbon Capacity Building Workshop to be hosted by Indonesia subject to funding availability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2000" kern="1200" dirty="0">
                          <a:solidFill>
                            <a:schemeClr val="tx1"/>
                          </a:solidFill>
                          <a:effectLst/>
                        </a:rPr>
                        <a:t>(Completed )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2000" kern="1200" dirty="0">
                          <a:solidFill>
                            <a:schemeClr val="tx1"/>
                          </a:solidFill>
                          <a:effectLst/>
                        </a:rPr>
                        <a:t>July 2-4, 2019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2000" kern="1200" dirty="0">
                          <a:solidFill>
                            <a:schemeClr val="tx1"/>
                          </a:solidFill>
                          <a:effectLst/>
                        </a:rPr>
                        <a:t>Jakarta , Indonesia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955459"/>
                  </a:ext>
                </a:extLst>
              </a:tr>
              <a:tr h="171159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CCA TWG Meeting (PH to host- tentative)                             </a:t>
                      </a:r>
                    </a:p>
                    <a:p>
                      <a:pPr marL="176213" indent="-1762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D" sz="2000" dirty="0">
                          <a:effectLst/>
                        </a:rPr>
                        <a:t> Finalization of CCA Executive Course                                                    </a:t>
                      </a:r>
                    </a:p>
                    <a:p>
                      <a:pPr marL="176213" indent="-1762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D" sz="2000" dirty="0">
                          <a:effectLst/>
                        </a:rPr>
                        <a:t> Familiarize and update M&amp;E Indicators                                     </a:t>
                      </a:r>
                    </a:p>
                    <a:p>
                      <a:pPr marL="176213" indent="-1762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D" sz="2000" dirty="0">
                          <a:effectLst/>
                        </a:rPr>
                        <a:t> Update on Blue Carbon Capacity Building Workshop                                    </a:t>
                      </a:r>
                    </a:p>
                    <a:p>
                      <a:pPr marL="176213" indent="-176213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D" sz="2000" dirty="0">
                          <a:effectLst/>
                        </a:rPr>
                        <a:t> Update on </a:t>
                      </a:r>
                      <a:r>
                        <a:rPr lang="en-ID" sz="2000" dirty="0" err="1">
                          <a:effectLst/>
                        </a:rPr>
                        <a:t>Center</a:t>
                      </a:r>
                      <a:r>
                        <a:rPr lang="en-ID" sz="2000" dirty="0">
                          <a:effectLst/>
                        </a:rPr>
                        <a:t> of Excellence (COE)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2000" kern="1200" dirty="0">
                          <a:solidFill>
                            <a:schemeClr val="tx1"/>
                          </a:solidFill>
                          <a:effectLst/>
                        </a:rPr>
                        <a:t>(Completed)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2000" kern="1200" dirty="0">
                          <a:solidFill>
                            <a:schemeClr val="tx1"/>
                          </a:solidFill>
                          <a:effectLst/>
                        </a:rPr>
                        <a:t>September 5-6 , 2019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ID" sz="2000" kern="1200" dirty="0">
                          <a:solidFill>
                            <a:schemeClr val="tx1"/>
                          </a:solidFill>
                          <a:effectLst/>
                        </a:rPr>
                        <a:t>Manila, Philippines</a:t>
                      </a:r>
                      <a:endParaRPr lang="en-A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362161"/>
                  </a:ext>
                </a:extLst>
              </a:tr>
              <a:tr h="8485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CT Atlas Inception Workshop taking into account input from CCA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Ongoing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836955"/>
                  </a:ext>
                </a:extLst>
              </a:tr>
              <a:tr h="11362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</a:rPr>
                        <a:t>Update the REAP through open participatory of CT6 countries. (Note: The Review of the RPOA will have elements of LEAP and REAP)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034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3137" y="45460"/>
            <a:ext cx="1101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Optima" charset="0"/>
                <a:ea typeface="Optima" charset="0"/>
                <a:cs typeface="Optima" charset="0"/>
              </a:rPr>
              <a:t>4. Status on Decisions Endorsed by SOM 14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2BD4D67-0208-4020-8EF5-D7EB9DD40E35}"/>
              </a:ext>
            </a:extLst>
          </p:cNvPr>
          <p:cNvGraphicFramePr>
            <a:graphicFrameLocks noGrp="1"/>
          </p:cNvGraphicFramePr>
          <p:nvPr/>
        </p:nvGraphicFramePr>
        <p:xfrm>
          <a:off x="433137" y="691791"/>
          <a:ext cx="11362467" cy="6282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46158">
                  <a:extLst>
                    <a:ext uri="{9D8B030D-6E8A-4147-A177-3AD203B41FA5}">
                      <a16:colId xmlns:a16="http://schemas.microsoft.com/office/drawing/2014/main" val="416681537"/>
                    </a:ext>
                  </a:extLst>
                </a:gridCol>
                <a:gridCol w="1616309">
                  <a:extLst>
                    <a:ext uri="{9D8B030D-6E8A-4147-A177-3AD203B41FA5}">
                      <a16:colId xmlns:a16="http://schemas.microsoft.com/office/drawing/2014/main" val="26080867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b="1" dirty="0">
                          <a:solidFill>
                            <a:schemeClr val="bg1"/>
                          </a:solidFill>
                          <a:effectLst/>
                        </a:rPr>
                        <a:t>DECISIONS ENDORSED BY SOM 14</a:t>
                      </a:r>
                      <a:endParaRPr lang="en-ID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b="1" dirty="0">
                          <a:solidFill>
                            <a:schemeClr val="bg1"/>
                          </a:solidFill>
                          <a:effectLst/>
                        </a:rPr>
                        <a:t>STATUS</a:t>
                      </a:r>
                      <a:endParaRPr lang="en-ID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03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Note the need to reprioritize and appreciate the support provided by Development Partners to the CCAWG;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Ongoing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429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Reprioritize, revisit and refocus issues affecting CT6 member countries, particularly on CCA what to do in subsequent years for inclusion in the RPOA revision;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408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Task the Climate Change Working Group to finalize the draft Executive Course of CCA - Introductory levels 1 and 2 – by urging CT6 member countries to provide comments by 30th March 2019;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4075035"/>
                  </a:ext>
                </a:extLst>
              </a:tr>
              <a:tr h="214805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Agree to carry over the implementation of two activities - the capacity building on Blue Carbon and CEPA activity in 2019 subject to availability of funds and acknowledge Indonesia to host the activities;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4553557"/>
                  </a:ext>
                </a:extLst>
              </a:tr>
              <a:tr h="644414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Urge the CT6 member countries to come up with their respective Blue Carbon roadmap / initiatives subject to national circumstances;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8573139"/>
                  </a:ext>
                </a:extLst>
              </a:tr>
              <a:tr h="429610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Agree for virtual regional Center of Excellence (COE) hosted by the existing CTI website with inputs from respective national COEs through their respective NCCs;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New Recommendation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167139"/>
                  </a:ext>
                </a:extLst>
              </a:tr>
              <a:tr h="136113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Support the recommendation of the CCA WG to turn over the Chair from Malaysia to Philippines and the turn-over of the Co-Chair from PH to PNG based on the provisions stipulated in the Rules of Procedure of the CCA WG; and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en-AU" sz="1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317891"/>
                  </a:ext>
                </a:extLst>
              </a:tr>
              <a:tr h="136113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Approve the CCA TWG Work Plan 2019.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9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Done</a:t>
                      </a:r>
                      <a:endParaRPr lang="en-AU" sz="1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448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042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77852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6367" y="144975"/>
            <a:ext cx="886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Optima" charset="0"/>
                <a:ea typeface="Optima" charset="0"/>
                <a:cs typeface="Optima" charset="0"/>
              </a:rPr>
              <a:t>5. Proposed Workplan for 2020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31D11DF-80FD-4994-8884-82AFDD8FB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820111"/>
              </p:ext>
            </p:extLst>
          </p:nvPr>
        </p:nvGraphicFramePr>
        <p:xfrm>
          <a:off x="507718" y="981539"/>
          <a:ext cx="11176563" cy="5499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1582">
                  <a:extLst>
                    <a:ext uri="{9D8B030D-6E8A-4147-A177-3AD203B41FA5}">
                      <a16:colId xmlns:a16="http://schemas.microsoft.com/office/drawing/2014/main" val="3334280641"/>
                    </a:ext>
                  </a:extLst>
                </a:gridCol>
                <a:gridCol w="150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4634">
                  <a:extLst>
                    <a:ext uri="{9D8B030D-6E8A-4147-A177-3AD203B41FA5}">
                      <a16:colId xmlns:a16="http://schemas.microsoft.com/office/drawing/2014/main" val="3101863341"/>
                    </a:ext>
                  </a:extLst>
                </a:gridCol>
                <a:gridCol w="1813287">
                  <a:extLst>
                    <a:ext uri="{9D8B030D-6E8A-4147-A177-3AD203B41FA5}">
                      <a16:colId xmlns:a16="http://schemas.microsoft.com/office/drawing/2014/main" val="246975708"/>
                    </a:ext>
                  </a:extLst>
                </a:gridCol>
                <a:gridCol w="2472426">
                  <a:extLst>
                    <a:ext uri="{9D8B030D-6E8A-4147-A177-3AD203B41FA5}">
                      <a16:colId xmlns:a16="http://schemas.microsoft.com/office/drawing/2014/main" val="863222714"/>
                    </a:ext>
                  </a:extLst>
                </a:gridCol>
              </a:tblGrid>
              <a:tr h="7878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Planned Activities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Venue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 Frame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Projected Budget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(USD)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 of Budget</a:t>
                      </a:r>
                      <a:endParaRPr lang="en-ID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80976"/>
                  </a:ext>
                </a:extLst>
              </a:tr>
              <a:tr h="5804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 Atlas Training Workshop (CCA Inputs)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 (Jan – Mar)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TBC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CTI-CFF Regional Secretariat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1248214"/>
                  </a:ext>
                </a:extLst>
              </a:tr>
              <a:tr h="39666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Regional Exchange on: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2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Climate and Coastal Vulnerability and Risk Profiling </a:t>
                      </a: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(Tools and Approaches)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CEPA and Strategy for CCA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Finalization of Executive</a:t>
                      </a: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Course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to back with </a:t>
                      </a: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ID" sz="20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CCA Working Group Meeting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D" sz="20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Tentative Venue Manila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50,000 (from</a:t>
                      </a: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RS</a:t>
                      </a: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NCC</a:t>
                      </a: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en-ID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Philippines to Host with support from CTI-CFF Regional Secretariat</a:t>
                      </a:r>
                      <a:r>
                        <a:rPr lang="en-ID" sz="20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Development Partners </a:t>
                      </a:r>
                      <a:endParaRPr lang="en-ID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4964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36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3495" y="149176"/>
            <a:ext cx="1114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tima" charset="0"/>
                <a:ea typeface="Optima" charset="0"/>
                <a:cs typeface="Optima" charset="0"/>
              </a:rPr>
              <a:t>6. Recommendation for SOM 15 Consideration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1143" y="856357"/>
            <a:ext cx="107873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lvl="0" indent="-442913">
              <a:buFont typeface="+mj-lt"/>
              <a:buAutoNum type="arabicPeriod"/>
              <a:defRPr/>
            </a:pP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Noted the progress of the development of the draft TOR Executive Course and urge the CCA Working Group to finalize by 2020; </a:t>
            </a:r>
          </a:p>
          <a:p>
            <a:pPr marL="442913" lvl="0" indent="-442913">
              <a:buFont typeface="+mj-lt"/>
              <a:buAutoNum type="arabicPeriod"/>
              <a:defRPr/>
            </a:pPr>
            <a:endParaRPr lang="en-ID" sz="2400" dirty="0">
              <a:latin typeface="Optima" charset="0"/>
              <a:ea typeface="Optima" charset="0"/>
              <a:cs typeface="Optima" charset="0"/>
            </a:endParaRPr>
          </a:p>
          <a:p>
            <a:pPr marL="442913" indent="-442913">
              <a:buFont typeface="+mj-lt"/>
              <a:buAutoNum type="arabicPeriod"/>
              <a:defRPr/>
            </a:pP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Acknowledged the urgency to increase the Resilience and Adaptive Capacity of Coastal and Marine Ecosystem through 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Coastal Vulnerability and Climate Risk Profiling including Development of Communication, Education and Public Awareness (CEPA) and Strategy for CCA;</a:t>
            </a:r>
          </a:p>
          <a:p>
            <a:pPr marL="442913" lvl="0" indent="-442913">
              <a:buFont typeface="+mj-lt"/>
              <a:buAutoNum type="arabicPeriod"/>
              <a:defRPr/>
            </a:pPr>
            <a:endParaRPr lang="en-ID" sz="2400" dirty="0">
              <a:latin typeface="Optima" charset="0"/>
              <a:ea typeface="Optima" charset="0"/>
              <a:cs typeface="Optima" charset="0"/>
            </a:endParaRPr>
          </a:p>
          <a:p>
            <a:pPr marL="442913" lvl="0" indent="-442913">
              <a:buFont typeface="+mj-lt"/>
              <a:buAutoNum type="arabicPeriod"/>
              <a:defRPr/>
            </a:pP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Acknowledged the progress to develop the term of references (</a:t>
            </a:r>
            <a:r>
              <a:rPr lang="en-ID" sz="2400" dirty="0" err="1">
                <a:latin typeface="Optima" charset="0"/>
                <a:ea typeface="Optima" charset="0"/>
                <a:cs typeface="Optima" charset="0"/>
              </a:rPr>
              <a:t>ToR</a:t>
            </a: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) of Centre of Excellent (</a:t>
            </a:r>
            <a:r>
              <a:rPr lang="en-ID" sz="2400" dirty="0" err="1">
                <a:latin typeface="Optima" charset="0"/>
                <a:ea typeface="Optima" charset="0"/>
                <a:cs typeface="Optima" charset="0"/>
              </a:rPr>
              <a:t>CoE</a:t>
            </a: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) and agree to expand the </a:t>
            </a:r>
            <a:r>
              <a:rPr lang="en-ID" sz="2400" dirty="0" err="1">
                <a:latin typeface="Optima" charset="0"/>
                <a:ea typeface="Optima" charset="0"/>
                <a:cs typeface="Optima" charset="0"/>
              </a:rPr>
              <a:t>ToR</a:t>
            </a: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 of COE to include other Thematic Areas;</a:t>
            </a:r>
          </a:p>
          <a:p>
            <a:pPr marL="442913" lvl="0" indent="-442913">
              <a:buFont typeface="+mj-lt"/>
              <a:buAutoNum type="arabicPeriod"/>
              <a:defRPr/>
            </a:pPr>
            <a:endParaRPr lang="en-ID" sz="2400" dirty="0">
              <a:latin typeface="Optima" charset="0"/>
              <a:ea typeface="Optima" charset="0"/>
              <a:cs typeface="Optima" charset="0"/>
            </a:endParaRPr>
          </a:p>
          <a:p>
            <a:pPr marL="442913" lvl="0" indent="-442913">
              <a:buFont typeface="+mj-lt"/>
              <a:buAutoNum type="arabicPeriod"/>
              <a:defRPr/>
            </a:pP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Noted the need for a Communique on the impacts of climate change in the Coral Triangle Region </a:t>
            </a:r>
          </a:p>
          <a:p>
            <a:pPr marL="442913" lvl="0" indent="-442913">
              <a:buFont typeface="+mj-lt"/>
              <a:buAutoNum type="arabicPeriod"/>
              <a:defRPr/>
            </a:pPr>
            <a:endParaRPr lang="en-ID" sz="2400" dirty="0">
              <a:latin typeface="Optima" charset="0"/>
              <a:ea typeface="Optima" charset="0"/>
              <a:cs typeface="Optima" charset="0"/>
            </a:endParaRPr>
          </a:p>
          <a:p>
            <a:pPr marL="442913" lvl="0" indent="-442913">
              <a:buFont typeface="+mj-lt"/>
              <a:buAutoNum type="arabicPeriod"/>
              <a:defRPr/>
            </a:pP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Endorsed CCA TWG </a:t>
            </a:r>
            <a:r>
              <a:rPr lang="en-ID" sz="2400" dirty="0" err="1">
                <a:latin typeface="Optima" charset="0"/>
                <a:ea typeface="Optima" charset="0"/>
                <a:cs typeface="Optima" charset="0"/>
              </a:rPr>
              <a:t>Workplan</a:t>
            </a:r>
            <a:r>
              <a:rPr lang="en-ID" sz="2400" dirty="0">
                <a:latin typeface="Optima" charset="0"/>
                <a:ea typeface="Optima" charset="0"/>
                <a:cs typeface="Optima" charset="0"/>
              </a:rPr>
              <a:t> for 2020.</a:t>
            </a:r>
          </a:p>
        </p:txBody>
      </p:sp>
    </p:spTree>
    <p:extLst>
      <p:ext uri="{BB962C8B-B14F-4D97-AF65-F5344CB8AC3E}">
        <p14:creationId xmlns:p14="http://schemas.microsoft.com/office/powerpoint/2010/main" val="2346530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16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881</Words>
  <Application>Microsoft Office PowerPoint</Application>
  <PresentationFormat>Widescreen</PresentationFormat>
  <Paragraphs>109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Optima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CTI CFF RS Dell 4</cp:lastModifiedBy>
  <cp:revision>45</cp:revision>
  <dcterms:created xsi:type="dcterms:W3CDTF">2019-08-19T07:22:42Z</dcterms:created>
  <dcterms:modified xsi:type="dcterms:W3CDTF">2019-11-08T02:39:50Z</dcterms:modified>
</cp:coreProperties>
</file>