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E2B036F-AD80-4A86-BBEF-57C4C3898539}">
  <a:tblStyle styleId="{6E2B036F-AD80-4A86-BBEF-57C4C389853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3" d="100"/>
          <a:sy n="63" d="100"/>
        </p:scale>
        <p:origin x="-984"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119" cy="466434"/>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98102" y="0"/>
            <a:ext cx="2982119" cy="466434"/>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8182" y="4473892"/>
            <a:ext cx="5505450" cy="3660458"/>
          </a:xfrm>
          <a:prstGeom prst="rect">
            <a:avLst/>
          </a:prstGeom>
          <a:noFill/>
          <a:ln>
            <a:noFill/>
          </a:ln>
        </p:spPr>
        <p:txBody>
          <a:bodyPr wrap="square" lIns="91425" tIns="91425" rIns="91425" bIns="91425" anchor="t" anchorCtr="0"/>
          <a:lstStyle>
            <a:lvl1pPr marL="76200" marR="0" lvl="0"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1pPr>
            <a:lvl2pPr marL="533400" marR="0" lvl="1"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2pPr>
            <a:lvl3pPr marL="990600" marR="0" lvl="2"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3pPr>
            <a:lvl4pPr marL="1447800" marR="0" lvl="3"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4pPr>
            <a:lvl5pPr marL="1905000" marR="0" lvl="4"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5pPr>
            <a:lvl6pPr marL="2362200" marR="0" lvl="5"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6pPr>
            <a:lvl7pPr marL="2819400" marR="0" lvl="6"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7pPr>
            <a:lvl8pPr marL="3276600" marR="0" lvl="7"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8pPr>
            <a:lvl9pPr marL="3733800" marR="0" lvl="8" indent="0" algn="l" rtl="0">
              <a:spcBef>
                <a:spcPts val="0"/>
              </a:spcBef>
              <a:buClr>
                <a:schemeClr val="dk1"/>
              </a:buClr>
              <a:buSzPct val="1000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2982119" cy="466433"/>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62229" marR="0" lvl="1" indent="-5029"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24458" marR="0" lvl="2" indent="-1005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86688" marR="0" lvl="3" indent="-2388"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48917" marR="0" lvl="4" indent="-7416"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311146" marR="0" lvl="5" indent="-1244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73375" marR="0" lvl="6" indent="-4775"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35604" marR="0" lvl="7" indent="-9804"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97834" marR="0" lvl="8" indent="-2133"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298645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r>
              <a:rPr lang="en-US"/>
              <a:t>Concepts for current situation, and moving forward. How to use 2 CFR to benefit Organization. </a:t>
            </a:r>
          </a:p>
        </p:txBody>
      </p:sp>
      <p:sp>
        <p:nvSpPr>
          <p:cNvPr id="86" name="Shape 8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6" name="Shape 15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6" name="Shape 166"/>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1-2/3 performance accountability for Federal Grants under 2 CFR 200 </a:t>
            </a:r>
          </a:p>
        </p:txBody>
      </p:sp>
      <p:sp>
        <p:nvSpPr>
          <p:cNvPr id="167" name="Shape 167"/>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4" name="Shape 174"/>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1-9</a:t>
            </a:r>
          </a:p>
        </p:txBody>
      </p:sp>
      <p:sp>
        <p:nvSpPr>
          <p:cNvPr id="175" name="Shape 175"/>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1-9 FAIPIS tracks performance of recipients, mostly indicates if an award was terminated for default, cause or compliance related issues.  </a:t>
            </a:r>
            <a:r>
              <a:rPr lang="en-US" sz="1200" b="0" i="0" u="sng" strike="noStrike" cap="none">
                <a:solidFill>
                  <a:schemeClr val="hlink"/>
                </a:solidFill>
                <a:latin typeface="Calibri"/>
                <a:ea typeface="Calibri"/>
                <a:cs typeface="Calibri"/>
                <a:sym typeface="Calibri"/>
                <a:hlinkClick r:id="rId3"/>
              </a:rPr>
              <a:t>www.SAM.gov</a:t>
            </a:r>
            <a:r>
              <a:rPr lang="en-US" sz="1200" b="0" i="0" u="none" strike="noStrike" cap="none">
                <a:solidFill>
                  <a:schemeClr val="dk1"/>
                </a:solidFill>
                <a:latin typeface="Calibri"/>
                <a:ea typeface="Calibri"/>
                <a:cs typeface="Calibri"/>
                <a:sym typeface="Calibri"/>
              </a:rPr>
              <a:t> is a required system (System for Award Management)  checks the excluded parties list (by name and entity) and provides routing for core data, key financial officials. The RS CTI-CFF has a current DUN’s# thanks to Cepy!</a:t>
            </a:r>
          </a:p>
        </p:txBody>
      </p:sp>
      <p:sp>
        <p:nvSpPr>
          <p:cNvPr id="183" name="Shape 183"/>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2-3 theory of change, can be beneficial in targeting resources to bring about intended change. Increasing number of federal agencies are requiring applicants to submit a “theory of change”</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Problem (how was the problem identified?) problem identification process,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Frequency, Duration, Scope, Severity, Perception</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92" name="Shape 192"/>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2-4/5- research literature, case studies, relevant evidence and data pertaining to the problem. Interventions should have a prior evidence of success.  Selected interventions should result in the entity achieving the intended outcome. Is there a relationship between the intervention and the intended outcome? Are resources adequate for implementation, is it worth the effort for the expected change or outcome.</a:t>
            </a:r>
          </a:p>
        </p:txBody>
      </p:sp>
      <p:sp>
        <p:nvSpPr>
          <p:cNvPr id="200" name="Shape 200"/>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Logic model sample printed for participants, and in manual page 2-9</a:t>
            </a:r>
          </a:p>
        </p:txBody>
      </p:sp>
      <p:sp>
        <p:nvSpPr>
          <p:cNvPr id="208" name="Shape 208"/>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7620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15" name="Shape 215"/>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2-10 defining performance measures with logic models</a:t>
            </a:r>
          </a:p>
        </p:txBody>
      </p:sp>
      <p:sp>
        <p:nvSpPr>
          <p:cNvPr id="223" name="Shape 223"/>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688182" y="4473892"/>
            <a:ext cx="5505450" cy="3660458"/>
          </a:xfrm>
          <a:prstGeom prst="rect">
            <a:avLst/>
          </a:prstGeom>
        </p:spPr>
        <p:txBody>
          <a:bodyPr wrap="square" lIns="91425" tIns="91425" rIns="91425" bIns="91425" anchor="t" anchorCtr="0">
            <a:noAutofit/>
          </a:bodyPr>
          <a:lstStyle/>
          <a:p>
            <a:pPr lvl="0">
              <a:spcBef>
                <a:spcPts val="0"/>
              </a:spcBef>
              <a:buNone/>
            </a:pPr>
            <a:endParaRPr/>
          </a:p>
        </p:txBody>
      </p:sp>
      <p:sp>
        <p:nvSpPr>
          <p:cNvPr id="94" name="Shape 9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2-12 aligning goals with mission statements</a:t>
            </a:r>
          </a:p>
        </p:txBody>
      </p:sp>
      <p:sp>
        <p:nvSpPr>
          <p:cNvPr id="231" name="Shape 231"/>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2-12 well written goals are consice, specify the expected result from the project, identify the target population to be affected.  </a:t>
            </a:r>
          </a:p>
        </p:txBody>
      </p:sp>
      <p:sp>
        <p:nvSpPr>
          <p:cNvPr id="239" name="Shape 239"/>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2-13 SMART method for objectives</a:t>
            </a:r>
          </a:p>
        </p:txBody>
      </p:sp>
      <p:sp>
        <p:nvSpPr>
          <p:cNvPr id="247" name="Shape 247"/>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2-14-15</a:t>
            </a:r>
          </a:p>
        </p:txBody>
      </p:sp>
      <p:sp>
        <p:nvSpPr>
          <p:cNvPr id="255" name="Shape 255"/>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2-18 Human, financial, community and organizational resources that will be used to administer a project.</a:t>
            </a:r>
          </a:p>
        </p:txBody>
      </p:sp>
      <p:sp>
        <p:nvSpPr>
          <p:cNvPr id="263" name="Shape 263"/>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2-18/19 Activities are the elements which result from the inputs and are conducted to implement the project (workshops, training, events) </a:t>
            </a:r>
          </a:p>
        </p:txBody>
      </p:sp>
      <p:sp>
        <p:nvSpPr>
          <p:cNvPr id="271" name="Shape 271"/>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8" name="Shape 278"/>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2-19</a:t>
            </a:r>
          </a:p>
        </p:txBody>
      </p:sp>
      <p:sp>
        <p:nvSpPr>
          <p:cNvPr id="279" name="Shape 279"/>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7" name="Shape 287"/>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8" name="Shape 288"/>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5" name="Shape 295"/>
          <p:cNvSpPr txBox="1">
            <a:spLocks noGrp="1"/>
          </p:cNvSpPr>
          <p:nvPr>
            <p:ph type="body" idx="1"/>
          </p:nvPr>
        </p:nvSpPr>
        <p:spPr>
          <a:xfrm>
            <a:off x="688182" y="4473893"/>
            <a:ext cx="5505450" cy="3660610"/>
          </a:xfrm>
          <a:prstGeom prst="rect">
            <a:avLst/>
          </a:prstGeom>
          <a:noFill/>
          <a:ln>
            <a:noFill/>
          </a:ln>
        </p:spPr>
        <p:txBody>
          <a:bodyPr wrap="square" lIns="92425" tIns="92425" rIns="92425" bIns="92425" anchor="t" anchorCtr="0">
            <a:noAutofit/>
          </a:bodyPr>
          <a:lstStyle/>
          <a:p>
            <a:pPr marL="0" marR="0" lvl="0" indent="7620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6" name="Shape 296"/>
          <p:cNvSpPr txBox="1">
            <a:spLocks noGrp="1"/>
          </p:cNvSpPr>
          <p:nvPr>
            <p:ph type="sldNum" idx="12"/>
          </p:nvPr>
        </p:nvSpPr>
        <p:spPr>
          <a:xfrm>
            <a:off x="3898102" y="8829967"/>
            <a:ext cx="2982119" cy="466345"/>
          </a:xfrm>
          <a:prstGeom prst="rect">
            <a:avLst/>
          </a:prstGeom>
          <a:noFill/>
          <a:ln>
            <a:noFill/>
          </a:ln>
        </p:spPr>
        <p:txBody>
          <a:bodyPr wrap="square" lIns="92425" tIns="46200" rIns="92425" bIns="462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4" name="Shape 30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0" name="Shape 100"/>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5-1</a:t>
            </a:r>
          </a:p>
        </p:txBody>
      </p:sp>
      <p:sp>
        <p:nvSpPr>
          <p:cNvPr id="101" name="Shape 101"/>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6-3 200.328</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12" name="Shape 312"/>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6-3 6-4 </a:t>
            </a:r>
          </a:p>
        </p:txBody>
      </p:sp>
      <p:sp>
        <p:nvSpPr>
          <p:cNvPr id="320" name="Shape 320"/>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6-7 </a:t>
            </a:r>
          </a:p>
        </p:txBody>
      </p:sp>
      <p:sp>
        <p:nvSpPr>
          <p:cNvPr id="328" name="Shape 328"/>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Handouts: 2-5 to 2-58</a:t>
            </a:r>
          </a:p>
        </p:txBody>
      </p:sp>
      <p:sp>
        <p:nvSpPr>
          <p:cNvPr id="336" name="Shape 336"/>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0" name="Shape 350"/>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7" name="Shape 35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8182" y="4473893"/>
            <a:ext cx="5505450" cy="3660610"/>
          </a:xfrm>
          <a:prstGeom prst="rect">
            <a:avLst/>
          </a:prstGeom>
          <a:noFill/>
          <a:ln>
            <a:noFill/>
          </a:ln>
        </p:spPr>
        <p:txBody>
          <a:bodyPr wrap="square" lIns="92425" tIns="92425" rIns="92425" bIns="92425" anchor="t" anchorCtr="0">
            <a:noAutofit/>
          </a:bodyPr>
          <a:lstStyle/>
          <a:p>
            <a:pPr marL="0" marR="0" lvl="0" indent="7620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898102" y="8829967"/>
            <a:ext cx="2982119" cy="466345"/>
          </a:xfrm>
          <a:prstGeom prst="rect">
            <a:avLst/>
          </a:prstGeom>
          <a:noFill/>
          <a:ln>
            <a:noFill/>
          </a:ln>
        </p:spPr>
        <p:txBody>
          <a:bodyPr wrap="square" lIns="92425" tIns="46200" rIns="92425" bIns="46200" anchor="b" anchorCtr="0">
            <a:noAutofit/>
          </a:bodyPr>
          <a:lstStyle/>
          <a:p>
            <a:pPr marL="0" marR="0" lvl="0" indent="0" algn="l" rtl="0">
              <a:lnSpc>
                <a:spcPct val="100000"/>
              </a:lnSpc>
              <a:spcBef>
                <a:spcPts val="0"/>
              </a:spcBef>
              <a:spcAft>
                <a:spcPts val="0"/>
              </a:spcAft>
              <a:buClr>
                <a:schemeClr val="dk1"/>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37</a:t>
            </a:fld>
            <a:endParaRPr lang="en-US"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7620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173336" marR="0" lvl="0" indent="-173336"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3-15 Personnel Systems</a:t>
            </a:r>
          </a:p>
        </p:txBody>
      </p:sp>
      <p:sp>
        <p:nvSpPr>
          <p:cNvPr id="379" name="Shape 379"/>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CFR Part 200 Grants and Agreements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200.301 Performance Measurement – 5-3 NFE and FE responsibilities (Uniform Administrative Requirements)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200.302 (4) 5-5 Financial Management- Accountability for funds, property and other assets – safeguard assets, used solely for purpose of authorized program purpose.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200.303- 5-5 Internal Controls – FE wants assurance that NFE is managing federal award in compliance with regulations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200.304- Bonds not applicable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200.305 5-9 Payment (7) (i)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08" name="Shape 108"/>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3-16</a:t>
            </a:r>
          </a:p>
        </p:txBody>
      </p:sp>
      <p:sp>
        <p:nvSpPr>
          <p:cNvPr id="387" name="Shape 387"/>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Handout ecfr procurement</a:t>
            </a:r>
          </a:p>
        </p:txBody>
      </p:sp>
      <p:sp>
        <p:nvSpPr>
          <p:cNvPr id="395" name="Shape 395"/>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2" name="Shape 402"/>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3-19</a:t>
            </a:r>
          </a:p>
        </p:txBody>
      </p:sp>
      <p:sp>
        <p:nvSpPr>
          <p:cNvPr id="403" name="Shape 403"/>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3-20</a:t>
            </a:r>
          </a:p>
        </p:txBody>
      </p:sp>
      <p:sp>
        <p:nvSpPr>
          <p:cNvPr id="411" name="Shape 411"/>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3-22 23</a:t>
            </a:r>
          </a:p>
        </p:txBody>
      </p:sp>
      <p:sp>
        <p:nvSpPr>
          <p:cNvPr id="419" name="Shape 419"/>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3-27 </a:t>
            </a:r>
          </a:p>
        </p:txBody>
      </p:sp>
      <p:sp>
        <p:nvSpPr>
          <p:cNvPr id="427" name="Shape 427"/>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5" name="Shape 435"/>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3-27  3-29</a:t>
            </a:r>
          </a:p>
        </p:txBody>
      </p:sp>
      <p:sp>
        <p:nvSpPr>
          <p:cNvPr id="436" name="Shape 436"/>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Shape 442"/>
          <p:cNvSpPr txBox="1">
            <a:spLocks noGrp="1"/>
          </p:cNvSpPr>
          <p:nvPr>
            <p:ph type="body" idx="1"/>
          </p:nvPr>
        </p:nvSpPr>
        <p:spPr>
          <a:xfrm>
            <a:off x="688182" y="4473892"/>
            <a:ext cx="5505450" cy="3660458"/>
          </a:xfrm>
          <a:prstGeom prst="rect">
            <a:avLst/>
          </a:prstGeom>
          <a:noFill/>
          <a:ln>
            <a:noFill/>
          </a:ln>
        </p:spPr>
        <p:txBody>
          <a:bodyPr wrap="square" lIns="92425" tIns="92425" rIns="92425" bIns="92425" anchor="t" anchorCtr="0">
            <a:noAutofit/>
          </a:bodyPr>
          <a:lstStyle/>
          <a:p>
            <a:pPr marL="0" marR="0" lvl="0" indent="7620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3" name="Shape 44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5-5  and 200.303 </a:t>
            </a:r>
          </a:p>
        </p:txBody>
      </p:sp>
      <p:sp>
        <p:nvSpPr>
          <p:cNvPr id="115" name="Shape 115"/>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200.302 (4) 5-4, 5 Financial Management- Accountability for funds, property and other assets – safeguard assets, used solely for purpose of authorized program purpose.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200.303- 5-5 Internal Controls – FE wants assurance that NFE is managing federal award in compliance with regulations</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200.304- Bonds not applicable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200.305 5-9 Payment (7) (i) </a:t>
            </a:r>
          </a:p>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200.308 (5-17) </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Pre-Approvals- (5-20)</a:t>
            </a:r>
          </a:p>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200.201 , 200.308 Revision of budget and program plans.</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200.309 Period of Performance (only incurred within the period of performance of the grant) or authorized pre-award costs.</a:t>
            </a:r>
          </a:p>
        </p:txBody>
      </p:sp>
      <p:sp>
        <p:nvSpPr>
          <p:cNvPr id="129" name="Shape 129"/>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200.302 Financial Management</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5-3 200.301 identifies responsibilities of both non-federal and federal entities for performance measures</a:t>
            </a:r>
          </a:p>
        </p:txBody>
      </p:sp>
      <p:sp>
        <p:nvSpPr>
          <p:cNvPr id="136" name="Shape 136"/>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6540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8182" y="4473892"/>
            <a:ext cx="5505450" cy="3660458"/>
          </a:xfrm>
          <a:prstGeom prst="rect">
            <a:avLst/>
          </a:prstGeom>
          <a:noFill/>
          <a:ln>
            <a:noFill/>
          </a:ln>
        </p:spPr>
        <p:txBody>
          <a:bodyPr wrap="square" lIns="92425" tIns="46200" rIns="92425" bIns="46200" anchor="t" anchorCtr="0">
            <a:noAutofit/>
          </a:bodyPr>
          <a:lstStyle/>
          <a:p>
            <a:pPr marL="0" marR="0" lvl="0" indent="0" algn="l" rtl="0">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Google 2 CFR part 200 to find efr site (not gpo) and look at cost principles. Allowable cost examples.  Disallowed costs that stand out?</a:t>
            </a:r>
          </a:p>
          <a:p>
            <a:pPr marL="0" marR="0" lvl="0" indent="0" algn="l" rtl="0">
              <a:spcBef>
                <a:spcPts val="0"/>
              </a:spcBef>
              <a:buClr>
                <a:schemeClr val="dk1"/>
              </a:buClr>
              <a:buSzPct val="25000"/>
              <a:buFont typeface="Calibri"/>
              <a:buNone/>
            </a:pPr>
            <a:r>
              <a:rPr lang="en-US" sz="1200" b="0" i="0" u="none" strike="noStrike" cap="none">
                <a:solidFill>
                  <a:schemeClr val="dk1"/>
                </a:solidFill>
                <a:latin typeface="Calibri"/>
                <a:ea typeface="Calibri"/>
                <a:cs typeface="Calibri"/>
                <a:sym typeface="Calibri"/>
              </a:rPr>
              <a:t>Micro purchase? Quotes? What is CTI procurement policy when buying equipment, market value?</a:t>
            </a:r>
          </a:p>
        </p:txBody>
      </p:sp>
      <p:sp>
        <p:nvSpPr>
          <p:cNvPr id="143" name="Shape 143"/>
          <p:cNvSpPr txBox="1">
            <a:spLocks noGrp="1"/>
          </p:cNvSpPr>
          <p:nvPr>
            <p:ph type="sldNum" idx="12"/>
          </p:nvPr>
        </p:nvSpPr>
        <p:spPr>
          <a:xfrm>
            <a:off x="3898102" y="8829967"/>
            <a:ext cx="2982119" cy="466433"/>
          </a:xfrm>
          <a:prstGeom prst="rect">
            <a:avLst/>
          </a:prstGeom>
          <a:noFill/>
          <a:ln>
            <a:noFill/>
          </a:ln>
        </p:spPr>
        <p:txBody>
          <a:bodyPr wrap="square" lIns="92425" tIns="46200" rIns="92425" bIns="462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3"/>
            <a:ext cx="9144000" cy="2387600"/>
          </a:xfrm>
          <a:prstGeom prst="rect">
            <a:avLst/>
          </a:prstGeom>
          <a:noFill/>
          <a:ln>
            <a:noFill/>
          </a:ln>
        </p:spPr>
        <p:txBody>
          <a:bodyPr wrap="square" lIns="91425" tIns="91425" rIns="91425" bIns="91425" anchor="b" anchorCtr="0"/>
          <a:lstStyle>
            <a:lvl1pPr marL="0" marR="0" lvl="0" indent="0" algn="ctr"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7" name="Shape 17"/>
          <p:cNvSpPr txBox="1">
            <a:spLocks noGrp="1"/>
          </p:cNvSpPr>
          <p:nvPr>
            <p:ph type="subTitle" idx="1"/>
          </p:nvPr>
        </p:nvSpPr>
        <p:spPr>
          <a:xfrm>
            <a:off x="1524000" y="3602038"/>
            <a:ext cx="9144000" cy="1655762"/>
          </a:xfrm>
          <a:prstGeom prst="rect">
            <a:avLst/>
          </a:prstGeom>
          <a:noFill/>
          <a:ln>
            <a:noFill/>
          </a:ln>
        </p:spPr>
        <p:txBody>
          <a:bodyPr wrap="square" lIns="91425" tIns="91425" rIns="91425" bIns="91425" anchor="t" anchorCtr="0"/>
          <a:lstStyle>
            <a:lvl1pPr marL="0" marR="0" lvl="0" indent="0" algn="ctr" rtl="0">
              <a:lnSpc>
                <a:spcPct val="90000"/>
              </a:lnSpc>
              <a:spcBef>
                <a:spcPts val="10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4" name="Shape 74"/>
          <p:cNvSpPr txBox="1">
            <a:spLocks noGrp="1"/>
          </p:cNvSpPr>
          <p:nvPr>
            <p:ph type="body" idx="1"/>
          </p:nvPr>
        </p:nvSpPr>
        <p:spPr>
          <a:xfrm rot="5400000">
            <a:off x="3920331" y="-1256506"/>
            <a:ext cx="4351338" cy="10515600"/>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900"/>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0" name="Shape 80"/>
          <p:cNvSpPr txBox="1">
            <a:spLocks noGrp="1"/>
          </p:cNvSpPr>
          <p:nvPr>
            <p:ph type="body" idx="1"/>
          </p:nvPr>
        </p:nvSpPr>
        <p:spPr>
          <a:xfrm rot="5400000">
            <a:off x="1799431" y="-596106"/>
            <a:ext cx="5811838" cy="7734300"/>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3" name="Shape 23"/>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8" name="Shape 28"/>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839788"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4" name="Shape 34"/>
          <p:cNvSpPr txBox="1">
            <a:spLocks noGrp="1"/>
          </p:cNvSpPr>
          <p:nvPr>
            <p:ph type="body" idx="1"/>
          </p:nvPr>
        </p:nvSpPr>
        <p:spPr>
          <a:xfrm>
            <a:off x="839788" y="1681163"/>
            <a:ext cx="5157787"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839788" y="2505075"/>
            <a:ext cx="5157787" cy="368458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3"/>
          </p:nvPr>
        </p:nvSpPr>
        <p:spPr>
          <a:xfrm>
            <a:off x="6172200" y="1681163"/>
            <a:ext cx="5183188" cy="823912"/>
          </a:xfrm>
          <a:prstGeom prst="rect">
            <a:avLst/>
          </a:prstGeom>
          <a:noFill/>
          <a:ln>
            <a:noFill/>
          </a:ln>
        </p:spPr>
        <p:txBody>
          <a:bodyPr wrap="square" lIns="91425" tIns="91425" rIns="91425" bIns="91425" anchor="b" anchorCtr="0"/>
          <a:lstStyle>
            <a:lvl1pPr marL="0" marR="0" lvl="0" indent="0" algn="l" rtl="0">
              <a:lnSpc>
                <a:spcPct val="90000"/>
              </a:lnSpc>
              <a:spcBef>
                <a:spcPts val="100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4"/>
          </p:nvPr>
        </p:nvSpPr>
        <p:spPr>
          <a:xfrm>
            <a:off x="6172200" y="2505075"/>
            <a:ext cx="5183188" cy="368458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831850" y="1709738"/>
            <a:ext cx="10515600" cy="2852737"/>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3" name="Shape 43"/>
          <p:cNvSpPr txBox="1">
            <a:spLocks noGrp="1"/>
          </p:cNvSpPr>
          <p:nvPr>
            <p:ph type="body" idx="1"/>
          </p:nvPr>
        </p:nvSpPr>
        <p:spPr>
          <a:xfrm>
            <a:off x="831850" y="4589463"/>
            <a:ext cx="10515600" cy="1500187"/>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9" name="Shape 49"/>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0" name="Shape 60"/>
          <p:cNvSpPr txBox="1">
            <a:spLocks noGrp="1"/>
          </p:cNvSpPr>
          <p:nvPr>
            <p:ph type="body" idx="1"/>
          </p:nvPr>
        </p:nvSpPr>
        <p:spPr>
          <a:xfrm>
            <a:off x="5183188" y="987425"/>
            <a:ext cx="6172200" cy="4873625"/>
          </a:xfrm>
          <a:prstGeom prst="rect">
            <a:avLst/>
          </a:prstGeom>
          <a:noFill/>
          <a:ln>
            <a:noFill/>
          </a:ln>
        </p:spPr>
        <p:txBody>
          <a:bodyPr wrap="square" lIns="91425" tIns="91425" rIns="91425" bIns="91425" anchor="t" anchorCtr="0"/>
          <a:lstStyle>
            <a:lvl1pPr marL="406400" marR="0" lvl="0" indent="25400" algn="l" rtl="0">
              <a:lnSpc>
                <a:spcPct val="90000"/>
              </a:lnSpc>
              <a:spcBef>
                <a:spcPts val="100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812800" marR="0" lvl="1" indent="50800" algn="l" rtl="0">
              <a:lnSpc>
                <a:spcPct val="90000"/>
              </a:lnSpc>
              <a:spcBef>
                <a:spcPts val="5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219200" marR="0" lvl="2"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25600" marR="0" lvl="3"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82800" marR="0" lvl="4"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40000" marR="0" lvl="5"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97200" marR="0" lvl="6"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54400" marR="0" lvl="7"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911600" marR="0" lvl="8"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8" y="457200"/>
            <a:ext cx="3932237" cy="1600200"/>
          </a:xfrm>
          <a:prstGeom prst="rect">
            <a:avLst/>
          </a:prstGeom>
          <a:noFill/>
          <a:ln>
            <a:noFill/>
          </a:ln>
        </p:spPr>
        <p:txBody>
          <a:bodyPr wrap="square" lIns="91425" tIns="91425" rIns="91425" bIns="91425" anchor="b" anchorCtr="0"/>
          <a:lstStyle>
            <a:lvl1pPr marL="0" marR="0" lvl="0" indent="0" algn="l" rtl="0">
              <a:lnSpc>
                <a:spcPct val="90000"/>
              </a:lnSpc>
              <a:spcBef>
                <a:spcPts val="0"/>
              </a:spcBef>
              <a:spcAft>
                <a:spcPts val="0"/>
              </a:spcAft>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a:spLocks noGrp="1"/>
          </p:cNvSpPr>
          <p:nvPr>
            <p:ph type="pic" idx="2"/>
          </p:nvPr>
        </p:nvSpPr>
        <p:spPr>
          <a:xfrm>
            <a:off x="5183188" y="987425"/>
            <a:ext cx="6172200" cy="4873625"/>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8" y="2057400"/>
            <a:ext cx="3932237" cy="3811588"/>
          </a:xfrm>
          <a:prstGeom prst="rect">
            <a:avLst/>
          </a:prstGeom>
          <a:noFill/>
          <a:ln>
            <a:noFill/>
          </a:ln>
        </p:spPr>
        <p:txBody>
          <a:bodyPr wrap="square" lIns="91425" tIns="91425" rIns="91425" bIns="91425" anchor="t" anchorCtr="0"/>
          <a:lstStyle>
            <a:lvl1pPr marL="0" marR="0" lvl="0" indent="0" algn="l" rtl="0">
              <a:lnSpc>
                <a:spcPct val="90000"/>
              </a:lnSpc>
              <a:spcBef>
                <a:spcPts val="1000"/>
              </a:spcBef>
              <a:spcAft>
                <a:spcPts val="0"/>
              </a:spcAft>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 name="Shape 11"/>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lstStyle>
            <a:lvl1pPr marL="355600" marR="0" lvl="0" indent="50800" algn="l" rtl="0">
              <a:lnSpc>
                <a:spcPct val="90000"/>
              </a:lnSpc>
              <a:spcBef>
                <a:spcPts val="100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62000" marR="0" lvl="1" indent="76200" algn="l" rtl="0">
              <a:lnSpc>
                <a:spcPct val="90000"/>
              </a:lnSpc>
              <a:spcBef>
                <a:spcPts val="50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68400" marR="0" lvl="2" indent="101600" algn="l" rtl="0">
              <a:lnSpc>
                <a:spcPct val="90000"/>
              </a:lnSpc>
              <a:spcBef>
                <a:spcPts val="5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200"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fr.gov/cgi-bin/text-idx?tpl=/ecfrbrowse/Title02/2cfr200_main_02.tp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piis.gov/fapiis/index.ac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oraltriangleinitiative.org/history-cti-cf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ecfr.gov/cgi-bin/text-idx?node=2:1.1.2.2.1.4.31&amp;rgn=div7"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496958"/>
            <a:ext cx="9144000" cy="1659834"/>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5400" b="0" i="0" u="none" strike="noStrike" cap="none">
                <a:solidFill>
                  <a:schemeClr val="dk1"/>
                </a:solidFill>
                <a:latin typeface="Calibri"/>
                <a:ea typeface="Calibri"/>
                <a:cs typeface="Calibri"/>
                <a:sym typeface="Calibri"/>
              </a:rPr>
              <a:t>Uniform Guidance 2 CFR 200 Overview</a:t>
            </a:r>
          </a:p>
        </p:txBody>
      </p:sp>
      <p:sp>
        <p:nvSpPr>
          <p:cNvPr id="89" name="Shape 89"/>
          <p:cNvSpPr txBox="1">
            <a:spLocks noGrp="1"/>
          </p:cNvSpPr>
          <p:nvPr>
            <p:ph type="subTitle" idx="1"/>
          </p:nvPr>
        </p:nvSpPr>
        <p:spPr>
          <a:xfrm>
            <a:off x="1524000" y="2041071"/>
            <a:ext cx="9144000" cy="3216729"/>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a:p>
            <a:pPr marL="0" marR="0" lvl="0" indent="0" algn="ctr" rtl="0">
              <a:lnSpc>
                <a:spcPct val="90000"/>
              </a:lnSpc>
              <a:spcBef>
                <a:spcPts val="1000"/>
              </a:spcBef>
              <a:spcAft>
                <a:spcPts val="0"/>
              </a:spcAft>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sp>
        <p:nvSpPr>
          <p:cNvPr id="90" name="Shape 9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a:t>
            </a:fld>
            <a:endParaRPr lang="en-US" sz="1200" b="0" i="0" u="none" strike="noStrike" cap="none">
              <a:solidFill>
                <a:srgbClr val="888888"/>
              </a:solidFill>
              <a:latin typeface="Calibri"/>
              <a:ea typeface="Calibri"/>
              <a:cs typeface="Calibri"/>
              <a:sym typeface="Calibri"/>
            </a:endParaRPr>
          </a:p>
        </p:txBody>
      </p:sp>
      <p:sp>
        <p:nvSpPr>
          <p:cNvPr id="91" name="Shape 91"/>
          <p:cNvSpPr txBox="1"/>
          <p:nvPr/>
        </p:nvSpPr>
        <p:spPr>
          <a:xfrm>
            <a:off x="1257299" y="2041071"/>
            <a:ext cx="9584871" cy="4893647"/>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Why is the 2 CFR (code of federal regulations) 200 for grants and agreements important to CTI/CFF </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Why isn’t this presentation only for the finance staff?</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Why do I need to be aware of the guidance?</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How do our financial details and data relate back to our activity outcomes and performance?</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How do we tell the CTI CFF story, how do we tell it through reporting, performance measures and outcomes?</a:t>
            </a:r>
          </a:p>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838200" y="444638"/>
            <a:ext cx="10515600" cy="611518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Resources. MCI manual lesson 5 (printed and electronic for participants)</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2 CFR 200 (ecfr link) </a:t>
            </a:r>
            <a:r>
              <a:rPr lang="en-US" sz="3200" b="0" i="1" u="sng" strike="noStrike" cap="none">
                <a:solidFill>
                  <a:schemeClr val="hlink"/>
                </a:solidFill>
                <a:latin typeface="Calibri"/>
                <a:ea typeface="Calibri"/>
                <a:cs typeface="Calibri"/>
                <a:sym typeface="Calibri"/>
                <a:hlinkClick r:id="rId3"/>
              </a:rPr>
              <a:t>https://www.ecfr.gov/cgi-bin/text-idx?tpl=/ecfrbrowse/Title02/2cfr200_main_02.tpl</a:t>
            </a:r>
            <a:r>
              <a:rPr lang="en-US" sz="3200" b="0" i="1" u="none" strike="noStrike" cap="none">
                <a:solidFill>
                  <a:schemeClr val="dk1"/>
                </a:solidFill>
                <a:latin typeface="Calibri"/>
                <a:ea typeface="Calibri"/>
                <a:cs typeface="Calibri"/>
                <a:sym typeface="Calibri"/>
              </a:rPr>
              <a:t> </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endParaRPr lang="en-US" sz="3200" b="0" i="1"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10</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pic>
        <p:nvPicPr>
          <p:cNvPr id="159" name="Shape 159"/>
          <p:cNvPicPr preferRelativeResize="0"/>
          <p:nvPr/>
        </p:nvPicPr>
        <p:blipFill rotWithShape="1">
          <a:blip r:embed="rId3">
            <a:alphaModFix/>
          </a:blip>
          <a:srcRect/>
          <a:stretch/>
        </p:blipFill>
        <p:spPr>
          <a:xfrm>
            <a:off x="3918916" y="1274038"/>
            <a:ext cx="4672220" cy="5485045"/>
          </a:xfrm>
          <a:prstGeom prst="rect">
            <a:avLst/>
          </a:prstGeom>
          <a:noFill/>
          <a:ln>
            <a:noFill/>
          </a:ln>
        </p:spPr>
      </p:pic>
      <p:pic>
        <p:nvPicPr>
          <p:cNvPr id="160" name="Shape 160"/>
          <p:cNvPicPr preferRelativeResize="0"/>
          <p:nvPr/>
        </p:nvPicPr>
        <p:blipFill rotWithShape="1">
          <a:blip r:embed="rId4">
            <a:alphaModFix/>
          </a:blip>
          <a:srcRect/>
          <a:stretch/>
        </p:blipFill>
        <p:spPr>
          <a:xfrm>
            <a:off x="83657" y="1072279"/>
            <a:ext cx="3985702" cy="5271868"/>
          </a:xfrm>
          <a:prstGeom prst="rect">
            <a:avLst/>
          </a:prstGeom>
          <a:noFill/>
          <a:ln>
            <a:noFill/>
          </a:ln>
        </p:spPr>
      </p:pic>
      <p:pic>
        <p:nvPicPr>
          <p:cNvPr id="161" name="Shape 161"/>
          <p:cNvPicPr preferRelativeResize="0"/>
          <p:nvPr/>
        </p:nvPicPr>
        <p:blipFill rotWithShape="1">
          <a:blip r:embed="rId5">
            <a:alphaModFix/>
          </a:blip>
          <a:srcRect/>
          <a:stretch/>
        </p:blipFill>
        <p:spPr>
          <a:xfrm>
            <a:off x="8079268" y="745323"/>
            <a:ext cx="4029075" cy="5329238"/>
          </a:xfrm>
          <a:prstGeom prst="rect">
            <a:avLst/>
          </a:prstGeom>
          <a:noFill/>
          <a:ln>
            <a:noFill/>
          </a:ln>
        </p:spPr>
      </p:pic>
      <p:sp>
        <p:nvSpPr>
          <p:cNvPr id="162" name="Shape 162"/>
          <p:cNvSpPr txBox="1"/>
          <p:nvPr/>
        </p:nvSpPr>
        <p:spPr>
          <a:xfrm>
            <a:off x="342075" y="438590"/>
            <a:ext cx="4742648" cy="584775"/>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3200" b="0" i="0" u="none" strike="noStrike" cap="none">
                <a:solidFill>
                  <a:schemeClr val="dk1"/>
                </a:solidFill>
                <a:latin typeface="Calibri"/>
                <a:ea typeface="Calibri"/>
                <a:cs typeface="Calibri"/>
                <a:sym typeface="Calibri"/>
              </a:rPr>
              <a:t>Break time!</a:t>
            </a:r>
          </a:p>
        </p:txBody>
      </p:sp>
      <p:sp>
        <p:nvSpPr>
          <p:cNvPr id="163" name="Shape 16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11</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838200" y="444638"/>
            <a:ext cx="10515600" cy="611518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r>
              <a:rPr lang="en-US" sz="3200" b="0" i="1" u="sng" strike="noStrike" cap="none">
                <a:solidFill>
                  <a:schemeClr val="dk1"/>
                </a:solidFill>
                <a:latin typeface="Calibri"/>
                <a:ea typeface="Calibri"/>
                <a:cs typeface="Calibri"/>
                <a:sym typeface="Calibri"/>
              </a:rPr>
              <a:t>Defining Performance measures</a:t>
            </a:r>
            <a:br>
              <a:rPr lang="en-US" sz="3200" b="0" i="1" u="sng" strike="noStrike" cap="none">
                <a:solidFill>
                  <a:schemeClr val="dk1"/>
                </a:solidFill>
                <a:latin typeface="Calibri"/>
                <a:ea typeface="Calibri"/>
                <a:cs typeface="Calibri"/>
                <a:sym typeface="Calibri"/>
              </a:rPr>
            </a:br>
            <a:r>
              <a:rPr lang="en-US" sz="2800" b="0" i="1" u="none" strike="noStrike" cap="none">
                <a:solidFill>
                  <a:schemeClr val="dk1"/>
                </a:solidFill>
                <a:latin typeface="Calibri"/>
                <a:ea typeface="Calibri"/>
                <a:cs typeface="Calibri"/>
                <a:sym typeface="Calibri"/>
              </a:rPr>
              <a:t>Performance measurement in the grants life cycle</a:t>
            </a:r>
            <a:br>
              <a:rPr lang="en-US" sz="2800" b="0" i="1" u="none" strike="noStrike" cap="none">
                <a:solidFill>
                  <a:schemeClr val="dk1"/>
                </a:solidFill>
                <a:latin typeface="Calibri"/>
                <a:ea typeface="Calibri"/>
                <a:cs typeface="Calibri"/>
                <a:sym typeface="Calibri"/>
              </a:rPr>
            </a:br>
            <a:r>
              <a:rPr lang="en-US" sz="3200" b="0" i="1" u="none" strike="noStrike" cap="none">
                <a:solidFill>
                  <a:schemeClr val="dk1"/>
                </a:solidFill>
                <a:latin typeface="Calibri"/>
                <a:ea typeface="Calibri"/>
                <a:cs typeface="Calibri"/>
                <a:sym typeface="Calibri"/>
              </a:rPr>
              <a:t/>
            </a:r>
            <a:br>
              <a:rPr lang="en-US" sz="3200" b="0" i="1" u="none" strike="noStrike" cap="none">
                <a:solidFill>
                  <a:schemeClr val="dk1"/>
                </a:solidFill>
                <a:latin typeface="Calibri"/>
                <a:ea typeface="Calibri"/>
                <a:cs typeface="Calibri"/>
                <a:sym typeface="Calibri"/>
              </a:rPr>
            </a:br>
            <a:endParaRPr lang="en-US" sz="3200" b="0" i="1" u="none" strike="noStrike" cap="none">
              <a:solidFill>
                <a:schemeClr val="dk1"/>
              </a:solidFill>
              <a:latin typeface="Calibri"/>
              <a:ea typeface="Calibri"/>
              <a:cs typeface="Calibri"/>
              <a:sym typeface="Calibri"/>
            </a:endParaRPr>
          </a:p>
        </p:txBody>
      </p:sp>
      <p:pic>
        <p:nvPicPr>
          <p:cNvPr id="170" name="Shape 170"/>
          <p:cNvPicPr preferRelativeResize="0"/>
          <p:nvPr/>
        </p:nvPicPr>
        <p:blipFill rotWithShape="1">
          <a:blip r:embed="rId3">
            <a:alphaModFix/>
          </a:blip>
          <a:srcRect/>
          <a:stretch/>
        </p:blipFill>
        <p:spPr>
          <a:xfrm>
            <a:off x="2103684" y="2002526"/>
            <a:ext cx="7341967" cy="4581150"/>
          </a:xfrm>
          <a:prstGeom prst="rect">
            <a:avLst/>
          </a:prstGeom>
          <a:noFill/>
          <a:ln>
            <a:noFill/>
          </a:ln>
        </p:spPr>
      </p:pic>
      <p:sp>
        <p:nvSpPr>
          <p:cNvPr id="171" name="Shape 17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1524000" y="574850"/>
            <a:ext cx="9144000" cy="1550700"/>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sng" strike="noStrike" cap="none">
                <a:solidFill>
                  <a:schemeClr val="dk1"/>
                </a:solidFill>
                <a:latin typeface="Calibri"/>
                <a:ea typeface="Calibri"/>
                <a:cs typeface="Calibri"/>
                <a:sym typeface="Calibri"/>
              </a:rPr>
              <a:t>Example: Federal Awardee Performance and Integrity Information System (FAIPIS)</a:t>
            </a:r>
          </a:p>
        </p:txBody>
      </p:sp>
      <p:sp>
        <p:nvSpPr>
          <p:cNvPr id="178" name="Shape 178"/>
          <p:cNvSpPr txBox="1">
            <a:spLocks noGrp="1"/>
          </p:cNvSpPr>
          <p:nvPr>
            <p:ph type="subTitle" idx="1"/>
          </p:nvPr>
        </p:nvSpPr>
        <p:spPr>
          <a:xfrm>
            <a:off x="1524000" y="2400299"/>
            <a:ext cx="9144000" cy="4324025"/>
          </a:xfrm>
          <a:prstGeom prst="rect">
            <a:avLst/>
          </a:prstGeom>
          <a:noFill/>
          <a:ln>
            <a:noFill/>
          </a:ln>
        </p:spPr>
        <p:txBody>
          <a:bodyPr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ct val="102751"/>
              <a:buFont typeface="Arial"/>
              <a:buChar char="•"/>
            </a:pPr>
            <a:r>
              <a:rPr lang="en-US" sz="3330" b="0" i="0" u="none" strike="noStrike" cap="none">
                <a:solidFill>
                  <a:schemeClr val="dk1"/>
                </a:solidFill>
                <a:latin typeface="Calibri"/>
                <a:ea typeface="Calibri"/>
                <a:cs typeface="Calibri"/>
                <a:sym typeface="Calibri"/>
              </a:rPr>
              <a:t>Applicable to all grant awards in 2016</a:t>
            </a:r>
          </a:p>
          <a:p>
            <a:pPr marL="342900" marR="0" lvl="0" indent="-342900" algn="l" rtl="0">
              <a:lnSpc>
                <a:spcPct val="80000"/>
              </a:lnSpc>
              <a:spcBef>
                <a:spcPts val="1000"/>
              </a:spcBef>
              <a:spcAft>
                <a:spcPts val="0"/>
              </a:spcAft>
              <a:buClr>
                <a:schemeClr val="dk1"/>
              </a:buClr>
              <a:buSzPct val="102751"/>
              <a:buFont typeface="Arial"/>
              <a:buChar char="•"/>
            </a:pPr>
            <a:r>
              <a:rPr lang="en-US" sz="3330" b="0" i="0" u="none" strike="noStrike" cap="none">
                <a:solidFill>
                  <a:schemeClr val="dk1"/>
                </a:solidFill>
                <a:latin typeface="Calibri"/>
                <a:ea typeface="Calibri"/>
                <a:cs typeface="Calibri"/>
                <a:sym typeface="Calibri"/>
              </a:rPr>
              <a:t>Contains information relating to NFE past performance</a:t>
            </a:r>
          </a:p>
          <a:p>
            <a:pPr marL="342900" marR="0" lvl="0" indent="-342900" algn="l" rtl="0">
              <a:lnSpc>
                <a:spcPct val="80000"/>
              </a:lnSpc>
              <a:spcBef>
                <a:spcPts val="1000"/>
              </a:spcBef>
              <a:spcAft>
                <a:spcPts val="0"/>
              </a:spcAft>
              <a:buClr>
                <a:schemeClr val="dk1"/>
              </a:buClr>
              <a:buSzPct val="102751"/>
              <a:buFont typeface="Arial"/>
              <a:buChar char="•"/>
            </a:pPr>
            <a:r>
              <a:rPr lang="en-US" sz="3330" b="0" i="0" u="none" strike="noStrike" cap="none">
                <a:solidFill>
                  <a:schemeClr val="dk1"/>
                </a:solidFill>
                <a:latin typeface="Calibri"/>
                <a:ea typeface="Calibri"/>
                <a:cs typeface="Calibri"/>
                <a:sym typeface="Calibri"/>
              </a:rPr>
              <a:t>Designed to strengthen accountability of NFE’s in administering federal grant awards</a:t>
            </a:r>
          </a:p>
          <a:p>
            <a:pPr marL="342900" marR="0" lvl="0" indent="-342900" algn="l" rtl="0">
              <a:lnSpc>
                <a:spcPct val="80000"/>
              </a:lnSpc>
              <a:spcBef>
                <a:spcPts val="1000"/>
              </a:spcBef>
              <a:spcAft>
                <a:spcPts val="0"/>
              </a:spcAft>
              <a:buClr>
                <a:schemeClr val="dk1"/>
              </a:buClr>
              <a:buSzPct val="102751"/>
              <a:buFont typeface="Arial"/>
              <a:buChar char="•"/>
            </a:pPr>
            <a:r>
              <a:rPr lang="en-US" sz="3330" b="0" i="0" u="none" strike="noStrike" cap="none">
                <a:solidFill>
                  <a:schemeClr val="dk1"/>
                </a:solidFill>
                <a:latin typeface="Calibri"/>
                <a:ea typeface="Calibri"/>
                <a:cs typeface="Calibri"/>
                <a:sym typeface="Calibri"/>
              </a:rPr>
              <a:t>Let’s check CTI-CFF! </a:t>
            </a:r>
            <a:r>
              <a:rPr lang="en-US" sz="3330" b="0" i="0" u="sng" strike="noStrike" cap="none">
                <a:solidFill>
                  <a:schemeClr val="hlink"/>
                </a:solidFill>
                <a:latin typeface="Calibri"/>
                <a:ea typeface="Calibri"/>
                <a:cs typeface="Calibri"/>
                <a:sym typeface="Calibri"/>
                <a:hlinkClick r:id="rId3"/>
              </a:rPr>
              <a:t>https://www.fapiis.gov/fapiis/index.action</a:t>
            </a:r>
            <a:r>
              <a:rPr lang="en-US" sz="3330" b="0" i="0" u="none" strike="noStrike" cap="none">
                <a:solidFill>
                  <a:schemeClr val="dk1"/>
                </a:solidFill>
                <a:latin typeface="Calibri"/>
                <a:ea typeface="Calibri"/>
                <a:cs typeface="Calibri"/>
                <a:sym typeface="Calibri"/>
              </a:rPr>
              <a:t> </a:t>
            </a:r>
          </a:p>
        </p:txBody>
      </p:sp>
      <p:sp>
        <p:nvSpPr>
          <p:cNvPr id="179" name="Shape 17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ctrTitle"/>
          </p:nvPr>
        </p:nvSpPr>
        <p:spPr>
          <a:xfrm>
            <a:off x="1524000" y="318052"/>
            <a:ext cx="9144000" cy="3191911"/>
          </a:xfrm>
          <a:prstGeom prst="rect">
            <a:avLst/>
          </a:prstGeom>
          <a:noFill/>
          <a:ln>
            <a:noFill/>
          </a:ln>
        </p:spPr>
        <p:txBody>
          <a:bodyPr wrap="square"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CTI CFF FAIPIS search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ubTitle" idx="1"/>
          </p:nvPr>
        </p:nvSpPr>
        <p:spPr>
          <a:xfrm>
            <a:off x="2107096" y="2474842"/>
            <a:ext cx="8560904" cy="3260035"/>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p:txBody>
      </p:sp>
      <p:pic>
        <p:nvPicPr>
          <p:cNvPr id="187" name="Shape 187"/>
          <p:cNvPicPr preferRelativeResize="0"/>
          <p:nvPr/>
        </p:nvPicPr>
        <p:blipFill rotWithShape="1">
          <a:blip r:embed="rId3">
            <a:alphaModFix/>
          </a:blip>
          <a:srcRect/>
          <a:stretch/>
        </p:blipFill>
        <p:spPr>
          <a:xfrm>
            <a:off x="1769165" y="1043610"/>
            <a:ext cx="8421857" cy="5194316"/>
          </a:xfrm>
          <a:prstGeom prst="rect">
            <a:avLst/>
          </a:prstGeom>
          <a:noFill/>
          <a:ln>
            <a:noFill/>
          </a:ln>
        </p:spPr>
      </p:pic>
      <p:sp>
        <p:nvSpPr>
          <p:cNvPr id="188" name="Shape 18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sng" strike="noStrike" cap="none">
                <a:solidFill>
                  <a:schemeClr val="dk1"/>
                </a:solidFill>
                <a:latin typeface="Calibri"/>
                <a:ea typeface="Calibri"/>
                <a:cs typeface="Calibri"/>
                <a:sym typeface="Calibri"/>
              </a:rPr>
              <a:t>Basic Theory of Change (Problem to Results</a:t>
            </a:r>
          </a:p>
        </p:txBody>
      </p:sp>
      <p:pic>
        <p:nvPicPr>
          <p:cNvPr id="195" name="Shape 195"/>
          <p:cNvPicPr preferRelativeResize="0">
            <a:picLocks noGrp="1"/>
          </p:cNvPicPr>
          <p:nvPr>
            <p:ph type="body" idx="1"/>
          </p:nvPr>
        </p:nvPicPr>
        <p:blipFill rotWithShape="1">
          <a:blip r:embed="rId3">
            <a:alphaModFix/>
          </a:blip>
          <a:srcRect/>
          <a:stretch/>
        </p:blipFill>
        <p:spPr>
          <a:xfrm>
            <a:off x="1943100" y="2705894"/>
            <a:ext cx="8305800" cy="2590800"/>
          </a:xfrm>
          <a:prstGeom prst="rect">
            <a:avLst/>
          </a:prstGeom>
          <a:noFill/>
          <a:ln>
            <a:noFill/>
          </a:ln>
        </p:spPr>
      </p:pic>
      <p:sp>
        <p:nvSpPr>
          <p:cNvPr id="196" name="Shape 19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838200" y="208722"/>
            <a:ext cx="10515600" cy="2583464"/>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2200" b="1" i="0" u="none" strike="noStrike" cap="none">
                <a:solidFill>
                  <a:schemeClr val="dk1"/>
                </a:solidFill>
                <a:latin typeface="Calibri"/>
                <a:ea typeface="Calibri"/>
                <a:cs typeface="Calibri"/>
                <a:sym typeface="Calibri"/>
              </a:rPr>
              <a:t>Updated Theory of Change Diagram</a:t>
            </a: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
            </a:r>
            <a:br>
              <a:rPr lang="en-US" sz="1800" b="0" i="0" u="none" strike="noStrike" cap="none">
                <a:solidFill>
                  <a:schemeClr val="dk1"/>
                </a:solidFill>
                <a:latin typeface="Calibri"/>
                <a:ea typeface="Calibri"/>
                <a:cs typeface="Calibri"/>
                <a:sym typeface="Calibri"/>
              </a:rPr>
            </a:br>
            <a:r>
              <a:rPr lang="en-US" sz="2200" b="1" i="0" u="none" strike="noStrike" cap="none">
                <a:solidFill>
                  <a:srgbClr val="FF0000"/>
                </a:solidFill>
                <a:latin typeface="Calibri"/>
                <a:ea typeface="Calibri"/>
                <a:cs typeface="Calibri"/>
                <a:sym typeface="Calibri"/>
              </a:rPr>
              <a:t>Interventions </a:t>
            </a:r>
            <a:r>
              <a:rPr lang="en-US" sz="2200" b="0" i="0" u="none" strike="noStrike" cap="none">
                <a:solidFill>
                  <a:schemeClr val="dk1"/>
                </a:solidFill>
                <a:latin typeface="Calibri"/>
                <a:ea typeface="Calibri"/>
                <a:cs typeface="Calibri"/>
                <a:sym typeface="Calibri"/>
              </a:rPr>
              <a:t>are the specific set of activities that the project will include to</a:t>
            </a:r>
            <a:br>
              <a:rPr lang="en-US" sz="2200" b="0" i="0" u="none" strike="noStrike" cap="none">
                <a:solidFill>
                  <a:schemeClr val="dk1"/>
                </a:solidFill>
                <a:latin typeface="Calibri"/>
                <a:ea typeface="Calibri"/>
                <a:cs typeface="Calibri"/>
                <a:sym typeface="Calibri"/>
              </a:rPr>
            </a:br>
            <a:r>
              <a:rPr lang="en-US" sz="2200" b="0" i="0" u="none" strike="noStrike" cap="none">
                <a:solidFill>
                  <a:schemeClr val="dk1"/>
                </a:solidFill>
                <a:latin typeface="Calibri"/>
                <a:ea typeface="Calibri"/>
                <a:cs typeface="Calibri"/>
                <a:sym typeface="Calibri"/>
              </a:rPr>
              <a:t>meet the established goals. This is a backwards-working design in which the outcome is established first and the process to achieve the outcome is then</a:t>
            </a:r>
            <a:br>
              <a:rPr lang="en-US" sz="2200" b="0" i="0" u="none" strike="noStrike" cap="none">
                <a:solidFill>
                  <a:schemeClr val="dk1"/>
                </a:solidFill>
                <a:latin typeface="Calibri"/>
                <a:ea typeface="Calibri"/>
                <a:cs typeface="Calibri"/>
                <a:sym typeface="Calibri"/>
              </a:rPr>
            </a:br>
            <a:r>
              <a:rPr lang="en-US" sz="2200" b="0" i="0" u="none" strike="noStrike" cap="none">
                <a:solidFill>
                  <a:schemeClr val="dk1"/>
                </a:solidFill>
                <a:latin typeface="Calibri"/>
                <a:ea typeface="Calibri"/>
                <a:cs typeface="Calibri"/>
                <a:sym typeface="Calibri"/>
              </a:rPr>
              <a:t>developed. Developing a project with the end in mind is beneficial in ensuring</a:t>
            </a:r>
            <a:br>
              <a:rPr lang="en-US" sz="2200" b="0" i="0" u="none" strike="noStrike" cap="none">
                <a:solidFill>
                  <a:schemeClr val="dk1"/>
                </a:solidFill>
                <a:latin typeface="Calibri"/>
                <a:ea typeface="Calibri"/>
                <a:cs typeface="Calibri"/>
                <a:sym typeface="Calibri"/>
              </a:rPr>
            </a:br>
            <a:r>
              <a:rPr lang="en-US" sz="2200" b="0" i="0" u="none" strike="noStrike" cap="none">
                <a:solidFill>
                  <a:schemeClr val="dk1"/>
                </a:solidFill>
                <a:latin typeface="Calibri"/>
                <a:ea typeface="Calibri"/>
                <a:cs typeface="Calibri"/>
                <a:sym typeface="Calibri"/>
              </a:rPr>
              <a:t>the goals will be met.  What are some CTI CFf examples of Problem/Intervention and then intended result?</a:t>
            </a:r>
          </a:p>
        </p:txBody>
      </p:sp>
      <p:pic>
        <p:nvPicPr>
          <p:cNvPr id="203" name="Shape 203"/>
          <p:cNvPicPr preferRelativeResize="0">
            <a:picLocks noGrp="1"/>
          </p:cNvPicPr>
          <p:nvPr>
            <p:ph type="body" idx="1"/>
          </p:nvPr>
        </p:nvPicPr>
        <p:blipFill rotWithShape="1">
          <a:blip r:embed="rId3">
            <a:alphaModFix/>
          </a:blip>
          <a:srcRect/>
          <a:stretch/>
        </p:blipFill>
        <p:spPr>
          <a:xfrm>
            <a:off x="1500188" y="2792186"/>
            <a:ext cx="9140276" cy="3539040"/>
          </a:xfrm>
          <a:prstGeom prst="rect">
            <a:avLst/>
          </a:prstGeom>
          <a:noFill/>
          <a:ln>
            <a:noFill/>
          </a:ln>
        </p:spPr>
      </p:pic>
      <p:sp>
        <p:nvSpPr>
          <p:cNvPr id="204" name="Shape 20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16</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ctr"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Logic Model Example Template</a:t>
            </a:r>
          </a:p>
        </p:txBody>
      </p:sp>
      <p:pic>
        <p:nvPicPr>
          <p:cNvPr id="211" name="Shape 211"/>
          <p:cNvPicPr preferRelativeResize="0">
            <a:picLocks noGrp="1"/>
          </p:cNvPicPr>
          <p:nvPr>
            <p:ph type="body" idx="1"/>
          </p:nvPr>
        </p:nvPicPr>
        <p:blipFill rotWithShape="1">
          <a:blip r:embed="rId3">
            <a:alphaModFix/>
          </a:blip>
          <a:srcRect/>
          <a:stretch/>
        </p:blipFill>
        <p:spPr>
          <a:xfrm rot="5400000">
            <a:off x="3011554" y="-626163"/>
            <a:ext cx="5337315" cy="9312964"/>
          </a:xfrm>
          <a:prstGeom prst="rect">
            <a:avLst/>
          </a:prstGeom>
          <a:noFill/>
          <a:ln>
            <a:noFill/>
          </a:ln>
        </p:spPr>
      </p:pic>
      <p:sp>
        <p:nvSpPr>
          <p:cNvPr id="212" name="Shape 21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17</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Let’s enter a quick logic model for a CTI/CFF problem/issue! 20 mins</a:t>
            </a:r>
          </a:p>
        </p:txBody>
      </p:sp>
      <p:sp>
        <p:nvSpPr>
          <p:cNvPr id="218" name="Shape 218"/>
          <p:cNvSpPr txBox="1">
            <a:spLocks noGrp="1"/>
          </p:cNvSpPr>
          <p:nvPr>
            <p:ph type="body" idx="1"/>
          </p:nvPr>
        </p:nvSpPr>
        <p:spPr>
          <a:xfrm>
            <a:off x="838200" y="1825624"/>
            <a:ext cx="10515600" cy="4738461"/>
          </a:xfrm>
          <a:prstGeom prst="rect">
            <a:avLst/>
          </a:prstGeom>
          <a:noFill/>
          <a:ln>
            <a:noFill/>
          </a:ln>
        </p:spPr>
        <p:txBody>
          <a:bodyPr wrap="square" lIns="91425" tIns="91425" rIns="91425" bIns="91425" anchor="t" anchorCtr="0">
            <a:noAutofit/>
          </a:bodyPr>
          <a:lstStyle/>
          <a:p>
            <a:pPr marL="228600" marR="0" lvl="0" indent="-508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Break into small groups, use the logic model example to review the Input, Output, Outcome –impact of a current “situation”</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Questions to ponder – Be creative, its just practice!</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*A logic model explains what is invested, what is done and the 	intended result. Any example can be used</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*A logic model can be beneficial to the organization in 	developing a project design and evaluating performance 	(outcomes)</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*Your group can use any example, this is a way of thinking 		planning, evaluation and implementation</a:t>
            </a: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18</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Another example tempaate: Defining Measures with Logic Models –GAO Model</a:t>
            </a:r>
          </a:p>
        </p:txBody>
      </p:sp>
      <p:pic>
        <p:nvPicPr>
          <p:cNvPr id="226" name="Shape 226"/>
          <p:cNvPicPr preferRelativeResize="0">
            <a:picLocks noGrp="1"/>
          </p:cNvPicPr>
          <p:nvPr>
            <p:ph type="body" idx="1"/>
          </p:nvPr>
        </p:nvPicPr>
        <p:blipFill rotWithShape="1">
          <a:blip r:embed="rId3">
            <a:alphaModFix/>
          </a:blip>
          <a:srcRect/>
          <a:stretch/>
        </p:blipFill>
        <p:spPr>
          <a:xfrm rot="5400000">
            <a:off x="3115920" y="-402534"/>
            <a:ext cx="5088831" cy="8796132"/>
          </a:xfrm>
          <a:prstGeom prst="rect">
            <a:avLst/>
          </a:prstGeom>
          <a:noFill/>
          <a:ln>
            <a:noFill/>
          </a:ln>
        </p:spPr>
      </p:pic>
      <p:sp>
        <p:nvSpPr>
          <p:cNvPr id="227" name="Shape 22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19</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838200" y="1"/>
            <a:ext cx="10515600" cy="6721474"/>
          </a:xfrm>
          <a:prstGeom prst="rect">
            <a:avLst/>
          </a:prstGeom>
          <a:noFill/>
          <a:ln>
            <a:noFill/>
          </a:ln>
        </p:spPr>
        <p:txBody>
          <a:bodyPr wrap="square"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is 2 CFR 200?</a:t>
            </a:r>
          </a:p>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2800" b="1" i="0" u="none" strike="noStrike" cap="none">
                <a:solidFill>
                  <a:schemeClr val="dk1"/>
                </a:solidFill>
                <a:latin typeface="Calibri"/>
                <a:ea typeface="Calibri"/>
                <a:cs typeface="Calibri"/>
                <a:sym typeface="Calibri"/>
              </a:rPr>
              <a:t>PART 200—UNIFORM ADMINISTRATIVE REQUIREMENTS, COST PRINCIPLES, AND AUDIT REQUIREMENTS FOR </a:t>
            </a:r>
            <a:r>
              <a:rPr lang="en-US" sz="2800" b="1" i="0" u="none" strike="noStrike" cap="none">
                <a:solidFill>
                  <a:schemeClr val="dk1"/>
                </a:solidFill>
              </a:rPr>
              <a:t>FEDERAL AWARDS</a:t>
            </a:r>
            <a:r>
              <a:rPr lang="en-US" sz="4400" b="1" i="0" u="none" strike="noStrike" cap="none">
                <a:solidFill>
                  <a:schemeClr val="dk1"/>
                </a:solidFill>
              </a:rPr>
              <a:t/>
            </a:r>
            <a:br>
              <a:rPr lang="en-US" sz="4400" b="1" i="0" u="none" strike="noStrike" cap="none">
                <a:solidFill>
                  <a:schemeClr val="dk1"/>
                </a:solidFill>
              </a:rPr>
            </a:br>
            <a:endParaRPr lang="en-US" sz="4400" b="1" i="0" u="none" strike="noStrike" cap="none">
              <a:solidFill>
                <a:schemeClr val="dk1"/>
              </a:solidFill>
            </a:endParaRPr>
          </a:p>
          <a:p>
            <a:pPr marL="0" marR="0" lvl="0" indent="0" algn="l" rtl="0">
              <a:lnSpc>
                <a:spcPct val="90000"/>
              </a:lnSpc>
              <a:spcBef>
                <a:spcPts val="0"/>
              </a:spcBef>
              <a:spcAft>
                <a:spcPts val="0"/>
              </a:spcAft>
              <a:buClr>
                <a:schemeClr val="dk1"/>
              </a:buClr>
              <a:buSzPct val="25000"/>
              <a:buFont typeface="Calibri"/>
              <a:buNone/>
            </a:pPr>
            <a:r>
              <a:rPr lang="en-US" sz="2000" b="0" i="0" u="none" strike="noStrike" cap="none">
                <a:solidFill>
                  <a:schemeClr val="dk1"/>
                </a:solidFill>
                <a:latin typeface="Calibri"/>
                <a:ea typeface="Calibri"/>
                <a:cs typeface="Calibri"/>
                <a:sym typeface="Calibri"/>
              </a:rPr>
              <a:t>The Office of Management and Budget's (OMB) </a:t>
            </a:r>
            <a:r>
              <a:rPr lang="en-US" sz="2000" b="0" i="1" u="none" strike="noStrike" cap="none">
                <a:solidFill>
                  <a:schemeClr val="dk1"/>
                </a:solidFill>
                <a:latin typeface="Calibri"/>
                <a:ea typeface="Calibri"/>
                <a:cs typeface="Calibri"/>
                <a:sym typeface="Calibri"/>
              </a:rPr>
              <a:t>Uniform Administrative Requirements, Cost Principles, and Audit Requirements for Federal Awards</a:t>
            </a:r>
            <a:r>
              <a:rPr lang="en-US" sz="2000" b="0" i="0" u="none" strike="noStrike" cap="none">
                <a:solidFill>
                  <a:schemeClr val="dk1"/>
                </a:solidFill>
                <a:latin typeface="Calibri"/>
                <a:ea typeface="Calibri"/>
                <a:cs typeface="Calibri"/>
                <a:sym typeface="Calibri"/>
              </a:rPr>
              <a:t> (commonly called "Uniform Guidance") was officially implemented in December 2014</a:t>
            </a:r>
            <a:r>
              <a:rPr lang="en-US" sz="2000"/>
              <a:t>.  </a:t>
            </a:r>
            <a:r>
              <a:rPr lang="en-US" sz="2000" b="0" i="0" u="none" strike="noStrike" cap="none">
                <a:solidFill>
                  <a:schemeClr val="dk1"/>
                </a:solidFill>
                <a:latin typeface="Calibri"/>
                <a:ea typeface="Calibri"/>
                <a:cs typeface="Calibri"/>
                <a:sym typeface="Calibri"/>
              </a:rPr>
              <a:t> The Uniform Guidance </a:t>
            </a:r>
            <a:r>
              <a:rPr lang="en-US" sz="2000" b="1" i="0" u="none" strike="noStrike" cap="none">
                <a:solidFill>
                  <a:schemeClr val="dk1"/>
                </a:solidFill>
                <a:latin typeface="Calibri"/>
                <a:ea typeface="Calibri"/>
                <a:cs typeface="Calibri"/>
                <a:sym typeface="Calibri"/>
              </a:rPr>
              <a:t>– a "</a:t>
            </a:r>
            <a:r>
              <a:rPr lang="en-US" sz="2000" b="1" i="0" u="none" strike="noStrike" cap="none">
                <a:solidFill>
                  <a:srgbClr val="38761D"/>
                </a:solidFill>
                <a:latin typeface="Calibri"/>
                <a:ea typeface="Calibri"/>
                <a:cs typeface="Calibri"/>
                <a:sym typeface="Calibri"/>
              </a:rPr>
              <a:t>government-wide framework for grants management</a:t>
            </a:r>
            <a:r>
              <a:rPr lang="en-US" sz="2000" b="1" i="0" u="none" strike="noStrike" cap="none">
                <a:solidFill>
                  <a:schemeClr val="dk1"/>
                </a:solidFill>
                <a:latin typeface="Calibri"/>
                <a:ea typeface="Calibri"/>
                <a:cs typeface="Calibri"/>
                <a:sym typeface="Calibri"/>
              </a:rPr>
              <a:t>" – is an authoritative set of rules and requirements for Federal awards</a:t>
            </a:r>
            <a:r>
              <a:rPr lang="en-US" sz="2000" b="1"/>
              <a:t>.</a:t>
            </a:r>
            <a:r>
              <a:rPr lang="en-US" sz="2000" b="0" i="0" u="none" strike="noStrike" cap="none">
                <a:solidFill>
                  <a:schemeClr val="dk1"/>
                </a:solidFill>
                <a:latin typeface="Calibri"/>
                <a:ea typeface="Calibri"/>
                <a:cs typeface="Calibri"/>
                <a:sym typeface="Calibri"/>
              </a:rPr>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
            </a:r>
            <a:br>
              <a:rPr lang="en-US" sz="2000" b="0" i="0" u="none" strike="noStrike" cap="none">
                <a:solidFill>
                  <a:schemeClr val="dk1"/>
                </a:solidFill>
                <a:latin typeface="Calibri"/>
                <a:ea typeface="Calibri"/>
                <a:cs typeface="Calibri"/>
                <a:sym typeface="Calibri"/>
              </a:rPr>
            </a:br>
            <a:r>
              <a:rPr lang="en-US" sz="2000" b="0" i="0" u="none" strike="noStrike" cap="none">
                <a:solidFill>
                  <a:schemeClr val="dk1"/>
                </a:solidFill>
                <a:latin typeface="Calibri"/>
                <a:ea typeface="Calibri"/>
                <a:cs typeface="Calibri"/>
                <a:sym typeface="Calibri"/>
              </a:rPr>
              <a:t>The reforms that comprise the Uniform Guidance aim to </a:t>
            </a:r>
            <a:r>
              <a:rPr lang="en-US" sz="2000" b="1" i="0" u="none" strike="noStrike" cap="none">
                <a:solidFill>
                  <a:srgbClr val="274E13"/>
                </a:solidFill>
                <a:latin typeface="Calibri"/>
                <a:ea typeface="Calibri"/>
                <a:cs typeface="Calibri"/>
                <a:sym typeface="Calibri"/>
              </a:rPr>
              <a:t>reduce the administrative burden on award recipients and, at the same time, guard against the risk of waste and misuse of Federal funds.</a:t>
            </a:r>
            <a:r>
              <a:rPr lang="en-US" sz="2000" b="0" i="0" u="none" strike="noStrike" cap="none">
                <a:solidFill>
                  <a:srgbClr val="274E13"/>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2 CFR 200 directs the focus of audits on areas that have </a:t>
            </a:r>
            <a:r>
              <a:rPr lang="en-US" sz="2000" b="1" i="0" u="none" strike="noStrike" cap="none">
                <a:solidFill>
                  <a:schemeClr val="dk1"/>
                </a:solidFill>
                <a:latin typeface="Calibri"/>
                <a:ea typeface="Calibri"/>
                <a:cs typeface="Calibri"/>
                <a:sym typeface="Calibri"/>
              </a:rPr>
              <a:t>standardize the processing of data;</a:t>
            </a:r>
            <a:br>
              <a:rPr lang="en-US" sz="2000" b="1" i="0" u="none" strike="noStrike" cap="none">
                <a:solidFill>
                  <a:schemeClr val="dk1"/>
                </a:solidFill>
                <a:latin typeface="Calibri"/>
                <a:ea typeface="Calibri"/>
                <a:cs typeface="Calibri"/>
                <a:sym typeface="Calibri"/>
              </a:rPr>
            </a:br>
            <a:r>
              <a:rPr lang="en-US" sz="2000" b="1" i="0" u="none" strike="noStrike" cap="none">
                <a:solidFill>
                  <a:schemeClr val="dk1"/>
                </a:solidFill>
                <a:latin typeface="Calibri"/>
                <a:ea typeface="Calibri"/>
                <a:cs typeface="Calibri"/>
                <a:sym typeface="Calibri"/>
              </a:rPr>
              <a:t>Clarifies and updates cost reporting guidelines for award recipients.</a:t>
            </a:r>
            <a:r>
              <a:rPr lang="en-US" sz="2000" b="0" i="0" u="none" strike="noStrike" cap="none">
                <a:solidFill>
                  <a:schemeClr val="dk1"/>
                </a:solidFill>
                <a:latin typeface="Calibri"/>
                <a:ea typeface="Calibri"/>
                <a:cs typeface="Calibri"/>
                <a:sym typeface="Calibri"/>
              </a:rPr>
              <a:t> been identified as at risk for waste, fraud and abuse; Lays the groundwork for Federal agencies to</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97" name="Shape 9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38200" y="277587"/>
            <a:ext cx="10515600" cy="1413102"/>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Mission Statements – Do your programs support your mission statement or vision for the organization?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	</a:t>
            </a:r>
          </a:p>
        </p:txBody>
      </p:sp>
      <p:sp>
        <p:nvSpPr>
          <p:cNvPr id="234" name="Shape 234"/>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What is CTI-CFF Mission statement? </a:t>
            </a:r>
            <a:r>
              <a:rPr lang="en-US" sz="2800" b="0" i="0" u="sng" strike="noStrike" cap="none" dirty="0">
                <a:solidFill>
                  <a:schemeClr val="hlink"/>
                </a:solidFill>
                <a:latin typeface="Calibri"/>
                <a:ea typeface="Calibri"/>
                <a:cs typeface="Calibri"/>
                <a:sym typeface="Calibri"/>
                <a:hlinkClick r:id="rId3"/>
              </a:rPr>
              <a:t>http://www.coraltriangleinitiative.org/history-cti-cff</a:t>
            </a:r>
            <a:r>
              <a:rPr lang="en-US" sz="2800" b="0" i="0" u="none" strike="noStrike" cap="none" dirty="0">
                <a:solidFill>
                  <a:schemeClr val="dk1"/>
                </a:solidFill>
                <a:latin typeface="Calibri"/>
                <a:ea typeface="Calibri"/>
                <a:cs typeface="Calibri"/>
                <a:sym typeface="Calibri"/>
              </a:rPr>
              <a:t>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Let’s see if the mission statement meets this criteria!</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Use language that is easily conveys a purpose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Explain why the organization exists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Be concise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Be actionable</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Be specific</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Align with the organization priorities</a:t>
            </a:r>
          </a:p>
        </p:txBody>
      </p:sp>
      <p:sp>
        <p:nvSpPr>
          <p:cNvPr id="235" name="Shape 23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838200" y="365126"/>
            <a:ext cx="10515600" cy="76793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860" b="1" i="0" u="none" strike="noStrike" cap="none">
                <a:solidFill>
                  <a:schemeClr val="dk1"/>
                </a:solidFill>
                <a:latin typeface="Calibri"/>
                <a:ea typeface="Calibri"/>
                <a:cs typeface="Calibri"/>
                <a:sym typeface="Calibri"/>
              </a:rPr>
              <a:t>Goals</a:t>
            </a:r>
            <a:r>
              <a:rPr lang="en-US" sz="3240" b="0" i="0" u="none" strike="noStrike" cap="none">
                <a:solidFill>
                  <a:schemeClr val="dk1"/>
                </a:solidFill>
                <a:latin typeface="Calibri"/>
                <a:ea typeface="Calibri"/>
                <a:cs typeface="Calibri"/>
                <a:sym typeface="Calibri"/>
              </a:rPr>
              <a:t>		</a:t>
            </a:r>
          </a:p>
        </p:txBody>
      </p:sp>
      <p:sp>
        <p:nvSpPr>
          <p:cNvPr id="242" name="Shape 242"/>
          <p:cNvSpPr txBox="1">
            <a:spLocks noGrp="1"/>
          </p:cNvSpPr>
          <p:nvPr>
            <p:ph type="body" idx="1"/>
          </p:nvPr>
        </p:nvSpPr>
        <p:spPr>
          <a:xfrm>
            <a:off x="838200" y="1043609"/>
            <a:ext cx="10515600" cy="5133354"/>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200" b="1" i="0" u="none" strike="noStrike" cap="none">
                <a:solidFill>
                  <a:schemeClr val="dk1"/>
                </a:solidFill>
                <a:latin typeface="Calibri"/>
                <a:ea typeface="Calibri"/>
                <a:cs typeface="Calibri"/>
                <a:sym typeface="Calibri"/>
              </a:rPr>
              <a:t>Goals </a:t>
            </a:r>
            <a:r>
              <a:rPr lang="en-US" sz="3200" b="0" i="0" u="none" strike="noStrike" cap="none">
                <a:solidFill>
                  <a:schemeClr val="dk1"/>
                </a:solidFill>
                <a:latin typeface="Calibri"/>
                <a:ea typeface="Calibri"/>
                <a:cs typeface="Calibri"/>
                <a:sym typeface="Calibri"/>
              </a:rPr>
              <a:t>outline what the entity wants the project to accomplish. Goals are more detailed than mission statements. While missions describe the purpose of the organization, goals provide actionable items. Goals should be identified in the logic model to verify that the project's activities are aligned with the overall purpose of the organization</a:t>
            </a:r>
            <a:r>
              <a:rPr lang="en-US" sz="2800" b="0" i="0" u="none" strike="noStrike" cap="none">
                <a:solidFill>
                  <a:schemeClr val="dk1"/>
                </a:solidFill>
                <a:latin typeface="Calibri"/>
                <a:ea typeface="Calibri"/>
                <a:cs typeface="Calibri"/>
                <a:sym typeface="Calibri"/>
              </a:rPr>
              <a:t>.</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43" name="Shape 24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21</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838200" y="365126"/>
            <a:ext cx="10515600" cy="76793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Objectives</a:t>
            </a:r>
            <a:r>
              <a:rPr lang="en-US" sz="3600" b="0" i="0" u="none" strike="noStrike" cap="none">
                <a:solidFill>
                  <a:schemeClr val="dk1"/>
                </a:solidFill>
                <a:latin typeface="Calibri"/>
                <a:ea typeface="Calibri"/>
                <a:cs typeface="Calibri"/>
                <a:sym typeface="Calibri"/>
              </a:rPr>
              <a:t>		</a:t>
            </a:r>
          </a:p>
        </p:txBody>
      </p:sp>
      <p:sp>
        <p:nvSpPr>
          <p:cNvPr id="250" name="Shape 250"/>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600" b="1" i="0" u="none" strike="noStrike" cap="none">
                <a:solidFill>
                  <a:schemeClr val="dk1"/>
                </a:solidFill>
                <a:latin typeface="Calibri"/>
                <a:ea typeface="Calibri"/>
                <a:cs typeface="Calibri"/>
                <a:sym typeface="Calibri"/>
              </a:rPr>
              <a:t>Objectives </a:t>
            </a:r>
            <a:r>
              <a:rPr lang="en-US" sz="3600" b="0" i="0" u="none" strike="noStrike" cap="none">
                <a:solidFill>
                  <a:schemeClr val="dk1"/>
                </a:solidFill>
                <a:latin typeface="Calibri"/>
                <a:ea typeface="Calibri"/>
                <a:cs typeface="Calibri"/>
                <a:sym typeface="Calibri"/>
              </a:rPr>
              <a:t>are measurable targets of a project's goals. Objectives describe the extent of a project's expected results in a given time period. Objectives are used to evaluate if a project has achieved its goals.  Well written objectives follow the SMART method. The following figure details the SMART method of writing objectives.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51" name="Shape 25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22</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838200" y="365126"/>
            <a:ext cx="10515600" cy="589031"/>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0" i="0" u="none" strike="noStrike" cap="none">
                <a:solidFill>
                  <a:schemeClr val="dk1"/>
                </a:solidFill>
                <a:latin typeface="Calibri"/>
                <a:ea typeface="Calibri"/>
                <a:cs typeface="Calibri"/>
                <a:sym typeface="Calibri"/>
              </a:rPr>
              <a:t>	</a:t>
            </a:r>
            <a:r>
              <a:rPr lang="en-US" sz="3600" b="1" i="0" u="none" strike="noStrike" cap="none">
                <a:solidFill>
                  <a:schemeClr val="dk1"/>
                </a:solidFill>
                <a:latin typeface="Calibri"/>
                <a:ea typeface="Calibri"/>
                <a:cs typeface="Calibri"/>
                <a:sym typeface="Calibri"/>
              </a:rPr>
              <a:t>SMART Objectives</a:t>
            </a:r>
          </a:p>
        </p:txBody>
      </p:sp>
      <p:pic>
        <p:nvPicPr>
          <p:cNvPr id="258" name="Shape 258"/>
          <p:cNvPicPr preferRelativeResize="0">
            <a:picLocks noGrp="1"/>
          </p:cNvPicPr>
          <p:nvPr>
            <p:ph type="body" idx="1"/>
          </p:nvPr>
        </p:nvPicPr>
        <p:blipFill rotWithShape="1">
          <a:blip r:embed="rId3">
            <a:alphaModFix/>
          </a:blip>
          <a:srcRect/>
          <a:stretch/>
        </p:blipFill>
        <p:spPr>
          <a:xfrm>
            <a:off x="4027136" y="1053548"/>
            <a:ext cx="5415037" cy="5655365"/>
          </a:xfrm>
          <a:prstGeom prst="rect">
            <a:avLst/>
          </a:prstGeom>
          <a:noFill/>
          <a:ln>
            <a:noFill/>
          </a:ln>
        </p:spPr>
      </p:pic>
      <p:sp>
        <p:nvSpPr>
          <p:cNvPr id="259" name="Shape 25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Inputs</a:t>
            </a:r>
            <a:r>
              <a:rPr lang="en-US" sz="4400" b="0" i="0" u="none" strike="noStrike" cap="none">
                <a:solidFill>
                  <a:schemeClr val="dk1"/>
                </a:solidFill>
                <a:latin typeface="Calibri"/>
                <a:ea typeface="Calibri"/>
                <a:cs typeface="Calibri"/>
                <a:sym typeface="Calibri"/>
              </a:rPr>
              <a:t>	</a:t>
            </a:r>
          </a:p>
        </p:txBody>
      </p:sp>
      <p:sp>
        <p:nvSpPr>
          <p:cNvPr id="266" name="Shape 266"/>
          <p:cNvSpPr txBox="1">
            <a:spLocks noGrp="1"/>
          </p:cNvSpPr>
          <p:nvPr>
            <p:ph type="body" idx="1"/>
          </p:nvPr>
        </p:nvSpPr>
        <p:spPr>
          <a:xfrm>
            <a:off x="838200" y="1282148"/>
            <a:ext cx="10515600" cy="4894815"/>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endParaRPr sz="2590" b="0" i="0" u="none" strike="noStrike" cap="none">
              <a:solidFill>
                <a:schemeClr val="dk1"/>
              </a:solidFill>
              <a:latin typeface="Calibri"/>
              <a:ea typeface="Calibri"/>
              <a:cs typeface="Calibri"/>
              <a:sym typeface="Calibri"/>
            </a:endParaRP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Inputs Vary depending on the nature of the project/task. Some common inputs include:</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*Funding amounts</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	-Identify existing resources that will be used for the project</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	-Identify additional resources resulting from project funding</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*Time and level of effort</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*Employees, and volunteers</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*Materials, equipment, technology, space and supplies used</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*Expertise, research, and increase of knowledge base</a:t>
            </a:r>
          </a:p>
          <a:p>
            <a:pPr marL="0" marR="0" lvl="0" indent="0" algn="l" rtl="0">
              <a:lnSpc>
                <a:spcPct val="80000"/>
              </a:lnSpc>
              <a:spcBef>
                <a:spcPts val="1000"/>
              </a:spcBef>
              <a:spcAft>
                <a:spcPts val="0"/>
              </a:spcAft>
              <a:buClr>
                <a:schemeClr val="dk1"/>
              </a:buClr>
              <a:buSzPct val="25000"/>
              <a:buFont typeface="Arial"/>
              <a:buNone/>
            </a:pPr>
            <a:r>
              <a:rPr lang="en-US" sz="2590" b="0" i="0" u="none" strike="noStrike" cap="none">
                <a:solidFill>
                  <a:schemeClr val="dk1"/>
                </a:solidFill>
                <a:latin typeface="Calibri"/>
                <a:ea typeface="Calibri"/>
                <a:cs typeface="Calibri"/>
                <a:sym typeface="Calibri"/>
              </a:rPr>
              <a:t>*Partners, consultants, and community relationships</a:t>
            </a:r>
          </a:p>
        </p:txBody>
      </p:sp>
      <p:sp>
        <p:nvSpPr>
          <p:cNvPr id="267" name="Shape 26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838200" y="365126"/>
            <a:ext cx="10515600" cy="589031"/>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Activities can include:</a:t>
            </a:r>
          </a:p>
        </p:txBody>
      </p:sp>
      <p:sp>
        <p:nvSpPr>
          <p:cNvPr id="274" name="Shape 274"/>
          <p:cNvSpPr txBox="1">
            <a:spLocks noGrp="1"/>
          </p:cNvSpPr>
          <p:nvPr>
            <p:ph type="body" idx="1"/>
          </p:nvPr>
        </p:nvSpPr>
        <p:spPr>
          <a:xfrm>
            <a:off x="838200" y="1172817"/>
            <a:ext cx="10515600" cy="500414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t>
            </a:r>
            <a:r>
              <a:rPr lang="en-US" sz="3600" b="0" i="0" u="none" strike="noStrike" cap="none">
                <a:solidFill>
                  <a:schemeClr val="dk1"/>
                </a:solidFill>
                <a:latin typeface="Calibri"/>
                <a:ea typeface="Calibri"/>
                <a:cs typeface="Calibri"/>
                <a:sym typeface="Calibri"/>
              </a:rPr>
              <a:t>Developing products, such as brochures and training materials that ultimately benefit the public.</a:t>
            </a:r>
          </a:p>
          <a:p>
            <a:pPr marL="0" marR="0" lvl="0" indent="0" algn="l" rtl="0">
              <a:lnSpc>
                <a:spcPct val="90000"/>
              </a:lnSpc>
              <a:spcBef>
                <a:spcPts val="100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*Providing services such as training or counseling.</a:t>
            </a:r>
          </a:p>
          <a:p>
            <a:pPr marL="0" marR="0" lvl="0" indent="0" algn="l" rtl="0">
              <a:lnSpc>
                <a:spcPct val="90000"/>
              </a:lnSpc>
              <a:spcBef>
                <a:spcPts val="100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*Building infrastructure that benefits the public</a:t>
            </a:r>
          </a:p>
          <a:p>
            <a:pPr marL="0" marR="0" lvl="0" indent="0" algn="l" rtl="0">
              <a:lnSpc>
                <a:spcPct val="90000"/>
              </a:lnSpc>
              <a:spcBef>
                <a:spcPts val="100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*Engagement, such as community outreach projects or    fostering relationships.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275" name="Shape 27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838200" y="365126"/>
            <a:ext cx="10515600" cy="589031"/>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600" b="1" i="0" u="none" strike="noStrike" cap="none">
                <a:solidFill>
                  <a:schemeClr val="dk1"/>
                </a:solidFill>
                <a:latin typeface="Calibri"/>
                <a:ea typeface="Calibri"/>
                <a:cs typeface="Calibri"/>
                <a:sym typeface="Calibri"/>
              </a:rPr>
              <a:t>Defining and understanding Outputs and Outcomes</a:t>
            </a:r>
          </a:p>
        </p:txBody>
      </p:sp>
      <p:sp>
        <p:nvSpPr>
          <p:cNvPr id="282" name="Shape 282"/>
          <p:cNvSpPr txBox="1">
            <a:spLocks noGrp="1"/>
          </p:cNvSpPr>
          <p:nvPr>
            <p:ph type="body" idx="1"/>
          </p:nvPr>
        </p:nvSpPr>
        <p:spPr>
          <a:xfrm>
            <a:off x="838200" y="1172817"/>
            <a:ext cx="10515600" cy="500414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graphicFrame>
        <p:nvGraphicFramePr>
          <p:cNvPr id="283" name="Shape 283"/>
          <p:cNvGraphicFramePr/>
          <p:nvPr/>
        </p:nvGraphicFramePr>
        <p:xfrm>
          <a:off x="838200" y="1172815"/>
          <a:ext cx="9985500" cy="4814540"/>
        </p:xfrm>
        <a:graphic>
          <a:graphicData uri="http://schemas.openxmlformats.org/drawingml/2006/table">
            <a:tbl>
              <a:tblPr firstRow="1" bandRow="1">
                <a:noFill/>
                <a:tableStyleId>{6E2B036F-AD80-4A86-BBEF-57C4C3898539}</a:tableStyleId>
              </a:tblPr>
              <a:tblGrid>
                <a:gridCol w="4992750"/>
                <a:gridCol w="4992750"/>
              </a:tblGrid>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OUTPUTS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OUTCOME</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Number of training sessions conducted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Decreased use of tobacco by teenagers</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Number of individuals receiving a vaccination</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Reduced related absenteesism</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pH Level of river after cleanup activities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Improved river ecosystem</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Number of client referrals</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Enhanced quality of life for clients</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Number of police officers hired</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u="none" strike="noStrike" cap="none"/>
                        <a:t>Improved feeling of safety of residents in their community</a:t>
                      </a:r>
                    </a:p>
                  </a:txBody>
                  <a:tcPr marL="91450" marR="91450" marT="45725" marB="45725"/>
                </a:tc>
              </a:tr>
              <a:tr h="596350">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t>Group:  CTI-CFF Output</a:t>
                      </a:r>
                    </a:p>
                  </a:txBody>
                  <a:tcPr marL="91450" marR="91450" marT="45725" marB="45725"/>
                </a:tc>
                <a:tc>
                  <a:txBody>
                    <a:bodyPr/>
                    <a:lstStyle/>
                    <a:p>
                      <a:pPr marL="0" marR="0" lvl="0" indent="0" algn="l" rtl="0">
                        <a:lnSpc>
                          <a:spcPct val="100000"/>
                        </a:lnSpc>
                        <a:spcBef>
                          <a:spcPts val="0"/>
                        </a:spcBef>
                        <a:spcAft>
                          <a:spcPts val="0"/>
                        </a:spcAft>
                        <a:buClr>
                          <a:srgbClr val="000000"/>
                        </a:buClr>
                        <a:buSzPct val="25000"/>
                        <a:buFont typeface="Arial"/>
                        <a:buNone/>
                      </a:pPr>
                      <a:r>
                        <a:rPr lang="en-US" sz="1800" b="1" u="none" strike="noStrike" cap="none"/>
                        <a:t>Group:  CTI-CFF Outcome</a:t>
                      </a:r>
                    </a:p>
                  </a:txBody>
                  <a:tcPr marL="91450" marR="91450" marT="45725" marB="45725"/>
                </a:tc>
              </a:tr>
              <a:tr h="596350">
                <a:tc>
                  <a:txBody>
                    <a:bodyPr/>
                    <a:lstStyle/>
                    <a:p>
                      <a:pPr marL="0" marR="0" lvl="0" indent="0" algn="l" rtl="0">
                        <a:lnSpc>
                          <a:spcPct val="100000"/>
                        </a:lnSpc>
                        <a:spcBef>
                          <a:spcPts val="0"/>
                        </a:spcBef>
                        <a:spcAft>
                          <a:spcPts val="0"/>
                        </a:spcAft>
                        <a:buClr>
                          <a:schemeClr val="dk1"/>
                        </a:buClr>
                        <a:buSzPct val="25000"/>
                        <a:buFont typeface="Calibri"/>
                        <a:buNone/>
                      </a:pPr>
                      <a:r>
                        <a:rPr lang="en-US" sz="1800" b="1" u="none" strike="noStrike" cap="none"/>
                        <a:t>Group:  CTI-CFF Output</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1" u="none" strike="noStrike" cap="none"/>
                        <a:t>Group:  CTI-CFF Outcome</a:t>
                      </a:r>
                    </a:p>
                  </a:txBody>
                  <a:tcPr marL="91450" marR="91450" marT="45725" marB="45725"/>
                </a:tc>
              </a:tr>
            </a:tbl>
          </a:graphicData>
        </a:graphic>
      </p:graphicFrame>
      <p:sp>
        <p:nvSpPr>
          <p:cNvPr id="284" name="Shape 28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Performance measures</a:t>
            </a:r>
          </a:p>
        </p:txBody>
      </p:sp>
      <p:sp>
        <p:nvSpPr>
          <p:cNvPr id="291" name="Shape 29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Are Results oriented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Relevant to program </a:t>
            </a:r>
            <a:r>
              <a:rPr lang="en-US" sz="2800" b="0" i="0" u="none" strike="noStrike" cap="none">
                <a:solidFill>
                  <a:srgbClr val="FF0000"/>
                </a:solidFill>
                <a:latin typeface="Calibri"/>
                <a:ea typeface="Calibri"/>
                <a:cs typeface="Calibri"/>
                <a:sym typeface="Calibri"/>
              </a:rPr>
              <a:t>mission</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Responsive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Valid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Reliable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Accessible (Can the organization deliver on their plans?)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Comparable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Clear</a:t>
            </a:r>
          </a:p>
        </p:txBody>
      </p:sp>
      <p:sp>
        <p:nvSpPr>
          <p:cNvPr id="292" name="Shape 29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27</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719500" y="307475"/>
            <a:ext cx="10515600" cy="1550700"/>
          </a:xfrm>
          <a:prstGeom prst="rect">
            <a:avLst/>
          </a:prstGeom>
          <a:noFill/>
          <a:ln>
            <a:noFill/>
          </a:ln>
        </p:spPr>
        <p:txBody>
          <a:bodyPr wrap="square" lIns="91425" tIns="91425" rIns="91425" bIns="91425" anchor="ctr" anchorCtr="0">
            <a:noAutofit/>
          </a:bodyPr>
          <a:lstStyle/>
          <a:p>
            <a:pPr marL="228600" marR="0" lvl="0" indent="-76200" algn="l" rtl="0">
              <a:lnSpc>
                <a:spcPct val="90000"/>
              </a:lnSpc>
              <a:spcBef>
                <a:spcPts val="0"/>
              </a:spcBef>
              <a:spcAft>
                <a:spcPts val="0"/>
              </a:spcAft>
              <a:buClr>
                <a:schemeClr val="dk1"/>
              </a:buClr>
              <a:buSzPct val="25000"/>
              <a:buFont typeface="Arial"/>
              <a:buNone/>
            </a:pPr>
            <a:r>
              <a:rPr lang="en-US" sz="3000" b="1" i="1" u="none" strike="noStrike" cap="none">
                <a:solidFill>
                  <a:schemeClr val="dk1"/>
                </a:solidFill>
                <a:latin typeface="Arial"/>
                <a:ea typeface="Arial"/>
                <a:cs typeface="Arial"/>
                <a:sym typeface="Arial"/>
              </a:rPr>
              <a:t>WHY? Performance Management in Non-profits translates a mission into reality and evaluates the results to all stakeholders</a:t>
            </a:r>
          </a:p>
        </p:txBody>
      </p:sp>
      <p:sp>
        <p:nvSpPr>
          <p:cNvPr id="299" name="Shape 299"/>
          <p:cNvSpPr txBox="1">
            <a:spLocks noGrp="1"/>
          </p:cNvSpPr>
          <p:nvPr>
            <p:ph type="body" idx="2"/>
          </p:nvPr>
        </p:nvSpPr>
        <p:spPr>
          <a:xfrm>
            <a:off x="719500" y="2077275"/>
            <a:ext cx="5157900" cy="4326300"/>
          </a:xfrm>
          <a:prstGeom prst="rect">
            <a:avLst/>
          </a:prstGeom>
          <a:noFill/>
          <a:ln>
            <a:noFill/>
          </a:ln>
        </p:spPr>
        <p:txBody>
          <a:bodyPr wrap="square"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1" i="0" u="sng" strike="noStrike" cap="none">
                <a:solidFill>
                  <a:schemeClr val="dk1"/>
                </a:solidFill>
                <a:latin typeface="Arial"/>
                <a:ea typeface="Arial"/>
                <a:cs typeface="Arial"/>
                <a:sym typeface="Arial"/>
              </a:rPr>
              <a:t>Transparency of Performance to:</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*Donors</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*Elected Leaders</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*Senior Management</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*Oversight Entities</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*Employees</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*Customers</a:t>
            </a:r>
          </a:p>
          <a:p>
            <a:pPr marL="0" marR="0" lvl="0" indent="0" algn="l" rtl="0">
              <a:lnSpc>
                <a:spcPct val="9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*Partners</a:t>
            </a:r>
          </a:p>
          <a:p>
            <a:pPr marL="0" marR="0" lvl="0" indent="0" algn="l" rtl="0">
              <a:lnSpc>
                <a:spcPct val="90000"/>
              </a:lnSpc>
              <a:spcBef>
                <a:spcPts val="0"/>
              </a:spcBef>
              <a:spcAft>
                <a:spcPts val="0"/>
              </a:spcAft>
              <a:buClr>
                <a:schemeClr val="dk1"/>
              </a:buClr>
              <a:buSzPct val="25000"/>
              <a:buFont typeface="Arial"/>
              <a:buNone/>
            </a:pPr>
            <a:endParaRPr sz="2400" b="1" i="0" u="none" strike="noStrike" cap="none">
              <a:solidFill>
                <a:schemeClr val="dk1"/>
              </a:solidFill>
              <a:latin typeface="Calibri"/>
              <a:ea typeface="Calibri"/>
              <a:cs typeface="Calibri"/>
              <a:sym typeface="Calibri"/>
            </a:endParaRPr>
          </a:p>
          <a:p>
            <a:pPr marL="228600" marR="0" lvl="0" indent="12700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00" name="Shape 300"/>
          <p:cNvSpPr txBox="1">
            <a:spLocks noGrp="1"/>
          </p:cNvSpPr>
          <p:nvPr>
            <p:ph type="body" idx="4"/>
          </p:nvPr>
        </p:nvSpPr>
        <p:spPr>
          <a:xfrm>
            <a:off x="6172200" y="1858200"/>
            <a:ext cx="5183100" cy="4812600"/>
          </a:xfrm>
          <a:prstGeom prst="rect">
            <a:avLst/>
          </a:prstGeom>
          <a:noFill/>
          <a:ln>
            <a:noFill/>
          </a:ln>
        </p:spPr>
        <p:txBody>
          <a:bodyPr wrap="square" lIns="91425" tIns="91425" rIns="91425" bIns="91425"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a:t>
            </a:r>
            <a:r>
              <a:rPr lang="en-US" sz="2000" b="1" i="0" u="sng" strike="noStrike" cap="none">
                <a:solidFill>
                  <a:schemeClr val="dk1"/>
                </a:solidFill>
                <a:latin typeface="Arial"/>
                <a:ea typeface="Arial"/>
                <a:cs typeface="Arial"/>
                <a:sym typeface="Arial"/>
              </a:rPr>
              <a:t>Strategic Level</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–Measure Progress on Issues</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–Define &amp; Validate Policy Strategies</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–Enhance Stakeholder Satisfaction and Support</a:t>
            </a:r>
          </a:p>
          <a:p>
            <a:pPr marL="0" marR="0" lvl="0" indent="0" algn="l" rtl="0">
              <a:lnSpc>
                <a:spcPct val="80000"/>
              </a:lnSpc>
              <a:spcBef>
                <a:spcPts val="5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a:t>
            </a:r>
            <a:r>
              <a:rPr lang="en-US" sz="2000" b="1" i="0" u="sng" strike="noStrike" cap="none">
                <a:solidFill>
                  <a:schemeClr val="dk1"/>
                </a:solidFill>
                <a:latin typeface="Arial"/>
                <a:ea typeface="Arial"/>
                <a:cs typeface="Arial"/>
                <a:sym typeface="Arial"/>
              </a:rPr>
              <a:t>Operational Level</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–Drive Change to Implement Organizational Strategies</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–Ensure Compliance</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–Achieve Efficiencies</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–Improve Cycle Time</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a:t>
            </a:r>
          </a:p>
          <a:p>
            <a:pPr marL="0" marR="0" lvl="0" indent="0" algn="l" rtl="0">
              <a:lnSpc>
                <a:spcPct val="80000"/>
              </a:lnSpc>
              <a:spcBef>
                <a:spcPts val="500"/>
              </a:spcBef>
              <a:spcAft>
                <a:spcPts val="0"/>
              </a:spcAft>
              <a:buClr>
                <a:schemeClr val="dk1"/>
              </a:buClr>
              <a:buSzPct val="25000"/>
              <a:buFont typeface="Arial"/>
              <a:buNone/>
            </a:pPr>
            <a:r>
              <a:rPr lang="en-US" sz="2000" b="0" i="0" u="none" strike="noStrike" cap="none">
                <a:solidFill>
                  <a:schemeClr val="dk1"/>
                </a:solidFill>
                <a:latin typeface="Arial"/>
                <a:ea typeface="Arial"/>
                <a:cs typeface="Arial"/>
                <a:sym typeface="Arial"/>
              </a:rPr>
              <a:t>•</a:t>
            </a:r>
            <a:r>
              <a:rPr lang="en-US" sz="2000" b="1" i="0" u="sng" strike="noStrike" cap="none">
                <a:solidFill>
                  <a:schemeClr val="dk1"/>
                </a:solidFill>
                <a:latin typeface="Arial"/>
                <a:ea typeface="Arial"/>
                <a:cs typeface="Arial"/>
                <a:sym typeface="Arial"/>
              </a:rPr>
              <a:t>Individual Level</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–Improved Morale/Retention</a:t>
            </a:r>
          </a:p>
          <a:p>
            <a:pPr marL="0" marR="0" lvl="0" indent="0" algn="l" rtl="0">
              <a:lnSpc>
                <a:spcPct val="80000"/>
              </a:lnSpc>
              <a:spcBef>
                <a:spcPts val="400"/>
              </a:spcBef>
              <a:spcAft>
                <a:spcPts val="0"/>
              </a:spcAft>
              <a:buClr>
                <a:schemeClr val="dk1"/>
              </a:buClr>
              <a:buSzPct val="25000"/>
              <a:buFont typeface="Arial"/>
              <a:buNone/>
            </a:pPr>
            <a:r>
              <a:rPr lang="en-US" sz="1800" b="0" i="0" u="none" strike="noStrike" cap="none">
                <a:solidFill>
                  <a:schemeClr val="dk1"/>
                </a:solidFill>
                <a:latin typeface="Arial"/>
                <a:ea typeface="Arial"/>
                <a:cs typeface="Arial"/>
                <a:sym typeface="Arial"/>
              </a:rPr>
              <a:t>–Achieve Clarity of Responsibilities</a:t>
            </a:r>
          </a:p>
          <a:p>
            <a:pPr marL="228600" marR="0" lvl="0" indent="12700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01" name="Shape 30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28</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838200" y="365126"/>
            <a:ext cx="10515600" cy="748058"/>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Break time?</a:t>
            </a:r>
          </a:p>
        </p:txBody>
      </p:sp>
      <p:pic>
        <p:nvPicPr>
          <p:cNvPr id="307" name="Shape 307"/>
          <p:cNvPicPr preferRelativeResize="0">
            <a:picLocks noGrp="1"/>
          </p:cNvPicPr>
          <p:nvPr>
            <p:ph type="body" idx="1"/>
          </p:nvPr>
        </p:nvPicPr>
        <p:blipFill rotWithShape="1">
          <a:blip r:embed="rId3">
            <a:alphaModFix/>
          </a:blip>
          <a:srcRect/>
          <a:stretch/>
        </p:blipFill>
        <p:spPr>
          <a:xfrm>
            <a:off x="972498" y="1024767"/>
            <a:ext cx="5801700" cy="4351200"/>
          </a:xfrm>
          <a:prstGeom prst="rect">
            <a:avLst/>
          </a:prstGeom>
          <a:noFill/>
          <a:ln>
            <a:noFill/>
          </a:ln>
        </p:spPr>
      </p:pic>
      <p:pic>
        <p:nvPicPr>
          <p:cNvPr id="308" name="Shape 308"/>
          <p:cNvPicPr preferRelativeResize="0"/>
          <p:nvPr/>
        </p:nvPicPr>
        <p:blipFill rotWithShape="1">
          <a:blip r:embed="rId4">
            <a:alphaModFix/>
          </a:blip>
          <a:srcRect/>
          <a:stretch/>
        </p:blipFill>
        <p:spPr>
          <a:xfrm>
            <a:off x="5873366" y="1823555"/>
            <a:ext cx="5732198" cy="4919372"/>
          </a:xfrm>
          <a:prstGeom prst="rect">
            <a:avLst/>
          </a:prstGeom>
          <a:noFill/>
          <a:ln>
            <a:noFill/>
          </a:ln>
        </p:spPr>
      </p:pic>
      <p:sp>
        <p:nvSpPr>
          <p:cNvPr id="309" name="Shape 30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29</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838200" y="106950"/>
            <a:ext cx="10515600" cy="6510300"/>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Overview of </a:t>
            </a:r>
            <a:r>
              <a:rPr lang="en-US" sz="4400" b="1" i="0" u="none" strike="noStrike" cap="none">
                <a:solidFill>
                  <a:schemeClr val="accent6"/>
                </a:solidFill>
                <a:latin typeface="Calibri"/>
                <a:ea typeface="Calibri"/>
                <a:cs typeface="Calibri"/>
                <a:sym typeface="Calibri"/>
              </a:rPr>
              <a:t>Financial Program Management</a:t>
            </a:r>
            <a:r>
              <a:rPr lang="en-US" sz="4400" b="1" i="0" u="none" strike="noStrike" cap="none">
                <a:solidFill>
                  <a:schemeClr val="dk1"/>
                </a:solidFill>
                <a:latin typeface="Calibri"/>
                <a:ea typeface="Calibri"/>
                <a:cs typeface="Calibri"/>
                <a:sym typeface="Calibri"/>
              </a:rPr>
              <a:t>- Where to find the policies</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*Statutory and Policy Requirements 200.300</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*Performance Measures 200.301</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*Financial Management 200.302</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*Internal Controls 200.303</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*Cost Share/Matching (if applicable) 200.306</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*Revision of Budget and Program Plans 200.308.</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104" name="Shape 10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rgbClr val="FF0000"/>
                </a:solidFill>
                <a:latin typeface="Calibri"/>
                <a:ea typeface="Calibri"/>
                <a:cs typeface="Calibri"/>
                <a:sym typeface="Calibri"/>
              </a:rPr>
              <a:t>Post Award requirements for Non-Federal Entities</a:t>
            </a:r>
          </a:p>
        </p:txBody>
      </p:sp>
      <p:sp>
        <p:nvSpPr>
          <p:cNvPr id="315" name="Shape 315"/>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Relating Financial data to performance when required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Providing cost information, such as unit cost data when required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Complying with the terms and conditions of the award by meeting performance goals, indicators, and milestones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Complying with reporting requirements, and submitting reports in a timely manner</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355600" marR="0" lvl="0" indent="-1270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Take a quick look at:  </a:t>
            </a:r>
            <a:r>
              <a:rPr lang="en-US" sz="2800" b="1" i="0" u="none" strike="noStrike" cap="none">
                <a:solidFill>
                  <a:schemeClr val="dk1"/>
                </a:solidFill>
                <a:latin typeface="Calibri"/>
                <a:ea typeface="Calibri"/>
                <a:cs typeface="Calibri"/>
                <a:sym typeface="Calibri"/>
              </a:rPr>
              <a:t>200.328   Monitoring and reporting program performance.  -Subpart D—Post Federal Award Requirements</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16" name="Shape 31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Performance Reporting Requirements 2 CFR 200.328</a:t>
            </a:r>
          </a:p>
        </p:txBody>
      </p:sp>
      <p:sp>
        <p:nvSpPr>
          <p:cNvPr id="323" name="Shape 32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Frequency determined by federal awarding agency (CTI-CFF is quarterly)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Compare actual project performance to targeted performance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Detail why targets were not met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Explain cost overruns and high unit costs (this could include cost per trainee, or cost per workshop,  or travel)</a:t>
            </a:r>
          </a:p>
        </p:txBody>
      </p:sp>
      <p:sp>
        <p:nvSpPr>
          <p:cNvPr id="324" name="Shape 32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31</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Relating Financial Data to Performance Accomplishments</a:t>
            </a:r>
          </a:p>
        </p:txBody>
      </p:sp>
      <p:sp>
        <p:nvSpPr>
          <p:cNvPr id="331" name="Shape 331"/>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2 CFR 200 requires non-federal entities to:</a:t>
            </a:r>
          </a:p>
          <a:p>
            <a:pPr marL="0" marR="0" lvl="0" indent="0" algn="l" rtl="0">
              <a:lnSpc>
                <a:spcPct val="90000"/>
              </a:lnSpc>
              <a:spcBef>
                <a:spcPts val="100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*Relate financial data to performance accomplishments</a:t>
            </a:r>
          </a:p>
          <a:p>
            <a:pPr marL="0" marR="0" lvl="0" indent="0" algn="l" rtl="0">
              <a:lnSpc>
                <a:spcPct val="90000"/>
              </a:lnSpc>
              <a:spcBef>
                <a:spcPts val="100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*Provide cost information to demonstrate cost effective practices</a:t>
            </a:r>
          </a:p>
        </p:txBody>
      </p:sp>
      <p:sp>
        <p:nvSpPr>
          <p:cNvPr id="332" name="Shape 3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32</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rgbClr val="FF0000"/>
                </a:solidFill>
                <a:latin typeface="Calibri"/>
                <a:ea typeface="Calibri"/>
                <a:cs typeface="Calibri"/>
                <a:sym typeface="Calibri"/>
              </a:rPr>
              <a:t>Internal Controls </a:t>
            </a:r>
            <a:r>
              <a:rPr lang="en-US" sz="4400" b="0" i="0" u="none" strike="noStrike" cap="none">
                <a:solidFill>
                  <a:schemeClr val="dk1"/>
                </a:solidFill>
                <a:latin typeface="Calibri"/>
                <a:ea typeface="Calibri"/>
                <a:cs typeface="Calibri"/>
                <a:sym typeface="Calibri"/>
              </a:rPr>
              <a:t>for Performance Measurement Systems	</a:t>
            </a:r>
            <a:r>
              <a:rPr lang="en-US" sz="4400" b="0" i="0" u="none" strike="noStrike" cap="none">
                <a:solidFill>
                  <a:srgbClr val="FF0000"/>
                </a:solidFill>
                <a:latin typeface="Calibri"/>
                <a:ea typeface="Calibri"/>
                <a:cs typeface="Calibri"/>
                <a:sym typeface="Calibri"/>
              </a:rPr>
              <a:t>2 CFR 200.303</a:t>
            </a:r>
          </a:p>
        </p:txBody>
      </p:sp>
      <p:sp>
        <p:nvSpPr>
          <p:cNvPr id="339" name="Shape 339"/>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Effective and efficient operations</a:t>
            </a:r>
          </a:p>
          <a:p>
            <a:pPr marL="228600" marR="0" lvl="0" indent="-228600" algn="l" rtl="0">
              <a:lnSpc>
                <a:spcPct val="90000"/>
              </a:lnSpc>
              <a:spcBef>
                <a:spcPts val="100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Reliable reporting</a:t>
            </a:r>
          </a:p>
          <a:p>
            <a:pPr marL="228600" marR="0" lvl="0" indent="-228600" algn="l" rtl="0">
              <a:lnSpc>
                <a:spcPct val="90000"/>
              </a:lnSpc>
              <a:spcBef>
                <a:spcPts val="1000"/>
              </a:spcBef>
              <a:spcAft>
                <a:spcPts val="0"/>
              </a:spcAft>
              <a:buClr>
                <a:schemeClr val="dk1"/>
              </a:buClr>
              <a:buSzPct val="100000"/>
              <a:buFont typeface="Arial"/>
              <a:buChar char="•"/>
            </a:pPr>
            <a:r>
              <a:rPr lang="en-US" sz="3600" b="0" i="0" u="none" strike="noStrike" cap="none">
                <a:solidFill>
                  <a:schemeClr val="dk1"/>
                </a:solidFill>
                <a:latin typeface="Calibri"/>
                <a:ea typeface="Calibri"/>
                <a:cs typeface="Calibri"/>
                <a:sym typeface="Calibri"/>
              </a:rPr>
              <a:t>Compliance with applicable laws and regulations</a:t>
            </a: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40" name="Shape 34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Establishing and Maintaining the Internal Control Environment</a:t>
            </a:r>
          </a:p>
        </p:txBody>
      </p:sp>
      <p:sp>
        <p:nvSpPr>
          <p:cNvPr id="346" name="Shape 346"/>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Organizational climate</a:t>
            </a:r>
          </a:p>
          <a:p>
            <a:pPr marL="228600" marR="0" lvl="0" indent="-2286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Oversight (checks and balances, reassessing program results)</a:t>
            </a:r>
          </a:p>
          <a:p>
            <a:pPr marL="228600" marR="0" lvl="0" indent="-2286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Commitment to competence</a:t>
            </a:r>
          </a:p>
          <a:p>
            <a:pPr marL="228600" marR="0" lvl="0" indent="-2286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Accountability</a:t>
            </a:r>
          </a:p>
          <a:p>
            <a:pPr marL="228600" marR="0" lvl="0" indent="-2286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47" name="Shape 34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838200" y="365125"/>
            <a:ext cx="10515600" cy="1325563"/>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Understanding Direct vs. Indirect costs</a:t>
            </a:r>
          </a:p>
        </p:txBody>
      </p:sp>
      <p:sp>
        <p:nvSpPr>
          <p:cNvPr id="353" name="Shape 353"/>
          <p:cNvSpPr txBox="1">
            <a:spLocks noGrp="1"/>
          </p:cNvSpPr>
          <p:nvPr>
            <p:ph type="body" idx="1"/>
          </p:nvPr>
        </p:nvSpPr>
        <p:spPr>
          <a:xfrm>
            <a:off x="838200" y="1825625"/>
            <a:ext cx="10515600" cy="4351338"/>
          </a:xfrm>
          <a:prstGeom prst="rect">
            <a:avLst/>
          </a:prstGeom>
          <a:noFill/>
          <a:ln>
            <a:noFill/>
          </a:ln>
        </p:spPr>
        <p:txBody>
          <a:bodyPr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rgbClr val="FF0000"/>
                </a:solidFill>
                <a:latin typeface="Calibri"/>
                <a:ea typeface="Calibri"/>
                <a:cs typeface="Calibri"/>
                <a:sym typeface="Calibri"/>
              </a:rPr>
              <a:t>2 CFR 200 Subpart E (basic criteria for all costs)</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Allowable costs must be: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Reasonable and necessary</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Permissible under the project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Allocable to the project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Consistently treated as either direct or indirect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Not included as a cost or a cost match for another federal program</a:t>
            </a:r>
          </a:p>
          <a:p>
            <a:pPr marL="228600" marR="0" lvl="0" indent="-22860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https://www.ecfr.gov/cgi-bin/text-idx?node=2:1.1.2.2.1.5&amp;rgn=div6</a:t>
            </a:r>
          </a:p>
        </p:txBody>
      </p:sp>
      <p:sp>
        <p:nvSpPr>
          <p:cNvPr id="354" name="Shape 354"/>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Shape 359"/>
          <p:cNvSpPr txBox="1">
            <a:spLocks noGrp="1"/>
          </p:cNvSpPr>
          <p:nvPr>
            <p:ph type="title"/>
          </p:nvPr>
        </p:nvSpPr>
        <p:spPr>
          <a:xfrm>
            <a:off x="579782" y="2703444"/>
            <a:ext cx="10774018" cy="401540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endParaRPr sz="2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ct val="25000"/>
              <a:buFont typeface="Calibri"/>
              <a:buNone/>
            </a:pPr>
            <a:r>
              <a:rPr lang="en-US" sz="2800" b="1" i="0" u="none" strike="noStrike" cap="none">
                <a:solidFill>
                  <a:srgbClr val="FF0000"/>
                </a:solidFill>
                <a:latin typeface="Calibri"/>
                <a:ea typeface="Calibri"/>
                <a:cs typeface="Calibri"/>
                <a:sym typeface="Calibri"/>
              </a:rPr>
              <a:t>Indirect costs</a:t>
            </a:r>
            <a:r>
              <a:rPr lang="en-US" sz="2800" b="1" i="0" u="none" strike="noStrike" cap="none">
                <a:solidFill>
                  <a:schemeClr val="dk1"/>
                </a:solidFill>
                <a:latin typeface="Calibri"/>
                <a:ea typeface="Calibri"/>
                <a:cs typeface="Calibri"/>
                <a:sym typeface="Calibri"/>
              </a:rPr>
              <a:t> </a:t>
            </a:r>
            <a:r>
              <a:rPr lang="en-US" sz="2800" b="0" i="0" u="none" strike="noStrike" cap="none">
                <a:solidFill>
                  <a:schemeClr val="dk1"/>
                </a:solidFill>
                <a:latin typeface="Calibri"/>
                <a:ea typeface="Calibri"/>
                <a:cs typeface="Calibri"/>
                <a:sym typeface="Calibri"/>
              </a:rPr>
              <a:t>(10% de minimus rate)</a:t>
            </a:r>
            <a:br>
              <a:rPr lang="en-US" sz="2800" b="0" i="0" u="none" strike="noStrike" cap="none">
                <a:solidFill>
                  <a:schemeClr val="dk1"/>
                </a:solidFill>
                <a:latin typeface="Calibri"/>
                <a:ea typeface="Calibri"/>
                <a:cs typeface="Calibri"/>
                <a:sym typeface="Calibri"/>
              </a:rPr>
            </a:br>
            <a:r>
              <a:rPr lang="en-US" sz="2800" b="0" i="0" u="none" strike="noStrike" cap="none">
                <a:solidFill>
                  <a:schemeClr val="dk1"/>
                </a:solidFill>
                <a:latin typeface="Calibri"/>
                <a:ea typeface="Calibri"/>
                <a:cs typeface="Calibri"/>
                <a:sym typeface="Calibri"/>
              </a:rPr>
              <a:t>Are those that are not easily assigned to a particular project but which are necessary to the operation of the grantee and the performance of the project. Typical indirect costs include, for example salaries or wages of administrative staff, building maintenance and utilities, and basic office supplies that can’t be counted toward a program (how many times did Joe use that pen toward the federal grant?! ☺)</a:t>
            </a:r>
            <a:br>
              <a:rPr lang="en-US" sz="28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a:r>
            <a:br>
              <a:rPr lang="en-US" sz="3200" b="0" i="0" u="none" strike="noStrike" cap="none">
                <a:solidFill>
                  <a:schemeClr val="dk1"/>
                </a:solidFill>
                <a:latin typeface="Calibri"/>
                <a:ea typeface="Calibri"/>
                <a:cs typeface="Calibri"/>
                <a:sym typeface="Calibri"/>
              </a:rPr>
            </a:br>
            <a:endParaRPr lang="en-US" sz="3200" b="0" i="0" u="none" strike="noStrike" cap="none">
              <a:solidFill>
                <a:schemeClr val="dk1"/>
              </a:solidFill>
              <a:latin typeface="Calibri"/>
              <a:ea typeface="Calibri"/>
              <a:cs typeface="Calibri"/>
              <a:sym typeface="Calibri"/>
            </a:endParaRPr>
          </a:p>
        </p:txBody>
      </p:sp>
      <p:sp>
        <p:nvSpPr>
          <p:cNvPr id="360" name="Shape 360"/>
          <p:cNvSpPr txBox="1">
            <a:spLocks noGrp="1"/>
          </p:cNvSpPr>
          <p:nvPr>
            <p:ph type="body" idx="1"/>
          </p:nvPr>
        </p:nvSpPr>
        <p:spPr>
          <a:xfrm>
            <a:off x="579782" y="288236"/>
            <a:ext cx="10515600" cy="2415208"/>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Clr>
                <a:schemeClr val="dk1"/>
              </a:buClr>
              <a:buSzPct val="25000"/>
              <a:buFont typeface="Arial"/>
              <a:buNone/>
            </a:pPr>
            <a:r>
              <a:rPr lang="en-US" sz="3200" b="1" i="0" u="none" strike="noStrike" cap="none">
                <a:solidFill>
                  <a:srgbClr val="FF0000"/>
                </a:solidFill>
                <a:latin typeface="Calibri"/>
                <a:ea typeface="Calibri"/>
                <a:cs typeface="Calibri"/>
                <a:sym typeface="Calibri"/>
              </a:rPr>
              <a:t>Direct Costs</a:t>
            </a:r>
            <a:r>
              <a:rPr lang="en-US" sz="3600" b="0" i="0" u="none" strike="noStrike" cap="none">
                <a:solidFill>
                  <a:srgbClr val="FF0000"/>
                </a:solidFill>
                <a:latin typeface="Calibri"/>
                <a:ea typeface="Calibri"/>
                <a:cs typeface="Calibri"/>
                <a:sym typeface="Calibri"/>
              </a:rPr>
              <a:t>:</a:t>
            </a:r>
          </a:p>
          <a:p>
            <a:pPr marL="0" marR="0" lvl="0" indent="0" algn="l" rtl="0">
              <a:lnSpc>
                <a:spcPct val="8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Are those that can be readily designated as benefitting one particular federally funded project or activity. Examples include salaries and wages of staff working directly on a federally funded project and unique supplies or equipment purchased specifically for use on a particular grant project.</a:t>
            </a:r>
          </a:p>
          <a:p>
            <a:pPr marL="0" marR="0" lvl="0" indent="0" algn="l" rtl="0">
              <a:lnSpc>
                <a:spcPct val="8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61" name="Shape 36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838200" y="764075"/>
            <a:ext cx="10515600" cy="5412600"/>
          </a:xfrm>
          <a:prstGeom prst="rect">
            <a:avLst/>
          </a:prstGeom>
          <a:noFill/>
          <a:ln>
            <a:noFill/>
          </a:ln>
        </p:spPr>
        <p:txBody>
          <a:bodyPr wrap="square"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400" b="0" i="0" u="none" strike="noStrike" cap="none">
                <a:solidFill>
                  <a:srgbClr val="00359E"/>
                </a:solidFill>
                <a:latin typeface="Arial"/>
                <a:ea typeface="Arial"/>
                <a:cs typeface="Arial"/>
                <a:sym typeface="Arial"/>
              </a:rPr>
              <a:t>•</a:t>
            </a:r>
            <a:r>
              <a:rPr lang="en-US" sz="2400" b="1" i="0" u="none" strike="noStrike" cap="none">
                <a:solidFill>
                  <a:srgbClr val="00359E"/>
                </a:solidFill>
                <a:latin typeface="Arial"/>
                <a:ea typeface="Arial"/>
                <a:cs typeface="Arial"/>
                <a:sym typeface="Arial"/>
              </a:rPr>
              <a:t>A direct cost is any cost that can be specifically identified with a particular project, program, or activity or that can be directly assigned to such activities relatively easily and with a high degree of accuracy.</a:t>
            </a:r>
          </a:p>
          <a:p>
            <a:pPr marL="0" marR="0" lvl="0" indent="0" algn="l" rtl="0">
              <a:lnSpc>
                <a:spcPct val="115000"/>
              </a:lnSpc>
              <a:spcBef>
                <a:spcPts val="1200"/>
              </a:spcBef>
              <a:spcAft>
                <a:spcPts val="0"/>
              </a:spcAft>
              <a:buClr>
                <a:schemeClr val="dk1"/>
              </a:buClr>
              <a:buSzPct val="25000"/>
              <a:buFont typeface="Arial"/>
              <a:buNone/>
            </a:pPr>
            <a:r>
              <a:rPr lang="en-US" sz="2400" b="1" i="0" u="none" strike="noStrike" cap="none">
                <a:solidFill>
                  <a:srgbClr val="00B050"/>
                </a:solidFill>
                <a:latin typeface="Arial"/>
                <a:ea typeface="Arial"/>
                <a:cs typeface="Arial"/>
                <a:sym typeface="Arial"/>
              </a:rPr>
              <a:t>Direct costs include, but are not limited to, </a:t>
            </a:r>
            <a:r>
              <a:rPr lang="en-US" sz="2400" b="1" i="0" u="none" strike="noStrike" cap="none">
                <a:solidFill>
                  <a:srgbClr val="548135"/>
                </a:solidFill>
                <a:latin typeface="Arial"/>
                <a:ea typeface="Arial"/>
                <a:cs typeface="Arial"/>
                <a:sym typeface="Arial"/>
              </a:rPr>
              <a:t>salaries, travel</a:t>
            </a:r>
            <a:r>
              <a:rPr lang="en-US" sz="2400" b="1" i="0" u="none" strike="noStrike" cap="none">
                <a:solidFill>
                  <a:srgbClr val="00B050"/>
                </a:solidFill>
                <a:latin typeface="Arial"/>
                <a:ea typeface="Arial"/>
                <a:cs typeface="Arial"/>
                <a:sym typeface="Arial"/>
              </a:rPr>
              <a:t>, equipment, and supplies directly benefiting the grant-supported project or activity.</a:t>
            </a:r>
          </a:p>
          <a:p>
            <a:pPr marL="0" marR="0" lvl="0" indent="0" algn="l" rtl="0">
              <a:lnSpc>
                <a:spcPct val="115000"/>
              </a:lnSpc>
              <a:spcBef>
                <a:spcPts val="400"/>
              </a:spcBef>
              <a:spcAft>
                <a:spcPts val="0"/>
              </a:spcAft>
              <a:buClr>
                <a:schemeClr val="dk1"/>
              </a:buClr>
              <a:buSzPct val="25000"/>
              <a:buFont typeface="Arial"/>
              <a:buNone/>
            </a:pPr>
            <a:endParaRPr sz="2400" b="0" i="0" u="none" strike="noStrike" cap="none">
              <a:solidFill>
                <a:srgbClr val="00B050"/>
              </a:solidFill>
              <a:latin typeface="Courier New"/>
              <a:ea typeface="Courier New"/>
              <a:cs typeface="Courier New"/>
              <a:sym typeface="Courier New"/>
            </a:endParaRPr>
          </a:p>
          <a:p>
            <a:pPr marL="0" marR="0" lvl="0" indent="0" algn="l" rtl="0">
              <a:lnSpc>
                <a:spcPct val="90000"/>
              </a:lnSpc>
              <a:spcBef>
                <a:spcPts val="0"/>
              </a:spcBef>
              <a:spcAft>
                <a:spcPts val="0"/>
              </a:spcAft>
              <a:buClr>
                <a:schemeClr val="dk1"/>
              </a:buClr>
              <a:buSzPct val="25000"/>
              <a:buFont typeface="Arial"/>
              <a:buNone/>
            </a:pPr>
            <a:r>
              <a:rPr lang="en-US" sz="2400" b="0" i="0" u="none" strike="noStrike" cap="none">
                <a:solidFill>
                  <a:srgbClr val="00359E"/>
                </a:solidFill>
                <a:latin typeface="Arial"/>
                <a:ea typeface="Arial"/>
                <a:cs typeface="Arial"/>
                <a:sym typeface="Arial"/>
              </a:rPr>
              <a:t>•</a:t>
            </a:r>
            <a:r>
              <a:rPr lang="en-US" sz="2400" b="1" i="0" u="none" strike="noStrike" cap="none">
                <a:solidFill>
                  <a:srgbClr val="00359E"/>
                </a:solidFill>
                <a:latin typeface="Arial"/>
                <a:ea typeface="Arial"/>
                <a:cs typeface="Arial"/>
                <a:sym typeface="Arial"/>
              </a:rPr>
              <a:t>Most organizations also incur costs for common or joint objectives that cannot be readily identified with an individual project, program, or organizational activity.</a:t>
            </a:r>
          </a:p>
          <a:p>
            <a:pPr marL="0" marR="0" lvl="0" indent="0" algn="l" rtl="0">
              <a:lnSpc>
                <a:spcPct val="115000"/>
              </a:lnSpc>
              <a:spcBef>
                <a:spcPts val="1200"/>
              </a:spcBef>
              <a:spcAft>
                <a:spcPts val="0"/>
              </a:spcAft>
              <a:buClr>
                <a:schemeClr val="dk1"/>
              </a:buClr>
              <a:buSzPct val="25000"/>
              <a:buFont typeface="Arial"/>
              <a:buNone/>
            </a:pPr>
            <a:r>
              <a:rPr lang="en-US" sz="2400" b="1" i="0" u="none" strike="noStrike" cap="none">
                <a:solidFill>
                  <a:srgbClr val="00B050"/>
                </a:solidFill>
                <a:latin typeface="Arial"/>
                <a:ea typeface="Arial"/>
                <a:cs typeface="Arial"/>
                <a:sym typeface="Arial"/>
              </a:rPr>
              <a:t>Facilities operation and maintenance costs, depreciation, and administrative expenses are examples of costs that usually are treated as F&amp;A costs. </a:t>
            </a:r>
          </a:p>
          <a:p>
            <a:pPr marL="228600" marR="0" lvl="0" indent="127000" algn="l" rtl="0">
              <a:lnSpc>
                <a:spcPct val="90000"/>
              </a:lnSpc>
              <a:spcBef>
                <a:spcPts val="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68" name="Shape 36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37</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838200" y="225977"/>
            <a:ext cx="10515600" cy="469761"/>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chemeClr val="dk1"/>
                </a:solidFill>
                <a:latin typeface="Calibri"/>
                <a:ea typeface="Calibri"/>
                <a:cs typeface="Calibri"/>
                <a:sym typeface="Calibri"/>
              </a:rPr>
              <a:t>10% De Minimis Rate </a:t>
            </a:r>
          </a:p>
        </p:txBody>
      </p:sp>
      <p:sp>
        <p:nvSpPr>
          <p:cNvPr id="374" name="Shape 374"/>
          <p:cNvSpPr txBox="1">
            <a:spLocks noGrp="1"/>
          </p:cNvSpPr>
          <p:nvPr>
            <p:ph type="body" idx="1"/>
          </p:nvPr>
        </p:nvSpPr>
        <p:spPr>
          <a:xfrm>
            <a:off x="838200" y="815009"/>
            <a:ext cx="10515600" cy="5864087"/>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10% De Minimis Rate </a:t>
            </a:r>
            <a:br>
              <a:rPr lang="en-US" sz="2400" b="1" i="0" u="none" strike="noStrike" cap="none">
                <a:solidFill>
                  <a:schemeClr val="dk1"/>
                </a:solidFill>
                <a:latin typeface="Calibri"/>
                <a:ea typeface="Calibri"/>
                <a:cs typeface="Calibri"/>
                <a:sym typeface="Calibri"/>
              </a:rPr>
            </a:br>
            <a:r>
              <a:rPr lang="en-US" sz="2400" b="0" i="0" u="none" strike="noStrike" cap="none">
                <a:solidFill>
                  <a:schemeClr val="dk1"/>
                </a:solidFill>
                <a:latin typeface="Calibri"/>
                <a:ea typeface="Calibri"/>
                <a:cs typeface="Calibri"/>
                <a:sym typeface="Calibri"/>
              </a:rPr>
              <a:t>2CFR 200.414 (f) In addition to the procedures outlined in the appendices in paragraph (e) of this section, any non-Federal entity that has never received a negotiated indirect cost rate, except for those non-Federal entities described in Appendix VII to Part 200—States and Local Government and Indian Tribe Indirect Cost Proposals, paragraph D.1.b, may elect to charge a de minimis rate of 10% of modified total direct costs (MTDC) which may be used indefinitely. As described in §200.403 Factors affecting allowability of costs, costs must be consistently charged as either indirect or direct costs, but may not be double charged or inconsistently charged as both. If chosen, this methodology once elected must be used consistently for all Federal awards until such time as a non-Federal entity chooses to negotiate for a rate, which the non-Federal entity may apply to do at any time.</a:t>
            </a:r>
          </a:p>
          <a:p>
            <a:pPr marL="177800" marR="0" lvl="0" indent="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a:t>
            </a:r>
            <a:r>
              <a:rPr lang="en-US" sz="2400" b="1" i="0" u="none" strike="noStrike" cap="none">
                <a:solidFill>
                  <a:srgbClr val="385623"/>
                </a:solidFill>
                <a:latin typeface="Calibri"/>
                <a:ea typeface="Calibri"/>
                <a:cs typeface="Calibri"/>
                <a:sym typeface="Calibri"/>
              </a:rPr>
              <a:t>If a cost can be designated as benefitting one particular federally funded project, charge it as direct.  The direct or indirect must be consistently charged and may not be double charged or inconsistently charged as both. </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a:r>
            <a:br>
              <a:rPr lang="en-US" sz="2800" b="0" i="0" u="none" strike="noStrike" cap="none">
                <a:solidFill>
                  <a:schemeClr val="dk1"/>
                </a:solidFill>
                <a:latin typeface="Calibri"/>
                <a:ea typeface="Calibri"/>
                <a:cs typeface="Calibri"/>
                <a:sym typeface="Calibri"/>
              </a:rPr>
            </a:br>
            <a:endParaRPr lang="en-US" sz="2800" b="0" i="0" u="none" strike="noStrike" cap="none">
              <a:solidFill>
                <a:schemeClr val="dk1"/>
              </a:solidFill>
              <a:latin typeface="Calibri"/>
              <a:ea typeface="Calibri"/>
              <a:cs typeface="Calibri"/>
              <a:sym typeface="Calibri"/>
            </a:endParaRPr>
          </a:p>
        </p:txBody>
      </p:sp>
      <p:sp>
        <p:nvSpPr>
          <p:cNvPr id="375" name="Shape 37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38</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rgbClr val="FF0000"/>
                </a:solidFill>
                <a:latin typeface="Calibri"/>
                <a:ea typeface="Calibri"/>
                <a:cs typeface="Calibri"/>
                <a:sym typeface="Calibri"/>
              </a:rPr>
              <a:t>Business Management Systems</a:t>
            </a:r>
          </a:p>
        </p:txBody>
      </p:sp>
      <p:sp>
        <p:nvSpPr>
          <p:cNvPr id="382" name="Shape 382"/>
          <p:cNvSpPr txBox="1">
            <a:spLocks noGrp="1"/>
          </p:cNvSpPr>
          <p:nvPr>
            <p:ph type="body" idx="1"/>
          </p:nvPr>
        </p:nvSpPr>
        <p:spPr>
          <a:xfrm>
            <a:off x="838200" y="1825625"/>
            <a:ext cx="10515600" cy="4773958"/>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0" i="0" u="none" strike="noStrike" cap="none">
                <a:solidFill>
                  <a:srgbClr val="FF0000"/>
                </a:solidFill>
                <a:latin typeface="Calibri"/>
                <a:ea typeface="Calibri"/>
                <a:cs typeface="Calibri"/>
                <a:sym typeface="Calibri"/>
              </a:rPr>
              <a:t>Personnel </a:t>
            </a:r>
            <a:r>
              <a:rPr lang="en-US" sz="2800" b="0" i="0" u="none" strike="noStrike" cap="none">
                <a:solidFill>
                  <a:schemeClr val="dk1"/>
                </a:solidFill>
                <a:latin typeface="Calibri"/>
                <a:ea typeface="Calibri"/>
                <a:cs typeface="Calibri"/>
                <a:sym typeface="Calibri"/>
              </a:rPr>
              <a:t>Systems and considerations</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*Position descriptions: Individual personnel file for each 		employee</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*Recruiting and hiring: Should be formalized and consistent</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*Compensation: Salary schedule for all employees</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*Fringe benefits: Benefits should be reasonable and consistently 	applied</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*Consultants: Written policies regarding consultants, and 	distinguish between consultants and in-house employees</a:t>
            </a:r>
          </a:p>
        </p:txBody>
      </p:sp>
      <p:sp>
        <p:nvSpPr>
          <p:cNvPr id="383" name="Shape 38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39</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887896" y="0"/>
            <a:ext cx="10515600" cy="6492875"/>
          </a:xfrm>
          <a:prstGeom prst="rect">
            <a:avLst/>
          </a:prstGeom>
          <a:noFill/>
          <a:ln>
            <a:noFill/>
          </a:ln>
        </p:spPr>
        <p:txBody>
          <a:bodyPr wrap="square" lIns="91425" tIns="45700" rIns="91425" bIns="45700"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none" strike="noStrike" cap="none">
                <a:solidFill>
                  <a:srgbClr val="FF0000"/>
                </a:solidFill>
                <a:latin typeface="Calibri"/>
                <a:ea typeface="Calibri"/>
                <a:cs typeface="Calibri"/>
                <a:sym typeface="Calibri"/>
              </a:rPr>
              <a:t>Performance Measurement</a:t>
            </a:r>
            <a:r>
              <a:rPr lang="en-US" sz="4400" b="1" i="0" u="none" strike="noStrike" cap="none">
                <a:solidFill>
                  <a:schemeClr val="dk1"/>
                </a:solidFill>
                <a:latin typeface="Calibri"/>
                <a:ea typeface="Calibri"/>
                <a:cs typeface="Calibri"/>
                <a:sym typeface="Calibri"/>
              </a:rPr>
              <a:t> 2 CFR 200.301</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sng" strike="noStrike" cap="none">
                <a:solidFill>
                  <a:schemeClr val="dk1"/>
                </a:solidFill>
                <a:latin typeface="Calibri"/>
                <a:ea typeface="Calibri"/>
                <a:cs typeface="Calibri"/>
                <a:sym typeface="Calibri"/>
              </a:rPr>
              <a:t>Non Federal Entities </a:t>
            </a:r>
            <a:r>
              <a:rPr lang="en-US" sz="4400" b="0" i="0" u="sng" strike="noStrike" cap="none">
                <a:solidFill>
                  <a:srgbClr val="FF0000"/>
                </a:solidFill>
                <a:latin typeface="Calibri"/>
                <a:ea typeface="Calibri"/>
                <a:cs typeface="Calibri"/>
                <a:sym typeface="Calibri"/>
              </a:rPr>
              <a:t>must</a:t>
            </a:r>
            <a:r>
              <a:rPr lang="en-US" sz="4400" b="0" i="0" u="sng" strike="noStrike" cap="none">
                <a:solidFill>
                  <a:schemeClr val="dk1"/>
                </a:solidFill>
                <a:latin typeface="Calibri"/>
                <a:ea typeface="Calibri"/>
                <a:cs typeface="Calibri"/>
                <a:sym typeface="Calibri"/>
              </a:rPr>
              <a:t>:</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*Relate Financial Data to Performance</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*Show Cost Effective Data</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*Measure Performance</a:t>
            </a:r>
            <a:br>
              <a:rPr lang="en-US" sz="4400" b="0" i="0" u="none" strike="noStrike" cap="none">
                <a:solidFill>
                  <a:schemeClr val="dk1"/>
                </a:solidFill>
                <a:latin typeface="Calibri"/>
                <a:ea typeface="Calibri"/>
                <a:cs typeface="Calibri"/>
                <a:sym typeface="Calibri"/>
              </a:rPr>
            </a:br>
            <a:r>
              <a:rPr lang="en-US" sz="4400" b="0" i="0" u="sng" strike="noStrike" cap="none">
                <a:solidFill>
                  <a:schemeClr val="dk1"/>
                </a:solidFill>
                <a:latin typeface="Calibri"/>
                <a:ea typeface="Calibri"/>
                <a:cs typeface="Calibri"/>
                <a:sym typeface="Calibri"/>
              </a:rPr>
              <a:t>Federal Awarding Entities </a:t>
            </a:r>
            <a:r>
              <a:rPr lang="en-US" sz="4400" b="0" i="0" u="sng" strike="noStrike" cap="none">
                <a:solidFill>
                  <a:srgbClr val="FF0000"/>
                </a:solidFill>
                <a:latin typeface="Calibri"/>
                <a:ea typeface="Calibri"/>
                <a:cs typeface="Calibri"/>
                <a:sym typeface="Calibri"/>
              </a:rPr>
              <a:t>must</a:t>
            </a:r>
            <a:r>
              <a:rPr lang="en-US" sz="4400" b="0" i="0" u="sng" strike="noStrike" cap="none">
                <a:solidFill>
                  <a:schemeClr val="dk1"/>
                </a:solidFill>
                <a:latin typeface="Calibri"/>
                <a:ea typeface="Calibri"/>
                <a:cs typeface="Calibri"/>
                <a:sym typeface="Calibri"/>
              </a:rPr>
              <a:t>:</a:t>
            </a:r>
            <a:br>
              <a:rPr lang="en-US" sz="4400" b="0" i="0" u="sng"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*Communicate Expectations</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*Provide Clear Goals</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*Analyze and Apply Data</a:t>
            </a:r>
          </a:p>
        </p:txBody>
      </p:sp>
      <p:sp>
        <p:nvSpPr>
          <p:cNvPr id="111" name="Shape 11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Personnel systems continued</a:t>
            </a:r>
          </a:p>
        </p:txBody>
      </p:sp>
      <p:sp>
        <p:nvSpPr>
          <p:cNvPr id="390" name="Shape 39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Fringe Benefits</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	Typical are paid holidays, paid vacation, unpaid leave insurance –should be equitable across organization.</a:t>
            </a: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Termination</a:t>
            </a:r>
          </a:p>
          <a:p>
            <a:pPr marL="609600" marR="0" lvl="1" indent="0" algn="l" rtl="0">
              <a:lnSpc>
                <a:spcPct val="90000"/>
              </a:lnSpc>
              <a:spcBef>
                <a:spcPts val="5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Dismissal and termination processes</a:t>
            </a:r>
          </a:p>
        </p:txBody>
      </p:sp>
      <p:sp>
        <p:nvSpPr>
          <p:cNvPr id="391" name="Shape 391"/>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40</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rgbClr val="FF0000"/>
                </a:solidFill>
                <a:latin typeface="Calibri"/>
                <a:ea typeface="Calibri"/>
                <a:cs typeface="Calibri"/>
                <a:sym typeface="Calibri"/>
              </a:rPr>
              <a:t>Procurement systems </a:t>
            </a:r>
            <a:r>
              <a:rPr lang="en-US" sz="4400" b="0" i="0" u="none" strike="noStrike" cap="none">
                <a:solidFill>
                  <a:schemeClr val="dk1"/>
                </a:solidFill>
                <a:latin typeface="Calibri"/>
                <a:ea typeface="Calibri"/>
                <a:cs typeface="Calibri"/>
                <a:sym typeface="Calibri"/>
              </a:rPr>
              <a:t>200.317 and 200.326</a:t>
            </a:r>
          </a:p>
        </p:txBody>
      </p:sp>
      <p:sp>
        <p:nvSpPr>
          <p:cNvPr id="398" name="Shape 398"/>
          <p:cNvSpPr txBox="1">
            <a:spLocks noGrp="1"/>
          </p:cNvSpPr>
          <p:nvPr>
            <p:ph type="body" idx="1"/>
          </p:nvPr>
        </p:nvSpPr>
        <p:spPr>
          <a:xfrm>
            <a:off x="838200" y="1825625"/>
            <a:ext cx="10515600" cy="4744140"/>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Standards for procurement are broad. Primary focus is to ensure that recipients have adequate internal controls over procurement.  The federal standards for procurement are detailed in 2 CFR 200.317 through 2 CFR 200.326</a:t>
            </a: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Let’s look that up!  </a:t>
            </a:r>
          </a:p>
          <a:p>
            <a:pPr marL="177800" marR="0" lvl="0" indent="0" algn="l" rtl="0">
              <a:lnSpc>
                <a:spcPct val="90000"/>
              </a:lnSpc>
              <a:spcBef>
                <a:spcPts val="1000"/>
              </a:spcBef>
              <a:spcAft>
                <a:spcPts val="0"/>
              </a:spcAft>
              <a:buClr>
                <a:schemeClr val="dk1"/>
              </a:buClr>
              <a:buSzPct val="25000"/>
              <a:buFont typeface="Arial"/>
              <a:buNone/>
            </a:pPr>
            <a:r>
              <a:rPr lang="en-US" sz="2800" b="0" i="0" u="sng" strike="noStrike" cap="none">
                <a:solidFill>
                  <a:schemeClr val="hlink"/>
                </a:solidFill>
                <a:latin typeface="Calibri"/>
                <a:ea typeface="Calibri"/>
                <a:cs typeface="Calibri"/>
                <a:sym typeface="Calibri"/>
                <a:hlinkClick r:id="rId3"/>
              </a:rPr>
              <a:t>https://www.ecfr.gov/cgi-bin/text-idx?node=2:1.1.2.2.1.4.31&amp;rgn=div7</a:t>
            </a:r>
            <a:r>
              <a:rPr lang="en-US" sz="2800" b="0" i="0" u="none" strike="noStrike" cap="none">
                <a:solidFill>
                  <a:schemeClr val="dk1"/>
                </a:solidFill>
                <a:latin typeface="Calibri"/>
                <a:ea typeface="Calibri"/>
                <a:cs typeface="Calibri"/>
                <a:sym typeface="Calibri"/>
              </a:rPr>
              <a:t> </a:t>
            </a: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Discuss!</a:t>
            </a: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41</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Procurement con’t		</a:t>
            </a:r>
          </a:p>
        </p:txBody>
      </p:sp>
      <p:sp>
        <p:nvSpPr>
          <p:cNvPr id="406" name="Shape 406"/>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Code of conduct- </a:t>
            </a:r>
            <a:r>
              <a:rPr lang="en-US" sz="2800" b="0" i="0" u="none" strike="noStrike" cap="none">
                <a:solidFill>
                  <a:schemeClr val="dk1"/>
                </a:solidFill>
                <a:latin typeface="Calibri"/>
                <a:ea typeface="Calibri"/>
                <a:cs typeface="Calibri"/>
                <a:sym typeface="Calibri"/>
              </a:rPr>
              <a:t>Written and implemented policies regarding acceptable practices, conflicts of interest, or standards of ethical or moral behavior for making procurement (buying)</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Competition- </a:t>
            </a:r>
            <a:r>
              <a:rPr lang="en-US" sz="2800" b="0" i="0" u="none" strike="noStrike" cap="none">
                <a:solidFill>
                  <a:schemeClr val="dk1"/>
                </a:solidFill>
                <a:latin typeface="Calibri"/>
                <a:ea typeface="Calibri"/>
                <a:cs typeface="Calibri"/>
                <a:sym typeface="Calibri"/>
              </a:rPr>
              <a:t>Official written policy should promote and verify that procurements provide for full and open competition</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Procurement Procedures- </a:t>
            </a:r>
            <a:r>
              <a:rPr lang="en-US" sz="2800" b="0" i="0" u="none" strike="noStrike" cap="none">
                <a:solidFill>
                  <a:schemeClr val="dk1"/>
                </a:solidFill>
                <a:latin typeface="Calibri"/>
                <a:ea typeface="Calibri"/>
                <a:cs typeface="Calibri"/>
                <a:sym typeface="Calibri"/>
              </a:rPr>
              <a:t>Work with trusted vendors (not suspended or debarred) buy local when possible</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Cost and Price Analysis- </a:t>
            </a:r>
            <a:r>
              <a:rPr lang="en-US" sz="2800" b="0" i="0" u="none" strike="noStrike" cap="none">
                <a:solidFill>
                  <a:schemeClr val="dk1"/>
                </a:solidFill>
                <a:latin typeface="Calibri"/>
                <a:ea typeface="Calibri"/>
                <a:cs typeface="Calibri"/>
                <a:sym typeface="Calibri"/>
              </a:rPr>
              <a:t>Document market research (best value for the $!) Policies should identify how to document and who is responsible.</a:t>
            </a: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07" name="Shape 407"/>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42</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Procurement continued…	</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414" name="Shape 414"/>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Procurement Records- </a:t>
            </a:r>
            <a:r>
              <a:rPr lang="en-US" sz="2800" b="0" i="0" u="none" strike="noStrike" cap="none">
                <a:solidFill>
                  <a:schemeClr val="dk1"/>
                </a:solidFill>
                <a:latin typeface="Calibri"/>
                <a:ea typeface="Calibri"/>
                <a:cs typeface="Calibri"/>
                <a:sym typeface="Calibri"/>
              </a:rPr>
              <a:t>Written policy for documenting procurement actions and history. Under 2 CFR 200.333 Records retention is 3 years from date of final expenditure report.</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Contract Administration- </a:t>
            </a:r>
            <a:r>
              <a:rPr lang="en-US" sz="2800" b="0" i="0" u="none" strike="noStrike" cap="none">
                <a:solidFill>
                  <a:schemeClr val="dk1"/>
                </a:solidFill>
                <a:latin typeface="Calibri"/>
                <a:ea typeface="Calibri"/>
                <a:cs typeface="Calibri"/>
                <a:sym typeface="Calibri"/>
              </a:rPr>
              <a:t> Ensure contractors meet the terms and conditions of the contract and evaluate contractor performance.</a:t>
            </a:r>
          </a:p>
        </p:txBody>
      </p:sp>
      <p:sp>
        <p:nvSpPr>
          <p:cNvPr id="415" name="Shape 41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43</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838200" y="365126"/>
            <a:ext cx="10515600" cy="581932"/>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Property Management Systems</a:t>
            </a:r>
          </a:p>
        </p:txBody>
      </p:sp>
      <p:sp>
        <p:nvSpPr>
          <p:cNvPr id="422" name="Shape 422"/>
          <p:cNvSpPr txBox="1">
            <a:spLocks noGrp="1"/>
          </p:cNvSpPr>
          <p:nvPr>
            <p:ph type="body" idx="1"/>
          </p:nvPr>
        </p:nvSpPr>
        <p:spPr>
          <a:xfrm>
            <a:off x="838200" y="947058"/>
            <a:ext cx="10515600" cy="5584371"/>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Does CTI-CFF purchase property with federal funding?  Will you in the future? Here is the guidance:</a:t>
            </a:r>
          </a:p>
          <a:p>
            <a:pPr marL="177800" marR="0" lvl="0" indent="0" algn="l" rtl="0">
              <a:lnSpc>
                <a:spcPct val="90000"/>
              </a:lnSpc>
              <a:spcBef>
                <a:spcPts val="1000"/>
              </a:spcBef>
              <a:spcAft>
                <a:spcPts val="0"/>
              </a:spcAft>
              <a:buClr>
                <a:schemeClr val="dk1"/>
              </a:buClr>
              <a:buSzPct val="25000"/>
              <a:buFont typeface="Arial"/>
              <a:buNone/>
            </a:pPr>
            <a:r>
              <a:rPr lang="en-US" sz="2400" b="0" i="0" u="none" strike="noStrike" cap="none">
                <a:solidFill>
                  <a:srgbClr val="FF0000"/>
                </a:solidFill>
                <a:latin typeface="Calibri"/>
                <a:ea typeface="Calibri"/>
                <a:cs typeface="Calibri"/>
                <a:sym typeface="Calibri"/>
              </a:rPr>
              <a:t>2 CFR 200.310 through 200.316 </a:t>
            </a:r>
          </a:p>
          <a:p>
            <a:pPr marL="177800" marR="0" lvl="0" indent="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Equipment should be adequately safeguarded and maintained and disposition should comply with federal requirements.</a:t>
            </a:r>
          </a:p>
          <a:p>
            <a:pPr marL="177800" marR="0" lvl="0" indent="0" algn="l" rtl="0">
              <a:lnSpc>
                <a:spcPct val="90000"/>
              </a:lnSpc>
              <a:spcBef>
                <a:spcPts val="1000"/>
              </a:spcBef>
              <a:spcAft>
                <a:spcPts val="0"/>
              </a:spcAft>
              <a:buClr>
                <a:schemeClr val="dk1"/>
              </a:buClr>
              <a:buSzPct val="25000"/>
              <a:buFont typeface="Arial"/>
              <a:buNone/>
            </a:pPr>
            <a:r>
              <a:rPr lang="en-US" sz="2400" b="0" i="0" u="none" strike="noStrike" cap="none">
                <a:solidFill>
                  <a:schemeClr val="dk1"/>
                </a:solidFill>
                <a:latin typeface="Calibri"/>
                <a:ea typeface="Calibri"/>
                <a:cs typeface="Calibri"/>
                <a:sym typeface="Calibri"/>
              </a:rPr>
              <a:t>	</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Equipment </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Records</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Insurance</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Inventory and control requirements</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Maintenance records</a:t>
            </a:r>
          </a:p>
          <a:p>
            <a:pPr marL="228600" marR="0" lvl="0" indent="-50800" algn="l" rtl="0">
              <a:lnSpc>
                <a:spcPct val="90000"/>
              </a:lnSpc>
              <a:spcBef>
                <a:spcPts val="1000"/>
              </a:spcBef>
              <a:spcAft>
                <a:spcPts val="0"/>
              </a:spcAft>
              <a:buClr>
                <a:schemeClr val="dk1"/>
              </a:buClr>
              <a:buSzPct val="100000"/>
              <a:buFont typeface="Arial"/>
              <a:buChar char="•"/>
            </a:pPr>
            <a:r>
              <a:rPr lang="en-US" sz="2400" b="0" i="0" u="none" strike="noStrike" cap="none">
                <a:solidFill>
                  <a:schemeClr val="dk1"/>
                </a:solidFill>
                <a:latin typeface="Calibri"/>
                <a:ea typeface="Calibri"/>
                <a:cs typeface="Calibri"/>
                <a:sym typeface="Calibri"/>
              </a:rPr>
              <a:t>Disposition procedures</a:t>
            </a:r>
          </a:p>
          <a:p>
            <a:pPr marL="228600" marR="0" lvl="0" indent="-508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23" name="Shape 423"/>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44</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	TRAVEL Procedures  	</a:t>
            </a:r>
          </a:p>
        </p:txBody>
      </p:sp>
      <p:sp>
        <p:nvSpPr>
          <p:cNvPr id="430" name="Shape 430"/>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noAutofit/>
          </a:bodyPr>
          <a:lstStyle/>
          <a:p>
            <a:pPr marL="228600" marR="0" lvl="0" indent="-50800" algn="l" rtl="0">
              <a:lnSpc>
                <a:spcPct val="90000"/>
              </a:lnSpc>
              <a:spcBef>
                <a:spcPts val="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Authorization and approval</a:t>
            </a:r>
          </a:p>
          <a:p>
            <a:pPr marL="228600" marR="0" lvl="0" indent="-508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 Centralized reservations</a:t>
            </a:r>
          </a:p>
          <a:p>
            <a:pPr marL="228600" marR="0" lvl="0" indent="-508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Advances / reimbursements</a:t>
            </a:r>
          </a:p>
          <a:p>
            <a:pPr marL="228600" marR="0" lvl="0" indent="-508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Credit and debit cards</a:t>
            </a:r>
          </a:p>
          <a:p>
            <a:pPr marL="228600" marR="0" lvl="0" indent="-508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Documentation</a:t>
            </a:r>
          </a:p>
          <a:p>
            <a:pPr marL="228600" marR="0" lvl="0" indent="-50800" algn="l" rtl="0">
              <a:lnSpc>
                <a:spcPct val="90000"/>
              </a:lnSpc>
              <a:spcBef>
                <a:spcPts val="1000"/>
              </a:spcBef>
              <a:spcAft>
                <a:spcPts val="0"/>
              </a:spcAft>
              <a:buClr>
                <a:schemeClr val="dk1"/>
              </a:buClr>
              <a:buSzPct val="100000"/>
              <a:buFont typeface="Arial"/>
              <a:buChar char="•"/>
            </a:pPr>
            <a:r>
              <a:rPr lang="en-US" sz="4000" b="0" i="0" u="none" strike="noStrike" cap="none">
                <a:solidFill>
                  <a:schemeClr val="dk1"/>
                </a:solidFill>
                <a:latin typeface="Calibri"/>
                <a:ea typeface="Calibri"/>
                <a:cs typeface="Calibri"/>
                <a:sym typeface="Calibri"/>
              </a:rPr>
              <a:t>Special circumstances</a:t>
            </a:r>
          </a:p>
          <a:p>
            <a:pPr marL="228600" marR="0" lvl="0" indent="-508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228600" marR="0" lvl="0" indent="-5080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pic>
        <p:nvPicPr>
          <p:cNvPr id="431" name="Shape 431" descr="funny &lt;strong&gt;airplane&lt;/strong&gt; one by martin74 - funny &lt;strong&gt;airplane&lt;/strong&gt; one"/>
          <p:cNvPicPr preferRelativeResize="0"/>
          <p:nvPr/>
        </p:nvPicPr>
        <p:blipFill rotWithShape="1">
          <a:blip r:embed="rId3">
            <a:alphaModFix/>
          </a:blip>
          <a:srcRect/>
          <a:stretch/>
        </p:blipFill>
        <p:spPr>
          <a:xfrm>
            <a:off x="6659218" y="230188"/>
            <a:ext cx="2217195" cy="1449826"/>
          </a:xfrm>
          <a:prstGeom prst="rect">
            <a:avLst/>
          </a:prstGeom>
          <a:noFill/>
          <a:ln>
            <a:noFill/>
          </a:ln>
        </p:spPr>
      </p:pic>
      <p:sp>
        <p:nvSpPr>
          <p:cNvPr id="432" name="Shape 4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45</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838200" y="365125"/>
            <a:ext cx="10515600" cy="132556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Travel Cost principles	</a:t>
            </a:r>
          </a:p>
        </p:txBody>
      </p:sp>
      <p:sp>
        <p:nvSpPr>
          <p:cNvPr id="439" name="Shape 439"/>
          <p:cNvSpPr txBox="1">
            <a:spLocks noGrp="1"/>
          </p:cNvSpPr>
          <p:nvPr>
            <p:ph type="body" idx="1"/>
          </p:nvPr>
        </p:nvSpPr>
        <p:spPr>
          <a:xfrm>
            <a:off x="838200" y="1825625"/>
            <a:ext cx="10515600" cy="4351338"/>
          </a:xfrm>
          <a:prstGeom prst="rect">
            <a:avLst/>
          </a:prstGeom>
          <a:noFill/>
          <a:ln>
            <a:noFill/>
          </a:ln>
        </p:spPr>
        <p:txBody>
          <a:bodyPr wrap="square" lIns="91425" tIns="91425" rIns="91425" bIns="91425" anchor="t" anchorCtr="0">
            <a:noAutofit/>
          </a:bodyPr>
          <a:lstStyle/>
          <a:p>
            <a:pPr marL="17780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General travel costs </a:t>
            </a:r>
            <a:r>
              <a:rPr lang="en-US" sz="2800" b="0" i="0" u="none" strike="noStrike" cap="none">
                <a:solidFill>
                  <a:schemeClr val="dk1"/>
                </a:solidFill>
                <a:latin typeface="Calibri"/>
                <a:ea typeface="Calibri"/>
                <a:cs typeface="Calibri"/>
                <a:sym typeface="Calibri"/>
              </a:rPr>
              <a:t>- 2 CFR 200.274</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Dependent care costs </a:t>
            </a:r>
            <a:r>
              <a:rPr lang="en-US" sz="2800" b="0" i="0" u="none" strike="noStrike" cap="none">
                <a:solidFill>
                  <a:schemeClr val="dk1"/>
                </a:solidFill>
                <a:latin typeface="Calibri"/>
                <a:ea typeface="Calibri"/>
                <a:cs typeface="Calibri"/>
                <a:sym typeface="Calibri"/>
              </a:rPr>
              <a:t>– 2 CFR 200.474  (c) Travel for dependents is unallowable</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Airfare costs </a:t>
            </a:r>
            <a:r>
              <a:rPr lang="en-US" sz="2800" b="0" i="0" u="none" strike="noStrike" cap="none">
                <a:solidFill>
                  <a:schemeClr val="dk1"/>
                </a:solidFill>
                <a:latin typeface="Calibri"/>
                <a:ea typeface="Calibri"/>
                <a:cs typeface="Calibri"/>
                <a:sym typeface="Calibri"/>
              </a:rPr>
              <a:t>– 2 CFR 474 (d) Customary standard, coach, or equivalent, reasonable</a:t>
            </a:r>
          </a:p>
          <a:p>
            <a:pPr marL="177800" marR="0" lvl="0" indent="0" algn="l" rtl="0">
              <a:lnSpc>
                <a:spcPct val="90000"/>
              </a:lnSpc>
              <a:spcBef>
                <a:spcPts val="100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Recruiting costs </a:t>
            </a:r>
            <a:r>
              <a:rPr lang="en-US" sz="2800" b="0" i="0" u="none" strike="noStrike" cap="none">
                <a:solidFill>
                  <a:schemeClr val="dk1"/>
                </a:solidFill>
                <a:latin typeface="Calibri"/>
                <a:ea typeface="Calibri"/>
                <a:cs typeface="Calibri"/>
                <a:sym typeface="Calibri"/>
              </a:rPr>
              <a:t>– 2 CFR 200.463 </a:t>
            </a:r>
          </a:p>
          <a:p>
            <a:pPr marL="177800" marR="0" lvl="0" indent="0" algn="l" rtl="0">
              <a:lnSpc>
                <a:spcPct val="90000"/>
              </a:lnSpc>
              <a:spcBef>
                <a:spcPts val="1000"/>
              </a:spcBef>
              <a:spcAft>
                <a:spcPts val="0"/>
              </a:spcAft>
              <a:buClr>
                <a:schemeClr val="dk1"/>
              </a:buClr>
              <a:buSzPct val="25000"/>
              <a:buFont typeface="Arial"/>
              <a:buNone/>
            </a:pPr>
            <a:endParaRPr sz="2800" b="1" i="0" u="none" strike="noStrike" cap="none">
              <a:solidFill>
                <a:schemeClr val="dk1"/>
              </a:solidFill>
              <a:latin typeface="Calibri"/>
              <a:ea typeface="Calibri"/>
              <a:cs typeface="Calibri"/>
              <a:sym typeface="Calibri"/>
            </a:endParaRPr>
          </a:p>
          <a:p>
            <a:pPr marL="17780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440" name="Shape 440"/>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46</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838200" y="365125"/>
            <a:ext cx="10515600" cy="1831423"/>
          </a:xfrm>
          <a:prstGeom prst="rect">
            <a:avLst/>
          </a:prstGeom>
          <a:noFill/>
          <a:ln>
            <a:noFill/>
          </a:ln>
        </p:spPr>
        <p:txBody>
          <a:bodyPr wrap="square" lIns="91425" tIns="91425" rIns="91425" bIns="91425" anchor="ctr" anchorCtr="0">
            <a:noAutofit/>
          </a:bodyPr>
          <a:lstStyle/>
          <a:p>
            <a:pPr marL="0" marR="0" lvl="0" indent="0" algn="l" rtl="0">
              <a:lnSpc>
                <a:spcPct val="90000"/>
              </a:lnSpc>
              <a:spcBef>
                <a:spcPts val="0"/>
              </a:spcBef>
              <a:spcAft>
                <a:spcPts val="0"/>
              </a:spcAft>
              <a:buClr>
                <a:schemeClr val="dk1"/>
              </a:buClr>
              <a:buSzPct val="25000"/>
              <a:buFont typeface="Calibri"/>
              <a:buNone/>
            </a:pPr>
            <a:endParaRPr sz="4400" b="0" i="0" u="none" strike="noStrike" cap="none">
              <a:solidFill>
                <a:schemeClr val="dk1"/>
              </a:solidFill>
              <a:latin typeface="Calibri"/>
              <a:ea typeface="Calibri"/>
              <a:cs typeface="Calibri"/>
              <a:sym typeface="Calibri"/>
            </a:endParaRPr>
          </a:p>
        </p:txBody>
      </p:sp>
      <p:sp>
        <p:nvSpPr>
          <p:cNvPr id="446" name="Shape 44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47</a:t>
            </a:fld>
            <a:endParaRPr lang="en-US" sz="1200" b="0" i="0" u="none" strike="noStrike" cap="none">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87896" y="357809"/>
            <a:ext cx="10515600" cy="613506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959" b="1" i="0" u="sng" strike="noStrike" cap="none">
                <a:solidFill>
                  <a:srgbClr val="FF0000"/>
                </a:solidFill>
                <a:latin typeface="Calibri"/>
                <a:ea typeface="Calibri"/>
                <a:cs typeface="Calibri"/>
                <a:sym typeface="Calibri"/>
              </a:rPr>
              <a:t>Internal  Controls </a:t>
            </a:r>
            <a:r>
              <a:rPr lang="en-US" sz="3959" b="1" i="0" u="sng" strike="noStrike" cap="none">
                <a:solidFill>
                  <a:schemeClr val="dk1"/>
                </a:solidFill>
                <a:latin typeface="Calibri"/>
                <a:ea typeface="Calibri"/>
                <a:cs typeface="Calibri"/>
                <a:sym typeface="Calibri"/>
              </a:rPr>
              <a:t>200.303</a:t>
            </a:r>
            <a:br>
              <a:rPr lang="en-US" sz="3959" b="1" i="0" u="sng" strike="noStrike" cap="none">
                <a:solidFill>
                  <a:schemeClr val="dk1"/>
                </a:solidFill>
                <a:latin typeface="Calibri"/>
                <a:ea typeface="Calibri"/>
                <a:cs typeface="Calibri"/>
                <a:sym typeface="Calibri"/>
              </a:rPr>
            </a:br>
            <a:r>
              <a:rPr lang="en-US" sz="3959" b="1" i="0" u="sng" strike="noStrike" cap="none">
                <a:solidFill>
                  <a:schemeClr val="dk1"/>
                </a:solidFill>
                <a:latin typeface="Calibri"/>
                <a:ea typeface="Calibri"/>
                <a:cs typeface="Calibri"/>
                <a:sym typeface="Calibri"/>
              </a:rPr>
              <a:t/>
            </a:r>
            <a:br>
              <a:rPr lang="en-US" sz="3959" b="1" i="0" u="sng"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*Establish and maintain effective internal control over the Federal Award.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*Reasonable assurance that the NFE is managing the award in compliance with 2 CFR 200, and the terms and conditions of the award.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*Safeguard PII (Personally Identifiable Information) </a:t>
            </a:r>
            <a:br>
              <a:rPr lang="en-US" sz="3600" b="0" i="0" u="none" strike="noStrike" cap="none">
                <a:solidFill>
                  <a:schemeClr val="dk1"/>
                </a:solidFill>
                <a:latin typeface="Calibri"/>
                <a:ea typeface="Calibri"/>
                <a:cs typeface="Calibri"/>
                <a:sym typeface="Calibri"/>
              </a:rPr>
            </a:br>
            <a:endParaRPr lang="en-US" sz="36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838200" y="385003"/>
            <a:ext cx="10515600" cy="571762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959" b="1" i="0" u="sng" strike="noStrike" cap="none">
                <a:solidFill>
                  <a:srgbClr val="FF0000"/>
                </a:solidFill>
                <a:latin typeface="Calibri"/>
                <a:ea typeface="Calibri"/>
                <a:cs typeface="Calibri"/>
                <a:sym typeface="Calibri"/>
              </a:rPr>
              <a:t>Financial Management Systems </a:t>
            </a:r>
            <a:r>
              <a:rPr lang="en-US" sz="3959" b="1" i="0" u="sng" strike="noStrike" cap="none">
                <a:solidFill>
                  <a:schemeClr val="dk1"/>
                </a:solidFill>
                <a:latin typeface="Calibri"/>
                <a:ea typeface="Calibri"/>
                <a:cs typeface="Calibri"/>
                <a:sym typeface="Calibri"/>
              </a:rPr>
              <a:t>2 CFR 200.302</a:t>
            </a: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*Identify Funding Sources- track the funding</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*Accurate and Current </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*Identify Expended Funds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*Effective Internal Controls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*Budget Comparisons to Inputs and Outcomes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*Compliance with Payment Requirements</a:t>
            </a:r>
            <a:br>
              <a:rPr lang="en-US" sz="3959" b="0" i="0" u="none" strike="noStrike" cap="none">
                <a:solidFill>
                  <a:schemeClr val="dk1"/>
                </a:solidFill>
                <a:latin typeface="Calibri"/>
                <a:ea typeface="Calibri"/>
                <a:cs typeface="Calibri"/>
                <a:sym typeface="Calibri"/>
              </a:rPr>
            </a:br>
            <a:r>
              <a:rPr lang="en-US" sz="3959" b="0" i="0" u="none" strike="noStrike" cap="none">
                <a:solidFill>
                  <a:schemeClr val="dk1"/>
                </a:solidFill>
                <a:latin typeface="Calibri"/>
                <a:ea typeface="Calibri"/>
                <a:cs typeface="Calibri"/>
                <a:sym typeface="Calibri"/>
              </a:rPr>
              <a:t>*Determine Cost Allowability</a:t>
            </a:r>
            <a:br>
              <a:rPr lang="en-US" sz="3959" b="0" i="0" u="none" strike="noStrike" cap="none">
                <a:solidFill>
                  <a:schemeClr val="dk1"/>
                </a:solidFill>
                <a:latin typeface="Calibri"/>
                <a:ea typeface="Calibri"/>
                <a:cs typeface="Calibri"/>
                <a:sym typeface="Calibri"/>
              </a:rPr>
            </a:br>
            <a:endParaRPr lang="en-US" sz="3959" b="0" i="0" u="none" strike="noStrike" cap="none">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838200" y="365125"/>
            <a:ext cx="10515600" cy="571762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1" i="0" u="sng" strike="noStrike" cap="none">
                <a:solidFill>
                  <a:srgbClr val="FF0000"/>
                </a:solidFill>
                <a:latin typeface="Calibri"/>
                <a:ea typeface="Calibri"/>
                <a:cs typeface="Calibri"/>
                <a:sym typeface="Calibri"/>
              </a:rPr>
              <a:t>Revisions of Budget and Program Plans</a:t>
            </a:r>
            <a:r>
              <a:rPr lang="en-US" sz="4400" b="1" i="0" u="sng" strike="noStrike" cap="none">
                <a:solidFill>
                  <a:schemeClr val="dk1"/>
                </a:solidFill>
                <a:latin typeface="Calibri"/>
                <a:ea typeface="Calibri"/>
                <a:cs typeface="Calibri"/>
                <a:sym typeface="Calibri"/>
              </a:rPr>
              <a:t/>
            </a:r>
            <a:br>
              <a:rPr lang="en-US" sz="4400" b="1" i="0" u="sng"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*Change in Scope</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*Change in Key Personnel</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*Project Disengagement</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*Costs that Require Pre-Approval</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*Contracting/Sub Awarding</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*Changes to Cost Share (if applicable)</a:t>
            </a:r>
            <a:br>
              <a:rPr lang="en-US" sz="4400" b="0" i="0" u="none" strike="noStrike" cap="none">
                <a:solidFill>
                  <a:schemeClr val="dk1"/>
                </a:solidFill>
                <a:latin typeface="Calibri"/>
                <a:ea typeface="Calibri"/>
                <a:cs typeface="Calibri"/>
                <a:sym typeface="Calibri"/>
              </a:rPr>
            </a:br>
            <a:endParaRPr lang="en-US" sz="4400" b="0" i="0" u="none" strike="noStrike" cap="none">
              <a:solidFill>
                <a:schemeClr val="dk1"/>
              </a:solidFill>
              <a:latin typeface="Calibri"/>
              <a:ea typeface="Calibri"/>
              <a:cs typeface="Calibri"/>
              <a:sym typeface="Calibri"/>
            </a:endParaRPr>
          </a:p>
        </p:txBody>
      </p:sp>
      <p:sp>
        <p:nvSpPr>
          <p:cNvPr id="132" name="Shape 132"/>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7</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838200" y="365125"/>
            <a:ext cx="10515600" cy="5717623"/>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4400" b="0" i="0" u="none" strike="noStrike" cap="none">
                <a:solidFill>
                  <a:schemeClr val="dk1"/>
                </a:solidFill>
                <a:latin typeface="Calibri"/>
                <a:ea typeface="Calibri"/>
                <a:cs typeface="Calibri"/>
                <a:sym typeface="Calibri"/>
              </a:rPr>
              <a:t>Questions:</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1. Identify the section of the uniform guidance that details the requirements of a recipient </a:t>
            </a:r>
            <a:r>
              <a:rPr lang="en-US" sz="4400" b="0" i="0" u="none" strike="noStrike" cap="none">
                <a:solidFill>
                  <a:srgbClr val="FF0000"/>
                </a:solidFill>
                <a:latin typeface="Calibri"/>
                <a:ea typeface="Calibri"/>
                <a:cs typeface="Calibri"/>
                <a:sym typeface="Calibri"/>
              </a:rPr>
              <a:t>financial management system</a:t>
            </a: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
            </a:r>
            <a:br>
              <a:rPr lang="en-US" sz="4400" b="0" i="0" u="none" strike="noStrike" cap="none">
                <a:solidFill>
                  <a:schemeClr val="dk1"/>
                </a:solidFill>
                <a:latin typeface="Calibri"/>
                <a:ea typeface="Calibri"/>
                <a:cs typeface="Calibri"/>
                <a:sym typeface="Calibri"/>
              </a:rPr>
            </a:br>
            <a:r>
              <a:rPr lang="en-US" sz="4400" b="0" i="0" u="none" strike="noStrike" cap="none">
                <a:solidFill>
                  <a:schemeClr val="dk1"/>
                </a:solidFill>
                <a:latin typeface="Calibri"/>
                <a:ea typeface="Calibri"/>
                <a:cs typeface="Calibri"/>
                <a:sym typeface="Calibri"/>
              </a:rPr>
              <a:t>2. Identify </a:t>
            </a:r>
            <a:r>
              <a:rPr lang="en-US" sz="4400" b="0" i="0" u="none" strike="noStrike" cap="none">
                <a:solidFill>
                  <a:srgbClr val="FF0000"/>
                </a:solidFill>
                <a:latin typeface="Calibri"/>
                <a:ea typeface="Calibri"/>
                <a:cs typeface="Calibri"/>
                <a:sym typeface="Calibri"/>
              </a:rPr>
              <a:t>two</a:t>
            </a:r>
            <a:r>
              <a:rPr lang="en-US" sz="4400" b="0" i="0" u="none" strike="noStrike" cap="none">
                <a:solidFill>
                  <a:schemeClr val="dk1"/>
                </a:solidFill>
                <a:latin typeface="Calibri"/>
                <a:ea typeface="Calibri"/>
                <a:cs typeface="Calibri"/>
                <a:sym typeface="Calibri"/>
              </a:rPr>
              <a:t> responsibilities listed in the Uniform Guidance for </a:t>
            </a:r>
            <a:r>
              <a:rPr lang="en-US" sz="4400" b="0" i="0" u="none" strike="noStrike" cap="none">
                <a:solidFill>
                  <a:srgbClr val="FF0000"/>
                </a:solidFill>
                <a:latin typeface="Calibri"/>
                <a:ea typeface="Calibri"/>
                <a:cs typeface="Calibri"/>
                <a:sym typeface="Calibri"/>
              </a:rPr>
              <a:t>both agencies and recipients for using </a:t>
            </a:r>
            <a:r>
              <a:rPr lang="en-US" sz="4400" b="0" i="1" u="none" strike="noStrike" cap="none">
                <a:solidFill>
                  <a:srgbClr val="FF0000"/>
                </a:solidFill>
                <a:latin typeface="Calibri"/>
                <a:ea typeface="Calibri"/>
                <a:cs typeface="Calibri"/>
                <a:sym typeface="Calibri"/>
              </a:rPr>
              <a:t>performance measures</a:t>
            </a:r>
            <a:r>
              <a:rPr lang="en-US" sz="4400" b="0" i="1" u="none" strike="noStrike" cap="none">
                <a:solidFill>
                  <a:schemeClr val="dk1"/>
                </a:solidFill>
                <a:latin typeface="Calibri"/>
                <a:ea typeface="Calibri"/>
                <a:cs typeface="Calibri"/>
                <a:sym typeface="Calibri"/>
              </a:rPr>
              <a:t>.</a:t>
            </a:r>
          </a:p>
        </p:txBody>
      </p:sp>
      <p:sp>
        <p:nvSpPr>
          <p:cNvPr id="139" name="Shape 139"/>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838200" y="444638"/>
            <a:ext cx="10515600" cy="6115188"/>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Calibri"/>
              <a:buNone/>
            </a:pPr>
            <a:r>
              <a:rPr lang="en-US" sz="3959" b="0" i="1" u="none" strike="noStrike" cap="none">
                <a:solidFill>
                  <a:schemeClr val="dk1"/>
                </a:solidFill>
                <a:latin typeface="Calibri"/>
                <a:ea typeface="Calibri"/>
                <a:cs typeface="Calibri"/>
                <a:sym typeface="Calibri"/>
              </a:rPr>
              <a:t>Activity: </a:t>
            </a:r>
            <a:r>
              <a:rPr lang="en-US" sz="3600" b="0" i="1" u="none" strike="noStrike" cap="none">
                <a:solidFill>
                  <a:schemeClr val="dk1"/>
                </a:solidFill>
                <a:latin typeface="Calibri"/>
                <a:ea typeface="Calibri"/>
                <a:cs typeface="Calibri"/>
                <a:sym typeface="Calibri"/>
              </a:rPr>
              <a:t>Go to the ecfr website by searching for 2 CFR, Part 200 - https://www.ecfr.gov/cgi-bin/text-idx?tpl=/ecfrbrowse/Title02/2cfr200_main_02.tpl</a:t>
            </a:r>
            <a:r>
              <a:rPr lang="en-US" sz="3959" b="0" i="1" u="none" strike="noStrike" cap="none">
                <a:solidFill>
                  <a:schemeClr val="dk1"/>
                </a:solidFill>
                <a:latin typeface="Calibri"/>
                <a:ea typeface="Calibri"/>
                <a:cs typeface="Calibri"/>
                <a:sym typeface="Calibri"/>
              </a:rPr>
              <a:t/>
            </a:r>
            <a:br>
              <a:rPr lang="en-US" sz="3959" b="0" i="1" u="none" strike="noStrike" cap="none">
                <a:solidFill>
                  <a:schemeClr val="dk1"/>
                </a:solidFill>
                <a:latin typeface="Calibri"/>
                <a:ea typeface="Calibri"/>
                <a:cs typeface="Calibri"/>
                <a:sym typeface="Calibri"/>
              </a:rPr>
            </a:br>
            <a:r>
              <a:rPr lang="en-US" sz="3959" b="0" i="1" u="none" strike="noStrike" cap="none">
                <a:solidFill>
                  <a:schemeClr val="dk1"/>
                </a:solidFill>
                <a:latin typeface="Calibri"/>
                <a:ea typeface="Calibri"/>
                <a:cs typeface="Calibri"/>
                <a:sym typeface="Calibri"/>
              </a:rPr>
              <a:t/>
            </a:r>
            <a:br>
              <a:rPr lang="en-US" sz="3959" b="0" i="1" u="none" strike="noStrike" cap="none">
                <a:solidFill>
                  <a:schemeClr val="dk1"/>
                </a:solidFill>
                <a:latin typeface="Calibri"/>
                <a:ea typeface="Calibri"/>
                <a:cs typeface="Calibri"/>
                <a:sym typeface="Calibri"/>
              </a:rPr>
            </a:br>
            <a:r>
              <a:rPr lang="en-US" sz="2880" b="0" i="1" u="none" strike="noStrike" cap="none">
                <a:solidFill>
                  <a:schemeClr val="dk1"/>
                </a:solidFill>
                <a:latin typeface="Calibri"/>
                <a:ea typeface="Calibri"/>
                <a:cs typeface="Calibri"/>
                <a:sym typeface="Calibri"/>
              </a:rPr>
              <a:t>What section of the 2 CFR 200 can an CTI find “</a:t>
            </a:r>
            <a:r>
              <a:rPr lang="en-US" sz="2880" b="0" i="1" u="none" strike="noStrike" cap="none">
                <a:solidFill>
                  <a:srgbClr val="FF0000"/>
                </a:solidFill>
                <a:latin typeface="Calibri"/>
                <a:ea typeface="Calibri"/>
                <a:cs typeface="Calibri"/>
                <a:sym typeface="Calibri"/>
              </a:rPr>
              <a:t>General Provisions for Selected Cost</a:t>
            </a:r>
            <a:r>
              <a:rPr lang="en-US" sz="2880" b="0" i="1" u="none" strike="noStrike" cap="none">
                <a:solidFill>
                  <a:schemeClr val="dk1"/>
                </a:solidFill>
                <a:latin typeface="Calibri"/>
                <a:ea typeface="Calibri"/>
                <a:cs typeface="Calibri"/>
                <a:sym typeface="Calibri"/>
              </a:rPr>
              <a:t>” Give 3 examples of allowable costs that are related to CTI expenditures.</a:t>
            </a:r>
            <a:br>
              <a:rPr lang="en-US" sz="2880" b="0" i="1" u="none" strike="noStrike" cap="none">
                <a:solidFill>
                  <a:schemeClr val="dk1"/>
                </a:solidFill>
                <a:latin typeface="Calibri"/>
                <a:ea typeface="Calibri"/>
                <a:cs typeface="Calibri"/>
                <a:sym typeface="Calibri"/>
              </a:rPr>
            </a:br>
            <a:r>
              <a:rPr lang="en-US" sz="2880" b="0" i="1" u="none" strike="noStrike" cap="none">
                <a:solidFill>
                  <a:schemeClr val="dk1"/>
                </a:solidFill>
                <a:latin typeface="Calibri"/>
                <a:ea typeface="Calibri"/>
                <a:cs typeface="Calibri"/>
                <a:sym typeface="Calibri"/>
              </a:rPr>
              <a:t/>
            </a:r>
            <a:br>
              <a:rPr lang="en-US" sz="2880" b="0" i="1" u="none" strike="noStrike" cap="none">
                <a:solidFill>
                  <a:schemeClr val="dk1"/>
                </a:solidFill>
                <a:latin typeface="Calibri"/>
                <a:ea typeface="Calibri"/>
                <a:cs typeface="Calibri"/>
                <a:sym typeface="Calibri"/>
              </a:rPr>
            </a:br>
            <a:endParaRPr lang="en-US" sz="2880" b="0" i="1"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8610600" y="6356350"/>
            <a:ext cx="2743200" cy="365125"/>
          </a:xfrm>
          <a:prstGeom prst="rect">
            <a:avLst/>
          </a:prstGeom>
          <a:noFill/>
          <a:ln>
            <a:noFill/>
          </a:ln>
        </p:spPr>
        <p:txBody>
          <a:bodyPr wrap="square"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9</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2090</Words>
  <Application>Microsoft Office PowerPoint</Application>
  <PresentationFormat>Custom</PresentationFormat>
  <Paragraphs>361</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Uniform Guidance 2 CFR 200 Overview</vt:lpstr>
      <vt:lpstr>What is 2 CFR 200?  PART 200—UNIFORM ADMINISTRATIVE REQUIREMENTS, COST PRINCIPLES, AND AUDIT REQUIREMENTS FOR FEDERAL AWARDS  The Office of Management and Budget's (OMB) Uniform Administrative Requirements, Cost Principles, and Audit Requirements for Federal Awards (commonly called "Uniform Guidance") was officially implemented in December 2014.   The Uniform Guidance – a "government-wide framework for grants management" – is an authoritative set of rules and requirements for Federal awards.  The reforms that comprise the Uniform Guidance aim to reduce the administrative burden on award recipients and, at the same time, guard against the risk of waste and misuse of Federal funds.  2 CFR 200 directs the focus of audits on areas that have standardize the processing of data; Clarifies and updates cost reporting guidelines for award recipients. been identified as at risk for waste, fraud and abuse; Lays the groundwork for Federal agencies to  </vt:lpstr>
      <vt:lpstr>Overview of Financial Program Management- Where to find the policies *Statutory and Policy Requirements 200.300 *Performance Measures 200.301 *Financial Management 200.302 *Internal Controls 200.303 *Cost Share/Matching (if applicable) 200.306 *Revision of Budget and Program Plans 200.308. </vt:lpstr>
      <vt:lpstr>Performance Measurement 2 CFR 200.301  Non Federal Entities must: *Relate Financial Data to Performance *Show Cost Effective Data *Measure Performance Federal Awarding Entities must: *Communicate Expectations *Provide Clear Goals *Analyze and Apply Data</vt:lpstr>
      <vt:lpstr>Internal  Controls 200.303  *Establish and maintain effective internal control over the Federal Award.    *Reasonable assurance that the NFE is managing the award in compliance with 2 CFR 200, and the terms and conditions of the award.   *Safeguard PII (Personally Identifiable Information)  </vt:lpstr>
      <vt:lpstr>Financial Management Systems 2 CFR 200.302  *Identify Funding Sources- track the funding *Accurate and Current  *Identify Expended Funds *Effective Internal Controls *Budget Comparisons to Inputs and Outcomes *Compliance with Payment Requirements *Determine Cost Allowability </vt:lpstr>
      <vt:lpstr>Revisions of Budget and Program Plans *Change in Scope *Change in Key Personnel *Project Disengagement *Costs that Require Pre-Approval *Contracting/Sub Awarding *Changes to Cost Share (if applicable) </vt:lpstr>
      <vt:lpstr>Questions:  1. Identify the section of the uniform guidance that details the requirements of a recipient financial management system  2. Identify two responsibilities listed in the Uniform Guidance for both agencies and recipients for using performance measures.</vt:lpstr>
      <vt:lpstr>Activity: Go to the ecfr website by searching for 2 CFR, Part 200 - https://www.ecfr.gov/cgi-bin/text-idx?tpl=/ecfrbrowse/Title02/2cfr200_main_02.tpl  What section of the 2 CFR 200 can an CTI find “General Provisions for Selected Cost” Give 3 examples of allowable costs that are related to CTI expenditures.  </vt:lpstr>
      <vt:lpstr> Resources. MCI manual lesson 5 (printed and electronic for participants)  2 CFR 200 (ecfr link) https://www.ecfr.gov/cgi-bin/text-idx?tpl=/ecfrbrowse/Title02/2cfr200_main_02.tpl     </vt:lpstr>
      <vt:lpstr> </vt:lpstr>
      <vt:lpstr> Defining Performance measures Performance measurement in the grants life cycle  </vt:lpstr>
      <vt:lpstr>Example: Federal Awardee Performance and Integrity Information System (FAIPIS)</vt:lpstr>
      <vt:lpstr>CTI CFF FAIPIS search ☺ </vt:lpstr>
      <vt:lpstr>Basic Theory of Change (Problem to Results</vt:lpstr>
      <vt:lpstr>Updated Theory of Change Diagram  Interventions are the specific set of activities that the project will include to meet the established goals. This is a backwards-working design in which the outcome is established first and the process to achieve the outcome is then developed. Developing a project with the end in mind is beneficial in ensuring the goals will be met.  What are some CTI CFf examples of Problem/Intervention and then intended result?</vt:lpstr>
      <vt:lpstr>Logic Model Example Template</vt:lpstr>
      <vt:lpstr>Let’s enter a quick logic model for a CTI/CFF problem/issue! 20 mins</vt:lpstr>
      <vt:lpstr>Another example tempaate: Defining Measures with Logic Models –GAO Model</vt:lpstr>
      <vt:lpstr>Mission Statements – Do your programs support your mission statement or vision for the organization?   </vt:lpstr>
      <vt:lpstr>Goals  </vt:lpstr>
      <vt:lpstr>Objectives  </vt:lpstr>
      <vt:lpstr> SMART Objectives</vt:lpstr>
      <vt:lpstr>Inputs </vt:lpstr>
      <vt:lpstr>Activities can include:</vt:lpstr>
      <vt:lpstr>Defining and understanding Outputs and Outcomes</vt:lpstr>
      <vt:lpstr>Performance measures</vt:lpstr>
      <vt:lpstr>WHY? Performance Management in Non-profits translates a mission into reality and evaluates the results to all stakeholders</vt:lpstr>
      <vt:lpstr>Break time?</vt:lpstr>
      <vt:lpstr>Post Award requirements for Non-Federal Entities</vt:lpstr>
      <vt:lpstr>Performance Reporting Requirements 2 CFR 200.328</vt:lpstr>
      <vt:lpstr>Relating Financial Data to Performance Accomplishments</vt:lpstr>
      <vt:lpstr>Internal Controls for Performance Measurement Systems 2 CFR 200.303</vt:lpstr>
      <vt:lpstr>Establishing and Maintaining the Internal Control Environment</vt:lpstr>
      <vt:lpstr>Understanding Direct vs. Indirect costs</vt:lpstr>
      <vt:lpstr> Indirect costs (10% de minimus rate) Are those that are not easily assigned to a particular project but which are necessary to the operation of the grantee and the performance of the project. Typical indirect costs include, for example salaries or wages of administrative staff, building maintenance and utilities, and basic office supplies that can’t be counted toward a program (how many times did Joe use that pen toward the federal grant?! ☺)  </vt:lpstr>
      <vt:lpstr>PowerPoint Presentation</vt:lpstr>
      <vt:lpstr>10% De Minimis Rate </vt:lpstr>
      <vt:lpstr>Business Management Systems</vt:lpstr>
      <vt:lpstr>Personnel systems continued</vt:lpstr>
      <vt:lpstr>Procurement systems 200.317 and 200.326</vt:lpstr>
      <vt:lpstr>Procurement con’t  </vt:lpstr>
      <vt:lpstr>Procurement continued…  </vt:lpstr>
      <vt:lpstr>Property Management Systems</vt:lpstr>
      <vt:lpstr> TRAVEL Procedures   </vt:lpstr>
      <vt:lpstr>Travel Cost principles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Guidance 2 CFR 200 Overview</dc:title>
  <cp:lastModifiedBy>Boring, Susan</cp:lastModifiedBy>
  <cp:revision>2</cp:revision>
  <dcterms:modified xsi:type="dcterms:W3CDTF">2017-10-23T07:42:01Z</dcterms:modified>
</cp:coreProperties>
</file>